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368" r:id="rId2"/>
    <p:sldId id="367" r:id="rId3"/>
    <p:sldId id="311" r:id="rId4"/>
    <p:sldId id="344" r:id="rId5"/>
    <p:sldId id="343" r:id="rId6"/>
    <p:sldId id="369" r:id="rId7"/>
    <p:sldId id="340" r:id="rId8"/>
    <p:sldId id="347" r:id="rId9"/>
    <p:sldId id="363" r:id="rId10"/>
    <p:sldId id="371" r:id="rId11"/>
    <p:sldId id="372" r:id="rId12"/>
    <p:sldId id="370" r:id="rId13"/>
    <p:sldId id="349" r:id="rId14"/>
    <p:sldId id="373" r:id="rId15"/>
    <p:sldId id="361" r:id="rId16"/>
    <p:sldId id="374" r:id="rId17"/>
    <p:sldId id="356" r:id="rId18"/>
    <p:sldId id="376" r:id="rId19"/>
    <p:sldId id="375" r:id="rId20"/>
    <p:sldId id="357" r:id="rId21"/>
    <p:sldId id="377" r:id="rId22"/>
    <p:sldId id="348" r:id="rId23"/>
    <p:sldId id="346" r:id="rId24"/>
    <p:sldId id="350" r:id="rId25"/>
    <p:sldId id="351" r:id="rId26"/>
    <p:sldId id="345" r:id="rId27"/>
    <p:sldId id="359" r:id="rId28"/>
    <p:sldId id="358" r:id="rId29"/>
    <p:sldId id="360" r:id="rId30"/>
    <p:sldId id="378" r:id="rId31"/>
    <p:sldId id="312" r:id="rId32"/>
    <p:sldId id="366" r:id="rId33"/>
    <p:sldId id="354" r:id="rId34"/>
    <p:sldId id="355" r:id="rId35"/>
    <p:sldId id="352" r:id="rId36"/>
    <p:sldId id="364" r:id="rId37"/>
    <p:sldId id="353" r:id="rId38"/>
    <p:sldId id="365" r:id="rId39"/>
    <p:sldId id="362" r:id="rId40"/>
    <p:sldId id="379" r:id="rId41"/>
    <p:sldId id="380" r:id="rId42"/>
    <p:sldId id="381" r:id="rId43"/>
    <p:sldId id="382" r:id="rId44"/>
    <p:sldId id="333" r:id="rId45"/>
  </p:sldIdLst>
  <p:sldSz cx="9144000" cy="6858000" type="screen4x3"/>
  <p:notesSz cx="6856413" cy="9750425"/>
  <p:custShowLst>
    <p:custShow name="Molekulová fyzika a termodynami" id="0">
      <p:sldLst/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FF00"/>
    <a:srgbClr val="CC0000"/>
    <a:srgbClr val="FF0000"/>
    <a:srgbClr val="76EEFE"/>
    <a:srgbClr val="0066FF"/>
    <a:srgbClr val="00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6223" autoAdjust="0"/>
  </p:normalViewPr>
  <p:slideViewPr>
    <p:cSldViewPr>
      <p:cViewPr varScale="1">
        <p:scale>
          <a:sx n="72" d="100"/>
          <a:sy n="7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D391EB3A-7BAA-4FEC-A662-71466CCE36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B59E24D8-2FDB-4696-B5CD-F52045C2C2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282628" name="Rectangle 4">
            <a:extLst>
              <a:ext uri="{FF2B5EF4-FFF2-40B4-BE49-F238E27FC236}">
                <a16:creationId xmlns:a16="http://schemas.microsoft.com/office/drawing/2014/main" id="{D84096D2-682B-4761-BEE1-49C38B7FDE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282629" name="Rectangle 5">
            <a:extLst>
              <a:ext uri="{FF2B5EF4-FFF2-40B4-BE49-F238E27FC236}">
                <a16:creationId xmlns:a16="http://schemas.microsoft.com/office/drawing/2014/main" id="{09ECC043-3EFA-4C40-9929-94210D05B1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3851A09-A03D-4DBA-99BE-1B5D2C591AB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CD5B4E22-4E55-47C6-B93A-1CF522EA67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45C3477-5784-4964-89EF-30AA1BDB1C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63B9B8E8-E01A-4C04-83F5-DE40C556AB4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C979FD8F-8FD3-47D8-982C-498E1A30D1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737AE18A-7A63-4BE5-AE0A-9E9C84C003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D563A303-83C6-4C9F-B412-A97730067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fld id="{E7A56600-E2B6-4ACB-938F-A9979974759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230593-2406-43C9-9431-17F66F5DA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09EC0-55C2-4F81-A9A8-7C07F54EC5BD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AF5CCA0D-3B51-4D8E-A4AC-CD07B7A4BA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EF0028F7-95CC-4B4F-AEF9-16B496B99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5A96A7-4C89-4DE5-B5AB-4AA605C1E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66FCD-6491-46E1-8BAD-8B79AC98693C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FBB7724F-713C-4A73-B866-E9439EACBE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F9D5921B-FBC1-48D5-BA33-BE9DB8DA2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568A44-8AFB-4C08-A946-465FC7950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40DCE-9C95-40E8-A157-B54EDE361E87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4C5A3A22-4226-44D5-808F-AA8F360E0A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0892EFC7-ED0C-40BA-90C0-DBB611994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AB560-3476-4CB5-ADE1-BCE86402C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D086A-25B5-497E-95F8-B7B9FDB11292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5E8E1E1C-EDCA-4E37-AC27-9B32383B85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9D1122BB-9613-4DE2-99BA-81135BBCA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19A358-5782-4097-BBE9-2BBA5D8D3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F9E0B-B521-489C-8FC3-8550E8EE8B92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A2ED6277-31A1-4A0E-B28F-B624A54D01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A301403A-6F4B-4F2E-B5A8-27B0F6DDC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1E7EED-62E0-4947-B1D4-E708468CD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C4BF5-C4F4-4354-9AEE-F1FAFF90AC84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C5A55714-0EFD-4DA4-B0A3-157BB92FC2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238F35-3EA3-4EEF-AC82-314A33161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3E1B08-AD26-428A-B4E7-24352E809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9F250-0D53-4CCA-989A-5E17FD658382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0362377A-4FCC-4992-A8AB-7328BD8C3E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A9B97E7B-9EFC-4239-8229-6231378A5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B5FCFA-C32C-4522-989A-B4D2C90CB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3318A-469B-4F1F-8619-2369011358DE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7D6053A2-C38D-4B5A-A03B-F631E1582F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D8B5E25A-0ADB-4976-95F2-4A6AF16A5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B250F9-E962-4A06-AABA-0DBFF8648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17BC2-45A7-4080-8555-DF85FBEAB4F3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B7470258-E75B-4212-A7C9-507591136E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9A941741-F06E-48C1-BDE0-5703C2B9C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949089-4352-4E14-B4B7-71F2BCB6A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B60E5-7C48-4844-8FDB-8FB4784F7E08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2E90263B-388F-4E0D-8470-CACB491188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2F5630BD-E4F0-43D9-8A6F-66C9C89CD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3CAE29-F7A9-421C-8FDA-DB23CF78D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B0B07-C863-4BB5-9E50-05E802C7F88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8417A60A-D567-4CFD-9132-084272EB71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AE0D8A60-30FF-4A7C-AF19-E7F061691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CBC580-2FC5-4862-B08E-89D073A11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5D6E2-0EC0-40AE-BF3B-9B068120CFBF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7CD88FF5-7B0A-451D-BA53-56E707D1EA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DF418792-9E48-46C3-A246-E0E80C74D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1DCBCF-231B-42B1-9FB3-7166224AE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D3EB1-35DD-42F7-A467-4239EFF4EB15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A446E1DD-4370-455D-ACCD-8E5C96F351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43617108-DFA3-4C1C-AC9A-4180D461F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CE3804-F017-480C-8373-550BF2277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67132-0516-4B26-B396-C7670279A658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949A7CF3-2B0A-4A09-9121-0A53103DBA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E3342FF6-45A3-4BD6-81A1-63A9568D0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18507F-09A1-481D-9714-969403D9F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DCA82-0098-491E-A3BB-4255F57810BC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9FE3B3AC-3217-40ED-9296-F71D38D399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0D0124D7-FBE1-466C-8A99-6445E7EB2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842C0C-07D8-49C5-96BD-69B2D67A2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39112-D7E2-4992-91E4-209A04A5235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E442EA12-F8AB-4C09-AC63-A5B44C3411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5E1EFA9F-C022-4E4D-B08E-702EB3FA8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F32F20-5230-49EE-8D41-C3BED3845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6E8C9-BC3E-4709-B2E3-0DF3D8774617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AC210136-AEEA-42F0-805D-96CE735C7A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2FDAD2E9-A4DB-4B31-8CC5-0BAF59156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455DBE-5D16-4663-BE00-0ABA4BBE6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C6107-78E0-4AF0-9712-9434E87614C6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982084D3-100B-4BA5-9480-3BDEAB9567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0AB7987C-EC06-48E6-9698-354BD4533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D02234-6CAF-475A-B5E5-B7A747A35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4FDDD-8495-4811-ACE9-6D67FE67A567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7A4D8951-8BE7-4141-9A83-E57BCA3F92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3E381A53-71C3-4ED3-B307-A7C65E163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3EDEFE-A010-4280-A829-8EBFB21B1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541A7-E426-444A-AE99-8D6648A4382D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AD2B19DC-047D-4330-8786-09116B895B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0C3B2C42-930D-4150-A846-6F140D1B1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0EE597-1A0C-44DF-A632-E0E567E04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C2D37-E0C2-4E99-BF02-85A880FC10DA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2211D74E-9C47-4B26-B47E-D7A4E88C72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AF81D33D-FFC6-41B2-97E0-D21A677B4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31B8DF-0FF3-4F74-A7DA-8753AD0BD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A3170-6433-4558-BECB-D597551B608D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0A1E8FE6-36A8-4095-94B6-55F5BDDBFF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18E8BED1-B51B-419F-9383-F7CA409D7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2BE2A9-288C-4B60-8447-AF440F973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040-1E3E-40EF-B30C-0C3D31846072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E7A75B10-D31B-46BC-91F4-6DC3432C6B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25248F1A-F1E1-42B8-AD1A-63922C471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0C8075-7024-4C2A-8B22-690AFB85E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8ACDB-26D5-4EDE-B41E-CBC83BAB676A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E6049B27-9454-4926-808F-D81C83930B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511ACF55-ABA7-4D8D-B4C3-E6BD7FB90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F7319B-A367-41CE-BFF6-A628C4AD5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E6FFE-D037-476D-AFFA-4386769F2E37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E142F59C-C53C-4249-9933-4432528AB9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C7D5A30F-6DB0-47D8-88A1-DB9349482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445A55-4ADD-4786-BE7C-E4C9AF6E7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B96EE-6FF6-49F6-950B-C09A03487F8C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6152D04B-480D-4E1E-B65C-C2BEA37EE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DDE922B5-D807-4F6A-83C3-67B02AD02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802F96-5D65-43ED-94C2-914A34CD1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14F5B-F669-4EC3-8111-163B673CDEA2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AC73D11B-B3FA-4AD2-BECD-B0B8EEA655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D3368FFD-329B-4C1F-937F-E59FB0A92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E0BACA-08AE-41CA-BACC-9DBAD73BC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0EEDB-1D9D-470B-A660-10FE19630893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87C552E8-4D60-4178-8987-F9500FFBD5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BE48F7B0-8526-44E3-922F-848B8A58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B8BA22-D795-41B3-8179-CD79319C1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AA367-FDC7-4C92-9E21-A768C907AAA3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301ADEF6-B03E-4F80-9540-2205FB09A1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FCEABFD2-D157-4CE8-B61C-FC8090D6C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F2E923-2E3E-48AF-BD8C-2A1836EBA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003B3-0746-486E-9071-B5059114602C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3FC9674F-24F9-43DE-8B7F-457B2E0BEF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025BFDF8-0A6C-4E1E-9BCC-413D53E14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C2973D-94C5-4269-9F52-D1720B74F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AD242-06CF-491A-8ED3-AAE9A7B299AB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B1F6A48A-ECCD-4008-8AE1-740124EC1A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42731975-745A-4F35-9BAA-5AC03C271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EB2E3F-C277-4B50-8638-68E29407B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59F8-D5AE-4A2D-952D-82B695408567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361474" name="Rectangle 2">
            <a:extLst>
              <a:ext uri="{FF2B5EF4-FFF2-40B4-BE49-F238E27FC236}">
                <a16:creationId xmlns:a16="http://schemas.microsoft.com/office/drawing/2014/main" id="{321A91DC-45C4-4014-9FBA-43E2263438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14E38765-1944-4314-8E56-D838910BF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87851D-3B71-4AAB-A428-FE6E0CE5A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D0C63-FEC3-439E-AD29-7D63ED2D103C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96609C68-97E9-4504-A9FD-E533345B65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BFEB6BED-06EE-4F50-9AEB-2395DB113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FF257-E2E2-4F25-A8D9-5BC804119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0BF4B-FA5C-4DB3-85BC-C03FE4D921B6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04E037D5-5FBF-4AFC-A3F4-2B5D209D44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54C074AE-1BB3-4F68-8FB9-E1EED0792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18FA3F-7B49-48D4-B571-DEE2E14D6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1669B-EA5E-4274-8F0E-5FFA1BB66026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E5596B5D-F7A9-4B7B-9E7C-DD754061C6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9CF92E5B-FEAA-48AA-865F-FBF896B4B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9439D4-2A28-417F-9BF5-B495E5BED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DBE6F-6D1F-4374-A8FA-9FBE5825CE87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03A71D94-BB9F-4604-9B1A-04C01DCCF9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1B36E207-94D4-49B1-AD6B-7CB2369B2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DEBF3A-37BF-40F0-9014-56A324636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59835-E034-417F-8F0F-4FE8525D8C8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8A9B50B3-2236-4C58-B280-1E2032F7CB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91AF409C-7399-49E8-8583-843FCE7D1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130C03-043F-4224-9ED9-F73DCA668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3E85D-3694-4FA0-ABDD-A1353C4FB551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16979532-5984-4C69-B023-2D91CF923A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150F9A8C-08B9-4562-B122-2652AA4D9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89D40B-84A9-4FD4-BE89-87B76DFC5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D7570-8250-4449-8567-179E9A8C7393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61846B4F-A244-4423-BDB0-39D54714DD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519F62C9-0CE4-4515-A575-D9D0A9F95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EC8EA8-2ACC-4D8E-9350-17B6EE736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15716-901A-4668-AB2D-2CEBFE28909B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07166F46-EFCF-4EF1-BE2E-FB95C91042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DC29DB52-7586-4FB6-AAC5-CE320B4E5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C440C9-1BE3-4CCB-939D-CFF552388D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9FE37-344E-48F6-8CEB-0B42073A27CC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5BA6398C-E0C5-45A4-B73E-17968FE9DB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CF8CC62D-0390-4D33-8A72-0305EF5AA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7BFDE0-DA94-4F3A-BC5F-0B3BF5A56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A316A-B635-4DBD-9494-BED1CCA8678E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866B242D-15F3-4FBD-B93B-46A76651FD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D06CF565-C454-4EC7-85F1-FA04B5AEF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EBF629-4EF7-48B6-8A26-60F1CFE4A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19BF6-DB0D-4697-8D0B-D107E6D7B54C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7EE50CB9-D9AC-4B1B-9E2D-3601419DB2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33EB39B1-9C5E-437E-822F-94ACDDD11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9C64BE-0D4E-4D85-A2CE-4961AB299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B6C81-566F-49C5-81D8-6F6FB9B7803E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80720A29-D2DA-4343-88C5-17DCF9530A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44832564-2107-400F-8AA3-FEDA1AA18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C0BFBE87-0381-4C15-B27A-B068C0F549D3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>
              <a:extLst>
                <a:ext uri="{FF2B5EF4-FFF2-40B4-BE49-F238E27FC236}">
                  <a16:creationId xmlns:a16="http://schemas.microsoft.com/office/drawing/2014/main" id="{ED872EE5-119E-4FF6-9C0A-8FB501ED2A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>
              <a:extLst>
                <a:ext uri="{FF2B5EF4-FFF2-40B4-BE49-F238E27FC236}">
                  <a16:creationId xmlns:a16="http://schemas.microsoft.com/office/drawing/2014/main" id="{6FAF4615-D77C-48FA-B7FD-E0019DA204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526D2BC4-44E7-42FF-A11A-F66A4884E6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74052002-CA07-4FCE-B90E-1C2A2E94E2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Oval 7">
              <a:extLst>
                <a:ext uri="{FF2B5EF4-FFF2-40B4-BE49-F238E27FC236}">
                  <a16:creationId xmlns:a16="http://schemas.microsoft.com/office/drawing/2014/main" id="{3ECB6141-2898-4504-B70B-EBC807950C9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Oval 8">
              <a:extLst>
                <a:ext uri="{FF2B5EF4-FFF2-40B4-BE49-F238E27FC236}">
                  <a16:creationId xmlns:a16="http://schemas.microsoft.com/office/drawing/2014/main" id="{3B7476BB-79E7-454C-9EFE-BAA819BAA3E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Oval 9">
              <a:extLst>
                <a:ext uri="{FF2B5EF4-FFF2-40B4-BE49-F238E27FC236}">
                  <a16:creationId xmlns:a16="http://schemas.microsoft.com/office/drawing/2014/main" id="{186E5527-79E2-4535-BB7D-2FB22B3F709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E8C085CE-794E-40CA-960E-1E761E3554A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46DA3364-7DC8-4C1A-BC41-A7C1033F69F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A3D6E51C-09EC-4006-BDF3-7F1018DCFCF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7BC07652-EBBA-4355-B658-D82137905D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E628B00B-9178-4F0A-8C01-D50CEA276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C63E11-26A2-447B-A555-A017A06A375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83D9D-D021-4B8D-AAF7-055CCD33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1D5D40-CCF4-43B7-898C-57D028E0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8A57A-BE5C-4043-AA32-2BE0FD9A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A5C46D-F901-4B12-A488-AF204B5E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D7DCA-F370-4933-A664-0287D4DB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E3213-73E8-4778-B2F9-5FC69A2EF2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072902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079508-D505-4D63-BCF7-515A75CD9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25565F-36B4-42D4-87E3-BBBE05719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BA9711-AEA4-4226-AE9C-ED3E21A7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8DBD9-F055-4447-B74B-3D98A1F3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864AA-7728-46DA-BFFB-7B152D35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F3162-0346-4200-B428-224FB9956A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355795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F72D5AB-D4AE-4D6D-8A95-36F0A11D80D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BD01EE-E24F-4E66-8335-2E61FB2F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C0ABC7-4F88-4432-B293-130EF4DF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B4BAE2-783C-434A-A094-BAF8D5C8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E7E1-8D7A-4F96-81E3-65AA36EB83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166094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21E65-9271-4423-8A07-604AD47F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FAEAF-37B0-4A57-86C8-FF247212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B0E20-F724-4EF3-AB31-5F894576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D9FD1D-0C6B-49C2-9E36-46F98AF4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A25E7F-8DF9-4ED1-8178-4FD46D32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D2595-9678-43F3-A250-4C11606B98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934672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F2D52-3727-4E8B-B518-5ABF9447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E4F42C8-09E2-49BF-B8B5-6B92EDED3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78CFFA-2BBA-4EEA-A7BB-C5A91442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B6A0F1-7B50-4F0E-AC05-57E9EB69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D8EF9B-301E-4930-88DA-9F5F51B7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37F6-5B1B-4514-BE31-612D63FDCD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4705817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BC9A6-F1BD-463E-9CCE-1AEBF61D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7EA01-F58A-455C-BF32-3327D2098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F6FFA9-8AA3-47A3-B4FF-8BEB0157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7CA549-EB4C-4F04-A0ED-093333AD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3920CB-C44C-472C-A67D-3CC801F1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93B677-195E-4383-B054-2FD2330A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F19C-AD8E-447C-AAF6-A49713905A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4450221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F203F-D922-4A98-884E-F90ACBD8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0553D0-0BBE-4A1C-926D-9AAC990F8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E256C97-60FE-4147-A63D-C5AB4333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55F42A4-481D-4A27-BE5A-87365FA04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135E4A-B8FB-484D-9FFA-F15F68CF3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E4513B-AF9B-49D4-8EB5-E2E057D1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B13194-F6EF-45D6-85AE-FA9343F4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26E96D-97F0-4E36-A670-2E466E6F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4791-54C6-425F-8E42-DCB657A342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0197668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FB14E-EC4F-4338-9079-30D006F6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10702D-64D8-4FA0-9F9B-5D9A5387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EF0B1E-D404-4B3F-8EFE-77976C2D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500EC5-55AE-4F61-90A4-DF9B7BA5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5C03-5CD9-4004-A013-C8EB0AAD57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432838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AE14D3-7980-4B6D-BFBC-6A61C528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F3D9B4-6137-499C-BEAC-ADF8BFDA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C46D44-FD9F-4A51-8935-CDEEEB74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4E2A2-04DD-48B2-A6AD-4FBCD93EA9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2407160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80519-D67F-4072-8905-31DB4D60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EE9D37-A893-4474-A4D9-6676CE40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E540ACD-0426-45A2-ACA8-8C861FDD1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C4CA9C-8D78-41A8-A07F-74B6866A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E91F33-A1EA-49D1-8AE5-1D5C3F8C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10B81C-FD5A-452A-B800-9E3A1831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B884D-0EAF-4D20-8213-6235DF1DD9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717322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1314C-5E92-4D77-9AB3-3292A435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8917D0-D029-4498-829A-DC1EEAEB6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B9E40D-29BB-4B27-A34E-294D2945F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70D8D5-CBA3-406E-92A6-B7C6A0F4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54F3C6-BB14-4BA2-9C12-40AF0A1A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E52EB8-484B-4492-8DC4-1BDBBED4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9F90-F7C2-482D-9FE6-41D8FAE48C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6264045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07F44300-885D-4E52-958D-F4C0B0BC8D0B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>
              <a:extLst>
                <a:ext uri="{FF2B5EF4-FFF2-40B4-BE49-F238E27FC236}">
                  <a16:creationId xmlns:a16="http://schemas.microsoft.com/office/drawing/2014/main" id="{236A430B-0B54-4BAE-832E-562EC03CE5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6" name="Freeform 4">
              <a:extLst>
                <a:ext uri="{FF2B5EF4-FFF2-40B4-BE49-F238E27FC236}">
                  <a16:creationId xmlns:a16="http://schemas.microsoft.com/office/drawing/2014/main" id="{B31C29A5-56BD-4B35-B18D-CA5624703B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7" name="Freeform 5">
              <a:extLst>
                <a:ext uri="{FF2B5EF4-FFF2-40B4-BE49-F238E27FC236}">
                  <a16:creationId xmlns:a16="http://schemas.microsoft.com/office/drawing/2014/main" id="{D32D971F-C2A8-46D7-9CE1-0FB2B4E2AD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8" name="Freeform 6">
              <a:extLst>
                <a:ext uri="{FF2B5EF4-FFF2-40B4-BE49-F238E27FC236}">
                  <a16:creationId xmlns:a16="http://schemas.microsoft.com/office/drawing/2014/main" id="{BF9AB5A9-92E9-4B2B-9418-A89B17B76F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9" name="Oval 7">
              <a:extLst>
                <a:ext uri="{FF2B5EF4-FFF2-40B4-BE49-F238E27FC236}">
                  <a16:creationId xmlns:a16="http://schemas.microsoft.com/office/drawing/2014/main" id="{F24BBBBF-2F06-4060-8181-55328775C34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0" name="Oval 8">
              <a:extLst>
                <a:ext uri="{FF2B5EF4-FFF2-40B4-BE49-F238E27FC236}">
                  <a16:creationId xmlns:a16="http://schemas.microsoft.com/office/drawing/2014/main" id="{91F69E17-DAC6-4ACE-87F4-F7DB25232E6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1" name="Oval 9">
              <a:extLst>
                <a:ext uri="{FF2B5EF4-FFF2-40B4-BE49-F238E27FC236}">
                  <a16:creationId xmlns:a16="http://schemas.microsoft.com/office/drawing/2014/main" id="{859F7CF0-2B40-448D-831C-1ECBC26E215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08607003-2FF0-4098-8B48-B6814D285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EF157BC3-2B99-4ADA-8949-2BD10FC1C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97D55F77-72D6-40C8-9828-C5524CCAE8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D8C8D83E-B254-4D96-8C1F-DDF985575E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4185D576-7627-4CD3-9237-09F8F04823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7F3D03-DCA7-41D2-8E12-30F898FD335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pn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png"/><Relationship Id="rId4" Type="http://schemas.openxmlformats.org/officeDocument/2006/relationships/image" Target="../media/image34.jpeg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\\Nt_server_1\prenos\SO&#268;\Jandora\Maka\S1.BM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WordArt 2">
            <a:extLst>
              <a:ext uri="{FF2B5EF4-FFF2-40B4-BE49-F238E27FC236}">
                <a16:creationId xmlns:a16="http://schemas.microsoft.com/office/drawing/2014/main" id="{1ADCABF3-3A1A-446C-B2E5-08459AE38C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792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/>
                <a:latin typeface="Arial Black" panose="020B0A04020102020204" pitchFamily="34" charset="0"/>
              </a:rPr>
              <a:t>Změny skupenství látek</a:t>
            </a:r>
          </a:p>
        </p:txBody>
      </p:sp>
      <p:pic>
        <p:nvPicPr>
          <p:cNvPr id="308227" name="Picture 3" descr="rosa1">
            <a:extLst>
              <a:ext uri="{FF2B5EF4-FFF2-40B4-BE49-F238E27FC236}">
                <a16:creationId xmlns:a16="http://schemas.microsoft.com/office/drawing/2014/main" id="{651A3960-6239-408E-8E96-FDFBAD00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3" name="Rectangle 7">
            <a:extLst>
              <a:ext uri="{FF2B5EF4-FFF2-40B4-BE49-F238E27FC236}">
                <a16:creationId xmlns:a16="http://schemas.microsoft.com/office/drawing/2014/main" id="{2F57C905-903C-4E46-BE65-033E8496C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563"/>
            <a:ext cx="8459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3. TUHNUTÍ</a:t>
            </a:r>
          </a:p>
        </p:txBody>
      </p:sp>
      <p:sp>
        <p:nvSpPr>
          <p:cNvPr id="311305" name="Rectangle 9">
            <a:extLst>
              <a:ext uri="{FF2B5EF4-FFF2-40B4-BE49-F238E27FC236}">
                <a16:creationId xmlns:a16="http://schemas.microsoft.com/office/drawing/2014/main" id="{FB5D8516-BF14-492D-B4C0-F94BE65B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když ochlazujeme kapalinu, mění se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při teplotě tuhnutí </a:t>
            </a:r>
            <a:r>
              <a:rPr lang="cs-CZ" altLang="cs-CZ" sz="2400" u="none">
                <a:solidFill>
                  <a:srgbClr val="FFFF00"/>
                </a:solidFill>
                <a:effectLst/>
              </a:rPr>
              <a:t>t</a:t>
            </a:r>
            <a:r>
              <a:rPr lang="cs-CZ" altLang="cs-CZ" sz="2400" u="none" baseline="-25000">
                <a:solidFill>
                  <a:srgbClr val="FFFF00"/>
                </a:solidFill>
                <a:effectLst/>
              </a:rPr>
              <a:t>T</a:t>
            </a:r>
            <a:r>
              <a:rPr lang="cs-CZ" altLang="cs-CZ" sz="2400" i="0" u="none">
                <a:effectLst/>
              </a:rPr>
              <a:t> v pevnou látku téže teploty</a:t>
            </a:r>
          </a:p>
        </p:txBody>
      </p:sp>
      <p:sp>
        <p:nvSpPr>
          <p:cNvPr id="311314" name="AutoShape 18">
            <a:extLst>
              <a:ext uri="{FF2B5EF4-FFF2-40B4-BE49-F238E27FC236}">
                <a16:creationId xmlns:a16="http://schemas.microsoft.com/office/drawing/2014/main" id="{2F0A144F-1A20-487F-B67B-2083B54B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715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11316" name="Group 20">
            <a:extLst>
              <a:ext uri="{FF2B5EF4-FFF2-40B4-BE49-F238E27FC236}">
                <a16:creationId xmlns:a16="http://schemas.microsoft.com/office/drawing/2014/main" id="{C9E1C4DE-8ECC-4147-BDB2-C53CCB17F3A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715000"/>
            <a:ext cx="3048000" cy="838200"/>
            <a:chOff x="960" y="1248"/>
            <a:chExt cx="1920" cy="528"/>
          </a:xfrm>
        </p:grpSpPr>
        <p:grpSp>
          <p:nvGrpSpPr>
            <p:cNvPr id="311310" name="Group 14">
              <a:extLst>
                <a:ext uri="{FF2B5EF4-FFF2-40B4-BE49-F238E27FC236}">
                  <a16:creationId xmlns:a16="http://schemas.microsoft.com/office/drawing/2014/main" id="{FACF6497-3B53-4F9C-8767-D91DD4278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248"/>
              <a:ext cx="1920" cy="528"/>
              <a:chOff x="3120" y="3216"/>
              <a:chExt cx="1920" cy="528"/>
            </a:xfrm>
          </p:grpSpPr>
          <p:sp>
            <p:nvSpPr>
              <p:cNvPr id="311311" name="Freeform 15">
                <a:extLst>
                  <a:ext uri="{FF2B5EF4-FFF2-40B4-BE49-F238E27FC236}">
                    <a16:creationId xmlns:a16="http://schemas.microsoft.com/office/drawing/2014/main" id="{D0DC978E-CEC7-4E33-96AB-0E85927C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3216"/>
                <a:ext cx="1920" cy="528"/>
              </a:xfrm>
              <a:custGeom>
                <a:avLst/>
                <a:gdLst>
                  <a:gd name="T0" fmla="*/ 152 w 477"/>
                  <a:gd name="T1" fmla="*/ 40 h 405"/>
                  <a:gd name="T2" fmla="*/ 20 w 477"/>
                  <a:gd name="T3" fmla="*/ 40 h 405"/>
                  <a:gd name="T4" fmla="*/ 32 w 477"/>
                  <a:gd name="T5" fmla="*/ 136 h 405"/>
                  <a:gd name="T6" fmla="*/ 104 w 477"/>
                  <a:gd name="T7" fmla="*/ 316 h 405"/>
                  <a:gd name="T8" fmla="*/ 176 w 477"/>
                  <a:gd name="T9" fmla="*/ 400 h 405"/>
                  <a:gd name="T10" fmla="*/ 260 w 477"/>
                  <a:gd name="T11" fmla="*/ 388 h 405"/>
                  <a:gd name="T12" fmla="*/ 284 w 477"/>
                  <a:gd name="T13" fmla="*/ 316 h 405"/>
                  <a:gd name="T14" fmla="*/ 476 w 477"/>
                  <a:gd name="T15" fmla="*/ 220 h 405"/>
                  <a:gd name="T16" fmla="*/ 464 w 477"/>
                  <a:gd name="T17" fmla="*/ 112 h 405"/>
                  <a:gd name="T18" fmla="*/ 428 w 477"/>
                  <a:gd name="T19" fmla="*/ 100 h 405"/>
                  <a:gd name="T20" fmla="*/ 224 w 477"/>
                  <a:gd name="T21" fmla="*/ 88 h 405"/>
                  <a:gd name="T22" fmla="*/ 188 w 477"/>
                  <a:gd name="T23" fmla="*/ 52 h 405"/>
                  <a:gd name="T24" fmla="*/ 152 w 477"/>
                  <a:gd name="T25" fmla="*/ 4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405">
                    <a:moveTo>
                      <a:pt x="152" y="40"/>
                    </a:moveTo>
                    <a:cubicBezTo>
                      <a:pt x="116" y="28"/>
                      <a:pt x="51" y="0"/>
                      <a:pt x="20" y="40"/>
                    </a:cubicBezTo>
                    <a:cubicBezTo>
                      <a:pt x="0" y="65"/>
                      <a:pt x="26" y="104"/>
                      <a:pt x="32" y="136"/>
                    </a:cubicBezTo>
                    <a:cubicBezTo>
                      <a:pt x="45" y="206"/>
                      <a:pt x="53" y="265"/>
                      <a:pt x="104" y="316"/>
                    </a:cubicBezTo>
                    <a:cubicBezTo>
                      <a:pt x="121" y="368"/>
                      <a:pt x="122" y="382"/>
                      <a:pt x="176" y="400"/>
                    </a:cubicBezTo>
                    <a:cubicBezTo>
                      <a:pt x="204" y="396"/>
                      <a:pt x="238" y="405"/>
                      <a:pt x="260" y="388"/>
                    </a:cubicBezTo>
                    <a:cubicBezTo>
                      <a:pt x="280" y="372"/>
                      <a:pt x="284" y="316"/>
                      <a:pt x="284" y="316"/>
                    </a:cubicBezTo>
                    <a:cubicBezTo>
                      <a:pt x="243" y="193"/>
                      <a:pt x="390" y="227"/>
                      <a:pt x="476" y="220"/>
                    </a:cubicBezTo>
                    <a:cubicBezTo>
                      <a:pt x="472" y="184"/>
                      <a:pt x="477" y="146"/>
                      <a:pt x="464" y="112"/>
                    </a:cubicBezTo>
                    <a:cubicBezTo>
                      <a:pt x="459" y="100"/>
                      <a:pt x="441" y="101"/>
                      <a:pt x="428" y="100"/>
                    </a:cubicBezTo>
                    <a:cubicBezTo>
                      <a:pt x="360" y="93"/>
                      <a:pt x="292" y="92"/>
                      <a:pt x="224" y="88"/>
                    </a:cubicBezTo>
                    <a:cubicBezTo>
                      <a:pt x="212" y="76"/>
                      <a:pt x="202" y="61"/>
                      <a:pt x="188" y="52"/>
                    </a:cubicBezTo>
                    <a:cubicBezTo>
                      <a:pt x="177" y="45"/>
                      <a:pt x="152" y="40"/>
                      <a:pt x="152" y="40"/>
                    </a:cubicBezTo>
                    <a:close/>
                  </a:path>
                </a:pathLst>
              </a:custGeom>
              <a:solidFill>
                <a:srgbClr val="76EEFE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1312" name="Rectangle 16">
                <a:extLst>
                  <a:ext uri="{FF2B5EF4-FFF2-40B4-BE49-F238E27FC236}">
                    <a16:creationId xmlns:a16="http://schemas.microsoft.com/office/drawing/2014/main" id="{6025B80A-1D41-437F-98A3-2E8E340AB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360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 altLang="cs-CZ" sz="2800" i="0" u="none">
                  <a:effectLst/>
                </a:endParaRPr>
              </a:p>
            </p:txBody>
          </p:sp>
        </p:grpSp>
        <p:sp>
          <p:nvSpPr>
            <p:cNvPr id="311306" name="Text Box 10">
              <a:extLst>
                <a:ext uri="{FF2B5EF4-FFF2-40B4-BE49-F238E27FC236}">
                  <a16:creationId xmlns:a16="http://schemas.microsoft.com/office/drawing/2014/main" id="{DBED5742-C223-4167-BF68-9B39F41A9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296"/>
              <a:ext cx="3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FF0000"/>
                  </a:solidFill>
                  <a:effectLst/>
                </a:rPr>
                <a:t>t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/>
                </a:rPr>
                <a:t>T</a:t>
              </a:r>
              <a:endParaRPr lang="cs-CZ" altLang="cs-CZ" sz="3600" i="0" u="none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11328" name="Group 32">
            <a:extLst>
              <a:ext uri="{FF2B5EF4-FFF2-40B4-BE49-F238E27FC236}">
                <a16:creationId xmlns:a16="http://schemas.microsoft.com/office/drawing/2014/main" id="{167C6D39-18F6-4193-8560-509C42617A9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334000"/>
            <a:ext cx="1295400" cy="1295400"/>
            <a:chOff x="4080" y="2976"/>
            <a:chExt cx="816" cy="816"/>
          </a:xfrm>
        </p:grpSpPr>
        <p:grpSp>
          <p:nvGrpSpPr>
            <p:cNvPr id="311318" name="Group 22">
              <a:extLst>
                <a:ext uri="{FF2B5EF4-FFF2-40B4-BE49-F238E27FC236}">
                  <a16:creationId xmlns:a16="http://schemas.microsoft.com/office/drawing/2014/main" id="{C0A242B1-3A24-4FD3-8BB8-097BAB3D7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976"/>
              <a:ext cx="816" cy="816"/>
              <a:chOff x="1008" y="768"/>
              <a:chExt cx="816" cy="816"/>
            </a:xfrm>
          </p:grpSpPr>
          <p:sp>
            <p:nvSpPr>
              <p:cNvPr id="311319" name="AutoShape 23">
                <a:extLst>
                  <a:ext uri="{FF2B5EF4-FFF2-40B4-BE49-F238E27FC236}">
                    <a16:creationId xmlns:a16="http://schemas.microsoft.com/office/drawing/2014/main" id="{EBA00E14-1E8A-484E-BA2E-DAE85093C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768"/>
                <a:ext cx="816" cy="816"/>
              </a:xfrm>
              <a:prstGeom prst="cube">
                <a:avLst>
                  <a:gd name="adj" fmla="val 25000"/>
                </a:avLst>
              </a:prstGeom>
              <a:solidFill>
                <a:srgbClr val="76EE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1320" name="Rectangle 24">
                <a:extLst>
                  <a:ext uri="{FF2B5EF4-FFF2-40B4-BE49-F238E27FC236}">
                    <a16:creationId xmlns:a16="http://schemas.microsoft.com/office/drawing/2014/main" id="{84C05481-43D1-4E20-86A3-0A6F48D52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" y="1104"/>
                <a:ext cx="1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800" i="0" u="none">
                    <a:effectLst/>
                  </a:rPr>
                  <a:t> </a:t>
                </a:r>
              </a:p>
            </p:txBody>
          </p:sp>
        </p:grpSp>
        <p:sp>
          <p:nvSpPr>
            <p:cNvPr id="311327" name="Rectangle 31">
              <a:extLst>
                <a:ext uri="{FF2B5EF4-FFF2-40B4-BE49-F238E27FC236}">
                  <a16:creationId xmlns:a16="http://schemas.microsoft.com/office/drawing/2014/main" id="{81A0845C-9F2F-4C10-99CF-CD0177FB6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264"/>
              <a:ext cx="32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rgbClr val="FF0000"/>
                  </a:solidFill>
                  <a:effectLst/>
                </a:rPr>
                <a:t>t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/>
                </a:rPr>
                <a:t>T</a:t>
              </a:r>
            </a:p>
          </p:txBody>
        </p:sp>
      </p:grpSp>
      <p:grpSp>
        <p:nvGrpSpPr>
          <p:cNvPr id="311336" name="Group 40">
            <a:extLst>
              <a:ext uri="{FF2B5EF4-FFF2-40B4-BE49-F238E27FC236}">
                <a16:creationId xmlns:a16="http://schemas.microsoft.com/office/drawing/2014/main" id="{7322B993-7520-49B0-B8BB-72C40E0A9F5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590800"/>
            <a:ext cx="2667000" cy="914400"/>
            <a:chOff x="1056" y="2784"/>
            <a:chExt cx="1680" cy="576"/>
          </a:xfrm>
        </p:grpSpPr>
        <p:grpSp>
          <p:nvGrpSpPr>
            <p:cNvPr id="311337" name="Group 41">
              <a:extLst>
                <a:ext uri="{FF2B5EF4-FFF2-40B4-BE49-F238E27FC236}">
                  <a16:creationId xmlns:a16="http://schemas.microsoft.com/office/drawing/2014/main" id="{36F1BBF5-1D5C-4636-B15C-B8C720D03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784"/>
              <a:ext cx="1680" cy="288"/>
              <a:chOff x="864" y="2784"/>
              <a:chExt cx="4032" cy="432"/>
            </a:xfrm>
          </p:grpSpPr>
          <p:sp>
            <p:nvSpPr>
              <p:cNvPr id="311338" name="Line 42">
                <a:extLst>
                  <a:ext uri="{FF2B5EF4-FFF2-40B4-BE49-F238E27FC236}">
                    <a16:creationId xmlns:a16="http://schemas.microsoft.com/office/drawing/2014/main" id="{5B0E3284-F84D-44EB-B7CA-7F94DE5AD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1339" name="Line 43">
                <a:extLst>
                  <a:ext uri="{FF2B5EF4-FFF2-40B4-BE49-F238E27FC236}">
                    <a16:creationId xmlns:a16="http://schemas.microsoft.com/office/drawing/2014/main" id="{66BA948C-F57E-4740-9803-330622598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403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1340" name="Line 44">
                <a:extLst>
                  <a:ext uri="{FF2B5EF4-FFF2-40B4-BE49-F238E27FC236}">
                    <a16:creationId xmlns:a16="http://schemas.microsoft.com/office/drawing/2014/main" id="{838787CC-6816-4F0D-B26C-FFEC657BD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1341" name="Rectangle 45">
              <a:extLst>
                <a:ext uri="{FF2B5EF4-FFF2-40B4-BE49-F238E27FC236}">
                  <a16:creationId xmlns:a16="http://schemas.microsoft.com/office/drawing/2014/main" id="{37C9C917-F72D-44EA-A89B-C000CAED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072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99FF"/>
                  </a:solidFill>
                  <a:effectLst/>
                </a:rPr>
                <a:t>TUHNUTÍ</a:t>
              </a:r>
            </a:p>
          </p:txBody>
        </p:sp>
      </p:grpSp>
      <p:grpSp>
        <p:nvGrpSpPr>
          <p:cNvPr id="311342" name="Group 46">
            <a:extLst>
              <a:ext uri="{FF2B5EF4-FFF2-40B4-BE49-F238E27FC236}">
                <a16:creationId xmlns:a16="http://schemas.microsoft.com/office/drawing/2014/main" id="{31E8A24B-81E1-48CE-8E1F-155F22C3D4F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838200"/>
            <a:ext cx="2514600" cy="1752600"/>
            <a:chOff x="288" y="1680"/>
            <a:chExt cx="1584" cy="1104"/>
          </a:xfrm>
        </p:grpSpPr>
        <p:sp>
          <p:nvSpPr>
            <p:cNvPr id="311343" name="Rectangle 47">
              <a:extLst>
                <a:ext uri="{FF2B5EF4-FFF2-40B4-BE49-F238E27FC236}">
                  <a16:creationId xmlns:a16="http://schemas.microsoft.com/office/drawing/2014/main" id="{F21ADBCE-CC78-4261-993D-A13186360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80"/>
              <a:ext cx="1584" cy="110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1344" name="Text Box 48">
              <a:extLst>
                <a:ext uri="{FF2B5EF4-FFF2-40B4-BE49-F238E27FC236}">
                  <a16:creationId xmlns:a16="http://schemas.microsoft.com/office/drawing/2014/main" id="{999C2FE3-6DDE-401B-B9E4-B90A435E4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4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PEVNÁ LÁTKA</a:t>
              </a:r>
            </a:p>
          </p:txBody>
        </p:sp>
      </p:grpSp>
      <p:grpSp>
        <p:nvGrpSpPr>
          <p:cNvPr id="311345" name="Group 49">
            <a:extLst>
              <a:ext uri="{FF2B5EF4-FFF2-40B4-BE49-F238E27FC236}">
                <a16:creationId xmlns:a16="http://schemas.microsoft.com/office/drawing/2014/main" id="{2538E86B-5E43-4BD7-97C6-996716C99DF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838200"/>
            <a:ext cx="2895600" cy="1752600"/>
            <a:chOff x="2064" y="1680"/>
            <a:chExt cx="1824" cy="1104"/>
          </a:xfrm>
        </p:grpSpPr>
        <p:sp>
          <p:nvSpPr>
            <p:cNvPr id="311346" name="Rectangle 50">
              <a:extLst>
                <a:ext uri="{FF2B5EF4-FFF2-40B4-BE49-F238E27FC236}">
                  <a16:creationId xmlns:a16="http://schemas.microsoft.com/office/drawing/2014/main" id="{F94B1242-1510-46CD-A06E-3CB916820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80"/>
              <a:ext cx="1584" cy="1104"/>
            </a:xfrm>
            <a:prstGeom prst="rect">
              <a:avLst/>
            </a:prstGeom>
            <a:solidFill>
              <a:srgbClr val="00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1347" name="Text Box 51">
              <a:extLst>
                <a:ext uri="{FF2B5EF4-FFF2-40B4-BE49-F238E27FC236}">
                  <a16:creationId xmlns:a16="http://schemas.microsoft.com/office/drawing/2014/main" id="{1480AEE2-6D2C-4D8C-BF14-77FD67C00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KAPALNÁ LÁTKA</a:t>
              </a:r>
            </a:p>
          </p:txBody>
        </p:sp>
      </p:grpSp>
      <p:sp>
        <p:nvSpPr>
          <p:cNvPr id="311348" name="Text Box 52">
            <a:extLst>
              <a:ext uri="{FF2B5EF4-FFF2-40B4-BE49-F238E27FC236}">
                <a16:creationId xmlns:a16="http://schemas.microsoft.com/office/drawing/2014/main" id="{6FE2B2A7-D4FB-4447-9C2A-41F17C257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9163"/>
            <a:ext cx="8610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TUHNUTÍ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je děj, při kterém se mění kapalné skupenství látky na pevné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75"/>
                                        <p:tgtEl>
                                          <p:spTgt spid="3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3" grpId="0" autoUpdateAnimBg="0"/>
      <p:bldP spid="311305" grpId="0" autoUpdateAnimBg="0"/>
      <p:bldP spid="3113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6EEE7939-6B37-4EAD-88B0-466160A0E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626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	během tuhnutí, i když teplo kapalině odebíráme,zůstává teplota konstantní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7CFA19E1-AC24-4E74-B203-A47DBE660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544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- t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eplota tuhnutí je rovna teplot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tání</a:t>
            </a:r>
          </a:p>
        </p:txBody>
      </p:sp>
      <p:grpSp>
        <p:nvGrpSpPr>
          <p:cNvPr id="312324" name="Group 4">
            <a:extLst>
              <a:ext uri="{FF2B5EF4-FFF2-40B4-BE49-F238E27FC236}">
                <a16:creationId xmlns:a16="http://schemas.microsoft.com/office/drawing/2014/main" id="{B50F43E3-5B4F-480A-8261-A674234C89B0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752600"/>
            <a:ext cx="1295400" cy="1295400"/>
            <a:chOff x="1008" y="768"/>
            <a:chExt cx="816" cy="816"/>
          </a:xfrm>
        </p:grpSpPr>
        <p:sp>
          <p:nvSpPr>
            <p:cNvPr id="312325" name="AutoShape 5">
              <a:extLst>
                <a:ext uri="{FF2B5EF4-FFF2-40B4-BE49-F238E27FC236}">
                  <a16:creationId xmlns:a16="http://schemas.microsoft.com/office/drawing/2014/main" id="{F0A52520-F38D-4B67-999E-B2BD26A1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816" cy="816"/>
            </a:xfrm>
            <a:prstGeom prst="cube">
              <a:avLst>
                <a:gd name="adj" fmla="val 25000"/>
              </a:avLst>
            </a:prstGeom>
            <a:solidFill>
              <a:srgbClr val="76EE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2326" name="Rectangle 6">
              <a:extLst>
                <a:ext uri="{FF2B5EF4-FFF2-40B4-BE49-F238E27FC236}">
                  <a16:creationId xmlns:a16="http://schemas.microsoft.com/office/drawing/2014/main" id="{01299DD2-F62A-4580-B01A-AFB96B63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104"/>
              <a:ext cx="1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i="0" u="none">
                  <a:effectLst/>
                </a:rPr>
                <a:t> </a:t>
              </a:r>
            </a:p>
          </p:txBody>
        </p:sp>
      </p:grpSp>
      <p:sp>
        <p:nvSpPr>
          <p:cNvPr id="312327" name="AutoShape 7">
            <a:extLst>
              <a:ext uri="{FF2B5EF4-FFF2-40B4-BE49-F238E27FC236}">
                <a16:creationId xmlns:a16="http://schemas.microsoft.com/office/drawing/2014/main" id="{74D00E31-097D-4689-9C48-9746374C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812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12328" name="Group 8">
            <a:extLst>
              <a:ext uri="{FF2B5EF4-FFF2-40B4-BE49-F238E27FC236}">
                <a16:creationId xmlns:a16="http://schemas.microsoft.com/office/drawing/2014/main" id="{5818DABF-18FA-4523-9A8C-1DDCD0D0665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81200"/>
            <a:ext cx="3048000" cy="838200"/>
            <a:chOff x="816" y="3216"/>
            <a:chExt cx="1920" cy="528"/>
          </a:xfrm>
        </p:grpSpPr>
        <p:grpSp>
          <p:nvGrpSpPr>
            <p:cNvPr id="312329" name="Group 9">
              <a:extLst>
                <a:ext uri="{FF2B5EF4-FFF2-40B4-BE49-F238E27FC236}">
                  <a16:creationId xmlns:a16="http://schemas.microsoft.com/office/drawing/2014/main" id="{0D315672-6955-4B0C-BAAB-58461F759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216"/>
              <a:ext cx="1920" cy="528"/>
              <a:chOff x="3120" y="3216"/>
              <a:chExt cx="1920" cy="528"/>
            </a:xfrm>
          </p:grpSpPr>
          <p:sp>
            <p:nvSpPr>
              <p:cNvPr id="312330" name="Freeform 10">
                <a:extLst>
                  <a:ext uri="{FF2B5EF4-FFF2-40B4-BE49-F238E27FC236}">
                    <a16:creationId xmlns:a16="http://schemas.microsoft.com/office/drawing/2014/main" id="{918813D7-0900-4AE8-A116-A64F9B7CC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3216"/>
                <a:ext cx="1920" cy="528"/>
              </a:xfrm>
              <a:custGeom>
                <a:avLst/>
                <a:gdLst>
                  <a:gd name="T0" fmla="*/ 152 w 477"/>
                  <a:gd name="T1" fmla="*/ 40 h 405"/>
                  <a:gd name="T2" fmla="*/ 20 w 477"/>
                  <a:gd name="T3" fmla="*/ 40 h 405"/>
                  <a:gd name="T4" fmla="*/ 32 w 477"/>
                  <a:gd name="T5" fmla="*/ 136 h 405"/>
                  <a:gd name="T6" fmla="*/ 104 w 477"/>
                  <a:gd name="T7" fmla="*/ 316 h 405"/>
                  <a:gd name="T8" fmla="*/ 176 w 477"/>
                  <a:gd name="T9" fmla="*/ 400 h 405"/>
                  <a:gd name="T10" fmla="*/ 260 w 477"/>
                  <a:gd name="T11" fmla="*/ 388 h 405"/>
                  <a:gd name="T12" fmla="*/ 284 w 477"/>
                  <a:gd name="T13" fmla="*/ 316 h 405"/>
                  <a:gd name="T14" fmla="*/ 476 w 477"/>
                  <a:gd name="T15" fmla="*/ 220 h 405"/>
                  <a:gd name="T16" fmla="*/ 464 w 477"/>
                  <a:gd name="T17" fmla="*/ 112 h 405"/>
                  <a:gd name="T18" fmla="*/ 428 w 477"/>
                  <a:gd name="T19" fmla="*/ 100 h 405"/>
                  <a:gd name="T20" fmla="*/ 224 w 477"/>
                  <a:gd name="T21" fmla="*/ 88 h 405"/>
                  <a:gd name="T22" fmla="*/ 188 w 477"/>
                  <a:gd name="T23" fmla="*/ 52 h 405"/>
                  <a:gd name="T24" fmla="*/ 152 w 477"/>
                  <a:gd name="T25" fmla="*/ 4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405">
                    <a:moveTo>
                      <a:pt x="152" y="40"/>
                    </a:moveTo>
                    <a:cubicBezTo>
                      <a:pt x="116" y="28"/>
                      <a:pt x="51" y="0"/>
                      <a:pt x="20" y="40"/>
                    </a:cubicBezTo>
                    <a:cubicBezTo>
                      <a:pt x="0" y="65"/>
                      <a:pt x="26" y="104"/>
                      <a:pt x="32" y="136"/>
                    </a:cubicBezTo>
                    <a:cubicBezTo>
                      <a:pt x="45" y="206"/>
                      <a:pt x="53" y="265"/>
                      <a:pt x="104" y="316"/>
                    </a:cubicBezTo>
                    <a:cubicBezTo>
                      <a:pt x="121" y="368"/>
                      <a:pt x="122" y="382"/>
                      <a:pt x="176" y="400"/>
                    </a:cubicBezTo>
                    <a:cubicBezTo>
                      <a:pt x="204" y="396"/>
                      <a:pt x="238" y="405"/>
                      <a:pt x="260" y="388"/>
                    </a:cubicBezTo>
                    <a:cubicBezTo>
                      <a:pt x="280" y="372"/>
                      <a:pt x="284" y="316"/>
                      <a:pt x="284" y="316"/>
                    </a:cubicBezTo>
                    <a:cubicBezTo>
                      <a:pt x="243" y="193"/>
                      <a:pt x="390" y="227"/>
                      <a:pt x="476" y="220"/>
                    </a:cubicBezTo>
                    <a:cubicBezTo>
                      <a:pt x="472" y="184"/>
                      <a:pt x="477" y="146"/>
                      <a:pt x="464" y="112"/>
                    </a:cubicBezTo>
                    <a:cubicBezTo>
                      <a:pt x="459" y="100"/>
                      <a:pt x="441" y="101"/>
                      <a:pt x="428" y="100"/>
                    </a:cubicBezTo>
                    <a:cubicBezTo>
                      <a:pt x="360" y="93"/>
                      <a:pt x="292" y="92"/>
                      <a:pt x="224" y="88"/>
                    </a:cubicBezTo>
                    <a:cubicBezTo>
                      <a:pt x="212" y="76"/>
                      <a:pt x="202" y="61"/>
                      <a:pt x="188" y="52"/>
                    </a:cubicBezTo>
                    <a:cubicBezTo>
                      <a:pt x="177" y="45"/>
                      <a:pt x="152" y="40"/>
                      <a:pt x="152" y="40"/>
                    </a:cubicBezTo>
                    <a:close/>
                  </a:path>
                </a:pathLst>
              </a:custGeom>
              <a:solidFill>
                <a:srgbClr val="76EEFE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2331" name="Rectangle 11">
                <a:extLst>
                  <a:ext uri="{FF2B5EF4-FFF2-40B4-BE49-F238E27FC236}">
                    <a16:creationId xmlns:a16="http://schemas.microsoft.com/office/drawing/2014/main" id="{D4AC3887-A839-48F7-ACC2-A39A5C1A1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360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 altLang="cs-CZ" sz="2800" i="0" u="none">
                  <a:effectLst/>
                </a:endParaRPr>
              </a:p>
            </p:txBody>
          </p:sp>
        </p:grpSp>
        <p:sp>
          <p:nvSpPr>
            <p:cNvPr id="312332" name="Text Box 12">
              <a:extLst>
                <a:ext uri="{FF2B5EF4-FFF2-40B4-BE49-F238E27FC236}">
                  <a16:creationId xmlns:a16="http://schemas.microsoft.com/office/drawing/2014/main" id="{F60EEB29-B9FF-444E-BF6A-41E551A60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40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0066FF"/>
                  </a:solidFill>
                  <a:effectLst/>
                </a:rPr>
                <a:t>- L</a:t>
              </a:r>
              <a:r>
                <a:rPr lang="cs-CZ" altLang="cs-CZ" sz="3600" i="0" baseline="-25000">
                  <a:solidFill>
                    <a:srgbClr val="0066FF"/>
                  </a:solidFill>
                  <a:effectLst/>
                </a:rPr>
                <a:t>T</a:t>
              </a:r>
              <a:endParaRPr lang="cs-CZ" altLang="cs-CZ" sz="3600" i="0" u="none">
                <a:solidFill>
                  <a:srgbClr val="0066FF"/>
                </a:solidFill>
                <a:effectLst/>
              </a:endParaRPr>
            </a:p>
          </p:txBody>
        </p:sp>
      </p:grpSp>
      <p:sp>
        <p:nvSpPr>
          <p:cNvPr id="312333" name="Rectangle 13">
            <a:extLst>
              <a:ext uri="{FF2B5EF4-FFF2-40B4-BE49-F238E27FC236}">
                <a16:creationId xmlns:a16="http://schemas.microsoft.com/office/drawing/2014/main" id="{77C7213E-374C-4990-90A9-7817F6ECA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při tuhnutí kapalina </a:t>
            </a:r>
            <a:r>
              <a:rPr lang="cs-CZ" altLang="cs-CZ" sz="2400" i="0" u="none">
                <a:solidFill>
                  <a:srgbClr val="0099FF"/>
                </a:solidFill>
                <a:effectLst/>
              </a:rPr>
              <a:t>odevzdává teplo </a:t>
            </a:r>
            <a:r>
              <a:rPr lang="cs-CZ" altLang="cs-CZ" sz="2400" i="0" u="none">
                <a:effectLst/>
              </a:rPr>
              <a:t>okolí </a:t>
            </a:r>
            <a:r>
              <a:rPr lang="cs-CZ" altLang="cs-CZ" sz="2400" i="0" u="none">
                <a:solidFill>
                  <a:srgbClr val="0066FF"/>
                </a:solidFill>
                <a:effectLst/>
              </a:rPr>
              <a:t>SKUPENSKÉ TEPLO TUHNUTÍ </a:t>
            </a:r>
            <a:r>
              <a:rPr lang="cs-CZ" altLang="cs-CZ" sz="2400" u="none">
                <a:solidFill>
                  <a:srgbClr val="0066FF"/>
                </a:solidFill>
                <a:effectLst/>
              </a:rPr>
              <a:t>L</a:t>
            </a:r>
            <a:r>
              <a:rPr lang="cs-CZ" altLang="cs-CZ" sz="2400" u="none" baseline="-25000">
                <a:solidFill>
                  <a:srgbClr val="0066FF"/>
                </a:solidFill>
                <a:effectLst/>
              </a:rPr>
              <a:t>T</a:t>
            </a:r>
          </a:p>
          <a:p>
            <a:endParaRPr lang="cs-CZ" altLang="cs-CZ" sz="1800" u="none">
              <a:solidFill>
                <a:srgbClr val="0066FF"/>
              </a:solidFill>
              <a:effectLst/>
            </a:endParaRPr>
          </a:p>
        </p:txBody>
      </p:sp>
      <p:sp>
        <p:nvSpPr>
          <p:cNvPr id="312350" name="Rectangle 30">
            <a:extLst>
              <a:ext uri="{FF2B5EF4-FFF2-40B4-BE49-F238E27FC236}">
                <a16:creationId xmlns:a16="http://schemas.microsoft.com/office/drawing/2014/main" id="{788989DA-C3A2-4529-B645-B47E2954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83050"/>
            <a:ext cx="8172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stejné jako skupenské teplo tání pevného tělesa z téže látky a stejné hmotnosti.</a:t>
            </a:r>
          </a:p>
        </p:txBody>
      </p:sp>
      <p:sp>
        <p:nvSpPr>
          <p:cNvPr id="312351" name="Rectangle 31">
            <a:extLst>
              <a:ext uri="{FF2B5EF4-FFF2-40B4-BE49-F238E27FC236}">
                <a16:creationId xmlns:a16="http://schemas.microsoft.com/office/drawing/2014/main" id="{DAEFCBAF-C2C7-48FA-A7BF-FB7CAC41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49650"/>
            <a:ext cx="671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SKUPENSKÉ TEPLO TUHNUTÍ  </a:t>
            </a:r>
            <a:r>
              <a:rPr lang="cs-CZ" altLang="cs-CZ" u="none">
                <a:solidFill>
                  <a:srgbClr val="00FF00"/>
                </a:solidFill>
                <a:effectLst/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/>
              </a:rPr>
              <a:t>T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3" grpId="0" autoUpdateAnimBg="0"/>
      <p:bldP spid="312350" grpId="0" autoUpdateAnimBg="0"/>
      <p:bldP spid="3123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Text Box 4">
            <a:extLst>
              <a:ext uri="{FF2B5EF4-FFF2-40B4-BE49-F238E27FC236}">
                <a16:creationId xmlns:a16="http://schemas.microsoft.com/office/drawing/2014/main" id="{130D6988-E472-4A34-9CCB-87972465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95388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Graf závislosti teploty krystalické látky na odebíraném teple </a:t>
            </a:r>
          </a:p>
        </p:txBody>
      </p:sp>
      <p:grpSp>
        <p:nvGrpSpPr>
          <p:cNvPr id="310302" name="Group 30">
            <a:extLst>
              <a:ext uri="{FF2B5EF4-FFF2-40B4-BE49-F238E27FC236}">
                <a16:creationId xmlns:a16="http://schemas.microsoft.com/office/drawing/2014/main" id="{EA2C8885-2B13-43D1-9D25-FDE6BFADF843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2093913"/>
            <a:ext cx="4211637" cy="3697287"/>
            <a:chOff x="-48" y="864"/>
            <a:chExt cx="2653" cy="2329"/>
          </a:xfrm>
        </p:grpSpPr>
        <p:sp>
          <p:nvSpPr>
            <p:cNvPr id="310278" name="Text Box 6">
              <a:extLst>
                <a:ext uri="{FF2B5EF4-FFF2-40B4-BE49-F238E27FC236}">
                  <a16:creationId xmlns:a16="http://schemas.microsoft.com/office/drawing/2014/main" id="{C5B8AE5B-A3A5-4691-94A4-48F0E16DB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t</a:t>
              </a:r>
            </a:p>
          </p:txBody>
        </p:sp>
        <p:sp>
          <p:nvSpPr>
            <p:cNvPr id="310279" name="Line 7">
              <a:extLst>
                <a:ext uri="{FF2B5EF4-FFF2-40B4-BE49-F238E27FC236}">
                  <a16:creationId xmlns:a16="http://schemas.microsoft.com/office/drawing/2014/main" id="{66C3FCB2-6ECB-46B7-A89E-1CFE0E2BF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" y="895"/>
              <a:ext cx="0" cy="1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280" name="Line 8">
              <a:extLst>
                <a:ext uri="{FF2B5EF4-FFF2-40B4-BE49-F238E27FC236}">
                  <a16:creationId xmlns:a16="http://schemas.microsoft.com/office/drawing/2014/main" id="{D6C78590-4CF1-4670-B95F-60DEBBFCD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" y="2829"/>
              <a:ext cx="2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281" name="Text Box 9">
              <a:extLst>
                <a:ext uri="{FF2B5EF4-FFF2-40B4-BE49-F238E27FC236}">
                  <a16:creationId xmlns:a16="http://schemas.microsoft.com/office/drawing/2014/main" id="{82C7A0DD-A0A0-40DB-A736-EF63642D3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" y="284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0</a:t>
              </a:r>
            </a:p>
          </p:txBody>
        </p:sp>
        <p:sp>
          <p:nvSpPr>
            <p:cNvPr id="310282" name="Text Box 10">
              <a:extLst>
                <a:ext uri="{FF2B5EF4-FFF2-40B4-BE49-F238E27FC236}">
                  <a16:creationId xmlns:a16="http://schemas.microsoft.com/office/drawing/2014/main" id="{37CFEA50-1915-4CA9-8B82-E362966C3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2866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Q</a:t>
              </a:r>
            </a:p>
          </p:txBody>
        </p:sp>
        <p:sp>
          <p:nvSpPr>
            <p:cNvPr id="310283" name="Line 11">
              <a:extLst>
                <a:ext uri="{FF2B5EF4-FFF2-40B4-BE49-F238E27FC236}">
                  <a16:creationId xmlns:a16="http://schemas.microsoft.com/office/drawing/2014/main" id="{315D1A44-1AEC-48CB-8618-2796A236F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" y="1759"/>
              <a:ext cx="115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10284" name="Object 12">
              <a:extLst>
                <a:ext uri="{FF2B5EF4-FFF2-40B4-BE49-F238E27FC236}">
                  <a16:creationId xmlns:a16="http://schemas.microsoft.com/office/drawing/2014/main" id="{DBDB21FB-6325-4595-89C5-EBD226C09A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957"/>
            <a:ext cx="111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03" name="Rovnice" r:id="rId4" imgW="114120" imgH="215640" progId="Equation.3">
                    <p:embed/>
                  </p:oleObj>
                </mc:Choice>
                <mc:Fallback>
                  <p:oleObj name="Rovnice" r:id="rId4" imgW="11412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957"/>
                          <a:ext cx="111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285" name="Line 13">
              <a:extLst>
                <a:ext uri="{FF2B5EF4-FFF2-40B4-BE49-F238E27FC236}">
                  <a16:creationId xmlns:a16="http://schemas.microsoft.com/office/drawing/2014/main" id="{21E8EEA7-6849-4D46-B859-34F32FD53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00" y="1751"/>
              <a:ext cx="557" cy="7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286" name="Line 14">
              <a:extLst>
                <a:ext uri="{FF2B5EF4-FFF2-40B4-BE49-F238E27FC236}">
                  <a16:creationId xmlns:a16="http://schemas.microsoft.com/office/drawing/2014/main" id="{3556F237-DFCC-4D56-8DD3-B9B9ACC21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4" y="1175"/>
              <a:ext cx="472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287" name="Line 15">
              <a:extLst>
                <a:ext uri="{FF2B5EF4-FFF2-40B4-BE49-F238E27FC236}">
                  <a16:creationId xmlns:a16="http://schemas.microsoft.com/office/drawing/2014/main" id="{AAB84F38-3674-450D-8AEB-90E7D17BB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1759"/>
              <a:ext cx="11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288" name="Line 16">
              <a:extLst>
                <a:ext uri="{FF2B5EF4-FFF2-40B4-BE49-F238E27FC236}">
                  <a16:creationId xmlns:a16="http://schemas.microsoft.com/office/drawing/2014/main" id="{4E64D966-B273-4093-9975-F13AF0F7B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1759"/>
              <a:ext cx="0" cy="1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289" name="Line 17">
              <a:extLst>
                <a:ext uri="{FF2B5EF4-FFF2-40B4-BE49-F238E27FC236}">
                  <a16:creationId xmlns:a16="http://schemas.microsoft.com/office/drawing/2014/main" id="{A293BE24-1F11-461A-B662-4A7969965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" y="1759"/>
              <a:ext cx="0" cy="1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0290" name="Rectangle 18">
              <a:extLst>
                <a:ext uri="{FF2B5EF4-FFF2-40B4-BE49-F238E27FC236}">
                  <a16:creationId xmlns:a16="http://schemas.microsoft.com/office/drawing/2014/main" id="{0CF642E1-64E4-4920-BA24-04447522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485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66FF"/>
                  </a:solidFill>
                  <a:effectLst/>
                </a:rPr>
                <a:t>TUHNUTÍ</a:t>
              </a:r>
            </a:p>
          </p:txBody>
        </p:sp>
        <p:sp>
          <p:nvSpPr>
            <p:cNvPr id="310291" name="Text Box 19">
              <a:extLst>
                <a:ext uri="{FF2B5EF4-FFF2-40B4-BE49-F238E27FC236}">
                  <a16:creationId xmlns:a16="http://schemas.microsoft.com/office/drawing/2014/main" id="{8AA137C9-2E37-4F53-92C9-D8131C45B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1582"/>
              <a:ext cx="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u="none">
                  <a:solidFill>
                    <a:srgbClr val="0066FF"/>
                  </a:solidFill>
                  <a:effectLst/>
                </a:rPr>
                <a:t>t</a:t>
              </a:r>
              <a:r>
                <a:rPr lang="cs-CZ" altLang="cs-CZ" sz="2400" u="none" baseline="-25000">
                  <a:solidFill>
                    <a:srgbClr val="0066FF"/>
                  </a:solidFill>
                  <a:effectLst/>
                </a:rPr>
                <a:t>T</a:t>
              </a:r>
              <a:endParaRPr lang="cs-CZ" altLang="cs-CZ" sz="2400" u="none">
                <a:solidFill>
                  <a:srgbClr val="0066FF"/>
                </a:solidFill>
                <a:effectLst/>
              </a:endParaRPr>
            </a:p>
          </p:txBody>
        </p:sp>
      </p:grpSp>
      <p:grpSp>
        <p:nvGrpSpPr>
          <p:cNvPr id="310301" name="Group 29">
            <a:extLst>
              <a:ext uri="{FF2B5EF4-FFF2-40B4-BE49-F238E27FC236}">
                <a16:creationId xmlns:a16="http://schemas.microsoft.com/office/drawing/2014/main" id="{3D5B32BD-F689-4675-9CC5-F5742CCF3975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2093913"/>
            <a:ext cx="4095750" cy="3648075"/>
            <a:chOff x="2782" y="577"/>
            <a:chExt cx="2920" cy="2639"/>
          </a:xfrm>
        </p:grpSpPr>
        <p:sp>
          <p:nvSpPr>
            <p:cNvPr id="310293" name="Text Box 21">
              <a:extLst>
                <a:ext uri="{FF2B5EF4-FFF2-40B4-BE49-F238E27FC236}">
                  <a16:creationId xmlns:a16="http://schemas.microsoft.com/office/drawing/2014/main" id="{DE386C2B-9DF5-4649-9FFD-33FF0D914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" y="671"/>
              <a:ext cx="21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t</a:t>
              </a:r>
            </a:p>
          </p:txBody>
        </p:sp>
        <p:sp>
          <p:nvSpPr>
            <p:cNvPr id="310294" name="Line 22">
              <a:extLst>
                <a:ext uri="{FF2B5EF4-FFF2-40B4-BE49-F238E27FC236}">
                  <a16:creationId xmlns:a16="http://schemas.microsoft.com/office/drawing/2014/main" id="{B31B4CB3-CEAC-4C03-A661-91F8129AE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2" y="705"/>
              <a:ext cx="0" cy="20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295" name="Line 23">
              <a:extLst>
                <a:ext uri="{FF2B5EF4-FFF2-40B4-BE49-F238E27FC236}">
                  <a16:creationId xmlns:a16="http://schemas.microsoft.com/office/drawing/2014/main" id="{2628D997-208B-4FA5-81AE-B55FBD91E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0" y="2801"/>
              <a:ext cx="2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296" name="Text Box 24">
              <a:extLst>
                <a:ext uri="{FF2B5EF4-FFF2-40B4-BE49-F238E27FC236}">
                  <a16:creationId xmlns:a16="http://schemas.microsoft.com/office/drawing/2014/main" id="{614EB32F-3EBA-4B96-9B77-56B46CB8D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813"/>
              <a:ext cx="25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0</a:t>
              </a:r>
            </a:p>
          </p:txBody>
        </p:sp>
        <p:sp>
          <p:nvSpPr>
            <p:cNvPr id="310297" name="Text Box 25">
              <a:extLst>
                <a:ext uri="{FF2B5EF4-FFF2-40B4-BE49-F238E27FC236}">
                  <a16:creationId xmlns:a16="http://schemas.microsoft.com/office/drawing/2014/main" id="{8C3626E2-DDEC-4530-93BE-1458F89B2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" y="2841"/>
              <a:ext cx="32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Q</a:t>
              </a:r>
            </a:p>
          </p:txBody>
        </p:sp>
        <p:sp>
          <p:nvSpPr>
            <p:cNvPr id="310298" name="Freeform 26">
              <a:extLst>
                <a:ext uri="{FF2B5EF4-FFF2-40B4-BE49-F238E27FC236}">
                  <a16:creationId xmlns:a16="http://schemas.microsoft.com/office/drawing/2014/main" id="{C1EAA5C5-D84E-4E20-BE43-F4AC66F249AC}"/>
                </a:ext>
              </a:extLst>
            </p:cNvPr>
            <p:cNvSpPr>
              <a:spLocks/>
            </p:cNvSpPr>
            <p:nvPr/>
          </p:nvSpPr>
          <p:spPr bwMode="auto">
            <a:xfrm rot="4177445">
              <a:off x="2774" y="1210"/>
              <a:ext cx="2419" cy="1153"/>
            </a:xfrm>
            <a:custGeom>
              <a:avLst/>
              <a:gdLst>
                <a:gd name="T0" fmla="*/ 0 w 1872"/>
                <a:gd name="T1" fmla="*/ 1584 h 1584"/>
                <a:gd name="T2" fmla="*/ 192 w 1872"/>
                <a:gd name="T3" fmla="*/ 1056 h 1584"/>
                <a:gd name="T4" fmla="*/ 432 w 1872"/>
                <a:gd name="T5" fmla="*/ 816 h 1584"/>
                <a:gd name="T6" fmla="*/ 768 w 1872"/>
                <a:gd name="T7" fmla="*/ 720 h 1584"/>
                <a:gd name="T8" fmla="*/ 1152 w 1872"/>
                <a:gd name="T9" fmla="*/ 672 h 1584"/>
                <a:gd name="T10" fmla="*/ 1536 w 1872"/>
                <a:gd name="T11" fmla="*/ 528 h 1584"/>
                <a:gd name="T12" fmla="*/ 1728 w 1872"/>
                <a:gd name="T13" fmla="*/ 288 h 1584"/>
                <a:gd name="T14" fmla="*/ 1872 w 1872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2" h="1584">
                  <a:moveTo>
                    <a:pt x="0" y="1584"/>
                  </a:moveTo>
                  <a:cubicBezTo>
                    <a:pt x="60" y="1384"/>
                    <a:pt x="120" y="1184"/>
                    <a:pt x="192" y="1056"/>
                  </a:cubicBezTo>
                  <a:cubicBezTo>
                    <a:pt x="264" y="928"/>
                    <a:pt x="336" y="872"/>
                    <a:pt x="432" y="816"/>
                  </a:cubicBezTo>
                  <a:cubicBezTo>
                    <a:pt x="528" y="760"/>
                    <a:pt x="648" y="744"/>
                    <a:pt x="768" y="720"/>
                  </a:cubicBezTo>
                  <a:cubicBezTo>
                    <a:pt x="888" y="696"/>
                    <a:pt x="1024" y="704"/>
                    <a:pt x="1152" y="672"/>
                  </a:cubicBezTo>
                  <a:cubicBezTo>
                    <a:pt x="1280" y="640"/>
                    <a:pt x="1440" y="592"/>
                    <a:pt x="1536" y="528"/>
                  </a:cubicBezTo>
                  <a:cubicBezTo>
                    <a:pt x="1632" y="464"/>
                    <a:pt x="1672" y="376"/>
                    <a:pt x="1728" y="288"/>
                  </a:cubicBezTo>
                  <a:cubicBezTo>
                    <a:pt x="1784" y="200"/>
                    <a:pt x="1828" y="100"/>
                    <a:pt x="1872" y="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10299" name="Text Box 27">
            <a:extLst>
              <a:ext uri="{FF2B5EF4-FFF2-40B4-BE49-F238E27FC236}">
                <a16:creationId xmlns:a16="http://schemas.microsoft.com/office/drawing/2014/main" id="{12BF3406-D174-4F1B-A11B-119C3EA7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79513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Graf závislosti teploty amorfní látky na odebíraném teple </a:t>
            </a:r>
          </a:p>
        </p:txBody>
      </p:sp>
    </p:spTree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784" name="Object 16">
            <a:extLst>
              <a:ext uri="{FF2B5EF4-FFF2-40B4-BE49-F238E27FC236}">
                <a16:creationId xmlns:a16="http://schemas.microsoft.com/office/drawing/2014/main" id="{2FDDE753-BDFA-409E-84E5-872EDE1B22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905000"/>
          <a:ext cx="4876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2" name="Balíček" showAsIcon="1" r:id="rId4" imgW="914400" imgH="714240" progId="Package">
                  <p:embed/>
                </p:oleObj>
              </mc:Choice>
              <mc:Fallback>
                <p:oleObj name="Balíček" showAsIcon="1" r:id="rId4" imgW="914400" imgH="714240" progId="Packag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05000"/>
                        <a:ext cx="48768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85" name="Rectangle 17">
            <a:extLst>
              <a:ext uri="{FF2B5EF4-FFF2-40B4-BE49-F238E27FC236}">
                <a16:creationId xmlns:a16="http://schemas.microsoft.com/office/drawing/2014/main" id="{43695363-CB42-44DE-808C-BE9E57C9D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371600"/>
          </a:xfrm>
          <a:noFill/>
          <a:ln/>
        </p:spPr>
        <p:txBody>
          <a:bodyPr anchorCtr="0"/>
          <a:lstStyle/>
          <a:p>
            <a:r>
              <a:rPr lang="cs-CZ" altLang="cs-CZ">
                <a:solidFill>
                  <a:schemeClr val="tx1"/>
                </a:solidFill>
              </a:rPr>
              <a:t>Animace tání a tuhnutí ledu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>
            <a:extLst>
              <a:ext uri="{FF2B5EF4-FFF2-40B4-BE49-F238E27FC236}">
                <a16:creationId xmlns:a16="http://schemas.microsoft.com/office/drawing/2014/main" id="{A0AFCA89-625A-47FA-BA38-86314A54F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4. ZMĚNA OBJEMU TĚLES PŘI TÁNÍ A TUHNUTÍ</a:t>
            </a:r>
          </a:p>
        </p:txBody>
      </p:sp>
      <p:sp>
        <p:nvSpPr>
          <p:cNvPr id="313350" name="Rectangle 6">
            <a:extLst>
              <a:ext uri="{FF2B5EF4-FFF2-40B4-BE49-F238E27FC236}">
                <a16:creationId xmlns:a16="http://schemas.microsoft.com/office/drawing/2014/main" id="{7BE5219E-A0E1-4887-A6A5-D3AABBF6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objem některých látek (ledu, Bi, Ge aj.) se </a:t>
            </a:r>
            <a:r>
              <a:rPr lang="cs-CZ" altLang="cs-CZ" sz="2400" i="0" u="none">
                <a:solidFill>
                  <a:srgbClr val="0099FF"/>
                </a:solidFill>
                <a:effectLst/>
              </a:rPr>
              <a:t>při tuhnutí</a:t>
            </a:r>
            <a:r>
              <a:rPr lang="cs-CZ" altLang="cs-CZ" sz="2400" i="0" u="none">
                <a:effectLst/>
              </a:rPr>
              <a:t> se zvětšuje,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při tání</a:t>
            </a:r>
            <a:r>
              <a:rPr lang="cs-CZ" altLang="cs-CZ" sz="2400" i="0" u="none">
                <a:effectLst/>
              </a:rPr>
              <a:t> zmenšuje</a:t>
            </a:r>
          </a:p>
        </p:txBody>
      </p:sp>
      <p:sp>
        <p:nvSpPr>
          <p:cNvPr id="313351" name="Text Box 7">
            <a:extLst>
              <a:ext uri="{FF2B5EF4-FFF2-40B4-BE49-F238E27FC236}">
                <a16:creationId xmlns:a16="http://schemas.microsoft.com/office/drawing/2014/main" id="{CFD18380-2F64-49E8-AEA3-5F7765B9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38250" indent="-1238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4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0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u="none">
                <a:solidFill>
                  <a:srgbClr val="FF0000"/>
                </a:solidFill>
                <a:effectLst/>
              </a:rPr>
              <a:t>ÚLOHA:</a:t>
            </a:r>
            <a:r>
              <a:rPr lang="cs-CZ" altLang="cs-CZ" sz="2400" b="0" i="0" u="none">
                <a:effectLst/>
              </a:rPr>
              <a:t> Co se stane, pokud necháme láhev piva v mrazničce?</a:t>
            </a:r>
          </a:p>
        </p:txBody>
      </p:sp>
      <p:grpSp>
        <p:nvGrpSpPr>
          <p:cNvPr id="313354" name="Group 10">
            <a:extLst>
              <a:ext uri="{FF2B5EF4-FFF2-40B4-BE49-F238E27FC236}">
                <a16:creationId xmlns:a16="http://schemas.microsoft.com/office/drawing/2014/main" id="{22761AEC-842D-4E74-9325-A3CD618046A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752600"/>
            <a:ext cx="2895600" cy="2057400"/>
            <a:chOff x="2208" y="1104"/>
            <a:chExt cx="1824" cy="1296"/>
          </a:xfrm>
        </p:grpSpPr>
        <p:sp>
          <p:nvSpPr>
            <p:cNvPr id="313352" name="Rectangle 8">
              <a:extLst>
                <a:ext uri="{FF2B5EF4-FFF2-40B4-BE49-F238E27FC236}">
                  <a16:creationId xmlns:a16="http://schemas.microsoft.com/office/drawing/2014/main" id="{60F6A8CB-5553-4C17-810E-2EE189229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104"/>
              <a:ext cx="1824" cy="12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13353" name="Object 9">
              <a:extLst>
                <a:ext uri="{FF2B5EF4-FFF2-40B4-BE49-F238E27FC236}">
                  <a16:creationId xmlns:a16="http://schemas.microsoft.com/office/drawing/2014/main" id="{0DE12334-82A7-43E8-BE55-732ED0698B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104"/>
            <a:ext cx="412" cy="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67" name="Fotografie" r:id="rId4" imgW="952633" imgH="2857899" progId="MSPhotoEd.3">
                    <p:embed/>
                  </p:oleObj>
                </mc:Choice>
                <mc:Fallback>
                  <p:oleObj name="Fotografie" r:id="rId4" imgW="952633" imgH="2857899" progId="MSPhotoEd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104"/>
                          <a:ext cx="412" cy="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3355" name="Group 11">
            <a:extLst>
              <a:ext uri="{FF2B5EF4-FFF2-40B4-BE49-F238E27FC236}">
                <a16:creationId xmlns:a16="http://schemas.microsoft.com/office/drawing/2014/main" id="{56000AC5-AB2C-4C34-A64A-96DAA03B08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267200"/>
            <a:ext cx="3048000" cy="838200"/>
            <a:chOff x="3072" y="720"/>
            <a:chExt cx="1920" cy="528"/>
          </a:xfrm>
        </p:grpSpPr>
        <p:sp>
          <p:nvSpPr>
            <p:cNvPr id="313356" name="Freeform 12">
              <a:extLst>
                <a:ext uri="{FF2B5EF4-FFF2-40B4-BE49-F238E27FC236}">
                  <a16:creationId xmlns:a16="http://schemas.microsoft.com/office/drawing/2014/main" id="{EF752B58-6A68-46EE-B627-A908D0129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720"/>
              <a:ext cx="1920" cy="528"/>
            </a:xfrm>
            <a:custGeom>
              <a:avLst/>
              <a:gdLst>
                <a:gd name="T0" fmla="*/ 152 w 477"/>
                <a:gd name="T1" fmla="*/ 40 h 405"/>
                <a:gd name="T2" fmla="*/ 20 w 477"/>
                <a:gd name="T3" fmla="*/ 40 h 405"/>
                <a:gd name="T4" fmla="*/ 32 w 477"/>
                <a:gd name="T5" fmla="*/ 136 h 405"/>
                <a:gd name="T6" fmla="*/ 104 w 477"/>
                <a:gd name="T7" fmla="*/ 316 h 405"/>
                <a:gd name="T8" fmla="*/ 176 w 477"/>
                <a:gd name="T9" fmla="*/ 400 h 405"/>
                <a:gd name="T10" fmla="*/ 260 w 477"/>
                <a:gd name="T11" fmla="*/ 388 h 405"/>
                <a:gd name="T12" fmla="*/ 284 w 477"/>
                <a:gd name="T13" fmla="*/ 316 h 405"/>
                <a:gd name="T14" fmla="*/ 476 w 477"/>
                <a:gd name="T15" fmla="*/ 220 h 405"/>
                <a:gd name="T16" fmla="*/ 464 w 477"/>
                <a:gd name="T17" fmla="*/ 112 h 405"/>
                <a:gd name="T18" fmla="*/ 428 w 477"/>
                <a:gd name="T19" fmla="*/ 100 h 405"/>
                <a:gd name="T20" fmla="*/ 224 w 477"/>
                <a:gd name="T21" fmla="*/ 88 h 405"/>
                <a:gd name="T22" fmla="*/ 188 w 477"/>
                <a:gd name="T23" fmla="*/ 52 h 405"/>
                <a:gd name="T24" fmla="*/ 152 w 477"/>
                <a:gd name="T25" fmla="*/ 4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05">
                  <a:moveTo>
                    <a:pt x="152" y="40"/>
                  </a:moveTo>
                  <a:cubicBezTo>
                    <a:pt x="116" y="28"/>
                    <a:pt x="51" y="0"/>
                    <a:pt x="20" y="40"/>
                  </a:cubicBezTo>
                  <a:cubicBezTo>
                    <a:pt x="0" y="65"/>
                    <a:pt x="26" y="104"/>
                    <a:pt x="32" y="136"/>
                  </a:cubicBezTo>
                  <a:cubicBezTo>
                    <a:pt x="45" y="206"/>
                    <a:pt x="53" y="265"/>
                    <a:pt x="104" y="316"/>
                  </a:cubicBezTo>
                  <a:cubicBezTo>
                    <a:pt x="121" y="368"/>
                    <a:pt x="122" y="382"/>
                    <a:pt x="176" y="400"/>
                  </a:cubicBezTo>
                  <a:cubicBezTo>
                    <a:pt x="204" y="396"/>
                    <a:pt x="238" y="405"/>
                    <a:pt x="260" y="388"/>
                  </a:cubicBezTo>
                  <a:cubicBezTo>
                    <a:pt x="280" y="372"/>
                    <a:pt x="284" y="316"/>
                    <a:pt x="284" y="316"/>
                  </a:cubicBezTo>
                  <a:cubicBezTo>
                    <a:pt x="243" y="193"/>
                    <a:pt x="390" y="227"/>
                    <a:pt x="476" y="220"/>
                  </a:cubicBezTo>
                  <a:cubicBezTo>
                    <a:pt x="472" y="184"/>
                    <a:pt x="477" y="146"/>
                    <a:pt x="464" y="112"/>
                  </a:cubicBezTo>
                  <a:cubicBezTo>
                    <a:pt x="459" y="100"/>
                    <a:pt x="441" y="101"/>
                    <a:pt x="428" y="100"/>
                  </a:cubicBezTo>
                  <a:cubicBezTo>
                    <a:pt x="360" y="93"/>
                    <a:pt x="292" y="92"/>
                    <a:pt x="224" y="88"/>
                  </a:cubicBezTo>
                  <a:cubicBezTo>
                    <a:pt x="212" y="76"/>
                    <a:pt x="202" y="61"/>
                    <a:pt x="188" y="52"/>
                  </a:cubicBezTo>
                  <a:cubicBezTo>
                    <a:pt x="177" y="45"/>
                    <a:pt x="152" y="40"/>
                    <a:pt x="152" y="40"/>
                  </a:cubicBezTo>
                  <a:close/>
                </a:path>
              </a:pathLst>
            </a:custGeom>
            <a:solidFill>
              <a:srgbClr val="76EEFE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3357" name="Rectangle 13">
              <a:extLst>
                <a:ext uri="{FF2B5EF4-FFF2-40B4-BE49-F238E27FC236}">
                  <a16:creationId xmlns:a16="http://schemas.microsoft.com/office/drawing/2014/main" id="{8752BED4-41D2-4936-B23A-F6217080A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768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313358" name="Group 14">
            <a:extLst>
              <a:ext uri="{FF2B5EF4-FFF2-40B4-BE49-F238E27FC236}">
                <a16:creationId xmlns:a16="http://schemas.microsoft.com/office/drawing/2014/main" id="{D677EC8E-5043-4650-99EB-5A8A7524246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114800"/>
            <a:ext cx="1295400" cy="1295400"/>
            <a:chOff x="960" y="480"/>
            <a:chExt cx="816" cy="816"/>
          </a:xfrm>
        </p:grpSpPr>
        <p:sp>
          <p:nvSpPr>
            <p:cNvPr id="313359" name="AutoShape 15">
              <a:extLst>
                <a:ext uri="{FF2B5EF4-FFF2-40B4-BE49-F238E27FC236}">
                  <a16:creationId xmlns:a16="http://schemas.microsoft.com/office/drawing/2014/main" id="{FEC3F343-06F8-44BB-A3A1-47B2EF9C2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480"/>
              <a:ext cx="816" cy="816"/>
            </a:xfrm>
            <a:prstGeom prst="cube">
              <a:avLst>
                <a:gd name="adj" fmla="val 25000"/>
              </a:avLst>
            </a:prstGeom>
            <a:solidFill>
              <a:srgbClr val="76EE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3360" name="Rectangle 16">
              <a:extLst>
                <a:ext uri="{FF2B5EF4-FFF2-40B4-BE49-F238E27FC236}">
                  <a16:creationId xmlns:a16="http://schemas.microsoft.com/office/drawing/2014/main" id="{28921AA5-C2B0-4EBB-BDE9-8A0DE6532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</p:grpSp>
      <p:sp>
        <p:nvSpPr>
          <p:cNvPr id="313364" name="Rectangle 20">
            <a:extLst>
              <a:ext uri="{FF2B5EF4-FFF2-40B4-BE49-F238E27FC236}">
                <a16:creationId xmlns:a16="http://schemas.microsoft.com/office/drawing/2014/main" id="{32814F6A-DA15-476C-AD65-952621000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66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313366" name="Group 22">
            <a:extLst>
              <a:ext uri="{FF2B5EF4-FFF2-40B4-BE49-F238E27FC236}">
                <a16:creationId xmlns:a16="http://schemas.microsoft.com/office/drawing/2014/main" id="{540E972B-B9A4-4D8F-BB2A-E6271F273A5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810000"/>
            <a:ext cx="1905000" cy="1295400"/>
            <a:chOff x="2304" y="2400"/>
            <a:chExt cx="1200" cy="816"/>
          </a:xfrm>
        </p:grpSpPr>
        <p:sp>
          <p:nvSpPr>
            <p:cNvPr id="313363" name="Rectangle 19">
              <a:extLst>
                <a:ext uri="{FF2B5EF4-FFF2-40B4-BE49-F238E27FC236}">
                  <a16:creationId xmlns:a16="http://schemas.microsoft.com/office/drawing/2014/main" id="{E3B2EA2F-FDC1-490E-B50D-BE1EB57D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50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rgbClr val="0033CC"/>
                  </a:solidFill>
                  <a:effectLst/>
                </a:rPr>
                <a:t>-L</a:t>
              </a:r>
              <a:r>
                <a:rPr lang="cs-CZ" altLang="cs-CZ" sz="3600" i="0" u="none" baseline="-25000">
                  <a:solidFill>
                    <a:srgbClr val="0033CC"/>
                  </a:solidFill>
                  <a:effectLst/>
                </a:rPr>
                <a:t>T</a:t>
              </a:r>
            </a:p>
          </p:txBody>
        </p:sp>
        <p:sp>
          <p:nvSpPr>
            <p:cNvPr id="313365" name="AutoShape 21">
              <a:extLst>
                <a:ext uri="{FF2B5EF4-FFF2-40B4-BE49-F238E27FC236}">
                  <a16:creationId xmlns:a16="http://schemas.microsoft.com/office/drawing/2014/main" id="{90BCAA25-BF9D-486A-9A5D-62EE44B31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688"/>
              <a:ext cx="1200" cy="528"/>
            </a:xfrm>
            <a:prstGeom prst="rightArrow">
              <a:avLst>
                <a:gd name="adj1" fmla="val 50000"/>
                <a:gd name="adj2" fmla="val 56818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utoUpdateAnimBg="0"/>
      <p:bldP spid="313350" grpId="0" autoUpdateAnimBg="0"/>
      <p:bldP spid="313351" grpId="0" autoUpdateAnimBg="0"/>
      <p:bldP spid="31336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61" name="Group 5">
            <a:extLst>
              <a:ext uri="{FF2B5EF4-FFF2-40B4-BE49-F238E27FC236}">
                <a16:creationId xmlns:a16="http://schemas.microsoft.com/office/drawing/2014/main" id="{95C43EE0-BE39-45BB-AE9B-9C08BC07804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76200"/>
            <a:ext cx="1524000" cy="1066800"/>
            <a:chOff x="2064" y="96"/>
            <a:chExt cx="960" cy="672"/>
          </a:xfrm>
        </p:grpSpPr>
        <p:sp>
          <p:nvSpPr>
            <p:cNvPr id="301062" name="AutoShape 6">
              <a:extLst>
                <a:ext uri="{FF2B5EF4-FFF2-40B4-BE49-F238E27FC236}">
                  <a16:creationId xmlns:a16="http://schemas.microsoft.com/office/drawing/2014/main" id="{F14F52FA-7B01-4AD6-AAB8-A2972FE2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84"/>
              <a:ext cx="960" cy="384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3" name="Text Box 7">
              <a:extLst>
                <a:ext uri="{FF2B5EF4-FFF2-40B4-BE49-F238E27FC236}">
                  <a16:creationId xmlns:a16="http://schemas.microsoft.com/office/drawing/2014/main" id="{96F632A8-D3BA-4848-AFED-B37372F41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6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FF0000"/>
                  </a:solidFill>
                  <a:effectLst/>
                </a:rPr>
                <a:t>+L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/>
                </a:rPr>
                <a:t>t</a:t>
              </a:r>
            </a:p>
          </p:txBody>
        </p:sp>
      </p:grpSp>
      <p:grpSp>
        <p:nvGrpSpPr>
          <p:cNvPr id="301089" name="Group 33">
            <a:extLst>
              <a:ext uri="{FF2B5EF4-FFF2-40B4-BE49-F238E27FC236}">
                <a16:creationId xmlns:a16="http://schemas.microsoft.com/office/drawing/2014/main" id="{FA28C273-3DDA-4A1B-986F-CF474F471AE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52400"/>
            <a:ext cx="1295400" cy="1295400"/>
            <a:chOff x="960" y="480"/>
            <a:chExt cx="816" cy="816"/>
          </a:xfrm>
        </p:grpSpPr>
        <p:sp>
          <p:nvSpPr>
            <p:cNvPr id="301060" name="AutoShape 4">
              <a:extLst>
                <a:ext uri="{FF2B5EF4-FFF2-40B4-BE49-F238E27FC236}">
                  <a16:creationId xmlns:a16="http://schemas.microsoft.com/office/drawing/2014/main" id="{EE04ADD5-86FB-4571-9ED4-3C5793E94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480"/>
              <a:ext cx="816" cy="816"/>
            </a:xfrm>
            <a:prstGeom prst="cube">
              <a:avLst>
                <a:gd name="adj" fmla="val 25000"/>
              </a:avLst>
            </a:prstGeom>
            <a:solidFill>
              <a:srgbClr val="76EE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82" name="Rectangle 26">
              <a:extLst>
                <a:ext uri="{FF2B5EF4-FFF2-40B4-BE49-F238E27FC236}">
                  <a16:creationId xmlns:a16="http://schemas.microsoft.com/office/drawing/2014/main" id="{0027FECF-B711-429E-8364-0B70C7A37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301088" name="Group 32">
            <a:extLst>
              <a:ext uri="{FF2B5EF4-FFF2-40B4-BE49-F238E27FC236}">
                <a16:creationId xmlns:a16="http://schemas.microsoft.com/office/drawing/2014/main" id="{9275A98B-1397-4107-BEE5-4A4D2B9B6F2A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33400"/>
            <a:ext cx="3048000" cy="838200"/>
            <a:chOff x="3072" y="720"/>
            <a:chExt cx="1920" cy="528"/>
          </a:xfrm>
        </p:grpSpPr>
        <p:sp>
          <p:nvSpPr>
            <p:cNvPr id="301059" name="Freeform 3">
              <a:extLst>
                <a:ext uri="{FF2B5EF4-FFF2-40B4-BE49-F238E27FC236}">
                  <a16:creationId xmlns:a16="http://schemas.microsoft.com/office/drawing/2014/main" id="{63C64406-B520-497D-88A1-86540018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720"/>
              <a:ext cx="1920" cy="528"/>
            </a:xfrm>
            <a:custGeom>
              <a:avLst/>
              <a:gdLst>
                <a:gd name="T0" fmla="*/ 152 w 477"/>
                <a:gd name="T1" fmla="*/ 40 h 405"/>
                <a:gd name="T2" fmla="*/ 20 w 477"/>
                <a:gd name="T3" fmla="*/ 40 h 405"/>
                <a:gd name="T4" fmla="*/ 32 w 477"/>
                <a:gd name="T5" fmla="*/ 136 h 405"/>
                <a:gd name="T6" fmla="*/ 104 w 477"/>
                <a:gd name="T7" fmla="*/ 316 h 405"/>
                <a:gd name="T8" fmla="*/ 176 w 477"/>
                <a:gd name="T9" fmla="*/ 400 h 405"/>
                <a:gd name="T10" fmla="*/ 260 w 477"/>
                <a:gd name="T11" fmla="*/ 388 h 405"/>
                <a:gd name="T12" fmla="*/ 284 w 477"/>
                <a:gd name="T13" fmla="*/ 316 h 405"/>
                <a:gd name="T14" fmla="*/ 476 w 477"/>
                <a:gd name="T15" fmla="*/ 220 h 405"/>
                <a:gd name="T16" fmla="*/ 464 w 477"/>
                <a:gd name="T17" fmla="*/ 112 h 405"/>
                <a:gd name="T18" fmla="*/ 428 w 477"/>
                <a:gd name="T19" fmla="*/ 100 h 405"/>
                <a:gd name="T20" fmla="*/ 224 w 477"/>
                <a:gd name="T21" fmla="*/ 88 h 405"/>
                <a:gd name="T22" fmla="*/ 188 w 477"/>
                <a:gd name="T23" fmla="*/ 52 h 405"/>
                <a:gd name="T24" fmla="*/ 152 w 477"/>
                <a:gd name="T25" fmla="*/ 4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05">
                  <a:moveTo>
                    <a:pt x="152" y="40"/>
                  </a:moveTo>
                  <a:cubicBezTo>
                    <a:pt x="116" y="28"/>
                    <a:pt x="51" y="0"/>
                    <a:pt x="20" y="40"/>
                  </a:cubicBezTo>
                  <a:cubicBezTo>
                    <a:pt x="0" y="65"/>
                    <a:pt x="26" y="104"/>
                    <a:pt x="32" y="136"/>
                  </a:cubicBezTo>
                  <a:cubicBezTo>
                    <a:pt x="45" y="206"/>
                    <a:pt x="53" y="265"/>
                    <a:pt x="104" y="316"/>
                  </a:cubicBezTo>
                  <a:cubicBezTo>
                    <a:pt x="121" y="368"/>
                    <a:pt x="122" y="382"/>
                    <a:pt x="176" y="400"/>
                  </a:cubicBezTo>
                  <a:cubicBezTo>
                    <a:pt x="204" y="396"/>
                    <a:pt x="238" y="405"/>
                    <a:pt x="260" y="388"/>
                  </a:cubicBezTo>
                  <a:cubicBezTo>
                    <a:pt x="280" y="372"/>
                    <a:pt x="284" y="316"/>
                    <a:pt x="284" y="316"/>
                  </a:cubicBezTo>
                  <a:cubicBezTo>
                    <a:pt x="243" y="193"/>
                    <a:pt x="390" y="227"/>
                    <a:pt x="476" y="220"/>
                  </a:cubicBezTo>
                  <a:cubicBezTo>
                    <a:pt x="472" y="184"/>
                    <a:pt x="477" y="146"/>
                    <a:pt x="464" y="112"/>
                  </a:cubicBezTo>
                  <a:cubicBezTo>
                    <a:pt x="459" y="100"/>
                    <a:pt x="441" y="101"/>
                    <a:pt x="428" y="100"/>
                  </a:cubicBezTo>
                  <a:cubicBezTo>
                    <a:pt x="360" y="93"/>
                    <a:pt x="292" y="92"/>
                    <a:pt x="224" y="88"/>
                  </a:cubicBezTo>
                  <a:cubicBezTo>
                    <a:pt x="212" y="76"/>
                    <a:pt x="202" y="61"/>
                    <a:pt x="188" y="52"/>
                  </a:cubicBezTo>
                  <a:cubicBezTo>
                    <a:pt x="177" y="45"/>
                    <a:pt x="152" y="40"/>
                    <a:pt x="152" y="40"/>
                  </a:cubicBezTo>
                  <a:close/>
                </a:path>
              </a:pathLst>
            </a:custGeom>
            <a:solidFill>
              <a:srgbClr val="76EEFE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83" name="Rectangle 27">
              <a:extLst>
                <a:ext uri="{FF2B5EF4-FFF2-40B4-BE49-F238E27FC236}">
                  <a16:creationId xmlns:a16="http://schemas.microsoft.com/office/drawing/2014/main" id="{3B1CDA61-E470-4BCF-9C90-26C125F15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768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</p:grpSp>
      <p:sp>
        <p:nvSpPr>
          <p:cNvPr id="301100" name="Rectangle 44">
            <a:extLst>
              <a:ext uri="{FF2B5EF4-FFF2-40B4-BE49-F238E27FC236}">
                <a16:creationId xmlns:a16="http://schemas.microsoft.com/office/drawing/2014/main" id="{DE93CAAF-0FC5-4721-A1C8-FA0A4729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990600"/>
            <a:ext cx="166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301105" name="Rectangle 49">
            <a:extLst>
              <a:ext uri="{FF2B5EF4-FFF2-40B4-BE49-F238E27FC236}">
                <a16:creationId xmlns:a16="http://schemas.microsoft.com/office/drawing/2014/main" id="{757FBCC3-D9CE-43CE-8806-69DEC48E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objem většiny látek (parafínu, Pb, Cd aj.) se </a:t>
            </a:r>
            <a:r>
              <a:rPr lang="cs-CZ" altLang="cs-CZ" sz="2400" i="0" u="none">
                <a:solidFill>
                  <a:srgbClr val="0099FF"/>
                </a:solidFill>
                <a:effectLst/>
              </a:rPr>
              <a:t>při tuhnutí</a:t>
            </a:r>
            <a:r>
              <a:rPr lang="cs-CZ" altLang="cs-CZ" sz="2400" i="0" u="none">
                <a:effectLst/>
              </a:rPr>
              <a:t> se zmenšuje,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při tání</a:t>
            </a:r>
            <a:r>
              <a:rPr lang="cs-CZ" altLang="cs-CZ" sz="2400" i="0" u="none">
                <a:effectLst/>
              </a:rPr>
              <a:t> zvětšuje </a:t>
            </a:r>
          </a:p>
        </p:txBody>
      </p:sp>
      <p:pic>
        <p:nvPicPr>
          <p:cNvPr id="301106" name="Picture 50" descr="plamen svicky">
            <a:extLst>
              <a:ext uri="{FF2B5EF4-FFF2-40B4-BE49-F238E27FC236}">
                <a16:creationId xmlns:a16="http://schemas.microsoft.com/office/drawing/2014/main" id="{6A5A9133-B45C-456B-BEFD-E2C40131EE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6600"/>
            <a:ext cx="13065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1107" name="Group 51">
            <a:extLst>
              <a:ext uri="{FF2B5EF4-FFF2-40B4-BE49-F238E27FC236}">
                <a16:creationId xmlns:a16="http://schemas.microsoft.com/office/drawing/2014/main" id="{4C8F5963-9744-4FCF-BEB0-E34F8EEA1E0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429000"/>
            <a:ext cx="3048000" cy="838200"/>
            <a:chOff x="3072" y="720"/>
            <a:chExt cx="1920" cy="528"/>
          </a:xfrm>
        </p:grpSpPr>
        <p:sp>
          <p:nvSpPr>
            <p:cNvPr id="301108" name="Freeform 52">
              <a:extLst>
                <a:ext uri="{FF2B5EF4-FFF2-40B4-BE49-F238E27FC236}">
                  <a16:creationId xmlns:a16="http://schemas.microsoft.com/office/drawing/2014/main" id="{C4403307-C6E2-4A81-A6CC-51AA2C63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720"/>
              <a:ext cx="1920" cy="528"/>
            </a:xfrm>
            <a:custGeom>
              <a:avLst/>
              <a:gdLst>
                <a:gd name="T0" fmla="*/ 152 w 477"/>
                <a:gd name="T1" fmla="*/ 40 h 405"/>
                <a:gd name="T2" fmla="*/ 20 w 477"/>
                <a:gd name="T3" fmla="*/ 40 h 405"/>
                <a:gd name="T4" fmla="*/ 32 w 477"/>
                <a:gd name="T5" fmla="*/ 136 h 405"/>
                <a:gd name="T6" fmla="*/ 104 w 477"/>
                <a:gd name="T7" fmla="*/ 316 h 405"/>
                <a:gd name="T8" fmla="*/ 176 w 477"/>
                <a:gd name="T9" fmla="*/ 400 h 405"/>
                <a:gd name="T10" fmla="*/ 260 w 477"/>
                <a:gd name="T11" fmla="*/ 388 h 405"/>
                <a:gd name="T12" fmla="*/ 284 w 477"/>
                <a:gd name="T13" fmla="*/ 316 h 405"/>
                <a:gd name="T14" fmla="*/ 476 w 477"/>
                <a:gd name="T15" fmla="*/ 220 h 405"/>
                <a:gd name="T16" fmla="*/ 464 w 477"/>
                <a:gd name="T17" fmla="*/ 112 h 405"/>
                <a:gd name="T18" fmla="*/ 428 w 477"/>
                <a:gd name="T19" fmla="*/ 100 h 405"/>
                <a:gd name="T20" fmla="*/ 224 w 477"/>
                <a:gd name="T21" fmla="*/ 88 h 405"/>
                <a:gd name="T22" fmla="*/ 188 w 477"/>
                <a:gd name="T23" fmla="*/ 52 h 405"/>
                <a:gd name="T24" fmla="*/ 152 w 477"/>
                <a:gd name="T25" fmla="*/ 4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05">
                  <a:moveTo>
                    <a:pt x="152" y="40"/>
                  </a:moveTo>
                  <a:cubicBezTo>
                    <a:pt x="116" y="28"/>
                    <a:pt x="51" y="0"/>
                    <a:pt x="20" y="40"/>
                  </a:cubicBezTo>
                  <a:cubicBezTo>
                    <a:pt x="0" y="65"/>
                    <a:pt x="26" y="104"/>
                    <a:pt x="32" y="136"/>
                  </a:cubicBezTo>
                  <a:cubicBezTo>
                    <a:pt x="45" y="206"/>
                    <a:pt x="53" y="265"/>
                    <a:pt x="104" y="316"/>
                  </a:cubicBezTo>
                  <a:cubicBezTo>
                    <a:pt x="121" y="368"/>
                    <a:pt x="122" y="382"/>
                    <a:pt x="176" y="400"/>
                  </a:cubicBezTo>
                  <a:cubicBezTo>
                    <a:pt x="204" y="396"/>
                    <a:pt x="238" y="405"/>
                    <a:pt x="260" y="388"/>
                  </a:cubicBezTo>
                  <a:cubicBezTo>
                    <a:pt x="280" y="372"/>
                    <a:pt x="284" y="316"/>
                    <a:pt x="284" y="316"/>
                  </a:cubicBezTo>
                  <a:cubicBezTo>
                    <a:pt x="243" y="193"/>
                    <a:pt x="390" y="227"/>
                    <a:pt x="476" y="220"/>
                  </a:cubicBezTo>
                  <a:cubicBezTo>
                    <a:pt x="472" y="184"/>
                    <a:pt x="477" y="146"/>
                    <a:pt x="464" y="112"/>
                  </a:cubicBezTo>
                  <a:cubicBezTo>
                    <a:pt x="459" y="100"/>
                    <a:pt x="441" y="101"/>
                    <a:pt x="428" y="100"/>
                  </a:cubicBezTo>
                  <a:cubicBezTo>
                    <a:pt x="360" y="93"/>
                    <a:pt x="292" y="92"/>
                    <a:pt x="224" y="88"/>
                  </a:cubicBezTo>
                  <a:cubicBezTo>
                    <a:pt x="212" y="76"/>
                    <a:pt x="202" y="61"/>
                    <a:pt x="188" y="52"/>
                  </a:cubicBezTo>
                  <a:cubicBezTo>
                    <a:pt x="177" y="45"/>
                    <a:pt x="152" y="40"/>
                    <a:pt x="152" y="40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109" name="Rectangle 53">
              <a:extLst>
                <a:ext uri="{FF2B5EF4-FFF2-40B4-BE49-F238E27FC236}">
                  <a16:creationId xmlns:a16="http://schemas.microsoft.com/office/drawing/2014/main" id="{DFB7F473-D9E7-479E-B55A-E5BD9B47E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768"/>
              <a:ext cx="480" cy="4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301110" name="Group 54">
            <a:extLst>
              <a:ext uri="{FF2B5EF4-FFF2-40B4-BE49-F238E27FC236}">
                <a16:creationId xmlns:a16="http://schemas.microsoft.com/office/drawing/2014/main" id="{12993274-FA09-4275-8E6C-C79FD3277B4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276600"/>
            <a:ext cx="1295400" cy="1295400"/>
            <a:chOff x="960" y="480"/>
            <a:chExt cx="816" cy="816"/>
          </a:xfrm>
        </p:grpSpPr>
        <p:sp>
          <p:nvSpPr>
            <p:cNvPr id="301111" name="AutoShape 55">
              <a:extLst>
                <a:ext uri="{FF2B5EF4-FFF2-40B4-BE49-F238E27FC236}">
                  <a16:creationId xmlns:a16="http://schemas.microsoft.com/office/drawing/2014/main" id="{3FC74141-E6C8-4DAB-A783-724689E3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480"/>
              <a:ext cx="816" cy="816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112" name="Rectangle 56">
              <a:extLst>
                <a:ext uri="{FF2B5EF4-FFF2-40B4-BE49-F238E27FC236}">
                  <a16:creationId xmlns:a16="http://schemas.microsoft.com/office/drawing/2014/main" id="{E70E4D82-33D6-49E0-9763-49AAB33F1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480" cy="4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</p:grpSp>
      <p:sp>
        <p:nvSpPr>
          <p:cNvPr id="301113" name="Rectangle 57">
            <a:extLst>
              <a:ext uri="{FF2B5EF4-FFF2-40B4-BE49-F238E27FC236}">
                <a16:creationId xmlns:a16="http://schemas.microsoft.com/office/drawing/2014/main" id="{AAA17B78-07BB-47FA-8F46-D76CAC072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3962400"/>
            <a:ext cx="166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301114" name="Group 58">
            <a:extLst>
              <a:ext uri="{FF2B5EF4-FFF2-40B4-BE49-F238E27FC236}">
                <a16:creationId xmlns:a16="http://schemas.microsoft.com/office/drawing/2014/main" id="{60457313-2E4A-4C3B-A02C-D47FD7D3411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971800"/>
            <a:ext cx="1905000" cy="1295400"/>
            <a:chOff x="2304" y="2400"/>
            <a:chExt cx="1200" cy="816"/>
          </a:xfrm>
        </p:grpSpPr>
        <p:sp>
          <p:nvSpPr>
            <p:cNvPr id="301115" name="Rectangle 59">
              <a:extLst>
                <a:ext uri="{FF2B5EF4-FFF2-40B4-BE49-F238E27FC236}">
                  <a16:creationId xmlns:a16="http://schemas.microsoft.com/office/drawing/2014/main" id="{A7CB8CDD-466C-4450-943E-375217AA9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50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rgbClr val="0033CC"/>
                  </a:solidFill>
                  <a:effectLst/>
                </a:rPr>
                <a:t>-L</a:t>
              </a:r>
              <a:r>
                <a:rPr lang="cs-CZ" altLang="cs-CZ" sz="3600" i="0" u="none" baseline="-25000">
                  <a:solidFill>
                    <a:srgbClr val="0033CC"/>
                  </a:solidFill>
                  <a:effectLst/>
                </a:rPr>
                <a:t>T</a:t>
              </a:r>
            </a:p>
          </p:txBody>
        </p:sp>
        <p:sp>
          <p:nvSpPr>
            <p:cNvPr id="301116" name="AutoShape 60">
              <a:extLst>
                <a:ext uri="{FF2B5EF4-FFF2-40B4-BE49-F238E27FC236}">
                  <a16:creationId xmlns:a16="http://schemas.microsoft.com/office/drawing/2014/main" id="{47A4B089-D543-4B0C-974E-577AFF0E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688"/>
              <a:ext cx="1200" cy="528"/>
            </a:xfrm>
            <a:prstGeom prst="rightArrow">
              <a:avLst>
                <a:gd name="adj1" fmla="val 50000"/>
                <a:gd name="adj2" fmla="val 56818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01117" name="Group 61">
            <a:extLst>
              <a:ext uri="{FF2B5EF4-FFF2-40B4-BE49-F238E27FC236}">
                <a16:creationId xmlns:a16="http://schemas.microsoft.com/office/drawing/2014/main" id="{64F0A237-C782-4CD3-9020-F53FDC3C837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876800"/>
            <a:ext cx="1524000" cy="1066800"/>
            <a:chOff x="2064" y="96"/>
            <a:chExt cx="960" cy="672"/>
          </a:xfrm>
        </p:grpSpPr>
        <p:sp>
          <p:nvSpPr>
            <p:cNvPr id="301118" name="AutoShape 62">
              <a:extLst>
                <a:ext uri="{FF2B5EF4-FFF2-40B4-BE49-F238E27FC236}">
                  <a16:creationId xmlns:a16="http://schemas.microsoft.com/office/drawing/2014/main" id="{50743DAF-53E2-4124-8FD5-D2866334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84"/>
              <a:ext cx="960" cy="384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119" name="Text Box 63">
              <a:extLst>
                <a:ext uri="{FF2B5EF4-FFF2-40B4-BE49-F238E27FC236}">
                  <a16:creationId xmlns:a16="http://schemas.microsoft.com/office/drawing/2014/main" id="{77203E00-3964-41C2-90F0-93B668DF4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6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FF0000"/>
                  </a:solidFill>
                  <a:effectLst/>
                </a:rPr>
                <a:t>+L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/>
                </a:rPr>
                <a:t>t</a:t>
              </a:r>
            </a:p>
          </p:txBody>
        </p:sp>
      </p:grpSp>
      <p:grpSp>
        <p:nvGrpSpPr>
          <p:cNvPr id="301120" name="Group 64">
            <a:extLst>
              <a:ext uri="{FF2B5EF4-FFF2-40B4-BE49-F238E27FC236}">
                <a16:creationId xmlns:a16="http://schemas.microsoft.com/office/drawing/2014/main" id="{577CB531-FB91-4B57-8958-FF40AA5E5DD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953000"/>
            <a:ext cx="1295400" cy="1295400"/>
            <a:chOff x="960" y="480"/>
            <a:chExt cx="816" cy="816"/>
          </a:xfrm>
        </p:grpSpPr>
        <p:sp>
          <p:nvSpPr>
            <p:cNvPr id="301121" name="AutoShape 65">
              <a:extLst>
                <a:ext uri="{FF2B5EF4-FFF2-40B4-BE49-F238E27FC236}">
                  <a16:creationId xmlns:a16="http://schemas.microsoft.com/office/drawing/2014/main" id="{B38F2D62-D9AB-4941-91C7-41F472BF5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480"/>
              <a:ext cx="816" cy="816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122" name="Rectangle 66">
              <a:extLst>
                <a:ext uri="{FF2B5EF4-FFF2-40B4-BE49-F238E27FC236}">
                  <a16:creationId xmlns:a16="http://schemas.microsoft.com/office/drawing/2014/main" id="{9676D8D5-FCC7-4C5A-8815-B185F2DF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480" cy="4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301123" name="Group 67">
            <a:extLst>
              <a:ext uri="{FF2B5EF4-FFF2-40B4-BE49-F238E27FC236}">
                <a16:creationId xmlns:a16="http://schemas.microsoft.com/office/drawing/2014/main" id="{6D82E726-9A2A-4484-AF5F-ABAEF4F30FCE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334000"/>
            <a:ext cx="3048000" cy="838200"/>
            <a:chOff x="3072" y="720"/>
            <a:chExt cx="1920" cy="528"/>
          </a:xfrm>
        </p:grpSpPr>
        <p:sp>
          <p:nvSpPr>
            <p:cNvPr id="301124" name="Freeform 68">
              <a:extLst>
                <a:ext uri="{FF2B5EF4-FFF2-40B4-BE49-F238E27FC236}">
                  <a16:creationId xmlns:a16="http://schemas.microsoft.com/office/drawing/2014/main" id="{8B1E5114-2E68-44D2-990C-24A0358F1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720"/>
              <a:ext cx="1920" cy="528"/>
            </a:xfrm>
            <a:custGeom>
              <a:avLst/>
              <a:gdLst>
                <a:gd name="T0" fmla="*/ 152 w 477"/>
                <a:gd name="T1" fmla="*/ 40 h 405"/>
                <a:gd name="T2" fmla="*/ 20 w 477"/>
                <a:gd name="T3" fmla="*/ 40 h 405"/>
                <a:gd name="T4" fmla="*/ 32 w 477"/>
                <a:gd name="T5" fmla="*/ 136 h 405"/>
                <a:gd name="T6" fmla="*/ 104 w 477"/>
                <a:gd name="T7" fmla="*/ 316 h 405"/>
                <a:gd name="T8" fmla="*/ 176 w 477"/>
                <a:gd name="T9" fmla="*/ 400 h 405"/>
                <a:gd name="T10" fmla="*/ 260 w 477"/>
                <a:gd name="T11" fmla="*/ 388 h 405"/>
                <a:gd name="T12" fmla="*/ 284 w 477"/>
                <a:gd name="T13" fmla="*/ 316 h 405"/>
                <a:gd name="T14" fmla="*/ 476 w 477"/>
                <a:gd name="T15" fmla="*/ 220 h 405"/>
                <a:gd name="T16" fmla="*/ 464 w 477"/>
                <a:gd name="T17" fmla="*/ 112 h 405"/>
                <a:gd name="T18" fmla="*/ 428 w 477"/>
                <a:gd name="T19" fmla="*/ 100 h 405"/>
                <a:gd name="T20" fmla="*/ 224 w 477"/>
                <a:gd name="T21" fmla="*/ 88 h 405"/>
                <a:gd name="T22" fmla="*/ 188 w 477"/>
                <a:gd name="T23" fmla="*/ 52 h 405"/>
                <a:gd name="T24" fmla="*/ 152 w 477"/>
                <a:gd name="T25" fmla="*/ 4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05">
                  <a:moveTo>
                    <a:pt x="152" y="40"/>
                  </a:moveTo>
                  <a:cubicBezTo>
                    <a:pt x="116" y="28"/>
                    <a:pt x="51" y="0"/>
                    <a:pt x="20" y="40"/>
                  </a:cubicBezTo>
                  <a:cubicBezTo>
                    <a:pt x="0" y="65"/>
                    <a:pt x="26" y="104"/>
                    <a:pt x="32" y="136"/>
                  </a:cubicBezTo>
                  <a:cubicBezTo>
                    <a:pt x="45" y="206"/>
                    <a:pt x="53" y="265"/>
                    <a:pt x="104" y="316"/>
                  </a:cubicBezTo>
                  <a:cubicBezTo>
                    <a:pt x="121" y="368"/>
                    <a:pt x="122" y="382"/>
                    <a:pt x="176" y="400"/>
                  </a:cubicBezTo>
                  <a:cubicBezTo>
                    <a:pt x="204" y="396"/>
                    <a:pt x="238" y="405"/>
                    <a:pt x="260" y="388"/>
                  </a:cubicBezTo>
                  <a:cubicBezTo>
                    <a:pt x="280" y="372"/>
                    <a:pt x="284" y="316"/>
                    <a:pt x="284" y="316"/>
                  </a:cubicBezTo>
                  <a:cubicBezTo>
                    <a:pt x="243" y="193"/>
                    <a:pt x="390" y="227"/>
                    <a:pt x="476" y="220"/>
                  </a:cubicBezTo>
                  <a:cubicBezTo>
                    <a:pt x="472" y="184"/>
                    <a:pt x="477" y="146"/>
                    <a:pt x="464" y="112"/>
                  </a:cubicBezTo>
                  <a:cubicBezTo>
                    <a:pt x="459" y="100"/>
                    <a:pt x="441" y="101"/>
                    <a:pt x="428" y="100"/>
                  </a:cubicBezTo>
                  <a:cubicBezTo>
                    <a:pt x="360" y="93"/>
                    <a:pt x="292" y="92"/>
                    <a:pt x="224" y="88"/>
                  </a:cubicBezTo>
                  <a:cubicBezTo>
                    <a:pt x="212" y="76"/>
                    <a:pt x="202" y="61"/>
                    <a:pt x="188" y="52"/>
                  </a:cubicBezTo>
                  <a:cubicBezTo>
                    <a:pt x="177" y="45"/>
                    <a:pt x="152" y="40"/>
                    <a:pt x="152" y="40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125" name="Rectangle 69">
              <a:extLst>
                <a:ext uri="{FF2B5EF4-FFF2-40B4-BE49-F238E27FC236}">
                  <a16:creationId xmlns:a16="http://schemas.microsoft.com/office/drawing/2014/main" id="{4035B79D-6129-4F00-AA31-9070DBDB0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768"/>
              <a:ext cx="480" cy="4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4400" i="0" u="none">
                  <a:solidFill>
                    <a:schemeClr val="bg1"/>
                  </a:solidFill>
                  <a:effectLst/>
                </a:rPr>
                <a:t>V</a:t>
              </a:r>
              <a:r>
                <a:rPr lang="cs-CZ" altLang="cs-CZ" sz="4400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</p:grpSp>
      <p:sp>
        <p:nvSpPr>
          <p:cNvPr id="301126" name="Rectangle 70">
            <a:extLst>
              <a:ext uri="{FF2B5EF4-FFF2-40B4-BE49-F238E27FC236}">
                <a16:creationId xmlns:a16="http://schemas.microsoft.com/office/drawing/2014/main" id="{CD0D3876-36A0-47C3-9CEA-E2251053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5791200"/>
            <a:ext cx="166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cs-CZ" altLang="cs-CZ" sz="44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&lt;V</a:t>
            </a:r>
            <a:r>
              <a:rPr lang="cs-CZ" altLang="cs-CZ" sz="44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00" grpId="0" autoUpdateAnimBg="0"/>
      <p:bldP spid="301105" grpId="0" autoUpdateAnimBg="0"/>
      <p:bldP spid="301113" grpId="0" autoUpdateAnimBg="0"/>
      <p:bldP spid="30112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F4694AF5-CF69-4362-B1E6-B6C1F345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teplota tání krystalické látky závisí na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tlaku okolního prostředí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FBA236BE-81BA-4782-BB9A-480FE5CF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3275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400" i="0" u="none">
                <a:effectLst/>
              </a:rPr>
              <a:t>U některých látek (ledu, Bi, Ge aj.) se teplota tání s rostoucím tlakem klesá </a:t>
            </a:r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93D5BCFF-764E-473F-96B7-3E20097C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400" i="0" u="none">
                <a:effectLst/>
              </a:rPr>
              <a:t>U většiny látek (parafínu, Pb, Cd aj.) teplota tání s rostoucím tlakem roste</a:t>
            </a:r>
          </a:p>
        </p:txBody>
      </p:sp>
      <p:sp>
        <p:nvSpPr>
          <p:cNvPr id="314373" name="Text Box 5">
            <a:extLst>
              <a:ext uri="{FF2B5EF4-FFF2-40B4-BE49-F238E27FC236}">
                <a16:creationId xmlns:a16="http://schemas.microsoft.com/office/drawing/2014/main" id="{870756D0-93E7-40FF-BAAA-69A11DE0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Obr.: REGELACE  (znovuzamrznutí) ledu </a:t>
            </a:r>
          </a:p>
        </p:txBody>
      </p:sp>
      <p:grpSp>
        <p:nvGrpSpPr>
          <p:cNvPr id="314388" name="Group 20">
            <a:extLst>
              <a:ext uri="{FF2B5EF4-FFF2-40B4-BE49-F238E27FC236}">
                <a16:creationId xmlns:a16="http://schemas.microsoft.com/office/drawing/2014/main" id="{856B8277-8E79-41FC-9B21-7CF4B7A3D95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343400"/>
            <a:ext cx="4876800" cy="2209800"/>
            <a:chOff x="1104" y="2736"/>
            <a:chExt cx="3072" cy="1392"/>
          </a:xfrm>
        </p:grpSpPr>
        <p:sp>
          <p:nvSpPr>
            <p:cNvPr id="314387" name="AutoShape 19">
              <a:extLst>
                <a:ext uri="{FF2B5EF4-FFF2-40B4-BE49-F238E27FC236}">
                  <a16:creationId xmlns:a16="http://schemas.microsoft.com/office/drawing/2014/main" id="{C6B390D5-AF18-495B-A82E-0ECC76FFD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456"/>
              <a:ext cx="816" cy="336"/>
            </a:xfrm>
            <a:prstGeom prst="cube">
              <a:avLst>
                <a:gd name="adj" fmla="val 25000"/>
              </a:avLst>
            </a:prstGeom>
            <a:solidFill>
              <a:srgbClr val="CC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386" name="AutoShape 18">
              <a:extLst>
                <a:ext uri="{FF2B5EF4-FFF2-40B4-BE49-F238E27FC236}">
                  <a16:creationId xmlns:a16="http://schemas.microsoft.com/office/drawing/2014/main" id="{4E080E6F-2479-44E0-9945-B98E0669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456"/>
              <a:ext cx="816" cy="336"/>
            </a:xfrm>
            <a:prstGeom prst="cube">
              <a:avLst>
                <a:gd name="adj" fmla="val 25000"/>
              </a:avLst>
            </a:prstGeom>
            <a:solidFill>
              <a:srgbClr val="CC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375" name="AutoShape 7">
              <a:extLst>
                <a:ext uri="{FF2B5EF4-FFF2-40B4-BE49-F238E27FC236}">
                  <a16:creationId xmlns:a16="http://schemas.microsoft.com/office/drawing/2014/main" id="{E6263001-C47C-4BBE-8594-1F2F5E16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36"/>
              <a:ext cx="2256" cy="816"/>
            </a:xfrm>
            <a:prstGeom prst="cube">
              <a:avLst>
                <a:gd name="adj" fmla="val 25000"/>
              </a:avLst>
            </a:prstGeom>
            <a:solidFill>
              <a:srgbClr val="76EE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377" name="Line 9">
              <a:extLst>
                <a:ext uri="{FF2B5EF4-FFF2-40B4-BE49-F238E27FC236}">
                  <a16:creationId xmlns:a16="http://schemas.microsoft.com/office/drawing/2014/main" id="{1BBDD6E7-31AB-4D4A-AC67-92F91F3F1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784"/>
              <a:ext cx="192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378" name="Line 10">
              <a:extLst>
                <a:ext uri="{FF2B5EF4-FFF2-40B4-BE49-F238E27FC236}">
                  <a16:creationId xmlns:a16="http://schemas.microsoft.com/office/drawing/2014/main" id="{722FC612-1FBA-4C22-BAF9-08A7E6FB1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72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379" name="Line 11">
              <a:extLst>
                <a:ext uri="{FF2B5EF4-FFF2-40B4-BE49-F238E27FC236}">
                  <a16:creationId xmlns:a16="http://schemas.microsoft.com/office/drawing/2014/main" id="{25EA55F1-92A2-4108-B52A-717D33F7F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784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380" name="Line 12">
              <a:extLst>
                <a:ext uri="{FF2B5EF4-FFF2-40B4-BE49-F238E27FC236}">
                  <a16:creationId xmlns:a16="http://schemas.microsoft.com/office/drawing/2014/main" id="{080945CA-4388-45EA-B017-2B5265189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55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381" name="Line 13">
              <a:extLst>
                <a:ext uri="{FF2B5EF4-FFF2-40B4-BE49-F238E27FC236}">
                  <a16:creationId xmlns:a16="http://schemas.microsoft.com/office/drawing/2014/main" id="{5787BBB8-304F-4F0F-99AA-975727530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552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382" name="Rectangle 14">
              <a:extLst>
                <a:ext uri="{FF2B5EF4-FFF2-40B4-BE49-F238E27FC236}">
                  <a16:creationId xmlns:a16="http://schemas.microsoft.com/office/drawing/2014/main" id="{699A432C-265E-4732-9144-EA3B6F0CE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888"/>
              <a:ext cx="144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383" name="Rectangle 15">
              <a:extLst>
                <a:ext uri="{FF2B5EF4-FFF2-40B4-BE49-F238E27FC236}">
                  <a16:creationId xmlns:a16="http://schemas.microsoft.com/office/drawing/2014/main" id="{C0225D96-1ACC-4E99-94DC-C06969E33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648"/>
              <a:ext cx="144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utoUpdateAnimBg="0"/>
      <p:bldP spid="314371" grpId="0" autoUpdateAnimBg="0"/>
      <p:bldP spid="3143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9" name="Group 3">
            <a:extLst>
              <a:ext uri="{FF2B5EF4-FFF2-40B4-BE49-F238E27FC236}">
                <a16:creationId xmlns:a16="http://schemas.microsoft.com/office/drawing/2014/main" id="{5C9D95F9-33EA-47B3-86B3-697DC73E171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06675"/>
            <a:ext cx="2514600" cy="1752600"/>
            <a:chOff x="288" y="1680"/>
            <a:chExt cx="1584" cy="1104"/>
          </a:xfrm>
        </p:grpSpPr>
        <p:sp>
          <p:nvSpPr>
            <p:cNvPr id="295940" name="Rectangle 4">
              <a:extLst>
                <a:ext uri="{FF2B5EF4-FFF2-40B4-BE49-F238E27FC236}">
                  <a16:creationId xmlns:a16="http://schemas.microsoft.com/office/drawing/2014/main" id="{65C4CCE0-0A8C-4505-BA71-9D8A423AC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80"/>
              <a:ext cx="1584" cy="1104"/>
            </a:xfrm>
            <a:prstGeom prst="rect">
              <a:avLst/>
            </a:prstGeom>
            <a:solidFill>
              <a:srgbClr val="6633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5941" name="Text Box 5">
              <a:extLst>
                <a:ext uri="{FF2B5EF4-FFF2-40B4-BE49-F238E27FC236}">
                  <a16:creationId xmlns:a16="http://schemas.microsoft.com/office/drawing/2014/main" id="{B18E6FF6-46DB-485E-9E76-13D3F6D80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PEVNÁ LÁTKA</a:t>
              </a:r>
            </a:p>
          </p:txBody>
        </p:sp>
      </p:grpSp>
      <p:grpSp>
        <p:nvGrpSpPr>
          <p:cNvPr id="295945" name="Group 9">
            <a:extLst>
              <a:ext uri="{FF2B5EF4-FFF2-40B4-BE49-F238E27FC236}">
                <a16:creationId xmlns:a16="http://schemas.microsoft.com/office/drawing/2014/main" id="{1CA8D8E5-3C5B-46EF-A6A1-48C467090EB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606675"/>
            <a:ext cx="3276600" cy="1752600"/>
            <a:chOff x="4032" y="1680"/>
            <a:chExt cx="2064" cy="1104"/>
          </a:xfrm>
        </p:grpSpPr>
        <p:sp>
          <p:nvSpPr>
            <p:cNvPr id="295946" name="Rectangle 10">
              <a:extLst>
                <a:ext uri="{FF2B5EF4-FFF2-40B4-BE49-F238E27FC236}">
                  <a16:creationId xmlns:a16="http://schemas.microsoft.com/office/drawing/2014/main" id="{53CF276E-EC1D-4AD5-B764-6EFCDC4BC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584" cy="1104"/>
            </a:xfrm>
            <a:prstGeom prst="rect">
              <a:avLst/>
            </a:prstGeom>
            <a:solidFill>
              <a:srgbClr val="F7D09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5947" name="Text Box 11">
              <a:extLst>
                <a:ext uri="{FF2B5EF4-FFF2-40B4-BE49-F238E27FC236}">
                  <a16:creationId xmlns:a16="http://schemas.microsoft.com/office/drawing/2014/main" id="{FF0D0D08-D734-404A-9CF7-FA7531B75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PLYNNÁ LÁTKA</a:t>
              </a:r>
            </a:p>
          </p:txBody>
        </p:sp>
      </p:grpSp>
      <p:grpSp>
        <p:nvGrpSpPr>
          <p:cNvPr id="295983" name="Group 47">
            <a:extLst>
              <a:ext uri="{FF2B5EF4-FFF2-40B4-BE49-F238E27FC236}">
                <a16:creationId xmlns:a16="http://schemas.microsoft.com/office/drawing/2014/main" id="{623BAF73-E21D-410C-A1C2-4308BF04BC7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359275"/>
            <a:ext cx="2667000" cy="914400"/>
            <a:chOff x="1200" y="2736"/>
            <a:chExt cx="1680" cy="576"/>
          </a:xfrm>
        </p:grpSpPr>
        <p:grpSp>
          <p:nvGrpSpPr>
            <p:cNvPr id="295954" name="Group 18">
              <a:extLst>
                <a:ext uri="{FF2B5EF4-FFF2-40B4-BE49-F238E27FC236}">
                  <a16:creationId xmlns:a16="http://schemas.microsoft.com/office/drawing/2014/main" id="{698F0E69-CD54-4306-9E0E-926D29168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736"/>
              <a:ext cx="1680" cy="288"/>
              <a:chOff x="864" y="2784"/>
              <a:chExt cx="4032" cy="432"/>
            </a:xfrm>
          </p:grpSpPr>
          <p:sp>
            <p:nvSpPr>
              <p:cNvPr id="295955" name="Line 19">
                <a:extLst>
                  <a:ext uri="{FF2B5EF4-FFF2-40B4-BE49-F238E27FC236}">
                    <a16:creationId xmlns:a16="http://schemas.microsoft.com/office/drawing/2014/main" id="{27541052-C94B-4821-BF9A-E5E904B2B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956" name="Line 20">
                <a:extLst>
                  <a:ext uri="{FF2B5EF4-FFF2-40B4-BE49-F238E27FC236}">
                    <a16:creationId xmlns:a16="http://schemas.microsoft.com/office/drawing/2014/main" id="{E807BCBD-BAA5-4B1E-ABE1-42BE3E181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403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957" name="Line 21">
                <a:extLst>
                  <a:ext uri="{FF2B5EF4-FFF2-40B4-BE49-F238E27FC236}">
                    <a16:creationId xmlns:a16="http://schemas.microsoft.com/office/drawing/2014/main" id="{0A407500-497C-4EBA-89D4-8D47365CD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95958" name="Rectangle 22">
              <a:extLst>
                <a:ext uri="{FF2B5EF4-FFF2-40B4-BE49-F238E27FC236}">
                  <a16:creationId xmlns:a16="http://schemas.microsoft.com/office/drawing/2014/main" id="{03FD94D0-2C73-4EEE-8773-EFA6C816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24"/>
              <a:ext cx="15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99FF"/>
                  </a:solidFill>
                  <a:effectLst/>
                </a:rPr>
                <a:t>DESUBLIMACE</a:t>
              </a:r>
            </a:p>
          </p:txBody>
        </p:sp>
      </p:grpSp>
      <p:grpSp>
        <p:nvGrpSpPr>
          <p:cNvPr id="295971" name="Group 35">
            <a:extLst>
              <a:ext uri="{FF2B5EF4-FFF2-40B4-BE49-F238E27FC236}">
                <a16:creationId xmlns:a16="http://schemas.microsoft.com/office/drawing/2014/main" id="{5A4F34AC-BDA5-41B8-8130-7956DED60C8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16075"/>
            <a:ext cx="2667000" cy="990600"/>
            <a:chOff x="2928" y="1056"/>
            <a:chExt cx="1680" cy="624"/>
          </a:xfrm>
        </p:grpSpPr>
        <p:sp>
          <p:nvSpPr>
            <p:cNvPr id="295972" name="Text Box 36">
              <a:extLst>
                <a:ext uri="{FF2B5EF4-FFF2-40B4-BE49-F238E27FC236}">
                  <a16:creationId xmlns:a16="http://schemas.microsoft.com/office/drawing/2014/main" id="{A34053C5-72FA-4E7B-909D-F3816E781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05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SUBLIMACE</a:t>
              </a:r>
            </a:p>
          </p:txBody>
        </p:sp>
        <p:grpSp>
          <p:nvGrpSpPr>
            <p:cNvPr id="295973" name="Group 37">
              <a:extLst>
                <a:ext uri="{FF2B5EF4-FFF2-40B4-BE49-F238E27FC236}">
                  <a16:creationId xmlns:a16="http://schemas.microsoft.com/office/drawing/2014/main" id="{CAEC3AA3-2AF3-4854-AA9D-6E7AE8C7F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44"/>
              <a:ext cx="1680" cy="336"/>
              <a:chOff x="768" y="864"/>
              <a:chExt cx="4033" cy="768"/>
            </a:xfrm>
          </p:grpSpPr>
          <p:sp>
            <p:nvSpPr>
              <p:cNvPr id="295974" name="Line 38">
                <a:extLst>
                  <a:ext uri="{FF2B5EF4-FFF2-40B4-BE49-F238E27FC236}">
                    <a16:creationId xmlns:a16="http://schemas.microsoft.com/office/drawing/2014/main" id="{4E2A8D67-8F20-447E-8972-F43F145C5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64"/>
                <a:ext cx="403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975" name="Line 39">
                <a:extLst>
                  <a:ext uri="{FF2B5EF4-FFF2-40B4-BE49-F238E27FC236}">
                    <a16:creationId xmlns:a16="http://schemas.microsoft.com/office/drawing/2014/main" id="{DDBA5FBC-39B4-4045-9A71-05428BBE7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>
                <a:off x="769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976" name="Line 40">
                <a:extLst>
                  <a:ext uri="{FF2B5EF4-FFF2-40B4-BE49-F238E27FC236}">
                    <a16:creationId xmlns:a16="http://schemas.microsoft.com/office/drawing/2014/main" id="{626D5949-034E-4847-9FF7-470B0A7BB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 flipH="1" flipV="1">
                <a:off x="4801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95984" name="Text Box 48">
            <a:extLst>
              <a:ext uri="{FF2B5EF4-FFF2-40B4-BE49-F238E27FC236}">
                <a16:creationId xmlns:a16="http://schemas.microsoft.com/office/drawing/2014/main" id="{4B7A7970-9489-4FBA-8698-0210A825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987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solidFill>
                  <a:srgbClr val="00FF00"/>
                </a:solidFill>
                <a:effectLst/>
              </a:rPr>
              <a:t>SUBLIMACE A DESUBLIMACE jsou děje, při kterých se mění pevné skupenství látky na plynné a naopak.</a:t>
            </a:r>
          </a:p>
        </p:txBody>
      </p:sp>
      <p:sp>
        <p:nvSpPr>
          <p:cNvPr id="295988" name="Rectangle 52">
            <a:extLst>
              <a:ext uri="{FF2B5EF4-FFF2-40B4-BE49-F238E27FC236}">
                <a16:creationId xmlns:a16="http://schemas.microsoft.com/office/drawing/2014/main" id="{1DC9F12C-0DAC-4A34-824E-16DE7D55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45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5. SUBLIMACE A DESUBLIMACE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75"/>
                                        <p:tgtEl>
                                          <p:spTgt spid="29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84" grpId="0" autoUpdateAnimBg="0"/>
      <p:bldP spid="29598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>
            <a:extLst>
              <a:ext uri="{FF2B5EF4-FFF2-40B4-BE49-F238E27FC236}">
                <a16:creationId xmlns:a16="http://schemas.microsoft.com/office/drawing/2014/main" id="{C02D3FA4-7863-4B56-A7C1-7362D7026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38250" indent="-1238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4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0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u="none">
                <a:solidFill>
                  <a:srgbClr val="FF0000"/>
                </a:solidFill>
                <a:effectLst/>
              </a:rPr>
              <a:t>ÚLOHA:</a:t>
            </a:r>
            <a:r>
              <a:rPr lang="cs-CZ" altLang="cs-CZ" sz="2400" b="0" i="0" u="none">
                <a:effectLst/>
              </a:rPr>
              <a:t> Proč prádlo uschne také za mrazu? Co se děje?</a:t>
            </a:r>
          </a:p>
        </p:txBody>
      </p:sp>
      <p:pic>
        <p:nvPicPr>
          <p:cNvPr id="316419" name="Picture 3" descr="snehulak">
            <a:extLst>
              <a:ext uri="{FF2B5EF4-FFF2-40B4-BE49-F238E27FC236}">
                <a16:creationId xmlns:a16="http://schemas.microsoft.com/office/drawing/2014/main" id="{667FDCE6-56FD-4BFF-9F3A-2155F63281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52400"/>
            <a:ext cx="2103438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6420" name="Group 4">
            <a:extLst>
              <a:ext uri="{FF2B5EF4-FFF2-40B4-BE49-F238E27FC236}">
                <a16:creationId xmlns:a16="http://schemas.microsoft.com/office/drawing/2014/main" id="{6CFBF379-1C5A-43CC-9AF9-A412344C5CB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609600"/>
            <a:ext cx="5851525" cy="2333625"/>
            <a:chOff x="1296" y="2688"/>
            <a:chExt cx="3686" cy="1470"/>
          </a:xfrm>
        </p:grpSpPr>
        <p:sp>
          <p:nvSpPr>
            <p:cNvPr id="316421" name="Line 5">
              <a:extLst>
                <a:ext uri="{FF2B5EF4-FFF2-40B4-BE49-F238E27FC236}">
                  <a16:creationId xmlns:a16="http://schemas.microsoft.com/office/drawing/2014/main" id="{6D9D43E5-536B-4A9C-8D6F-AC3DF9DFA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880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6422" name="Rectangle 6">
              <a:extLst>
                <a:ext uri="{FF2B5EF4-FFF2-40B4-BE49-F238E27FC236}">
                  <a16:creationId xmlns:a16="http://schemas.microsoft.com/office/drawing/2014/main" id="{7F61205D-B84D-4E1F-9B49-6E3FE30F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624" cy="6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23" name="Rectangle 7">
              <a:extLst>
                <a:ext uri="{FF2B5EF4-FFF2-40B4-BE49-F238E27FC236}">
                  <a16:creationId xmlns:a16="http://schemas.microsoft.com/office/drawing/2014/main" id="{A10D8C2E-CAB9-461E-924D-BF400E58A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24" name="Rectangle 8">
              <a:extLst>
                <a:ext uri="{FF2B5EF4-FFF2-40B4-BE49-F238E27FC236}">
                  <a16:creationId xmlns:a16="http://schemas.microsoft.com/office/drawing/2014/main" id="{5189CCD1-8EA1-4308-8FCB-F31FE9AE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024"/>
              <a:ext cx="144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25" name="Freeform 9">
              <a:extLst>
                <a:ext uri="{FF2B5EF4-FFF2-40B4-BE49-F238E27FC236}">
                  <a16:creationId xmlns:a16="http://schemas.microsoft.com/office/drawing/2014/main" id="{9B705709-E16A-408E-A36D-4218C0E7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784"/>
              <a:ext cx="240" cy="240"/>
            </a:xfrm>
            <a:custGeom>
              <a:avLst/>
              <a:gdLst>
                <a:gd name="T0" fmla="*/ 0 w 256"/>
                <a:gd name="T1" fmla="*/ 0 h 192"/>
                <a:gd name="T2" fmla="*/ 240 w 256"/>
                <a:gd name="T3" fmla="*/ 48 h 192"/>
                <a:gd name="T4" fmla="*/ 96 w 256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2">
                  <a:moveTo>
                    <a:pt x="0" y="0"/>
                  </a:moveTo>
                  <a:cubicBezTo>
                    <a:pt x="112" y="8"/>
                    <a:pt x="224" y="16"/>
                    <a:pt x="240" y="48"/>
                  </a:cubicBezTo>
                  <a:cubicBezTo>
                    <a:pt x="256" y="80"/>
                    <a:pt x="120" y="176"/>
                    <a:pt x="96" y="192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6426" name="Rectangle 10">
              <a:extLst>
                <a:ext uri="{FF2B5EF4-FFF2-40B4-BE49-F238E27FC236}">
                  <a16:creationId xmlns:a16="http://schemas.microsoft.com/office/drawing/2014/main" id="{F5EE0A4D-5EDB-453A-A4B0-FA17DAE9B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88"/>
              <a:ext cx="144" cy="144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27" name="Rectangle 11">
              <a:extLst>
                <a:ext uri="{FF2B5EF4-FFF2-40B4-BE49-F238E27FC236}">
                  <a16:creationId xmlns:a16="http://schemas.microsoft.com/office/drawing/2014/main" id="{8C17EAA6-F1C3-4609-A10D-64A40D43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688"/>
              <a:ext cx="144" cy="144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16428" name="Group 12">
              <a:extLst>
                <a:ext uri="{FF2B5EF4-FFF2-40B4-BE49-F238E27FC236}">
                  <a16:creationId xmlns:a16="http://schemas.microsoft.com/office/drawing/2014/main" id="{751662FD-B85C-423F-83AF-10111AADC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120"/>
              <a:ext cx="1536" cy="624"/>
              <a:chOff x="1728" y="528"/>
              <a:chExt cx="2150" cy="902"/>
            </a:xfrm>
          </p:grpSpPr>
          <p:sp>
            <p:nvSpPr>
              <p:cNvPr id="316429" name="Oval 13">
                <a:extLst>
                  <a:ext uri="{FF2B5EF4-FFF2-40B4-BE49-F238E27FC236}">
                    <a16:creationId xmlns:a16="http://schemas.microsoft.com/office/drawing/2014/main" id="{3E21CD9D-1086-4FDD-93F9-50FAF0A7A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0" name="Oval 14">
                <a:extLst>
                  <a:ext uri="{FF2B5EF4-FFF2-40B4-BE49-F238E27FC236}">
                    <a16:creationId xmlns:a16="http://schemas.microsoft.com/office/drawing/2014/main" id="{E5DFD960-7C53-40D8-A67A-39A4907C1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08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1" name="Oval 15">
                <a:extLst>
                  <a:ext uri="{FF2B5EF4-FFF2-40B4-BE49-F238E27FC236}">
                    <a16:creationId xmlns:a16="http://schemas.microsoft.com/office/drawing/2014/main" id="{8932B45B-EE07-446E-B29E-8DC8E552B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28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2" name="Oval 16">
                <a:extLst>
                  <a:ext uri="{FF2B5EF4-FFF2-40B4-BE49-F238E27FC236}">
                    <a16:creationId xmlns:a16="http://schemas.microsoft.com/office/drawing/2014/main" id="{D3662181-0565-4B91-A128-F7EB045B6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48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3" name="Oval 17">
                <a:extLst>
                  <a:ext uri="{FF2B5EF4-FFF2-40B4-BE49-F238E27FC236}">
                    <a16:creationId xmlns:a16="http://schemas.microsoft.com/office/drawing/2014/main" id="{82327B66-5FF3-428D-B29A-99D8E64AE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4" name="Oval 18">
                <a:extLst>
                  <a:ext uri="{FF2B5EF4-FFF2-40B4-BE49-F238E27FC236}">
                    <a16:creationId xmlns:a16="http://schemas.microsoft.com/office/drawing/2014/main" id="{BC12E14F-3905-4B14-AFDC-81E3C5F38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5" name="Oval 19">
                <a:extLst>
                  <a:ext uri="{FF2B5EF4-FFF2-40B4-BE49-F238E27FC236}">
                    <a16:creationId xmlns:a16="http://schemas.microsoft.com/office/drawing/2014/main" id="{BB73175E-E22E-482A-B22C-F58BC1601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816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6" name="Oval 20">
                <a:extLst>
                  <a:ext uri="{FF2B5EF4-FFF2-40B4-BE49-F238E27FC236}">
                    <a16:creationId xmlns:a16="http://schemas.microsoft.com/office/drawing/2014/main" id="{BD805662-1DD1-4247-8556-C2DD7B520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7" name="Oval 21">
                <a:extLst>
                  <a:ext uri="{FF2B5EF4-FFF2-40B4-BE49-F238E27FC236}">
                    <a16:creationId xmlns:a16="http://schemas.microsoft.com/office/drawing/2014/main" id="{5DFCFF08-EC31-42C4-952B-46811C060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8" name="Oval 22">
                <a:extLst>
                  <a:ext uri="{FF2B5EF4-FFF2-40B4-BE49-F238E27FC236}">
                    <a16:creationId xmlns:a16="http://schemas.microsoft.com/office/drawing/2014/main" id="{7F383643-9978-49B3-81B0-AFAC21988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39" name="Oval 23">
                <a:extLst>
                  <a:ext uri="{FF2B5EF4-FFF2-40B4-BE49-F238E27FC236}">
                    <a16:creationId xmlns:a16="http://schemas.microsoft.com/office/drawing/2014/main" id="{B6E0E35C-D9DB-4D93-82F5-57E76BDCB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720"/>
                <a:ext cx="182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16440" name="Oval 24">
              <a:extLst>
                <a:ext uri="{FF2B5EF4-FFF2-40B4-BE49-F238E27FC236}">
                  <a16:creationId xmlns:a16="http://schemas.microsoft.com/office/drawing/2014/main" id="{6F2DD7E8-5436-4745-8511-38ED7A495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93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1" name="Oval 25">
              <a:extLst>
                <a:ext uri="{FF2B5EF4-FFF2-40B4-BE49-F238E27FC236}">
                  <a16:creationId xmlns:a16="http://schemas.microsoft.com/office/drawing/2014/main" id="{D6CB4AD5-3CA6-4C5A-9AE3-FD7085E4E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93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2" name="Oval 26">
              <a:extLst>
                <a:ext uri="{FF2B5EF4-FFF2-40B4-BE49-F238E27FC236}">
                  <a16:creationId xmlns:a16="http://schemas.microsoft.com/office/drawing/2014/main" id="{E744472B-6C2D-46AE-B72F-BCD8BC622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3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3" name="Oval 27">
              <a:extLst>
                <a:ext uri="{FF2B5EF4-FFF2-40B4-BE49-F238E27FC236}">
                  <a16:creationId xmlns:a16="http://schemas.microsoft.com/office/drawing/2014/main" id="{A02E676B-0323-4193-B2C4-25A0AD93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69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4" name="Oval 28">
              <a:extLst>
                <a:ext uri="{FF2B5EF4-FFF2-40B4-BE49-F238E27FC236}">
                  <a16:creationId xmlns:a16="http://schemas.microsoft.com/office/drawing/2014/main" id="{314574D8-E859-49F5-8C70-EF8B56BD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648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5" name="Oval 29">
              <a:extLst>
                <a:ext uri="{FF2B5EF4-FFF2-40B4-BE49-F238E27FC236}">
                  <a16:creationId xmlns:a16="http://schemas.microsoft.com/office/drawing/2014/main" id="{6C5012B8-06CA-4F89-9FDB-EEDF8831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93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6" name="Oval 30">
              <a:extLst>
                <a:ext uri="{FF2B5EF4-FFF2-40B4-BE49-F238E27FC236}">
                  <a16:creationId xmlns:a16="http://schemas.microsoft.com/office/drawing/2014/main" id="{ABCEF65E-DA79-425E-A68A-2705509B0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4032"/>
              <a:ext cx="135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7" name="Oval 31">
              <a:extLst>
                <a:ext uri="{FF2B5EF4-FFF2-40B4-BE49-F238E27FC236}">
                  <a16:creationId xmlns:a16="http://schemas.microsoft.com/office/drawing/2014/main" id="{D40B1B9C-61F4-4FBD-82F3-54013289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69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8" name="Oval 32">
              <a:extLst>
                <a:ext uri="{FF2B5EF4-FFF2-40B4-BE49-F238E27FC236}">
                  <a16:creationId xmlns:a16="http://schemas.microsoft.com/office/drawing/2014/main" id="{C31EC2D9-240B-488E-AA43-C11873CC9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49" name="Oval 33">
              <a:extLst>
                <a:ext uri="{FF2B5EF4-FFF2-40B4-BE49-F238E27FC236}">
                  <a16:creationId xmlns:a16="http://schemas.microsoft.com/office/drawing/2014/main" id="{2A03AE30-9EAE-4805-B759-3CA1F995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50" name="Oval 34">
              <a:extLst>
                <a:ext uri="{FF2B5EF4-FFF2-40B4-BE49-F238E27FC236}">
                  <a16:creationId xmlns:a16="http://schemas.microsoft.com/office/drawing/2014/main" id="{26DF3B1A-40C9-4FD2-9C48-34DF56BD6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72"/>
              <a:ext cx="134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16451" name="Rectangle 35">
            <a:extLst>
              <a:ext uri="{FF2B5EF4-FFF2-40B4-BE49-F238E27FC236}">
                <a16:creationId xmlns:a16="http://schemas.microsoft.com/office/drawing/2014/main" id="{3AA0B87D-4CC7-434F-A0E0-FC0888B65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0"/>
            <a:ext cx="906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při zvýšení teploty některé látky roztají, jiné začnou sublimovat</a:t>
            </a:r>
            <a:endParaRPr lang="cs-CZ" altLang="cs-CZ" sz="2400" i="0" u="none">
              <a:solidFill>
                <a:srgbClr val="FFFF00"/>
              </a:solidFill>
              <a:effectLst/>
            </a:endParaRPr>
          </a:p>
        </p:txBody>
      </p:sp>
      <p:sp>
        <p:nvSpPr>
          <p:cNvPr id="316452" name="Rectangle 36">
            <a:extLst>
              <a:ext uri="{FF2B5EF4-FFF2-40B4-BE49-F238E27FC236}">
                <a16:creationId xmlns:a16="http://schemas.microsoft.com/office/drawing/2014/main" id="{6E805B76-0AF6-4B28-A0BB-D91C56EEE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862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za normálního tlaku sublimují: </a:t>
            </a:r>
            <a:r>
              <a:rPr lang="cs-CZ" altLang="cs-CZ" sz="2400" b="0" i="0" u="none">
                <a:effectLst/>
              </a:rPr>
              <a:t>jód, pevný CO</a:t>
            </a:r>
            <a:r>
              <a:rPr lang="cs-CZ" altLang="cs-CZ" sz="2400" b="0" i="0" u="none" baseline="-25000">
                <a:effectLst/>
              </a:rPr>
              <a:t>2</a:t>
            </a:r>
            <a:r>
              <a:rPr lang="cs-CZ" altLang="cs-CZ" sz="2400" b="0" i="0" u="none">
                <a:effectLst/>
              </a:rPr>
              <a:t>,led, sníh a všechny vonící a páchnoucí látky</a:t>
            </a:r>
            <a:endParaRPr lang="cs-CZ" altLang="cs-CZ" sz="2400" b="0" i="0" u="none">
              <a:solidFill>
                <a:srgbClr val="FFFF00"/>
              </a:solidFill>
              <a:effectLst/>
            </a:endParaRPr>
          </a:p>
        </p:txBody>
      </p:sp>
      <p:pic>
        <p:nvPicPr>
          <p:cNvPr id="316453" name="Picture 37" descr="dým nad chaloupkou1">
            <a:extLst>
              <a:ext uri="{FF2B5EF4-FFF2-40B4-BE49-F238E27FC236}">
                <a16:creationId xmlns:a16="http://schemas.microsoft.com/office/drawing/2014/main" id="{D1356853-F217-42AA-9CDB-A4DED4C28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1622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55" name="Picture 39" descr="vune z jidla">
            <a:extLst>
              <a:ext uri="{FF2B5EF4-FFF2-40B4-BE49-F238E27FC236}">
                <a16:creationId xmlns:a16="http://schemas.microsoft.com/office/drawing/2014/main" id="{4EAE58F0-F8AB-4961-AE9B-25032C8F83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1663"/>
            <a:ext cx="3429000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utoUpdateAnimBg="0"/>
      <p:bldP spid="316451" grpId="0" autoUpdateAnimBg="0"/>
      <p:bldP spid="31645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>
            <a:extLst>
              <a:ext uri="{FF2B5EF4-FFF2-40B4-BE49-F238E27FC236}">
                <a16:creationId xmlns:a16="http://schemas.microsoft.com/office/drawing/2014/main" id="{C97D094E-EF44-47EA-93EE-4BE4D24A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58850"/>
            <a:ext cx="8172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teplo, které přijme pevné těleso o hmotnosti </a:t>
            </a:r>
            <a:r>
              <a:rPr lang="cs-CZ" altLang="cs-CZ" sz="280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 sublimaci za dané teploty.</a:t>
            </a:r>
          </a:p>
        </p:txBody>
      </p:sp>
      <p:sp>
        <p:nvSpPr>
          <p:cNvPr id="315397" name="Rectangle 5">
            <a:extLst>
              <a:ext uri="{FF2B5EF4-FFF2-40B4-BE49-F238E27FC236}">
                <a16:creationId xmlns:a16="http://schemas.microsoft.com/office/drawing/2014/main" id="{BCE0A0AD-06C3-459F-92B4-A1EC5155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5450"/>
            <a:ext cx="7250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SKUPENSKÉ TEPLO SUBLIMACE </a:t>
            </a:r>
            <a:r>
              <a:rPr lang="cs-CZ" altLang="cs-CZ" u="none">
                <a:solidFill>
                  <a:srgbClr val="00FF00"/>
                </a:solidFill>
                <a:effectLst/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/>
              </a:rPr>
              <a:t>S</a:t>
            </a:r>
            <a:endParaRPr lang="cs-CZ" altLang="cs-CZ" u="none">
              <a:solidFill>
                <a:srgbClr val="00FF00"/>
              </a:solidFill>
              <a:effectLst/>
            </a:endParaRPr>
          </a:p>
        </p:txBody>
      </p:sp>
      <p:sp>
        <p:nvSpPr>
          <p:cNvPr id="315398" name="Rectangle 6">
            <a:extLst>
              <a:ext uri="{FF2B5EF4-FFF2-40B4-BE49-F238E27FC236}">
                <a16:creationId xmlns:a16="http://schemas.microsoft.com/office/drawing/2014/main" id="{11B4508C-C1ED-42A4-8E02-35C5C2CD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054475"/>
            <a:ext cx="2116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značka: </a:t>
            </a: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i="0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5399" name="Rectangle 7">
            <a:extLst>
              <a:ext uri="{FF2B5EF4-FFF2-40B4-BE49-F238E27FC236}">
                <a16:creationId xmlns:a16="http://schemas.microsoft.com/office/drawing/2014/main" id="{3E1218B1-65F8-402F-9D20-044096348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1724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udává množství tepla, které přijme 1 kg pevné látky při teplotě, při které pevná látka sublimuje</a:t>
            </a:r>
          </a:p>
        </p:txBody>
      </p:sp>
      <p:sp>
        <p:nvSpPr>
          <p:cNvPr id="315400" name="Rectangle 8">
            <a:extLst>
              <a:ext uri="{FF2B5EF4-FFF2-40B4-BE49-F238E27FC236}">
                <a16:creationId xmlns:a16="http://schemas.microsoft.com/office/drawing/2014/main" id="{1B27DD04-2E64-4DA1-AECE-1C85D7E3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8696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MĚRNÉ SKUPENSKÉ TEPLO SUBLIMACE </a:t>
            </a:r>
            <a:r>
              <a:rPr lang="cs-CZ" altLang="cs-CZ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cs-CZ" altLang="cs-CZ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401" name="Rectangle 9">
            <a:extLst>
              <a:ext uri="{FF2B5EF4-FFF2-40B4-BE49-F238E27FC236}">
                <a16:creationId xmlns:a16="http://schemas.microsoft.com/office/drawing/2014/main" id="{0E967C28-CD2F-4E72-A046-D2380D8B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4891088"/>
            <a:ext cx="184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jednotka:</a:t>
            </a:r>
            <a:endParaRPr lang="cs-CZ" altLang="cs-CZ" sz="2800" b="0" i="0" u="none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5402" name="Object 10">
            <a:extLst>
              <a:ext uri="{FF2B5EF4-FFF2-40B4-BE49-F238E27FC236}">
                <a16:creationId xmlns:a16="http://schemas.microsoft.com/office/drawing/2014/main" id="{DD9D9A22-A411-4548-9EA7-73875E8AD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2450" y="5318125"/>
          <a:ext cx="307816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4" name="Rovnice" r:id="rId4" imgW="965160" imgH="419040" progId="Equation.3">
                  <p:embed/>
                </p:oleObj>
              </mc:Choice>
              <mc:Fallback>
                <p:oleObj name="Rovnice" r:id="rId4" imgW="9651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5318125"/>
                        <a:ext cx="3078163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3" name="Object 11">
            <a:extLst>
              <a:ext uri="{FF2B5EF4-FFF2-40B4-BE49-F238E27FC236}">
                <a16:creationId xmlns:a16="http://schemas.microsoft.com/office/drawing/2014/main" id="{6DB01FED-E02D-47EC-87D3-7388127AE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8950" y="3603625"/>
          <a:ext cx="2122488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5" name="Rovnice" r:id="rId6" imgW="495000" imgH="393480" progId="Equation.3">
                  <p:embed/>
                </p:oleObj>
              </mc:Choice>
              <mc:Fallback>
                <p:oleObj name="Rovnice" r:id="rId6" imgW="4950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603625"/>
                        <a:ext cx="2122488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  <p:bldP spid="315397" grpId="0" autoUpdateAnimBg="0"/>
      <p:bldP spid="315398" grpId="0" autoUpdateAnimBg="0"/>
      <p:bldP spid="315399" grpId="0" autoUpdateAnimBg="0"/>
      <p:bldP spid="315400" grpId="0" autoUpdateAnimBg="0"/>
      <p:bldP spid="3154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>
            <a:extLst>
              <a:ext uri="{FF2B5EF4-FFF2-40B4-BE49-F238E27FC236}">
                <a16:creationId xmlns:a16="http://schemas.microsoft.com/office/drawing/2014/main" id="{806C9494-82D1-4A98-8ED7-ACB533E6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78295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Změny skupenství látek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Tání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Tuhnutí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Změna objemu těles při tání a tuhnutí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Sublimace a desublimace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Vypařování a kapalnění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Sytá pára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Fázový diagram</a:t>
            </a:r>
          </a:p>
          <a:p>
            <a:pPr>
              <a:buFontTx/>
              <a:buAutoNum type="arabicPeriod"/>
            </a:pPr>
            <a:r>
              <a:rPr lang="cs-CZ" altLang="cs-CZ" i="0" u="none">
                <a:solidFill>
                  <a:srgbClr val="66FF33"/>
                </a:solidFill>
                <a:effectLst/>
              </a:rPr>
              <a:t> Vodní pára v atmosféře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B744B45F-73C4-4A6C-A5FC-C853CF0B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FF00"/>
                </a:solidFill>
                <a:effectLst/>
              </a:rPr>
              <a:t>JINOVATKA</a:t>
            </a:r>
          </a:p>
        </p:txBody>
      </p:sp>
      <p:pic>
        <p:nvPicPr>
          <p:cNvPr id="296963" name="Picture 3" descr="jinovatka3">
            <a:extLst>
              <a:ext uri="{FF2B5EF4-FFF2-40B4-BE49-F238E27FC236}">
                <a16:creationId xmlns:a16="http://schemas.microsoft.com/office/drawing/2014/main" id="{B8038C97-A21F-45B8-9022-8C2894A2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90800"/>
            <a:ext cx="15621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4" name="Picture 4" descr="jinovatka2">
            <a:extLst>
              <a:ext uri="{FF2B5EF4-FFF2-40B4-BE49-F238E27FC236}">
                <a16:creationId xmlns:a16="http://schemas.microsoft.com/office/drawing/2014/main" id="{86C9ECF2-B351-4801-B426-0CA7B008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5" name="Picture 5" descr="jinovatka1">
            <a:extLst>
              <a:ext uri="{FF2B5EF4-FFF2-40B4-BE49-F238E27FC236}">
                <a16:creationId xmlns:a16="http://schemas.microsoft.com/office/drawing/2014/main" id="{02A36F74-6F6C-48B9-8AAB-77DE3A46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7" name="Rectangle 47">
            <a:extLst>
              <a:ext uri="{FF2B5EF4-FFF2-40B4-BE49-F238E27FC236}">
                <a16:creationId xmlns:a16="http://schemas.microsoft.com/office/drawing/2014/main" id="{641B37A6-FAE8-4D62-B218-D9B17A92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4825"/>
            <a:ext cx="838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Char char="-"/>
            </a:pPr>
            <a:r>
              <a:rPr lang="cs-CZ" altLang="cs-CZ" sz="2400" i="0" u="none">
                <a:effectLst/>
              </a:rPr>
              <a:t>desublimací v přírodě vznikají: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cs-CZ" altLang="cs-CZ" sz="2400" b="0" i="0" u="none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	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SNĚHOVÉ VLOČKY</a:t>
            </a:r>
          </a:p>
          <a:p>
            <a:pPr algn="just"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	</a:t>
            </a:r>
            <a:endParaRPr lang="cs-CZ" altLang="cs-CZ" sz="2400" i="0" u="none">
              <a:solidFill>
                <a:srgbClr val="FFFF00"/>
              </a:solidFill>
              <a:effectLst/>
            </a:endParaRPr>
          </a:p>
          <a:p>
            <a:pPr algn="just">
              <a:lnSpc>
                <a:spcPct val="80000"/>
              </a:lnSpc>
            </a:pPr>
            <a:r>
              <a:rPr lang="cs-CZ" altLang="cs-CZ" sz="2400" i="0" u="none">
                <a:solidFill>
                  <a:srgbClr val="FFFF00"/>
                </a:solidFill>
                <a:effectLst/>
              </a:rPr>
              <a:t>	</a:t>
            </a:r>
          </a:p>
        </p:txBody>
      </p:sp>
      <p:pic>
        <p:nvPicPr>
          <p:cNvPr id="297008" name="Picture 48" descr="122701-a089ax">
            <a:extLst>
              <a:ext uri="{FF2B5EF4-FFF2-40B4-BE49-F238E27FC236}">
                <a16:creationId xmlns:a16="http://schemas.microsoft.com/office/drawing/2014/main" id="{1D47F0E4-0D44-435C-BDCA-E30355F4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1400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utoUpdateAnimBg="0"/>
      <p:bldP spid="2970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19AC0A71-086F-4187-B467-0655C394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45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6. VYPAŘOVÁNÍ A KONDENZACE </a:t>
            </a:r>
          </a:p>
        </p:txBody>
      </p:sp>
      <p:grpSp>
        <p:nvGrpSpPr>
          <p:cNvPr id="317444" name="Group 4">
            <a:extLst>
              <a:ext uri="{FF2B5EF4-FFF2-40B4-BE49-F238E27FC236}">
                <a16:creationId xmlns:a16="http://schemas.microsoft.com/office/drawing/2014/main" id="{D20DD9FA-9048-4047-96A5-4A51DA8EE55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86000"/>
            <a:ext cx="2895600" cy="1752600"/>
            <a:chOff x="2064" y="1680"/>
            <a:chExt cx="1824" cy="1104"/>
          </a:xfrm>
        </p:grpSpPr>
        <p:sp>
          <p:nvSpPr>
            <p:cNvPr id="317445" name="Rectangle 5">
              <a:extLst>
                <a:ext uri="{FF2B5EF4-FFF2-40B4-BE49-F238E27FC236}">
                  <a16:creationId xmlns:a16="http://schemas.microsoft.com/office/drawing/2014/main" id="{403A6E92-A247-412A-B1E4-97952476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80"/>
              <a:ext cx="1584" cy="1104"/>
            </a:xfrm>
            <a:prstGeom prst="rect">
              <a:avLst/>
            </a:prstGeom>
            <a:solidFill>
              <a:srgbClr val="00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446" name="Text Box 6">
              <a:extLst>
                <a:ext uri="{FF2B5EF4-FFF2-40B4-BE49-F238E27FC236}">
                  <a16:creationId xmlns:a16="http://schemas.microsoft.com/office/drawing/2014/main" id="{38E3C880-8F1A-420C-AB47-EB97C76D5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KAPALNÁ LÁTKA</a:t>
              </a:r>
            </a:p>
          </p:txBody>
        </p:sp>
      </p:grpSp>
      <p:grpSp>
        <p:nvGrpSpPr>
          <p:cNvPr id="317447" name="Group 7">
            <a:extLst>
              <a:ext uri="{FF2B5EF4-FFF2-40B4-BE49-F238E27FC236}">
                <a16:creationId xmlns:a16="http://schemas.microsoft.com/office/drawing/2014/main" id="{B5E8DA8C-948F-4AD2-A2F9-76CFE4EACF4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286000"/>
            <a:ext cx="3276600" cy="1752600"/>
            <a:chOff x="4032" y="1680"/>
            <a:chExt cx="2064" cy="1104"/>
          </a:xfrm>
        </p:grpSpPr>
        <p:sp>
          <p:nvSpPr>
            <p:cNvPr id="317448" name="Rectangle 8">
              <a:extLst>
                <a:ext uri="{FF2B5EF4-FFF2-40B4-BE49-F238E27FC236}">
                  <a16:creationId xmlns:a16="http://schemas.microsoft.com/office/drawing/2014/main" id="{346AC959-78AB-4D44-BC0D-ED764857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584" cy="1104"/>
            </a:xfrm>
            <a:prstGeom prst="rect">
              <a:avLst/>
            </a:prstGeom>
            <a:solidFill>
              <a:srgbClr val="F7D09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449" name="Text Box 9">
              <a:extLst>
                <a:ext uri="{FF2B5EF4-FFF2-40B4-BE49-F238E27FC236}">
                  <a16:creationId xmlns:a16="http://schemas.microsoft.com/office/drawing/2014/main" id="{1BA5CE4A-1313-439C-95C4-E3882B043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PLYNNÁ LÁTKA</a:t>
              </a:r>
            </a:p>
          </p:txBody>
        </p:sp>
      </p:grpSp>
      <p:grpSp>
        <p:nvGrpSpPr>
          <p:cNvPr id="317450" name="Group 10">
            <a:extLst>
              <a:ext uri="{FF2B5EF4-FFF2-40B4-BE49-F238E27FC236}">
                <a16:creationId xmlns:a16="http://schemas.microsoft.com/office/drawing/2014/main" id="{B72C4B00-5655-4967-A6AE-D81FFEF41378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295400"/>
            <a:ext cx="2667000" cy="990600"/>
            <a:chOff x="2928" y="1056"/>
            <a:chExt cx="1680" cy="624"/>
          </a:xfrm>
        </p:grpSpPr>
        <p:sp>
          <p:nvSpPr>
            <p:cNvPr id="317451" name="Text Box 11">
              <a:extLst>
                <a:ext uri="{FF2B5EF4-FFF2-40B4-BE49-F238E27FC236}">
                  <a16:creationId xmlns:a16="http://schemas.microsoft.com/office/drawing/2014/main" id="{F5A8F159-7F0E-4CB2-9CCD-7A33FC04F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05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VYPAŘOVÁNÍ</a:t>
              </a:r>
            </a:p>
          </p:txBody>
        </p:sp>
        <p:grpSp>
          <p:nvGrpSpPr>
            <p:cNvPr id="317452" name="Group 12">
              <a:extLst>
                <a:ext uri="{FF2B5EF4-FFF2-40B4-BE49-F238E27FC236}">
                  <a16:creationId xmlns:a16="http://schemas.microsoft.com/office/drawing/2014/main" id="{DE493C82-4AF4-43C3-B114-71930F20C7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44"/>
              <a:ext cx="1680" cy="336"/>
              <a:chOff x="768" y="864"/>
              <a:chExt cx="4033" cy="768"/>
            </a:xfrm>
          </p:grpSpPr>
          <p:sp>
            <p:nvSpPr>
              <p:cNvPr id="317453" name="Line 13">
                <a:extLst>
                  <a:ext uri="{FF2B5EF4-FFF2-40B4-BE49-F238E27FC236}">
                    <a16:creationId xmlns:a16="http://schemas.microsoft.com/office/drawing/2014/main" id="{1737DED6-3564-4555-8186-6074E58A4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64"/>
                <a:ext cx="403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454" name="Line 14">
                <a:extLst>
                  <a:ext uri="{FF2B5EF4-FFF2-40B4-BE49-F238E27FC236}">
                    <a16:creationId xmlns:a16="http://schemas.microsoft.com/office/drawing/2014/main" id="{5E347106-0A3C-4556-82D6-015D4E3EB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>
                <a:off x="769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455" name="Line 15">
                <a:extLst>
                  <a:ext uri="{FF2B5EF4-FFF2-40B4-BE49-F238E27FC236}">
                    <a16:creationId xmlns:a16="http://schemas.microsoft.com/office/drawing/2014/main" id="{6B0427D3-6724-4DD6-B1E8-4602C55D4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 flipH="1" flipV="1">
                <a:off x="4801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7456" name="Text Box 16">
            <a:extLst>
              <a:ext uri="{FF2B5EF4-FFF2-40B4-BE49-F238E27FC236}">
                <a16:creationId xmlns:a16="http://schemas.microsoft.com/office/drawing/2014/main" id="{F2C8E9A9-1300-421D-9D76-9FC38036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8610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VYPAŘOVÁNÍ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je děj, při kterém se mění kapalné skupenství látky na plynné.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75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autoUpdateAnimBg="0"/>
      <p:bldP spid="3174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78" name="Rectangle 34">
            <a:extLst>
              <a:ext uri="{FF2B5EF4-FFF2-40B4-BE49-F238E27FC236}">
                <a16:creationId xmlns:a16="http://schemas.microsoft.com/office/drawing/2014/main" id="{5C662EFF-4A7B-4324-98D0-A73C7739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6200"/>
            <a:ext cx="830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FF0000"/>
                </a:solidFill>
              </a:rPr>
              <a:t>VYPAŘOVÁNÍ je přeměna kapaliny v páru</a:t>
            </a:r>
          </a:p>
        </p:txBody>
      </p:sp>
      <p:sp>
        <p:nvSpPr>
          <p:cNvPr id="287779" name="Text Box 35">
            <a:extLst>
              <a:ext uri="{FF2B5EF4-FFF2-40B4-BE49-F238E27FC236}">
                <a16:creationId xmlns:a16="http://schemas.microsoft.com/office/drawing/2014/main" id="{11C2AA72-F8C0-45D5-A224-E7A8ACF0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369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38250" indent="-1238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4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0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u="none">
                <a:solidFill>
                  <a:srgbClr val="FF0000"/>
                </a:solidFill>
                <a:effectLst/>
              </a:rPr>
              <a:t>ÚLOHA:</a:t>
            </a:r>
            <a:r>
              <a:rPr lang="cs-CZ" altLang="cs-CZ" sz="2400" b="0" i="0" u="none">
                <a:effectLst/>
              </a:rPr>
              <a:t> Proč prádlo uschne? Co se děje?</a:t>
            </a:r>
          </a:p>
        </p:txBody>
      </p:sp>
      <p:sp>
        <p:nvSpPr>
          <p:cNvPr id="287780" name="Text Box 36">
            <a:extLst>
              <a:ext uri="{FF2B5EF4-FFF2-40B4-BE49-F238E27FC236}">
                <a16:creationId xmlns:a16="http://schemas.microsoft.com/office/drawing/2014/main" id="{D121B9D3-2913-4833-AD5F-09EFC85E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815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i="0" u="none">
                <a:solidFill>
                  <a:srgbClr val="33CCFF"/>
                </a:solidFill>
                <a:effectLst/>
              </a:rPr>
              <a:t>M</a:t>
            </a:r>
            <a:r>
              <a:rPr lang="cs-CZ" altLang="cs-CZ" sz="2400" i="0" u="none">
                <a:solidFill>
                  <a:srgbClr val="33CCFF"/>
                </a:solidFill>
                <a:effectLst/>
                <a:cs typeface="Times New Roman" panose="02020603050405020304" pitchFamily="18" charset="0"/>
              </a:rPr>
              <a:t>olekuly na povrchu kapaliny </a:t>
            </a:r>
            <a:r>
              <a:rPr lang="cs-CZ" altLang="cs-CZ" sz="2400" i="0" u="none">
                <a:solidFill>
                  <a:srgbClr val="33CCFF"/>
                </a:solidFill>
                <a:effectLst/>
              </a:rPr>
              <a:t>mají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E</a:t>
            </a:r>
            <a:r>
              <a:rPr lang="cs-CZ" altLang="cs-CZ" sz="2400" i="0" u="none" baseline="-25000">
                <a:solidFill>
                  <a:srgbClr val="FF0000"/>
                </a:solidFill>
                <a:effectLst/>
              </a:rPr>
              <a:t>K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&gt;</a:t>
            </a:r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E</a:t>
            </a:r>
            <a:r>
              <a:rPr lang="cs-CZ" altLang="cs-CZ" sz="2400" i="0" u="none" baseline="-25000">
                <a:solidFill>
                  <a:srgbClr val="FF0000"/>
                </a:solidFill>
                <a:effectLst/>
              </a:rPr>
              <a:t>P</a:t>
            </a:r>
            <a:r>
              <a:rPr lang="cs-CZ" altLang="cs-CZ" sz="2400" i="0" u="none">
                <a:solidFill>
                  <a:srgbClr val="33CCFF"/>
                </a:solidFill>
                <a:effectLst/>
              </a:rPr>
              <a:t>, takže</a:t>
            </a:r>
            <a:r>
              <a:rPr lang="cs-CZ" altLang="cs-CZ" sz="2400" i="0" u="none">
                <a:solidFill>
                  <a:srgbClr val="33CCFF"/>
                </a:solidFill>
                <a:effectLst/>
                <a:cs typeface="Times New Roman" panose="02020603050405020304" pitchFamily="18" charset="0"/>
              </a:rPr>
              <a:t> p</a:t>
            </a:r>
            <a:r>
              <a:rPr lang="cs-CZ" altLang="cs-CZ" sz="2400" i="0" u="none">
                <a:solidFill>
                  <a:srgbClr val="33CCFF"/>
                </a:solidFill>
                <a:effectLst/>
              </a:rPr>
              <a:t>ř</a:t>
            </a:r>
            <a:r>
              <a:rPr lang="cs-CZ" altLang="cs-CZ" sz="2400" i="0" u="none">
                <a:solidFill>
                  <a:srgbClr val="33CCFF"/>
                </a:solidFill>
                <a:effectLst/>
                <a:cs typeface="Times New Roman" panose="02020603050405020304" pitchFamily="18" charset="0"/>
              </a:rPr>
              <a:t>ekonají síly, které je poutají k ostatním molekulám a unik</a:t>
            </a:r>
            <a:r>
              <a:rPr lang="cs-CZ" altLang="cs-CZ" sz="2400" i="0" u="none">
                <a:solidFill>
                  <a:srgbClr val="33CCFF"/>
                </a:solidFill>
                <a:effectLst/>
              </a:rPr>
              <a:t>ají nad kapalinu</a:t>
            </a:r>
            <a:r>
              <a:rPr lang="cs-CZ" altLang="cs-CZ" sz="2400" i="0" u="none">
                <a:solidFill>
                  <a:srgbClr val="33CCFF"/>
                </a:solidFill>
                <a:effectLst/>
                <a:cs typeface="Times New Roman" panose="02020603050405020304" pitchFamily="18" charset="0"/>
              </a:rPr>
              <a:t> </a:t>
            </a:r>
            <a:endParaRPr lang="cs-CZ" altLang="cs-CZ" sz="2400" i="0" u="none">
              <a:solidFill>
                <a:srgbClr val="33CCFF"/>
              </a:solidFill>
              <a:effectLst/>
            </a:endParaRPr>
          </a:p>
        </p:txBody>
      </p:sp>
      <p:grpSp>
        <p:nvGrpSpPr>
          <p:cNvPr id="287781" name="Group 37">
            <a:extLst>
              <a:ext uri="{FF2B5EF4-FFF2-40B4-BE49-F238E27FC236}">
                <a16:creationId xmlns:a16="http://schemas.microsoft.com/office/drawing/2014/main" id="{67FCF16D-3C57-48D2-A502-77E6F8EF23F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022725"/>
            <a:ext cx="4343400" cy="1371600"/>
            <a:chOff x="1776" y="2736"/>
            <a:chExt cx="2736" cy="864"/>
          </a:xfrm>
        </p:grpSpPr>
        <p:sp>
          <p:nvSpPr>
            <p:cNvPr id="287782" name="AutoShape 38">
              <a:extLst>
                <a:ext uri="{FF2B5EF4-FFF2-40B4-BE49-F238E27FC236}">
                  <a16:creationId xmlns:a16="http://schemas.microsoft.com/office/drawing/2014/main" id="{2F0E4D18-C29E-44E8-A229-2D1F16C2A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120"/>
              <a:ext cx="2640" cy="36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83" name="AutoShape 39">
              <a:extLst>
                <a:ext uri="{FF2B5EF4-FFF2-40B4-BE49-F238E27FC236}">
                  <a16:creationId xmlns:a16="http://schemas.microsoft.com/office/drawing/2014/main" id="{597CED4D-AC6A-4912-BA42-BBD093B2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216"/>
              <a:ext cx="2640" cy="3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87784" name="Group 40">
              <a:extLst>
                <a:ext uri="{FF2B5EF4-FFF2-40B4-BE49-F238E27FC236}">
                  <a16:creationId xmlns:a16="http://schemas.microsoft.com/office/drawing/2014/main" id="{1ACEF50A-A67C-4812-B92A-FE3E09997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36"/>
              <a:ext cx="2736" cy="864"/>
              <a:chOff x="2971" y="1842"/>
              <a:chExt cx="2041" cy="817"/>
            </a:xfrm>
          </p:grpSpPr>
          <p:sp>
            <p:nvSpPr>
              <p:cNvPr id="287785" name="AutoShape 41">
                <a:extLst>
                  <a:ext uri="{FF2B5EF4-FFF2-40B4-BE49-F238E27FC236}">
                    <a16:creationId xmlns:a16="http://schemas.microsoft.com/office/drawing/2014/main" id="{488766E9-E1FE-45C3-8681-094D6DD4D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1842"/>
                <a:ext cx="2041" cy="817"/>
              </a:xfrm>
              <a:prstGeom prst="cube">
                <a:avLst>
                  <a:gd name="adj" fmla="val 25000"/>
                </a:avLst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7786" name="AutoShape 42">
                <a:extLst>
                  <a:ext uri="{FF2B5EF4-FFF2-40B4-BE49-F238E27FC236}">
                    <a16:creationId xmlns:a16="http://schemas.microsoft.com/office/drawing/2014/main" id="{38261AE5-DD2B-417C-BEA6-745DF7CB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971" y="1842"/>
                <a:ext cx="2041" cy="817"/>
              </a:xfrm>
              <a:prstGeom prst="cube">
                <a:avLst>
                  <a:gd name="adj" fmla="val 25000"/>
                </a:avLst>
              </a:prstGeom>
              <a:noFill/>
              <a:ln w="571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287787" name="Group 43">
            <a:extLst>
              <a:ext uri="{FF2B5EF4-FFF2-40B4-BE49-F238E27FC236}">
                <a16:creationId xmlns:a16="http://schemas.microsoft.com/office/drawing/2014/main" id="{64ACAC02-8DDF-4BEC-968A-32AC0DDCCA1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794125"/>
            <a:ext cx="3124200" cy="1203325"/>
            <a:chOff x="1728" y="528"/>
            <a:chExt cx="2150" cy="902"/>
          </a:xfrm>
        </p:grpSpPr>
        <p:sp>
          <p:nvSpPr>
            <p:cNvPr id="287788" name="Oval 44">
              <a:extLst>
                <a:ext uri="{FF2B5EF4-FFF2-40B4-BE49-F238E27FC236}">
                  <a16:creationId xmlns:a16="http://schemas.microsoft.com/office/drawing/2014/main" id="{B06D731D-2F65-40B2-964F-9C2CBBE6C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0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89" name="Oval 45">
              <a:extLst>
                <a:ext uri="{FF2B5EF4-FFF2-40B4-BE49-F238E27FC236}">
                  <a16:creationId xmlns:a16="http://schemas.microsoft.com/office/drawing/2014/main" id="{2E4DAAF7-252C-4D6E-A144-13B7A367A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0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0" name="Oval 46">
              <a:extLst>
                <a:ext uri="{FF2B5EF4-FFF2-40B4-BE49-F238E27FC236}">
                  <a16:creationId xmlns:a16="http://schemas.microsoft.com/office/drawing/2014/main" id="{36731A68-BB4B-4F06-A0AB-BA8BE53F3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2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1" name="Oval 47">
              <a:extLst>
                <a:ext uri="{FF2B5EF4-FFF2-40B4-BE49-F238E27FC236}">
                  <a16:creationId xmlns:a16="http://schemas.microsoft.com/office/drawing/2014/main" id="{1B7BC15C-095D-4922-B23F-52D20B922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4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2" name="Oval 48">
              <a:extLst>
                <a:ext uri="{FF2B5EF4-FFF2-40B4-BE49-F238E27FC236}">
                  <a16:creationId xmlns:a16="http://schemas.microsoft.com/office/drawing/2014/main" id="{A62B89B7-B1A3-4870-BC89-7F13A5C4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67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3" name="Oval 49">
              <a:extLst>
                <a:ext uri="{FF2B5EF4-FFF2-40B4-BE49-F238E27FC236}">
                  <a16:creationId xmlns:a16="http://schemas.microsoft.com/office/drawing/2014/main" id="{FE53FC10-5723-4D7D-8172-A8C2790EA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15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4" name="Oval 50">
              <a:extLst>
                <a:ext uri="{FF2B5EF4-FFF2-40B4-BE49-F238E27FC236}">
                  <a16:creationId xmlns:a16="http://schemas.microsoft.com/office/drawing/2014/main" id="{417A364F-D849-4A6D-955B-FA989892E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81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5" name="Oval 51">
              <a:extLst>
                <a:ext uri="{FF2B5EF4-FFF2-40B4-BE49-F238E27FC236}">
                  <a16:creationId xmlns:a16="http://schemas.microsoft.com/office/drawing/2014/main" id="{5D392447-CC5C-41A2-BA79-E7D7D78D0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6" name="Oval 52">
              <a:extLst>
                <a:ext uri="{FF2B5EF4-FFF2-40B4-BE49-F238E27FC236}">
                  <a16:creationId xmlns:a16="http://schemas.microsoft.com/office/drawing/2014/main" id="{75A82D9B-A53B-4B23-B31F-8C7F273CB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104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7" name="Oval 53">
              <a:extLst>
                <a:ext uri="{FF2B5EF4-FFF2-40B4-BE49-F238E27FC236}">
                  <a16:creationId xmlns:a16="http://schemas.microsoft.com/office/drawing/2014/main" id="{3BAB55AC-F046-4115-BA94-7F81BD1B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52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798" name="Oval 54">
              <a:extLst>
                <a:ext uri="{FF2B5EF4-FFF2-40B4-BE49-F238E27FC236}">
                  <a16:creationId xmlns:a16="http://schemas.microsoft.com/office/drawing/2014/main" id="{CEF4FD80-AD48-401B-AA7F-775AD7C7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720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87799" name="Group 55">
            <a:extLst>
              <a:ext uri="{FF2B5EF4-FFF2-40B4-BE49-F238E27FC236}">
                <a16:creationId xmlns:a16="http://schemas.microsoft.com/office/drawing/2014/main" id="{5F03D3CF-3E35-4E85-B34C-D8EC807DD290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447800"/>
            <a:ext cx="3660775" cy="1600200"/>
            <a:chOff x="3456" y="768"/>
            <a:chExt cx="2690" cy="1248"/>
          </a:xfrm>
        </p:grpSpPr>
        <p:sp>
          <p:nvSpPr>
            <p:cNvPr id="287800" name="AutoShape 56">
              <a:extLst>
                <a:ext uri="{FF2B5EF4-FFF2-40B4-BE49-F238E27FC236}">
                  <a16:creationId xmlns:a16="http://schemas.microsoft.com/office/drawing/2014/main" id="{581968F0-A5E4-45F4-93B1-9007871FD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321"/>
              <a:ext cx="2546" cy="55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1" name="AutoShape 57">
              <a:extLst>
                <a:ext uri="{FF2B5EF4-FFF2-40B4-BE49-F238E27FC236}">
                  <a16:creationId xmlns:a16="http://schemas.microsoft.com/office/drawing/2014/main" id="{C773CC4C-C6DD-4785-98AE-B48BAB8F0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61"/>
              <a:ext cx="2546" cy="55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2" name="AutoShape 58">
              <a:extLst>
                <a:ext uri="{FF2B5EF4-FFF2-40B4-BE49-F238E27FC236}">
                  <a16:creationId xmlns:a16="http://schemas.microsoft.com/office/drawing/2014/main" id="{BDFAEE37-AF39-43D2-A09A-B2F2A1374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768"/>
              <a:ext cx="2688" cy="1248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3" name="AutoShape 59">
              <a:extLst>
                <a:ext uri="{FF2B5EF4-FFF2-40B4-BE49-F238E27FC236}">
                  <a16:creationId xmlns:a16="http://schemas.microsoft.com/office/drawing/2014/main" id="{53B4AD8C-15BC-433F-A4BA-403C13D271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56" y="768"/>
              <a:ext cx="2688" cy="1248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87804" name="Group 60">
            <a:extLst>
              <a:ext uri="{FF2B5EF4-FFF2-40B4-BE49-F238E27FC236}">
                <a16:creationId xmlns:a16="http://schemas.microsoft.com/office/drawing/2014/main" id="{3A13A0A5-DAA1-4ED8-8A57-1CE29E2992D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066800"/>
            <a:ext cx="3413125" cy="1431925"/>
            <a:chOff x="1728" y="528"/>
            <a:chExt cx="2150" cy="902"/>
          </a:xfrm>
        </p:grpSpPr>
        <p:sp>
          <p:nvSpPr>
            <p:cNvPr id="287805" name="Oval 61">
              <a:extLst>
                <a:ext uri="{FF2B5EF4-FFF2-40B4-BE49-F238E27FC236}">
                  <a16:creationId xmlns:a16="http://schemas.microsoft.com/office/drawing/2014/main" id="{A55F7A0E-7F0F-4094-A232-241A5086C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0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6" name="Oval 62">
              <a:extLst>
                <a:ext uri="{FF2B5EF4-FFF2-40B4-BE49-F238E27FC236}">
                  <a16:creationId xmlns:a16="http://schemas.microsoft.com/office/drawing/2014/main" id="{1C915210-9914-4DC8-8AD2-3C601C7B0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0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7" name="Oval 63">
              <a:extLst>
                <a:ext uri="{FF2B5EF4-FFF2-40B4-BE49-F238E27FC236}">
                  <a16:creationId xmlns:a16="http://schemas.microsoft.com/office/drawing/2014/main" id="{C020E40A-C2F8-4DA9-A7AA-EE90A2D6D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2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8" name="Oval 64">
              <a:extLst>
                <a:ext uri="{FF2B5EF4-FFF2-40B4-BE49-F238E27FC236}">
                  <a16:creationId xmlns:a16="http://schemas.microsoft.com/office/drawing/2014/main" id="{B0A80246-A6B6-4B36-9C54-09472A5C3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4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09" name="Oval 65">
              <a:extLst>
                <a:ext uri="{FF2B5EF4-FFF2-40B4-BE49-F238E27FC236}">
                  <a16:creationId xmlns:a16="http://schemas.microsoft.com/office/drawing/2014/main" id="{FED9A0A8-672C-4EF5-B5BC-3DF9334CD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67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10" name="Oval 66">
              <a:extLst>
                <a:ext uri="{FF2B5EF4-FFF2-40B4-BE49-F238E27FC236}">
                  <a16:creationId xmlns:a16="http://schemas.microsoft.com/office/drawing/2014/main" id="{C6E1751E-17F9-43E0-BB1E-E5D430C34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15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11" name="Oval 67">
              <a:extLst>
                <a:ext uri="{FF2B5EF4-FFF2-40B4-BE49-F238E27FC236}">
                  <a16:creationId xmlns:a16="http://schemas.microsoft.com/office/drawing/2014/main" id="{AFEA6D7E-988E-4EC7-AE0D-66DCD8D9B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81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12" name="Oval 68">
              <a:extLst>
                <a:ext uri="{FF2B5EF4-FFF2-40B4-BE49-F238E27FC236}">
                  <a16:creationId xmlns:a16="http://schemas.microsoft.com/office/drawing/2014/main" id="{BE87FD00-8613-452F-A1CC-0FA980410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13" name="Oval 69">
              <a:extLst>
                <a:ext uri="{FF2B5EF4-FFF2-40B4-BE49-F238E27FC236}">
                  <a16:creationId xmlns:a16="http://schemas.microsoft.com/office/drawing/2014/main" id="{C51FCCF5-9348-41B6-BE0A-7F7DF765C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104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14" name="Oval 70">
              <a:extLst>
                <a:ext uri="{FF2B5EF4-FFF2-40B4-BE49-F238E27FC236}">
                  <a16:creationId xmlns:a16="http://schemas.microsoft.com/office/drawing/2014/main" id="{8A366213-7020-4B3F-B050-3B870AE3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52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815" name="Oval 71">
              <a:extLst>
                <a:ext uri="{FF2B5EF4-FFF2-40B4-BE49-F238E27FC236}">
                  <a16:creationId xmlns:a16="http://schemas.microsoft.com/office/drawing/2014/main" id="{254ABAD8-C669-4D50-8594-AD3CE33D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720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87819" name="Group 75">
            <a:extLst>
              <a:ext uri="{FF2B5EF4-FFF2-40B4-BE49-F238E27FC236}">
                <a16:creationId xmlns:a16="http://schemas.microsoft.com/office/drawing/2014/main" id="{B780D719-4516-4843-AE23-79127814D79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762000"/>
            <a:ext cx="4724400" cy="1905000"/>
            <a:chOff x="3360" y="576"/>
            <a:chExt cx="2976" cy="1200"/>
          </a:xfrm>
        </p:grpSpPr>
        <p:sp>
          <p:nvSpPr>
            <p:cNvPr id="287817" name="Rectangle 73">
              <a:extLst>
                <a:ext uri="{FF2B5EF4-FFF2-40B4-BE49-F238E27FC236}">
                  <a16:creationId xmlns:a16="http://schemas.microsoft.com/office/drawing/2014/main" id="{06FE1F6A-FE90-4215-9814-1D4ED417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576"/>
              <a:ext cx="8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i="0" u="none">
                  <a:solidFill>
                    <a:srgbClr val="FF0000"/>
                  </a:solidFill>
                  <a:effectLst/>
                </a:rPr>
                <a:t>PÁRA</a:t>
              </a:r>
            </a:p>
          </p:txBody>
        </p:sp>
        <p:sp>
          <p:nvSpPr>
            <p:cNvPr id="287818" name="Oval 74">
              <a:extLst>
                <a:ext uri="{FF2B5EF4-FFF2-40B4-BE49-F238E27FC236}">
                  <a16:creationId xmlns:a16="http://schemas.microsoft.com/office/drawing/2014/main" id="{6D51F696-DCA0-4B2A-9C36-7ECE7207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576"/>
              <a:ext cx="2976" cy="1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78" grpId="0" autoUpdateAnimBg="0"/>
      <p:bldP spid="287779" grpId="0" autoUpdateAnimBg="0"/>
      <p:bldP spid="2877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>
            <a:extLst>
              <a:ext uri="{FF2B5EF4-FFF2-40B4-BE49-F238E27FC236}">
                <a16:creationId xmlns:a16="http://schemas.microsoft.com/office/drawing/2014/main" id="{D94A914D-FEE5-4DCD-B3C3-97F3C25C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kapalina se vypařuje na svém povrchu při každé teplotě</a:t>
            </a:r>
            <a:endParaRPr lang="cs-CZ" altLang="cs-CZ" i="0" u="none" baseline="-25000">
              <a:effectLst/>
            </a:endParaRPr>
          </a:p>
        </p:txBody>
      </p:sp>
      <p:sp>
        <p:nvSpPr>
          <p:cNvPr id="285701" name="Rectangle 5">
            <a:extLst>
              <a:ext uri="{FF2B5EF4-FFF2-40B4-BE49-F238E27FC236}">
                <a16:creationId xmlns:a16="http://schemas.microsoft.com/office/drawing/2014/main" id="{086DEF94-DE97-4038-AFCD-7AAF7A580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548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rychlost vypařování závisí na:</a:t>
            </a:r>
            <a:endParaRPr lang="cs-CZ" altLang="cs-CZ" i="0" u="none" baseline="-25000">
              <a:effectLst/>
            </a:endParaRPr>
          </a:p>
        </p:txBody>
      </p:sp>
      <p:sp>
        <p:nvSpPr>
          <p:cNvPr id="285702" name="Rectangle 6">
            <a:extLst>
              <a:ext uri="{FF2B5EF4-FFF2-40B4-BE49-F238E27FC236}">
                <a16:creationId xmlns:a16="http://schemas.microsoft.com/office/drawing/2014/main" id="{72A0F82E-2ABC-422A-8428-0050C5B7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90600"/>
            <a:ext cx="548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a) </a:t>
            </a:r>
            <a:r>
              <a:rPr lang="cs-CZ" altLang="cs-CZ" sz="2400" b="0" i="0" u="none">
                <a:effectLst/>
              </a:rPr>
              <a:t>druhu kapaliny</a:t>
            </a:r>
            <a:endParaRPr lang="cs-CZ" altLang="cs-CZ" b="0" i="0" u="none" baseline="-25000">
              <a:effectLst/>
            </a:endParaRPr>
          </a:p>
        </p:txBody>
      </p:sp>
      <p:sp>
        <p:nvSpPr>
          <p:cNvPr id="285744" name="Rectangle 48">
            <a:extLst>
              <a:ext uri="{FF2B5EF4-FFF2-40B4-BE49-F238E27FC236}">
                <a16:creationId xmlns:a16="http://schemas.microsoft.com/office/drawing/2014/main" id="{24213419-04E3-4812-B7E8-232B2D85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81400"/>
            <a:ext cx="548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b) </a:t>
            </a:r>
            <a:r>
              <a:rPr lang="cs-CZ" altLang="cs-CZ" sz="2400" b="0" i="0" u="none">
                <a:effectLst/>
              </a:rPr>
              <a:t>teplotě kapaliny</a:t>
            </a:r>
            <a:endParaRPr lang="cs-CZ" altLang="cs-CZ" b="0" i="0" u="none" baseline="-25000">
              <a:effectLst/>
            </a:endParaRPr>
          </a:p>
        </p:txBody>
      </p:sp>
      <p:pic>
        <p:nvPicPr>
          <p:cNvPr id="285787" name="Picture 91" descr="ohen">
            <a:extLst>
              <a:ext uri="{FF2B5EF4-FFF2-40B4-BE49-F238E27FC236}">
                <a16:creationId xmlns:a16="http://schemas.microsoft.com/office/drawing/2014/main" id="{600E6350-876F-4670-85FE-BD8B0EE8B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46750"/>
            <a:ext cx="13716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5791" name="Group 95">
            <a:extLst>
              <a:ext uri="{FF2B5EF4-FFF2-40B4-BE49-F238E27FC236}">
                <a16:creationId xmlns:a16="http://schemas.microsoft.com/office/drawing/2014/main" id="{1C388DB2-25D1-44ED-9D8C-E44AF0AB869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447800"/>
            <a:ext cx="3314700" cy="1828800"/>
            <a:chOff x="624" y="912"/>
            <a:chExt cx="2088" cy="1152"/>
          </a:xfrm>
        </p:grpSpPr>
        <p:grpSp>
          <p:nvGrpSpPr>
            <p:cNvPr id="285742" name="Group 46">
              <a:extLst>
                <a:ext uri="{FF2B5EF4-FFF2-40B4-BE49-F238E27FC236}">
                  <a16:creationId xmlns:a16="http://schemas.microsoft.com/office/drawing/2014/main" id="{5F05E6DD-DC1A-4779-8FA5-6E49BB47C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912"/>
              <a:ext cx="2088" cy="1104"/>
              <a:chOff x="624" y="960"/>
              <a:chExt cx="2088" cy="1104"/>
            </a:xfrm>
          </p:grpSpPr>
          <p:grpSp>
            <p:nvGrpSpPr>
              <p:cNvPr id="285721" name="Group 25">
                <a:extLst>
                  <a:ext uri="{FF2B5EF4-FFF2-40B4-BE49-F238E27FC236}">
                    <a16:creationId xmlns:a16="http://schemas.microsoft.com/office/drawing/2014/main" id="{2C0F5B53-1B59-4B28-A48E-CB3A56793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1200"/>
                <a:ext cx="2088" cy="864"/>
                <a:chOff x="384" y="1680"/>
                <a:chExt cx="2088" cy="864"/>
              </a:xfrm>
            </p:grpSpPr>
            <p:sp>
              <p:nvSpPr>
                <p:cNvPr id="285704" name="AutoShape 8">
                  <a:extLst>
                    <a:ext uri="{FF2B5EF4-FFF2-40B4-BE49-F238E27FC236}">
                      <a16:creationId xmlns:a16="http://schemas.microsoft.com/office/drawing/2014/main" id="{09B30539-F0CC-4D8F-9C75-67A82D485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064"/>
                  <a:ext cx="1992" cy="363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05" name="AutoShape 9">
                  <a:extLst>
                    <a:ext uri="{FF2B5EF4-FFF2-40B4-BE49-F238E27FC236}">
                      <a16:creationId xmlns:a16="http://schemas.microsoft.com/office/drawing/2014/main" id="{2258FE2C-C5F8-4AEE-AB75-075EA6F0D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2160"/>
                  <a:ext cx="1992" cy="383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5706" name="Group 10">
                  <a:extLst>
                    <a:ext uri="{FF2B5EF4-FFF2-40B4-BE49-F238E27FC236}">
                      <a16:creationId xmlns:a16="http://schemas.microsoft.com/office/drawing/2014/main" id="{D34704D3-7A6E-46F4-94B7-74B611E22B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1680"/>
                  <a:ext cx="2064" cy="864"/>
                  <a:chOff x="2971" y="1842"/>
                  <a:chExt cx="2041" cy="817"/>
                </a:xfrm>
              </p:grpSpPr>
              <p:sp>
                <p:nvSpPr>
                  <p:cNvPr id="285707" name="AutoShape 11">
                    <a:extLst>
                      <a:ext uri="{FF2B5EF4-FFF2-40B4-BE49-F238E27FC236}">
                        <a16:creationId xmlns:a16="http://schemas.microsoft.com/office/drawing/2014/main" id="{770F1026-EECE-4F85-A10E-6AEB1CA4D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842"/>
                    <a:ext cx="2041" cy="817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5708" name="AutoShape 12">
                    <a:extLst>
                      <a:ext uri="{FF2B5EF4-FFF2-40B4-BE49-F238E27FC236}">
                        <a16:creationId xmlns:a16="http://schemas.microsoft.com/office/drawing/2014/main" id="{E59B5039-B0B7-4DEB-80CB-47EF1910D1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1" y="1842"/>
                    <a:ext cx="2041" cy="817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571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85709" name="Group 13">
                <a:extLst>
                  <a:ext uri="{FF2B5EF4-FFF2-40B4-BE49-F238E27FC236}">
                    <a16:creationId xmlns:a16="http://schemas.microsoft.com/office/drawing/2014/main" id="{D35C79C1-7E50-4332-919A-A9EF7F03AC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056"/>
                <a:ext cx="1968" cy="758"/>
                <a:chOff x="1728" y="528"/>
                <a:chExt cx="2150" cy="902"/>
              </a:xfrm>
            </p:grpSpPr>
            <p:sp>
              <p:nvSpPr>
                <p:cNvPr id="285710" name="Oval 14">
                  <a:extLst>
                    <a:ext uri="{FF2B5EF4-FFF2-40B4-BE49-F238E27FC236}">
                      <a16:creationId xmlns:a16="http://schemas.microsoft.com/office/drawing/2014/main" id="{20B426F9-2C36-4515-B540-47BF85326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00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1" name="Oval 15">
                  <a:extLst>
                    <a:ext uri="{FF2B5EF4-FFF2-40B4-BE49-F238E27FC236}">
                      <a16:creationId xmlns:a16="http://schemas.microsoft.com/office/drawing/2014/main" id="{6864DA2E-8D32-4FDF-BB1F-BA8C668EF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00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2" name="Oval 16">
                  <a:extLst>
                    <a:ext uri="{FF2B5EF4-FFF2-40B4-BE49-F238E27FC236}">
                      <a16:creationId xmlns:a16="http://schemas.microsoft.com/office/drawing/2014/main" id="{444C5689-76CF-41C9-9BD3-A6C551D7D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52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3" name="Oval 17">
                  <a:extLst>
                    <a:ext uri="{FF2B5EF4-FFF2-40B4-BE49-F238E27FC236}">
                      <a16:creationId xmlns:a16="http://schemas.microsoft.com/office/drawing/2014/main" id="{076AA271-C931-4F0C-B58D-219054AD4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24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4" name="Oval 18">
                  <a:extLst>
                    <a:ext uri="{FF2B5EF4-FFF2-40B4-BE49-F238E27FC236}">
                      <a16:creationId xmlns:a16="http://schemas.microsoft.com/office/drawing/2014/main" id="{F8FDC219-044D-414D-802A-1530D5491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672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5" name="Oval 19">
                  <a:extLst>
                    <a:ext uri="{FF2B5EF4-FFF2-40B4-BE49-F238E27FC236}">
                      <a16:creationId xmlns:a16="http://schemas.microsoft.com/office/drawing/2014/main" id="{9F330D21-FF18-4DD7-911B-57B277D0E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152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6" name="Oval 20">
                  <a:extLst>
                    <a:ext uri="{FF2B5EF4-FFF2-40B4-BE49-F238E27FC236}">
                      <a16:creationId xmlns:a16="http://schemas.microsoft.com/office/drawing/2014/main" id="{44EE3352-87E4-4E05-A3E3-A4ECA49FC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7" name="Oval 21">
                  <a:extLst>
                    <a:ext uri="{FF2B5EF4-FFF2-40B4-BE49-F238E27FC236}">
                      <a16:creationId xmlns:a16="http://schemas.microsoft.com/office/drawing/2014/main" id="{37E3A37C-F986-4DC5-A91E-9B6442325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8" name="Oval 22">
                  <a:extLst>
                    <a:ext uri="{FF2B5EF4-FFF2-40B4-BE49-F238E27FC236}">
                      <a16:creationId xmlns:a16="http://schemas.microsoft.com/office/drawing/2014/main" id="{55A81F0C-ECA9-43B7-8AE3-15F05281A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104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19" name="Oval 23">
                  <a:extLst>
                    <a:ext uri="{FF2B5EF4-FFF2-40B4-BE49-F238E27FC236}">
                      <a16:creationId xmlns:a16="http://schemas.microsoft.com/office/drawing/2014/main" id="{0EC268B6-CF95-47BB-B633-0688D8D95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52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20" name="Oval 24">
                  <a:extLst>
                    <a:ext uri="{FF2B5EF4-FFF2-40B4-BE49-F238E27FC236}">
                      <a16:creationId xmlns:a16="http://schemas.microsoft.com/office/drawing/2014/main" id="{D8B1F26E-74E4-482F-8F11-74F063B78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72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85740" name="Oval 44">
                <a:extLst>
                  <a:ext uri="{FF2B5EF4-FFF2-40B4-BE49-F238E27FC236}">
                    <a16:creationId xmlns:a16="http://schemas.microsoft.com/office/drawing/2014/main" id="{AC1F8713-97C3-42D4-8572-240B724B5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960"/>
                <a:ext cx="167" cy="15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41" name="Oval 45">
                <a:extLst>
                  <a:ext uri="{FF2B5EF4-FFF2-40B4-BE49-F238E27FC236}">
                    <a16:creationId xmlns:a16="http://schemas.microsoft.com/office/drawing/2014/main" id="{8A1CF205-3E4D-45E0-9DDA-09F625B14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167" cy="15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5788" name="Rectangle 92">
              <a:extLst>
                <a:ext uri="{FF2B5EF4-FFF2-40B4-BE49-F238E27FC236}">
                  <a16:creationId xmlns:a16="http://schemas.microsoft.com/office/drawing/2014/main" id="{B08B1E75-910C-4E9B-942D-8747B243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60"/>
              <a:ext cx="7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voda</a:t>
              </a:r>
            </a:p>
          </p:txBody>
        </p:sp>
      </p:grpSp>
      <p:grpSp>
        <p:nvGrpSpPr>
          <p:cNvPr id="285790" name="Group 94">
            <a:extLst>
              <a:ext uri="{FF2B5EF4-FFF2-40B4-BE49-F238E27FC236}">
                <a16:creationId xmlns:a16="http://schemas.microsoft.com/office/drawing/2014/main" id="{F3BFDB83-AB0C-42DC-8539-749C891F3F52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838200"/>
            <a:ext cx="3314700" cy="2286000"/>
            <a:chOff x="3168" y="528"/>
            <a:chExt cx="2088" cy="1440"/>
          </a:xfrm>
        </p:grpSpPr>
        <p:grpSp>
          <p:nvGrpSpPr>
            <p:cNvPr id="285743" name="Group 47">
              <a:extLst>
                <a:ext uri="{FF2B5EF4-FFF2-40B4-BE49-F238E27FC236}">
                  <a16:creationId xmlns:a16="http://schemas.microsoft.com/office/drawing/2014/main" id="{C4059E8A-451A-42F7-9337-14C55FFCC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528"/>
              <a:ext cx="2088" cy="1392"/>
              <a:chOff x="3168" y="672"/>
              <a:chExt cx="2088" cy="1392"/>
            </a:xfrm>
          </p:grpSpPr>
          <p:sp>
            <p:nvSpPr>
              <p:cNvPr id="285723" name="AutoShape 27">
                <a:extLst>
                  <a:ext uri="{FF2B5EF4-FFF2-40B4-BE49-F238E27FC236}">
                    <a16:creationId xmlns:a16="http://schemas.microsoft.com/office/drawing/2014/main" id="{B60DC881-2672-4E67-A21C-8DCE75BA2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1992" cy="363"/>
              </a:xfrm>
              <a:prstGeom prst="cube">
                <a:avLst>
                  <a:gd name="adj" fmla="val 25000"/>
                </a:avLst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30" name="Oval 34">
                <a:extLst>
                  <a:ext uri="{FF2B5EF4-FFF2-40B4-BE49-F238E27FC236}">
                    <a16:creationId xmlns:a16="http://schemas.microsoft.com/office/drawing/2014/main" id="{E9BC21AF-D76B-4EA0-8746-B44721A4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248"/>
                <a:ext cx="167" cy="153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29" name="Oval 33">
                <a:extLst>
                  <a:ext uri="{FF2B5EF4-FFF2-40B4-BE49-F238E27FC236}">
                    <a16:creationId xmlns:a16="http://schemas.microsoft.com/office/drawing/2014/main" id="{25E2F003-01EE-44F8-9447-EF4DA72A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392"/>
                <a:ext cx="166" cy="153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24" name="AutoShape 28">
                <a:extLst>
                  <a:ext uri="{FF2B5EF4-FFF2-40B4-BE49-F238E27FC236}">
                    <a16:creationId xmlns:a16="http://schemas.microsoft.com/office/drawing/2014/main" id="{78F26102-C9DB-4FB5-84B2-FB71822A9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1992" cy="383"/>
              </a:xfrm>
              <a:prstGeom prst="cube">
                <a:avLst>
                  <a:gd name="adj" fmla="val 25000"/>
                </a:avLst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85725" name="Group 29">
                <a:extLst>
                  <a:ext uri="{FF2B5EF4-FFF2-40B4-BE49-F238E27FC236}">
                    <a16:creationId xmlns:a16="http://schemas.microsoft.com/office/drawing/2014/main" id="{8E23C8FC-0F61-414A-97D4-F7FD68A7DF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1200"/>
                <a:ext cx="2064" cy="864"/>
                <a:chOff x="2971" y="1842"/>
                <a:chExt cx="2041" cy="817"/>
              </a:xfrm>
            </p:grpSpPr>
            <p:sp>
              <p:nvSpPr>
                <p:cNvPr id="285726" name="AutoShape 30">
                  <a:extLst>
                    <a:ext uri="{FF2B5EF4-FFF2-40B4-BE49-F238E27FC236}">
                      <a16:creationId xmlns:a16="http://schemas.microsoft.com/office/drawing/2014/main" id="{6A06B116-7011-46EB-B2AE-14BD67387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27" name="AutoShape 31">
                  <a:extLst>
                    <a:ext uri="{FF2B5EF4-FFF2-40B4-BE49-F238E27FC236}">
                      <a16:creationId xmlns:a16="http://schemas.microsoft.com/office/drawing/2014/main" id="{B8EAC94F-0F35-4F90-9B73-2A7822005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85731" name="Oval 35">
                <a:extLst>
                  <a:ext uri="{FF2B5EF4-FFF2-40B4-BE49-F238E27FC236}">
                    <a16:creationId xmlns:a16="http://schemas.microsoft.com/office/drawing/2014/main" id="{ACB71C69-F7FB-451D-9304-4CD354AC6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672"/>
                <a:ext cx="167" cy="153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32" name="Oval 36">
                <a:extLst>
                  <a:ext uri="{FF2B5EF4-FFF2-40B4-BE49-F238E27FC236}">
                    <a16:creationId xmlns:a16="http://schemas.microsoft.com/office/drawing/2014/main" id="{61AF7E77-B4C0-4816-A07C-ECE986433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152"/>
                <a:ext cx="167" cy="153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34" name="Oval 38">
                <a:extLst>
                  <a:ext uri="{FF2B5EF4-FFF2-40B4-BE49-F238E27FC236}">
                    <a16:creationId xmlns:a16="http://schemas.microsoft.com/office/drawing/2014/main" id="{6D99D008-3787-45C6-931B-96581B82B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167" cy="153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38" name="Oval 42">
                <a:extLst>
                  <a:ext uri="{FF2B5EF4-FFF2-40B4-BE49-F238E27FC236}">
                    <a16:creationId xmlns:a16="http://schemas.microsoft.com/office/drawing/2014/main" id="{881DFA4F-1952-47E4-9E24-C8B5C3CB2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167" cy="153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5789" name="Rectangle 93">
              <a:extLst>
                <a:ext uri="{FF2B5EF4-FFF2-40B4-BE49-F238E27FC236}">
                  <a16:creationId xmlns:a16="http://schemas.microsoft.com/office/drawing/2014/main" id="{0B296151-32CE-4685-A9DC-7BABB549F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564"/>
              <a:ext cx="6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olej</a:t>
              </a:r>
            </a:p>
          </p:txBody>
        </p:sp>
      </p:grpSp>
      <p:grpSp>
        <p:nvGrpSpPr>
          <p:cNvPr id="285794" name="Group 98">
            <a:extLst>
              <a:ext uri="{FF2B5EF4-FFF2-40B4-BE49-F238E27FC236}">
                <a16:creationId xmlns:a16="http://schemas.microsoft.com/office/drawing/2014/main" id="{FCB6D88C-8B79-438E-806F-6B59E0BCF21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038600"/>
            <a:ext cx="3314700" cy="1752600"/>
            <a:chOff x="3216" y="2544"/>
            <a:chExt cx="2088" cy="1104"/>
          </a:xfrm>
        </p:grpSpPr>
        <p:grpSp>
          <p:nvGrpSpPr>
            <p:cNvPr id="285745" name="Group 49">
              <a:extLst>
                <a:ext uri="{FF2B5EF4-FFF2-40B4-BE49-F238E27FC236}">
                  <a16:creationId xmlns:a16="http://schemas.microsoft.com/office/drawing/2014/main" id="{015AC498-1D9A-454E-8093-B86243AD9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544"/>
              <a:ext cx="2088" cy="1104"/>
              <a:chOff x="624" y="960"/>
              <a:chExt cx="2088" cy="1104"/>
            </a:xfrm>
          </p:grpSpPr>
          <p:grpSp>
            <p:nvGrpSpPr>
              <p:cNvPr id="285746" name="Group 50">
                <a:extLst>
                  <a:ext uri="{FF2B5EF4-FFF2-40B4-BE49-F238E27FC236}">
                    <a16:creationId xmlns:a16="http://schemas.microsoft.com/office/drawing/2014/main" id="{86F28404-CE50-4B74-818C-B17623ACC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1200"/>
                <a:ext cx="2088" cy="864"/>
                <a:chOff x="384" y="1680"/>
                <a:chExt cx="2088" cy="864"/>
              </a:xfrm>
            </p:grpSpPr>
            <p:sp>
              <p:nvSpPr>
                <p:cNvPr id="285747" name="AutoShape 51">
                  <a:extLst>
                    <a:ext uri="{FF2B5EF4-FFF2-40B4-BE49-F238E27FC236}">
                      <a16:creationId xmlns:a16="http://schemas.microsoft.com/office/drawing/2014/main" id="{29087019-1260-4775-A245-FC51D8291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064"/>
                  <a:ext cx="1992" cy="363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48" name="AutoShape 52">
                  <a:extLst>
                    <a:ext uri="{FF2B5EF4-FFF2-40B4-BE49-F238E27FC236}">
                      <a16:creationId xmlns:a16="http://schemas.microsoft.com/office/drawing/2014/main" id="{6288E81E-B818-45BD-B2D4-0B236CD24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2160"/>
                  <a:ext cx="1992" cy="383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5749" name="Group 53">
                  <a:extLst>
                    <a:ext uri="{FF2B5EF4-FFF2-40B4-BE49-F238E27FC236}">
                      <a16:creationId xmlns:a16="http://schemas.microsoft.com/office/drawing/2014/main" id="{57C1BCA7-3D1F-4051-8FF1-21C2169D43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1680"/>
                  <a:ext cx="2064" cy="864"/>
                  <a:chOff x="2971" y="1842"/>
                  <a:chExt cx="2041" cy="817"/>
                </a:xfrm>
              </p:grpSpPr>
              <p:sp>
                <p:nvSpPr>
                  <p:cNvPr id="285750" name="AutoShape 54">
                    <a:extLst>
                      <a:ext uri="{FF2B5EF4-FFF2-40B4-BE49-F238E27FC236}">
                        <a16:creationId xmlns:a16="http://schemas.microsoft.com/office/drawing/2014/main" id="{40040414-CBC6-43DC-B5C5-44C2A57F01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842"/>
                    <a:ext cx="2041" cy="817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85751" name="AutoShape 55">
                    <a:extLst>
                      <a:ext uri="{FF2B5EF4-FFF2-40B4-BE49-F238E27FC236}">
                        <a16:creationId xmlns:a16="http://schemas.microsoft.com/office/drawing/2014/main" id="{7E9DA574-F5E6-475C-8003-311C945FC3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71" y="1842"/>
                    <a:ext cx="2041" cy="817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5715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85752" name="Group 56">
                <a:extLst>
                  <a:ext uri="{FF2B5EF4-FFF2-40B4-BE49-F238E27FC236}">
                    <a16:creationId xmlns:a16="http://schemas.microsoft.com/office/drawing/2014/main" id="{C45F91C9-61AA-419A-B84D-E87D6F548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056"/>
                <a:ext cx="1968" cy="758"/>
                <a:chOff x="1728" y="528"/>
                <a:chExt cx="2150" cy="902"/>
              </a:xfrm>
            </p:grpSpPr>
            <p:sp>
              <p:nvSpPr>
                <p:cNvPr id="285753" name="Oval 57">
                  <a:extLst>
                    <a:ext uri="{FF2B5EF4-FFF2-40B4-BE49-F238E27FC236}">
                      <a16:creationId xmlns:a16="http://schemas.microsoft.com/office/drawing/2014/main" id="{93AC93A2-7880-4EB0-ADF7-1C00AC4C3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00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54" name="Oval 58">
                  <a:extLst>
                    <a:ext uri="{FF2B5EF4-FFF2-40B4-BE49-F238E27FC236}">
                      <a16:creationId xmlns:a16="http://schemas.microsoft.com/office/drawing/2014/main" id="{2E7E1D51-BEFC-4D69-B408-73141121A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00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55" name="Oval 59">
                  <a:extLst>
                    <a:ext uri="{FF2B5EF4-FFF2-40B4-BE49-F238E27FC236}">
                      <a16:creationId xmlns:a16="http://schemas.microsoft.com/office/drawing/2014/main" id="{F3120578-1C6E-4978-95F7-C2E88B254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52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56" name="Oval 60">
                  <a:extLst>
                    <a:ext uri="{FF2B5EF4-FFF2-40B4-BE49-F238E27FC236}">
                      <a16:creationId xmlns:a16="http://schemas.microsoft.com/office/drawing/2014/main" id="{2840CD49-D49A-468C-AD86-5A133747E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24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57" name="Oval 61">
                  <a:extLst>
                    <a:ext uri="{FF2B5EF4-FFF2-40B4-BE49-F238E27FC236}">
                      <a16:creationId xmlns:a16="http://schemas.microsoft.com/office/drawing/2014/main" id="{DD44D576-A034-4474-9B33-AF69CE223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672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58" name="Oval 62">
                  <a:extLst>
                    <a:ext uri="{FF2B5EF4-FFF2-40B4-BE49-F238E27FC236}">
                      <a16:creationId xmlns:a16="http://schemas.microsoft.com/office/drawing/2014/main" id="{6B9F8F66-4E27-4041-B0BD-BFC96A179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152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59" name="Oval 63">
                  <a:extLst>
                    <a:ext uri="{FF2B5EF4-FFF2-40B4-BE49-F238E27FC236}">
                      <a16:creationId xmlns:a16="http://schemas.microsoft.com/office/drawing/2014/main" id="{9F62A965-CFCF-4D1B-A196-A53BEF099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60" name="Oval 64">
                  <a:extLst>
                    <a:ext uri="{FF2B5EF4-FFF2-40B4-BE49-F238E27FC236}">
                      <a16:creationId xmlns:a16="http://schemas.microsoft.com/office/drawing/2014/main" id="{9C7BD33A-4C75-47C1-BE21-57D6D6954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61" name="Oval 65">
                  <a:extLst>
                    <a:ext uri="{FF2B5EF4-FFF2-40B4-BE49-F238E27FC236}">
                      <a16:creationId xmlns:a16="http://schemas.microsoft.com/office/drawing/2014/main" id="{D4C4E67D-D7F1-46A4-B045-7952032E2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104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62" name="Oval 66">
                  <a:extLst>
                    <a:ext uri="{FF2B5EF4-FFF2-40B4-BE49-F238E27FC236}">
                      <a16:creationId xmlns:a16="http://schemas.microsoft.com/office/drawing/2014/main" id="{A11A0FAE-C856-4441-89D6-FE71E9B88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528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63" name="Oval 67">
                  <a:extLst>
                    <a:ext uri="{FF2B5EF4-FFF2-40B4-BE49-F238E27FC236}">
                      <a16:creationId xmlns:a16="http://schemas.microsoft.com/office/drawing/2014/main" id="{B13D3C70-89EA-485D-9A8D-FDD4D3765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72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85764" name="Oval 68">
                <a:extLst>
                  <a:ext uri="{FF2B5EF4-FFF2-40B4-BE49-F238E27FC236}">
                    <a16:creationId xmlns:a16="http://schemas.microsoft.com/office/drawing/2014/main" id="{987A8720-A364-4D44-9383-3DA9AE8D2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960"/>
                <a:ext cx="167" cy="15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65" name="Oval 69">
                <a:extLst>
                  <a:ext uri="{FF2B5EF4-FFF2-40B4-BE49-F238E27FC236}">
                    <a16:creationId xmlns:a16="http://schemas.microsoft.com/office/drawing/2014/main" id="{B46F08B9-D8FF-486B-9361-0863C2B42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167" cy="15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5793" name="Rectangle 97">
              <a:extLst>
                <a:ext uri="{FF2B5EF4-FFF2-40B4-BE49-F238E27FC236}">
                  <a16:creationId xmlns:a16="http://schemas.microsoft.com/office/drawing/2014/main" id="{05FC5F1F-23B9-4EE6-AD2F-70FCEE70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44"/>
              <a:ext cx="3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t</a:t>
              </a:r>
              <a:r>
                <a:rPr lang="cs-CZ" altLang="cs-CZ" sz="3600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285807" name="Group 111">
            <a:extLst>
              <a:ext uri="{FF2B5EF4-FFF2-40B4-BE49-F238E27FC236}">
                <a16:creationId xmlns:a16="http://schemas.microsoft.com/office/drawing/2014/main" id="{34F7B6C0-3F74-4EE2-AEDC-F1BCC78AE85F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429000"/>
            <a:ext cx="3314700" cy="2286000"/>
            <a:chOff x="3456" y="2160"/>
            <a:chExt cx="2088" cy="1440"/>
          </a:xfrm>
        </p:grpSpPr>
        <p:sp>
          <p:nvSpPr>
            <p:cNvPr id="285801" name="Oval 105">
              <a:extLst>
                <a:ext uri="{FF2B5EF4-FFF2-40B4-BE49-F238E27FC236}">
                  <a16:creationId xmlns:a16="http://schemas.microsoft.com/office/drawing/2014/main" id="{03B8BA6D-78CD-4E48-AE81-A2CDB86D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0" name="Oval 84">
              <a:extLst>
                <a:ext uri="{FF2B5EF4-FFF2-40B4-BE49-F238E27FC236}">
                  <a16:creationId xmlns:a16="http://schemas.microsoft.com/office/drawing/2014/main" id="{E82E2533-043A-419E-BDF0-89A8A3DF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" y="2834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85767" name="Group 71">
              <a:extLst>
                <a:ext uri="{FF2B5EF4-FFF2-40B4-BE49-F238E27FC236}">
                  <a16:creationId xmlns:a16="http://schemas.microsoft.com/office/drawing/2014/main" id="{2D0D791B-1434-41F9-99A8-E67132AC1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2736"/>
              <a:ext cx="2088" cy="864"/>
              <a:chOff x="384" y="1680"/>
              <a:chExt cx="2088" cy="864"/>
            </a:xfrm>
          </p:grpSpPr>
          <p:sp>
            <p:nvSpPr>
              <p:cNvPr id="285768" name="AutoShape 72">
                <a:extLst>
                  <a:ext uri="{FF2B5EF4-FFF2-40B4-BE49-F238E27FC236}">
                    <a16:creationId xmlns:a16="http://schemas.microsoft.com/office/drawing/2014/main" id="{26FAB0C9-75FF-442E-B658-99D98248F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064"/>
                <a:ext cx="1992" cy="363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5769" name="AutoShape 73">
                <a:extLst>
                  <a:ext uri="{FF2B5EF4-FFF2-40B4-BE49-F238E27FC236}">
                    <a16:creationId xmlns:a16="http://schemas.microsoft.com/office/drawing/2014/main" id="{3CDD734F-4F63-428B-B326-A23CD77A2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1992" cy="383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85770" name="Group 74">
                <a:extLst>
                  <a:ext uri="{FF2B5EF4-FFF2-40B4-BE49-F238E27FC236}">
                    <a16:creationId xmlns:a16="http://schemas.microsoft.com/office/drawing/2014/main" id="{F3B2D933-CADB-420B-9F55-2BEBD45E5A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680"/>
                <a:ext cx="2064" cy="864"/>
                <a:chOff x="2971" y="1842"/>
                <a:chExt cx="2041" cy="817"/>
              </a:xfrm>
            </p:grpSpPr>
            <p:sp>
              <p:nvSpPr>
                <p:cNvPr id="285771" name="AutoShape 75">
                  <a:extLst>
                    <a:ext uri="{FF2B5EF4-FFF2-40B4-BE49-F238E27FC236}">
                      <a16:creationId xmlns:a16="http://schemas.microsoft.com/office/drawing/2014/main" id="{1D47F2D5-6952-4A82-BA74-E7CC44F03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5772" name="AutoShape 76">
                  <a:extLst>
                    <a:ext uri="{FF2B5EF4-FFF2-40B4-BE49-F238E27FC236}">
                      <a16:creationId xmlns:a16="http://schemas.microsoft.com/office/drawing/2014/main" id="{577DBFA2-C189-4619-A696-B04348C3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85774" name="Oval 78">
              <a:extLst>
                <a:ext uri="{FF2B5EF4-FFF2-40B4-BE49-F238E27FC236}">
                  <a16:creationId xmlns:a16="http://schemas.microsoft.com/office/drawing/2014/main" id="{0A3AA580-A527-48C4-9CCE-DD380FD2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" y="2995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75" name="Oval 79">
              <a:extLst>
                <a:ext uri="{FF2B5EF4-FFF2-40B4-BE49-F238E27FC236}">
                  <a16:creationId xmlns:a16="http://schemas.microsoft.com/office/drawing/2014/main" id="{CA573327-15EF-48DE-A032-64194F372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7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76" name="Oval 80">
              <a:extLst>
                <a:ext uri="{FF2B5EF4-FFF2-40B4-BE49-F238E27FC236}">
                  <a16:creationId xmlns:a16="http://schemas.microsoft.com/office/drawing/2014/main" id="{8082CE61-2C1D-4892-822A-172708425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259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77" name="Oval 81">
              <a:extLst>
                <a:ext uri="{FF2B5EF4-FFF2-40B4-BE49-F238E27FC236}">
                  <a16:creationId xmlns:a16="http://schemas.microsoft.com/office/drawing/2014/main" id="{65284604-1BF7-4E06-8719-FF40B4BD7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3197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78" name="Oval 82">
              <a:extLst>
                <a:ext uri="{FF2B5EF4-FFF2-40B4-BE49-F238E27FC236}">
                  <a16:creationId xmlns:a16="http://schemas.microsoft.com/office/drawing/2014/main" id="{A440470E-7BFC-4B3B-9F14-BB51ABE2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713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79" name="Oval 83">
              <a:extLst>
                <a:ext uri="{FF2B5EF4-FFF2-40B4-BE49-F238E27FC236}">
                  <a16:creationId xmlns:a16="http://schemas.microsoft.com/office/drawing/2014/main" id="{A524D654-9E23-4150-8652-CB5A77F7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1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1" name="Oval 85">
              <a:extLst>
                <a:ext uri="{FF2B5EF4-FFF2-40B4-BE49-F238E27FC236}">
                  <a16:creationId xmlns:a16="http://schemas.microsoft.com/office/drawing/2014/main" id="{0E570448-705A-4C9B-98BB-567C2012D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" y="3036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2" name="Oval 86">
              <a:extLst>
                <a:ext uri="{FF2B5EF4-FFF2-40B4-BE49-F238E27FC236}">
                  <a16:creationId xmlns:a16="http://schemas.microsoft.com/office/drawing/2014/main" id="{825C05E4-D6A6-47F7-896D-1DBE17B9C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4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3" name="Oval 87">
              <a:extLst>
                <a:ext uri="{FF2B5EF4-FFF2-40B4-BE49-F238E27FC236}">
                  <a16:creationId xmlns:a16="http://schemas.microsoft.com/office/drawing/2014/main" id="{175A08CF-4A1A-4B53-873F-36F114B6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59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4" name="Oval 88">
              <a:extLst>
                <a:ext uri="{FF2B5EF4-FFF2-40B4-BE49-F238E27FC236}">
                  <a16:creationId xmlns:a16="http://schemas.microsoft.com/office/drawing/2014/main" id="{36A93A11-6E8E-4D95-9EA9-2BC088C0A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2753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5" name="Oval 89">
              <a:extLst>
                <a:ext uri="{FF2B5EF4-FFF2-40B4-BE49-F238E27FC236}">
                  <a16:creationId xmlns:a16="http://schemas.microsoft.com/office/drawing/2014/main" id="{FE56AA6B-8147-4F7E-9ADB-90465419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9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86" name="Oval 90">
              <a:extLst>
                <a:ext uri="{FF2B5EF4-FFF2-40B4-BE49-F238E27FC236}">
                  <a16:creationId xmlns:a16="http://schemas.microsoft.com/office/drawing/2014/main" id="{CB247C5F-9937-40A8-BE02-CCBF761C5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7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92" name="Rectangle 96">
              <a:extLst>
                <a:ext uri="{FF2B5EF4-FFF2-40B4-BE49-F238E27FC236}">
                  <a16:creationId xmlns:a16="http://schemas.microsoft.com/office/drawing/2014/main" id="{DACB5BF9-BE19-4D9F-990A-EDB3E1ACE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3196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t</a:t>
              </a:r>
              <a:r>
                <a:rPr lang="cs-CZ" altLang="cs-CZ" sz="3600" i="0" u="none" baseline="-25000">
                  <a:solidFill>
                    <a:schemeClr val="bg1"/>
                  </a:solidFill>
                  <a:effectLst/>
                </a:rPr>
                <a:t>2 </a:t>
              </a:r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&gt;</a:t>
              </a:r>
              <a:r>
                <a:rPr lang="cs-CZ" altLang="cs-CZ" sz="3600" i="0" u="none" baseline="-25000">
                  <a:solidFill>
                    <a:schemeClr val="bg1"/>
                  </a:solidFill>
                  <a:effectLst/>
                </a:rPr>
                <a:t> </a:t>
              </a:r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t</a:t>
              </a:r>
              <a:r>
                <a:rPr lang="cs-CZ" altLang="cs-CZ" sz="3600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  <p:sp>
          <p:nvSpPr>
            <p:cNvPr id="285797" name="Oval 101">
              <a:extLst>
                <a:ext uri="{FF2B5EF4-FFF2-40B4-BE49-F238E27FC236}">
                  <a16:creationId xmlns:a16="http://schemas.microsoft.com/office/drawing/2014/main" id="{08ED1949-EFA7-462A-9D9B-9CBDD46B5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72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98" name="Oval 102">
              <a:extLst>
                <a:ext uri="{FF2B5EF4-FFF2-40B4-BE49-F238E27FC236}">
                  <a16:creationId xmlns:a16="http://schemas.microsoft.com/office/drawing/2014/main" id="{AF876536-37BB-4623-9B65-2AECFEEFC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496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799" name="Oval 103">
              <a:extLst>
                <a:ext uri="{FF2B5EF4-FFF2-40B4-BE49-F238E27FC236}">
                  <a16:creationId xmlns:a16="http://schemas.microsoft.com/office/drawing/2014/main" id="{593AA5DF-67AD-4CF5-906B-F28D5894D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68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800" name="Oval 104">
              <a:extLst>
                <a:ext uri="{FF2B5EF4-FFF2-40B4-BE49-F238E27FC236}">
                  <a16:creationId xmlns:a16="http://schemas.microsoft.com/office/drawing/2014/main" id="{745247E9-C2ED-4A6A-BB48-3702650D7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802" name="Oval 106">
              <a:extLst>
                <a:ext uri="{FF2B5EF4-FFF2-40B4-BE49-F238E27FC236}">
                  <a16:creationId xmlns:a16="http://schemas.microsoft.com/office/drawing/2014/main" id="{E633229C-6925-4B58-AF66-0BBBB8D72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8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803" name="Oval 107">
              <a:extLst>
                <a:ext uri="{FF2B5EF4-FFF2-40B4-BE49-F238E27FC236}">
                  <a16:creationId xmlns:a16="http://schemas.microsoft.com/office/drawing/2014/main" id="{AE46E004-1A6E-47F2-A809-CBB25DF8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3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804" name="Oval 108">
              <a:extLst>
                <a:ext uri="{FF2B5EF4-FFF2-40B4-BE49-F238E27FC236}">
                  <a16:creationId xmlns:a16="http://schemas.microsoft.com/office/drawing/2014/main" id="{D7040343-BD16-4FB4-A24E-AAE2DA20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2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805" name="Oval 109">
              <a:extLst>
                <a:ext uri="{FF2B5EF4-FFF2-40B4-BE49-F238E27FC236}">
                  <a16:creationId xmlns:a16="http://schemas.microsoft.com/office/drawing/2014/main" id="{1BE77A34-47BB-4DE5-9462-1191F55B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16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5806" name="Oval 110">
              <a:extLst>
                <a:ext uri="{FF2B5EF4-FFF2-40B4-BE49-F238E27FC236}">
                  <a16:creationId xmlns:a16="http://schemas.microsoft.com/office/drawing/2014/main" id="{CBF01F18-91C7-4D1F-B7DE-39239D05C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072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5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5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 autoUpdateAnimBg="0"/>
      <p:bldP spid="285701" grpId="0" autoUpdateAnimBg="0"/>
      <p:bldP spid="285702" grpId="0" autoUpdateAnimBg="0"/>
      <p:bldP spid="28574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>
            <a:extLst>
              <a:ext uri="{FF2B5EF4-FFF2-40B4-BE49-F238E27FC236}">
                <a16:creationId xmlns:a16="http://schemas.microsoft.com/office/drawing/2014/main" id="{AA03FBF0-F150-47CF-9C16-4658FCC63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548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c) </a:t>
            </a:r>
            <a:r>
              <a:rPr lang="cs-CZ" altLang="cs-CZ" sz="2400" b="0" i="0" u="none">
                <a:effectLst/>
              </a:rPr>
              <a:t>ploše volného povrchu kapaliny</a:t>
            </a:r>
            <a:endParaRPr lang="cs-CZ" altLang="cs-CZ" b="0" i="0" u="none" baseline="-25000">
              <a:effectLst/>
            </a:endParaRPr>
          </a:p>
        </p:txBody>
      </p:sp>
      <p:grpSp>
        <p:nvGrpSpPr>
          <p:cNvPr id="289857" name="Group 65">
            <a:extLst>
              <a:ext uri="{FF2B5EF4-FFF2-40B4-BE49-F238E27FC236}">
                <a16:creationId xmlns:a16="http://schemas.microsoft.com/office/drawing/2014/main" id="{6EE9B14C-5A29-42F8-9971-877C603A88A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3314700" cy="2590800"/>
            <a:chOff x="432" y="480"/>
            <a:chExt cx="2088" cy="1632"/>
          </a:xfrm>
        </p:grpSpPr>
        <p:sp>
          <p:nvSpPr>
            <p:cNvPr id="289807" name="Oval 15">
              <a:extLst>
                <a:ext uri="{FF2B5EF4-FFF2-40B4-BE49-F238E27FC236}">
                  <a16:creationId xmlns:a16="http://schemas.microsoft.com/office/drawing/2014/main" id="{E85E696A-F372-467A-968A-4212AF439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58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2" name="Oval 20">
              <a:extLst>
                <a:ext uri="{FF2B5EF4-FFF2-40B4-BE49-F238E27FC236}">
                  <a16:creationId xmlns:a16="http://schemas.microsoft.com/office/drawing/2014/main" id="{0C70379C-B166-4395-9290-8134299B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1392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89844" name="Group 52">
              <a:extLst>
                <a:ext uri="{FF2B5EF4-FFF2-40B4-BE49-F238E27FC236}">
                  <a16:creationId xmlns:a16="http://schemas.microsoft.com/office/drawing/2014/main" id="{1E82E845-3EA1-4132-83CE-39E407B33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248"/>
              <a:ext cx="2088" cy="864"/>
              <a:chOff x="240" y="2640"/>
              <a:chExt cx="2088" cy="864"/>
            </a:xfrm>
          </p:grpSpPr>
          <p:sp>
            <p:nvSpPr>
              <p:cNvPr id="289800" name="AutoShape 8">
                <a:extLst>
                  <a:ext uri="{FF2B5EF4-FFF2-40B4-BE49-F238E27FC236}">
                    <a16:creationId xmlns:a16="http://schemas.microsoft.com/office/drawing/2014/main" id="{C1754DC3-E5F4-4FFC-BE86-8573D5241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880"/>
                <a:ext cx="1992" cy="50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01" name="AutoShape 9">
                <a:extLst>
                  <a:ext uri="{FF2B5EF4-FFF2-40B4-BE49-F238E27FC236}">
                    <a16:creationId xmlns:a16="http://schemas.microsoft.com/office/drawing/2014/main" id="{2156AE7C-4851-4542-99D7-014403115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976"/>
                <a:ext cx="1992" cy="52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89802" name="Group 10">
                <a:extLst>
                  <a:ext uri="{FF2B5EF4-FFF2-40B4-BE49-F238E27FC236}">
                    <a16:creationId xmlns:a16="http://schemas.microsoft.com/office/drawing/2014/main" id="{9A002001-4582-430C-A0B4-F920D140E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640"/>
                <a:ext cx="2064" cy="864"/>
                <a:chOff x="2971" y="1842"/>
                <a:chExt cx="2041" cy="817"/>
              </a:xfrm>
            </p:grpSpPr>
            <p:sp>
              <p:nvSpPr>
                <p:cNvPr id="289803" name="AutoShape 11">
                  <a:extLst>
                    <a:ext uri="{FF2B5EF4-FFF2-40B4-BE49-F238E27FC236}">
                      <a16:creationId xmlns:a16="http://schemas.microsoft.com/office/drawing/2014/main" id="{5CA430EB-597D-4BE9-B263-509E1808D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9804" name="AutoShape 12">
                  <a:extLst>
                    <a:ext uri="{FF2B5EF4-FFF2-40B4-BE49-F238E27FC236}">
                      <a16:creationId xmlns:a16="http://schemas.microsoft.com/office/drawing/2014/main" id="{AE6765C9-FDF1-40C4-A534-10A7F6689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89810" name="Oval 18">
              <a:extLst>
                <a:ext uri="{FF2B5EF4-FFF2-40B4-BE49-F238E27FC236}">
                  <a16:creationId xmlns:a16="http://schemas.microsoft.com/office/drawing/2014/main" id="{5887FDBE-97D8-41B8-97EF-47174420F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0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1" name="Oval 19">
              <a:extLst>
                <a:ext uri="{FF2B5EF4-FFF2-40B4-BE49-F238E27FC236}">
                  <a16:creationId xmlns:a16="http://schemas.microsoft.com/office/drawing/2014/main" id="{5C5ABD8C-55B6-46CF-B673-40D3E37D9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48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4" name="Oval 22">
              <a:extLst>
                <a:ext uri="{FF2B5EF4-FFF2-40B4-BE49-F238E27FC236}">
                  <a16:creationId xmlns:a16="http://schemas.microsoft.com/office/drawing/2014/main" id="{B78AB986-E3DB-48C8-8DD4-74F2C701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3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5" name="Oval 23">
              <a:extLst>
                <a:ext uri="{FF2B5EF4-FFF2-40B4-BE49-F238E27FC236}">
                  <a16:creationId xmlns:a16="http://schemas.microsoft.com/office/drawing/2014/main" id="{7351CAF0-BE28-4080-9238-1318A1845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3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8" name="Oval 26">
              <a:extLst>
                <a:ext uri="{FF2B5EF4-FFF2-40B4-BE49-F238E27FC236}">
                  <a16:creationId xmlns:a16="http://schemas.microsoft.com/office/drawing/2014/main" id="{65DE9D84-6A57-4DDA-BA8C-AD4418A31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91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56" name="Rectangle 64">
              <a:extLst>
                <a:ext uri="{FF2B5EF4-FFF2-40B4-BE49-F238E27FC236}">
                  <a16:creationId xmlns:a16="http://schemas.microsoft.com/office/drawing/2014/main" id="{A5422821-2F8C-4549-9B48-416773F7E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80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m</a:t>
              </a:r>
            </a:p>
          </p:txBody>
        </p:sp>
      </p:grpSp>
      <p:grpSp>
        <p:nvGrpSpPr>
          <p:cNvPr id="289858" name="Group 66">
            <a:extLst>
              <a:ext uri="{FF2B5EF4-FFF2-40B4-BE49-F238E27FC236}">
                <a16:creationId xmlns:a16="http://schemas.microsoft.com/office/drawing/2014/main" id="{F7C3B2C4-2A83-4376-ABE0-F73F895CFA5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730250"/>
            <a:ext cx="3932238" cy="2546350"/>
            <a:chOff x="3024" y="556"/>
            <a:chExt cx="2477" cy="1604"/>
          </a:xfrm>
        </p:grpSpPr>
        <p:sp>
          <p:nvSpPr>
            <p:cNvPr id="289806" name="Oval 14">
              <a:extLst>
                <a:ext uri="{FF2B5EF4-FFF2-40B4-BE49-F238E27FC236}">
                  <a16:creationId xmlns:a16="http://schemas.microsoft.com/office/drawing/2014/main" id="{700886EF-92BF-43F8-A139-7F4548EB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660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08" name="Oval 16">
              <a:extLst>
                <a:ext uri="{FF2B5EF4-FFF2-40B4-BE49-F238E27FC236}">
                  <a16:creationId xmlns:a16="http://schemas.microsoft.com/office/drawing/2014/main" id="{3B00A0C9-3DB0-4A68-87F0-541DC8A6A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6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3" name="Oval 21">
              <a:extLst>
                <a:ext uri="{FF2B5EF4-FFF2-40B4-BE49-F238E27FC236}">
                  <a16:creationId xmlns:a16="http://schemas.microsoft.com/office/drawing/2014/main" id="{1C88C506-9A9C-4A6C-99D2-817BBDC8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76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16" name="Oval 24">
              <a:extLst>
                <a:ext uri="{FF2B5EF4-FFF2-40B4-BE49-F238E27FC236}">
                  <a16:creationId xmlns:a16="http://schemas.microsoft.com/office/drawing/2014/main" id="{9315E05D-83D8-4780-ACE6-72ABF33E6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55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40" name="Oval 48">
              <a:extLst>
                <a:ext uri="{FF2B5EF4-FFF2-40B4-BE49-F238E27FC236}">
                  <a16:creationId xmlns:a16="http://schemas.microsoft.com/office/drawing/2014/main" id="{EF913A89-59AF-4FB1-A2E2-17433B08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74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89854" name="Group 62">
              <a:extLst>
                <a:ext uri="{FF2B5EF4-FFF2-40B4-BE49-F238E27FC236}">
                  <a16:creationId xmlns:a16="http://schemas.microsoft.com/office/drawing/2014/main" id="{C82E4DCA-9F20-4ED5-A145-21053E654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940"/>
              <a:ext cx="2477" cy="1200"/>
              <a:chOff x="2880" y="2832"/>
              <a:chExt cx="2477" cy="1200"/>
            </a:xfrm>
          </p:grpSpPr>
          <p:sp>
            <p:nvSpPr>
              <p:cNvPr id="289853" name="AutoShape 61">
                <a:extLst>
                  <a:ext uri="{FF2B5EF4-FFF2-40B4-BE49-F238E27FC236}">
                    <a16:creationId xmlns:a16="http://schemas.microsoft.com/office/drawing/2014/main" id="{0A2DFBBB-425D-4323-B5E9-8B23F12D4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552"/>
                <a:ext cx="2285" cy="19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52" name="AutoShape 60">
                <a:extLst>
                  <a:ext uri="{FF2B5EF4-FFF2-40B4-BE49-F238E27FC236}">
                    <a16:creationId xmlns:a16="http://schemas.microsoft.com/office/drawing/2014/main" id="{89189F17-B523-459F-BDA4-771B72E43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600"/>
                <a:ext cx="2285" cy="19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51" name="AutoShape 59">
                <a:extLst>
                  <a:ext uri="{FF2B5EF4-FFF2-40B4-BE49-F238E27FC236}">
                    <a16:creationId xmlns:a16="http://schemas.microsoft.com/office/drawing/2014/main" id="{4BA4B4E7-FD11-4D4D-9057-7F89C814B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648"/>
                <a:ext cx="2285" cy="19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46" name="AutoShape 54">
                <a:extLst>
                  <a:ext uri="{FF2B5EF4-FFF2-40B4-BE49-F238E27FC236}">
                    <a16:creationId xmlns:a16="http://schemas.microsoft.com/office/drawing/2014/main" id="{273C59D9-2013-42F0-9F7E-A2644A240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696"/>
                <a:ext cx="2285" cy="24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47" name="AutoShape 55">
                <a:extLst>
                  <a:ext uri="{FF2B5EF4-FFF2-40B4-BE49-F238E27FC236}">
                    <a16:creationId xmlns:a16="http://schemas.microsoft.com/office/drawing/2014/main" id="{C98C7F5F-AB00-43E0-B3EF-F77847147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744"/>
                <a:ext cx="2256" cy="28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89848" name="Group 56">
                <a:extLst>
                  <a:ext uri="{FF2B5EF4-FFF2-40B4-BE49-F238E27FC236}">
                    <a16:creationId xmlns:a16="http://schemas.microsoft.com/office/drawing/2014/main" id="{D65CAAE1-8E2D-4A54-B336-94DDE3C9B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2832"/>
                <a:ext cx="2467" cy="1200"/>
                <a:chOff x="2971" y="1842"/>
                <a:chExt cx="2041" cy="817"/>
              </a:xfrm>
            </p:grpSpPr>
            <p:sp>
              <p:nvSpPr>
                <p:cNvPr id="289849" name="AutoShape 57">
                  <a:extLst>
                    <a:ext uri="{FF2B5EF4-FFF2-40B4-BE49-F238E27FC236}">
                      <a16:creationId xmlns:a16="http://schemas.microsoft.com/office/drawing/2014/main" id="{4366E54E-97A3-47CB-816D-E13C2D984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9850" name="AutoShape 58">
                  <a:extLst>
                    <a:ext uri="{FF2B5EF4-FFF2-40B4-BE49-F238E27FC236}">
                      <a16:creationId xmlns:a16="http://schemas.microsoft.com/office/drawing/2014/main" id="{E72255FC-7122-47EB-B1D8-C7A5DEB2B2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89819" name="Rectangle 27">
              <a:extLst>
                <a:ext uri="{FF2B5EF4-FFF2-40B4-BE49-F238E27FC236}">
                  <a16:creationId xmlns:a16="http://schemas.microsoft.com/office/drawing/2014/main" id="{F7365658-3E9E-473E-AF4C-8DECD74B7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756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3600" i="0" u="none">
                  <a:solidFill>
                    <a:schemeClr val="bg1"/>
                  </a:solidFill>
                  <a:effectLst/>
                </a:rPr>
                <a:t>m</a:t>
              </a:r>
            </a:p>
          </p:txBody>
        </p:sp>
        <p:sp>
          <p:nvSpPr>
            <p:cNvPr id="289829" name="Oval 37">
              <a:extLst>
                <a:ext uri="{FF2B5EF4-FFF2-40B4-BE49-F238E27FC236}">
                  <a16:creationId xmlns:a16="http://schemas.microsoft.com/office/drawing/2014/main" id="{81ED46BE-2814-472E-A4DB-7A891E0A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1343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0" name="Oval 38">
              <a:extLst>
                <a:ext uri="{FF2B5EF4-FFF2-40B4-BE49-F238E27FC236}">
                  <a16:creationId xmlns:a16="http://schemas.microsoft.com/office/drawing/2014/main" id="{C2EF4687-FC16-49A4-8AFE-BFF851145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1343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1" name="Oval 39">
              <a:extLst>
                <a:ext uri="{FF2B5EF4-FFF2-40B4-BE49-F238E27FC236}">
                  <a16:creationId xmlns:a16="http://schemas.microsoft.com/office/drawing/2014/main" id="{54C5162D-7468-4C14-8A45-AFA34E20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94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2" name="Oval 40">
              <a:extLst>
                <a:ext uri="{FF2B5EF4-FFF2-40B4-BE49-F238E27FC236}">
                  <a16:creationId xmlns:a16="http://schemas.microsoft.com/office/drawing/2014/main" id="{26CB05B6-4839-46F0-9B8F-70981BBA4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545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3" name="Oval 41">
              <a:extLst>
                <a:ext uri="{FF2B5EF4-FFF2-40B4-BE49-F238E27FC236}">
                  <a16:creationId xmlns:a16="http://schemas.microsoft.com/office/drawing/2014/main" id="{90C6D4AD-2B87-45FC-83C5-4A2EC1925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61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4" name="Oval 42">
              <a:extLst>
                <a:ext uri="{FF2B5EF4-FFF2-40B4-BE49-F238E27FC236}">
                  <a16:creationId xmlns:a16="http://schemas.microsoft.com/office/drawing/2014/main" id="{643F84D3-C0D4-4B58-BD08-942EDACA0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46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5" name="Oval 43">
              <a:extLst>
                <a:ext uri="{FF2B5EF4-FFF2-40B4-BE49-F238E27FC236}">
                  <a16:creationId xmlns:a16="http://schemas.microsoft.com/office/drawing/2014/main" id="{233E5510-6ACF-4279-BE4F-1998BBC7E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1182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6" name="Oval 44">
              <a:extLst>
                <a:ext uri="{FF2B5EF4-FFF2-40B4-BE49-F238E27FC236}">
                  <a16:creationId xmlns:a16="http://schemas.microsoft.com/office/drawing/2014/main" id="{911F9206-8C06-455D-9F60-D81C51CB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1384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7" name="Oval 45">
              <a:extLst>
                <a:ext uri="{FF2B5EF4-FFF2-40B4-BE49-F238E27FC236}">
                  <a16:creationId xmlns:a16="http://schemas.microsoft.com/office/drawing/2014/main" id="{BBD0EB5F-E831-4048-8008-5191C5F7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2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8" name="Oval 46">
              <a:extLst>
                <a:ext uri="{FF2B5EF4-FFF2-40B4-BE49-F238E27FC236}">
                  <a16:creationId xmlns:a16="http://schemas.microsoft.com/office/drawing/2014/main" id="{8395B163-6AA8-4612-A6AF-EC8A2D8A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94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39" name="Oval 47">
              <a:extLst>
                <a:ext uri="{FF2B5EF4-FFF2-40B4-BE49-F238E27FC236}">
                  <a16:creationId xmlns:a16="http://schemas.microsoft.com/office/drawing/2014/main" id="{8FF2F152-FFD8-4EAC-A7AE-F3ACD7F61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1101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41" name="Oval 49">
              <a:extLst>
                <a:ext uri="{FF2B5EF4-FFF2-40B4-BE49-F238E27FC236}">
                  <a16:creationId xmlns:a16="http://schemas.microsoft.com/office/drawing/2014/main" id="{0291EFAB-92AC-471C-A149-D6CA8A7B0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61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9859" name="Rectangle 67">
            <a:extLst>
              <a:ext uri="{FF2B5EF4-FFF2-40B4-BE49-F238E27FC236}">
                <a16:creationId xmlns:a16="http://schemas.microsoft.com/office/drawing/2014/main" id="{FC1A88E5-BE25-4121-A5CF-B0D8C1833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54425"/>
            <a:ext cx="548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d) </a:t>
            </a:r>
            <a:r>
              <a:rPr lang="cs-CZ" altLang="cs-CZ" sz="2400" b="0" i="0" u="none">
                <a:effectLst/>
              </a:rPr>
              <a:t>větru, odsávání </a:t>
            </a:r>
            <a:endParaRPr lang="cs-CZ" altLang="cs-CZ" b="0" i="0" u="none" baseline="-25000">
              <a:effectLst/>
            </a:endParaRPr>
          </a:p>
        </p:txBody>
      </p:sp>
      <p:grpSp>
        <p:nvGrpSpPr>
          <p:cNvPr id="289876" name="Group 84">
            <a:extLst>
              <a:ext uri="{FF2B5EF4-FFF2-40B4-BE49-F238E27FC236}">
                <a16:creationId xmlns:a16="http://schemas.microsoft.com/office/drawing/2014/main" id="{36D4D8D2-5037-46FF-A632-8CF3F9ED323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495800"/>
            <a:ext cx="3314700" cy="1905000"/>
            <a:chOff x="384" y="2928"/>
            <a:chExt cx="2088" cy="1200"/>
          </a:xfrm>
        </p:grpSpPr>
        <p:sp>
          <p:nvSpPr>
            <p:cNvPr id="289861" name="Oval 69">
              <a:extLst>
                <a:ext uri="{FF2B5EF4-FFF2-40B4-BE49-F238E27FC236}">
                  <a16:creationId xmlns:a16="http://schemas.microsoft.com/office/drawing/2014/main" id="{9897E78F-0C08-4510-A660-1F989D32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60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62" name="Oval 70">
              <a:extLst>
                <a:ext uri="{FF2B5EF4-FFF2-40B4-BE49-F238E27FC236}">
                  <a16:creationId xmlns:a16="http://schemas.microsoft.com/office/drawing/2014/main" id="{16E04008-4307-4EB0-A093-938992D1A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08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89863" name="Group 71">
              <a:extLst>
                <a:ext uri="{FF2B5EF4-FFF2-40B4-BE49-F238E27FC236}">
                  <a16:creationId xmlns:a16="http://schemas.microsoft.com/office/drawing/2014/main" id="{7F0C43FA-FBF1-4E9D-A68F-9EA4C74F2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3264"/>
              <a:ext cx="2088" cy="864"/>
              <a:chOff x="240" y="2640"/>
              <a:chExt cx="2088" cy="864"/>
            </a:xfrm>
          </p:grpSpPr>
          <p:sp>
            <p:nvSpPr>
              <p:cNvPr id="289864" name="AutoShape 72">
                <a:extLst>
                  <a:ext uri="{FF2B5EF4-FFF2-40B4-BE49-F238E27FC236}">
                    <a16:creationId xmlns:a16="http://schemas.microsoft.com/office/drawing/2014/main" id="{F8B841A5-4278-4487-9AA1-A2EF23CC4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880"/>
                <a:ext cx="1992" cy="50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65" name="AutoShape 73">
                <a:extLst>
                  <a:ext uri="{FF2B5EF4-FFF2-40B4-BE49-F238E27FC236}">
                    <a16:creationId xmlns:a16="http://schemas.microsoft.com/office/drawing/2014/main" id="{FA271D11-1DD4-43D5-A6F4-18F2A0E9B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976"/>
                <a:ext cx="1992" cy="52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89866" name="Group 74">
                <a:extLst>
                  <a:ext uri="{FF2B5EF4-FFF2-40B4-BE49-F238E27FC236}">
                    <a16:creationId xmlns:a16="http://schemas.microsoft.com/office/drawing/2014/main" id="{C8E2475C-101D-4A3C-960D-1CA76B41E9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640"/>
                <a:ext cx="2064" cy="864"/>
                <a:chOff x="2971" y="1842"/>
                <a:chExt cx="2041" cy="817"/>
              </a:xfrm>
            </p:grpSpPr>
            <p:sp>
              <p:nvSpPr>
                <p:cNvPr id="289867" name="AutoShape 75">
                  <a:extLst>
                    <a:ext uri="{FF2B5EF4-FFF2-40B4-BE49-F238E27FC236}">
                      <a16:creationId xmlns:a16="http://schemas.microsoft.com/office/drawing/2014/main" id="{307D95AC-0015-401C-9DF7-5E12AD7B5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9868" name="AutoShape 76">
                  <a:extLst>
                    <a:ext uri="{FF2B5EF4-FFF2-40B4-BE49-F238E27FC236}">
                      <a16:creationId xmlns:a16="http://schemas.microsoft.com/office/drawing/2014/main" id="{56E60C1A-F2A9-4C79-9019-BC4CBD217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89869" name="Oval 77">
              <a:extLst>
                <a:ext uri="{FF2B5EF4-FFF2-40B4-BE49-F238E27FC236}">
                  <a16:creationId xmlns:a16="http://schemas.microsoft.com/office/drawing/2014/main" id="{D06341EF-33BE-4E54-AE81-703EA9213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21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0" name="Oval 78">
              <a:extLst>
                <a:ext uri="{FF2B5EF4-FFF2-40B4-BE49-F238E27FC236}">
                  <a16:creationId xmlns:a16="http://schemas.microsoft.com/office/drawing/2014/main" id="{E1932923-C760-4B86-A30B-B6837C99D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1" name="Oval 79">
              <a:extLst>
                <a:ext uri="{FF2B5EF4-FFF2-40B4-BE49-F238E27FC236}">
                  <a16:creationId xmlns:a16="http://schemas.microsoft.com/office/drawing/2014/main" id="{ECD9E412-1EC7-4248-B6BC-4818899C6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2" name="Oval 80">
              <a:extLst>
                <a:ext uri="{FF2B5EF4-FFF2-40B4-BE49-F238E27FC236}">
                  <a16:creationId xmlns:a16="http://schemas.microsoft.com/office/drawing/2014/main" id="{F959644B-6AFD-4DA4-BBBD-90DE14DE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5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3" name="Oval 81">
              <a:extLst>
                <a:ext uri="{FF2B5EF4-FFF2-40B4-BE49-F238E27FC236}">
                  <a16:creationId xmlns:a16="http://schemas.microsoft.com/office/drawing/2014/main" id="{267DA327-F48F-4F26-98E8-09451C4A0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5" name="Oval 83">
              <a:extLst>
                <a:ext uri="{FF2B5EF4-FFF2-40B4-BE49-F238E27FC236}">
                  <a16:creationId xmlns:a16="http://schemas.microsoft.com/office/drawing/2014/main" id="{A8929C33-5F35-4CF0-9F6B-C0620F23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5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89903" name="Group 111">
            <a:extLst>
              <a:ext uri="{FF2B5EF4-FFF2-40B4-BE49-F238E27FC236}">
                <a16:creationId xmlns:a16="http://schemas.microsoft.com/office/drawing/2014/main" id="{64D3D4D4-243E-4632-BDD2-5807AFF57A1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657600"/>
            <a:ext cx="3962400" cy="2743200"/>
            <a:chOff x="2928" y="2304"/>
            <a:chExt cx="2496" cy="1728"/>
          </a:xfrm>
        </p:grpSpPr>
        <p:sp>
          <p:nvSpPr>
            <p:cNvPr id="289900" name="AutoShape 108">
              <a:extLst>
                <a:ext uri="{FF2B5EF4-FFF2-40B4-BE49-F238E27FC236}">
                  <a16:creationId xmlns:a16="http://schemas.microsoft.com/office/drawing/2014/main" id="{DB8A1F29-4E56-4D41-A3B5-F37C52FA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36"/>
              <a:ext cx="2496" cy="288"/>
            </a:xfrm>
            <a:prstGeom prst="lightningBol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7" name="Oval 105">
              <a:extLst>
                <a:ext uri="{FF2B5EF4-FFF2-40B4-BE49-F238E27FC236}">
                  <a16:creationId xmlns:a16="http://schemas.microsoft.com/office/drawing/2014/main" id="{1E130796-7430-4A85-A1D6-E7A7D32A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21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8" name="Oval 86">
              <a:extLst>
                <a:ext uri="{FF2B5EF4-FFF2-40B4-BE49-F238E27FC236}">
                  <a16:creationId xmlns:a16="http://schemas.microsoft.com/office/drawing/2014/main" id="{71ABC255-E8C3-4E07-9CF6-57CFC9F7F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79" name="Oval 87">
              <a:extLst>
                <a:ext uri="{FF2B5EF4-FFF2-40B4-BE49-F238E27FC236}">
                  <a16:creationId xmlns:a16="http://schemas.microsoft.com/office/drawing/2014/main" id="{BBBBC8A6-CB13-4EAE-B0E1-3BD162655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3312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89880" name="Group 88">
              <a:extLst>
                <a:ext uri="{FF2B5EF4-FFF2-40B4-BE49-F238E27FC236}">
                  <a16:creationId xmlns:a16="http://schemas.microsoft.com/office/drawing/2014/main" id="{B7A443F7-7A9F-42CA-9042-F39158F8B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3168"/>
              <a:ext cx="2088" cy="864"/>
              <a:chOff x="240" y="2640"/>
              <a:chExt cx="2088" cy="864"/>
            </a:xfrm>
          </p:grpSpPr>
          <p:sp>
            <p:nvSpPr>
              <p:cNvPr id="289881" name="AutoShape 89">
                <a:extLst>
                  <a:ext uri="{FF2B5EF4-FFF2-40B4-BE49-F238E27FC236}">
                    <a16:creationId xmlns:a16="http://schemas.microsoft.com/office/drawing/2014/main" id="{9438208E-6245-4F65-8F13-291BD0795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880"/>
                <a:ext cx="1992" cy="50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9882" name="AutoShape 90">
                <a:extLst>
                  <a:ext uri="{FF2B5EF4-FFF2-40B4-BE49-F238E27FC236}">
                    <a16:creationId xmlns:a16="http://schemas.microsoft.com/office/drawing/2014/main" id="{5E8A29AA-B6CE-44DE-BFD0-0505C7D29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976"/>
                <a:ext cx="1992" cy="52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89883" name="Group 91">
                <a:extLst>
                  <a:ext uri="{FF2B5EF4-FFF2-40B4-BE49-F238E27FC236}">
                    <a16:creationId xmlns:a16="http://schemas.microsoft.com/office/drawing/2014/main" id="{E128BC66-D930-470F-9776-9022AF8F5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640"/>
                <a:ext cx="2064" cy="864"/>
                <a:chOff x="2971" y="1842"/>
                <a:chExt cx="2041" cy="817"/>
              </a:xfrm>
            </p:grpSpPr>
            <p:sp>
              <p:nvSpPr>
                <p:cNvPr id="289884" name="AutoShape 92">
                  <a:extLst>
                    <a:ext uri="{FF2B5EF4-FFF2-40B4-BE49-F238E27FC236}">
                      <a16:creationId xmlns:a16="http://schemas.microsoft.com/office/drawing/2014/main" id="{44E6023E-435F-46C0-8432-2DA57769D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9885" name="AutoShape 93">
                  <a:extLst>
                    <a:ext uri="{FF2B5EF4-FFF2-40B4-BE49-F238E27FC236}">
                      <a16:creationId xmlns:a16="http://schemas.microsoft.com/office/drawing/2014/main" id="{4D12DDB0-EE61-495E-B501-88E0F8897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89886" name="Oval 94">
              <a:extLst>
                <a:ext uri="{FF2B5EF4-FFF2-40B4-BE49-F238E27FC236}">
                  <a16:creationId xmlns:a16="http://schemas.microsoft.com/office/drawing/2014/main" id="{50C94C1D-DB12-48E6-81D6-F4A014342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2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87" name="Oval 95">
              <a:extLst>
                <a:ext uri="{FF2B5EF4-FFF2-40B4-BE49-F238E27FC236}">
                  <a16:creationId xmlns:a16="http://schemas.microsoft.com/office/drawing/2014/main" id="{F30B31FA-B070-4D4D-A30C-90312A5AC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88" name="Oval 96">
              <a:extLst>
                <a:ext uri="{FF2B5EF4-FFF2-40B4-BE49-F238E27FC236}">
                  <a16:creationId xmlns:a16="http://schemas.microsoft.com/office/drawing/2014/main" id="{CDF0915E-259D-46A6-B2C1-D1F60406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5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89" name="Oval 97">
              <a:extLst>
                <a:ext uri="{FF2B5EF4-FFF2-40B4-BE49-F238E27FC236}">
                  <a16:creationId xmlns:a16="http://schemas.microsoft.com/office/drawing/2014/main" id="{E9EB3C40-C8B7-4EE8-8E32-C402681E9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45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0" name="Oval 98">
              <a:extLst>
                <a:ext uri="{FF2B5EF4-FFF2-40B4-BE49-F238E27FC236}">
                  <a16:creationId xmlns:a16="http://schemas.microsoft.com/office/drawing/2014/main" id="{204958D1-DBC0-4EC3-9CE7-AAA2A458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1" name="Oval 99">
              <a:extLst>
                <a:ext uri="{FF2B5EF4-FFF2-40B4-BE49-F238E27FC236}">
                  <a16:creationId xmlns:a16="http://schemas.microsoft.com/office/drawing/2014/main" id="{271BED84-603D-4F7B-A522-EDBE9F85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45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2" name="Oval 100">
              <a:extLst>
                <a:ext uri="{FF2B5EF4-FFF2-40B4-BE49-F238E27FC236}">
                  <a16:creationId xmlns:a16="http://schemas.microsoft.com/office/drawing/2014/main" id="{14F52D26-5484-4FDD-8101-5336CE636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88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3" name="Oval 101">
              <a:extLst>
                <a:ext uri="{FF2B5EF4-FFF2-40B4-BE49-F238E27FC236}">
                  <a16:creationId xmlns:a16="http://schemas.microsoft.com/office/drawing/2014/main" id="{96B2ECE3-52FB-4FE8-B924-840E38D89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9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4" name="Oval 102">
              <a:extLst>
                <a:ext uri="{FF2B5EF4-FFF2-40B4-BE49-F238E27FC236}">
                  <a16:creationId xmlns:a16="http://schemas.microsoft.com/office/drawing/2014/main" id="{462DB720-1883-4BFB-814A-1354C0FC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16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5" name="Oval 103">
              <a:extLst>
                <a:ext uri="{FF2B5EF4-FFF2-40B4-BE49-F238E27FC236}">
                  <a16:creationId xmlns:a16="http://schemas.microsoft.com/office/drawing/2014/main" id="{51167ADD-FA87-4601-95E3-45B468EF2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0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6" name="Oval 104">
              <a:extLst>
                <a:ext uri="{FF2B5EF4-FFF2-40B4-BE49-F238E27FC236}">
                  <a16:creationId xmlns:a16="http://schemas.microsoft.com/office/drawing/2014/main" id="{977E1FCB-AC4B-4C3D-B807-461A7BBF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68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8" name="Oval 106">
              <a:extLst>
                <a:ext uri="{FF2B5EF4-FFF2-40B4-BE49-F238E27FC236}">
                  <a16:creationId xmlns:a16="http://schemas.microsoft.com/office/drawing/2014/main" id="{7CC0CDE5-DAE3-4479-8585-A1558D5DF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9899" name="Oval 107">
              <a:extLst>
                <a:ext uri="{FF2B5EF4-FFF2-40B4-BE49-F238E27FC236}">
                  <a16:creationId xmlns:a16="http://schemas.microsoft.com/office/drawing/2014/main" id="{7782E80F-98A4-4773-98DA-ECAFA22E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30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utoUpdateAnimBg="0"/>
      <p:bldP spid="2898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B47D0A8A-09F3-4F4A-9567-33AD5A9B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686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při vypařování kapalina odebírá teplo ze svého okolí</a:t>
            </a:r>
            <a:endParaRPr lang="cs-CZ" altLang="cs-CZ" i="0" u="none" baseline="-25000">
              <a:effectLst/>
            </a:endParaRPr>
          </a:p>
        </p:txBody>
      </p:sp>
      <p:grpSp>
        <p:nvGrpSpPr>
          <p:cNvPr id="290843" name="Group 27">
            <a:extLst>
              <a:ext uri="{FF2B5EF4-FFF2-40B4-BE49-F238E27FC236}">
                <a16:creationId xmlns:a16="http://schemas.microsoft.com/office/drawing/2014/main" id="{25C47407-B355-4D8E-82A2-DC70C95785F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667000"/>
            <a:ext cx="4151313" cy="2743200"/>
            <a:chOff x="1584" y="576"/>
            <a:chExt cx="2615" cy="1728"/>
          </a:xfrm>
        </p:grpSpPr>
        <p:sp>
          <p:nvSpPr>
            <p:cNvPr id="290821" name="Oval 5">
              <a:extLst>
                <a:ext uri="{FF2B5EF4-FFF2-40B4-BE49-F238E27FC236}">
                  <a16:creationId xmlns:a16="http://schemas.microsoft.com/office/drawing/2014/main" id="{6A242A18-F5B4-44B8-8A15-F8C573CF5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8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22" name="Oval 6">
              <a:extLst>
                <a:ext uri="{FF2B5EF4-FFF2-40B4-BE49-F238E27FC236}">
                  <a16:creationId xmlns:a16="http://schemas.microsoft.com/office/drawing/2014/main" id="{F5CB8DC0-74FA-4923-A7E1-D820F2021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7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23" name="Oval 7">
              <a:extLst>
                <a:ext uri="{FF2B5EF4-FFF2-40B4-BE49-F238E27FC236}">
                  <a16:creationId xmlns:a16="http://schemas.microsoft.com/office/drawing/2014/main" id="{865A2C81-78A0-4587-B8F1-D49E759BC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1584"/>
              <a:ext cx="166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90824" name="Group 8">
              <a:extLst>
                <a:ext uri="{FF2B5EF4-FFF2-40B4-BE49-F238E27FC236}">
                  <a16:creationId xmlns:a16="http://schemas.microsoft.com/office/drawing/2014/main" id="{2A5815D7-C144-4A56-8158-73592BC17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440"/>
              <a:ext cx="2088" cy="864"/>
              <a:chOff x="240" y="2640"/>
              <a:chExt cx="2088" cy="864"/>
            </a:xfrm>
          </p:grpSpPr>
          <p:sp>
            <p:nvSpPr>
              <p:cNvPr id="290825" name="AutoShape 9">
                <a:extLst>
                  <a:ext uri="{FF2B5EF4-FFF2-40B4-BE49-F238E27FC236}">
                    <a16:creationId xmlns:a16="http://schemas.microsoft.com/office/drawing/2014/main" id="{2F8480A3-00CB-4486-A689-A576AFE8B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880"/>
                <a:ext cx="1992" cy="50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0826" name="AutoShape 10">
                <a:extLst>
                  <a:ext uri="{FF2B5EF4-FFF2-40B4-BE49-F238E27FC236}">
                    <a16:creationId xmlns:a16="http://schemas.microsoft.com/office/drawing/2014/main" id="{195CB3D2-34F2-4F33-8CF2-55A33B6AF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976"/>
                <a:ext cx="1992" cy="527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90827" name="Group 11">
                <a:extLst>
                  <a:ext uri="{FF2B5EF4-FFF2-40B4-BE49-F238E27FC236}">
                    <a16:creationId xmlns:a16="http://schemas.microsoft.com/office/drawing/2014/main" id="{FA73741E-889E-4CB7-B720-D900DE16A7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640"/>
                <a:ext cx="2064" cy="864"/>
                <a:chOff x="2971" y="1842"/>
                <a:chExt cx="2041" cy="817"/>
              </a:xfrm>
            </p:grpSpPr>
            <p:sp>
              <p:nvSpPr>
                <p:cNvPr id="290828" name="AutoShape 12">
                  <a:extLst>
                    <a:ext uri="{FF2B5EF4-FFF2-40B4-BE49-F238E27FC236}">
                      <a16:creationId xmlns:a16="http://schemas.microsoft.com/office/drawing/2014/main" id="{F598C986-6D3B-4CB3-9C38-CA76A52F9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90829" name="AutoShape 13">
                  <a:extLst>
                    <a:ext uri="{FF2B5EF4-FFF2-40B4-BE49-F238E27FC236}">
                      <a16:creationId xmlns:a16="http://schemas.microsoft.com/office/drawing/2014/main" id="{1D98779A-F22A-4E38-A0E8-4A2F0FA5E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971" y="1842"/>
                  <a:ext cx="2041" cy="817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90830" name="Oval 14">
              <a:extLst>
                <a:ext uri="{FF2B5EF4-FFF2-40B4-BE49-F238E27FC236}">
                  <a16:creationId xmlns:a16="http://schemas.microsoft.com/office/drawing/2014/main" id="{3F313153-CDE7-4508-98E9-971FB1E05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39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1" name="Oval 15">
              <a:extLst>
                <a:ext uri="{FF2B5EF4-FFF2-40B4-BE49-F238E27FC236}">
                  <a16:creationId xmlns:a16="http://schemas.microsoft.com/office/drawing/2014/main" id="{886169CC-FB3A-42EE-8549-0D4638B9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2" name="Oval 16">
              <a:extLst>
                <a:ext uri="{FF2B5EF4-FFF2-40B4-BE49-F238E27FC236}">
                  <a16:creationId xmlns:a16="http://schemas.microsoft.com/office/drawing/2014/main" id="{CEB30A52-8229-4783-97EC-9721A00E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3" name="Oval 17">
              <a:extLst>
                <a:ext uri="{FF2B5EF4-FFF2-40B4-BE49-F238E27FC236}">
                  <a16:creationId xmlns:a16="http://schemas.microsoft.com/office/drawing/2014/main" id="{45D563CD-68B8-4D92-94D4-B81C9908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72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4" name="Oval 18">
              <a:extLst>
                <a:ext uri="{FF2B5EF4-FFF2-40B4-BE49-F238E27FC236}">
                  <a16:creationId xmlns:a16="http://schemas.microsoft.com/office/drawing/2014/main" id="{D4163295-515F-4A38-902E-930B4C0F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5" name="Oval 19">
              <a:extLst>
                <a:ext uri="{FF2B5EF4-FFF2-40B4-BE49-F238E27FC236}">
                  <a16:creationId xmlns:a16="http://schemas.microsoft.com/office/drawing/2014/main" id="{F74C3AC6-EA3A-4318-85BB-0FFCB31C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728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6" name="Oval 20">
              <a:extLst>
                <a:ext uri="{FF2B5EF4-FFF2-40B4-BE49-F238E27FC236}">
                  <a16:creationId xmlns:a16="http://schemas.microsoft.com/office/drawing/2014/main" id="{35A0BDC2-0FBA-4464-8D4A-DB65B05B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52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7" name="Oval 21">
              <a:extLst>
                <a:ext uri="{FF2B5EF4-FFF2-40B4-BE49-F238E27FC236}">
                  <a16:creationId xmlns:a16="http://schemas.microsoft.com/office/drawing/2014/main" id="{A897F0FF-FEA2-4AF4-864B-C37DAA765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624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8" name="Oval 22">
              <a:extLst>
                <a:ext uri="{FF2B5EF4-FFF2-40B4-BE49-F238E27FC236}">
                  <a16:creationId xmlns:a16="http://schemas.microsoft.com/office/drawing/2014/main" id="{C1151BDF-1D36-456F-A72C-5CA517B7C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4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39" name="Oval 23">
              <a:extLst>
                <a:ext uri="{FF2B5EF4-FFF2-40B4-BE49-F238E27FC236}">
                  <a16:creationId xmlns:a16="http://schemas.microsoft.com/office/drawing/2014/main" id="{A0F8ECC1-CB46-4C3A-BE3A-06E54081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68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40" name="Oval 24">
              <a:extLst>
                <a:ext uri="{FF2B5EF4-FFF2-40B4-BE49-F238E27FC236}">
                  <a16:creationId xmlns:a16="http://schemas.microsoft.com/office/drawing/2014/main" id="{B0D93033-01DD-4069-A982-80164878D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960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41" name="Oval 25">
              <a:extLst>
                <a:ext uri="{FF2B5EF4-FFF2-40B4-BE49-F238E27FC236}">
                  <a16:creationId xmlns:a16="http://schemas.microsoft.com/office/drawing/2014/main" id="{20F754EB-6D7D-4C29-A93F-8918F3D73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1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42" name="Oval 26">
              <a:extLst>
                <a:ext uri="{FF2B5EF4-FFF2-40B4-BE49-F238E27FC236}">
                  <a16:creationId xmlns:a16="http://schemas.microsoft.com/office/drawing/2014/main" id="{2DE0F774-499B-43E6-8E3C-BF898C798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576"/>
              <a:ext cx="167" cy="1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90849" name="Group 33">
            <a:extLst>
              <a:ext uri="{FF2B5EF4-FFF2-40B4-BE49-F238E27FC236}">
                <a16:creationId xmlns:a16="http://schemas.microsoft.com/office/drawing/2014/main" id="{47CC50BA-10FA-4BF6-BA9C-BE32E707207D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1295400" cy="1143000"/>
            <a:chOff x="4032" y="1440"/>
            <a:chExt cx="816" cy="720"/>
          </a:xfrm>
        </p:grpSpPr>
        <p:sp>
          <p:nvSpPr>
            <p:cNvPr id="290846" name="AutoShape 30">
              <a:extLst>
                <a:ext uri="{FF2B5EF4-FFF2-40B4-BE49-F238E27FC236}">
                  <a16:creationId xmlns:a16="http://schemas.microsoft.com/office/drawing/2014/main" id="{4A11710D-C808-48A9-9DB5-D6F09F5CD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76"/>
              <a:ext cx="768" cy="38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47" name="Rectangle 31">
              <a:extLst>
                <a:ext uri="{FF2B5EF4-FFF2-40B4-BE49-F238E27FC236}">
                  <a16:creationId xmlns:a16="http://schemas.microsoft.com/office/drawing/2014/main" id="{8EE901E2-624E-4417-A39B-CFAF2B6B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440"/>
              <a:ext cx="6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4000" i="0" u="none">
                  <a:solidFill>
                    <a:srgbClr val="FF0000"/>
                  </a:solidFill>
                  <a:effectLst/>
                </a:rPr>
                <a:t>+L</a:t>
              </a:r>
              <a:r>
                <a:rPr lang="cs-CZ" altLang="cs-CZ" sz="4000" i="0" u="none" baseline="-25000">
                  <a:solidFill>
                    <a:srgbClr val="FF0000"/>
                  </a:solidFill>
                  <a:effectLst/>
                </a:rPr>
                <a:t>v</a:t>
              </a:r>
            </a:p>
          </p:txBody>
        </p:sp>
      </p:grpSp>
      <p:grpSp>
        <p:nvGrpSpPr>
          <p:cNvPr id="290850" name="Group 34">
            <a:extLst>
              <a:ext uri="{FF2B5EF4-FFF2-40B4-BE49-F238E27FC236}">
                <a16:creationId xmlns:a16="http://schemas.microsoft.com/office/drawing/2014/main" id="{AB7A78B0-0CCE-4F53-8023-F71014800D6C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4038600"/>
            <a:ext cx="1209675" cy="1219200"/>
            <a:chOff x="678" y="1392"/>
            <a:chExt cx="762" cy="768"/>
          </a:xfrm>
        </p:grpSpPr>
        <p:sp>
          <p:nvSpPr>
            <p:cNvPr id="290844" name="AutoShape 28">
              <a:extLst>
                <a:ext uri="{FF2B5EF4-FFF2-40B4-BE49-F238E27FC236}">
                  <a16:creationId xmlns:a16="http://schemas.microsoft.com/office/drawing/2014/main" id="{40E4A105-2352-429C-B8A1-8A087209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76"/>
              <a:ext cx="672" cy="384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0848" name="Rectangle 32">
              <a:extLst>
                <a:ext uri="{FF2B5EF4-FFF2-40B4-BE49-F238E27FC236}">
                  <a16:creationId xmlns:a16="http://schemas.microsoft.com/office/drawing/2014/main" id="{7FF18291-2471-47D8-BE51-40BC63A4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392"/>
              <a:ext cx="6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4000" i="0" u="none">
                  <a:solidFill>
                    <a:srgbClr val="FF0000"/>
                  </a:solidFill>
                  <a:effectLst/>
                </a:rPr>
                <a:t>+L</a:t>
              </a:r>
              <a:r>
                <a:rPr lang="cs-CZ" altLang="cs-CZ" sz="4000" i="0" u="none" baseline="-25000">
                  <a:solidFill>
                    <a:srgbClr val="FF0000"/>
                  </a:solidFill>
                  <a:effectLst/>
                </a:rPr>
                <a:t>v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62" name="Rectangle 90">
            <a:extLst>
              <a:ext uri="{FF2B5EF4-FFF2-40B4-BE49-F238E27FC236}">
                <a16:creationId xmlns:a16="http://schemas.microsoft.com/office/drawing/2014/main" id="{0C08FD6F-D174-4243-9CF9-4FA66A84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4213"/>
            <a:ext cx="8686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teplo, které přijme kapalné těleso již zahřáté na teplotu vypařování, aby se změnilo v plyn téže teploty.</a:t>
            </a:r>
          </a:p>
        </p:txBody>
      </p:sp>
      <p:sp>
        <p:nvSpPr>
          <p:cNvPr id="284763" name="Rectangle 91">
            <a:extLst>
              <a:ext uri="{FF2B5EF4-FFF2-40B4-BE49-F238E27FC236}">
                <a16:creationId xmlns:a16="http://schemas.microsoft.com/office/drawing/2014/main" id="{38915FDE-01DE-4EE4-BAE7-911A326A1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0813"/>
            <a:ext cx="7523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SKUPENSKÉ TEPLO VYPAŘOVÁNÍ </a:t>
            </a:r>
            <a:r>
              <a:rPr lang="cs-CZ" altLang="cs-CZ" u="none">
                <a:solidFill>
                  <a:srgbClr val="00FF00"/>
                </a:solidFill>
                <a:effectLst/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/>
              </a:rPr>
              <a:t>V</a:t>
            </a:r>
            <a:endParaRPr lang="cs-CZ" altLang="cs-CZ" u="none">
              <a:solidFill>
                <a:srgbClr val="00FF00"/>
              </a:solidFill>
              <a:effectLst/>
            </a:endParaRPr>
          </a:p>
        </p:txBody>
      </p:sp>
      <p:sp>
        <p:nvSpPr>
          <p:cNvPr id="284764" name="Rectangle 92">
            <a:extLst>
              <a:ext uri="{FF2B5EF4-FFF2-40B4-BE49-F238E27FC236}">
                <a16:creationId xmlns:a16="http://schemas.microsoft.com/office/drawing/2014/main" id="{3C65E3B1-D17F-4968-8DB4-660916C9A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30675"/>
            <a:ext cx="2084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značka: </a:t>
            </a: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i="0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altLang="cs-CZ" sz="2800" b="0" i="0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4765" name="Rectangle 93">
            <a:extLst>
              <a:ext uri="{FF2B5EF4-FFF2-40B4-BE49-F238E27FC236}">
                <a16:creationId xmlns:a16="http://schemas.microsoft.com/office/drawing/2014/main" id="{12F53B88-FF91-4937-9BE7-3FDFC3E0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95600"/>
            <a:ext cx="81724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udává množství tepla, které přijme 1 kg kapalné látky při teplotě vypařování, aby se změnil v plyn téže teploty</a:t>
            </a:r>
          </a:p>
        </p:txBody>
      </p:sp>
      <p:sp>
        <p:nvSpPr>
          <p:cNvPr id="284766" name="Rectangle 94">
            <a:extLst>
              <a:ext uri="{FF2B5EF4-FFF2-40B4-BE49-F238E27FC236}">
                <a16:creationId xmlns:a16="http://schemas.microsoft.com/office/drawing/2014/main" id="{E811590C-7718-483A-ADB3-EE8B72DB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8969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MĚRNÉ SKUPENSKÉ TEPLO VYPAŘOVÁNÍ </a:t>
            </a:r>
            <a:r>
              <a:rPr lang="cs-CZ" altLang="cs-CZ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cs-CZ" altLang="cs-CZ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4767" name="Rectangle 95">
            <a:extLst>
              <a:ext uri="{FF2B5EF4-FFF2-40B4-BE49-F238E27FC236}">
                <a16:creationId xmlns:a16="http://schemas.microsoft.com/office/drawing/2014/main" id="{DA8E1160-FAA0-4E56-84E1-ACF29E63B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4967288"/>
            <a:ext cx="184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jednotka:</a:t>
            </a:r>
            <a:endParaRPr lang="cs-CZ" altLang="cs-CZ" sz="2800" b="0" i="0" u="none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84768" name="Object 96">
            <a:extLst>
              <a:ext uri="{FF2B5EF4-FFF2-40B4-BE49-F238E27FC236}">
                <a16:creationId xmlns:a16="http://schemas.microsoft.com/office/drawing/2014/main" id="{42D4473F-9B46-441B-BDA1-687D23E7A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1813" y="5394325"/>
          <a:ext cx="31194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70" name="Rovnice" r:id="rId4" imgW="977760" imgH="419040" progId="Equation.3">
                  <p:embed/>
                </p:oleObj>
              </mc:Choice>
              <mc:Fallback>
                <p:oleObj name="Rovnice" r:id="rId4" imgW="977760" imgH="41904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5394325"/>
                        <a:ext cx="31194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769" name="Object 97">
            <a:extLst>
              <a:ext uri="{FF2B5EF4-FFF2-40B4-BE49-F238E27FC236}">
                <a16:creationId xmlns:a16="http://schemas.microsoft.com/office/drawing/2014/main" id="{9DF42C28-38C0-4E70-98C2-DFBBDDE43E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1963" y="3679825"/>
          <a:ext cx="217646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71" name="Rovnice" r:id="rId6" imgW="507960" imgH="393480" progId="Equation.3">
                  <p:embed/>
                </p:oleObj>
              </mc:Choice>
              <mc:Fallback>
                <p:oleObj name="Rovnice" r:id="rId6" imgW="507960" imgH="39348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679825"/>
                        <a:ext cx="2176462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62" grpId="0" autoUpdateAnimBg="0"/>
      <p:bldP spid="284763" grpId="0" autoUpdateAnimBg="0"/>
      <p:bldP spid="284764" grpId="0" autoUpdateAnimBg="0"/>
      <p:bldP spid="284765" grpId="0" autoUpdateAnimBg="0"/>
      <p:bldP spid="284766" grpId="0" autoUpdateAnimBg="0"/>
      <p:bldP spid="28476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5792EA7D-A333-40D1-939E-54658BAC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1143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i="0" u="none">
                <a:solidFill>
                  <a:srgbClr val="FF0000"/>
                </a:solidFill>
              </a:rPr>
              <a:t>VAR</a:t>
            </a:r>
          </a:p>
        </p:txBody>
      </p:sp>
      <p:sp>
        <p:nvSpPr>
          <p:cNvPr id="299013" name="Rectangle 5">
            <a:extLst>
              <a:ext uri="{FF2B5EF4-FFF2-40B4-BE49-F238E27FC236}">
                <a16:creationId xmlns:a16="http://schemas.microsoft.com/office/drawing/2014/main" id="{3AD01F81-A7CA-4A11-99B0-BC739A2B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-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při varu se kapalina vypařuje nejen na povrchu    	kapaliny, ale i uvnitř</a:t>
            </a:r>
          </a:p>
        </p:txBody>
      </p:sp>
      <p:grpSp>
        <p:nvGrpSpPr>
          <p:cNvPr id="299020" name="Group 12">
            <a:extLst>
              <a:ext uri="{FF2B5EF4-FFF2-40B4-BE49-F238E27FC236}">
                <a16:creationId xmlns:a16="http://schemas.microsoft.com/office/drawing/2014/main" id="{987AC691-5B26-4288-8E46-16BA4CBE13E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438400"/>
            <a:ext cx="5562600" cy="4032250"/>
            <a:chOff x="1968" y="1536"/>
            <a:chExt cx="3504" cy="2540"/>
          </a:xfrm>
        </p:grpSpPr>
        <p:pic>
          <p:nvPicPr>
            <p:cNvPr id="299011" name="Picture 3" descr="var">
              <a:extLst>
                <a:ext uri="{FF2B5EF4-FFF2-40B4-BE49-F238E27FC236}">
                  <a16:creationId xmlns:a16="http://schemas.microsoft.com/office/drawing/2014/main" id="{A9C27A70-BA0E-4916-B7F1-52B488CE94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3504" cy="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018" name="Picture 10" descr="bubliny1">
              <a:extLst>
                <a:ext uri="{FF2B5EF4-FFF2-40B4-BE49-F238E27FC236}">
                  <a16:creationId xmlns:a16="http://schemas.microsoft.com/office/drawing/2014/main" id="{979BE5CA-A79F-4045-810A-FE95D4AD4F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168"/>
              <a:ext cx="576" cy="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9021" name="Group 13">
            <a:extLst>
              <a:ext uri="{FF2B5EF4-FFF2-40B4-BE49-F238E27FC236}">
                <a16:creationId xmlns:a16="http://schemas.microsoft.com/office/drawing/2014/main" id="{28429763-4F4B-4AC2-9205-54C2FDDBE7CF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295400"/>
            <a:ext cx="3962400" cy="3352800"/>
            <a:chOff x="576" y="816"/>
            <a:chExt cx="2496" cy="2112"/>
          </a:xfrm>
        </p:grpSpPr>
        <p:pic>
          <p:nvPicPr>
            <p:cNvPr id="299012" name="Picture 4" descr="VARVODY">
              <a:extLst>
                <a:ext uri="{FF2B5EF4-FFF2-40B4-BE49-F238E27FC236}">
                  <a16:creationId xmlns:a16="http://schemas.microsoft.com/office/drawing/2014/main" id="{771B82C7-9018-4532-806A-17F086D3CB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64"/>
              <a:ext cx="2496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019" name="Picture 11" descr="bubliny1">
              <a:extLst>
                <a:ext uri="{FF2B5EF4-FFF2-40B4-BE49-F238E27FC236}">
                  <a16:creationId xmlns:a16="http://schemas.microsoft.com/office/drawing/2014/main" id="{9988F3C2-F8B4-43F5-B4CC-FFDF6E8620F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16"/>
              <a:ext cx="576" cy="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utoUpdateAnimBg="0"/>
      <p:bldP spid="2990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Bez názvu">
            <a:extLst>
              <a:ext uri="{FF2B5EF4-FFF2-40B4-BE49-F238E27FC236}">
                <a16:creationId xmlns:a16="http://schemas.microsoft.com/office/drawing/2014/main" id="{C7CC59B4-761E-4905-AC5A-13F58D2A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3575"/>
            <a:ext cx="3048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7" name="Rectangle 3">
            <a:extLst>
              <a:ext uri="{FF2B5EF4-FFF2-40B4-BE49-F238E27FC236}">
                <a16:creationId xmlns:a16="http://schemas.microsoft.com/office/drawing/2014/main" id="{D6324789-CBFA-47E8-AAE4-E5EB1CFA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153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- var kapaliny nastane při 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teplotě varu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t</a:t>
            </a:r>
            <a:r>
              <a:rPr lang="cs-CZ" altLang="cs-CZ" sz="2400" i="0" u="none" baseline="-25000">
                <a:solidFill>
                  <a:srgbClr val="FFFF00"/>
                </a:solidFill>
                <a:effectLst/>
              </a:rPr>
              <a:t>V</a:t>
            </a:r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11949B07-F12E-457A-8FA5-1445F184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"/>
            <a:ext cx="8153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- teplota varu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t</a:t>
            </a:r>
            <a:r>
              <a:rPr lang="cs-CZ" altLang="cs-CZ" sz="2400" i="0" u="none" baseline="-25000">
                <a:solidFill>
                  <a:srgbClr val="FFFF00"/>
                </a:solidFill>
                <a:effectLst/>
              </a:rPr>
              <a:t>V </a:t>
            </a:r>
            <a:r>
              <a:rPr lang="cs-CZ" altLang="cs-CZ" sz="2400" b="0" i="0" u="none">
                <a:effectLst/>
              </a:rPr>
              <a:t>závisí na:</a:t>
            </a:r>
          </a:p>
        </p:txBody>
      </p:sp>
      <p:sp>
        <p:nvSpPr>
          <p:cNvPr id="297990" name="Rectangle 6">
            <a:extLst>
              <a:ext uri="{FF2B5EF4-FFF2-40B4-BE49-F238E27FC236}">
                <a16:creationId xmlns:a16="http://schemas.microsoft.com/office/drawing/2014/main" id="{205EE98D-ED74-4837-BDA6-F6EE3317D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5562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a) druhu kapaliny</a:t>
            </a:r>
          </a:p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  t</a:t>
            </a:r>
            <a:r>
              <a:rPr lang="cs-CZ" altLang="cs-CZ" sz="2400" b="0" i="0" u="none" baseline="-25000">
                <a:effectLst/>
              </a:rPr>
              <a:t>V </a:t>
            </a:r>
            <a:r>
              <a:rPr lang="cs-CZ" altLang="cs-CZ" sz="2400" b="0" i="0" u="none">
                <a:effectLst/>
              </a:rPr>
              <a:t>vody při normálním tlaku je 100 °C</a:t>
            </a:r>
          </a:p>
        </p:txBody>
      </p:sp>
      <p:sp>
        <p:nvSpPr>
          <p:cNvPr id="297991" name="Rectangle 7">
            <a:extLst>
              <a:ext uri="{FF2B5EF4-FFF2-40B4-BE49-F238E27FC236}">
                <a16:creationId xmlns:a16="http://schemas.microsoft.com/office/drawing/2014/main" id="{3158CC91-7AF1-42F4-9CF2-D4BCFCEED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55800"/>
            <a:ext cx="6019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b="0" i="0" u="none">
                <a:solidFill>
                  <a:srgbClr val="0099FF"/>
                </a:solidFill>
                <a:effectLst/>
              </a:rPr>
              <a:t>	   </a:t>
            </a:r>
          </a:p>
          <a:p>
            <a:pPr>
              <a:lnSpc>
                <a:spcPct val="80000"/>
              </a:lnSpc>
            </a:pPr>
            <a:r>
              <a:rPr lang="cs-CZ" altLang="cs-CZ" sz="2400" b="0" i="0" u="none">
                <a:solidFill>
                  <a:srgbClr val="0099FF"/>
                </a:solidFill>
                <a:effectLst/>
              </a:rPr>
              <a:t> 	    </a:t>
            </a:r>
            <a:r>
              <a:rPr lang="cs-CZ" altLang="cs-CZ" sz="2400" i="0" u="none">
                <a:solidFill>
                  <a:srgbClr val="0099FF"/>
                </a:solidFill>
                <a:effectLst/>
              </a:rPr>
              <a:t>VAR PŘI VYŠŠÍM TLAKU</a:t>
            </a:r>
          </a:p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  - tlakové nádoby pro výrobu papíru</a:t>
            </a:r>
          </a:p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  - Papinův hrnec</a:t>
            </a:r>
          </a:p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  - zavařování</a:t>
            </a:r>
          </a:p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     - sterilizace</a:t>
            </a:r>
          </a:p>
        </p:txBody>
      </p:sp>
      <p:sp>
        <p:nvSpPr>
          <p:cNvPr id="297992" name="Oval 8">
            <a:extLst>
              <a:ext uri="{FF2B5EF4-FFF2-40B4-BE49-F238E27FC236}">
                <a16:creationId xmlns:a16="http://schemas.microsoft.com/office/drawing/2014/main" id="{DAE185AE-6834-458C-88FB-93D50BF5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60775"/>
            <a:ext cx="2667000" cy="838200"/>
          </a:xfrm>
          <a:prstGeom prst="ellipse">
            <a:avLst/>
          </a:prstGeom>
          <a:solidFill>
            <a:srgbClr val="6633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97994" name="Object 10">
            <a:extLst>
              <a:ext uri="{FF2B5EF4-FFF2-40B4-BE49-F238E27FC236}">
                <a16:creationId xmlns:a16="http://schemas.microsoft.com/office/drawing/2014/main" id="{A4A77758-8C82-4399-99D3-6F18E318B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5337175"/>
          <a:ext cx="1676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5" name="Rovnice" r:id="rId5" imgW="342720" imgH="139680" progId="Equation.3">
                  <p:embed/>
                </p:oleObj>
              </mc:Choice>
              <mc:Fallback>
                <p:oleObj name="Rovnice" r:id="rId5" imgW="342720" imgH="139680" progId="Equation.3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7175"/>
                        <a:ext cx="1676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5" name="Object 11">
            <a:extLst>
              <a:ext uri="{FF2B5EF4-FFF2-40B4-BE49-F238E27FC236}">
                <a16:creationId xmlns:a16="http://schemas.microsoft.com/office/drawing/2014/main" id="{566AE88F-9D7E-424C-B66C-5B63A6DE6C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032375"/>
          <a:ext cx="7651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6" name="Rovnice" r:id="rId7" imgW="152280" imgH="228600" progId="Equation.3">
                  <p:embed/>
                </p:oleObj>
              </mc:Choice>
              <mc:Fallback>
                <p:oleObj name="Rovnice" r:id="rId7" imgW="152280" imgH="228600" progId="Equation.3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32375"/>
                        <a:ext cx="76517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8001" name="Picture 17" descr="papinuv_hrnec">
            <a:extLst>
              <a:ext uri="{FF2B5EF4-FFF2-40B4-BE49-F238E27FC236}">
                <a16:creationId xmlns:a16="http://schemas.microsoft.com/office/drawing/2014/main" id="{2283395B-8573-4B3E-B96A-0D7E0D07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8600"/>
            <a:ext cx="28892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002" name="Rectangle 18">
            <a:extLst>
              <a:ext uri="{FF2B5EF4-FFF2-40B4-BE49-F238E27FC236}">
                <a16:creationId xmlns:a16="http://schemas.microsoft.com/office/drawing/2014/main" id="{B0FC535C-480D-469F-8828-0732FEE1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1901825"/>
            <a:ext cx="3178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b) na vnějším tlaku</a:t>
            </a:r>
            <a:r>
              <a:rPr lang="cs-CZ" altLang="cs-CZ" sz="2400" b="0" i="0" u="none">
                <a:effectLst/>
              </a:rPr>
              <a:t>: </a:t>
            </a:r>
          </a:p>
        </p:txBody>
      </p:sp>
      <p:sp>
        <p:nvSpPr>
          <p:cNvPr id="298003" name="AutoShape 19">
            <a:extLst>
              <a:ext uri="{FF2B5EF4-FFF2-40B4-BE49-F238E27FC236}">
                <a16:creationId xmlns:a16="http://schemas.microsoft.com/office/drawing/2014/main" id="{40CB0783-4EF6-4558-BFFE-70BB07F1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98975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autoUpdateAnimBg="0"/>
      <p:bldP spid="297989" grpId="0" autoUpdateAnimBg="0"/>
      <p:bldP spid="297990" grpId="0" autoUpdateAnimBg="0"/>
      <p:bldP spid="297991" grpId="0" autoUpdateAnimBg="0"/>
      <p:bldP spid="2980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vývěva">
            <a:extLst>
              <a:ext uri="{FF2B5EF4-FFF2-40B4-BE49-F238E27FC236}">
                <a16:creationId xmlns:a16="http://schemas.microsoft.com/office/drawing/2014/main" id="{EB7F122C-8125-4CE9-8D0A-AF0689F5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4775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5" name="Rectangle 3">
            <a:extLst>
              <a:ext uri="{FF2B5EF4-FFF2-40B4-BE49-F238E27FC236}">
                <a16:creationId xmlns:a16="http://schemas.microsoft.com/office/drawing/2014/main" id="{A7BAE727-AF18-46D8-8F6C-8659AFA1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"/>
            <a:ext cx="4648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i="0" u="none">
                <a:solidFill>
                  <a:srgbClr val="0099FF"/>
                </a:solidFill>
                <a:effectLst/>
              </a:rPr>
              <a:t>VAR PŘI NIŽŠŠÍM TLAKU</a:t>
            </a:r>
            <a:r>
              <a:rPr lang="cs-CZ" altLang="cs-CZ" sz="2400" b="0" i="0" u="none">
                <a:effectLst/>
              </a:rPr>
              <a:t> </a:t>
            </a:r>
          </a:p>
        </p:txBody>
      </p:sp>
      <p:sp>
        <p:nvSpPr>
          <p:cNvPr id="300036" name="Rectangle 4">
            <a:extLst>
              <a:ext uri="{FF2B5EF4-FFF2-40B4-BE49-F238E27FC236}">
                <a16:creationId xmlns:a16="http://schemas.microsoft.com/office/drawing/2014/main" id="{F9EBDE25-E8B5-4DE8-814B-822F1307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13192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- vývěva</a:t>
            </a:r>
          </a:p>
        </p:txBody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5A730768-AB46-4B0D-8ED6-ED64B1C5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39775"/>
            <a:ext cx="8153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cs-CZ" altLang="cs-CZ" sz="2400" b="0" i="0" u="none">
                <a:effectLst/>
              </a:rPr>
              <a:t>vakuové nádoby pro výrobu cukrů, sirupů, léků, kondenzovaného mléka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cs-CZ" altLang="cs-CZ" sz="2400" b="0" i="0" u="none">
              <a:effectLst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cs-CZ" altLang="cs-CZ" sz="2400" b="0" i="0" u="none">
              <a:effectLst/>
            </a:endParaRPr>
          </a:p>
        </p:txBody>
      </p:sp>
      <p:pic>
        <p:nvPicPr>
          <p:cNvPr id="300039" name="Picture 7" descr="Bez názvu">
            <a:extLst>
              <a:ext uri="{FF2B5EF4-FFF2-40B4-BE49-F238E27FC236}">
                <a16:creationId xmlns:a16="http://schemas.microsoft.com/office/drawing/2014/main" id="{5268D848-7D29-45ED-8D08-676F9CA7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0075"/>
            <a:ext cx="3048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40" name="Oval 8">
            <a:extLst>
              <a:ext uri="{FF2B5EF4-FFF2-40B4-BE49-F238E27FC236}">
                <a16:creationId xmlns:a16="http://schemas.microsoft.com/office/drawing/2014/main" id="{5EEA15D8-F727-4E1A-AD64-0E50038B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9175"/>
            <a:ext cx="2667000" cy="838200"/>
          </a:xfrm>
          <a:prstGeom prst="ellipse">
            <a:avLst/>
          </a:prstGeom>
          <a:solidFill>
            <a:srgbClr val="6633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00041" name="Object 9">
            <a:extLst>
              <a:ext uri="{FF2B5EF4-FFF2-40B4-BE49-F238E27FC236}">
                <a16:creationId xmlns:a16="http://schemas.microsoft.com/office/drawing/2014/main" id="{8400D261-75BB-464B-84FB-C34D783041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675" y="3871913"/>
          <a:ext cx="14906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6" name="Rovnice" r:id="rId6" imgW="304560" imgH="177480" progId="Equation.3">
                  <p:embed/>
                </p:oleObj>
              </mc:Choice>
              <mc:Fallback>
                <p:oleObj name="Rovnice" r:id="rId6" imgW="304560" imgH="177480" progId="Equation.3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871913"/>
                        <a:ext cx="149066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2" name="Object 10">
            <a:extLst>
              <a:ext uri="{FF2B5EF4-FFF2-40B4-BE49-F238E27FC236}">
                <a16:creationId xmlns:a16="http://schemas.microsoft.com/office/drawing/2014/main" id="{3AF8DE1B-C6EB-4FF7-B9E9-495D2149E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730625"/>
          <a:ext cx="7651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7" name="Rovnice" r:id="rId8" imgW="152280" imgH="228600" progId="Equation.3">
                  <p:embed/>
                </p:oleObj>
              </mc:Choice>
              <mc:Fallback>
                <p:oleObj name="Rovnice" r:id="rId8" imgW="152280" imgH="228600" progId="Equation.3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0625"/>
                        <a:ext cx="76517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4" name="AutoShape 12">
            <a:extLst>
              <a:ext uri="{FF2B5EF4-FFF2-40B4-BE49-F238E27FC236}">
                <a16:creationId xmlns:a16="http://schemas.microsoft.com/office/drawing/2014/main" id="{9C621AC1-B323-4B92-9221-D4096C1A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7175"/>
            <a:ext cx="609600" cy="762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0045" name="Rectangle 13">
            <a:extLst>
              <a:ext uri="{FF2B5EF4-FFF2-40B4-BE49-F238E27FC236}">
                <a16:creationId xmlns:a16="http://schemas.microsoft.com/office/drawing/2014/main" id="{57E9C240-7630-4661-A81C-5A73B596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9625"/>
            <a:ext cx="8839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	Měrné skupenské teplo varu se rovná měrnému skupenskému teplu vypařování při teplotě varu kapaliny.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utoUpdateAnimBg="0"/>
      <p:bldP spid="300036" grpId="0" autoUpdateAnimBg="0"/>
      <p:bldP spid="300037" grpId="0" autoUpdateAnimBg="0"/>
      <p:bldP spid="30004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2" name="Rectangle 20">
            <a:extLst>
              <a:ext uri="{FF2B5EF4-FFF2-40B4-BE49-F238E27FC236}">
                <a16:creationId xmlns:a16="http://schemas.microsoft.com/office/drawing/2014/main" id="{EA549443-1944-472F-A0B6-07BF90692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563"/>
            <a:ext cx="8459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1. ZMĚNY SKUPENSTVÍ LÁTKY</a:t>
            </a:r>
          </a:p>
        </p:txBody>
      </p:sp>
      <p:sp>
        <p:nvSpPr>
          <p:cNvPr id="182294" name="Text Box 22">
            <a:extLst>
              <a:ext uri="{FF2B5EF4-FFF2-40B4-BE49-F238E27FC236}">
                <a16:creationId xmlns:a16="http://schemas.microsoft.com/office/drawing/2014/main" id="{FDCB7804-CBA8-431C-A37D-4A707AEB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3507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9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effectLst/>
              </a:rPr>
              <a:t>- </a:t>
            </a:r>
            <a:r>
              <a:rPr lang="cs-CZ" altLang="cs-CZ" sz="2400" b="0" i="0" u="none">
                <a:effectLst/>
              </a:rPr>
              <a:t>látka se může vyskytovat ve čtyřech různých skupenství</a:t>
            </a:r>
            <a:r>
              <a:rPr lang="cs-CZ" altLang="cs-CZ" sz="2400" i="0" u="none">
                <a:effectLst/>
              </a:rPr>
              <a:t>  pevném, kapalném, plynném </a:t>
            </a:r>
            <a:r>
              <a:rPr lang="cs-CZ" altLang="cs-CZ" sz="2400" b="0" i="0" u="none">
                <a:effectLst/>
              </a:rPr>
              <a:t>a jako</a:t>
            </a:r>
            <a:r>
              <a:rPr lang="cs-CZ" altLang="cs-CZ" sz="2400" i="0" u="none">
                <a:effectLst/>
              </a:rPr>
              <a:t> plazma</a:t>
            </a:r>
          </a:p>
        </p:txBody>
      </p:sp>
      <p:pic>
        <p:nvPicPr>
          <p:cNvPr id="182312" name="Picture 40" descr="2004-0611remnant">
            <a:extLst>
              <a:ext uri="{FF2B5EF4-FFF2-40B4-BE49-F238E27FC236}">
                <a16:creationId xmlns:a16="http://schemas.microsoft.com/office/drawing/2014/main" id="{E302A56E-22D0-4E67-892C-F18B09AE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3" name="Picture 41" descr="4sku">
            <a:extLst>
              <a:ext uri="{FF2B5EF4-FFF2-40B4-BE49-F238E27FC236}">
                <a16:creationId xmlns:a16="http://schemas.microsoft.com/office/drawing/2014/main" id="{95FE1760-AEFB-4B58-8A94-A0A6C34E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622675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314" name="Rectangle 42">
            <a:extLst>
              <a:ext uri="{FF2B5EF4-FFF2-40B4-BE49-F238E27FC236}">
                <a16:creationId xmlns:a16="http://schemas.microsoft.com/office/drawing/2014/main" id="{AD18E39F-E3E1-422B-8D2C-03E4A722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8800"/>
            <a:ext cx="8915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solidFill>
                  <a:srgbClr val="00FF00"/>
                </a:solidFill>
                <a:effectLst/>
              </a:rPr>
              <a:t>Fyzikální děj při kterém se mění skupenství látky nazýváme </a:t>
            </a:r>
            <a:r>
              <a:rPr lang="cs-CZ" altLang="cs-CZ" sz="2800" i="0" u="none">
                <a:solidFill>
                  <a:srgbClr val="00FF00"/>
                </a:solidFill>
                <a:effectLst/>
              </a:rPr>
              <a:t>ZMĚNA SKUPENSTVÍ LÁTEK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2" grpId="0" autoUpdateAnimBg="0"/>
      <p:bldP spid="18229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66" name="Group 2">
            <a:extLst>
              <a:ext uri="{FF2B5EF4-FFF2-40B4-BE49-F238E27FC236}">
                <a16:creationId xmlns:a16="http://schemas.microsoft.com/office/drawing/2014/main" id="{1F0CFD1B-7632-43A4-B75A-7D1CF47BDCF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82763"/>
            <a:ext cx="2895600" cy="1752600"/>
            <a:chOff x="2064" y="1680"/>
            <a:chExt cx="1824" cy="1104"/>
          </a:xfrm>
        </p:grpSpPr>
        <p:sp>
          <p:nvSpPr>
            <p:cNvPr id="318467" name="Rectangle 3">
              <a:extLst>
                <a:ext uri="{FF2B5EF4-FFF2-40B4-BE49-F238E27FC236}">
                  <a16:creationId xmlns:a16="http://schemas.microsoft.com/office/drawing/2014/main" id="{7169C65F-3734-4459-9D0F-6F621A163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80"/>
              <a:ext cx="1584" cy="1104"/>
            </a:xfrm>
            <a:prstGeom prst="rect">
              <a:avLst/>
            </a:prstGeom>
            <a:solidFill>
              <a:srgbClr val="00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8468" name="Text Box 4">
              <a:extLst>
                <a:ext uri="{FF2B5EF4-FFF2-40B4-BE49-F238E27FC236}">
                  <a16:creationId xmlns:a16="http://schemas.microsoft.com/office/drawing/2014/main" id="{9D250BD9-A74F-4055-8DA1-C6880569C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KAPALNÁ LÁTKA</a:t>
              </a:r>
            </a:p>
          </p:txBody>
        </p:sp>
      </p:grpSp>
      <p:grpSp>
        <p:nvGrpSpPr>
          <p:cNvPr id="318469" name="Group 5">
            <a:extLst>
              <a:ext uri="{FF2B5EF4-FFF2-40B4-BE49-F238E27FC236}">
                <a16:creationId xmlns:a16="http://schemas.microsoft.com/office/drawing/2014/main" id="{B8117389-291A-4C45-88B3-747ED4CFE61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782763"/>
            <a:ext cx="3276600" cy="1752600"/>
            <a:chOff x="4032" y="1680"/>
            <a:chExt cx="2064" cy="1104"/>
          </a:xfrm>
        </p:grpSpPr>
        <p:sp>
          <p:nvSpPr>
            <p:cNvPr id="318470" name="Rectangle 6">
              <a:extLst>
                <a:ext uri="{FF2B5EF4-FFF2-40B4-BE49-F238E27FC236}">
                  <a16:creationId xmlns:a16="http://schemas.microsoft.com/office/drawing/2014/main" id="{E5AEFD14-71B2-4D63-B56C-3D8F74018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584" cy="1104"/>
            </a:xfrm>
            <a:prstGeom prst="rect">
              <a:avLst/>
            </a:prstGeom>
            <a:solidFill>
              <a:srgbClr val="F7D09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8471" name="Text Box 7">
              <a:extLst>
                <a:ext uri="{FF2B5EF4-FFF2-40B4-BE49-F238E27FC236}">
                  <a16:creationId xmlns:a16="http://schemas.microsoft.com/office/drawing/2014/main" id="{AE9C0F68-660F-499E-8881-3EED1FD53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PLYNNÁ LÁTKA</a:t>
              </a:r>
            </a:p>
          </p:txBody>
        </p:sp>
      </p:grpSp>
      <p:sp>
        <p:nvSpPr>
          <p:cNvPr id="318478" name="Text Box 14">
            <a:extLst>
              <a:ext uri="{FF2B5EF4-FFF2-40B4-BE49-F238E27FC236}">
                <a16:creationId xmlns:a16="http://schemas.microsoft.com/office/drawing/2014/main" id="{0CCE5228-E987-4C61-9BAC-2A92D36C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610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KAPALNĚNÍ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je děj, při kterém se skupenství plynné mění na skupenství látky kapalné.</a:t>
            </a:r>
          </a:p>
        </p:txBody>
      </p:sp>
      <p:grpSp>
        <p:nvGrpSpPr>
          <p:cNvPr id="318479" name="Group 15">
            <a:extLst>
              <a:ext uri="{FF2B5EF4-FFF2-40B4-BE49-F238E27FC236}">
                <a16:creationId xmlns:a16="http://schemas.microsoft.com/office/drawing/2014/main" id="{DDE4188D-200E-4EF5-A925-745F8035728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581400"/>
            <a:ext cx="2667000" cy="914400"/>
            <a:chOff x="2976" y="2784"/>
            <a:chExt cx="1680" cy="576"/>
          </a:xfrm>
        </p:grpSpPr>
        <p:grpSp>
          <p:nvGrpSpPr>
            <p:cNvPr id="318480" name="Group 16">
              <a:extLst>
                <a:ext uri="{FF2B5EF4-FFF2-40B4-BE49-F238E27FC236}">
                  <a16:creationId xmlns:a16="http://schemas.microsoft.com/office/drawing/2014/main" id="{65E0634C-89E2-4A63-BA78-00E5D3425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84"/>
              <a:ext cx="1680" cy="288"/>
              <a:chOff x="864" y="2784"/>
              <a:chExt cx="4032" cy="432"/>
            </a:xfrm>
          </p:grpSpPr>
          <p:sp>
            <p:nvSpPr>
              <p:cNvPr id="318481" name="Line 17">
                <a:extLst>
                  <a:ext uri="{FF2B5EF4-FFF2-40B4-BE49-F238E27FC236}">
                    <a16:creationId xmlns:a16="http://schemas.microsoft.com/office/drawing/2014/main" id="{6EA73B5C-88FC-4C8C-A15F-A42ABDE1A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482" name="Line 18">
                <a:extLst>
                  <a:ext uri="{FF2B5EF4-FFF2-40B4-BE49-F238E27FC236}">
                    <a16:creationId xmlns:a16="http://schemas.microsoft.com/office/drawing/2014/main" id="{916228D3-064F-4F2C-8349-7CF772E4E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403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483" name="Line 19">
                <a:extLst>
                  <a:ext uri="{FF2B5EF4-FFF2-40B4-BE49-F238E27FC236}">
                    <a16:creationId xmlns:a16="http://schemas.microsoft.com/office/drawing/2014/main" id="{CFD0CC78-3BCD-4BE9-8D3F-781D1EEA8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8484" name="Rectangle 20">
              <a:extLst>
                <a:ext uri="{FF2B5EF4-FFF2-40B4-BE49-F238E27FC236}">
                  <a16:creationId xmlns:a16="http://schemas.microsoft.com/office/drawing/2014/main" id="{2F4514FC-DB52-44CB-BACB-E93E29CE1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1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99FF"/>
                  </a:solidFill>
                  <a:effectLst/>
                </a:rPr>
                <a:t>KAPALNĚNÍ</a:t>
              </a:r>
            </a:p>
          </p:txBody>
        </p:sp>
      </p:grpSp>
      <p:sp>
        <p:nvSpPr>
          <p:cNvPr id="318485" name="Rectangle 21">
            <a:extLst>
              <a:ext uri="{FF2B5EF4-FFF2-40B4-BE49-F238E27FC236}">
                <a16:creationId xmlns:a16="http://schemas.microsoft.com/office/drawing/2014/main" id="{4813FD74-C1A3-4CEE-820B-44679038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830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i="0" u="none">
                <a:solidFill>
                  <a:srgbClr val="FF0000"/>
                </a:solidFill>
              </a:rPr>
              <a:t>KAPALNĚNÍ je opačný děj k vypařování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75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8" grpId="0" autoUpdateAnimBg="0"/>
      <p:bldP spid="3184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85" name="Group 189">
            <a:extLst>
              <a:ext uri="{FF2B5EF4-FFF2-40B4-BE49-F238E27FC236}">
                <a16:creationId xmlns:a16="http://schemas.microsoft.com/office/drawing/2014/main" id="{F0BD6A9D-D3E8-4040-8552-E26655290E6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00200"/>
            <a:ext cx="2514600" cy="2971800"/>
            <a:chOff x="768" y="660"/>
            <a:chExt cx="1824" cy="1884"/>
          </a:xfrm>
        </p:grpSpPr>
        <p:grpSp>
          <p:nvGrpSpPr>
            <p:cNvPr id="183465" name="Group 169">
              <a:extLst>
                <a:ext uri="{FF2B5EF4-FFF2-40B4-BE49-F238E27FC236}">
                  <a16:creationId xmlns:a16="http://schemas.microsoft.com/office/drawing/2014/main" id="{5EC781E4-EFD9-409D-8E76-775AC46AC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660"/>
              <a:ext cx="1824" cy="1884"/>
              <a:chOff x="1104" y="2832"/>
              <a:chExt cx="1008" cy="1315"/>
            </a:xfrm>
          </p:grpSpPr>
          <p:sp>
            <p:nvSpPr>
              <p:cNvPr id="183466" name="AutoShape 170">
                <a:extLst>
                  <a:ext uri="{FF2B5EF4-FFF2-40B4-BE49-F238E27FC236}">
                    <a16:creationId xmlns:a16="http://schemas.microsoft.com/office/drawing/2014/main" id="{B950F44E-80C1-49DA-A6E6-DC5CD5873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998" cy="1315"/>
              </a:xfrm>
              <a:prstGeom prst="can">
                <a:avLst>
                  <a:gd name="adj" fmla="val 3294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467" name="AutoShape 171">
                <a:extLst>
                  <a:ext uri="{FF2B5EF4-FFF2-40B4-BE49-F238E27FC236}">
                    <a16:creationId xmlns:a16="http://schemas.microsoft.com/office/drawing/2014/main" id="{894268D3-2143-41FE-8032-0B5A59F0F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998" cy="835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468" name="AutoShape 172">
                <a:extLst>
                  <a:ext uri="{FF2B5EF4-FFF2-40B4-BE49-F238E27FC236}">
                    <a16:creationId xmlns:a16="http://schemas.microsoft.com/office/drawing/2014/main" id="{30729A5B-D23A-4C91-89AA-9D06BD28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3408"/>
                <a:ext cx="998" cy="739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469" name="Oval 173">
                <a:extLst>
                  <a:ext uri="{FF2B5EF4-FFF2-40B4-BE49-F238E27FC236}">
                    <a16:creationId xmlns:a16="http://schemas.microsoft.com/office/drawing/2014/main" id="{DB0FEE0A-5DA2-4E38-9753-3A45943B4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008" cy="38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3471" name="Oval 175">
              <a:extLst>
                <a:ext uri="{FF2B5EF4-FFF2-40B4-BE49-F238E27FC236}">
                  <a16:creationId xmlns:a16="http://schemas.microsoft.com/office/drawing/2014/main" id="{3608D6B2-EC8A-4ACD-8E76-DF3C591A0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3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472" name="Oval 176">
              <a:extLst>
                <a:ext uri="{FF2B5EF4-FFF2-40B4-BE49-F238E27FC236}">
                  <a16:creationId xmlns:a16="http://schemas.microsoft.com/office/drawing/2014/main" id="{A5FA2DCD-BBAA-44F5-A866-76D825A75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8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473" name="Oval 177">
              <a:extLst>
                <a:ext uri="{FF2B5EF4-FFF2-40B4-BE49-F238E27FC236}">
                  <a16:creationId xmlns:a16="http://schemas.microsoft.com/office/drawing/2014/main" id="{D707D7EA-AC0C-4E74-AF3A-86B2EC4F5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153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475" name="Oval 179">
              <a:extLst>
                <a:ext uri="{FF2B5EF4-FFF2-40B4-BE49-F238E27FC236}">
                  <a16:creationId xmlns:a16="http://schemas.microsoft.com/office/drawing/2014/main" id="{5149E136-1460-43A2-B44B-4166B829E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488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476" name="Line 180">
              <a:extLst>
                <a:ext uri="{FF2B5EF4-FFF2-40B4-BE49-F238E27FC236}">
                  <a16:creationId xmlns:a16="http://schemas.microsoft.com/office/drawing/2014/main" id="{6FA05F76-6FA4-4611-930A-9EF6C3AB1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248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3477" name="Line 181">
              <a:extLst>
                <a:ext uri="{FF2B5EF4-FFF2-40B4-BE49-F238E27FC236}">
                  <a16:creationId xmlns:a16="http://schemas.microsoft.com/office/drawing/2014/main" id="{1D58413C-72E4-4CEC-A5B6-0D5F6DA8F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152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3478" name="Line 182">
              <a:extLst>
                <a:ext uri="{FF2B5EF4-FFF2-40B4-BE49-F238E27FC236}">
                  <a16:creationId xmlns:a16="http://schemas.microsoft.com/office/drawing/2014/main" id="{1D165FF7-E5DE-4D3D-BB3F-CB083CB92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20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3479" name="Line 183">
              <a:extLst>
                <a:ext uri="{FF2B5EF4-FFF2-40B4-BE49-F238E27FC236}">
                  <a16:creationId xmlns:a16="http://schemas.microsoft.com/office/drawing/2014/main" id="{37075BE0-D136-4BAD-A503-7D7E2116B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20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83481" name="Group 185">
              <a:extLst>
                <a:ext uri="{FF2B5EF4-FFF2-40B4-BE49-F238E27FC236}">
                  <a16:creationId xmlns:a16="http://schemas.microsoft.com/office/drawing/2014/main" id="{22CCEBE9-741C-4CF2-9897-0216B6889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152"/>
              <a:ext cx="177" cy="528"/>
              <a:chOff x="2256" y="1152"/>
              <a:chExt cx="177" cy="528"/>
            </a:xfrm>
          </p:grpSpPr>
          <p:sp>
            <p:nvSpPr>
              <p:cNvPr id="183474" name="Oval 178">
                <a:extLst>
                  <a:ext uri="{FF2B5EF4-FFF2-40B4-BE49-F238E27FC236}">
                    <a16:creationId xmlns:a16="http://schemas.microsoft.com/office/drawing/2014/main" id="{9D965CBD-9221-4AFE-A4C0-C9A2B68B3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480" name="Line 184">
                <a:extLst>
                  <a:ext uri="{FF2B5EF4-FFF2-40B4-BE49-F238E27FC236}">
                    <a16:creationId xmlns:a16="http://schemas.microsoft.com/office/drawing/2014/main" id="{EFF5D1F2-8B24-4475-83AE-4C1139F18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3482" name="Group 186">
              <a:extLst>
                <a:ext uri="{FF2B5EF4-FFF2-40B4-BE49-F238E27FC236}">
                  <a16:creationId xmlns:a16="http://schemas.microsoft.com/office/drawing/2014/main" id="{20D3BFB1-97D4-4780-9DF2-F9112C520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296"/>
              <a:ext cx="177" cy="528"/>
              <a:chOff x="2256" y="1152"/>
              <a:chExt cx="177" cy="528"/>
            </a:xfrm>
          </p:grpSpPr>
          <p:sp>
            <p:nvSpPr>
              <p:cNvPr id="183483" name="Oval 187">
                <a:extLst>
                  <a:ext uri="{FF2B5EF4-FFF2-40B4-BE49-F238E27FC236}">
                    <a16:creationId xmlns:a16="http://schemas.microsoft.com/office/drawing/2014/main" id="{8CA47403-56DA-44E6-B039-69DCA9381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484" name="Line 188">
                <a:extLst>
                  <a:ext uri="{FF2B5EF4-FFF2-40B4-BE49-F238E27FC236}">
                    <a16:creationId xmlns:a16="http://schemas.microsoft.com/office/drawing/2014/main" id="{E7F12184-851A-412E-A64E-48C9840A4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83487" name="Rectangle 191">
            <a:extLst>
              <a:ext uri="{FF2B5EF4-FFF2-40B4-BE49-F238E27FC236}">
                <a16:creationId xmlns:a16="http://schemas.microsoft.com/office/drawing/2014/main" id="{629B3609-EB05-4FC8-8E3D-31CDBF79C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548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kapalnění nastane:</a:t>
            </a:r>
            <a:endParaRPr lang="cs-CZ" altLang="cs-CZ" i="0" u="none" baseline="-25000">
              <a:effectLst/>
            </a:endParaRPr>
          </a:p>
        </p:txBody>
      </p:sp>
      <p:sp>
        <p:nvSpPr>
          <p:cNvPr id="183488" name="Rectangle 192">
            <a:extLst>
              <a:ext uri="{FF2B5EF4-FFF2-40B4-BE49-F238E27FC236}">
                <a16:creationId xmlns:a16="http://schemas.microsoft.com/office/drawing/2014/main" id="{849D977D-968A-404D-9C45-16C55D96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594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a) </a:t>
            </a:r>
            <a:r>
              <a:rPr lang="cs-CZ" altLang="cs-CZ" sz="2400" b="0" i="0" u="none">
                <a:effectLst/>
              </a:rPr>
              <a:t>v důsledku zmenšování svého objemu</a:t>
            </a:r>
            <a:endParaRPr lang="cs-CZ" altLang="cs-CZ" b="0" i="0" u="none" baseline="-25000">
              <a:effectLst/>
            </a:endParaRPr>
          </a:p>
        </p:txBody>
      </p:sp>
      <p:grpSp>
        <p:nvGrpSpPr>
          <p:cNvPr id="183508" name="Group 212">
            <a:extLst>
              <a:ext uri="{FF2B5EF4-FFF2-40B4-BE49-F238E27FC236}">
                <a16:creationId xmlns:a16="http://schemas.microsoft.com/office/drawing/2014/main" id="{7CF960E9-84F8-4C4E-80BF-5BB8675F3A6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2590800" cy="1524000"/>
            <a:chOff x="3936" y="192"/>
            <a:chExt cx="1632" cy="960"/>
          </a:xfrm>
        </p:grpSpPr>
        <p:sp>
          <p:nvSpPr>
            <p:cNvPr id="183506" name="Oval 210">
              <a:extLst>
                <a:ext uri="{FF2B5EF4-FFF2-40B4-BE49-F238E27FC236}">
                  <a16:creationId xmlns:a16="http://schemas.microsoft.com/office/drawing/2014/main" id="{DA0EC12D-9319-458F-8190-CD5DA37E8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"/>
              <a:ext cx="1632" cy="480"/>
            </a:xfrm>
            <a:prstGeom prst="ellipse">
              <a:avLst/>
            </a:prstGeom>
            <a:solidFill>
              <a:srgbClr val="6633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507" name="AutoShape 211">
              <a:extLst>
                <a:ext uri="{FF2B5EF4-FFF2-40B4-BE49-F238E27FC236}">
                  <a16:creationId xmlns:a16="http://schemas.microsoft.com/office/drawing/2014/main" id="{3B89899E-9EBC-405D-9A83-95A5815D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720"/>
              <a:ext cx="432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3509" name="Rectangle 213">
            <a:extLst>
              <a:ext uri="{FF2B5EF4-FFF2-40B4-BE49-F238E27FC236}">
                <a16:creationId xmlns:a16="http://schemas.microsoft.com/office/drawing/2014/main" id="{B81F5574-EC81-4773-947D-86794DB2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594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b) </a:t>
            </a:r>
            <a:r>
              <a:rPr lang="cs-CZ" altLang="cs-CZ" sz="2400" b="0" i="0" u="none">
                <a:effectLst/>
              </a:rPr>
              <a:t>snížením teploty páry</a:t>
            </a:r>
            <a:endParaRPr lang="cs-CZ" altLang="cs-CZ" b="0" i="0" u="none" baseline="-25000">
              <a:effectLst/>
            </a:endParaRPr>
          </a:p>
        </p:txBody>
      </p:sp>
      <p:grpSp>
        <p:nvGrpSpPr>
          <p:cNvPr id="183561" name="Group 265">
            <a:extLst>
              <a:ext uri="{FF2B5EF4-FFF2-40B4-BE49-F238E27FC236}">
                <a16:creationId xmlns:a16="http://schemas.microsoft.com/office/drawing/2014/main" id="{9FBC5D42-5381-4C0C-B493-85F815D50D33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371600"/>
            <a:ext cx="4262438" cy="3276600"/>
            <a:chOff x="2883" y="2256"/>
            <a:chExt cx="2685" cy="2064"/>
          </a:xfrm>
        </p:grpSpPr>
        <p:grpSp>
          <p:nvGrpSpPr>
            <p:cNvPr id="183510" name="Group 214">
              <a:extLst>
                <a:ext uri="{FF2B5EF4-FFF2-40B4-BE49-F238E27FC236}">
                  <a16:creationId xmlns:a16="http://schemas.microsoft.com/office/drawing/2014/main" id="{2D35DF14-4453-4EBA-A3EE-04EAC2F78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256"/>
              <a:ext cx="1584" cy="1872"/>
              <a:chOff x="768" y="660"/>
              <a:chExt cx="1824" cy="1884"/>
            </a:xfrm>
          </p:grpSpPr>
          <p:grpSp>
            <p:nvGrpSpPr>
              <p:cNvPr id="183511" name="Group 215">
                <a:extLst>
                  <a:ext uri="{FF2B5EF4-FFF2-40B4-BE49-F238E27FC236}">
                    <a16:creationId xmlns:a16="http://schemas.microsoft.com/office/drawing/2014/main" id="{3EA2C973-B783-4CAC-B77D-D3F2BF07E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660"/>
                <a:ext cx="1824" cy="1884"/>
                <a:chOff x="1104" y="2832"/>
                <a:chExt cx="1008" cy="1315"/>
              </a:xfrm>
            </p:grpSpPr>
            <p:sp>
              <p:nvSpPr>
                <p:cNvPr id="183512" name="AutoShape 216">
                  <a:extLst>
                    <a:ext uri="{FF2B5EF4-FFF2-40B4-BE49-F238E27FC236}">
                      <a16:creationId xmlns:a16="http://schemas.microsoft.com/office/drawing/2014/main" id="{017AB0EF-B5AF-4500-8E90-363233B18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832"/>
                  <a:ext cx="998" cy="1315"/>
                </a:xfrm>
                <a:prstGeom prst="can">
                  <a:avLst>
                    <a:gd name="adj" fmla="val 32941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3513" name="AutoShape 217">
                  <a:extLst>
                    <a:ext uri="{FF2B5EF4-FFF2-40B4-BE49-F238E27FC236}">
                      <a16:creationId xmlns:a16="http://schemas.microsoft.com/office/drawing/2014/main" id="{347B6EA4-1336-4877-905C-6C8C32A69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3312"/>
                  <a:ext cx="998" cy="835"/>
                </a:xfrm>
                <a:prstGeom prst="can">
                  <a:avLst>
                    <a:gd name="adj" fmla="val 37394"/>
                  </a:avLst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3514" name="AutoShape 218">
                  <a:extLst>
                    <a:ext uri="{FF2B5EF4-FFF2-40B4-BE49-F238E27FC236}">
                      <a16:creationId xmlns:a16="http://schemas.microsoft.com/office/drawing/2014/main" id="{531934AD-666C-4B0F-AA39-F2F188764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104" y="3408"/>
                  <a:ext cx="998" cy="739"/>
                </a:xfrm>
                <a:prstGeom prst="can">
                  <a:avLst>
                    <a:gd name="adj" fmla="val 37394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3515" name="Oval 219">
                  <a:extLst>
                    <a:ext uri="{FF2B5EF4-FFF2-40B4-BE49-F238E27FC236}">
                      <a16:creationId xmlns:a16="http://schemas.microsoft.com/office/drawing/2014/main" id="{91FD04C1-A884-4DEB-8193-0DFD3E290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3312"/>
                  <a:ext cx="1008" cy="384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3516" name="Oval 220">
                <a:extLst>
                  <a:ext uri="{FF2B5EF4-FFF2-40B4-BE49-F238E27FC236}">
                    <a16:creationId xmlns:a16="http://schemas.microsoft.com/office/drawing/2014/main" id="{F93B7192-AC3A-46BB-834A-72D0E12EA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36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517" name="Oval 221">
                <a:extLst>
                  <a:ext uri="{FF2B5EF4-FFF2-40B4-BE49-F238E27FC236}">
                    <a16:creationId xmlns:a16="http://schemas.microsoft.com/office/drawing/2014/main" id="{1804C5AF-7BC5-4133-AD50-3B34641D9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518" name="Oval 222">
                <a:extLst>
                  <a:ext uri="{FF2B5EF4-FFF2-40B4-BE49-F238E27FC236}">
                    <a16:creationId xmlns:a16="http://schemas.microsoft.com/office/drawing/2014/main" id="{B6E920C9-423E-4955-B020-AA2601492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" y="1536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519" name="Oval 223">
                <a:extLst>
                  <a:ext uri="{FF2B5EF4-FFF2-40B4-BE49-F238E27FC236}">
                    <a16:creationId xmlns:a16="http://schemas.microsoft.com/office/drawing/2014/main" id="{0522773C-F6B5-4EB2-BC8D-D5E03A5BD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520" name="Line 224">
                <a:extLst>
                  <a:ext uri="{FF2B5EF4-FFF2-40B4-BE49-F238E27FC236}">
                    <a16:creationId xmlns:a16="http://schemas.microsoft.com/office/drawing/2014/main" id="{97F5065E-E369-49CA-8F77-2D24A8BA1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1248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521" name="Line 225">
                <a:extLst>
                  <a:ext uri="{FF2B5EF4-FFF2-40B4-BE49-F238E27FC236}">
                    <a16:creationId xmlns:a16="http://schemas.microsoft.com/office/drawing/2014/main" id="{704F5B46-DD01-4AA2-BE18-85C4C9119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15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522" name="Line 226">
                <a:extLst>
                  <a:ext uri="{FF2B5EF4-FFF2-40B4-BE49-F238E27FC236}">
                    <a16:creationId xmlns:a16="http://schemas.microsoft.com/office/drawing/2014/main" id="{8A6E9EFE-C11B-4917-8322-06A00F34E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200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523" name="Line 227">
                <a:extLst>
                  <a:ext uri="{FF2B5EF4-FFF2-40B4-BE49-F238E27FC236}">
                    <a16:creationId xmlns:a16="http://schemas.microsoft.com/office/drawing/2014/main" id="{35DA0A09-3541-4CD0-8A44-31BB019CD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" y="1200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83524" name="Group 228">
                <a:extLst>
                  <a:ext uri="{FF2B5EF4-FFF2-40B4-BE49-F238E27FC236}">
                    <a16:creationId xmlns:a16="http://schemas.microsoft.com/office/drawing/2014/main" id="{26434283-D134-478E-9C1B-2637A25963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152"/>
                <a:ext cx="177" cy="528"/>
                <a:chOff x="2256" y="1152"/>
                <a:chExt cx="177" cy="528"/>
              </a:xfrm>
            </p:grpSpPr>
            <p:sp>
              <p:nvSpPr>
                <p:cNvPr id="183525" name="Oval 229">
                  <a:extLst>
                    <a:ext uri="{FF2B5EF4-FFF2-40B4-BE49-F238E27FC236}">
                      <a16:creationId xmlns:a16="http://schemas.microsoft.com/office/drawing/2014/main" id="{AA0F1541-4504-4F75-B36D-D8DC5A1E4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77" cy="1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3526" name="Line 230">
                  <a:extLst>
                    <a:ext uri="{FF2B5EF4-FFF2-40B4-BE49-F238E27FC236}">
                      <a16:creationId xmlns:a16="http://schemas.microsoft.com/office/drawing/2014/main" id="{A9426821-A4DA-4F18-9405-1466DEFBD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344"/>
                  <a:ext cx="0" cy="336"/>
                </a:xfrm>
                <a:prstGeom prst="line">
                  <a:avLst/>
                </a:prstGeom>
                <a:noFill/>
                <a:ln w="762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83527" name="Group 231">
                <a:extLst>
                  <a:ext uri="{FF2B5EF4-FFF2-40B4-BE49-F238E27FC236}">
                    <a16:creationId xmlns:a16="http://schemas.microsoft.com/office/drawing/2014/main" id="{F0A6CF9A-09E6-4579-8D7B-F0C2B5021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296"/>
                <a:ext cx="177" cy="528"/>
                <a:chOff x="2256" y="1152"/>
                <a:chExt cx="177" cy="528"/>
              </a:xfrm>
            </p:grpSpPr>
            <p:sp>
              <p:nvSpPr>
                <p:cNvPr id="183528" name="Oval 232">
                  <a:extLst>
                    <a:ext uri="{FF2B5EF4-FFF2-40B4-BE49-F238E27FC236}">
                      <a16:creationId xmlns:a16="http://schemas.microsoft.com/office/drawing/2014/main" id="{12DA9FB1-547C-46B6-9EB4-061668E5E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77" cy="1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3529" name="Line 233">
                  <a:extLst>
                    <a:ext uri="{FF2B5EF4-FFF2-40B4-BE49-F238E27FC236}">
                      <a16:creationId xmlns:a16="http://schemas.microsoft.com/office/drawing/2014/main" id="{5D759666-3256-4107-A07C-5B34DD9F5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344"/>
                  <a:ext cx="0" cy="336"/>
                </a:xfrm>
                <a:prstGeom prst="line">
                  <a:avLst/>
                </a:prstGeom>
                <a:noFill/>
                <a:ln w="762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183531" name="Oval 235">
              <a:extLst>
                <a:ext uri="{FF2B5EF4-FFF2-40B4-BE49-F238E27FC236}">
                  <a16:creationId xmlns:a16="http://schemas.microsoft.com/office/drawing/2014/main" id="{8474987C-7205-437E-A804-149F34E9E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56"/>
              <a:ext cx="1632" cy="480"/>
            </a:xfrm>
            <a:prstGeom prst="ellipse">
              <a:avLst/>
            </a:prstGeom>
            <a:solidFill>
              <a:srgbClr val="6633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3535" name="Picture 239" descr="lyze">
              <a:extLst>
                <a:ext uri="{FF2B5EF4-FFF2-40B4-BE49-F238E27FC236}">
                  <a16:creationId xmlns:a16="http://schemas.microsoft.com/office/drawing/2014/main" id="{86C89550-23DC-48C8-842F-846689F74D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448"/>
              <a:ext cx="112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562" name="Rectangle 266">
            <a:extLst>
              <a:ext uri="{FF2B5EF4-FFF2-40B4-BE49-F238E27FC236}">
                <a16:creationId xmlns:a16="http://schemas.microsoft.com/office/drawing/2014/main" id="{3D2FFE9B-B672-4EF7-8747-CBACA261E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24400"/>
            <a:ext cx="8477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při kapalnění se uvolňuje SKUPENSKÉ TEPLO KONDENZAČNÍ </a:t>
            </a:r>
            <a:r>
              <a:rPr lang="cs-CZ" altLang="cs-CZ" sz="2400" u="none">
                <a:solidFill>
                  <a:srgbClr val="00FF00"/>
                </a:solidFill>
                <a:effectLst/>
              </a:rPr>
              <a:t>L</a:t>
            </a:r>
            <a:r>
              <a:rPr lang="cs-CZ" altLang="cs-CZ" sz="2400" u="none" baseline="-25000">
                <a:solidFill>
                  <a:srgbClr val="00FF00"/>
                </a:solidFill>
                <a:effectLst/>
              </a:rPr>
              <a:t>K</a:t>
            </a:r>
          </a:p>
        </p:txBody>
      </p:sp>
      <p:sp>
        <p:nvSpPr>
          <p:cNvPr id="183565" name="Rectangle 269">
            <a:extLst>
              <a:ext uri="{FF2B5EF4-FFF2-40B4-BE49-F238E27FC236}">
                <a16:creationId xmlns:a16="http://schemas.microsoft.com/office/drawing/2014/main" id="{EF9E2F0B-DB74-40C2-BEC2-399BE148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594350"/>
            <a:ext cx="8696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	měrné skupenské teplo kondenzační</a:t>
            </a:r>
            <a:r>
              <a:rPr lang="cs-CZ" altLang="cs-CZ" sz="24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40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sz="2400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rovno měrnému skupenskému teplu vypařování téže látky při stejné teplotě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87" grpId="0" autoUpdateAnimBg="0"/>
      <p:bldP spid="183488" grpId="0" autoUpdateAnimBg="0"/>
      <p:bldP spid="183509" grpId="0" autoUpdateAnimBg="0"/>
      <p:bldP spid="183562" grpId="0" autoUpdateAnimBg="0"/>
      <p:bldP spid="18356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5CDD5CBA-D698-429D-B402-E30879CD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8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kapalněním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i="0" u="none">
                <a:effectLst/>
              </a:rPr>
              <a:t>vodní páry ve vzduchu vzniká:</a:t>
            </a:r>
          </a:p>
          <a:p>
            <a:pPr algn="just"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		 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ROSA</a:t>
            </a:r>
            <a:r>
              <a:rPr lang="cs-CZ" altLang="cs-CZ" sz="2400" b="0" i="0" u="none">
                <a:effectLst/>
              </a:rPr>
              <a:t> - na ochlazených částech rostlin</a:t>
            </a:r>
            <a:endParaRPr lang="cs-CZ" altLang="cs-CZ" sz="2400" i="0" u="none">
              <a:solidFill>
                <a:srgbClr val="FFFF00"/>
              </a:solidFill>
              <a:effectLst/>
            </a:endParaRPr>
          </a:p>
          <a:p>
            <a:pPr algn="just">
              <a:lnSpc>
                <a:spcPct val="80000"/>
              </a:lnSpc>
            </a:pPr>
            <a:r>
              <a:rPr lang="cs-CZ" altLang="cs-CZ" sz="2400" i="0" u="none">
                <a:solidFill>
                  <a:srgbClr val="FFFF00"/>
                </a:solidFill>
                <a:effectLst/>
              </a:rPr>
              <a:t>	</a:t>
            </a:r>
          </a:p>
        </p:txBody>
      </p:sp>
      <p:pic>
        <p:nvPicPr>
          <p:cNvPr id="306179" name="Picture 3" descr="rosa1">
            <a:extLst>
              <a:ext uri="{FF2B5EF4-FFF2-40B4-BE49-F238E27FC236}">
                <a16:creationId xmlns:a16="http://schemas.microsoft.com/office/drawing/2014/main" id="{2F555FBD-A61C-4840-9572-1A8CD5BD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0" name="Picture 4" descr="rosa2">
            <a:extLst>
              <a:ext uri="{FF2B5EF4-FFF2-40B4-BE49-F238E27FC236}">
                <a16:creationId xmlns:a16="http://schemas.microsoft.com/office/drawing/2014/main" id="{D3874FE8-7B31-479E-9D71-17BB1149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30300"/>
            <a:ext cx="3048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1" name="Rectangle 5">
            <a:extLst>
              <a:ext uri="{FF2B5EF4-FFF2-40B4-BE49-F238E27FC236}">
                <a16:creationId xmlns:a16="http://schemas.microsoft.com/office/drawing/2014/main" id="{762349B0-3B32-4DE2-857E-33C1C7AA2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81400"/>
            <a:ext cx="52482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0" u="none">
                <a:solidFill>
                  <a:srgbClr val="FFFF00"/>
                </a:solidFill>
                <a:effectLst/>
              </a:rPr>
              <a:t>MLHA </a:t>
            </a:r>
            <a:r>
              <a:rPr lang="cs-CZ" altLang="cs-CZ" sz="2400" b="0" i="0" u="none">
                <a:effectLst/>
              </a:rPr>
              <a:t>- v přízemních vrstvách vzniká</a:t>
            </a:r>
          </a:p>
        </p:txBody>
      </p:sp>
      <p:pic>
        <p:nvPicPr>
          <p:cNvPr id="306182" name="Picture 6" descr="mlha3">
            <a:extLst>
              <a:ext uri="{FF2B5EF4-FFF2-40B4-BE49-F238E27FC236}">
                <a16:creationId xmlns:a16="http://schemas.microsoft.com/office/drawing/2014/main" id="{4EAE2BB5-4E6C-4230-8F7E-6B2BE2CE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57505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3" name="Picture 7" descr="mlha4">
            <a:extLst>
              <a:ext uri="{FF2B5EF4-FFF2-40B4-BE49-F238E27FC236}">
                <a16:creationId xmlns:a16="http://schemas.microsoft.com/office/drawing/2014/main" id="{FC98B1B0-05B7-4D43-A792-33945574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00513"/>
            <a:ext cx="3576638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4" name="Picture 8" descr="mlha5">
            <a:extLst>
              <a:ext uri="{FF2B5EF4-FFF2-40B4-BE49-F238E27FC236}">
                <a16:creationId xmlns:a16="http://schemas.microsoft.com/office/drawing/2014/main" id="{4464F506-A931-45B1-A363-70F8FACE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  <p:bldP spid="30618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6" name="Rectangle 8">
            <a:extLst>
              <a:ext uri="{FF2B5EF4-FFF2-40B4-BE49-F238E27FC236}">
                <a16:creationId xmlns:a16="http://schemas.microsoft.com/office/drawing/2014/main" id="{E88BBEB4-4AB3-4F53-8EA9-73562178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"/>
            <a:ext cx="56372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0" u="none">
                <a:solidFill>
                  <a:srgbClr val="FFFF00"/>
                </a:solidFill>
                <a:effectLst/>
              </a:rPr>
              <a:t>OBLAKA </a:t>
            </a:r>
            <a:r>
              <a:rPr lang="cs-CZ" altLang="cs-CZ" sz="2400" b="0" i="0" u="none">
                <a:effectLst/>
              </a:rPr>
              <a:t>ve vyšších vrstvách atmosféry</a:t>
            </a:r>
          </a:p>
        </p:txBody>
      </p:sp>
      <p:grpSp>
        <p:nvGrpSpPr>
          <p:cNvPr id="293897" name="Group 9">
            <a:extLst>
              <a:ext uri="{FF2B5EF4-FFF2-40B4-BE49-F238E27FC236}">
                <a16:creationId xmlns:a16="http://schemas.microsoft.com/office/drawing/2014/main" id="{8EC5FEEB-6884-4C98-BE13-B4C0765A83D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33400"/>
            <a:ext cx="2286000" cy="1981200"/>
            <a:chOff x="384" y="384"/>
            <a:chExt cx="1440" cy="1248"/>
          </a:xfrm>
        </p:grpSpPr>
        <p:pic>
          <p:nvPicPr>
            <p:cNvPr id="293898" name="Picture 10" descr="Altocumulus_oblaka">
              <a:extLst>
                <a:ext uri="{FF2B5EF4-FFF2-40B4-BE49-F238E27FC236}">
                  <a16:creationId xmlns:a16="http://schemas.microsoft.com/office/drawing/2014/main" id="{8D547767-553A-4173-A512-63558CBE5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4"/>
              <a:ext cx="1440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899" name="Rectangle 11">
              <a:extLst>
                <a:ext uri="{FF2B5EF4-FFF2-40B4-BE49-F238E27FC236}">
                  <a16:creationId xmlns:a16="http://schemas.microsoft.com/office/drawing/2014/main" id="{9510A299-03B3-451F-A5CE-5BB75BFAB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344"/>
              <a:ext cx="1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Altocumulus</a:t>
              </a:r>
            </a:p>
          </p:txBody>
        </p:sp>
      </p:grpSp>
      <p:grpSp>
        <p:nvGrpSpPr>
          <p:cNvPr id="293900" name="Group 12">
            <a:extLst>
              <a:ext uri="{FF2B5EF4-FFF2-40B4-BE49-F238E27FC236}">
                <a16:creationId xmlns:a16="http://schemas.microsoft.com/office/drawing/2014/main" id="{6A1CCD9F-9468-4E4B-AC53-2EFDFC34A428}"/>
              </a:ext>
            </a:extLst>
          </p:cNvPr>
          <p:cNvGrpSpPr>
            <a:grpSpLocks/>
          </p:cNvGrpSpPr>
          <p:nvPr/>
        </p:nvGrpSpPr>
        <p:grpSpPr bwMode="auto">
          <a:xfrm>
            <a:off x="3425825" y="533400"/>
            <a:ext cx="2289175" cy="1981200"/>
            <a:chOff x="2158" y="384"/>
            <a:chExt cx="1442" cy="1248"/>
          </a:xfrm>
        </p:grpSpPr>
        <p:pic>
          <p:nvPicPr>
            <p:cNvPr id="293901" name="Picture 13" descr="Altostratus_oblaka">
              <a:extLst>
                <a:ext uri="{FF2B5EF4-FFF2-40B4-BE49-F238E27FC236}">
                  <a16:creationId xmlns:a16="http://schemas.microsoft.com/office/drawing/2014/main" id="{13A07046-2F41-4D65-AAFC-11B8B8967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84"/>
              <a:ext cx="1442" cy="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3902" name="Rectangle 14">
              <a:extLst>
                <a:ext uri="{FF2B5EF4-FFF2-40B4-BE49-F238E27FC236}">
                  <a16:creationId xmlns:a16="http://schemas.microsoft.com/office/drawing/2014/main" id="{720434DF-2DC5-48D1-921A-F4E082491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44"/>
              <a:ext cx="10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Altostratus</a:t>
              </a:r>
            </a:p>
          </p:txBody>
        </p:sp>
      </p:grpSp>
      <p:grpSp>
        <p:nvGrpSpPr>
          <p:cNvPr id="293903" name="Group 15">
            <a:extLst>
              <a:ext uri="{FF2B5EF4-FFF2-40B4-BE49-F238E27FC236}">
                <a16:creationId xmlns:a16="http://schemas.microsoft.com/office/drawing/2014/main" id="{175FE3D4-8155-463F-8FB8-298D3E374F24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33400"/>
            <a:ext cx="2289175" cy="1981200"/>
            <a:chOff x="3982" y="384"/>
            <a:chExt cx="1442" cy="1248"/>
          </a:xfrm>
        </p:grpSpPr>
        <p:pic>
          <p:nvPicPr>
            <p:cNvPr id="293904" name="Picture 16" descr="Cumulonimbus_oblaka">
              <a:extLst>
                <a:ext uri="{FF2B5EF4-FFF2-40B4-BE49-F238E27FC236}">
                  <a16:creationId xmlns:a16="http://schemas.microsoft.com/office/drawing/2014/main" id="{651F396E-BFC5-4A7F-B9AA-55ED0AE7D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384"/>
              <a:ext cx="1442" cy="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05" name="Rectangle 17">
              <a:extLst>
                <a:ext uri="{FF2B5EF4-FFF2-40B4-BE49-F238E27FC236}">
                  <a16:creationId xmlns:a16="http://schemas.microsoft.com/office/drawing/2014/main" id="{ABD0F4BA-8325-461D-AA52-02BCAA93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344"/>
              <a:ext cx="13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Cumulonimbus</a:t>
              </a:r>
            </a:p>
          </p:txBody>
        </p:sp>
      </p:grpSp>
      <p:grpSp>
        <p:nvGrpSpPr>
          <p:cNvPr id="293906" name="Group 18">
            <a:extLst>
              <a:ext uri="{FF2B5EF4-FFF2-40B4-BE49-F238E27FC236}">
                <a16:creationId xmlns:a16="http://schemas.microsoft.com/office/drawing/2014/main" id="{7A6CD9A2-D2D6-4D07-8732-A35737065247}"/>
              </a:ext>
            </a:extLst>
          </p:cNvPr>
          <p:cNvGrpSpPr>
            <a:grpSpLocks/>
          </p:cNvGrpSpPr>
          <p:nvPr/>
        </p:nvGrpSpPr>
        <p:grpSpPr bwMode="auto">
          <a:xfrm>
            <a:off x="606425" y="2590800"/>
            <a:ext cx="2289175" cy="1981200"/>
            <a:chOff x="382" y="1680"/>
            <a:chExt cx="1442" cy="1248"/>
          </a:xfrm>
        </p:grpSpPr>
        <p:sp>
          <p:nvSpPr>
            <p:cNvPr id="293907" name="Rectangle 19">
              <a:extLst>
                <a:ext uri="{FF2B5EF4-FFF2-40B4-BE49-F238E27FC236}">
                  <a16:creationId xmlns:a16="http://schemas.microsoft.com/office/drawing/2014/main" id="{27F0FED5-9543-4FF5-8B66-F664710CE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64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Cumulus</a:t>
              </a:r>
            </a:p>
          </p:txBody>
        </p:sp>
        <p:pic>
          <p:nvPicPr>
            <p:cNvPr id="293908" name="Picture 20" descr="Cumulus_oblaka">
              <a:extLst>
                <a:ext uri="{FF2B5EF4-FFF2-40B4-BE49-F238E27FC236}">
                  <a16:creationId xmlns:a16="http://schemas.microsoft.com/office/drawing/2014/main" id="{83C450F2-6BB4-4221-B183-ADE111097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1680"/>
              <a:ext cx="1442" cy="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3909" name="Group 21">
            <a:extLst>
              <a:ext uri="{FF2B5EF4-FFF2-40B4-BE49-F238E27FC236}">
                <a16:creationId xmlns:a16="http://schemas.microsoft.com/office/drawing/2014/main" id="{088FA0AA-1185-4248-94CD-15FADD465ECA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4648200"/>
            <a:ext cx="1981200" cy="2209800"/>
            <a:chOff x="4560" y="2976"/>
            <a:chExt cx="1248" cy="1392"/>
          </a:xfrm>
        </p:grpSpPr>
        <p:pic>
          <p:nvPicPr>
            <p:cNvPr id="293910" name="Picture 22" descr="Nimbostratus_oblaka">
              <a:extLst>
                <a:ext uri="{FF2B5EF4-FFF2-40B4-BE49-F238E27FC236}">
                  <a16:creationId xmlns:a16="http://schemas.microsoft.com/office/drawing/2014/main" id="{2F373A53-6D65-4975-9D6F-BB754F8E2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976"/>
              <a:ext cx="1110" cy="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11" name="Rectangle 23">
              <a:extLst>
                <a:ext uri="{FF2B5EF4-FFF2-40B4-BE49-F238E27FC236}">
                  <a16:creationId xmlns:a16="http://schemas.microsoft.com/office/drawing/2014/main" id="{4B4C52EC-5FAC-4A47-8982-8C299116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408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Nimbostratus</a:t>
              </a:r>
            </a:p>
          </p:txBody>
        </p:sp>
      </p:grpSp>
      <p:grpSp>
        <p:nvGrpSpPr>
          <p:cNvPr id="293912" name="Group 24">
            <a:extLst>
              <a:ext uri="{FF2B5EF4-FFF2-40B4-BE49-F238E27FC236}">
                <a16:creationId xmlns:a16="http://schemas.microsoft.com/office/drawing/2014/main" id="{7DE19831-DF62-44EB-908E-CC41D4087F1B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590800"/>
            <a:ext cx="2278063" cy="1981200"/>
            <a:chOff x="2112" y="1728"/>
            <a:chExt cx="1435" cy="1248"/>
          </a:xfrm>
        </p:grpSpPr>
        <p:pic>
          <p:nvPicPr>
            <p:cNvPr id="293913" name="Picture 25" descr="oblakaCIRROCUMULUS">
              <a:extLst>
                <a:ext uri="{FF2B5EF4-FFF2-40B4-BE49-F238E27FC236}">
                  <a16:creationId xmlns:a16="http://schemas.microsoft.com/office/drawing/2014/main" id="{4B1CD185-53AB-4FA2-BC0A-2D8E26256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28"/>
              <a:ext cx="1435" cy="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14" name="Rectangle 26">
              <a:extLst>
                <a:ext uri="{FF2B5EF4-FFF2-40B4-BE49-F238E27FC236}">
                  <a16:creationId xmlns:a16="http://schemas.microsoft.com/office/drawing/2014/main" id="{D81AE015-7D80-49AF-8B45-60C83995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688"/>
              <a:ext cx="1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Cirrocumulus</a:t>
              </a:r>
            </a:p>
          </p:txBody>
        </p:sp>
      </p:grpSp>
      <p:grpSp>
        <p:nvGrpSpPr>
          <p:cNvPr id="293915" name="Group 27">
            <a:extLst>
              <a:ext uri="{FF2B5EF4-FFF2-40B4-BE49-F238E27FC236}">
                <a16:creationId xmlns:a16="http://schemas.microsoft.com/office/drawing/2014/main" id="{7CB701E5-0BFD-40BE-8D11-673F1DB14A55}"/>
              </a:ext>
            </a:extLst>
          </p:cNvPr>
          <p:cNvGrpSpPr>
            <a:grpSpLocks/>
          </p:cNvGrpSpPr>
          <p:nvPr/>
        </p:nvGrpSpPr>
        <p:grpSpPr bwMode="auto">
          <a:xfrm>
            <a:off x="157163" y="4648200"/>
            <a:ext cx="2281237" cy="1905000"/>
            <a:chOff x="192" y="2976"/>
            <a:chExt cx="1437" cy="1200"/>
          </a:xfrm>
        </p:grpSpPr>
        <p:pic>
          <p:nvPicPr>
            <p:cNvPr id="293916" name="Picture 28" descr="oblakaCIRROSTRATUS">
              <a:extLst>
                <a:ext uri="{FF2B5EF4-FFF2-40B4-BE49-F238E27FC236}">
                  <a16:creationId xmlns:a16="http://schemas.microsoft.com/office/drawing/2014/main" id="{3DA60E6F-5D24-49A5-9487-FABF8FFBF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76"/>
              <a:ext cx="1437" cy="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17" name="Rectangle 29">
              <a:extLst>
                <a:ext uri="{FF2B5EF4-FFF2-40B4-BE49-F238E27FC236}">
                  <a16:creationId xmlns:a16="http://schemas.microsoft.com/office/drawing/2014/main" id="{4AC44D0A-6804-4BCA-9155-F8C9F7173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888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Cirrostratus</a:t>
              </a:r>
            </a:p>
          </p:txBody>
        </p:sp>
      </p:grpSp>
      <p:grpSp>
        <p:nvGrpSpPr>
          <p:cNvPr id="293918" name="Group 30">
            <a:extLst>
              <a:ext uri="{FF2B5EF4-FFF2-40B4-BE49-F238E27FC236}">
                <a16:creationId xmlns:a16="http://schemas.microsoft.com/office/drawing/2014/main" id="{32F915D7-C755-4E6E-9F0A-1E2AC611C53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921250"/>
            <a:ext cx="2590800" cy="1936750"/>
            <a:chOff x="3120" y="3004"/>
            <a:chExt cx="1632" cy="1220"/>
          </a:xfrm>
        </p:grpSpPr>
        <p:pic>
          <p:nvPicPr>
            <p:cNvPr id="293919" name="Picture 31" descr="oblakaCIRRUS">
              <a:extLst>
                <a:ext uri="{FF2B5EF4-FFF2-40B4-BE49-F238E27FC236}">
                  <a16:creationId xmlns:a16="http://schemas.microsoft.com/office/drawing/2014/main" id="{AA97D07E-4B26-47B7-AD3C-B96915366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004"/>
              <a:ext cx="1392" cy="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20" name="Rectangle 32">
              <a:extLst>
                <a:ext uri="{FF2B5EF4-FFF2-40B4-BE49-F238E27FC236}">
                  <a16:creationId xmlns:a16="http://schemas.microsoft.com/office/drawing/2014/main" id="{EED2735A-7799-4F03-849C-311AAE8A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93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Cirrus</a:t>
              </a:r>
            </a:p>
          </p:txBody>
        </p:sp>
      </p:grpSp>
      <p:grpSp>
        <p:nvGrpSpPr>
          <p:cNvPr id="293921" name="Group 33">
            <a:extLst>
              <a:ext uri="{FF2B5EF4-FFF2-40B4-BE49-F238E27FC236}">
                <a16:creationId xmlns:a16="http://schemas.microsoft.com/office/drawing/2014/main" id="{F9C6AAAD-CAB4-4949-88DA-1A2DA24342F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876800"/>
            <a:ext cx="2438400" cy="1981200"/>
            <a:chOff x="1776" y="3072"/>
            <a:chExt cx="1536" cy="1248"/>
          </a:xfrm>
        </p:grpSpPr>
        <p:pic>
          <p:nvPicPr>
            <p:cNvPr id="293922" name="Picture 34" descr="Stratocumulus_oblaka">
              <a:extLst>
                <a:ext uri="{FF2B5EF4-FFF2-40B4-BE49-F238E27FC236}">
                  <a16:creationId xmlns:a16="http://schemas.microsoft.com/office/drawing/2014/main" id="{36440651-B609-4F27-BE34-1EA012083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072"/>
              <a:ext cx="1442" cy="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23" name="Rectangle 35">
              <a:extLst>
                <a:ext uri="{FF2B5EF4-FFF2-40B4-BE49-F238E27FC236}">
                  <a16:creationId xmlns:a16="http://schemas.microsoft.com/office/drawing/2014/main" id="{7BECB048-2BAA-4435-8AC8-9FCAD629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4032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Stratocumulus</a:t>
              </a:r>
            </a:p>
          </p:txBody>
        </p:sp>
      </p:grpSp>
      <p:grpSp>
        <p:nvGrpSpPr>
          <p:cNvPr id="293924" name="Group 36">
            <a:extLst>
              <a:ext uri="{FF2B5EF4-FFF2-40B4-BE49-F238E27FC236}">
                <a16:creationId xmlns:a16="http://schemas.microsoft.com/office/drawing/2014/main" id="{067B9619-AA92-414D-9803-8C80A575054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590800"/>
            <a:ext cx="2281238" cy="2057400"/>
            <a:chOff x="3936" y="1680"/>
            <a:chExt cx="1437" cy="1296"/>
          </a:xfrm>
        </p:grpSpPr>
        <p:pic>
          <p:nvPicPr>
            <p:cNvPr id="293925" name="Picture 37" descr="Stratus_oblaka">
              <a:extLst>
                <a:ext uri="{FF2B5EF4-FFF2-40B4-BE49-F238E27FC236}">
                  <a16:creationId xmlns:a16="http://schemas.microsoft.com/office/drawing/2014/main" id="{DB1618B5-9785-4CE9-A5C2-DA934AED9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680"/>
              <a:ext cx="1437" cy="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26" name="Rectangle 38">
              <a:extLst>
                <a:ext uri="{FF2B5EF4-FFF2-40B4-BE49-F238E27FC236}">
                  <a16:creationId xmlns:a16="http://schemas.microsoft.com/office/drawing/2014/main" id="{E585C7DD-B536-41B7-A2E8-74A856441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688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Stratus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48" name="Rectangle 1060">
            <a:extLst>
              <a:ext uri="{FF2B5EF4-FFF2-40B4-BE49-F238E27FC236}">
                <a16:creationId xmlns:a16="http://schemas.microsoft.com/office/drawing/2014/main" id="{00A388AE-A915-40E6-B36E-45715D360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7. SYTÁ PÁRA </a:t>
            </a:r>
          </a:p>
        </p:txBody>
      </p:sp>
      <p:grpSp>
        <p:nvGrpSpPr>
          <p:cNvPr id="294966" name="Group 1078">
            <a:extLst>
              <a:ext uri="{FF2B5EF4-FFF2-40B4-BE49-F238E27FC236}">
                <a16:creationId xmlns:a16="http://schemas.microsoft.com/office/drawing/2014/main" id="{DF4CB4ED-87F2-40B3-88C1-3EC5D3FB651B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524000"/>
            <a:ext cx="2895600" cy="3048000"/>
            <a:chOff x="3072" y="1392"/>
            <a:chExt cx="1824" cy="1920"/>
          </a:xfrm>
        </p:grpSpPr>
        <p:sp>
          <p:nvSpPr>
            <p:cNvPr id="294967" name="Oval 1079">
              <a:extLst>
                <a:ext uri="{FF2B5EF4-FFF2-40B4-BE49-F238E27FC236}">
                  <a16:creationId xmlns:a16="http://schemas.microsoft.com/office/drawing/2014/main" id="{CB0859C3-8D59-4487-BB16-4E66AE2B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7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68" name="Oval 1080">
              <a:extLst>
                <a:ext uri="{FF2B5EF4-FFF2-40B4-BE49-F238E27FC236}">
                  <a16:creationId xmlns:a16="http://schemas.microsoft.com/office/drawing/2014/main" id="{4878A1B4-2725-45D8-B583-E604ACF19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2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94969" name="Group 1081">
              <a:extLst>
                <a:ext uri="{FF2B5EF4-FFF2-40B4-BE49-F238E27FC236}">
                  <a16:creationId xmlns:a16="http://schemas.microsoft.com/office/drawing/2014/main" id="{6C0DB7A2-2913-4394-9F73-2CC6C4A8D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428"/>
              <a:ext cx="1824" cy="1884"/>
              <a:chOff x="1104" y="2832"/>
              <a:chExt cx="1008" cy="1315"/>
            </a:xfrm>
          </p:grpSpPr>
          <p:sp>
            <p:nvSpPr>
              <p:cNvPr id="294970" name="AutoShape 1082">
                <a:extLst>
                  <a:ext uri="{FF2B5EF4-FFF2-40B4-BE49-F238E27FC236}">
                    <a16:creationId xmlns:a16="http://schemas.microsoft.com/office/drawing/2014/main" id="{E66208E6-DAF4-425A-AB4D-3BE9CF419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998" cy="1315"/>
              </a:xfrm>
              <a:prstGeom prst="can">
                <a:avLst>
                  <a:gd name="adj" fmla="val 3294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71" name="AutoShape 1083">
                <a:extLst>
                  <a:ext uri="{FF2B5EF4-FFF2-40B4-BE49-F238E27FC236}">
                    <a16:creationId xmlns:a16="http://schemas.microsoft.com/office/drawing/2014/main" id="{B5BCE5D0-ADB0-4862-A745-D816DEC78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998" cy="835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72" name="AutoShape 1084">
                <a:extLst>
                  <a:ext uri="{FF2B5EF4-FFF2-40B4-BE49-F238E27FC236}">
                    <a16:creationId xmlns:a16="http://schemas.microsoft.com/office/drawing/2014/main" id="{CE91B76C-0731-40EF-8C68-29562FEB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3408"/>
                <a:ext cx="998" cy="739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73" name="Oval 1085">
                <a:extLst>
                  <a:ext uri="{FF2B5EF4-FFF2-40B4-BE49-F238E27FC236}">
                    <a16:creationId xmlns:a16="http://schemas.microsoft.com/office/drawing/2014/main" id="{0E4685AF-ADA6-4323-9013-B50A22F4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008" cy="38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94974" name="Oval 1086">
              <a:extLst>
                <a:ext uri="{FF2B5EF4-FFF2-40B4-BE49-F238E27FC236}">
                  <a16:creationId xmlns:a16="http://schemas.microsoft.com/office/drawing/2014/main" id="{AB116144-3802-4E39-965B-9ACD909EF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92"/>
              <a:ext cx="1824" cy="480"/>
            </a:xfrm>
            <a:prstGeom prst="ellipse">
              <a:avLst/>
            </a:prstGeom>
            <a:solidFill>
              <a:srgbClr val="6633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75" name="Oval 1087">
              <a:extLst>
                <a:ext uri="{FF2B5EF4-FFF2-40B4-BE49-F238E27FC236}">
                  <a16:creationId xmlns:a16="http://schemas.microsoft.com/office/drawing/2014/main" id="{01CDEEC2-B59F-4262-A664-124E2E73F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76" name="Oval 1088">
              <a:extLst>
                <a:ext uri="{FF2B5EF4-FFF2-40B4-BE49-F238E27FC236}">
                  <a16:creationId xmlns:a16="http://schemas.microsoft.com/office/drawing/2014/main" id="{0836C6D1-C8E9-453F-A9AB-7023983E8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77" name="Oval 1089">
              <a:extLst>
                <a:ext uri="{FF2B5EF4-FFF2-40B4-BE49-F238E27FC236}">
                  <a16:creationId xmlns:a16="http://schemas.microsoft.com/office/drawing/2014/main" id="{B70E91EF-DB25-49CF-BE0A-BACA48F3E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78" name="Oval 1090">
              <a:extLst>
                <a:ext uri="{FF2B5EF4-FFF2-40B4-BE49-F238E27FC236}">
                  <a16:creationId xmlns:a16="http://schemas.microsoft.com/office/drawing/2014/main" id="{50A5BE5F-9D26-48F4-AD5C-0DCBF4ADD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0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79" name="Oval 1091">
              <a:extLst>
                <a:ext uri="{FF2B5EF4-FFF2-40B4-BE49-F238E27FC236}">
                  <a16:creationId xmlns:a16="http://schemas.microsoft.com/office/drawing/2014/main" id="{F7264C91-20D3-4EA8-A449-BF7E6EFF1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2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80" name="Oval 1092">
              <a:extLst>
                <a:ext uri="{FF2B5EF4-FFF2-40B4-BE49-F238E27FC236}">
                  <a16:creationId xmlns:a16="http://schemas.microsoft.com/office/drawing/2014/main" id="{8F1AD7DB-F83C-4795-AB96-04602861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81" name="Oval 1093">
              <a:extLst>
                <a:ext uri="{FF2B5EF4-FFF2-40B4-BE49-F238E27FC236}">
                  <a16:creationId xmlns:a16="http://schemas.microsoft.com/office/drawing/2014/main" id="{F247D2FC-934F-46B6-9512-78B662159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25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82" name="Oval 1094">
              <a:extLst>
                <a:ext uri="{FF2B5EF4-FFF2-40B4-BE49-F238E27FC236}">
                  <a16:creationId xmlns:a16="http://schemas.microsoft.com/office/drawing/2014/main" id="{9C194FB3-BA05-4C2C-A1EF-6715B1331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5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83" name="Line 1095">
              <a:extLst>
                <a:ext uri="{FF2B5EF4-FFF2-40B4-BE49-F238E27FC236}">
                  <a16:creationId xmlns:a16="http://schemas.microsoft.com/office/drawing/2014/main" id="{98996A1A-D4C1-44D8-AC7D-F7109CE87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968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84" name="Line 1096">
              <a:extLst>
                <a:ext uri="{FF2B5EF4-FFF2-40B4-BE49-F238E27FC236}">
                  <a16:creationId xmlns:a16="http://schemas.microsoft.com/office/drawing/2014/main" id="{E87A1898-391F-407B-AB99-F07ECB17E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92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85" name="Line 1097">
              <a:extLst>
                <a:ext uri="{FF2B5EF4-FFF2-40B4-BE49-F238E27FC236}">
                  <a16:creationId xmlns:a16="http://schemas.microsoft.com/office/drawing/2014/main" id="{F02B4AEF-3F28-45DA-A93B-C82B6C8D3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1824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86" name="Line 1098">
              <a:extLst>
                <a:ext uri="{FF2B5EF4-FFF2-40B4-BE49-F238E27FC236}">
                  <a16:creationId xmlns:a16="http://schemas.microsoft.com/office/drawing/2014/main" id="{D0AFDE5A-740A-41C7-95DD-613B6BCE0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968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87" name="Line 1099">
              <a:extLst>
                <a:ext uri="{FF2B5EF4-FFF2-40B4-BE49-F238E27FC236}">
                  <a16:creationId xmlns:a16="http://schemas.microsoft.com/office/drawing/2014/main" id="{EE0D6B59-AEDE-4395-8257-2F4A720DC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92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88" name="Line 1100">
              <a:extLst>
                <a:ext uri="{FF2B5EF4-FFF2-40B4-BE49-F238E27FC236}">
                  <a16:creationId xmlns:a16="http://schemas.microsoft.com/office/drawing/2014/main" id="{1F64B79F-C7F2-4363-9CCC-E0E7073CA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89" name="Line 1101">
              <a:extLst>
                <a:ext uri="{FF2B5EF4-FFF2-40B4-BE49-F238E27FC236}">
                  <a16:creationId xmlns:a16="http://schemas.microsoft.com/office/drawing/2014/main" id="{115981CB-AFEF-4054-A900-D185E82FB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16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90" name="Line 1102">
              <a:extLst>
                <a:ext uri="{FF2B5EF4-FFF2-40B4-BE49-F238E27FC236}">
                  <a16:creationId xmlns:a16="http://schemas.microsoft.com/office/drawing/2014/main" id="{2861309B-C7FA-4A4F-A8FE-779FAA432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112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91" name="Line 1103">
              <a:extLst>
                <a:ext uri="{FF2B5EF4-FFF2-40B4-BE49-F238E27FC236}">
                  <a16:creationId xmlns:a16="http://schemas.microsoft.com/office/drawing/2014/main" id="{0282FA20-417F-483A-B0AA-7B26B521B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12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92" name="Line 1104">
              <a:extLst>
                <a:ext uri="{FF2B5EF4-FFF2-40B4-BE49-F238E27FC236}">
                  <a16:creationId xmlns:a16="http://schemas.microsoft.com/office/drawing/2014/main" id="{79C2333E-01CB-4C1E-8032-12994796D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968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4997" name="Group 1109">
            <a:extLst>
              <a:ext uri="{FF2B5EF4-FFF2-40B4-BE49-F238E27FC236}">
                <a16:creationId xmlns:a16="http://schemas.microsoft.com/office/drawing/2014/main" id="{3D5B8BE7-66A3-4E24-A86E-6E8C7B8D235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0"/>
            <a:ext cx="2895600" cy="3048000"/>
            <a:chOff x="768" y="624"/>
            <a:chExt cx="1824" cy="1920"/>
          </a:xfrm>
        </p:grpSpPr>
        <p:grpSp>
          <p:nvGrpSpPr>
            <p:cNvPr id="294950" name="Group 1062">
              <a:extLst>
                <a:ext uri="{FF2B5EF4-FFF2-40B4-BE49-F238E27FC236}">
                  <a16:creationId xmlns:a16="http://schemas.microsoft.com/office/drawing/2014/main" id="{1BF49110-5E8B-4ED4-96E6-6D5504491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660"/>
              <a:ext cx="1824" cy="1884"/>
              <a:chOff x="1104" y="2832"/>
              <a:chExt cx="1008" cy="1315"/>
            </a:xfrm>
          </p:grpSpPr>
          <p:sp>
            <p:nvSpPr>
              <p:cNvPr id="294951" name="AutoShape 1063">
                <a:extLst>
                  <a:ext uri="{FF2B5EF4-FFF2-40B4-BE49-F238E27FC236}">
                    <a16:creationId xmlns:a16="http://schemas.microsoft.com/office/drawing/2014/main" id="{E5C78E4B-A548-4752-B0F4-475C0DFBB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998" cy="1315"/>
              </a:xfrm>
              <a:prstGeom prst="can">
                <a:avLst>
                  <a:gd name="adj" fmla="val 3294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52" name="AutoShape 1064">
                <a:extLst>
                  <a:ext uri="{FF2B5EF4-FFF2-40B4-BE49-F238E27FC236}">
                    <a16:creationId xmlns:a16="http://schemas.microsoft.com/office/drawing/2014/main" id="{E704B63C-74A7-499B-804D-18D6580A6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998" cy="835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53" name="AutoShape 1065">
                <a:extLst>
                  <a:ext uri="{FF2B5EF4-FFF2-40B4-BE49-F238E27FC236}">
                    <a16:creationId xmlns:a16="http://schemas.microsoft.com/office/drawing/2014/main" id="{3750A175-3492-4F8E-A0EA-DB4244B83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3408"/>
                <a:ext cx="998" cy="739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54" name="Oval 1066">
                <a:extLst>
                  <a:ext uri="{FF2B5EF4-FFF2-40B4-BE49-F238E27FC236}">
                    <a16:creationId xmlns:a16="http://schemas.microsoft.com/office/drawing/2014/main" id="{635F44BA-F810-4DB9-9F2F-CDB25C8A1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008" cy="38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94955" name="Oval 1067">
              <a:extLst>
                <a:ext uri="{FF2B5EF4-FFF2-40B4-BE49-F238E27FC236}">
                  <a16:creationId xmlns:a16="http://schemas.microsoft.com/office/drawing/2014/main" id="{4C1EFFA3-A2E8-4A11-BA6F-93BCC2DD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624"/>
              <a:ext cx="1824" cy="480"/>
            </a:xfrm>
            <a:prstGeom prst="ellipse">
              <a:avLst/>
            </a:prstGeom>
            <a:solidFill>
              <a:srgbClr val="6633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56" name="Oval 1068">
              <a:extLst>
                <a:ext uri="{FF2B5EF4-FFF2-40B4-BE49-F238E27FC236}">
                  <a16:creationId xmlns:a16="http://schemas.microsoft.com/office/drawing/2014/main" id="{9EFA3642-3FF7-4CCF-9C0F-5D7E24B2C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3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57" name="Oval 1069">
              <a:extLst>
                <a:ext uri="{FF2B5EF4-FFF2-40B4-BE49-F238E27FC236}">
                  <a16:creationId xmlns:a16="http://schemas.microsoft.com/office/drawing/2014/main" id="{F611ED1E-7930-4339-A0D9-36F85D1B8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8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58" name="Oval 1070">
              <a:extLst>
                <a:ext uri="{FF2B5EF4-FFF2-40B4-BE49-F238E27FC236}">
                  <a16:creationId xmlns:a16="http://schemas.microsoft.com/office/drawing/2014/main" id="{C4AB7733-E44D-4993-BBFE-D4F751171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153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60" name="Oval 1072">
              <a:extLst>
                <a:ext uri="{FF2B5EF4-FFF2-40B4-BE49-F238E27FC236}">
                  <a16:creationId xmlns:a16="http://schemas.microsoft.com/office/drawing/2014/main" id="{2B46E858-5BB0-4A3A-9E1E-4B048215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488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4961" name="Line 1073">
              <a:extLst>
                <a:ext uri="{FF2B5EF4-FFF2-40B4-BE49-F238E27FC236}">
                  <a16:creationId xmlns:a16="http://schemas.microsoft.com/office/drawing/2014/main" id="{821A8A93-4D66-4636-84F6-36739480A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248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62" name="Line 1074">
              <a:extLst>
                <a:ext uri="{FF2B5EF4-FFF2-40B4-BE49-F238E27FC236}">
                  <a16:creationId xmlns:a16="http://schemas.microsoft.com/office/drawing/2014/main" id="{77C7B801-3992-4326-BE9F-D33FD49D5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152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63" name="Line 1075">
              <a:extLst>
                <a:ext uri="{FF2B5EF4-FFF2-40B4-BE49-F238E27FC236}">
                  <a16:creationId xmlns:a16="http://schemas.microsoft.com/office/drawing/2014/main" id="{B11BD7A3-258D-402F-B593-FFD7E4023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20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964" name="Line 1076">
              <a:extLst>
                <a:ext uri="{FF2B5EF4-FFF2-40B4-BE49-F238E27FC236}">
                  <a16:creationId xmlns:a16="http://schemas.microsoft.com/office/drawing/2014/main" id="{2D51E0A8-89BD-435C-B66E-7D372BBA3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20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94993" name="Group 1105">
              <a:extLst>
                <a:ext uri="{FF2B5EF4-FFF2-40B4-BE49-F238E27FC236}">
                  <a16:creationId xmlns:a16="http://schemas.microsoft.com/office/drawing/2014/main" id="{F36F4E1C-3579-43BC-8A2B-DAE4EABF5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152"/>
              <a:ext cx="177" cy="528"/>
              <a:chOff x="2256" y="1152"/>
              <a:chExt cx="177" cy="528"/>
            </a:xfrm>
          </p:grpSpPr>
          <p:sp>
            <p:nvSpPr>
              <p:cNvPr id="294959" name="Oval 1071">
                <a:extLst>
                  <a:ext uri="{FF2B5EF4-FFF2-40B4-BE49-F238E27FC236}">
                    <a16:creationId xmlns:a16="http://schemas.microsoft.com/office/drawing/2014/main" id="{66039E6C-05A0-48C9-A370-70BC861AC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65" name="Line 1077">
                <a:extLst>
                  <a:ext uri="{FF2B5EF4-FFF2-40B4-BE49-F238E27FC236}">
                    <a16:creationId xmlns:a16="http://schemas.microsoft.com/office/drawing/2014/main" id="{7BF44406-6778-4BFE-8E2C-7EB7436F0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4994" name="Group 1106">
              <a:extLst>
                <a:ext uri="{FF2B5EF4-FFF2-40B4-BE49-F238E27FC236}">
                  <a16:creationId xmlns:a16="http://schemas.microsoft.com/office/drawing/2014/main" id="{3DF1611B-1001-4E40-8F98-1710BC5F0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248"/>
              <a:ext cx="177" cy="528"/>
              <a:chOff x="2256" y="1152"/>
              <a:chExt cx="177" cy="528"/>
            </a:xfrm>
          </p:grpSpPr>
          <p:sp>
            <p:nvSpPr>
              <p:cNvPr id="294995" name="Oval 1107">
                <a:extLst>
                  <a:ext uri="{FF2B5EF4-FFF2-40B4-BE49-F238E27FC236}">
                    <a16:creationId xmlns:a16="http://schemas.microsoft.com/office/drawing/2014/main" id="{54600FE3-4B59-4AEB-85DA-F51CD0306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77" cy="1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4996" name="Line 1108">
                <a:extLst>
                  <a:ext uri="{FF2B5EF4-FFF2-40B4-BE49-F238E27FC236}">
                    <a16:creationId xmlns:a16="http://schemas.microsoft.com/office/drawing/2014/main" id="{DCC65D6C-E499-4ED0-AFA6-D0787C83F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94998" name="Rectangle 1110">
            <a:extLst>
              <a:ext uri="{FF2B5EF4-FFF2-40B4-BE49-F238E27FC236}">
                <a16:creationId xmlns:a16="http://schemas.microsoft.com/office/drawing/2014/main" id="{9512A9DB-4B6F-4837-B6B8-2D1CB965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6372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Obr:: Vypařování kapaliny v uzavřené nádobě</a:t>
            </a:r>
          </a:p>
        </p:txBody>
      </p:sp>
      <p:sp>
        <p:nvSpPr>
          <p:cNvPr id="294999" name="Rectangle 1111">
            <a:extLst>
              <a:ext uri="{FF2B5EF4-FFF2-40B4-BE49-F238E27FC236}">
                <a16:creationId xmlns:a16="http://schemas.microsoft.com/office/drawing/2014/main" id="{B8DB7423-863F-4DF1-81FB-C66E6FDDB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72050"/>
            <a:ext cx="838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- </a:t>
            </a:r>
            <a:r>
              <a:rPr lang="cs-CZ" altLang="cs-CZ" sz="2400" i="0" u="none">
                <a:effectLst/>
              </a:rPr>
              <a:t>při určité teplotě dojde k rovnováze mezi vypařováním a kapalněním</a:t>
            </a:r>
            <a:r>
              <a:rPr lang="cs-CZ" altLang="cs-CZ" sz="2400" b="0" i="0" u="none">
                <a:effectLst/>
              </a:rPr>
              <a:t> (objem kapaliny a páry se nemění, tlak a teplota soustavy zůstává konstantní)</a:t>
            </a:r>
            <a:endParaRPr lang="cs-CZ" altLang="cs-CZ" i="0" u="none" baseline="-25000">
              <a:effectLst/>
            </a:endParaRPr>
          </a:p>
        </p:txBody>
      </p:sp>
      <p:sp>
        <p:nvSpPr>
          <p:cNvPr id="295000" name="Rectangle 1112">
            <a:extLst>
              <a:ext uri="{FF2B5EF4-FFF2-40B4-BE49-F238E27FC236}">
                <a16:creationId xmlns:a16="http://schemas.microsoft.com/office/drawing/2014/main" id="{5077CBCF-D332-4B73-AFF6-D27B252E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5225"/>
            <a:ext cx="84613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0" i="0" u="none">
                <a:effectLst/>
              </a:rPr>
              <a:t>- říkáme, že</a:t>
            </a:r>
            <a:r>
              <a:rPr lang="cs-CZ" altLang="cs-CZ" sz="2400" i="0" u="none">
                <a:effectLst/>
              </a:rPr>
              <a:t> vzduch je nad povrchem vody párou nasycen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4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4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48" grpId="0" autoUpdateAnimBg="0"/>
      <p:bldP spid="294998" grpId="0" autoUpdateAnimBg="0"/>
      <p:bldP spid="29499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96" name="Rectangle 56">
            <a:extLst>
              <a:ext uri="{FF2B5EF4-FFF2-40B4-BE49-F238E27FC236}">
                <a16:creationId xmlns:a16="http://schemas.microsoft.com/office/drawing/2014/main" id="{594EF902-941F-490A-A244-C4986A2A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0"/>
            <a:ext cx="8839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tlak syté páry  nezávisí při stálé teplotě na objemu páry</a:t>
            </a:r>
            <a:endParaRPr lang="cs-CZ" altLang="cs-CZ" i="0" u="none" baseline="-25000">
              <a:effectLst/>
            </a:endParaRPr>
          </a:p>
        </p:txBody>
      </p:sp>
      <p:sp>
        <p:nvSpPr>
          <p:cNvPr id="291899" name="Rectangle 59">
            <a:extLst>
              <a:ext uri="{FF2B5EF4-FFF2-40B4-BE49-F238E27FC236}">
                <a16:creationId xmlns:a16="http://schemas.microsoft.com/office/drawing/2014/main" id="{CDB586F5-C651-42E8-A65D-29CCB2760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8010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SYTÁ PÁRA</a:t>
            </a:r>
          </a:p>
          <a:p>
            <a:pPr algn="just"/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Pára, která je v rovnovážném stavu se svou kapalinou</a:t>
            </a:r>
          </a:p>
        </p:txBody>
      </p:sp>
      <p:grpSp>
        <p:nvGrpSpPr>
          <p:cNvPr id="291900" name="Group 60">
            <a:extLst>
              <a:ext uri="{FF2B5EF4-FFF2-40B4-BE49-F238E27FC236}">
                <a16:creationId xmlns:a16="http://schemas.microsoft.com/office/drawing/2014/main" id="{01E9F5C9-7936-4EF2-AA12-4B1EB09EC6C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295400"/>
            <a:ext cx="2895600" cy="3048000"/>
            <a:chOff x="3072" y="1392"/>
            <a:chExt cx="1824" cy="1920"/>
          </a:xfrm>
        </p:grpSpPr>
        <p:sp>
          <p:nvSpPr>
            <p:cNvPr id="291901" name="Oval 61">
              <a:extLst>
                <a:ext uri="{FF2B5EF4-FFF2-40B4-BE49-F238E27FC236}">
                  <a16:creationId xmlns:a16="http://schemas.microsoft.com/office/drawing/2014/main" id="{86AA3095-A2F8-458B-9642-47A2E7863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7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02" name="Oval 62">
              <a:extLst>
                <a:ext uri="{FF2B5EF4-FFF2-40B4-BE49-F238E27FC236}">
                  <a16:creationId xmlns:a16="http://schemas.microsoft.com/office/drawing/2014/main" id="{2FA36B74-3A9D-4D89-99B4-55D12A98E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2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91903" name="Group 63">
              <a:extLst>
                <a:ext uri="{FF2B5EF4-FFF2-40B4-BE49-F238E27FC236}">
                  <a16:creationId xmlns:a16="http://schemas.microsoft.com/office/drawing/2014/main" id="{FA0A1622-4DA4-4774-A009-DFDA44ED4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428"/>
              <a:ext cx="1824" cy="1884"/>
              <a:chOff x="1104" y="2832"/>
              <a:chExt cx="1008" cy="1315"/>
            </a:xfrm>
          </p:grpSpPr>
          <p:sp>
            <p:nvSpPr>
              <p:cNvPr id="291904" name="AutoShape 64">
                <a:extLst>
                  <a:ext uri="{FF2B5EF4-FFF2-40B4-BE49-F238E27FC236}">
                    <a16:creationId xmlns:a16="http://schemas.microsoft.com/office/drawing/2014/main" id="{BF661021-C53F-4BE5-AAB5-72AEB51D8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998" cy="1315"/>
              </a:xfrm>
              <a:prstGeom prst="can">
                <a:avLst>
                  <a:gd name="adj" fmla="val 3294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1905" name="AutoShape 65">
                <a:extLst>
                  <a:ext uri="{FF2B5EF4-FFF2-40B4-BE49-F238E27FC236}">
                    <a16:creationId xmlns:a16="http://schemas.microsoft.com/office/drawing/2014/main" id="{2529C2FC-FBC1-4720-9EA8-EDD9BDCBF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998" cy="835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1906" name="AutoShape 66">
                <a:extLst>
                  <a:ext uri="{FF2B5EF4-FFF2-40B4-BE49-F238E27FC236}">
                    <a16:creationId xmlns:a16="http://schemas.microsoft.com/office/drawing/2014/main" id="{99F22E20-73CB-4A37-B269-0E8A8E024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3408"/>
                <a:ext cx="998" cy="739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1907" name="Oval 67">
                <a:extLst>
                  <a:ext uri="{FF2B5EF4-FFF2-40B4-BE49-F238E27FC236}">
                    <a16:creationId xmlns:a16="http://schemas.microsoft.com/office/drawing/2014/main" id="{7EF7E8FC-FAC3-40EF-874E-950BD351B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008" cy="38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91908" name="Oval 68">
              <a:extLst>
                <a:ext uri="{FF2B5EF4-FFF2-40B4-BE49-F238E27FC236}">
                  <a16:creationId xmlns:a16="http://schemas.microsoft.com/office/drawing/2014/main" id="{FC9A6EA6-5115-496F-BBD8-E55C237B4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92"/>
              <a:ext cx="1824" cy="480"/>
            </a:xfrm>
            <a:prstGeom prst="ellipse">
              <a:avLst/>
            </a:prstGeom>
            <a:solidFill>
              <a:srgbClr val="6633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09" name="Oval 69">
              <a:extLst>
                <a:ext uri="{FF2B5EF4-FFF2-40B4-BE49-F238E27FC236}">
                  <a16:creationId xmlns:a16="http://schemas.microsoft.com/office/drawing/2014/main" id="{DC9B1675-FA65-4535-B642-57371845C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0" name="Oval 70">
              <a:extLst>
                <a:ext uri="{FF2B5EF4-FFF2-40B4-BE49-F238E27FC236}">
                  <a16:creationId xmlns:a16="http://schemas.microsoft.com/office/drawing/2014/main" id="{CB6A6037-0EDA-45F9-9934-831062AEE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1" name="Oval 71">
              <a:extLst>
                <a:ext uri="{FF2B5EF4-FFF2-40B4-BE49-F238E27FC236}">
                  <a16:creationId xmlns:a16="http://schemas.microsoft.com/office/drawing/2014/main" id="{E77AE513-FB0D-4C9F-94DF-A2EFD8E9E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2" name="Oval 72">
              <a:extLst>
                <a:ext uri="{FF2B5EF4-FFF2-40B4-BE49-F238E27FC236}">
                  <a16:creationId xmlns:a16="http://schemas.microsoft.com/office/drawing/2014/main" id="{8836CAB5-E200-4C81-A53A-DEC9BEDF3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0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3" name="Oval 73">
              <a:extLst>
                <a:ext uri="{FF2B5EF4-FFF2-40B4-BE49-F238E27FC236}">
                  <a16:creationId xmlns:a16="http://schemas.microsoft.com/office/drawing/2014/main" id="{C9C22176-16E0-415D-B192-428298CFE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20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4" name="Oval 74">
              <a:extLst>
                <a:ext uri="{FF2B5EF4-FFF2-40B4-BE49-F238E27FC236}">
                  <a16:creationId xmlns:a16="http://schemas.microsoft.com/office/drawing/2014/main" id="{4A84D8CE-0014-42A9-AFDD-AE686C19C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5" name="Oval 75">
              <a:extLst>
                <a:ext uri="{FF2B5EF4-FFF2-40B4-BE49-F238E27FC236}">
                  <a16:creationId xmlns:a16="http://schemas.microsoft.com/office/drawing/2014/main" id="{977D06FF-52D3-4867-856B-6F34ADE8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25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6" name="Oval 76">
              <a:extLst>
                <a:ext uri="{FF2B5EF4-FFF2-40B4-BE49-F238E27FC236}">
                  <a16:creationId xmlns:a16="http://schemas.microsoft.com/office/drawing/2014/main" id="{3BE59612-1C37-418F-882C-CD97D75A5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56"/>
              <a:ext cx="177" cy="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917" name="Line 77">
              <a:extLst>
                <a:ext uri="{FF2B5EF4-FFF2-40B4-BE49-F238E27FC236}">
                  <a16:creationId xmlns:a16="http://schemas.microsoft.com/office/drawing/2014/main" id="{19D45F95-8192-4D1B-B203-484A789BB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968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18" name="Line 78">
              <a:extLst>
                <a:ext uri="{FF2B5EF4-FFF2-40B4-BE49-F238E27FC236}">
                  <a16:creationId xmlns:a16="http://schemas.microsoft.com/office/drawing/2014/main" id="{85C9D9A7-9031-4673-93F3-23B7FE24A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92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19" name="Line 79">
              <a:extLst>
                <a:ext uri="{FF2B5EF4-FFF2-40B4-BE49-F238E27FC236}">
                  <a16:creationId xmlns:a16="http://schemas.microsoft.com/office/drawing/2014/main" id="{70A79B66-6A9B-43C0-96B5-11457E107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1824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0" name="Line 80">
              <a:extLst>
                <a:ext uri="{FF2B5EF4-FFF2-40B4-BE49-F238E27FC236}">
                  <a16:creationId xmlns:a16="http://schemas.microsoft.com/office/drawing/2014/main" id="{28FE910B-CD10-4122-908B-73B28D872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968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1" name="Line 81">
              <a:extLst>
                <a:ext uri="{FF2B5EF4-FFF2-40B4-BE49-F238E27FC236}">
                  <a16:creationId xmlns:a16="http://schemas.microsoft.com/office/drawing/2014/main" id="{7A25FDED-5C46-4AAD-8F40-4787497DC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920"/>
              <a:ext cx="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2" name="Line 82">
              <a:extLst>
                <a:ext uri="{FF2B5EF4-FFF2-40B4-BE49-F238E27FC236}">
                  <a16:creationId xmlns:a16="http://schemas.microsoft.com/office/drawing/2014/main" id="{6011DB61-94FA-4257-BBA7-7AAB899B6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3" name="Line 83">
              <a:extLst>
                <a:ext uri="{FF2B5EF4-FFF2-40B4-BE49-F238E27FC236}">
                  <a16:creationId xmlns:a16="http://schemas.microsoft.com/office/drawing/2014/main" id="{835896E4-8B2D-4746-9207-2C38AE272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16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4" name="Line 84">
              <a:extLst>
                <a:ext uri="{FF2B5EF4-FFF2-40B4-BE49-F238E27FC236}">
                  <a16:creationId xmlns:a16="http://schemas.microsoft.com/office/drawing/2014/main" id="{6649BCDD-7D69-48C6-A2FE-3289ED598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112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5" name="Line 85">
              <a:extLst>
                <a:ext uri="{FF2B5EF4-FFF2-40B4-BE49-F238E27FC236}">
                  <a16:creationId xmlns:a16="http://schemas.microsoft.com/office/drawing/2014/main" id="{02E25111-8BFC-4903-879A-49650E71D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12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926" name="Line 86">
              <a:extLst>
                <a:ext uri="{FF2B5EF4-FFF2-40B4-BE49-F238E27FC236}">
                  <a16:creationId xmlns:a16="http://schemas.microsoft.com/office/drawing/2014/main" id="{93C71FB9-5D23-414D-87EE-2021071F5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968"/>
              <a:ext cx="0" cy="33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1930" name="Group 90">
            <a:extLst>
              <a:ext uri="{FF2B5EF4-FFF2-40B4-BE49-F238E27FC236}">
                <a16:creationId xmlns:a16="http://schemas.microsoft.com/office/drawing/2014/main" id="{C92EAA2E-EF92-4B78-B378-9BE1DE28B95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600200"/>
            <a:ext cx="7010400" cy="1600200"/>
            <a:chOff x="1104" y="960"/>
            <a:chExt cx="4416" cy="1008"/>
          </a:xfrm>
        </p:grpSpPr>
        <p:sp>
          <p:nvSpPr>
            <p:cNvPr id="291928" name="Rectangle 88">
              <a:extLst>
                <a:ext uri="{FF2B5EF4-FFF2-40B4-BE49-F238E27FC236}">
                  <a16:creationId xmlns:a16="http://schemas.microsoft.com/office/drawing/2014/main" id="{68C776AF-15FA-4431-A383-7369CB4BD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960"/>
              <a:ext cx="18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i="0" u="none">
                  <a:solidFill>
                    <a:srgbClr val="FF0000"/>
                  </a:solidFill>
                  <a:effectLst/>
                </a:rPr>
                <a:t>SYTÁ PÁRA</a:t>
              </a:r>
            </a:p>
          </p:txBody>
        </p:sp>
        <p:sp>
          <p:nvSpPr>
            <p:cNvPr id="291929" name="Oval 89">
              <a:extLst>
                <a:ext uri="{FF2B5EF4-FFF2-40B4-BE49-F238E27FC236}">
                  <a16:creationId xmlns:a16="http://schemas.microsoft.com/office/drawing/2014/main" id="{736ACCFF-B52A-4054-BC84-3EE4657A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104"/>
              <a:ext cx="2976" cy="86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91931" name="Rectangle 91">
            <a:extLst>
              <a:ext uri="{FF2B5EF4-FFF2-40B4-BE49-F238E27FC236}">
                <a16:creationId xmlns:a16="http://schemas.microsoft.com/office/drawing/2014/main" id="{2E4687E5-6BCA-43BE-B29C-995BFCC4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05400"/>
            <a:ext cx="8839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tlak syté páry  nad  kapalinou s rostoucí teplotou roste</a:t>
            </a:r>
            <a:endParaRPr lang="cs-CZ" altLang="cs-CZ" i="0" u="none" baseline="-25000">
              <a:effectLst/>
            </a:endParaRPr>
          </a:p>
        </p:txBody>
      </p:sp>
      <p:sp>
        <p:nvSpPr>
          <p:cNvPr id="291932" name="Rectangle 92">
            <a:extLst>
              <a:ext uri="{FF2B5EF4-FFF2-40B4-BE49-F238E27FC236}">
                <a16:creationId xmlns:a16="http://schemas.microsoft.com/office/drawing/2014/main" id="{481DF839-B0F3-4811-A156-AFAED574B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638800"/>
            <a:ext cx="8839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- graf závislosti tlaku syté páry  na teplotě se nazývá křivka syté páry</a:t>
            </a:r>
            <a:endParaRPr lang="cs-CZ" altLang="cs-CZ" i="0" u="none" baseline="-25000"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96" grpId="0" autoUpdateAnimBg="0"/>
      <p:bldP spid="291899" grpId="0" autoUpdateAnimBg="0"/>
      <p:bldP spid="291931" grpId="0" autoUpdateAnimBg="0"/>
      <p:bldP spid="2919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9" name="Text Box 11">
            <a:extLst>
              <a:ext uri="{FF2B5EF4-FFF2-40B4-BE49-F238E27FC236}">
                <a16:creationId xmlns:a16="http://schemas.microsoft.com/office/drawing/2014/main" id="{EA1BE470-29A6-4FC1-A0D6-C3F9335B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Obr.: Křivka syté páry</a:t>
            </a:r>
          </a:p>
        </p:txBody>
      </p:sp>
      <p:grpSp>
        <p:nvGrpSpPr>
          <p:cNvPr id="304164" name="Group 36">
            <a:extLst>
              <a:ext uri="{FF2B5EF4-FFF2-40B4-BE49-F238E27FC236}">
                <a16:creationId xmlns:a16="http://schemas.microsoft.com/office/drawing/2014/main" id="{CC3AE09C-F9F3-49D5-873A-573742CD7073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742950"/>
            <a:ext cx="6316662" cy="4819650"/>
            <a:chOff x="773" y="240"/>
            <a:chExt cx="3979" cy="3036"/>
          </a:xfrm>
        </p:grpSpPr>
        <p:sp>
          <p:nvSpPr>
            <p:cNvPr id="304141" name="Text Box 13">
              <a:extLst>
                <a:ext uri="{FF2B5EF4-FFF2-40B4-BE49-F238E27FC236}">
                  <a16:creationId xmlns:a16="http://schemas.microsoft.com/office/drawing/2014/main" id="{1D61CCE1-CAAE-4B66-B8BD-C26A95677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40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p</a:t>
              </a:r>
            </a:p>
          </p:txBody>
        </p:sp>
        <p:sp>
          <p:nvSpPr>
            <p:cNvPr id="304142" name="Line 14">
              <a:extLst>
                <a:ext uri="{FF2B5EF4-FFF2-40B4-BE49-F238E27FC236}">
                  <a16:creationId xmlns:a16="http://schemas.microsoft.com/office/drawing/2014/main" id="{98C3F5A6-BFF9-4F2C-8635-2C76A16B7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336"/>
              <a:ext cx="18" cy="2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4143" name="Line 15">
              <a:extLst>
                <a:ext uri="{FF2B5EF4-FFF2-40B4-BE49-F238E27FC236}">
                  <a16:creationId xmlns:a16="http://schemas.microsoft.com/office/drawing/2014/main" id="{EB039F4E-41BB-48D1-868A-02B9F0249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" y="2906"/>
              <a:ext cx="35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4144" name="Text Box 16">
              <a:extLst>
                <a:ext uri="{FF2B5EF4-FFF2-40B4-BE49-F238E27FC236}">
                  <a16:creationId xmlns:a16="http://schemas.microsoft.com/office/drawing/2014/main" id="{F53F3CF2-819B-42C4-AB4D-0DF74620E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" y="29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0</a:t>
              </a:r>
            </a:p>
          </p:txBody>
        </p:sp>
        <p:sp>
          <p:nvSpPr>
            <p:cNvPr id="304145" name="Text Box 17">
              <a:extLst>
                <a:ext uri="{FF2B5EF4-FFF2-40B4-BE49-F238E27FC236}">
                  <a16:creationId xmlns:a16="http://schemas.microsoft.com/office/drawing/2014/main" id="{01918E93-57B7-4BF9-816A-6429D786D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949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T</a:t>
              </a:r>
            </a:p>
          </p:txBody>
        </p:sp>
        <p:sp>
          <p:nvSpPr>
            <p:cNvPr id="304150" name="Line 22">
              <a:extLst>
                <a:ext uri="{FF2B5EF4-FFF2-40B4-BE49-F238E27FC236}">
                  <a16:creationId xmlns:a16="http://schemas.microsoft.com/office/drawing/2014/main" id="{A8C39825-AD12-4D4C-8FB6-E2AE8442C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912"/>
              <a:ext cx="27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51" name="Line 23">
              <a:extLst>
                <a:ext uri="{FF2B5EF4-FFF2-40B4-BE49-F238E27FC236}">
                  <a16:creationId xmlns:a16="http://schemas.microsoft.com/office/drawing/2014/main" id="{D095AC59-6EAB-4A1D-8928-3BFA9E94F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899"/>
              <a:ext cx="48" cy="20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52" name="Line 24">
              <a:extLst>
                <a:ext uri="{FF2B5EF4-FFF2-40B4-BE49-F238E27FC236}">
                  <a16:creationId xmlns:a16="http://schemas.microsoft.com/office/drawing/2014/main" id="{7030DA9D-7A04-415D-A12D-75951FF1F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30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54" name="Text Box 26">
              <a:extLst>
                <a:ext uri="{FF2B5EF4-FFF2-40B4-BE49-F238E27FC236}">
                  <a16:creationId xmlns:a16="http://schemas.microsoft.com/office/drawing/2014/main" id="{A91562E8-043A-4D11-B6C5-1819190F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2112"/>
              <a:ext cx="76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u="none">
                  <a:effectLst/>
                </a:rPr>
                <a:t>p</a:t>
              </a:r>
              <a:r>
                <a:rPr lang="cs-CZ" altLang="cs-CZ" sz="2400" u="none" baseline="-25000">
                  <a:effectLst/>
                </a:rPr>
                <a:t>A</a:t>
              </a:r>
              <a:endParaRPr lang="cs-CZ" altLang="cs-CZ" sz="2400" u="none">
                <a:effectLst/>
              </a:endParaRPr>
            </a:p>
          </p:txBody>
        </p:sp>
        <p:sp>
          <p:nvSpPr>
            <p:cNvPr id="304155" name="Text Box 27">
              <a:extLst>
                <a:ext uri="{FF2B5EF4-FFF2-40B4-BE49-F238E27FC236}">
                  <a16:creationId xmlns:a16="http://schemas.microsoft.com/office/drawing/2014/main" id="{8825B964-0222-497A-89E7-669E791FD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768"/>
              <a:ext cx="76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u="none">
                  <a:effectLst/>
                </a:rPr>
                <a:t>p</a:t>
              </a:r>
              <a:r>
                <a:rPr lang="cs-CZ" altLang="cs-CZ" sz="2400" u="none" baseline="-25000">
                  <a:effectLst/>
                </a:rPr>
                <a:t>K</a:t>
              </a:r>
              <a:endParaRPr lang="cs-CZ" altLang="cs-CZ" sz="2400" u="none">
                <a:effectLst/>
              </a:endParaRPr>
            </a:p>
          </p:txBody>
        </p:sp>
        <p:sp>
          <p:nvSpPr>
            <p:cNvPr id="304156" name="Text Box 28">
              <a:extLst>
                <a:ext uri="{FF2B5EF4-FFF2-40B4-BE49-F238E27FC236}">
                  <a16:creationId xmlns:a16="http://schemas.microsoft.com/office/drawing/2014/main" id="{02AC2C5A-8814-4E06-880C-FACE12A59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928"/>
              <a:ext cx="76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u="none">
                  <a:effectLst/>
                </a:rPr>
                <a:t>T</a:t>
              </a:r>
              <a:r>
                <a:rPr lang="cs-CZ" altLang="cs-CZ" sz="2400" u="none" baseline="-25000">
                  <a:effectLst/>
                </a:rPr>
                <a:t>K</a:t>
              </a:r>
              <a:endParaRPr lang="cs-CZ" altLang="cs-CZ" sz="2400" u="none">
                <a:effectLst/>
              </a:endParaRPr>
            </a:p>
          </p:txBody>
        </p:sp>
        <p:sp>
          <p:nvSpPr>
            <p:cNvPr id="304157" name="Text Box 29">
              <a:extLst>
                <a:ext uri="{FF2B5EF4-FFF2-40B4-BE49-F238E27FC236}">
                  <a16:creationId xmlns:a16="http://schemas.microsoft.com/office/drawing/2014/main" id="{2935FCDC-8539-4DD5-949A-7C4584485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76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u="none">
                  <a:effectLst/>
                </a:rPr>
                <a:t>T</a:t>
              </a:r>
              <a:r>
                <a:rPr lang="cs-CZ" altLang="cs-CZ" sz="2400" u="none" baseline="-25000">
                  <a:effectLst/>
                </a:rPr>
                <a:t>A</a:t>
              </a:r>
              <a:endParaRPr lang="cs-CZ" altLang="cs-CZ" sz="2400" u="none">
                <a:effectLst/>
              </a:endParaRPr>
            </a:p>
          </p:txBody>
        </p:sp>
        <p:sp>
          <p:nvSpPr>
            <p:cNvPr id="304158" name="Arc 30">
              <a:extLst>
                <a:ext uri="{FF2B5EF4-FFF2-40B4-BE49-F238E27FC236}">
                  <a16:creationId xmlns:a16="http://schemas.microsoft.com/office/drawing/2014/main" id="{2ED93701-C311-4A10-A8FB-9C79653AC3A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392" y="576"/>
              <a:ext cx="2553" cy="1765"/>
            </a:xfrm>
            <a:custGeom>
              <a:avLst/>
              <a:gdLst>
                <a:gd name="G0" fmla="+- 0 0 0"/>
                <a:gd name="G1" fmla="+- 21467 0 0"/>
                <a:gd name="G2" fmla="+- 21600 0 0"/>
                <a:gd name="T0" fmla="*/ 2389 w 21266"/>
                <a:gd name="T1" fmla="*/ 0 h 21467"/>
                <a:gd name="T2" fmla="*/ 21266 w 21266"/>
                <a:gd name="T3" fmla="*/ 17681 h 21467"/>
                <a:gd name="T4" fmla="*/ 0 w 21266"/>
                <a:gd name="T5" fmla="*/ 21467 h 2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66" h="21467" fill="none" extrusionOk="0">
                  <a:moveTo>
                    <a:pt x="2389" y="-1"/>
                  </a:moveTo>
                  <a:cubicBezTo>
                    <a:pt x="11904" y="1058"/>
                    <a:pt x="19587" y="8255"/>
                    <a:pt x="21265" y="17681"/>
                  </a:cubicBezTo>
                </a:path>
                <a:path w="21266" h="21467" stroke="0" extrusionOk="0">
                  <a:moveTo>
                    <a:pt x="2389" y="-1"/>
                  </a:moveTo>
                  <a:cubicBezTo>
                    <a:pt x="11904" y="1058"/>
                    <a:pt x="19587" y="8255"/>
                    <a:pt x="21265" y="17681"/>
                  </a:cubicBezTo>
                  <a:lnTo>
                    <a:pt x="0" y="21467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59" name="Line 31">
              <a:extLst>
                <a:ext uri="{FF2B5EF4-FFF2-40B4-BE49-F238E27FC236}">
                  <a16:creationId xmlns:a16="http://schemas.microsoft.com/office/drawing/2014/main" id="{3E56191D-3839-40F8-B4D4-71200E71F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5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60" name="Oval 32">
              <a:extLst>
                <a:ext uri="{FF2B5EF4-FFF2-40B4-BE49-F238E27FC236}">
                  <a16:creationId xmlns:a16="http://schemas.microsoft.com/office/drawing/2014/main" id="{B8C14A98-7EE3-4675-9C4F-A5D97C1E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8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61" name="Oval 33">
              <a:extLst>
                <a:ext uri="{FF2B5EF4-FFF2-40B4-BE49-F238E27FC236}">
                  <a16:creationId xmlns:a16="http://schemas.microsoft.com/office/drawing/2014/main" id="{2EB82260-164D-4DE7-87B9-5F527228F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4162" name="Text Box 34">
              <a:extLst>
                <a:ext uri="{FF2B5EF4-FFF2-40B4-BE49-F238E27FC236}">
                  <a16:creationId xmlns:a16="http://schemas.microsoft.com/office/drawing/2014/main" id="{8FE4F5D5-D640-4EE1-9959-B5572C78B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576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i="0" u="none">
                  <a:solidFill>
                    <a:srgbClr val="FF0000"/>
                  </a:solidFill>
                  <a:effectLst/>
                </a:rPr>
                <a:t>K</a:t>
              </a:r>
            </a:p>
          </p:txBody>
        </p:sp>
        <p:sp>
          <p:nvSpPr>
            <p:cNvPr id="304163" name="Text Box 35">
              <a:extLst>
                <a:ext uri="{FF2B5EF4-FFF2-40B4-BE49-F238E27FC236}">
                  <a16:creationId xmlns:a16="http://schemas.microsoft.com/office/drawing/2014/main" id="{5502764B-B780-4EF2-817D-B78A80443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" y="197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i="0" u="none">
                  <a:solidFill>
                    <a:srgbClr val="FF0000"/>
                  </a:solidFill>
                  <a:effectLst/>
                </a:rPr>
                <a:t>A</a:t>
              </a:r>
            </a:p>
          </p:txBody>
        </p:sp>
      </p:grpSp>
      <p:sp>
        <p:nvSpPr>
          <p:cNvPr id="304165" name="Rectangle 37">
            <a:extLst>
              <a:ext uri="{FF2B5EF4-FFF2-40B4-BE49-F238E27FC236}">
                <a16:creationId xmlns:a16="http://schemas.microsoft.com/office/drawing/2014/main" id="{1B0D36D8-D585-4625-A7BF-7AA4C0C77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8839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 A – TROJNÝ BOD </a:t>
            </a:r>
            <a:r>
              <a:rPr lang="cs-CZ" altLang="cs-CZ" sz="2400" b="0" i="0" u="none">
                <a:effectLst/>
              </a:rPr>
              <a:t>charakterizuje rovnovážný stav PL-K-SP </a:t>
            </a:r>
            <a:endParaRPr lang="cs-CZ" altLang="cs-CZ" i="0" u="none" baseline="-25000">
              <a:effectLst/>
            </a:endParaRPr>
          </a:p>
        </p:txBody>
      </p:sp>
      <p:sp>
        <p:nvSpPr>
          <p:cNvPr id="304166" name="Rectangle 38">
            <a:extLst>
              <a:ext uri="{FF2B5EF4-FFF2-40B4-BE49-F238E27FC236}">
                <a16:creationId xmlns:a16="http://schemas.microsoft.com/office/drawing/2014/main" id="{539DA549-4FC1-46F5-B8E7-D9016BE15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72200"/>
            <a:ext cx="8763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 K – KRITICKÝ BOD </a:t>
            </a:r>
            <a:r>
              <a:rPr lang="cs-CZ" altLang="cs-CZ" sz="2400" b="0" i="0" u="none">
                <a:effectLst/>
              </a:rPr>
              <a:t>charakterizuje kritický stav látky </a:t>
            </a:r>
            <a:endParaRPr lang="cs-CZ" altLang="cs-CZ" i="0" u="none" baseline="-25000"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65" grpId="0" autoUpdateAnimBg="0"/>
      <p:bldP spid="30416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30" name="Rectangle 1090">
            <a:extLst>
              <a:ext uri="{FF2B5EF4-FFF2-40B4-BE49-F238E27FC236}">
                <a16:creationId xmlns:a16="http://schemas.microsoft.com/office/drawing/2014/main" id="{E26E63E7-40A2-4DEA-B865-C22904758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7. FÁZOVÝ DIAGRAM </a:t>
            </a:r>
          </a:p>
        </p:txBody>
      </p:sp>
      <p:sp>
        <p:nvSpPr>
          <p:cNvPr id="292931" name="Rectangle 1091">
            <a:extLst>
              <a:ext uri="{FF2B5EF4-FFF2-40B4-BE49-F238E27FC236}">
                <a16:creationId xmlns:a16="http://schemas.microsoft.com/office/drawing/2014/main" id="{AB6E3883-F9E5-4E1A-BD64-6A40E223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6995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effectLst/>
              </a:rPr>
              <a:t>FÁZOVÝ DIAGRAM (pT diagram)</a:t>
            </a:r>
            <a:endParaRPr lang="cs-CZ" altLang="cs-CZ" sz="1200" b="0" i="0" u="none">
              <a:effectLst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i="0" u="none">
                <a:effectLst/>
              </a:rPr>
              <a:t>diagram, do něhož zakreslujeme skupenství, kde na ose x je teplota a na ose y tlak</a:t>
            </a:r>
          </a:p>
        </p:txBody>
      </p:sp>
      <p:sp>
        <p:nvSpPr>
          <p:cNvPr id="292933" name="Rectangle 1093">
            <a:extLst>
              <a:ext uri="{FF2B5EF4-FFF2-40B4-BE49-F238E27FC236}">
                <a16:creationId xmlns:a16="http://schemas.microsoft.com/office/drawing/2014/main" id="{5BC04661-603E-4EB2-810B-FB6E2AE7C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 sz="2400" b="0" i="0" u="none">
                <a:effectLst/>
              </a:rPr>
              <a:t>f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ázový diagram je rozd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len t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emi k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ivkami na t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 plochy</a:t>
            </a:r>
            <a:r>
              <a:rPr lang="cs-CZ" altLang="cs-CZ" sz="2400" b="0" i="0" u="none">
                <a:effectLst/>
              </a:rPr>
              <a:t>:</a:t>
            </a:r>
          </a:p>
        </p:txBody>
      </p:sp>
      <p:sp>
        <p:nvSpPr>
          <p:cNvPr id="292935" name="Rectangle 1095">
            <a:extLst>
              <a:ext uri="{FF2B5EF4-FFF2-40B4-BE49-F238E27FC236}">
                <a16:creationId xmlns:a16="http://schemas.microsoft.com/office/drawing/2014/main" id="{A9B0D67B-7F3B-432F-96D5-B989C0D6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92934" name="Picture 1094" descr="\\Nt_server_1\prenos\SOČ\Jandora\Maka\S1.BMP">
            <a:extLst>
              <a:ext uri="{FF2B5EF4-FFF2-40B4-BE49-F238E27FC236}">
                <a16:creationId xmlns:a16="http://schemas.microsoft.com/office/drawing/2014/main" id="{A89C7830-3C81-4B39-BFAB-E1FB4397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6482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937" name="Rectangle 1097">
            <a:extLst>
              <a:ext uri="{FF2B5EF4-FFF2-40B4-BE49-F238E27FC236}">
                <a16:creationId xmlns:a16="http://schemas.microsoft.com/office/drawing/2014/main" id="{AE3CFDEC-2055-4FAB-B757-4BCDA6E1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92938" name="Rectangle 1098">
            <a:extLst>
              <a:ext uri="{FF2B5EF4-FFF2-40B4-BE49-F238E27FC236}">
                <a16:creationId xmlns:a16="http://schemas.microsoft.com/office/drawing/2014/main" id="{0BB16999-1F58-466C-B942-D4B53ED4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365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I – PEVNÉ SKUPENSTVÍ</a:t>
            </a:r>
          </a:p>
        </p:txBody>
      </p:sp>
      <p:sp>
        <p:nvSpPr>
          <p:cNvPr id="292939" name="Rectangle 1099">
            <a:extLst>
              <a:ext uri="{FF2B5EF4-FFF2-40B4-BE49-F238E27FC236}">
                <a16:creationId xmlns:a16="http://schemas.microsoft.com/office/drawing/2014/main" id="{AF473B71-88C4-49AA-A854-921CA8AC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3505200"/>
            <a:ext cx="411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II – KAPALNÉ SKUPENSTVÍ</a:t>
            </a:r>
          </a:p>
        </p:txBody>
      </p:sp>
      <p:sp>
        <p:nvSpPr>
          <p:cNvPr id="292940" name="Rectangle 1100">
            <a:extLst>
              <a:ext uri="{FF2B5EF4-FFF2-40B4-BE49-F238E27FC236}">
                <a16:creationId xmlns:a16="http://schemas.microsoft.com/office/drawing/2014/main" id="{589B0A3D-076D-485A-B37B-2BE487779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14800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III – PLYNNÉ SKUPENSTVÍ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3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>
            <a:extLst>
              <a:ext uri="{FF2B5EF4-FFF2-40B4-BE49-F238E27FC236}">
                <a16:creationId xmlns:a16="http://schemas.microsoft.com/office/drawing/2014/main" id="{EEF0653A-B02A-4BEE-9E85-7AEA30CF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Mezi I a III –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sublimační k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ř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ivka k</a:t>
            </a:r>
            <a:r>
              <a:rPr lang="cs-CZ" altLang="cs-CZ" sz="2400" i="0" u="none" baseline="-25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s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– ka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dý bod této k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ivky znázor</a:t>
            </a:r>
            <a:r>
              <a:rPr lang="cs-CZ" altLang="cs-CZ" sz="2400" b="0" i="0" u="none">
                <a:effectLst/>
              </a:rPr>
              <a:t>ň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uje stav látky,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 kterém existuje vedle sebe v rovnová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ném stavu pevná látka a její sytá pára.</a:t>
            </a:r>
          </a:p>
          <a:p>
            <a:pPr eaLnBrk="0" hangingPunct="0"/>
            <a:endParaRPr lang="cs-CZ" altLang="cs-CZ" sz="2400" b="0" i="0" u="none">
              <a:effectLst/>
            </a:endParaRPr>
          </a:p>
        </p:txBody>
      </p:sp>
      <p:sp>
        <p:nvSpPr>
          <p:cNvPr id="305156" name="Rectangle 4">
            <a:extLst>
              <a:ext uri="{FF2B5EF4-FFF2-40B4-BE49-F238E27FC236}">
                <a16:creationId xmlns:a16="http://schemas.microsoft.com/office/drawing/2014/main" id="{BB6D1AE3-97AF-45D4-BA64-9483C258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7013"/>
            <a:ext cx="721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- n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a rozhraní mezi jednotlivými plochami jsou k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ivky:</a:t>
            </a:r>
          </a:p>
        </p:txBody>
      </p:sp>
      <p:sp>
        <p:nvSpPr>
          <p:cNvPr id="305157" name="Rectangle 5">
            <a:extLst>
              <a:ext uri="{FF2B5EF4-FFF2-40B4-BE49-F238E27FC236}">
                <a16:creationId xmlns:a16="http://schemas.microsoft.com/office/drawing/2014/main" id="{A91C3F34-EF91-475E-A3EF-B47EC8556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Mezi I a II –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k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ř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ivka tání k</a:t>
            </a:r>
            <a:r>
              <a:rPr lang="cs-CZ" altLang="cs-CZ" sz="2400" b="0" i="0" u="none" baseline="-30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t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–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 teplot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a tlaku, který jí odpovídá, je pevné a kapalné skupenství pohromadě. Tato křivka je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závislostí teploty tání na vnějším tlaku.</a:t>
            </a:r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1FBE4817-F9D3-41E3-B289-0F3A7782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Mezi II a III –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k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ř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ivka sytých par k</a:t>
            </a:r>
            <a:r>
              <a:rPr lang="cs-CZ" altLang="cs-CZ" sz="2400" i="0" u="none" baseline="-25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p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–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 této teplot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a tlaku se vyskytují syté páry</a:t>
            </a:r>
            <a:r>
              <a:rPr lang="cs-CZ" altLang="cs-CZ" sz="2400" b="0" u="none">
                <a:effectLst/>
                <a:cs typeface="Times New Roman" panose="02020603050405020304" pitchFamily="18" charset="0"/>
              </a:rPr>
              <a:t>.</a:t>
            </a:r>
            <a:r>
              <a:rPr lang="cs-CZ" altLang="cs-CZ" sz="2400" b="0">
                <a:effectLst/>
                <a:cs typeface="Times New Roman" panose="02020603050405020304" pitchFamily="18" charset="0"/>
              </a:rPr>
              <a:t> Je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závislost tlaku syté páry na teplot</a:t>
            </a:r>
            <a:r>
              <a:rPr lang="cs-CZ" altLang="cs-CZ" sz="2400" b="0" i="0">
                <a:effectLst/>
              </a:rPr>
              <a:t>ě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5159" name="Arc 7">
            <a:extLst>
              <a:ext uri="{FF2B5EF4-FFF2-40B4-BE49-F238E27FC236}">
                <a16:creationId xmlns:a16="http://schemas.microsoft.com/office/drawing/2014/main" id="{F92F10AF-BB41-4871-BEE9-86FF4921A996}"/>
              </a:ext>
            </a:extLst>
          </p:cNvPr>
          <p:cNvSpPr>
            <a:spLocks/>
          </p:cNvSpPr>
          <p:nvPr/>
        </p:nvSpPr>
        <p:spPr bwMode="auto">
          <a:xfrm flipV="1">
            <a:off x="3200400" y="5791200"/>
            <a:ext cx="21336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158"/>
              <a:gd name="T1" fmla="*/ 0 h 21600"/>
              <a:gd name="T2" fmla="*/ 20158 w 20158"/>
              <a:gd name="T3" fmla="*/ 13841 h 21600"/>
              <a:gd name="T4" fmla="*/ 0 w 201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58" h="21600" fill="none" extrusionOk="0">
                <a:moveTo>
                  <a:pt x="-1" y="0"/>
                </a:moveTo>
                <a:cubicBezTo>
                  <a:pt x="8935" y="0"/>
                  <a:pt x="16948" y="5501"/>
                  <a:pt x="20158" y="13840"/>
                </a:cubicBezTo>
              </a:path>
              <a:path w="20158" h="21600" stroke="0" extrusionOk="0">
                <a:moveTo>
                  <a:pt x="-1" y="0"/>
                </a:moveTo>
                <a:cubicBezTo>
                  <a:pt x="8935" y="0"/>
                  <a:pt x="16948" y="5501"/>
                  <a:pt x="20158" y="1384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5160" name="Arc 8">
            <a:extLst>
              <a:ext uri="{FF2B5EF4-FFF2-40B4-BE49-F238E27FC236}">
                <a16:creationId xmlns:a16="http://schemas.microsoft.com/office/drawing/2014/main" id="{72619E7F-4CB7-4294-B1C8-C25949FB3A38}"/>
              </a:ext>
            </a:extLst>
          </p:cNvPr>
          <p:cNvSpPr>
            <a:spLocks/>
          </p:cNvSpPr>
          <p:nvPr/>
        </p:nvSpPr>
        <p:spPr bwMode="auto">
          <a:xfrm flipV="1">
            <a:off x="5334000" y="5410200"/>
            <a:ext cx="22860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5161" name="Arc 9">
            <a:extLst>
              <a:ext uri="{FF2B5EF4-FFF2-40B4-BE49-F238E27FC236}">
                <a16:creationId xmlns:a16="http://schemas.microsoft.com/office/drawing/2014/main" id="{59CDFF8D-5E86-4CBA-8D90-8599A02E9153}"/>
              </a:ext>
            </a:extLst>
          </p:cNvPr>
          <p:cNvSpPr>
            <a:spLocks/>
          </p:cNvSpPr>
          <p:nvPr/>
        </p:nvSpPr>
        <p:spPr bwMode="auto">
          <a:xfrm rot="8037587" flipV="1">
            <a:off x="5115719" y="5139531"/>
            <a:ext cx="1844675" cy="417513"/>
          </a:xfrm>
          <a:custGeom>
            <a:avLst/>
            <a:gdLst>
              <a:gd name="G0" fmla="+- 2054 0 0"/>
              <a:gd name="G1" fmla="+- 21600 0 0"/>
              <a:gd name="G2" fmla="+- 21600 0 0"/>
              <a:gd name="T0" fmla="*/ 0 w 18666"/>
              <a:gd name="T1" fmla="*/ 98 h 21600"/>
              <a:gd name="T2" fmla="*/ 18666 w 18666"/>
              <a:gd name="T3" fmla="*/ 7794 h 21600"/>
              <a:gd name="T4" fmla="*/ 2054 w 1866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66" h="21600" fill="none" extrusionOk="0">
                <a:moveTo>
                  <a:pt x="-1" y="97"/>
                </a:moveTo>
                <a:cubicBezTo>
                  <a:pt x="682" y="32"/>
                  <a:pt x="1368" y="0"/>
                  <a:pt x="2054" y="0"/>
                </a:cubicBezTo>
                <a:cubicBezTo>
                  <a:pt x="8474" y="0"/>
                  <a:pt x="14562" y="2856"/>
                  <a:pt x="18665" y="7794"/>
                </a:cubicBezTo>
              </a:path>
              <a:path w="18666" h="21600" stroke="0" extrusionOk="0">
                <a:moveTo>
                  <a:pt x="-1" y="97"/>
                </a:moveTo>
                <a:cubicBezTo>
                  <a:pt x="682" y="32"/>
                  <a:pt x="1368" y="0"/>
                  <a:pt x="2054" y="0"/>
                </a:cubicBezTo>
                <a:cubicBezTo>
                  <a:pt x="8474" y="0"/>
                  <a:pt x="14562" y="2856"/>
                  <a:pt x="18665" y="7794"/>
                </a:cubicBezTo>
                <a:lnTo>
                  <a:pt x="2054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5162" name="Rectangle 10">
            <a:extLst>
              <a:ext uri="{FF2B5EF4-FFF2-40B4-BE49-F238E27FC236}">
                <a16:creationId xmlns:a16="http://schemas.microsoft.com/office/drawing/2014/main" id="{0B691BC7-C038-4882-9D84-E98593E1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7244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 k</a:t>
            </a:r>
            <a:r>
              <a:rPr lang="cs-CZ" altLang="cs-CZ" b="0" i="0" u="none" baseline="-30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t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5163" name="Rectangle 11">
            <a:extLst>
              <a:ext uri="{FF2B5EF4-FFF2-40B4-BE49-F238E27FC236}">
                <a16:creationId xmlns:a16="http://schemas.microsoft.com/office/drawing/2014/main" id="{E378636F-2A5F-46F2-A771-26284D25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5843588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k</a:t>
            </a:r>
            <a:r>
              <a:rPr lang="cs-CZ" altLang="cs-CZ" i="0" u="none" baseline="-25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05164" name="Rectangle 12">
            <a:extLst>
              <a:ext uri="{FF2B5EF4-FFF2-40B4-BE49-F238E27FC236}">
                <a16:creationId xmlns:a16="http://schemas.microsoft.com/office/drawing/2014/main" id="{696F9B70-788D-4898-8498-01B1652E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691188"/>
            <a:ext cx="55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k</a:t>
            </a:r>
            <a:r>
              <a:rPr lang="cs-CZ" altLang="cs-CZ" i="0" u="none" baseline="-25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05165" name="Rectangle 13">
            <a:extLst>
              <a:ext uri="{FF2B5EF4-FFF2-40B4-BE49-F238E27FC236}">
                <a16:creationId xmlns:a16="http://schemas.microsoft.com/office/drawing/2014/main" id="{316F2584-B93A-4BD7-B51D-E08AFCB8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492125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effectLst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05166" name="Rectangle 14">
            <a:extLst>
              <a:ext uri="{FF2B5EF4-FFF2-40B4-BE49-F238E27FC236}">
                <a16:creationId xmlns:a16="http://schemas.microsoft.com/office/drawing/2014/main" id="{1FECB206-E9D7-472D-AA37-7F967F49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768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effectLst/>
                <a:cs typeface="Times New Roman" panose="02020603050405020304" pitchFamily="18" charset="0"/>
              </a:rPr>
              <a:t>I</a:t>
            </a:r>
            <a:r>
              <a:rPr lang="cs-CZ" altLang="cs-CZ" sz="3600" i="0" u="none">
                <a:effectLst/>
              </a:rPr>
              <a:t>I</a:t>
            </a:r>
          </a:p>
        </p:txBody>
      </p:sp>
      <p:sp>
        <p:nvSpPr>
          <p:cNvPr id="305167" name="Rectangle 15">
            <a:extLst>
              <a:ext uri="{FF2B5EF4-FFF2-40B4-BE49-F238E27FC236}">
                <a16:creationId xmlns:a16="http://schemas.microsoft.com/office/drawing/2014/main" id="{5164C79A-8F50-45DE-B493-28622C5C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9600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effectLst/>
                <a:cs typeface="Times New Roman" panose="02020603050405020304" pitchFamily="18" charset="0"/>
              </a:rPr>
              <a:t>I</a:t>
            </a:r>
            <a:r>
              <a:rPr lang="cs-CZ" altLang="cs-CZ" sz="3600" i="0" u="none">
                <a:effectLst/>
              </a:rPr>
              <a:t>II</a:t>
            </a:r>
          </a:p>
        </p:txBody>
      </p:sp>
    </p:spTree>
  </p:cSld>
  <p:clrMapOvr>
    <a:masterClrMapping/>
  </p:clrMapOvr>
  <p:transition spd="slow"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90" name="Rectangle 1034">
            <a:extLst>
              <a:ext uri="{FF2B5EF4-FFF2-40B4-BE49-F238E27FC236}">
                <a16:creationId xmlns:a16="http://schemas.microsoft.com/office/drawing/2014/main" id="{67B3C627-7773-4483-840E-4A8D5CF9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6106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3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4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 A –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TROJNÝ BOD</a:t>
            </a:r>
            <a:r>
              <a:rPr lang="cs-CZ" altLang="cs-CZ" sz="2400" i="0" u="none">
                <a:effectLst/>
              </a:rPr>
              <a:t>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protínají se v n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m všechny t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i k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ivky. P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i této teplot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a tlaku se vyskytuje látka ve všech t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ech skupenstvích pohromad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–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vyskytují se pevná látka, kapalina i sytá pára pohromad</a:t>
            </a:r>
            <a:r>
              <a:rPr lang="cs-CZ" altLang="cs-CZ" sz="2400" b="0" i="0">
                <a:effectLst/>
              </a:rPr>
              <a:t>ě</a:t>
            </a:r>
            <a:endParaRPr lang="cs-CZ" altLang="cs-CZ" sz="2400" b="0" i="0" u="none">
              <a:effectLst/>
            </a:endParaRPr>
          </a:p>
        </p:txBody>
      </p:sp>
      <p:sp>
        <p:nvSpPr>
          <p:cNvPr id="302091" name="Rectangle 1035">
            <a:extLst>
              <a:ext uri="{FF2B5EF4-FFF2-40B4-BE49-F238E27FC236}">
                <a16:creationId xmlns:a16="http://schemas.microsoft.com/office/drawing/2014/main" id="{C0DFA247-1A7F-460C-8E46-40FEA1B5A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9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400" i="0" u="none">
                <a:effectLst/>
              </a:rPr>
              <a:t>  K –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KRITICKÝ BOD</a:t>
            </a:r>
            <a:r>
              <a:rPr lang="cs-CZ" altLang="cs-CZ" sz="2400" i="0" u="none">
                <a:effectLst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kon</a:t>
            </a:r>
            <a:r>
              <a:rPr lang="cs-CZ" altLang="cs-CZ" sz="2400" b="0" i="0" u="none">
                <a:effectLst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 jím k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ivka sytých par. Při vyšších teplotách </a:t>
            </a:r>
            <a:r>
              <a:rPr lang="cs-CZ" altLang="cs-CZ" sz="2400" b="0" i="0" u="none">
                <a:effectLst/>
              </a:rPr>
              <a:t>než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T</a:t>
            </a:r>
            <a:r>
              <a:rPr lang="cs-CZ" altLang="cs-CZ" sz="2400" b="0" i="0" u="none" baseline="-30000">
                <a:effectLst/>
                <a:cs typeface="Times New Roman" panose="02020603050405020304" pitchFamily="18" charset="0"/>
              </a:rPr>
              <a:t>K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se už nevyskytuje kapalina. Mezi kapalinou a plynem zmizí rozhraní a látka se stane stejnorodou.</a:t>
            </a:r>
          </a:p>
          <a:p>
            <a:pPr algn="just">
              <a:lnSpc>
                <a:spcPct val="80000"/>
              </a:lnSpc>
            </a:pPr>
            <a:endParaRPr lang="cs-CZ" altLang="cs-CZ" sz="2400" b="0" i="0" u="none">
              <a:effectLst/>
            </a:endParaRPr>
          </a:p>
        </p:txBody>
      </p:sp>
      <p:sp>
        <p:nvSpPr>
          <p:cNvPr id="302092" name="Rectangle 1036">
            <a:extLst>
              <a:ext uri="{FF2B5EF4-FFF2-40B4-BE49-F238E27FC236}">
                <a16:creationId xmlns:a16="http://schemas.microsoft.com/office/drawing/2014/main" id="{E930D39D-988A-4B12-A379-AB1DE023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44925"/>
            <a:ext cx="8229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altLang="cs-CZ" sz="240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P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ŘEHŘÁTÁ PÁRA m</a:t>
            </a:r>
            <a:r>
              <a:rPr lang="cs-CZ" altLang="cs-CZ" sz="240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á ni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ž</a:t>
            </a:r>
            <a:r>
              <a:rPr lang="cs-CZ" altLang="cs-CZ" sz="240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ší tlak a hustotu ne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ž</a:t>
            </a:r>
            <a:r>
              <a:rPr lang="cs-CZ" altLang="cs-CZ" sz="240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 sytá pára té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ž</a:t>
            </a:r>
            <a:r>
              <a:rPr lang="cs-CZ" altLang="cs-CZ" sz="240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e teploty. </a:t>
            </a:r>
            <a:endParaRPr lang="cs-CZ" altLang="cs-CZ" sz="2400" i="0" u="none">
              <a:solidFill>
                <a:srgbClr val="00CC00"/>
              </a:solidFill>
              <a:effectLst/>
            </a:endParaRPr>
          </a:p>
          <a:p>
            <a:pPr algn="just" eaLnBrk="0" hangingPunct="0">
              <a:spcBef>
                <a:spcPct val="50000"/>
              </a:spcBef>
              <a:buFontTx/>
              <a:buChar char="-"/>
            </a:pPr>
            <a:r>
              <a:rPr lang="cs-CZ" altLang="cs-CZ" sz="2400" i="0" u="none">
                <a:solidFill>
                  <a:srgbClr val="00CC00"/>
                </a:solidFill>
                <a:effectLst/>
              </a:rPr>
              <a:t> vznik přehřáté páry:</a:t>
            </a:r>
          </a:p>
          <a:p>
            <a:pPr algn="just" eaLnBrk="0" hangingPunct="0">
              <a:spcBef>
                <a:spcPct val="50000"/>
              </a:spcBef>
            </a:pPr>
            <a:r>
              <a:rPr lang="cs-CZ" altLang="cs-CZ" sz="240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400" b="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zv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ě</a:t>
            </a:r>
            <a:r>
              <a:rPr lang="cs-CZ" altLang="cs-CZ" sz="2400" b="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tšením objemu bez přítomnosti kapaliny </a:t>
            </a:r>
            <a:endParaRPr lang="cs-CZ" altLang="cs-CZ" sz="2400" b="0" i="0" u="none">
              <a:solidFill>
                <a:srgbClr val="00CC00"/>
              </a:solidFill>
              <a:effectLst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400" b="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zah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ř</a:t>
            </a:r>
            <a:r>
              <a:rPr lang="cs-CZ" altLang="cs-CZ" sz="2400" b="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íváním 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syté páry </a:t>
            </a:r>
            <a:r>
              <a:rPr lang="cs-CZ" altLang="cs-CZ" sz="2400" b="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bez přítomnosti kapaliny</a:t>
            </a:r>
          </a:p>
          <a:p>
            <a:pPr algn="just" eaLnBrk="0" hangingPunct="0">
              <a:spcBef>
                <a:spcPct val="50000"/>
              </a:spcBef>
            </a:pPr>
            <a:r>
              <a:rPr lang="cs-CZ" altLang="cs-CZ" sz="2400" i="0" u="none">
                <a:solidFill>
                  <a:srgbClr val="00CC00"/>
                </a:solidFill>
                <a:effectLst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0" grpId="0" autoUpdateAnimBg="0"/>
      <p:bldP spid="3020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720" name="Group 72">
            <a:extLst>
              <a:ext uri="{FF2B5EF4-FFF2-40B4-BE49-F238E27FC236}">
                <a16:creationId xmlns:a16="http://schemas.microsoft.com/office/drawing/2014/main" id="{EEAD5AB5-E9CD-41A4-9F70-31625CA7BD1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514600"/>
            <a:ext cx="2514600" cy="1752600"/>
            <a:chOff x="288" y="1680"/>
            <a:chExt cx="1584" cy="1104"/>
          </a:xfrm>
        </p:grpSpPr>
        <p:sp>
          <p:nvSpPr>
            <p:cNvPr id="283714" name="Rectangle 66">
              <a:extLst>
                <a:ext uri="{FF2B5EF4-FFF2-40B4-BE49-F238E27FC236}">
                  <a16:creationId xmlns:a16="http://schemas.microsoft.com/office/drawing/2014/main" id="{85A65F38-A504-4375-A711-E29C45360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80"/>
              <a:ext cx="1584" cy="110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3717" name="Text Box 69">
              <a:extLst>
                <a:ext uri="{FF2B5EF4-FFF2-40B4-BE49-F238E27FC236}">
                  <a16:creationId xmlns:a16="http://schemas.microsoft.com/office/drawing/2014/main" id="{A5078A19-D3C9-447F-8373-D0004403C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4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PEVNÁ LÁTKA</a:t>
              </a:r>
            </a:p>
          </p:txBody>
        </p:sp>
      </p:grpSp>
      <p:grpSp>
        <p:nvGrpSpPr>
          <p:cNvPr id="283732" name="Group 84">
            <a:extLst>
              <a:ext uri="{FF2B5EF4-FFF2-40B4-BE49-F238E27FC236}">
                <a16:creationId xmlns:a16="http://schemas.microsoft.com/office/drawing/2014/main" id="{5463966A-11CB-4601-BB0A-2E7BD114D16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514600"/>
            <a:ext cx="2895600" cy="1752600"/>
            <a:chOff x="2064" y="1680"/>
            <a:chExt cx="1824" cy="1104"/>
          </a:xfrm>
        </p:grpSpPr>
        <p:sp>
          <p:nvSpPr>
            <p:cNvPr id="283716" name="Rectangle 68">
              <a:extLst>
                <a:ext uri="{FF2B5EF4-FFF2-40B4-BE49-F238E27FC236}">
                  <a16:creationId xmlns:a16="http://schemas.microsoft.com/office/drawing/2014/main" id="{AFAB46CF-8864-4C17-A9E7-F41964245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80"/>
              <a:ext cx="1584" cy="1104"/>
            </a:xfrm>
            <a:prstGeom prst="rect">
              <a:avLst/>
            </a:prstGeom>
            <a:solidFill>
              <a:srgbClr val="00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3718" name="Text Box 70">
              <a:extLst>
                <a:ext uri="{FF2B5EF4-FFF2-40B4-BE49-F238E27FC236}">
                  <a16:creationId xmlns:a16="http://schemas.microsoft.com/office/drawing/2014/main" id="{C1B737B1-9581-4B98-88DD-47A3B4ECB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KAPALNÁ LÁTKA</a:t>
              </a:r>
            </a:p>
          </p:txBody>
        </p:sp>
      </p:grpSp>
      <p:grpSp>
        <p:nvGrpSpPr>
          <p:cNvPr id="283733" name="Group 85">
            <a:extLst>
              <a:ext uri="{FF2B5EF4-FFF2-40B4-BE49-F238E27FC236}">
                <a16:creationId xmlns:a16="http://schemas.microsoft.com/office/drawing/2014/main" id="{074292EC-0340-4E80-8DFB-90526401656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514600"/>
            <a:ext cx="3276600" cy="1752600"/>
            <a:chOff x="4032" y="1680"/>
            <a:chExt cx="2064" cy="1104"/>
          </a:xfrm>
        </p:grpSpPr>
        <p:sp>
          <p:nvSpPr>
            <p:cNvPr id="283715" name="Rectangle 67">
              <a:extLst>
                <a:ext uri="{FF2B5EF4-FFF2-40B4-BE49-F238E27FC236}">
                  <a16:creationId xmlns:a16="http://schemas.microsoft.com/office/drawing/2014/main" id="{C74AA4CA-687D-49EC-B697-5A9924B12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584" cy="1104"/>
            </a:xfrm>
            <a:prstGeom prst="rect">
              <a:avLst/>
            </a:prstGeom>
            <a:solidFill>
              <a:srgbClr val="F7D09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3719" name="Text Box 71">
              <a:extLst>
                <a:ext uri="{FF2B5EF4-FFF2-40B4-BE49-F238E27FC236}">
                  <a16:creationId xmlns:a16="http://schemas.microsoft.com/office/drawing/2014/main" id="{B076BA49-4749-4C7A-B955-5CF8949B8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PLYNNÁ LÁTKA</a:t>
              </a:r>
            </a:p>
          </p:txBody>
        </p:sp>
      </p:grpSp>
      <p:grpSp>
        <p:nvGrpSpPr>
          <p:cNvPr id="283739" name="Group 91">
            <a:extLst>
              <a:ext uri="{FF2B5EF4-FFF2-40B4-BE49-F238E27FC236}">
                <a16:creationId xmlns:a16="http://schemas.microsoft.com/office/drawing/2014/main" id="{EF8E3AAC-5924-4052-8317-3DB305CDD96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6400800" cy="1676400"/>
            <a:chOff x="864" y="2784"/>
            <a:chExt cx="4032" cy="1056"/>
          </a:xfrm>
        </p:grpSpPr>
        <p:sp>
          <p:nvSpPr>
            <p:cNvPr id="283723" name="Line 75">
              <a:extLst>
                <a:ext uri="{FF2B5EF4-FFF2-40B4-BE49-F238E27FC236}">
                  <a16:creationId xmlns:a16="http://schemas.microsoft.com/office/drawing/2014/main" id="{4431D8CC-777D-4DAB-8F74-47A11AF5E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784"/>
              <a:ext cx="0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3725" name="Line 77">
              <a:extLst>
                <a:ext uri="{FF2B5EF4-FFF2-40B4-BE49-F238E27FC236}">
                  <a16:creationId xmlns:a16="http://schemas.microsoft.com/office/drawing/2014/main" id="{28FF5625-4C18-4EAB-9BA7-AC342E068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552"/>
              <a:ext cx="403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3727" name="Line 79">
              <a:extLst>
                <a:ext uri="{FF2B5EF4-FFF2-40B4-BE49-F238E27FC236}">
                  <a16:creationId xmlns:a16="http://schemas.microsoft.com/office/drawing/2014/main" id="{290ABCFF-21EF-4A5B-AC2A-DA324314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4" y="2784"/>
              <a:ext cx="0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3731" name="Text Box 83">
              <a:extLst>
                <a:ext uri="{FF2B5EF4-FFF2-40B4-BE49-F238E27FC236}">
                  <a16:creationId xmlns:a16="http://schemas.microsoft.com/office/drawing/2014/main" id="{E4C9A9DF-0C99-4275-B75C-E0B378F70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55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0099FF"/>
                  </a:solidFill>
                  <a:effectLst/>
                </a:rPr>
                <a:t>DESUBLIMACE</a:t>
              </a:r>
            </a:p>
          </p:txBody>
        </p:sp>
      </p:grpSp>
      <p:grpSp>
        <p:nvGrpSpPr>
          <p:cNvPr id="283751" name="Group 103">
            <a:extLst>
              <a:ext uri="{FF2B5EF4-FFF2-40B4-BE49-F238E27FC236}">
                <a16:creationId xmlns:a16="http://schemas.microsoft.com/office/drawing/2014/main" id="{B42836CA-4103-4C52-943D-72880D0F4D68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267200"/>
            <a:ext cx="2667000" cy="914400"/>
            <a:chOff x="1056" y="2784"/>
            <a:chExt cx="1680" cy="576"/>
          </a:xfrm>
        </p:grpSpPr>
        <p:grpSp>
          <p:nvGrpSpPr>
            <p:cNvPr id="283735" name="Group 87">
              <a:extLst>
                <a:ext uri="{FF2B5EF4-FFF2-40B4-BE49-F238E27FC236}">
                  <a16:creationId xmlns:a16="http://schemas.microsoft.com/office/drawing/2014/main" id="{F909380D-7F75-49D1-8E37-D2941E993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784"/>
              <a:ext cx="1680" cy="288"/>
              <a:chOff x="864" y="2784"/>
              <a:chExt cx="4032" cy="432"/>
            </a:xfrm>
          </p:grpSpPr>
          <p:sp>
            <p:nvSpPr>
              <p:cNvPr id="283736" name="Line 88">
                <a:extLst>
                  <a:ext uri="{FF2B5EF4-FFF2-40B4-BE49-F238E27FC236}">
                    <a16:creationId xmlns:a16="http://schemas.microsoft.com/office/drawing/2014/main" id="{3A1D376E-2300-4837-A458-E38576DA3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7" name="Line 89">
                <a:extLst>
                  <a:ext uri="{FF2B5EF4-FFF2-40B4-BE49-F238E27FC236}">
                    <a16:creationId xmlns:a16="http://schemas.microsoft.com/office/drawing/2014/main" id="{57C83590-4921-4716-9780-B438DCF44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403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8" name="Line 90">
                <a:extLst>
                  <a:ext uri="{FF2B5EF4-FFF2-40B4-BE49-F238E27FC236}">
                    <a16:creationId xmlns:a16="http://schemas.microsoft.com/office/drawing/2014/main" id="{4CAF2F2C-61DC-490F-BD41-E380CA913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3748" name="Rectangle 100">
              <a:extLst>
                <a:ext uri="{FF2B5EF4-FFF2-40B4-BE49-F238E27FC236}">
                  <a16:creationId xmlns:a16="http://schemas.microsoft.com/office/drawing/2014/main" id="{2DEBE063-1E27-4EE6-B8D3-2FC255EB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072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99FF"/>
                  </a:solidFill>
                  <a:effectLst/>
                </a:rPr>
                <a:t>TUHNUTÍ</a:t>
              </a:r>
            </a:p>
          </p:txBody>
        </p:sp>
      </p:grpSp>
      <p:grpSp>
        <p:nvGrpSpPr>
          <p:cNvPr id="283750" name="Group 102">
            <a:extLst>
              <a:ext uri="{FF2B5EF4-FFF2-40B4-BE49-F238E27FC236}">
                <a16:creationId xmlns:a16="http://schemas.microsoft.com/office/drawing/2014/main" id="{34F7F79B-1AF4-4F74-9517-91750A5486C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267200"/>
            <a:ext cx="2667000" cy="914400"/>
            <a:chOff x="2976" y="2784"/>
            <a:chExt cx="1680" cy="576"/>
          </a:xfrm>
        </p:grpSpPr>
        <p:grpSp>
          <p:nvGrpSpPr>
            <p:cNvPr id="283740" name="Group 92">
              <a:extLst>
                <a:ext uri="{FF2B5EF4-FFF2-40B4-BE49-F238E27FC236}">
                  <a16:creationId xmlns:a16="http://schemas.microsoft.com/office/drawing/2014/main" id="{F6CED781-1A53-4150-9A67-94CE59694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84"/>
              <a:ext cx="1680" cy="288"/>
              <a:chOff x="864" y="2784"/>
              <a:chExt cx="4032" cy="432"/>
            </a:xfrm>
          </p:grpSpPr>
          <p:sp>
            <p:nvSpPr>
              <p:cNvPr id="283741" name="Line 93">
                <a:extLst>
                  <a:ext uri="{FF2B5EF4-FFF2-40B4-BE49-F238E27FC236}">
                    <a16:creationId xmlns:a16="http://schemas.microsoft.com/office/drawing/2014/main" id="{900CBE96-9113-47B2-ACBA-92A7F5BA6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2" name="Line 94">
                <a:extLst>
                  <a:ext uri="{FF2B5EF4-FFF2-40B4-BE49-F238E27FC236}">
                    <a16:creationId xmlns:a16="http://schemas.microsoft.com/office/drawing/2014/main" id="{210DBA42-9478-4556-A69B-7BA018968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216"/>
                <a:ext cx="403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3" name="Line 95">
                <a:extLst>
                  <a:ext uri="{FF2B5EF4-FFF2-40B4-BE49-F238E27FC236}">
                    <a16:creationId xmlns:a16="http://schemas.microsoft.com/office/drawing/2014/main" id="{7A1409A5-034D-4B13-9D12-8DE3C9ABC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278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3749" name="Rectangle 101">
              <a:extLst>
                <a:ext uri="{FF2B5EF4-FFF2-40B4-BE49-F238E27FC236}">
                  <a16:creationId xmlns:a16="http://schemas.microsoft.com/office/drawing/2014/main" id="{2649B303-5339-45DB-8E5A-E8B814BA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1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99FF"/>
                  </a:solidFill>
                  <a:effectLst/>
                </a:rPr>
                <a:t>KAPALNĚNÍ</a:t>
              </a:r>
            </a:p>
          </p:txBody>
        </p:sp>
      </p:grpSp>
      <p:grpSp>
        <p:nvGrpSpPr>
          <p:cNvPr id="283759" name="Group 111">
            <a:extLst>
              <a:ext uri="{FF2B5EF4-FFF2-40B4-BE49-F238E27FC236}">
                <a16:creationId xmlns:a16="http://schemas.microsoft.com/office/drawing/2014/main" id="{00981BC2-D3A8-4D49-AA84-2335B17EABD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838200"/>
            <a:ext cx="6402388" cy="1676400"/>
            <a:chOff x="768" y="576"/>
            <a:chExt cx="4033" cy="1056"/>
          </a:xfrm>
        </p:grpSpPr>
        <p:grpSp>
          <p:nvGrpSpPr>
            <p:cNvPr id="283757" name="Group 109">
              <a:extLst>
                <a:ext uri="{FF2B5EF4-FFF2-40B4-BE49-F238E27FC236}">
                  <a16:creationId xmlns:a16="http://schemas.microsoft.com/office/drawing/2014/main" id="{1B6D82FE-85D1-4BF3-B7B2-81D8CBCDF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864"/>
              <a:ext cx="4033" cy="768"/>
              <a:chOff x="768" y="864"/>
              <a:chExt cx="4033" cy="768"/>
            </a:xfrm>
          </p:grpSpPr>
          <p:sp>
            <p:nvSpPr>
              <p:cNvPr id="283726" name="Line 78">
                <a:extLst>
                  <a:ext uri="{FF2B5EF4-FFF2-40B4-BE49-F238E27FC236}">
                    <a16:creationId xmlns:a16="http://schemas.microsoft.com/office/drawing/2014/main" id="{A6762958-8DCE-4DE9-9A7C-0E7ABAC82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64"/>
                <a:ext cx="403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3" name="Line 105">
                <a:extLst>
                  <a:ext uri="{FF2B5EF4-FFF2-40B4-BE49-F238E27FC236}">
                    <a16:creationId xmlns:a16="http://schemas.microsoft.com/office/drawing/2014/main" id="{8735ACED-158A-456E-9593-D1128BDB7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>
                <a:off x="769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5" name="Line 107">
                <a:extLst>
                  <a:ext uri="{FF2B5EF4-FFF2-40B4-BE49-F238E27FC236}">
                    <a16:creationId xmlns:a16="http://schemas.microsoft.com/office/drawing/2014/main" id="{893DDC34-BFC0-4D25-A380-CD24D897D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 flipH="1" flipV="1">
                <a:off x="4801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3758" name="Text Box 110">
              <a:extLst>
                <a:ext uri="{FF2B5EF4-FFF2-40B4-BE49-F238E27FC236}">
                  <a16:creationId xmlns:a16="http://schemas.microsoft.com/office/drawing/2014/main" id="{7FD95B4B-FCEE-4AC1-89BF-AC9BC8F0A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57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SUBLIMACE</a:t>
              </a:r>
            </a:p>
          </p:txBody>
        </p:sp>
      </p:grpSp>
      <p:grpSp>
        <p:nvGrpSpPr>
          <p:cNvPr id="283771" name="Group 123">
            <a:extLst>
              <a:ext uri="{FF2B5EF4-FFF2-40B4-BE49-F238E27FC236}">
                <a16:creationId xmlns:a16="http://schemas.microsoft.com/office/drawing/2014/main" id="{E11BFF44-31DA-4268-9585-FBEBB921D2D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524000"/>
            <a:ext cx="2667000" cy="990600"/>
            <a:chOff x="2928" y="1056"/>
            <a:chExt cx="1680" cy="624"/>
          </a:xfrm>
        </p:grpSpPr>
        <p:sp>
          <p:nvSpPr>
            <p:cNvPr id="283765" name="Text Box 117">
              <a:extLst>
                <a:ext uri="{FF2B5EF4-FFF2-40B4-BE49-F238E27FC236}">
                  <a16:creationId xmlns:a16="http://schemas.microsoft.com/office/drawing/2014/main" id="{35186774-AA96-4E3F-871F-33E584C69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05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VYPAŘOVÁNÍ</a:t>
              </a:r>
            </a:p>
          </p:txBody>
        </p:sp>
        <p:grpSp>
          <p:nvGrpSpPr>
            <p:cNvPr id="283766" name="Group 118">
              <a:extLst>
                <a:ext uri="{FF2B5EF4-FFF2-40B4-BE49-F238E27FC236}">
                  <a16:creationId xmlns:a16="http://schemas.microsoft.com/office/drawing/2014/main" id="{8401E74A-072A-44B6-9FF2-E684D42F2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44"/>
              <a:ext cx="1680" cy="336"/>
              <a:chOff x="768" y="864"/>
              <a:chExt cx="4033" cy="768"/>
            </a:xfrm>
          </p:grpSpPr>
          <p:sp>
            <p:nvSpPr>
              <p:cNvPr id="283767" name="Line 119">
                <a:extLst>
                  <a:ext uri="{FF2B5EF4-FFF2-40B4-BE49-F238E27FC236}">
                    <a16:creationId xmlns:a16="http://schemas.microsoft.com/office/drawing/2014/main" id="{2A1F990F-0F19-40FC-A5F0-1858BED19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64"/>
                <a:ext cx="403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8" name="Line 120">
                <a:extLst>
                  <a:ext uri="{FF2B5EF4-FFF2-40B4-BE49-F238E27FC236}">
                    <a16:creationId xmlns:a16="http://schemas.microsoft.com/office/drawing/2014/main" id="{23315A8B-3DD2-4A13-95E4-BD0F01EB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>
                <a:off x="769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9" name="Line 121">
                <a:extLst>
                  <a:ext uri="{FF2B5EF4-FFF2-40B4-BE49-F238E27FC236}">
                    <a16:creationId xmlns:a16="http://schemas.microsoft.com/office/drawing/2014/main" id="{599DAD08-9D88-48FB-B5FA-A3FE7157F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 flipH="1" flipV="1">
                <a:off x="4801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83772" name="Group 124">
            <a:extLst>
              <a:ext uri="{FF2B5EF4-FFF2-40B4-BE49-F238E27FC236}">
                <a16:creationId xmlns:a16="http://schemas.microsoft.com/office/drawing/2014/main" id="{8E863C04-AE8C-42DA-8085-6F7DBFED65D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600200"/>
            <a:ext cx="2667000" cy="914400"/>
            <a:chOff x="960" y="1104"/>
            <a:chExt cx="1680" cy="576"/>
          </a:xfrm>
        </p:grpSpPr>
        <p:grpSp>
          <p:nvGrpSpPr>
            <p:cNvPr id="283761" name="Group 113">
              <a:extLst>
                <a:ext uri="{FF2B5EF4-FFF2-40B4-BE49-F238E27FC236}">
                  <a16:creationId xmlns:a16="http://schemas.microsoft.com/office/drawing/2014/main" id="{C080395B-6799-47BC-B8BC-B2E731675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392"/>
              <a:ext cx="1680" cy="288"/>
              <a:chOff x="768" y="864"/>
              <a:chExt cx="4033" cy="768"/>
            </a:xfrm>
          </p:grpSpPr>
          <p:sp>
            <p:nvSpPr>
              <p:cNvPr id="283762" name="Line 114">
                <a:extLst>
                  <a:ext uri="{FF2B5EF4-FFF2-40B4-BE49-F238E27FC236}">
                    <a16:creationId xmlns:a16="http://schemas.microsoft.com/office/drawing/2014/main" id="{038A3909-3D0E-4C02-9139-80472D687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64"/>
                <a:ext cx="403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3" name="Line 115">
                <a:extLst>
                  <a:ext uri="{FF2B5EF4-FFF2-40B4-BE49-F238E27FC236}">
                    <a16:creationId xmlns:a16="http://schemas.microsoft.com/office/drawing/2014/main" id="{F1949B0F-7B60-48CE-A030-964F288D2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>
                <a:off x="769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4" name="Line 116">
                <a:extLst>
                  <a:ext uri="{FF2B5EF4-FFF2-40B4-BE49-F238E27FC236}">
                    <a16:creationId xmlns:a16="http://schemas.microsoft.com/office/drawing/2014/main" id="{0A83F426-9296-4C44-BFEF-9022584F1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 flipH="1" flipV="1">
                <a:off x="4801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3770" name="Text Box 122">
              <a:extLst>
                <a:ext uri="{FF2B5EF4-FFF2-40B4-BE49-F238E27FC236}">
                  <a16:creationId xmlns:a16="http://schemas.microsoft.com/office/drawing/2014/main" id="{3917206E-0267-4641-BEEB-30D49C805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0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TÁNÍ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A4A72141-334F-4256-856A-462A756ED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8. VODNÍ PÁRA V ATMOSFÉŘE 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0071EA8A-AA1F-4028-B4C2-01FF5917D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4400"/>
            <a:ext cx="845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cs-CZ" altLang="cs-CZ" sz="2400" b="0" i="0" u="none">
                <a:effectLst/>
              </a:rPr>
              <a:t> v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 spodní vrstv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atmosféry se vyskytuje vodní pára, která se odpařuje z ploch mo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í, 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ek, jezer a z vody obsažené v p</a:t>
            </a:r>
            <a:r>
              <a:rPr lang="cs-CZ" altLang="cs-CZ" sz="2400" b="0" i="0" u="none">
                <a:effectLst/>
              </a:rPr>
              <a:t>ů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d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a organismech. </a:t>
            </a:r>
            <a:endParaRPr lang="cs-CZ" altLang="cs-CZ" sz="2400" b="0" i="0" u="none">
              <a:effectLst/>
            </a:endParaRPr>
          </a:p>
          <a:p>
            <a:pPr algn="just">
              <a:buFontTx/>
              <a:buChar char="-"/>
            </a:pPr>
            <a:r>
              <a:rPr lang="cs-CZ" altLang="cs-CZ" sz="2400" b="0" i="0" u="none">
                <a:effectLst/>
              </a:rPr>
              <a:t> m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no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ství vodní páry </a:t>
            </a:r>
            <a:r>
              <a:rPr lang="cs-CZ" altLang="cs-CZ" sz="2400" b="0" i="0" u="none">
                <a:effectLst/>
              </a:rPr>
              <a:t>z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ávisí na</a:t>
            </a:r>
            <a:r>
              <a:rPr lang="cs-CZ" altLang="cs-CZ" sz="2400" b="0" i="0" u="none">
                <a:effectLst/>
              </a:rPr>
              <a:t>:</a:t>
            </a:r>
          </a:p>
        </p:txBody>
      </p:sp>
      <p:sp>
        <p:nvSpPr>
          <p:cNvPr id="319493" name="Rectangle 5">
            <a:extLst>
              <a:ext uri="{FF2B5EF4-FFF2-40B4-BE49-F238E27FC236}">
                <a16:creationId xmlns:a16="http://schemas.microsoft.com/office/drawing/2014/main" id="{49F24B64-90A8-4020-9369-36B0DCDD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3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denní době</a:t>
            </a:r>
            <a:endParaRPr lang="cs-CZ" altLang="cs-CZ" sz="2400" b="0" i="0" u="none">
              <a:effectLst/>
            </a:endParaRPr>
          </a:p>
        </p:txBody>
      </p:sp>
      <p:sp>
        <p:nvSpPr>
          <p:cNvPr id="319494" name="Rectangle 6">
            <a:extLst>
              <a:ext uri="{FF2B5EF4-FFF2-40B4-BE49-F238E27FC236}">
                <a16:creationId xmlns:a16="http://schemas.microsoft.com/office/drawing/2014/main" id="{33BC63E9-EE84-45AF-9321-B217C88F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895600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ro</a:t>
            </a:r>
            <a:r>
              <a:rPr lang="cs-CZ" altLang="cs-CZ" sz="2400" b="0" i="0" u="none">
                <a:effectLst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 době</a:t>
            </a:r>
          </a:p>
        </p:txBody>
      </p:sp>
      <p:sp>
        <p:nvSpPr>
          <p:cNvPr id="319495" name="Rectangle 7">
            <a:extLst>
              <a:ext uri="{FF2B5EF4-FFF2-40B4-BE49-F238E27FC236}">
                <a16:creationId xmlns:a16="http://schemas.microsoft.com/office/drawing/2014/main" id="{9760966E-BFCA-44DD-8F6A-880025CC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3352800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na místě pozorování</a:t>
            </a:r>
          </a:p>
        </p:txBody>
      </p:sp>
      <p:pic>
        <p:nvPicPr>
          <p:cNvPr id="319497" name="Picture 9" descr="mlha4">
            <a:extLst>
              <a:ext uri="{FF2B5EF4-FFF2-40B4-BE49-F238E27FC236}">
                <a16:creationId xmlns:a16="http://schemas.microsoft.com/office/drawing/2014/main" id="{D5B6581F-47C4-481B-9936-FBFEB4B6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4925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8" name="Text Box 10">
            <a:extLst>
              <a:ext uri="{FF2B5EF4-FFF2-40B4-BE49-F238E27FC236}">
                <a16:creationId xmlns:a16="http://schemas.microsoft.com/office/drawing/2014/main" id="{FFB7BD1D-B0F2-49AE-BB05-5E9752A5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solidFill>
                  <a:srgbClr val="00FF00"/>
                </a:solidFill>
                <a:effectLst/>
              </a:rPr>
              <a:t>VLHKOST VZDUCHU popisuje míru vodní páry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75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utoUpdateAnimBg="0"/>
      <p:bldP spid="31949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8D5B7ED4-0309-434C-9B5F-F2262F51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78013"/>
            <a:ext cx="179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značka: </a:t>
            </a:r>
            <a:r>
              <a:rPr lang="cs-CZ" altLang="cs-CZ" sz="2800" b="0" i="0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771982F-D930-4BD6-959B-F6165176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762000"/>
            <a:ext cx="8172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hmotnost </a:t>
            </a:r>
            <a:r>
              <a:rPr lang="cs-CZ" altLang="cs-CZ" sz="280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vodní páry obsa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ené ve vzduchu o objemu </a:t>
            </a:r>
            <a:r>
              <a:rPr lang="cs-CZ" altLang="cs-CZ" sz="280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V</a:t>
            </a:r>
            <a:endParaRPr lang="cs-CZ" altLang="cs-CZ" sz="2800" i="0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AF99D652-4D30-452A-AE20-D3753C3D1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228600"/>
            <a:ext cx="670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ABSOLUTNÍ VLHKOST VZDUCHU</a:t>
            </a:r>
            <a:endParaRPr lang="cs-CZ" altLang="cs-CZ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4C236F69-F86E-4360-9043-7EF7121B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184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jednotka:</a:t>
            </a:r>
            <a:endParaRPr lang="cs-CZ" altLang="cs-CZ" sz="2800" b="0" i="0" u="none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20519" name="Object 7">
            <a:extLst>
              <a:ext uri="{FF2B5EF4-FFF2-40B4-BE49-F238E27FC236}">
                <a16:creationId xmlns:a16="http://schemas.microsoft.com/office/drawing/2014/main" id="{0C89F24E-FFFB-4CC2-80B0-FB339BAD5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1039813"/>
          <a:ext cx="2286000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4" name="Rovnice" r:id="rId4" imgW="444240" imgH="393480" progId="Equation.3">
                  <p:embed/>
                </p:oleObj>
              </mc:Choice>
              <mc:Fallback>
                <p:oleObj name="Rovnice" r:id="rId4" imgW="444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39813"/>
                        <a:ext cx="2286000" cy="1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0" name="Object 8">
            <a:extLst>
              <a:ext uri="{FF2B5EF4-FFF2-40B4-BE49-F238E27FC236}">
                <a16:creationId xmlns:a16="http://schemas.microsoft.com/office/drawing/2014/main" id="{6EF1B9C4-5308-4319-9134-8C33B5AC5A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038475"/>
          <a:ext cx="5113338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5" name="Rovnice" r:id="rId6" imgW="1193760" imgH="419040" progId="Equation.3">
                  <p:embed/>
                </p:oleObj>
              </mc:Choice>
              <mc:Fallback>
                <p:oleObj name="Rovnice" r:id="rId6" imgW="11937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38475"/>
                        <a:ext cx="5113338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1" name="Rectangle 9">
            <a:extLst>
              <a:ext uri="{FF2B5EF4-FFF2-40B4-BE49-F238E27FC236}">
                <a16:creationId xmlns:a16="http://schemas.microsoft.com/office/drawing/2014/main" id="{FED418D3-1651-408C-8BB0-3AA22AEE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05425"/>
            <a:ext cx="838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effectLst/>
              </a:rPr>
              <a:t>- stane-li se vodní pára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sytou, dosáhne nejvyšší mo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né vlhkosti vzduchu 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cs-CZ" altLang="cs-CZ" sz="2400" i="0" u="none" baseline="-30000">
                <a:effectLst/>
                <a:cs typeface="Times New Roman" panose="02020603050405020304" pitchFamily="18" charset="0"/>
              </a:rPr>
              <a:t>m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při dané teplot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. P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i dalším ochlazování za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ne pára kapaln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 → mlha, srá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ky.</a:t>
            </a:r>
          </a:p>
          <a:p>
            <a:pPr eaLnBrk="0" hangingPunct="0"/>
            <a:endParaRPr lang="cs-CZ" altLang="cs-CZ" sz="2400" i="0" u="none">
              <a:effectLst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0522" name="Rectangle 10">
            <a:extLst>
              <a:ext uri="{FF2B5EF4-FFF2-40B4-BE49-F238E27FC236}">
                <a16:creationId xmlns:a16="http://schemas.microsoft.com/office/drawing/2014/main" id="{77B56744-CAFE-4BD7-A57E-60290292B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0600"/>
            <a:ext cx="724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- v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odní pára ve vzduchu je obvykle pára p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eh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átá</a:t>
            </a:r>
          </a:p>
        </p:txBody>
      </p:sp>
      <p:pic>
        <p:nvPicPr>
          <p:cNvPr id="320523" name="Picture 11" descr="zatazenosdestem">
            <a:extLst>
              <a:ext uri="{FF2B5EF4-FFF2-40B4-BE49-F238E27FC236}">
                <a16:creationId xmlns:a16="http://schemas.microsoft.com/office/drawing/2014/main" id="{2A8DA8DF-5DD2-4C50-916C-72CEA039CB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  <p:bldP spid="320515" grpId="0" autoUpdateAnimBg="0"/>
      <p:bldP spid="320516" grpId="0" autoUpdateAnimBg="0"/>
      <p:bldP spid="32051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>
            <a:extLst>
              <a:ext uri="{FF2B5EF4-FFF2-40B4-BE49-F238E27FC236}">
                <a16:creationId xmlns:a16="http://schemas.microsoft.com/office/drawing/2014/main" id="{41530570-B6B4-448A-95BC-709C9006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762000"/>
            <a:ext cx="8172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Poměr absolutní vlhkosti vzduchu při dané teplotě a absolutní vlhkosti vzduchu </a:t>
            </a:r>
            <a:r>
              <a:rPr lang="cs-CZ" altLang="cs-CZ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P Greek Century" pitchFamily="2" charset="2"/>
              </a:rPr>
              <a:t></a:t>
            </a:r>
            <a:r>
              <a:rPr lang="cs-CZ" altLang="cs-CZ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P Greek Century" pitchFamily="2" charset="2"/>
              </a:rPr>
              <a:t>max </a:t>
            </a: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P Greek Century" pitchFamily="2" charset="2"/>
              </a:rPr>
              <a:t>, při níž je za této teploty vodní pára ve vzduchu párou sytou</a:t>
            </a:r>
            <a:endParaRPr lang="cs-CZ" altLang="cs-CZ" i="0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BA28D48B-86D1-40E3-86ED-373E16FB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2286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RELATIVNÍ VLHKOST VZDUCHU</a:t>
            </a:r>
            <a:endParaRPr lang="cs-CZ" altLang="cs-CZ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21542" name="Object 6">
            <a:extLst>
              <a:ext uri="{FF2B5EF4-FFF2-40B4-BE49-F238E27FC236}">
                <a16:creationId xmlns:a16="http://schemas.microsoft.com/office/drawing/2014/main" id="{0603058A-EAD7-42A2-B965-8DD7BD883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9750" y="152400"/>
          <a:ext cx="6540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8"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152400"/>
                        <a:ext cx="6540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4" name="Object 8">
            <a:extLst>
              <a:ext uri="{FF2B5EF4-FFF2-40B4-BE49-F238E27FC236}">
                <a16:creationId xmlns:a16="http://schemas.microsoft.com/office/drawing/2014/main" id="{278510B5-8C4C-4332-B322-0D48E7A3A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667000"/>
          <a:ext cx="43434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9" name="Rovnice" r:id="rId6" imgW="1015920" imgH="431640" progId="Equation.3">
                  <p:embed/>
                </p:oleObj>
              </mc:Choice>
              <mc:Fallback>
                <p:oleObj name="Rovnice" r:id="rId6" imgW="101592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3434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5" name="Object 9">
            <a:extLst>
              <a:ext uri="{FF2B5EF4-FFF2-40B4-BE49-F238E27FC236}">
                <a16:creationId xmlns:a16="http://schemas.microsoft.com/office/drawing/2014/main" id="{705629AB-3F72-47AF-89F8-B8C3048FB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267200"/>
          <a:ext cx="3440113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0" name="Rovnice" r:id="rId8" imgW="901440" imgH="431640" progId="Equation.3">
                  <p:embed/>
                </p:oleObj>
              </mc:Choice>
              <mc:Fallback>
                <p:oleObj name="Rovnice" r:id="rId8" imgW="9014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3440113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Rectangle 10">
            <a:extLst>
              <a:ext uri="{FF2B5EF4-FFF2-40B4-BE49-F238E27FC236}">
                <a16:creationId xmlns:a16="http://schemas.microsoft.com/office/drawing/2014/main" id="{A0FC1C07-2AFE-4F29-AF8D-908DCC1A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562600"/>
            <a:ext cx="267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p – tlak vodní páry</a:t>
            </a:r>
            <a:endParaRPr lang="cs-CZ" altLang="cs-CZ" sz="2400" b="0" i="0" u="none">
              <a:effectLst/>
              <a:cs typeface="Times New Roman" panose="02020603050405020304" pitchFamily="18" charset="0"/>
            </a:endParaRPr>
          </a:p>
        </p:txBody>
      </p:sp>
      <p:sp>
        <p:nvSpPr>
          <p:cNvPr id="321547" name="Rectangle 11">
            <a:extLst>
              <a:ext uri="{FF2B5EF4-FFF2-40B4-BE49-F238E27FC236}">
                <a16:creationId xmlns:a16="http://schemas.microsoft.com/office/drawing/2014/main" id="{1F508B81-86DA-4239-9363-E8014318B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6096000"/>
            <a:ext cx="550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p</a:t>
            </a:r>
            <a:r>
              <a:rPr lang="cs-CZ" altLang="cs-CZ" sz="2400" b="0" i="0" u="none" baseline="-25000">
                <a:effectLst/>
              </a:rPr>
              <a:t>S</a:t>
            </a:r>
            <a:r>
              <a:rPr lang="cs-CZ" altLang="cs-CZ" sz="2400" b="0" i="0" u="none">
                <a:effectLst/>
              </a:rPr>
              <a:t> – tlak syté vodní páry za téže teploty</a:t>
            </a:r>
            <a:endParaRPr lang="cs-CZ" altLang="cs-CZ" sz="2400" b="0" i="0" u="none"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autoUpdateAnimBg="0"/>
      <p:bldP spid="32154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FDF64D28-7832-4F48-9AF8-5EAE9BF55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331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- měří se vlhkoměrem</a:t>
            </a:r>
            <a:endParaRPr lang="cs-CZ" altLang="cs-CZ" sz="2400" i="0" u="none">
              <a:effectLst/>
              <a:cs typeface="Times New Roman" panose="02020603050405020304" pitchFamily="18" charset="0"/>
            </a:endParaRPr>
          </a:p>
        </p:txBody>
      </p:sp>
      <p:pic>
        <p:nvPicPr>
          <p:cNvPr id="322563" name="Picture 3" descr="elektronické vlhkoměr1">
            <a:extLst>
              <a:ext uri="{FF2B5EF4-FFF2-40B4-BE49-F238E27FC236}">
                <a16:creationId xmlns:a16="http://schemas.microsoft.com/office/drawing/2014/main" id="{2C2534E7-DC66-478E-B04A-873B802F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38200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4" name="Picture 4" descr="vlasový vlhkoměr">
            <a:extLst>
              <a:ext uri="{FF2B5EF4-FFF2-40B4-BE49-F238E27FC236}">
                <a16:creationId xmlns:a16="http://schemas.microsoft.com/office/drawing/2014/main" id="{6D2380CC-7521-4BFE-8E35-B4EA330F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00088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5" name="Picture 5" descr="elektronické vlhkoměr">
            <a:extLst>
              <a:ext uri="{FF2B5EF4-FFF2-40B4-BE49-F238E27FC236}">
                <a16:creationId xmlns:a16="http://schemas.microsoft.com/office/drawing/2014/main" id="{F4684311-7307-483A-AC5F-1F70D0F0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1428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elektronické vlhkoměr2">
            <a:extLst>
              <a:ext uri="{FF2B5EF4-FFF2-40B4-BE49-F238E27FC236}">
                <a16:creationId xmlns:a16="http://schemas.microsoft.com/office/drawing/2014/main" id="{47974B53-4C9A-4CCA-8184-42F2901E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0"/>
            <a:ext cx="13858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7" name="Rectangle 7">
            <a:extLst>
              <a:ext uri="{FF2B5EF4-FFF2-40B4-BE49-F238E27FC236}">
                <a16:creationId xmlns:a16="http://schemas.microsoft.com/office/drawing/2014/main" id="{6E152832-9890-4174-BF25-2F80CB45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4582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Rosný bod </a:t>
            </a:r>
            <a:r>
              <a:rPr lang="cs-CZ" altLang="cs-CZ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t</a:t>
            </a:r>
            <a:r>
              <a:rPr lang="cs-CZ" altLang="cs-CZ" u="none" baseline="-30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r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 </a:t>
            </a:r>
            <a:endParaRPr lang="cs-CZ" altLang="cs-CZ" sz="2400" i="0" u="none">
              <a:solidFill>
                <a:srgbClr val="FFFF00"/>
              </a:solidFill>
              <a:effectLst/>
            </a:endParaRPr>
          </a:p>
          <a:p>
            <a:pPr algn="just"/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teplota, na kterou by bylo t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ř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eba ochladit vzduch, aby se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vodní pára stala sytou vodní párou. </a:t>
            </a:r>
            <a:endParaRPr lang="cs-CZ" altLang="cs-CZ" sz="2400" b="0" i="0" u="none">
              <a:solidFill>
                <a:srgbClr val="FFFF00"/>
              </a:solidFill>
              <a:effectLst/>
            </a:endParaRPr>
          </a:p>
        </p:txBody>
      </p:sp>
      <p:sp>
        <p:nvSpPr>
          <p:cNvPr id="322568" name="Rectangle 8">
            <a:extLst>
              <a:ext uri="{FF2B5EF4-FFF2-40B4-BE49-F238E27FC236}">
                <a16:creationId xmlns:a16="http://schemas.microsoft.com/office/drawing/2014/main" id="{F5D073ED-0650-4905-9885-79FE10D5E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- př</a:t>
            </a:r>
            <a:r>
              <a:rPr lang="cs-CZ" altLang="cs-CZ" sz="2400" b="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i dalším sní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ž</a:t>
            </a:r>
            <a:r>
              <a:rPr lang="cs-CZ" altLang="cs-CZ" sz="2400" b="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ení teploty pára zkapalní  vznik rosy, mlhy, p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ř</a:t>
            </a:r>
            <a:r>
              <a:rPr lang="cs-CZ" altLang="cs-CZ" sz="2400" b="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i teplotách pod 0 °C jinovatky, sn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ě</a:t>
            </a:r>
            <a:r>
              <a:rPr lang="cs-CZ" altLang="cs-CZ" sz="2400" b="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hu.   </a:t>
            </a:r>
          </a:p>
        </p:txBody>
      </p:sp>
      <p:pic>
        <p:nvPicPr>
          <p:cNvPr id="322569" name="Picture 9" descr="rosanastanu">
            <a:extLst>
              <a:ext uri="{FF2B5EF4-FFF2-40B4-BE49-F238E27FC236}">
                <a16:creationId xmlns:a16="http://schemas.microsoft.com/office/drawing/2014/main" id="{B3BF10EF-5593-46E3-8218-5B6FB408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>
            <a:extLst>
              <a:ext uri="{FF2B5EF4-FFF2-40B4-BE49-F238E27FC236}">
                <a16:creationId xmlns:a16="http://schemas.microsoft.com/office/drawing/2014/main" id="{4A3003A5-CE56-4C85-B42B-4C0D0FD2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125538"/>
            <a:ext cx="46910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Vyrobeno v rámci projektu SIPVZ</a:t>
            </a:r>
          </a:p>
          <a:p>
            <a:r>
              <a:rPr lang="cs-CZ" altLang="cs-CZ" sz="2400" b="0" i="0" u="none">
                <a:effectLst/>
              </a:rPr>
              <a:t>         Gymnázium a SOŠ </a:t>
            </a:r>
          </a:p>
          <a:p>
            <a:r>
              <a:rPr lang="cs-CZ" altLang="cs-CZ" sz="2400" b="0" i="0" u="none">
                <a:effectLst/>
              </a:rPr>
              <a:t>               Cihelní 410</a:t>
            </a:r>
          </a:p>
          <a:p>
            <a:r>
              <a:rPr lang="cs-CZ" altLang="cs-CZ" sz="2400" b="0" i="0" u="none">
                <a:effectLst/>
              </a:rPr>
              <a:t>             Frýdek-Místek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Autor: Mgr. Naděžda Lisníková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         Rok výroby: 2005</a:t>
            </a:r>
            <a:r>
              <a:rPr lang="cs-CZ" altLang="cs-CZ" sz="2400" b="0" i="0" u="none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210947" name="Picture 3" descr="logo">
            <a:extLst>
              <a:ext uri="{FF2B5EF4-FFF2-40B4-BE49-F238E27FC236}">
                <a16:creationId xmlns:a16="http://schemas.microsoft.com/office/drawing/2014/main" id="{5B87BE9D-E714-415F-922E-8267655A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787" r="28094" b="11011"/>
          <a:stretch>
            <a:fillRect/>
          </a:stretch>
        </p:blipFill>
        <p:spPr bwMode="auto">
          <a:xfrm>
            <a:off x="3779838" y="2924175"/>
            <a:ext cx="808037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494" name="Group 190">
            <a:extLst>
              <a:ext uri="{FF2B5EF4-FFF2-40B4-BE49-F238E27FC236}">
                <a16:creationId xmlns:a16="http://schemas.microsoft.com/office/drawing/2014/main" id="{36F7033D-3E1B-4EE1-B225-49C25FF5744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295400"/>
            <a:ext cx="2514600" cy="1752600"/>
            <a:chOff x="288" y="1680"/>
            <a:chExt cx="1584" cy="1104"/>
          </a:xfrm>
        </p:grpSpPr>
        <p:sp>
          <p:nvSpPr>
            <p:cNvPr id="226495" name="Rectangle 191">
              <a:extLst>
                <a:ext uri="{FF2B5EF4-FFF2-40B4-BE49-F238E27FC236}">
                  <a16:creationId xmlns:a16="http://schemas.microsoft.com/office/drawing/2014/main" id="{2C92263D-2620-4428-90D2-45525799D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80"/>
              <a:ext cx="1584" cy="110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6496" name="Text Box 192">
              <a:extLst>
                <a:ext uri="{FF2B5EF4-FFF2-40B4-BE49-F238E27FC236}">
                  <a16:creationId xmlns:a16="http://schemas.microsoft.com/office/drawing/2014/main" id="{F3629A7E-12A5-4E80-A1BE-1FB1B36C7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4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PEVNÁ LÁTKA</a:t>
              </a:r>
            </a:p>
          </p:txBody>
        </p:sp>
      </p:grpSp>
      <p:grpSp>
        <p:nvGrpSpPr>
          <p:cNvPr id="226497" name="Group 193">
            <a:extLst>
              <a:ext uri="{FF2B5EF4-FFF2-40B4-BE49-F238E27FC236}">
                <a16:creationId xmlns:a16="http://schemas.microsoft.com/office/drawing/2014/main" id="{6D91478D-78E1-4119-A545-93580E257F2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295400"/>
            <a:ext cx="2895600" cy="1752600"/>
            <a:chOff x="2064" y="1680"/>
            <a:chExt cx="1824" cy="1104"/>
          </a:xfrm>
        </p:grpSpPr>
        <p:sp>
          <p:nvSpPr>
            <p:cNvPr id="226498" name="Rectangle 194">
              <a:extLst>
                <a:ext uri="{FF2B5EF4-FFF2-40B4-BE49-F238E27FC236}">
                  <a16:creationId xmlns:a16="http://schemas.microsoft.com/office/drawing/2014/main" id="{9C43237B-57A3-4699-B8BF-BC0C33BF4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80"/>
              <a:ext cx="1584" cy="1104"/>
            </a:xfrm>
            <a:prstGeom prst="rect">
              <a:avLst/>
            </a:prstGeom>
            <a:solidFill>
              <a:srgbClr val="00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6499" name="Text Box 195">
              <a:extLst>
                <a:ext uri="{FF2B5EF4-FFF2-40B4-BE49-F238E27FC236}">
                  <a16:creationId xmlns:a16="http://schemas.microsoft.com/office/drawing/2014/main" id="{D5881042-5243-4193-821E-75C79D883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KAPALNÁ LÁTKA</a:t>
              </a:r>
            </a:p>
          </p:txBody>
        </p:sp>
      </p:grpSp>
      <p:grpSp>
        <p:nvGrpSpPr>
          <p:cNvPr id="226506" name="Group 202">
            <a:extLst>
              <a:ext uri="{FF2B5EF4-FFF2-40B4-BE49-F238E27FC236}">
                <a16:creationId xmlns:a16="http://schemas.microsoft.com/office/drawing/2014/main" id="{41090BB1-C34E-46BF-8E37-232DC566081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1000"/>
            <a:ext cx="2667000" cy="914400"/>
            <a:chOff x="960" y="1104"/>
            <a:chExt cx="1680" cy="576"/>
          </a:xfrm>
        </p:grpSpPr>
        <p:grpSp>
          <p:nvGrpSpPr>
            <p:cNvPr id="226507" name="Group 203">
              <a:extLst>
                <a:ext uri="{FF2B5EF4-FFF2-40B4-BE49-F238E27FC236}">
                  <a16:creationId xmlns:a16="http://schemas.microsoft.com/office/drawing/2014/main" id="{479FB6C5-4B1E-46E5-B42F-2D718BB10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392"/>
              <a:ext cx="1680" cy="288"/>
              <a:chOff x="768" y="864"/>
              <a:chExt cx="4033" cy="768"/>
            </a:xfrm>
          </p:grpSpPr>
          <p:sp>
            <p:nvSpPr>
              <p:cNvPr id="226508" name="Line 204">
                <a:extLst>
                  <a:ext uri="{FF2B5EF4-FFF2-40B4-BE49-F238E27FC236}">
                    <a16:creationId xmlns:a16="http://schemas.microsoft.com/office/drawing/2014/main" id="{1FD562A1-F304-410C-948F-7F0DCA1D4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864"/>
                <a:ext cx="403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509" name="Line 205">
                <a:extLst>
                  <a:ext uri="{FF2B5EF4-FFF2-40B4-BE49-F238E27FC236}">
                    <a16:creationId xmlns:a16="http://schemas.microsoft.com/office/drawing/2014/main" id="{E31C5D3C-485E-48C8-BF3B-785FE859A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>
                <a:off x="769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510" name="Line 206">
                <a:extLst>
                  <a:ext uri="{FF2B5EF4-FFF2-40B4-BE49-F238E27FC236}">
                    <a16:creationId xmlns:a16="http://schemas.microsoft.com/office/drawing/2014/main" id="{91ABCCF7-679A-4DEB-B960-6A684524A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6399" flipH="1" flipV="1">
                <a:off x="4801" y="86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26511" name="Text Box 207">
              <a:extLst>
                <a:ext uri="{FF2B5EF4-FFF2-40B4-BE49-F238E27FC236}">
                  <a16:creationId xmlns:a16="http://schemas.microsoft.com/office/drawing/2014/main" id="{D9685656-7DED-49EE-9C34-2871009AC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0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TÁNÍ</a:t>
              </a:r>
            </a:p>
          </p:txBody>
        </p:sp>
      </p:grpSp>
      <p:sp>
        <p:nvSpPr>
          <p:cNvPr id="226513" name="Rectangle 209">
            <a:extLst>
              <a:ext uri="{FF2B5EF4-FFF2-40B4-BE49-F238E27FC236}">
                <a16:creationId xmlns:a16="http://schemas.microsoft.com/office/drawing/2014/main" id="{2EE11F8E-D566-4D00-AFF6-31EC91755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563"/>
            <a:ext cx="8459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2. TÁNÍ</a:t>
            </a:r>
          </a:p>
        </p:txBody>
      </p:sp>
      <p:sp>
        <p:nvSpPr>
          <p:cNvPr id="226524" name="Rectangle 220">
            <a:extLst>
              <a:ext uri="{FF2B5EF4-FFF2-40B4-BE49-F238E27FC236}">
                <a16:creationId xmlns:a16="http://schemas.microsoft.com/office/drawing/2014/main" id="{05932AC2-22F8-4444-914A-C50AE329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-  v krystalické látce probíhá při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teplotě </a:t>
            </a:r>
          </a:p>
          <a:p>
            <a:r>
              <a:rPr lang="cs-CZ" altLang="cs-CZ" sz="2400" i="0" u="none">
                <a:solidFill>
                  <a:srgbClr val="FFFF00"/>
                </a:solidFill>
                <a:effectLst/>
              </a:rPr>
              <a:t>   tání </a:t>
            </a:r>
            <a:r>
              <a:rPr lang="cs-CZ" altLang="cs-CZ" sz="2400" u="none">
                <a:solidFill>
                  <a:srgbClr val="FFFF00"/>
                </a:solidFill>
                <a:effectLst/>
              </a:rPr>
              <a:t>t</a:t>
            </a:r>
            <a:r>
              <a:rPr lang="cs-CZ" altLang="cs-CZ" sz="2400" u="none" baseline="-25000">
                <a:solidFill>
                  <a:srgbClr val="FFFF00"/>
                </a:solidFill>
                <a:effectLst/>
              </a:rPr>
              <a:t>t</a:t>
            </a:r>
          </a:p>
          <a:p>
            <a:endParaRPr lang="cs-CZ" altLang="cs-CZ" sz="2400" u="none">
              <a:solidFill>
                <a:srgbClr val="FFFF00"/>
              </a:solidFill>
              <a:effectLst/>
            </a:endParaRPr>
          </a:p>
        </p:txBody>
      </p:sp>
      <p:sp>
        <p:nvSpPr>
          <p:cNvPr id="226525" name="Rectangle 221">
            <a:extLst>
              <a:ext uri="{FF2B5EF4-FFF2-40B4-BE49-F238E27FC236}">
                <a16:creationId xmlns:a16="http://schemas.microsoft.com/office/drawing/2014/main" id="{7D30894A-ADE9-4C6F-876A-96D6B2E4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0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- amorfní látky nemají určitou teplotu tání</a:t>
            </a:r>
            <a:endParaRPr lang="cs-CZ" altLang="cs-CZ" sz="2400" u="none">
              <a:solidFill>
                <a:srgbClr val="FFFF00"/>
              </a:solidFill>
              <a:effectLst/>
            </a:endParaRPr>
          </a:p>
        </p:txBody>
      </p:sp>
      <p:sp>
        <p:nvSpPr>
          <p:cNvPr id="226526" name="Text Box 222">
            <a:extLst>
              <a:ext uri="{FF2B5EF4-FFF2-40B4-BE49-F238E27FC236}">
                <a16:creationId xmlns:a16="http://schemas.microsoft.com/office/drawing/2014/main" id="{CF427DA3-29BB-4FDF-A626-CE80C2CE8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610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TÁNÍ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je děj, při kterém se mění pevné skupenství látky na kapalné.</a:t>
            </a:r>
          </a:p>
        </p:txBody>
      </p:sp>
      <p:grpSp>
        <p:nvGrpSpPr>
          <p:cNvPr id="226534" name="Group 230">
            <a:extLst>
              <a:ext uri="{FF2B5EF4-FFF2-40B4-BE49-F238E27FC236}">
                <a16:creationId xmlns:a16="http://schemas.microsoft.com/office/drawing/2014/main" id="{E4CB5252-3888-49CF-8A93-8FCAA9A2624D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810000"/>
            <a:ext cx="2209800" cy="2819400"/>
            <a:chOff x="4032" y="2448"/>
            <a:chExt cx="1392" cy="1776"/>
          </a:xfrm>
        </p:grpSpPr>
        <p:sp>
          <p:nvSpPr>
            <p:cNvPr id="226529" name="Rectangle 225">
              <a:extLst>
                <a:ext uri="{FF2B5EF4-FFF2-40B4-BE49-F238E27FC236}">
                  <a16:creationId xmlns:a16="http://schemas.microsoft.com/office/drawing/2014/main" id="{EA867994-49B8-4687-9B4B-0C4D02D99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96"/>
              <a:ext cx="1392" cy="17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26530" name="Picture 226" descr="tanisnehulaka">
              <a:extLst>
                <a:ext uri="{FF2B5EF4-FFF2-40B4-BE49-F238E27FC236}">
                  <a16:creationId xmlns:a16="http://schemas.microsoft.com/office/drawing/2014/main" id="{3DE7F106-1F9A-4DCC-BBD6-6AD1C8797B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303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533" name="Text Box 229">
              <a:extLst>
                <a:ext uri="{FF2B5EF4-FFF2-40B4-BE49-F238E27FC236}">
                  <a16:creationId xmlns:a16="http://schemas.microsoft.com/office/drawing/2014/main" id="{24C2FDD4-B239-4ECA-810C-58F5F1F99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216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u="none">
                  <a:solidFill>
                    <a:srgbClr val="FF0000"/>
                  </a:solidFill>
                  <a:effectLst/>
                </a:rPr>
                <a:t>t</a:t>
              </a:r>
              <a:r>
                <a:rPr lang="cs-CZ" altLang="cs-CZ" sz="3600" u="none" baseline="-25000">
                  <a:solidFill>
                    <a:srgbClr val="FF0000"/>
                  </a:solidFill>
                  <a:effectLst/>
                </a:rPr>
                <a:t>t</a:t>
              </a:r>
              <a:endParaRPr lang="cs-CZ" altLang="cs-CZ" sz="3600" u="none">
                <a:solidFill>
                  <a:srgbClr val="FF0000"/>
                </a:solidFill>
                <a:effectLst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6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75"/>
                                        <p:tgtEl>
                                          <p:spTgt spid="22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513" grpId="0" autoUpdateAnimBg="0"/>
      <p:bldP spid="226524" grpId="0" autoUpdateAnimBg="0"/>
      <p:bldP spid="226525" grpId="0" autoUpdateAnimBg="0"/>
      <p:bldP spid="2265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Text Box 4">
            <a:extLst>
              <a:ext uri="{FF2B5EF4-FFF2-40B4-BE49-F238E27FC236}">
                <a16:creationId xmlns:a16="http://schemas.microsoft.com/office/drawing/2014/main" id="{271EDECC-B5FA-4CE4-AE3A-6AF4C5A38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2075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Graf závislosti teploty krystalické látky na dodávaném teple </a:t>
            </a:r>
          </a:p>
        </p:txBody>
      </p:sp>
      <p:grpSp>
        <p:nvGrpSpPr>
          <p:cNvPr id="309281" name="Group 33">
            <a:extLst>
              <a:ext uri="{FF2B5EF4-FFF2-40B4-BE49-F238E27FC236}">
                <a16:creationId xmlns:a16="http://schemas.microsoft.com/office/drawing/2014/main" id="{AF62CF91-0290-4E46-A648-FC4E9715FE49}"/>
              </a:ext>
            </a:extLst>
          </p:cNvPr>
          <p:cNvGrpSpPr>
            <a:grpSpLocks/>
          </p:cNvGrpSpPr>
          <p:nvPr/>
        </p:nvGrpSpPr>
        <p:grpSpPr bwMode="auto">
          <a:xfrm>
            <a:off x="0" y="1065213"/>
            <a:ext cx="4575175" cy="3963987"/>
            <a:chOff x="576" y="422"/>
            <a:chExt cx="2882" cy="2497"/>
          </a:xfrm>
        </p:grpSpPr>
        <p:sp>
          <p:nvSpPr>
            <p:cNvPr id="309256" name="Text Box 8">
              <a:extLst>
                <a:ext uri="{FF2B5EF4-FFF2-40B4-BE49-F238E27FC236}">
                  <a16:creationId xmlns:a16="http://schemas.microsoft.com/office/drawing/2014/main" id="{B5B04234-BEB8-4199-A56F-40B80131A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422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t</a:t>
              </a:r>
            </a:p>
          </p:txBody>
        </p:sp>
        <p:sp>
          <p:nvSpPr>
            <p:cNvPr id="309258" name="Line 10">
              <a:extLst>
                <a:ext uri="{FF2B5EF4-FFF2-40B4-BE49-F238E27FC236}">
                  <a16:creationId xmlns:a16="http://schemas.microsoft.com/office/drawing/2014/main" id="{D7CBB451-2F4E-41D4-A8BC-9617963ED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456"/>
              <a:ext cx="0" cy="20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59" name="Line 11">
              <a:extLst>
                <a:ext uri="{FF2B5EF4-FFF2-40B4-BE49-F238E27FC236}">
                  <a16:creationId xmlns:a16="http://schemas.microsoft.com/office/drawing/2014/main" id="{123EBE06-405F-4A93-968F-87EE765E9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" y="2552"/>
              <a:ext cx="2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60" name="Text Box 12">
              <a:extLst>
                <a:ext uri="{FF2B5EF4-FFF2-40B4-BE49-F238E27FC236}">
                  <a16:creationId xmlns:a16="http://schemas.microsoft.com/office/drawing/2014/main" id="{682C2234-034D-4E2E-8A08-D2CFE1678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25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0</a:t>
              </a:r>
            </a:p>
          </p:txBody>
        </p:sp>
        <p:sp>
          <p:nvSpPr>
            <p:cNvPr id="309261" name="Text Box 13">
              <a:extLst>
                <a:ext uri="{FF2B5EF4-FFF2-40B4-BE49-F238E27FC236}">
                  <a16:creationId xmlns:a16="http://schemas.microsoft.com/office/drawing/2014/main" id="{C00A9BF2-101D-4741-AA37-B5A2031C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592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Q</a:t>
              </a:r>
            </a:p>
          </p:txBody>
        </p:sp>
        <p:sp>
          <p:nvSpPr>
            <p:cNvPr id="309266" name="Line 18">
              <a:extLst>
                <a:ext uri="{FF2B5EF4-FFF2-40B4-BE49-F238E27FC236}">
                  <a16:creationId xmlns:a16="http://schemas.microsoft.com/office/drawing/2014/main" id="{6126D7F1-F1EB-4840-8A49-B4F7C4A78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392"/>
              <a:ext cx="12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09268" name="Object 20">
              <a:extLst>
                <a:ext uri="{FF2B5EF4-FFF2-40B4-BE49-F238E27FC236}">
                  <a16:creationId xmlns:a16="http://schemas.microsoft.com/office/drawing/2014/main" id="{73705381-C03B-42A1-A69A-1F6CCEC9C3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98" y="523"/>
            <a:ext cx="124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05" name="Rovnice" r:id="rId4" imgW="114120" imgH="215640" progId="Equation.3">
                    <p:embed/>
                  </p:oleObj>
                </mc:Choice>
                <mc:Fallback>
                  <p:oleObj name="Rovnice" r:id="rId4" imgW="114120" imgH="2156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8" y="523"/>
                          <a:ext cx="124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74" name="Line 26">
              <a:extLst>
                <a:ext uri="{FF2B5EF4-FFF2-40B4-BE49-F238E27FC236}">
                  <a16:creationId xmlns:a16="http://schemas.microsoft.com/office/drawing/2014/main" id="{739D8D53-12AF-4153-A0F5-36DB4DCBD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392"/>
              <a:ext cx="528" cy="7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75" name="Line 27">
              <a:extLst>
                <a:ext uri="{FF2B5EF4-FFF2-40B4-BE49-F238E27FC236}">
                  <a16:creationId xmlns:a16="http://schemas.microsoft.com/office/drawing/2014/main" id="{53A11976-CDE1-49E4-95FF-1B95DAEE2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624"/>
              <a:ext cx="624" cy="7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76" name="Line 28">
              <a:extLst>
                <a:ext uri="{FF2B5EF4-FFF2-40B4-BE49-F238E27FC236}">
                  <a16:creationId xmlns:a16="http://schemas.microsoft.com/office/drawing/2014/main" id="{B176BCF9-01F4-4EA9-A335-F09F1FA1F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39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77" name="Line 29">
              <a:extLst>
                <a:ext uri="{FF2B5EF4-FFF2-40B4-BE49-F238E27FC236}">
                  <a16:creationId xmlns:a16="http://schemas.microsoft.com/office/drawing/2014/main" id="{8335ADEA-525F-48F8-9772-62F41AC01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392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78" name="Line 30">
              <a:extLst>
                <a:ext uri="{FF2B5EF4-FFF2-40B4-BE49-F238E27FC236}">
                  <a16:creationId xmlns:a16="http://schemas.microsoft.com/office/drawing/2014/main" id="{F2255A75-0CBF-4C7F-A2A3-B050C15FC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392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79" name="Rectangle 31">
              <a:extLst>
                <a:ext uri="{FF2B5EF4-FFF2-40B4-BE49-F238E27FC236}">
                  <a16:creationId xmlns:a16="http://schemas.microsoft.com/office/drawing/2014/main" id="{05B7CAF6-1378-44C2-9EB7-866EAD023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056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TÁNÍ</a:t>
              </a:r>
            </a:p>
          </p:txBody>
        </p:sp>
        <p:sp>
          <p:nvSpPr>
            <p:cNvPr id="309280" name="Text Box 32">
              <a:extLst>
                <a:ext uri="{FF2B5EF4-FFF2-40B4-BE49-F238E27FC236}">
                  <a16:creationId xmlns:a16="http://schemas.microsoft.com/office/drawing/2014/main" id="{D829604D-7A78-42E0-8BEC-CD3F0C0DE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u="none">
                  <a:solidFill>
                    <a:srgbClr val="FF0000"/>
                  </a:solidFill>
                  <a:effectLst/>
                </a:rPr>
                <a:t>t</a:t>
              </a:r>
              <a:r>
                <a:rPr lang="cs-CZ" altLang="cs-CZ" sz="2800" u="none" baseline="-25000">
                  <a:solidFill>
                    <a:srgbClr val="FF0000"/>
                  </a:solidFill>
                  <a:effectLst/>
                </a:rPr>
                <a:t>t</a:t>
              </a:r>
              <a:endParaRPr lang="cs-CZ" altLang="cs-CZ" sz="2800" u="none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09298" name="Group 50">
            <a:extLst>
              <a:ext uri="{FF2B5EF4-FFF2-40B4-BE49-F238E27FC236}">
                <a16:creationId xmlns:a16="http://schemas.microsoft.com/office/drawing/2014/main" id="{A2F95798-1EBC-4305-9314-45C8B1331378}"/>
              </a:ext>
            </a:extLst>
          </p:cNvPr>
          <p:cNvGrpSpPr>
            <a:grpSpLocks/>
          </p:cNvGrpSpPr>
          <p:nvPr/>
        </p:nvGrpSpPr>
        <p:grpSpPr bwMode="auto">
          <a:xfrm>
            <a:off x="4416425" y="1065213"/>
            <a:ext cx="4575175" cy="3963987"/>
            <a:chOff x="2782" y="432"/>
            <a:chExt cx="2882" cy="2497"/>
          </a:xfrm>
        </p:grpSpPr>
        <p:sp>
          <p:nvSpPr>
            <p:cNvPr id="309283" name="Text Box 35">
              <a:extLst>
                <a:ext uri="{FF2B5EF4-FFF2-40B4-BE49-F238E27FC236}">
                  <a16:creationId xmlns:a16="http://schemas.microsoft.com/office/drawing/2014/main" id="{EA49F454-A9E3-44D0-A3BA-92EC5A8DF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" y="432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t</a:t>
              </a:r>
            </a:p>
          </p:txBody>
        </p:sp>
        <p:sp>
          <p:nvSpPr>
            <p:cNvPr id="309284" name="Line 36">
              <a:extLst>
                <a:ext uri="{FF2B5EF4-FFF2-40B4-BE49-F238E27FC236}">
                  <a16:creationId xmlns:a16="http://schemas.microsoft.com/office/drawing/2014/main" id="{E90431F9-E6A9-444B-93FB-8474ACC32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2" y="466"/>
              <a:ext cx="0" cy="20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85" name="Line 37">
              <a:extLst>
                <a:ext uri="{FF2B5EF4-FFF2-40B4-BE49-F238E27FC236}">
                  <a16:creationId xmlns:a16="http://schemas.microsoft.com/office/drawing/2014/main" id="{4CBC2759-22E1-4826-86BB-7B98A971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0" y="2562"/>
              <a:ext cx="2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286" name="Text Box 38">
              <a:extLst>
                <a:ext uri="{FF2B5EF4-FFF2-40B4-BE49-F238E27FC236}">
                  <a16:creationId xmlns:a16="http://schemas.microsoft.com/office/drawing/2014/main" id="{579D9D89-BCAF-4832-B2A8-8EE50A397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" y="257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0</a:t>
              </a:r>
            </a:p>
          </p:txBody>
        </p:sp>
        <p:sp>
          <p:nvSpPr>
            <p:cNvPr id="309287" name="Text Box 39">
              <a:extLst>
                <a:ext uri="{FF2B5EF4-FFF2-40B4-BE49-F238E27FC236}">
                  <a16:creationId xmlns:a16="http://schemas.microsoft.com/office/drawing/2014/main" id="{F24B28DC-64FE-4EB0-8A81-38B367EBC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" y="2602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effectLst/>
                </a:rPr>
                <a:t>Q</a:t>
              </a:r>
            </a:p>
          </p:txBody>
        </p:sp>
        <p:sp>
          <p:nvSpPr>
            <p:cNvPr id="309297" name="Freeform 49">
              <a:extLst>
                <a:ext uri="{FF2B5EF4-FFF2-40B4-BE49-F238E27FC236}">
                  <a16:creationId xmlns:a16="http://schemas.microsoft.com/office/drawing/2014/main" id="{F8AEA7D1-2947-46BC-B0EE-5C5D6D13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80"/>
              <a:ext cx="1968" cy="1632"/>
            </a:xfrm>
            <a:custGeom>
              <a:avLst/>
              <a:gdLst>
                <a:gd name="T0" fmla="*/ 0 w 1872"/>
                <a:gd name="T1" fmla="*/ 1584 h 1584"/>
                <a:gd name="T2" fmla="*/ 192 w 1872"/>
                <a:gd name="T3" fmla="*/ 1056 h 1584"/>
                <a:gd name="T4" fmla="*/ 432 w 1872"/>
                <a:gd name="T5" fmla="*/ 816 h 1584"/>
                <a:gd name="T6" fmla="*/ 768 w 1872"/>
                <a:gd name="T7" fmla="*/ 720 h 1584"/>
                <a:gd name="T8" fmla="*/ 1152 w 1872"/>
                <a:gd name="T9" fmla="*/ 672 h 1584"/>
                <a:gd name="T10" fmla="*/ 1536 w 1872"/>
                <a:gd name="T11" fmla="*/ 528 h 1584"/>
                <a:gd name="T12" fmla="*/ 1728 w 1872"/>
                <a:gd name="T13" fmla="*/ 288 h 1584"/>
                <a:gd name="T14" fmla="*/ 1872 w 1872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2" h="1584">
                  <a:moveTo>
                    <a:pt x="0" y="1584"/>
                  </a:moveTo>
                  <a:cubicBezTo>
                    <a:pt x="60" y="1384"/>
                    <a:pt x="120" y="1184"/>
                    <a:pt x="192" y="1056"/>
                  </a:cubicBezTo>
                  <a:cubicBezTo>
                    <a:pt x="264" y="928"/>
                    <a:pt x="336" y="872"/>
                    <a:pt x="432" y="816"/>
                  </a:cubicBezTo>
                  <a:cubicBezTo>
                    <a:pt x="528" y="760"/>
                    <a:pt x="648" y="744"/>
                    <a:pt x="768" y="720"/>
                  </a:cubicBezTo>
                  <a:cubicBezTo>
                    <a:pt x="888" y="696"/>
                    <a:pt x="1024" y="704"/>
                    <a:pt x="1152" y="672"/>
                  </a:cubicBezTo>
                  <a:cubicBezTo>
                    <a:pt x="1280" y="640"/>
                    <a:pt x="1440" y="592"/>
                    <a:pt x="1536" y="528"/>
                  </a:cubicBezTo>
                  <a:cubicBezTo>
                    <a:pt x="1632" y="464"/>
                    <a:pt x="1672" y="376"/>
                    <a:pt x="1728" y="288"/>
                  </a:cubicBezTo>
                  <a:cubicBezTo>
                    <a:pt x="1784" y="200"/>
                    <a:pt x="1828" y="100"/>
                    <a:pt x="1872" y="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9299" name="Text Box 51">
            <a:extLst>
              <a:ext uri="{FF2B5EF4-FFF2-40B4-BE49-F238E27FC236}">
                <a16:creationId xmlns:a16="http://schemas.microsoft.com/office/drawing/2014/main" id="{A0B7C249-E6C8-4EE5-9A5B-B1D80D5F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8275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Graf závislosti teploty amorfní látky na dodávaném teple </a:t>
            </a:r>
          </a:p>
        </p:txBody>
      </p:sp>
      <p:sp>
        <p:nvSpPr>
          <p:cNvPr id="309300" name="Freeform 52">
            <a:extLst>
              <a:ext uri="{FF2B5EF4-FFF2-40B4-BE49-F238E27FC236}">
                <a16:creationId xmlns:a16="http://schemas.microsoft.com/office/drawing/2014/main" id="{34275C33-7AD2-433C-9CB4-DD72070D4DA4}"/>
              </a:ext>
            </a:extLst>
          </p:cNvPr>
          <p:cNvSpPr>
            <a:spLocks/>
          </p:cNvSpPr>
          <p:nvPr/>
        </p:nvSpPr>
        <p:spPr bwMode="auto">
          <a:xfrm>
            <a:off x="5029200" y="5638800"/>
            <a:ext cx="2209800" cy="838200"/>
          </a:xfrm>
          <a:custGeom>
            <a:avLst/>
            <a:gdLst>
              <a:gd name="T0" fmla="*/ 152 w 477"/>
              <a:gd name="T1" fmla="*/ 40 h 405"/>
              <a:gd name="T2" fmla="*/ 20 w 477"/>
              <a:gd name="T3" fmla="*/ 40 h 405"/>
              <a:gd name="T4" fmla="*/ 32 w 477"/>
              <a:gd name="T5" fmla="*/ 136 h 405"/>
              <a:gd name="T6" fmla="*/ 104 w 477"/>
              <a:gd name="T7" fmla="*/ 316 h 405"/>
              <a:gd name="T8" fmla="*/ 176 w 477"/>
              <a:gd name="T9" fmla="*/ 400 h 405"/>
              <a:gd name="T10" fmla="*/ 260 w 477"/>
              <a:gd name="T11" fmla="*/ 388 h 405"/>
              <a:gd name="T12" fmla="*/ 284 w 477"/>
              <a:gd name="T13" fmla="*/ 316 h 405"/>
              <a:gd name="T14" fmla="*/ 476 w 477"/>
              <a:gd name="T15" fmla="*/ 220 h 405"/>
              <a:gd name="T16" fmla="*/ 464 w 477"/>
              <a:gd name="T17" fmla="*/ 112 h 405"/>
              <a:gd name="T18" fmla="*/ 428 w 477"/>
              <a:gd name="T19" fmla="*/ 100 h 405"/>
              <a:gd name="T20" fmla="*/ 224 w 477"/>
              <a:gd name="T21" fmla="*/ 88 h 405"/>
              <a:gd name="T22" fmla="*/ 188 w 477"/>
              <a:gd name="T23" fmla="*/ 52 h 405"/>
              <a:gd name="T24" fmla="*/ 152 w 477"/>
              <a:gd name="T25" fmla="*/ 4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405">
                <a:moveTo>
                  <a:pt x="152" y="40"/>
                </a:moveTo>
                <a:cubicBezTo>
                  <a:pt x="116" y="28"/>
                  <a:pt x="51" y="0"/>
                  <a:pt x="20" y="40"/>
                </a:cubicBezTo>
                <a:cubicBezTo>
                  <a:pt x="0" y="65"/>
                  <a:pt x="26" y="104"/>
                  <a:pt x="32" y="136"/>
                </a:cubicBezTo>
                <a:cubicBezTo>
                  <a:pt x="45" y="206"/>
                  <a:pt x="53" y="265"/>
                  <a:pt x="104" y="316"/>
                </a:cubicBezTo>
                <a:cubicBezTo>
                  <a:pt x="121" y="368"/>
                  <a:pt x="122" y="382"/>
                  <a:pt x="176" y="400"/>
                </a:cubicBezTo>
                <a:cubicBezTo>
                  <a:pt x="204" y="396"/>
                  <a:pt x="238" y="405"/>
                  <a:pt x="260" y="388"/>
                </a:cubicBezTo>
                <a:cubicBezTo>
                  <a:pt x="280" y="372"/>
                  <a:pt x="284" y="316"/>
                  <a:pt x="284" y="316"/>
                </a:cubicBezTo>
                <a:cubicBezTo>
                  <a:pt x="243" y="193"/>
                  <a:pt x="390" y="227"/>
                  <a:pt x="476" y="220"/>
                </a:cubicBezTo>
                <a:cubicBezTo>
                  <a:pt x="472" y="184"/>
                  <a:pt x="477" y="146"/>
                  <a:pt x="464" y="112"/>
                </a:cubicBezTo>
                <a:cubicBezTo>
                  <a:pt x="459" y="100"/>
                  <a:pt x="441" y="101"/>
                  <a:pt x="428" y="100"/>
                </a:cubicBezTo>
                <a:cubicBezTo>
                  <a:pt x="360" y="93"/>
                  <a:pt x="292" y="92"/>
                  <a:pt x="224" y="88"/>
                </a:cubicBezTo>
                <a:cubicBezTo>
                  <a:pt x="212" y="76"/>
                  <a:pt x="202" y="61"/>
                  <a:pt x="188" y="52"/>
                </a:cubicBezTo>
                <a:cubicBezTo>
                  <a:pt x="177" y="45"/>
                  <a:pt x="152" y="40"/>
                  <a:pt x="152" y="40"/>
                </a:cubicBezTo>
                <a:close/>
              </a:path>
            </a:pathLst>
          </a:custGeom>
          <a:solidFill>
            <a:srgbClr val="76EEFE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9301" name="AutoShape 53">
            <a:extLst>
              <a:ext uri="{FF2B5EF4-FFF2-40B4-BE49-F238E27FC236}">
                <a16:creationId xmlns:a16="http://schemas.microsoft.com/office/drawing/2014/main" id="{F4C85444-E640-4F16-8F49-497FC89B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1219200" cy="990600"/>
          </a:xfrm>
          <a:prstGeom prst="cube">
            <a:avLst>
              <a:gd name="adj" fmla="val 25000"/>
            </a:avLst>
          </a:prstGeom>
          <a:solidFill>
            <a:srgbClr val="76EE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9302" name="AutoShape 54">
            <a:extLst>
              <a:ext uri="{FF2B5EF4-FFF2-40B4-BE49-F238E27FC236}">
                <a16:creationId xmlns:a16="http://schemas.microsoft.com/office/drawing/2014/main" id="{72CA6588-738F-4DCE-BC72-C8549C96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5626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9303" name="Text Box 55">
            <a:extLst>
              <a:ext uri="{FF2B5EF4-FFF2-40B4-BE49-F238E27FC236}">
                <a16:creationId xmlns:a16="http://schemas.microsoft.com/office/drawing/2014/main" id="{79F4AEC6-AA07-49FE-AE8E-4106F3D73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i="0" u="none">
                <a:solidFill>
                  <a:srgbClr val="FF0000"/>
                </a:solidFill>
                <a:effectLst/>
              </a:rPr>
              <a:t>+Q</a:t>
            </a:r>
          </a:p>
        </p:txBody>
      </p:sp>
      <p:sp>
        <p:nvSpPr>
          <p:cNvPr id="309304" name="Rectangle 56">
            <a:extLst>
              <a:ext uri="{FF2B5EF4-FFF2-40B4-BE49-F238E27FC236}">
                <a16:creationId xmlns:a16="http://schemas.microsoft.com/office/drawing/2014/main" id="{B6695915-AE0F-4229-A827-9A85369E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při tání pevná látka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příjme teplo</a:t>
            </a:r>
            <a:endParaRPr lang="cs-CZ" altLang="cs-CZ" sz="1800" u="none"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08" name="Rectangle 224">
            <a:extLst>
              <a:ext uri="{FF2B5EF4-FFF2-40B4-BE49-F238E27FC236}">
                <a16:creationId xmlns:a16="http://schemas.microsoft.com/office/drawing/2014/main" id="{AEC27A25-9670-45D0-BFC6-EED90481A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teplo potřebné ke změně skupenství za stálého tlaku a teploty nazýváme 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SKUPENSKÉ TEPLO TÁNÍ </a:t>
            </a:r>
            <a:r>
              <a:rPr lang="cs-CZ" altLang="cs-CZ" sz="2400" u="none">
                <a:solidFill>
                  <a:srgbClr val="00CC00"/>
                </a:solidFill>
                <a:effectLst/>
              </a:rPr>
              <a:t>L</a:t>
            </a:r>
            <a:r>
              <a:rPr lang="cs-CZ" altLang="cs-CZ" sz="2400" u="none" baseline="-25000">
                <a:solidFill>
                  <a:srgbClr val="00CC00"/>
                </a:solidFill>
                <a:effectLst/>
              </a:rPr>
              <a:t>t</a:t>
            </a:r>
          </a:p>
        </p:txBody>
      </p:sp>
      <p:sp>
        <p:nvSpPr>
          <p:cNvPr id="221415" name="Text Box 231">
            <a:extLst>
              <a:ext uri="{FF2B5EF4-FFF2-40B4-BE49-F238E27FC236}">
                <a16:creationId xmlns:a16="http://schemas.microsoft.com/office/drawing/2014/main" id="{92217919-CD57-4D47-9004-C96848CD4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i="0" u="none">
                <a:solidFill>
                  <a:srgbClr val="FF0000"/>
                </a:solidFill>
                <a:effectLst/>
              </a:rPr>
              <a:t>+L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t</a:t>
            </a:r>
            <a:endParaRPr lang="cs-CZ" altLang="cs-CZ" sz="3600" i="0" u="none">
              <a:solidFill>
                <a:srgbClr val="FF0000"/>
              </a:solidFill>
              <a:effectLst/>
            </a:endParaRPr>
          </a:p>
        </p:txBody>
      </p:sp>
      <p:grpSp>
        <p:nvGrpSpPr>
          <p:cNvPr id="221427" name="Group 243">
            <a:extLst>
              <a:ext uri="{FF2B5EF4-FFF2-40B4-BE49-F238E27FC236}">
                <a16:creationId xmlns:a16="http://schemas.microsoft.com/office/drawing/2014/main" id="{BA105CD0-B556-465B-9215-DF133F279B6C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219200"/>
            <a:ext cx="1295400" cy="1295400"/>
            <a:chOff x="1008" y="768"/>
            <a:chExt cx="816" cy="816"/>
          </a:xfrm>
        </p:grpSpPr>
        <p:sp>
          <p:nvSpPr>
            <p:cNvPr id="221412" name="AutoShape 228">
              <a:extLst>
                <a:ext uri="{FF2B5EF4-FFF2-40B4-BE49-F238E27FC236}">
                  <a16:creationId xmlns:a16="http://schemas.microsoft.com/office/drawing/2014/main" id="{E6940404-74D5-46CA-87F4-EDDFC963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68"/>
              <a:ext cx="816" cy="816"/>
            </a:xfrm>
            <a:prstGeom prst="cube">
              <a:avLst>
                <a:gd name="adj" fmla="val 25000"/>
              </a:avLst>
            </a:prstGeom>
            <a:solidFill>
              <a:srgbClr val="76EE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422" name="Rectangle 238">
              <a:extLst>
                <a:ext uri="{FF2B5EF4-FFF2-40B4-BE49-F238E27FC236}">
                  <a16:creationId xmlns:a16="http://schemas.microsoft.com/office/drawing/2014/main" id="{B78B0105-95DD-4227-A446-D8ECCF43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104"/>
              <a:ext cx="1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i="0" u="none">
                  <a:effectLst/>
                </a:rPr>
                <a:t> </a:t>
              </a:r>
            </a:p>
          </p:txBody>
        </p:sp>
      </p:grpSp>
      <p:grpSp>
        <p:nvGrpSpPr>
          <p:cNvPr id="221425" name="Group 241">
            <a:extLst>
              <a:ext uri="{FF2B5EF4-FFF2-40B4-BE49-F238E27FC236}">
                <a16:creationId xmlns:a16="http://schemas.microsoft.com/office/drawing/2014/main" id="{8E845F3D-3A42-47A7-9EF0-697FE86230EE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447800"/>
            <a:ext cx="3048000" cy="838200"/>
            <a:chOff x="3120" y="3216"/>
            <a:chExt cx="1920" cy="528"/>
          </a:xfrm>
        </p:grpSpPr>
        <p:sp>
          <p:nvSpPr>
            <p:cNvPr id="221411" name="Freeform 227">
              <a:extLst>
                <a:ext uri="{FF2B5EF4-FFF2-40B4-BE49-F238E27FC236}">
                  <a16:creationId xmlns:a16="http://schemas.microsoft.com/office/drawing/2014/main" id="{27F9569B-F34F-4FB6-A543-FC72645D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216"/>
              <a:ext cx="1920" cy="528"/>
            </a:xfrm>
            <a:custGeom>
              <a:avLst/>
              <a:gdLst>
                <a:gd name="T0" fmla="*/ 152 w 477"/>
                <a:gd name="T1" fmla="*/ 40 h 405"/>
                <a:gd name="T2" fmla="*/ 20 w 477"/>
                <a:gd name="T3" fmla="*/ 40 h 405"/>
                <a:gd name="T4" fmla="*/ 32 w 477"/>
                <a:gd name="T5" fmla="*/ 136 h 405"/>
                <a:gd name="T6" fmla="*/ 104 w 477"/>
                <a:gd name="T7" fmla="*/ 316 h 405"/>
                <a:gd name="T8" fmla="*/ 176 w 477"/>
                <a:gd name="T9" fmla="*/ 400 h 405"/>
                <a:gd name="T10" fmla="*/ 260 w 477"/>
                <a:gd name="T11" fmla="*/ 388 h 405"/>
                <a:gd name="T12" fmla="*/ 284 w 477"/>
                <a:gd name="T13" fmla="*/ 316 h 405"/>
                <a:gd name="T14" fmla="*/ 476 w 477"/>
                <a:gd name="T15" fmla="*/ 220 h 405"/>
                <a:gd name="T16" fmla="*/ 464 w 477"/>
                <a:gd name="T17" fmla="*/ 112 h 405"/>
                <a:gd name="T18" fmla="*/ 428 w 477"/>
                <a:gd name="T19" fmla="*/ 100 h 405"/>
                <a:gd name="T20" fmla="*/ 224 w 477"/>
                <a:gd name="T21" fmla="*/ 88 h 405"/>
                <a:gd name="T22" fmla="*/ 188 w 477"/>
                <a:gd name="T23" fmla="*/ 52 h 405"/>
                <a:gd name="T24" fmla="*/ 152 w 477"/>
                <a:gd name="T25" fmla="*/ 4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05">
                  <a:moveTo>
                    <a:pt x="152" y="40"/>
                  </a:moveTo>
                  <a:cubicBezTo>
                    <a:pt x="116" y="28"/>
                    <a:pt x="51" y="0"/>
                    <a:pt x="20" y="40"/>
                  </a:cubicBezTo>
                  <a:cubicBezTo>
                    <a:pt x="0" y="65"/>
                    <a:pt x="26" y="104"/>
                    <a:pt x="32" y="136"/>
                  </a:cubicBezTo>
                  <a:cubicBezTo>
                    <a:pt x="45" y="206"/>
                    <a:pt x="53" y="265"/>
                    <a:pt x="104" y="316"/>
                  </a:cubicBezTo>
                  <a:cubicBezTo>
                    <a:pt x="121" y="368"/>
                    <a:pt x="122" y="382"/>
                    <a:pt x="176" y="400"/>
                  </a:cubicBezTo>
                  <a:cubicBezTo>
                    <a:pt x="204" y="396"/>
                    <a:pt x="238" y="405"/>
                    <a:pt x="260" y="388"/>
                  </a:cubicBezTo>
                  <a:cubicBezTo>
                    <a:pt x="280" y="372"/>
                    <a:pt x="284" y="316"/>
                    <a:pt x="284" y="316"/>
                  </a:cubicBezTo>
                  <a:cubicBezTo>
                    <a:pt x="243" y="193"/>
                    <a:pt x="390" y="227"/>
                    <a:pt x="476" y="220"/>
                  </a:cubicBezTo>
                  <a:cubicBezTo>
                    <a:pt x="472" y="184"/>
                    <a:pt x="477" y="146"/>
                    <a:pt x="464" y="112"/>
                  </a:cubicBezTo>
                  <a:cubicBezTo>
                    <a:pt x="459" y="100"/>
                    <a:pt x="441" y="101"/>
                    <a:pt x="428" y="100"/>
                  </a:cubicBezTo>
                  <a:cubicBezTo>
                    <a:pt x="360" y="93"/>
                    <a:pt x="292" y="92"/>
                    <a:pt x="224" y="88"/>
                  </a:cubicBezTo>
                  <a:cubicBezTo>
                    <a:pt x="212" y="76"/>
                    <a:pt x="202" y="61"/>
                    <a:pt x="188" y="52"/>
                  </a:cubicBezTo>
                  <a:cubicBezTo>
                    <a:pt x="177" y="45"/>
                    <a:pt x="152" y="40"/>
                    <a:pt x="152" y="40"/>
                  </a:cubicBezTo>
                  <a:close/>
                </a:path>
              </a:pathLst>
            </a:custGeom>
            <a:solidFill>
              <a:srgbClr val="76EEFE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423" name="Rectangle 239">
              <a:extLst>
                <a:ext uri="{FF2B5EF4-FFF2-40B4-BE49-F238E27FC236}">
                  <a16:creationId xmlns:a16="http://schemas.microsoft.com/office/drawing/2014/main" id="{AD46803E-9E0B-44FA-98B7-B01750D24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360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cs-CZ" altLang="cs-CZ" sz="2800" i="0" u="none">
                <a:effectLst/>
              </a:endParaRPr>
            </a:p>
          </p:txBody>
        </p:sp>
      </p:grpSp>
      <p:grpSp>
        <p:nvGrpSpPr>
          <p:cNvPr id="221428" name="Group 244">
            <a:extLst>
              <a:ext uri="{FF2B5EF4-FFF2-40B4-BE49-F238E27FC236}">
                <a16:creationId xmlns:a16="http://schemas.microsoft.com/office/drawing/2014/main" id="{694C225A-61D4-460B-935A-EFFCE73EDFE3}"/>
              </a:ext>
            </a:extLst>
          </p:cNvPr>
          <p:cNvGrpSpPr>
            <a:grpSpLocks/>
          </p:cNvGrpSpPr>
          <p:nvPr/>
        </p:nvGrpSpPr>
        <p:grpSpPr bwMode="auto">
          <a:xfrm>
            <a:off x="3087688" y="1447800"/>
            <a:ext cx="2093912" cy="990600"/>
            <a:chOff x="1945" y="912"/>
            <a:chExt cx="1319" cy="624"/>
          </a:xfrm>
        </p:grpSpPr>
        <p:sp>
          <p:nvSpPr>
            <p:cNvPr id="221414" name="AutoShape 230">
              <a:extLst>
                <a:ext uri="{FF2B5EF4-FFF2-40B4-BE49-F238E27FC236}">
                  <a16:creationId xmlns:a16="http://schemas.microsoft.com/office/drawing/2014/main" id="{258944A1-0A95-450C-8902-F09F1444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912"/>
              <a:ext cx="960" cy="384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426" name="Rectangle 242">
              <a:extLst>
                <a:ext uri="{FF2B5EF4-FFF2-40B4-BE49-F238E27FC236}">
                  <a16:creationId xmlns:a16="http://schemas.microsoft.com/office/drawing/2014/main" id="{77BD52BF-B319-4FAC-92ED-EC5031E63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209"/>
              <a:ext cx="13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i="0" u="none">
                  <a:effectLst/>
                </a:rPr>
                <a:t>t; p = konst</a:t>
              </a:r>
            </a:p>
          </p:txBody>
        </p:sp>
      </p:grpSp>
      <p:sp>
        <p:nvSpPr>
          <p:cNvPr id="221429" name="Rectangle 245">
            <a:extLst>
              <a:ext uri="{FF2B5EF4-FFF2-40B4-BE49-F238E27FC236}">
                <a16:creationId xmlns:a16="http://schemas.microsoft.com/office/drawing/2014/main" id="{F35E71A3-84DB-49F5-B260-85AF55E1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29000"/>
            <a:ext cx="81724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teplo, které přijme pevné těleso již zahřáté na teplotu tání, aby se změnilo na kapalinu téže teploty.</a:t>
            </a:r>
          </a:p>
        </p:txBody>
      </p:sp>
      <p:sp>
        <p:nvSpPr>
          <p:cNvPr id="221430" name="Rectangle 246">
            <a:extLst>
              <a:ext uri="{FF2B5EF4-FFF2-40B4-BE49-F238E27FC236}">
                <a16:creationId xmlns:a16="http://schemas.microsoft.com/office/drawing/2014/main" id="{C45A3C05-419A-4E56-B2F3-43F8A270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95600"/>
            <a:ext cx="569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SKUPENSKÉ TEPLO TÁNÍ </a:t>
            </a:r>
            <a:r>
              <a:rPr lang="cs-CZ" altLang="cs-CZ" u="none">
                <a:solidFill>
                  <a:srgbClr val="00FF00"/>
                </a:solidFill>
                <a:effectLst/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/>
              </a:rPr>
              <a:t>t</a:t>
            </a:r>
            <a:endParaRPr lang="cs-CZ" altLang="cs-CZ" u="none">
              <a:solidFill>
                <a:srgbClr val="00FF00"/>
              </a:solidFill>
              <a:effectLst/>
            </a:endParaRPr>
          </a:p>
        </p:txBody>
      </p:sp>
      <p:sp>
        <p:nvSpPr>
          <p:cNvPr id="221439" name="AutoShape 255">
            <a:extLst>
              <a:ext uri="{FF2B5EF4-FFF2-40B4-BE49-F238E27FC236}">
                <a16:creationId xmlns:a16="http://schemas.microsoft.com/office/drawing/2014/main" id="{38EA4274-EB88-4A8B-9525-7FE8BDD7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054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21444" name="Group 260">
            <a:extLst>
              <a:ext uri="{FF2B5EF4-FFF2-40B4-BE49-F238E27FC236}">
                <a16:creationId xmlns:a16="http://schemas.microsoft.com/office/drawing/2014/main" id="{383868C6-8513-4B34-9A59-1212C4E1D31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76800"/>
            <a:ext cx="2133600" cy="1295400"/>
            <a:chOff x="576" y="3072"/>
            <a:chExt cx="1344" cy="816"/>
          </a:xfrm>
        </p:grpSpPr>
        <p:sp>
          <p:nvSpPr>
            <p:cNvPr id="221431" name="Text Box 247">
              <a:extLst>
                <a:ext uri="{FF2B5EF4-FFF2-40B4-BE49-F238E27FC236}">
                  <a16:creationId xmlns:a16="http://schemas.microsoft.com/office/drawing/2014/main" id="{FB6C3B8E-5C93-4555-AD6C-9916EF5A3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264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FF0000"/>
                  </a:solidFill>
                  <a:effectLst/>
                </a:rPr>
                <a:t>+L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/>
                </a:rPr>
                <a:t>t</a:t>
              </a:r>
              <a:endParaRPr lang="cs-CZ" altLang="cs-CZ" sz="3600" i="0" u="none">
                <a:solidFill>
                  <a:srgbClr val="FF0000"/>
                </a:solidFill>
                <a:effectLst/>
              </a:endParaRPr>
            </a:p>
          </p:txBody>
        </p:sp>
        <p:grpSp>
          <p:nvGrpSpPr>
            <p:cNvPr id="221432" name="Group 248">
              <a:extLst>
                <a:ext uri="{FF2B5EF4-FFF2-40B4-BE49-F238E27FC236}">
                  <a16:creationId xmlns:a16="http://schemas.microsoft.com/office/drawing/2014/main" id="{474A2545-FDBC-437A-BC29-EB0A1032A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072"/>
              <a:ext cx="816" cy="816"/>
              <a:chOff x="1008" y="768"/>
              <a:chExt cx="816" cy="816"/>
            </a:xfrm>
          </p:grpSpPr>
          <p:sp>
            <p:nvSpPr>
              <p:cNvPr id="221433" name="AutoShape 249">
                <a:extLst>
                  <a:ext uri="{FF2B5EF4-FFF2-40B4-BE49-F238E27FC236}">
                    <a16:creationId xmlns:a16="http://schemas.microsoft.com/office/drawing/2014/main" id="{0AC5410D-0940-41D0-A165-9812429F9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768"/>
                <a:ext cx="816" cy="816"/>
              </a:xfrm>
              <a:prstGeom prst="cube">
                <a:avLst>
                  <a:gd name="adj" fmla="val 25000"/>
                </a:avLst>
              </a:prstGeom>
              <a:solidFill>
                <a:srgbClr val="76EE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434" name="Rectangle 250">
                <a:extLst>
                  <a:ext uri="{FF2B5EF4-FFF2-40B4-BE49-F238E27FC236}">
                    <a16:creationId xmlns:a16="http://schemas.microsoft.com/office/drawing/2014/main" id="{D2E4E7B6-F982-4354-BCA1-8652A006B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" y="1104"/>
                <a:ext cx="1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800" i="0" u="none">
                    <a:effectLst/>
                  </a:rPr>
                  <a:t> </a:t>
                </a:r>
              </a:p>
            </p:txBody>
          </p:sp>
        </p:grpSp>
        <p:sp>
          <p:nvSpPr>
            <p:cNvPr id="221441" name="Rectangle 257">
              <a:extLst>
                <a:ext uri="{FF2B5EF4-FFF2-40B4-BE49-F238E27FC236}">
                  <a16:creationId xmlns:a16="http://schemas.microsoft.com/office/drawing/2014/main" id="{2CEB2D0B-FE35-4FDF-9980-F7535E9534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6" y="3408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i="0" u="none">
                  <a:solidFill>
                    <a:schemeClr val="bg1"/>
                  </a:solidFill>
                  <a:effectLst/>
                </a:rPr>
                <a:t>t</a:t>
              </a:r>
              <a:r>
                <a:rPr lang="cs-CZ" altLang="cs-CZ" sz="2800" i="0" u="none" baseline="-25000">
                  <a:solidFill>
                    <a:schemeClr val="bg1"/>
                  </a:solidFill>
                  <a:effectLst/>
                </a:rPr>
                <a:t>t</a:t>
              </a:r>
            </a:p>
          </p:txBody>
        </p:sp>
      </p:grpSp>
      <p:grpSp>
        <p:nvGrpSpPr>
          <p:cNvPr id="221443" name="Group 259">
            <a:extLst>
              <a:ext uri="{FF2B5EF4-FFF2-40B4-BE49-F238E27FC236}">
                <a16:creationId xmlns:a16="http://schemas.microsoft.com/office/drawing/2014/main" id="{55DC3C10-AED9-456F-B533-D2DBF509BC98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105400"/>
            <a:ext cx="3048000" cy="838200"/>
            <a:chOff x="3312" y="3216"/>
            <a:chExt cx="1920" cy="528"/>
          </a:xfrm>
        </p:grpSpPr>
        <p:grpSp>
          <p:nvGrpSpPr>
            <p:cNvPr id="221435" name="Group 251">
              <a:extLst>
                <a:ext uri="{FF2B5EF4-FFF2-40B4-BE49-F238E27FC236}">
                  <a16:creationId xmlns:a16="http://schemas.microsoft.com/office/drawing/2014/main" id="{12513614-8116-4016-BD70-3CB9A822F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216"/>
              <a:ext cx="1920" cy="528"/>
              <a:chOff x="3120" y="3216"/>
              <a:chExt cx="1920" cy="528"/>
            </a:xfrm>
          </p:grpSpPr>
          <p:sp>
            <p:nvSpPr>
              <p:cNvPr id="221436" name="Freeform 252">
                <a:extLst>
                  <a:ext uri="{FF2B5EF4-FFF2-40B4-BE49-F238E27FC236}">
                    <a16:creationId xmlns:a16="http://schemas.microsoft.com/office/drawing/2014/main" id="{D23BB529-E361-47E0-A22E-4A58CE98E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3216"/>
                <a:ext cx="1920" cy="528"/>
              </a:xfrm>
              <a:custGeom>
                <a:avLst/>
                <a:gdLst>
                  <a:gd name="T0" fmla="*/ 152 w 477"/>
                  <a:gd name="T1" fmla="*/ 40 h 405"/>
                  <a:gd name="T2" fmla="*/ 20 w 477"/>
                  <a:gd name="T3" fmla="*/ 40 h 405"/>
                  <a:gd name="T4" fmla="*/ 32 w 477"/>
                  <a:gd name="T5" fmla="*/ 136 h 405"/>
                  <a:gd name="T6" fmla="*/ 104 w 477"/>
                  <a:gd name="T7" fmla="*/ 316 h 405"/>
                  <a:gd name="T8" fmla="*/ 176 w 477"/>
                  <a:gd name="T9" fmla="*/ 400 h 405"/>
                  <a:gd name="T10" fmla="*/ 260 w 477"/>
                  <a:gd name="T11" fmla="*/ 388 h 405"/>
                  <a:gd name="T12" fmla="*/ 284 w 477"/>
                  <a:gd name="T13" fmla="*/ 316 h 405"/>
                  <a:gd name="T14" fmla="*/ 476 w 477"/>
                  <a:gd name="T15" fmla="*/ 220 h 405"/>
                  <a:gd name="T16" fmla="*/ 464 w 477"/>
                  <a:gd name="T17" fmla="*/ 112 h 405"/>
                  <a:gd name="T18" fmla="*/ 428 w 477"/>
                  <a:gd name="T19" fmla="*/ 100 h 405"/>
                  <a:gd name="T20" fmla="*/ 224 w 477"/>
                  <a:gd name="T21" fmla="*/ 88 h 405"/>
                  <a:gd name="T22" fmla="*/ 188 w 477"/>
                  <a:gd name="T23" fmla="*/ 52 h 405"/>
                  <a:gd name="T24" fmla="*/ 152 w 477"/>
                  <a:gd name="T25" fmla="*/ 4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405">
                    <a:moveTo>
                      <a:pt x="152" y="40"/>
                    </a:moveTo>
                    <a:cubicBezTo>
                      <a:pt x="116" y="28"/>
                      <a:pt x="51" y="0"/>
                      <a:pt x="20" y="40"/>
                    </a:cubicBezTo>
                    <a:cubicBezTo>
                      <a:pt x="0" y="65"/>
                      <a:pt x="26" y="104"/>
                      <a:pt x="32" y="136"/>
                    </a:cubicBezTo>
                    <a:cubicBezTo>
                      <a:pt x="45" y="206"/>
                      <a:pt x="53" y="265"/>
                      <a:pt x="104" y="316"/>
                    </a:cubicBezTo>
                    <a:cubicBezTo>
                      <a:pt x="121" y="368"/>
                      <a:pt x="122" y="382"/>
                      <a:pt x="176" y="400"/>
                    </a:cubicBezTo>
                    <a:cubicBezTo>
                      <a:pt x="204" y="396"/>
                      <a:pt x="238" y="405"/>
                      <a:pt x="260" y="388"/>
                    </a:cubicBezTo>
                    <a:cubicBezTo>
                      <a:pt x="280" y="372"/>
                      <a:pt x="284" y="316"/>
                      <a:pt x="284" y="316"/>
                    </a:cubicBezTo>
                    <a:cubicBezTo>
                      <a:pt x="243" y="193"/>
                      <a:pt x="390" y="227"/>
                      <a:pt x="476" y="220"/>
                    </a:cubicBezTo>
                    <a:cubicBezTo>
                      <a:pt x="472" y="184"/>
                      <a:pt x="477" y="146"/>
                      <a:pt x="464" y="112"/>
                    </a:cubicBezTo>
                    <a:cubicBezTo>
                      <a:pt x="459" y="100"/>
                      <a:pt x="441" y="101"/>
                      <a:pt x="428" y="100"/>
                    </a:cubicBezTo>
                    <a:cubicBezTo>
                      <a:pt x="360" y="93"/>
                      <a:pt x="292" y="92"/>
                      <a:pt x="224" y="88"/>
                    </a:cubicBezTo>
                    <a:cubicBezTo>
                      <a:pt x="212" y="76"/>
                      <a:pt x="202" y="61"/>
                      <a:pt x="188" y="52"/>
                    </a:cubicBezTo>
                    <a:cubicBezTo>
                      <a:pt x="177" y="45"/>
                      <a:pt x="152" y="40"/>
                      <a:pt x="152" y="40"/>
                    </a:cubicBezTo>
                    <a:close/>
                  </a:path>
                </a:pathLst>
              </a:custGeom>
              <a:solidFill>
                <a:srgbClr val="76EEFE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437" name="Rectangle 253">
                <a:extLst>
                  <a:ext uri="{FF2B5EF4-FFF2-40B4-BE49-F238E27FC236}">
                    <a16:creationId xmlns:a16="http://schemas.microsoft.com/office/drawing/2014/main" id="{A1DEED79-40E6-4EDD-A911-6535A9AA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360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 altLang="cs-CZ" sz="2800" i="0" u="none">
                  <a:effectLst/>
                </a:endParaRPr>
              </a:p>
            </p:txBody>
          </p:sp>
        </p:grpSp>
        <p:sp>
          <p:nvSpPr>
            <p:cNvPr id="221442" name="Rectangle 258">
              <a:extLst>
                <a:ext uri="{FF2B5EF4-FFF2-40B4-BE49-F238E27FC236}">
                  <a16:creationId xmlns:a16="http://schemas.microsoft.com/office/drawing/2014/main" id="{3C1AA7CB-FC8D-46D1-9D74-064E828175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40" y="3312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i="0" u="none">
                  <a:solidFill>
                    <a:schemeClr val="bg1"/>
                  </a:solidFill>
                  <a:effectLst/>
                </a:rPr>
                <a:t>t</a:t>
              </a:r>
              <a:r>
                <a:rPr lang="cs-CZ" altLang="cs-CZ" sz="2800" i="0" u="none" baseline="-25000">
                  <a:solidFill>
                    <a:schemeClr val="bg1"/>
                  </a:solidFill>
                  <a:effectLst/>
                </a:rPr>
                <a:t>t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408" grpId="0" autoUpdateAnimBg="0"/>
      <p:bldP spid="221429" grpId="0" autoUpdateAnimBg="0"/>
      <p:bldP spid="2214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8" name="Rectangle 18">
            <a:extLst>
              <a:ext uri="{FF2B5EF4-FFF2-40B4-BE49-F238E27FC236}">
                <a16:creationId xmlns:a16="http://schemas.microsoft.com/office/drawing/2014/main" id="{D16D85C5-9180-48D3-8D27-38D6F86B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30675"/>
            <a:ext cx="2027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značka: </a:t>
            </a: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i="0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6759" name="Rectangle 39">
            <a:extLst>
              <a:ext uri="{FF2B5EF4-FFF2-40B4-BE49-F238E27FC236}">
                <a16:creationId xmlns:a16="http://schemas.microsoft.com/office/drawing/2014/main" id="{60CEEA80-1613-4283-BA05-CA4EE2F6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1724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udává množství tepla, které přijme 1 kg pevné látky při teplotě tání, aby se změnil na kapalinu téže teploty</a:t>
            </a:r>
          </a:p>
        </p:txBody>
      </p:sp>
      <p:sp>
        <p:nvSpPr>
          <p:cNvPr id="286760" name="Rectangle 40">
            <a:extLst>
              <a:ext uri="{FF2B5EF4-FFF2-40B4-BE49-F238E27FC236}">
                <a16:creationId xmlns:a16="http://schemas.microsoft.com/office/drawing/2014/main" id="{E3DD1920-8489-4965-9264-9CB835AA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713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MĚRNÉ SKUPENSKÉ TEPLO TÁNÍ </a:t>
            </a:r>
            <a:r>
              <a:rPr lang="cs-CZ" altLang="cs-CZ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cs-CZ" altLang="cs-CZ" u="none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cs-CZ" altLang="cs-CZ" u="none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6792" name="Group 72">
            <a:extLst>
              <a:ext uri="{FF2B5EF4-FFF2-40B4-BE49-F238E27FC236}">
                <a16:creationId xmlns:a16="http://schemas.microsoft.com/office/drawing/2014/main" id="{8040B551-19BD-4939-ADEA-9D8F4F5EAC5D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381000"/>
            <a:ext cx="1524000" cy="1143000"/>
            <a:chOff x="2064" y="144"/>
            <a:chExt cx="960" cy="720"/>
          </a:xfrm>
        </p:grpSpPr>
        <p:sp>
          <p:nvSpPr>
            <p:cNvPr id="286767" name="AutoShape 47">
              <a:extLst>
                <a:ext uri="{FF2B5EF4-FFF2-40B4-BE49-F238E27FC236}">
                  <a16:creationId xmlns:a16="http://schemas.microsoft.com/office/drawing/2014/main" id="{0AEE6FDF-A6C4-488D-8ABC-F3A9C089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480"/>
              <a:ext cx="960" cy="384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6768" name="Text Box 48">
              <a:extLst>
                <a:ext uri="{FF2B5EF4-FFF2-40B4-BE49-F238E27FC236}">
                  <a16:creationId xmlns:a16="http://schemas.microsoft.com/office/drawing/2014/main" id="{B917DFF1-6062-4919-BBC2-036A40852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44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FF0000"/>
                  </a:solidFill>
                  <a:effectLst/>
                </a:rPr>
                <a:t>+</a:t>
              </a:r>
              <a:r>
                <a:rPr lang="cs-CZ" altLang="cs-CZ" sz="3600" u="none">
                  <a:solidFill>
                    <a:srgbClr val="FF0000"/>
                  </a:solidFill>
                  <a:effectLst/>
                </a:rPr>
                <a:t>l</a:t>
              </a:r>
              <a:r>
                <a:rPr lang="cs-CZ" altLang="cs-CZ" sz="3600" u="none" baseline="-25000">
                  <a:solidFill>
                    <a:srgbClr val="FF0000"/>
                  </a:solidFill>
                  <a:effectLst/>
                </a:rPr>
                <a:t>t</a:t>
              </a:r>
              <a:endParaRPr lang="cs-CZ" altLang="cs-CZ" sz="3600" u="none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286773" name="Group 53">
            <a:extLst>
              <a:ext uri="{FF2B5EF4-FFF2-40B4-BE49-F238E27FC236}">
                <a16:creationId xmlns:a16="http://schemas.microsoft.com/office/drawing/2014/main" id="{EBCF3482-8F78-48C2-A9C6-FC1C91D3E3BC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81000"/>
            <a:ext cx="1752600" cy="1738313"/>
            <a:chOff x="816" y="480"/>
            <a:chExt cx="1104" cy="1095"/>
          </a:xfrm>
        </p:grpSpPr>
        <p:sp>
          <p:nvSpPr>
            <p:cNvPr id="286765" name="AutoShape 45">
              <a:extLst>
                <a:ext uri="{FF2B5EF4-FFF2-40B4-BE49-F238E27FC236}">
                  <a16:creationId xmlns:a16="http://schemas.microsoft.com/office/drawing/2014/main" id="{EB4FDB30-ACBD-4B3F-8F08-CEFBF22ED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480"/>
              <a:ext cx="816" cy="816"/>
            </a:xfrm>
            <a:prstGeom prst="cube">
              <a:avLst>
                <a:gd name="adj" fmla="val 25000"/>
              </a:avLst>
            </a:prstGeom>
            <a:solidFill>
              <a:srgbClr val="76EE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6772" name="Text Box 52">
              <a:extLst>
                <a:ext uri="{FF2B5EF4-FFF2-40B4-BE49-F238E27FC236}">
                  <a16:creationId xmlns:a16="http://schemas.microsoft.com/office/drawing/2014/main" id="{C29AF8C6-DAD7-4C7B-8F23-A250593FE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48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800" u="none">
                  <a:effectLst/>
                </a:rPr>
                <a:t>m</a:t>
              </a:r>
              <a:r>
                <a:rPr lang="cs-CZ" altLang="cs-CZ" sz="2800" i="0" u="none">
                  <a:effectLst/>
                </a:rPr>
                <a:t> = 1 kg</a:t>
              </a:r>
            </a:p>
          </p:txBody>
        </p:sp>
      </p:grpSp>
      <p:sp>
        <p:nvSpPr>
          <p:cNvPr id="286776" name="Rectangle 56">
            <a:extLst>
              <a:ext uri="{FF2B5EF4-FFF2-40B4-BE49-F238E27FC236}">
                <a16:creationId xmlns:a16="http://schemas.microsoft.com/office/drawing/2014/main" id="{5FF942E0-709A-4B70-8320-A94F38650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914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u="none">
                <a:solidFill>
                  <a:schemeClr val="bg1"/>
                </a:solidFill>
                <a:effectLst/>
              </a:rPr>
              <a:t>t</a:t>
            </a:r>
            <a:r>
              <a:rPr lang="cs-CZ" altLang="cs-CZ" sz="2800" u="none" baseline="-25000">
                <a:solidFill>
                  <a:schemeClr val="bg1"/>
                </a:solidFill>
                <a:effectLst/>
              </a:rPr>
              <a:t>t</a:t>
            </a:r>
            <a:endParaRPr lang="cs-CZ" altLang="cs-CZ" sz="2800" u="none">
              <a:solidFill>
                <a:schemeClr val="bg1"/>
              </a:solidFill>
              <a:effectLst/>
            </a:endParaRPr>
          </a:p>
        </p:txBody>
      </p:sp>
      <p:sp>
        <p:nvSpPr>
          <p:cNvPr id="286780" name="Rectangle 60">
            <a:extLst>
              <a:ext uri="{FF2B5EF4-FFF2-40B4-BE49-F238E27FC236}">
                <a16:creationId xmlns:a16="http://schemas.microsoft.com/office/drawing/2014/main" id="{7F72FC98-365C-46CD-96D3-D732DA58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4967288"/>
            <a:ext cx="184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jednotka:</a:t>
            </a:r>
            <a:endParaRPr lang="cs-CZ" altLang="cs-CZ" sz="2800" b="0" i="0" u="none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86781" name="Object 61">
            <a:extLst>
              <a:ext uri="{FF2B5EF4-FFF2-40B4-BE49-F238E27FC236}">
                <a16:creationId xmlns:a16="http://schemas.microsoft.com/office/drawing/2014/main" id="{E433CE11-8F5E-4990-9051-B182078E2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413" y="5394325"/>
          <a:ext cx="29162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5" name="Rovnice" r:id="rId4" imgW="914400" imgH="419040" progId="Equation.3">
                  <p:embed/>
                </p:oleObj>
              </mc:Choice>
              <mc:Fallback>
                <p:oleObj name="Rovnice" r:id="rId4" imgW="914400" imgH="419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394325"/>
                        <a:ext cx="29162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2" name="Object 62">
            <a:extLst>
              <a:ext uri="{FF2B5EF4-FFF2-40B4-BE49-F238E27FC236}">
                <a16:creationId xmlns:a16="http://schemas.microsoft.com/office/drawing/2014/main" id="{844ABC49-32EC-4C7E-A938-8FAB8D4A3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6900" y="3679825"/>
          <a:ext cx="1905000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6" name="Rovnice" r:id="rId6" imgW="444240" imgH="393480" progId="Equation.3">
                  <p:embed/>
                </p:oleObj>
              </mc:Choice>
              <mc:Fallback>
                <p:oleObj name="Rovnice" r:id="rId6" imgW="44424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679825"/>
                        <a:ext cx="1905000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94" name="Group 74">
            <a:extLst>
              <a:ext uri="{FF2B5EF4-FFF2-40B4-BE49-F238E27FC236}">
                <a16:creationId xmlns:a16="http://schemas.microsoft.com/office/drawing/2014/main" id="{2A431466-24DB-4322-A2D8-3F43F4B8A554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609600"/>
            <a:ext cx="3048000" cy="1281113"/>
            <a:chOff x="3168" y="480"/>
            <a:chExt cx="1920" cy="807"/>
          </a:xfrm>
        </p:grpSpPr>
        <p:grpSp>
          <p:nvGrpSpPr>
            <p:cNvPr id="286775" name="Group 55">
              <a:extLst>
                <a:ext uri="{FF2B5EF4-FFF2-40B4-BE49-F238E27FC236}">
                  <a16:creationId xmlns:a16="http://schemas.microsoft.com/office/drawing/2014/main" id="{3942BFE8-BB3B-405E-9BA5-66F8AA6A5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480"/>
              <a:ext cx="1920" cy="807"/>
              <a:chOff x="3120" y="528"/>
              <a:chExt cx="1920" cy="807"/>
            </a:xfrm>
          </p:grpSpPr>
          <p:sp>
            <p:nvSpPr>
              <p:cNvPr id="286764" name="Freeform 44">
                <a:extLst>
                  <a:ext uri="{FF2B5EF4-FFF2-40B4-BE49-F238E27FC236}">
                    <a16:creationId xmlns:a16="http://schemas.microsoft.com/office/drawing/2014/main" id="{1A7A4440-E738-4632-928A-AC72772B1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528"/>
                <a:ext cx="1920" cy="528"/>
              </a:xfrm>
              <a:custGeom>
                <a:avLst/>
                <a:gdLst>
                  <a:gd name="T0" fmla="*/ 152 w 477"/>
                  <a:gd name="T1" fmla="*/ 40 h 405"/>
                  <a:gd name="T2" fmla="*/ 20 w 477"/>
                  <a:gd name="T3" fmla="*/ 40 h 405"/>
                  <a:gd name="T4" fmla="*/ 32 w 477"/>
                  <a:gd name="T5" fmla="*/ 136 h 405"/>
                  <a:gd name="T6" fmla="*/ 104 w 477"/>
                  <a:gd name="T7" fmla="*/ 316 h 405"/>
                  <a:gd name="T8" fmla="*/ 176 w 477"/>
                  <a:gd name="T9" fmla="*/ 400 h 405"/>
                  <a:gd name="T10" fmla="*/ 260 w 477"/>
                  <a:gd name="T11" fmla="*/ 388 h 405"/>
                  <a:gd name="T12" fmla="*/ 284 w 477"/>
                  <a:gd name="T13" fmla="*/ 316 h 405"/>
                  <a:gd name="T14" fmla="*/ 476 w 477"/>
                  <a:gd name="T15" fmla="*/ 220 h 405"/>
                  <a:gd name="T16" fmla="*/ 464 w 477"/>
                  <a:gd name="T17" fmla="*/ 112 h 405"/>
                  <a:gd name="T18" fmla="*/ 428 w 477"/>
                  <a:gd name="T19" fmla="*/ 100 h 405"/>
                  <a:gd name="T20" fmla="*/ 224 w 477"/>
                  <a:gd name="T21" fmla="*/ 88 h 405"/>
                  <a:gd name="T22" fmla="*/ 188 w 477"/>
                  <a:gd name="T23" fmla="*/ 52 h 405"/>
                  <a:gd name="T24" fmla="*/ 152 w 477"/>
                  <a:gd name="T25" fmla="*/ 4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405">
                    <a:moveTo>
                      <a:pt x="152" y="40"/>
                    </a:moveTo>
                    <a:cubicBezTo>
                      <a:pt x="116" y="28"/>
                      <a:pt x="51" y="0"/>
                      <a:pt x="20" y="40"/>
                    </a:cubicBezTo>
                    <a:cubicBezTo>
                      <a:pt x="0" y="65"/>
                      <a:pt x="26" y="104"/>
                      <a:pt x="32" y="136"/>
                    </a:cubicBezTo>
                    <a:cubicBezTo>
                      <a:pt x="45" y="206"/>
                      <a:pt x="53" y="265"/>
                      <a:pt x="104" y="316"/>
                    </a:cubicBezTo>
                    <a:cubicBezTo>
                      <a:pt x="121" y="368"/>
                      <a:pt x="122" y="382"/>
                      <a:pt x="176" y="400"/>
                    </a:cubicBezTo>
                    <a:cubicBezTo>
                      <a:pt x="204" y="396"/>
                      <a:pt x="238" y="405"/>
                      <a:pt x="260" y="388"/>
                    </a:cubicBezTo>
                    <a:cubicBezTo>
                      <a:pt x="280" y="372"/>
                      <a:pt x="284" y="316"/>
                      <a:pt x="284" y="316"/>
                    </a:cubicBezTo>
                    <a:cubicBezTo>
                      <a:pt x="243" y="193"/>
                      <a:pt x="390" y="227"/>
                      <a:pt x="476" y="220"/>
                    </a:cubicBezTo>
                    <a:cubicBezTo>
                      <a:pt x="472" y="184"/>
                      <a:pt x="477" y="146"/>
                      <a:pt x="464" y="112"/>
                    </a:cubicBezTo>
                    <a:cubicBezTo>
                      <a:pt x="459" y="100"/>
                      <a:pt x="441" y="101"/>
                      <a:pt x="428" y="100"/>
                    </a:cubicBezTo>
                    <a:cubicBezTo>
                      <a:pt x="360" y="93"/>
                      <a:pt x="292" y="92"/>
                      <a:pt x="224" y="88"/>
                    </a:cubicBezTo>
                    <a:cubicBezTo>
                      <a:pt x="212" y="76"/>
                      <a:pt x="202" y="61"/>
                      <a:pt x="188" y="52"/>
                    </a:cubicBezTo>
                    <a:cubicBezTo>
                      <a:pt x="177" y="45"/>
                      <a:pt x="152" y="40"/>
                      <a:pt x="152" y="40"/>
                    </a:cubicBezTo>
                    <a:close/>
                  </a:path>
                </a:pathLst>
              </a:custGeom>
              <a:solidFill>
                <a:srgbClr val="76EEFE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6774" name="Rectangle 54">
                <a:extLst>
                  <a:ext uri="{FF2B5EF4-FFF2-40B4-BE49-F238E27FC236}">
                    <a16:creationId xmlns:a16="http://schemas.microsoft.com/office/drawing/2014/main" id="{34A5AE4C-9C04-4A4A-9CB6-D14377A88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101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800" u="none">
                    <a:effectLst/>
                  </a:rPr>
                  <a:t>m</a:t>
                </a:r>
                <a:r>
                  <a:rPr lang="cs-CZ" altLang="cs-CZ" sz="2800" i="0" u="none">
                    <a:effectLst/>
                  </a:rPr>
                  <a:t> = 1 kg</a:t>
                </a:r>
              </a:p>
            </p:txBody>
          </p:sp>
        </p:grpSp>
        <p:sp>
          <p:nvSpPr>
            <p:cNvPr id="286793" name="Rectangle 73">
              <a:extLst>
                <a:ext uri="{FF2B5EF4-FFF2-40B4-BE49-F238E27FC236}">
                  <a16:creationId xmlns:a16="http://schemas.microsoft.com/office/drawing/2014/main" id="{46D3BA8E-6AF9-49CD-A723-E1569AD46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76"/>
              <a:ext cx="2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800" u="none">
                  <a:solidFill>
                    <a:schemeClr val="bg1"/>
                  </a:solidFill>
                  <a:effectLst/>
                </a:rPr>
                <a:t>t</a:t>
              </a:r>
              <a:r>
                <a:rPr lang="cs-CZ" altLang="cs-CZ" sz="2800" u="none" baseline="-25000">
                  <a:solidFill>
                    <a:schemeClr val="bg1"/>
                  </a:solidFill>
                  <a:effectLst/>
                </a:rPr>
                <a:t>t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8" grpId="0" autoUpdateAnimBg="0"/>
      <p:bldP spid="286759" grpId="0" autoUpdateAnimBg="0"/>
      <p:bldP spid="286760" grpId="0" autoUpdateAnimBg="0"/>
      <p:bldP spid="286776" grpId="0" autoUpdateAnimBg="0"/>
      <p:bldP spid="28678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1026" descr="grafskupenstvi">
            <a:extLst>
              <a:ext uri="{FF2B5EF4-FFF2-40B4-BE49-F238E27FC236}">
                <a16:creationId xmlns:a16="http://schemas.microsoft.com/office/drawing/2014/main" id="{04916530-8CCC-4ECA-922B-309FF385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001000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Text Box 1027">
            <a:extLst>
              <a:ext uri="{FF2B5EF4-FFF2-40B4-BE49-F238E27FC236}">
                <a16:creationId xmlns:a16="http://schemas.microsoft.com/office/drawing/2014/main" id="{AD142090-935F-45C2-9ACE-41E518AB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 Obr.: Změny thiosíranu sodného při zahřívání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utoUpdateAnimBg="0"/>
    </p:bldLst>
  </p:timing>
</p:sld>
</file>

<file path=ppt/theme/theme1.xml><?xml version="1.0" encoding="utf-8"?>
<a:theme xmlns:a="http://schemas.openxmlformats.org/drawingml/2006/main" name="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10428</TotalTime>
  <Words>1559</Words>
  <Application>Microsoft Office PowerPoint</Application>
  <PresentationFormat>Předvádění na obrazovce (4:3)</PresentationFormat>
  <Paragraphs>331</Paragraphs>
  <Slides>44</Slides>
  <Notes>44</Notes>
  <HiddenSlides>0</HiddenSlides>
  <MMClips>0</MMClips>
  <ScaleCrop>false</ScaleCrop>
  <HeadingPairs>
    <vt:vector size="10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44</vt:i4>
      </vt:variant>
      <vt:variant>
        <vt:lpstr>Vlastní prezentace</vt:lpstr>
      </vt:variant>
      <vt:variant>
        <vt:i4>1</vt:i4>
      </vt:variant>
    </vt:vector>
  </HeadingPairs>
  <TitlesOfParts>
    <vt:vector size="55" baseType="lpstr">
      <vt:lpstr>Arial</vt:lpstr>
      <vt:lpstr>Times New Roman</vt:lpstr>
      <vt:lpstr>Wingdings</vt:lpstr>
      <vt:lpstr>Symbol</vt:lpstr>
      <vt:lpstr>WP Greek Century</vt:lpstr>
      <vt:lpstr>Oběžná dráha</vt:lpstr>
      <vt:lpstr>Editor rovnic 3.0</vt:lpstr>
      <vt:lpstr>Microsoft Equation 3.0</vt:lpstr>
      <vt:lpstr>Balíček</vt:lpstr>
      <vt:lpstr>Fotografie MS Photo Editor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Animace tání a tuhnutí ledu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Molekulová fyzika a termodynami</vt:lpstr>
    </vt:vector>
  </TitlesOfParts>
  <Company>Transcon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Alan Rehwald</dc:creator>
  <cp:lastModifiedBy>Jaromír Osčádal</cp:lastModifiedBy>
  <cp:revision>929</cp:revision>
  <dcterms:created xsi:type="dcterms:W3CDTF">2005-08-10T09:47:02Z</dcterms:created>
  <dcterms:modified xsi:type="dcterms:W3CDTF">2017-09-28T17:32:37Z</dcterms:modified>
</cp:coreProperties>
</file>