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8" r:id="rId23"/>
    <p:sldId id="277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8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FF00"/>
    <a:srgbClr val="FF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B630D46-62E7-4A33-B5CE-27E0A866957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D258C38-8401-487E-8DC7-A508E27823D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96819FD7-DA33-4884-BE96-72183AEECE79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28F91A32-B6DA-4D8E-A0CD-3FDA24567D7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68291200-C35B-4E4D-8684-5FED7A96952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E86F85CA-3740-43C4-B487-A4D2DFB331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838D39-77C6-4647-BB35-3737331A5BB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EBFAE1-0EC3-4A37-8C84-246FE90639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01376-CC98-4213-BF66-7557C003AC50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A9261BFD-41BD-4456-9F94-FABBDB2031A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F9AB26DE-B6A0-4489-9193-5F3D92C3D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43E656-0C0B-4629-8309-E5E65FF824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B21E2-E3B9-473E-B908-04327EF0964B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870633DD-F3FB-4331-BF4B-F1A02E95BE5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7367EE0-683A-4402-B661-C7F25E0A2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12345C-7284-4EF8-87BA-08CAE1728B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C1A8E-A66B-4CC8-9B05-B7C5F04722C3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07EC7739-6454-4CB1-81AE-686E076098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DF19997-EBEB-41AA-AB88-E611D795C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9CD4A5-E6EC-4DAE-8A53-D04254E8C6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0EDA09-DC55-4B63-B3B4-15ED9466307B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29359B4E-DA86-4C0C-88C2-81CABD6DC4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8F66B35-0C34-4A8D-95CC-4AFEB5600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E2DC44-9DDC-4F82-903E-FC45478D4B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E7B310-2986-4BB1-BB99-367253BE9101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00442905-E8DA-4CE0-959D-BE54A59A3A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4DE682D1-105A-4A44-9B9A-45C61ED53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60EEC1-C3BC-4540-9562-0D030D33D5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B5AB6-CEE3-4821-8C0F-584C6CAE16B1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09770A7F-13B1-41CF-88FE-56879840EE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BBE83C53-C28C-45AD-A67E-CE40AF25C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DC1D11A-B48F-475B-924A-3401A2B08D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96EDC-6D52-49A5-9C59-C43E56EEB342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4D107FE5-8E3E-46C2-AF6E-3B493D0D8D9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A2289DE9-79FD-44FF-87CC-06885DD47A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6ADDFE1-66D9-4BB8-A8B8-3355E77F8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501E4-6246-47E0-882D-9E5B23C55966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FF1B5CE6-7ABC-4C83-B9A1-FB2B8275FF3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B9216DCF-C67E-4AE5-BA4F-8B6D5757B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4E7F81-676D-4AF9-8E11-737A4F5DCF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3661C-54C5-4D3E-B74F-21E0BB2996D1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56EDCC2A-1344-4706-9423-7441A8E54A5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118941C-7C50-41FD-946F-27FC43311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4A0269-CE42-4AF1-AAEC-B9B8F016A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B12C4-E3FE-434D-92B4-2E94E460DF27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FCF2714B-93B4-4DFF-9352-71532385172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EFD84DA-5DD2-4134-8778-F233AFC6C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501E6B-086A-49D9-B71C-A50C975596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80943-9170-4085-901F-8EE843D7453B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711A75B9-595C-428A-BEFD-2693128C90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F38F79A-DB72-4E5A-BBC9-751ACE14F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935837F-5C4D-4C79-95E4-045070568A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78E7F-C499-4C22-8504-72DEA8158D46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3824F4DC-02C4-45DF-BAB6-4EB6FB6739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82AE6B9A-2B41-4FB3-BCE5-5B81D545D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DBC302-A5F7-470F-916F-F2B2ED907F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4EDAEA-8481-43EA-91D3-6129B6343B24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4969CA7B-B3BC-4DD0-8030-83D8FB65B71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4509094-0613-400B-806D-C61A2C010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0F9012-ED84-4F82-938F-4B18FC6A28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8FDBF0-33F4-4E13-A306-A33B4BFF2299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3631ADC9-1B44-490D-A2F0-1995394776B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8AEBF72-492E-40CA-90D6-ECFB3662CD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FB9BA8-E22A-4AA6-A447-DF1B9C226B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8BC4D-E879-4FC1-B60E-65471E179EC9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6BA71E56-F063-4CF3-B362-7F9375419FA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D3E0246D-6970-48BC-AA65-1FB42284E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CD1F1F9-2EF2-489C-9895-5D85946FB7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3D95A0-9CCC-48F6-B2E1-DB0BB50BCBE1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7CFFDAE6-8D54-45F4-8CC2-D10E319CF56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76A48FAB-F162-498E-ABAA-4E5488F3C9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93EAE5-06EF-4FD5-8326-C5509AF81B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E2FED-2AFC-484D-AD4D-4B2A5BDC4D2C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571552C7-446F-4B45-9E19-74FBC572FBE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3FAD019C-BF5A-443E-9B8E-5416DB117B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989911-B7B0-4F4B-82BB-CF5CB2E9A5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B9302-E739-410A-B978-C98DEF579837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8F175263-1E7B-4051-9E63-D82EE882F59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0DB4794A-36B6-4597-B9ED-1DCC13A29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20A3E7-7925-4AFB-8692-9CC2EE72AE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CC33B-3565-4736-971B-9EC5DC9643C7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0A601285-8D2F-4903-98F4-2AB191D1B6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0B5DEB32-60FB-4833-ABBA-4A37323E5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32B1C62-C1B6-4CA0-8947-9B494D1E7E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CDD712-14D3-4CAD-BE82-F5B32B011772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0A7E4B60-016A-46E7-917D-4C6D407BCE7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38F12F1A-C1EE-4783-93EB-CB969F47C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A7CA31-EFEF-46AC-B4A2-0EB71DC18D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64743-E98C-494A-9EA7-4C9989236BB6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FB302790-CC20-4817-BD70-3DB0A745D2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03F40E61-3359-4E9F-940E-F51C37CB89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2E4A27-8CAC-4B59-B57C-A4E4BC895A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28FDF-6C56-4E8D-BE4B-239FDACB514D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B85D630F-DDA3-41A4-AC35-A70FBD29A9E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4A3ED2F5-B485-4DBD-8307-96EB8537B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8376E6-9F46-41F0-B4C6-83D17D323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D8708-6B32-4899-82A5-1885AC27EE84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7DBC3103-C5E2-44FC-8F6B-5FE2332BA66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47A0B3C-8887-494A-AB23-747176022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04F39F-F967-48DC-9448-86DF644AF4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930FCF-E844-407A-8334-26566D6F3712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9F1BF36D-33E0-4869-9732-CBC8D474BF7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28EBAC0B-B561-4F2A-917D-401C74358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8BF3C5-A8E2-4C6C-BCAC-1F11BA4DFC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A9003-EDFA-42B0-B99C-E7D5F4967273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220A0EC1-351A-4181-BAC4-6CFE1A58364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3BC4246E-D122-4FE8-8A91-BCDC176E41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4EF2865-563B-437C-9575-8E0FDF8D85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0D676C-E3E7-4A72-8B96-326B790C0FC9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426BFC08-BE8F-448F-BCDB-ABD41887099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C85F7024-30F7-4964-80AC-73CAE32B8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3922B0-F5EB-42AF-957A-41A434E2E4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E4DFE7-24E0-49B1-A881-89990346447B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651B0116-1318-496C-BE8A-DD5A7ED5762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D94D86E4-DE0A-4C72-9A29-8FC48144EA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594F9A-929E-4F0A-98BE-D1C529DF0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95E6D-083C-41A9-810E-AF691A7360E7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1F5CA684-51F7-49C5-A7E7-53CE1A9794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695C87A-5368-4896-800A-42CC75950A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3DFFB9-B79B-4CA5-9BFE-3CD3111A59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F4F02C-11D7-430C-B674-8CC1B984845A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48E4B297-EDB8-4380-88B0-8A20DF6A3C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9784A25-0566-4524-8C18-041403AE0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CFD0B9-6C6B-4E5A-B5B9-A3000E1F34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F880A-7DB8-4322-B7DC-AFE4E0516CC6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0A51F13-8DAE-4BF0-8555-D2893012D1F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2660AC50-7D47-4B60-A4D5-FC85F71F7E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881D148-7C00-4A4E-921D-A1D2C9A007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1AAB21-0001-4191-8B5F-0FE38F279B8A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A35E671A-A7BD-40A6-86D9-890B96C77B8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1083AB58-E62C-4AB0-8129-B05C8A7A7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E7661A-5798-40E6-A4FD-86769965F6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0B37D4-7750-4F6A-82BF-D4FA952AD2DE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7FDB75FE-0957-41A9-94BC-58FA89D3C6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C62F4C0-20BF-4E6C-897A-996055F07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49AE02-EE2E-4EE2-AABA-D2315D437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472B14-4475-49E7-9D59-9ADF1C323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93623B-7D3E-4B17-B202-676DAF1D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D2622D-6F84-427A-BF01-55838239E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077DF4-09F6-4991-9019-FF277207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112C3-F40F-4CD1-B111-C6A64E4B0BB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382223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0F18B-44E1-47ED-9AED-7063F66C8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6EB89BA-45C5-47A7-8C70-C5B3C845B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3FE49E-27D2-430E-AB2F-B87545DE5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340369-63ED-49D5-8406-7D8D9E4D6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48EF14-B522-4A78-83F9-6ECB5EC8C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A8057-BB23-460D-968F-786D85F43D6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467108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4FFABA8-3E7B-4083-AF29-A3B7F3776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5AC563E-3576-4C08-AC9E-61F395D60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D38CD0-FF40-4447-AB8A-D33D299DB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8E7A2E-1942-43EF-8D3D-3EDD70867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A75CF7-51EE-4889-97C7-6EC8A363B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95786-C789-423A-B874-E2AAC407B54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86075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A1F4F-C5BD-4582-ADEC-712744D5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684F5F-B15F-461A-85D4-CDBE90EDE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B77B1-20C4-4BEB-9116-3568D587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C158D2-CE65-4EA9-BC6D-8870135B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72380C-89B5-4FA4-85CB-AC9E0171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50C58-82CD-43CD-B07A-38C4A907CCD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084374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22F8C2-562C-44E3-9907-FB039836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8FD80A5-7315-454D-9DE4-852BCE787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0AF35E-46D4-4BBB-A957-9F44758F3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E4AF59-191E-47CB-B204-68B5C3FB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B0E0E6-60E4-4776-858E-DFA7104F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40FAC-C882-48F6-895B-53E0A1E9AE0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46642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9103E9-1CB7-4A54-9510-B10E604AE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AB2951-D34A-425E-9969-728D708CC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9301FE1-A350-466D-AF1A-AB83F6091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2FD7D1-20ED-437A-93E7-8182DCF22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9D861D-A241-4680-80D7-11F4D2A3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D8FEEF-5F1A-444C-9B0B-E49268C65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D16AE-46E5-4A6E-B7B6-F35EAD611AE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052541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008EC-C615-4E12-B2D1-EB78BFA9D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99339C3-5F75-4BA3-9035-43983A229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DF95FEB-1DD0-454E-BF4B-247CF3C88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8BC4FF2-86E1-4A35-8DFD-B27DF5F1C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CCC10F0-B5FC-4366-83B8-2A4F247BF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D58E79A-06EC-439E-9412-E980A0628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F5FB73A-FEE6-4EB7-AE16-A5020471B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2F82240-74B2-4AB8-9169-5FF1799A7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6C7BF-357E-4A54-AED1-6D8FB7F4207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139626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A8CA79-6C90-40AD-97ED-1BE5954C1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9E63C84-F03E-4B86-B48B-0DC6A327A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2B14FB9-73FE-402D-9618-9915F3254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131A31-D481-4491-96B0-27C4FD016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3C347-47A3-42C0-ABDE-9270618FE80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854230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E9B9002-DCCA-4FDF-A445-0F5C5DC56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3C1AE43-01BE-46BC-BCA1-BC6F330CE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1C8C5-DC4B-43AC-AD2C-85287FF3A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A5CEB-26AA-4C7B-A631-BECBEED1770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72967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CA366E-99FF-4910-9E76-5A0D1C30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8ADB67-0B8F-45D1-8EDF-2CCFBED1D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CED7FD6-8131-4ED8-9F8A-226F546BE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F6775C-2A2B-4024-A338-03C49400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506229-F568-47FE-AA85-4EAA9C8C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3627F2-D36E-490B-AAB0-272D064B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EB498-1CE7-4609-9AE7-A26FD946D74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230718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81799C-406F-4BAB-B423-A6BCF72A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F65C6A3-8C94-4343-BBFF-8F9A0CEE8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C1C9988-FFDC-4DEE-970C-B6E90FF42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3E564C0-9F3B-4BC3-88E2-F3A604BE9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066946-3D7C-484A-8505-1288B88DD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916232-2955-40BA-81CA-DCAECCA1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9FCC1-D686-4290-8C7E-FF698106AA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679655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8884BB3-C0B8-458F-AC6B-644E2438E8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CD4912D-EEE2-4E52-970B-5AF934FD2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6C93486-4BB1-4D95-B12A-E17FE01ED9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8666DDE-3D37-4F63-98EA-CF3F45B2A88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695FF43-C16D-4D36-B024-D552E70272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4B0349-0DE3-4CB3-B911-8A54D45EFA4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0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4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5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9.jpe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1.bin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>
            <a:extLst>
              <a:ext uri="{FF2B5EF4-FFF2-40B4-BE49-F238E27FC236}">
                <a16:creationId xmlns:a16="http://schemas.microsoft.com/office/drawing/2014/main" id="{B7EC360A-1B59-4F73-947B-D7891C220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067425"/>
            <a:ext cx="933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>
                <a:solidFill>
                  <a:schemeClr val="bg1"/>
                </a:solidFill>
              </a:rPr>
              <a:t>hanah</a:t>
            </a:r>
          </a:p>
        </p:txBody>
      </p:sp>
      <p:pic>
        <p:nvPicPr>
          <p:cNvPr id="2132" name="Picture 84">
            <a:extLst>
              <a:ext uri="{FF2B5EF4-FFF2-40B4-BE49-F238E27FC236}">
                <a16:creationId xmlns:a16="http://schemas.microsoft.com/office/drawing/2014/main" id="{4082F635-DBEC-45EB-BBC1-FC6105C2D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636838"/>
            <a:ext cx="46799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33" name="WordArt 85">
            <a:extLst>
              <a:ext uri="{FF2B5EF4-FFF2-40B4-BE49-F238E27FC236}">
                <a16:creationId xmlns:a16="http://schemas.microsoft.com/office/drawing/2014/main" id="{2AF325C0-166F-4048-8EF8-7C9AA67BD5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692150"/>
            <a:ext cx="6905625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Struktura a vlastnosti plynu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5CFB2652-C497-46BC-931A-979B9734D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466725"/>
            <a:ext cx="45323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 b="1">
                <a:solidFill>
                  <a:srgbClr val="00FF00"/>
                </a:solidFill>
              </a:rPr>
              <a:t>4.Tlak ideálního plynu </a:t>
            </a:r>
          </a:p>
        </p:txBody>
      </p:sp>
      <p:sp>
        <p:nvSpPr>
          <p:cNvPr id="28676" name="Line 4">
            <a:extLst>
              <a:ext uri="{FF2B5EF4-FFF2-40B4-BE49-F238E27FC236}">
                <a16:creationId xmlns:a16="http://schemas.microsoft.com/office/drawing/2014/main" id="{06D2446D-351D-49D5-B8BF-2382C35628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7450" y="1341438"/>
            <a:ext cx="0" cy="24923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7" name="Line 5">
            <a:extLst>
              <a:ext uri="{FF2B5EF4-FFF2-40B4-BE49-F238E27FC236}">
                <a16:creationId xmlns:a16="http://schemas.microsoft.com/office/drawing/2014/main" id="{14DE946D-2C83-43C8-BEE7-A2330F006E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3860800"/>
            <a:ext cx="396081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C1897979-8790-4AAC-ABBB-1E7B5218E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2684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5D9FC204-CC1C-4248-B546-C7B88AA8E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0767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417D3EC9-6B76-4ED4-AAE8-7001239D8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27647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p</a:t>
            </a:r>
            <a:r>
              <a:rPr lang="cs-CZ" altLang="cs-CZ" baseline="-25000">
                <a:solidFill>
                  <a:schemeClr val="bg1"/>
                </a:solidFill>
              </a:rPr>
              <a:t>s</a:t>
            </a:r>
            <a:endParaRPr lang="cs-CZ" altLang="cs-CZ">
              <a:solidFill>
                <a:schemeClr val="bg1"/>
              </a:solidFill>
            </a:endParaRPr>
          </a:p>
        </p:txBody>
      </p:sp>
      <p:sp>
        <p:nvSpPr>
          <p:cNvPr id="28684" name="Line 12">
            <a:extLst>
              <a:ext uri="{FF2B5EF4-FFF2-40B4-BE49-F238E27FC236}">
                <a16:creationId xmlns:a16="http://schemas.microsoft.com/office/drawing/2014/main" id="{7D853EFC-4B03-499E-B9FE-7E08422658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2492375"/>
            <a:ext cx="388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7" name="Freeform 15">
            <a:extLst>
              <a:ext uri="{FF2B5EF4-FFF2-40B4-BE49-F238E27FC236}">
                <a16:creationId xmlns:a16="http://schemas.microsoft.com/office/drawing/2014/main" id="{3AC20891-AC7F-4551-A490-057C89BFC63F}"/>
              </a:ext>
            </a:extLst>
          </p:cNvPr>
          <p:cNvSpPr>
            <a:spLocks/>
          </p:cNvSpPr>
          <p:nvPr/>
        </p:nvSpPr>
        <p:spPr bwMode="auto">
          <a:xfrm>
            <a:off x="1244600" y="2395538"/>
            <a:ext cx="3816350" cy="196850"/>
          </a:xfrm>
          <a:custGeom>
            <a:avLst/>
            <a:gdLst>
              <a:gd name="T0" fmla="*/ 48 w 2404"/>
              <a:gd name="T1" fmla="*/ 43 h 124"/>
              <a:gd name="T2" fmla="*/ 88 w 2404"/>
              <a:gd name="T3" fmla="*/ 75 h 124"/>
              <a:gd name="T4" fmla="*/ 120 w 2404"/>
              <a:gd name="T5" fmla="*/ 51 h 124"/>
              <a:gd name="T6" fmla="*/ 200 w 2404"/>
              <a:gd name="T7" fmla="*/ 43 h 124"/>
              <a:gd name="T8" fmla="*/ 232 w 2404"/>
              <a:gd name="T9" fmla="*/ 43 h 124"/>
              <a:gd name="T10" fmla="*/ 328 w 2404"/>
              <a:gd name="T11" fmla="*/ 91 h 124"/>
              <a:gd name="T12" fmla="*/ 488 w 2404"/>
              <a:gd name="T13" fmla="*/ 19 h 124"/>
              <a:gd name="T14" fmla="*/ 536 w 2404"/>
              <a:gd name="T15" fmla="*/ 83 h 124"/>
              <a:gd name="T16" fmla="*/ 584 w 2404"/>
              <a:gd name="T17" fmla="*/ 75 h 124"/>
              <a:gd name="T18" fmla="*/ 632 w 2404"/>
              <a:gd name="T19" fmla="*/ 51 h 124"/>
              <a:gd name="T20" fmla="*/ 680 w 2404"/>
              <a:gd name="T21" fmla="*/ 67 h 124"/>
              <a:gd name="T22" fmla="*/ 720 w 2404"/>
              <a:gd name="T23" fmla="*/ 67 h 124"/>
              <a:gd name="T24" fmla="*/ 784 w 2404"/>
              <a:gd name="T25" fmla="*/ 83 h 124"/>
              <a:gd name="T26" fmla="*/ 880 w 2404"/>
              <a:gd name="T27" fmla="*/ 99 h 124"/>
              <a:gd name="T28" fmla="*/ 944 w 2404"/>
              <a:gd name="T29" fmla="*/ 75 h 124"/>
              <a:gd name="T30" fmla="*/ 1024 w 2404"/>
              <a:gd name="T31" fmla="*/ 67 h 124"/>
              <a:gd name="T32" fmla="*/ 1072 w 2404"/>
              <a:gd name="T33" fmla="*/ 75 h 124"/>
              <a:gd name="T34" fmla="*/ 1112 w 2404"/>
              <a:gd name="T35" fmla="*/ 35 h 124"/>
              <a:gd name="T36" fmla="*/ 1152 w 2404"/>
              <a:gd name="T37" fmla="*/ 59 h 124"/>
              <a:gd name="T38" fmla="*/ 1184 w 2404"/>
              <a:gd name="T39" fmla="*/ 67 h 124"/>
              <a:gd name="T40" fmla="*/ 1232 w 2404"/>
              <a:gd name="T41" fmla="*/ 51 h 124"/>
              <a:gd name="T42" fmla="*/ 1256 w 2404"/>
              <a:gd name="T43" fmla="*/ 51 h 124"/>
              <a:gd name="T44" fmla="*/ 1304 w 2404"/>
              <a:gd name="T45" fmla="*/ 43 h 124"/>
              <a:gd name="T46" fmla="*/ 1368 w 2404"/>
              <a:gd name="T47" fmla="*/ 67 h 124"/>
              <a:gd name="T48" fmla="*/ 1400 w 2404"/>
              <a:gd name="T49" fmla="*/ 67 h 124"/>
              <a:gd name="T50" fmla="*/ 1488 w 2404"/>
              <a:gd name="T51" fmla="*/ 91 h 124"/>
              <a:gd name="T52" fmla="*/ 1560 w 2404"/>
              <a:gd name="T53" fmla="*/ 67 h 124"/>
              <a:gd name="T54" fmla="*/ 1648 w 2404"/>
              <a:gd name="T55" fmla="*/ 43 h 124"/>
              <a:gd name="T56" fmla="*/ 1680 w 2404"/>
              <a:gd name="T57" fmla="*/ 59 h 124"/>
              <a:gd name="T58" fmla="*/ 1728 w 2404"/>
              <a:gd name="T59" fmla="*/ 43 h 124"/>
              <a:gd name="T60" fmla="*/ 1776 w 2404"/>
              <a:gd name="T61" fmla="*/ 123 h 124"/>
              <a:gd name="T62" fmla="*/ 1904 w 2404"/>
              <a:gd name="T63" fmla="*/ 51 h 124"/>
              <a:gd name="T64" fmla="*/ 1928 w 2404"/>
              <a:gd name="T65" fmla="*/ 75 h 124"/>
              <a:gd name="T66" fmla="*/ 1968 w 2404"/>
              <a:gd name="T67" fmla="*/ 83 h 124"/>
              <a:gd name="T68" fmla="*/ 2040 w 2404"/>
              <a:gd name="T69" fmla="*/ 35 h 124"/>
              <a:gd name="T70" fmla="*/ 2096 w 2404"/>
              <a:gd name="T71" fmla="*/ 51 h 124"/>
              <a:gd name="T72" fmla="*/ 2128 w 2404"/>
              <a:gd name="T73" fmla="*/ 59 h 124"/>
              <a:gd name="T74" fmla="*/ 2192 w 2404"/>
              <a:gd name="T75" fmla="*/ 43 h 124"/>
              <a:gd name="T76" fmla="*/ 2224 w 2404"/>
              <a:gd name="T77" fmla="*/ 51 h 124"/>
              <a:gd name="T78" fmla="*/ 2248 w 2404"/>
              <a:gd name="T79" fmla="*/ 51 h 124"/>
              <a:gd name="T80" fmla="*/ 2288 w 2404"/>
              <a:gd name="T81" fmla="*/ 99 h 124"/>
              <a:gd name="T82" fmla="*/ 2328 w 2404"/>
              <a:gd name="T83" fmla="*/ 51 h 124"/>
              <a:gd name="T84" fmla="*/ 2368 w 2404"/>
              <a:gd name="T85" fmla="*/ 67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04" h="124">
                <a:moveTo>
                  <a:pt x="0" y="59"/>
                </a:moveTo>
                <a:cubicBezTo>
                  <a:pt x="16" y="54"/>
                  <a:pt x="43" y="27"/>
                  <a:pt x="48" y="43"/>
                </a:cubicBezTo>
                <a:cubicBezTo>
                  <a:pt x="51" y="51"/>
                  <a:pt x="49" y="62"/>
                  <a:pt x="56" y="67"/>
                </a:cubicBezTo>
                <a:cubicBezTo>
                  <a:pt x="65" y="74"/>
                  <a:pt x="77" y="72"/>
                  <a:pt x="88" y="75"/>
                </a:cubicBezTo>
                <a:cubicBezTo>
                  <a:pt x="109" y="11"/>
                  <a:pt x="83" y="75"/>
                  <a:pt x="104" y="75"/>
                </a:cubicBezTo>
                <a:cubicBezTo>
                  <a:pt x="114" y="75"/>
                  <a:pt x="115" y="59"/>
                  <a:pt x="120" y="51"/>
                </a:cubicBezTo>
                <a:cubicBezTo>
                  <a:pt x="136" y="99"/>
                  <a:pt x="149" y="71"/>
                  <a:pt x="168" y="43"/>
                </a:cubicBezTo>
                <a:cubicBezTo>
                  <a:pt x="211" y="107"/>
                  <a:pt x="157" y="43"/>
                  <a:pt x="200" y="43"/>
                </a:cubicBezTo>
                <a:cubicBezTo>
                  <a:pt x="210" y="43"/>
                  <a:pt x="211" y="59"/>
                  <a:pt x="216" y="67"/>
                </a:cubicBezTo>
                <a:cubicBezTo>
                  <a:pt x="221" y="59"/>
                  <a:pt x="223" y="45"/>
                  <a:pt x="232" y="43"/>
                </a:cubicBezTo>
                <a:cubicBezTo>
                  <a:pt x="273" y="35"/>
                  <a:pt x="245" y="93"/>
                  <a:pt x="264" y="35"/>
                </a:cubicBezTo>
                <a:cubicBezTo>
                  <a:pt x="288" y="59"/>
                  <a:pt x="296" y="80"/>
                  <a:pt x="328" y="91"/>
                </a:cubicBezTo>
                <a:cubicBezTo>
                  <a:pt x="365" y="36"/>
                  <a:pt x="363" y="39"/>
                  <a:pt x="424" y="59"/>
                </a:cubicBezTo>
                <a:cubicBezTo>
                  <a:pt x="481" y="40"/>
                  <a:pt x="463" y="57"/>
                  <a:pt x="488" y="19"/>
                </a:cubicBezTo>
                <a:cubicBezTo>
                  <a:pt x="493" y="27"/>
                  <a:pt x="501" y="34"/>
                  <a:pt x="504" y="43"/>
                </a:cubicBezTo>
                <a:cubicBezTo>
                  <a:pt x="522" y="103"/>
                  <a:pt x="492" y="112"/>
                  <a:pt x="536" y="83"/>
                </a:cubicBezTo>
                <a:cubicBezTo>
                  <a:pt x="542" y="66"/>
                  <a:pt x="544" y="38"/>
                  <a:pt x="576" y="51"/>
                </a:cubicBezTo>
                <a:cubicBezTo>
                  <a:pt x="584" y="54"/>
                  <a:pt x="580" y="67"/>
                  <a:pt x="584" y="75"/>
                </a:cubicBezTo>
                <a:cubicBezTo>
                  <a:pt x="598" y="104"/>
                  <a:pt x="596" y="98"/>
                  <a:pt x="624" y="107"/>
                </a:cubicBezTo>
                <a:cubicBezTo>
                  <a:pt x="627" y="88"/>
                  <a:pt x="621" y="66"/>
                  <a:pt x="632" y="51"/>
                </a:cubicBezTo>
                <a:cubicBezTo>
                  <a:pt x="638" y="43"/>
                  <a:pt x="639" y="72"/>
                  <a:pt x="648" y="75"/>
                </a:cubicBezTo>
                <a:cubicBezTo>
                  <a:pt x="658" y="78"/>
                  <a:pt x="669" y="70"/>
                  <a:pt x="680" y="67"/>
                </a:cubicBezTo>
                <a:cubicBezTo>
                  <a:pt x="688" y="59"/>
                  <a:pt x="693" y="43"/>
                  <a:pt x="704" y="43"/>
                </a:cubicBezTo>
                <a:cubicBezTo>
                  <a:pt x="714" y="43"/>
                  <a:pt x="715" y="59"/>
                  <a:pt x="720" y="67"/>
                </a:cubicBezTo>
                <a:cubicBezTo>
                  <a:pt x="743" y="108"/>
                  <a:pt x="722" y="94"/>
                  <a:pt x="760" y="107"/>
                </a:cubicBezTo>
                <a:cubicBezTo>
                  <a:pt x="768" y="99"/>
                  <a:pt x="778" y="92"/>
                  <a:pt x="784" y="83"/>
                </a:cubicBezTo>
                <a:cubicBezTo>
                  <a:pt x="798" y="62"/>
                  <a:pt x="786" y="40"/>
                  <a:pt x="800" y="83"/>
                </a:cubicBezTo>
                <a:cubicBezTo>
                  <a:pt x="844" y="54"/>
                  <a:pt x="835" y="84"/>
                  <a:pt x="880" y="99"/>
                </a:cubicBezTo>
                <a:cubicBezTo>
                  <a:pt x="897" y="73"/>
                  <a:pt x="919" y="53"/>
                  <a:pt x="936" y="27"/>
                </a:cubicBezTo>
                <a:cubicBezTo>
                  <a:pt x="939" y="43"/>
                  <a:pt x="928" y="75"/>
                  <a:pt x="944" y="75"/>
                </a:cubicBezTo>
                <a:cubicBezTo>
                  <a:pt x="961" y="75"/>
                  <a:pt x="960" y="27"/>
                  <a:pt x="960" y="27"/>
                </a:cubicBezTo>
                <a:cubicBezTo>
                  <a:pt x="982" y="60"/>
                  <a:pt x="982" y="81"/>
                  <a:pt x="1024" y="67"/>
                </a:cubicBezTo>
                <a:cubicBezTo>
                  <a:pt x="1055" y="21"/>
                  <a:pt x="1028" y="47"/>
                  <a:pt x="1048" y="67"/>
                </a:cubicBezTo>
                <a:cubicBezTo>
                  <a:pt x="1054" y="73"/>
                  <a:pt x="1064" y="72"/>
                  <a:pt x="1072" y="75"/>
                </a:cubicBezTo>
                <a:cubicBezTo>
                  <a:pt x="1080" y="70"/>
                  <a:pt x="1089" y="66"/>
                  <a:pt x="1096" y="59"/>
                </a:cubicBezTo>
                <a:cubicBezTo>
                  <a:pt x="1103" y="52"/>
                  <a:pt x="1102" y="35"/>
                  <a:pt x="1112" y="35"/>
                </a:cubicBezTo>
                <a:cubicBezTo>
                  <a:pt x="1122" y="35"/>
                  <a:pt x="1134" y="77"/>
                  <a:pt x="1136" y="83"/>
                </a:cubicBezTo>
                <a:cubicBezTo>
                  <a:pt x="1141" y="75"/>
                  <a:pt x="1148" y="68"/>
                  <a:pt x="1152" y="59"/>
                </a:cubicBezTo>
                <a:cubicBezTo>
                  <a:pt x="1156" y="51"/>
                  <a:pt x="1152" y="33"/>
                  <a:pt x="1160" y="35"/>
                </a:cubicBezTo>
                <a:cubicBezTo>
                  <a:pt x="1173" y="38"/>
                  <a:pt x="1174" y="58"/>
                  <a:pt x="1184" y="67"/>
                </a:cubicBezTo>
                <a:cubicBezTo>
                  <a:pt x="1190" y="72"/>
                  <a:pt x="1200" y="72"/>
                  <a:pt x="1208" y="75"/>
                </a:cubicBezTo>
                <a:cubicBezTo>
                  <a:pt x="1216" y="67"/>
                  <a:pt x="1223" y="58"/>
                  <a:pt x="1232" y="51"/>
                </a:cubicBezTo>
                <a:cubicBezTo>
                  <a:pt x="1239" y="45"/>
                  <a:pt x="1251" y="27"/>
                  <a:pt x="1256" y="35"/>
                </a:cubicBezTo>
                <a:cubicBezTo>
                  <a:pt x="1260" y="41"/>
                  <a:pt x="1235" y="114"/>
                  <a:pt x="1256" y="51"/>
                </a:cubicBezTo>
                <a:cubicBezTo>
                  <a:pt x="1259" y="67"/>
                  <a:pt x="1249" y="92"/>
                  <a:pt x="1264" y="99"/>
                </a:cubicBezTo>
                <a:cubicBezTo>
                  <a:pt x="1269" y="102"/>
                  <a:pt x="1298" y="48"/>
                  <a:pt x="1304" y="43"/>
                </a:cubicBezTo>
                <a:cubicBezTo>
                  <a:pt x="1321" y="29"/>
                  <a:pt x="1342" y="23"/>
                  <a:pt x="1360" y="11"/>
                </a:cubicBezTo>
                <a:cubicBezTo>
                  <a:pt x="1363" y="30"/>
                  <a:pt x="1355" y="54"/>
                  <a:pt x="1368" y="67"/>
                </a:cubicBezTo>
                <a:cubicBezTo>
                  <a:pt x="1376" y="75"/>
                  <a:pt x="1381" y="43"/>
                  <a:pt x="1392" y="43"/>
                </a:cubicBezTo>
                <a:cubicBezTo>
                  <a:pt x="1400" y="43"/>
                  <a:pt x="1397" y="59"/>
                  <a:pt x="1400" y="67"/>
                </a:cubicBezTo>
                <a:cubicBezTo>
                  <a:pt x="1450" y="17"/>
                  <a:pt x="1445" y="17"/>
                  <a:pt x="1456" y="91"/>
                </a:cubicBezTo>
                <a:cubicBezTo>
                  <a:pt x="1503" y="21"/>
                  <a:pt x="1441" y="97"/>
                  <a:pt x="1488" y="91"/>
                </a:cubicBezTo>
                <a:cubicBezTo>
                  <a:pt x="1507" y="89"/>
                  <a:pt x="1536" y="59"/>
                  <a:pt x="1536" y="59"/>
                </a:cubicBezTo>
                <a:cubicBezTo>
                  <a:pt x="1544" y="62"/>
                  <a:pt x="1552" y="69"/>
                  <a:pt x="1560" y="67"/>
                </a:cubicBezTo>
                <a:cubicBezTo>
                  <a:pt x="1607" y="54"/>
                  <a:pt x="1586" y="11"/>
                  <a:pt x="1600" y="83"/>
                </a:cubicBezTo>
                <a:cubicBezTo>
                  <a:pt x="1602" y="81"/>
                  <a:pt x="1639" y="41"/>
                  <a:pt x="1648" y="43"/>
                </a:cubicBezTo>
                <a:cubicBezTo>
                  <a:pt x="1656" y="45"/>
                  <a:pt x="1653" y="59"/>
                  <a:pt x="1656" y="67"/>
                </a:cubicBezTo>
                <a:cubicBezTo>
                  <a:pt x="1664" y="64"/>
                  <a:pt x="1673" y="64"/>
                  <a:pt x="1680" y="59"/>
                </a:cubicBezTo>
                <a:cubicBezTo>
                  <a:pt x="1704" y="39"/>
                  <a:pt x="1690" y="16"/>
                  <a:pt x="1704" y="59"/>
                </a:cubicBezTo>
                <a:cubicBezTo>
                  <a:pt x="1712" y="54"/>
                  <a:pt x="1719" y="39"/>
                  <a:pt x="1728" y="43"/>
                </a:cubicBezTo>
                <a:cubicBezTo>
                  <a:pt x="1738" y="48"/>
                  <a:pt x="1732" y="65"/>
                  <a:pt x="1736" y="75"/>
                </a:cubicBezTo>
                <a:cubicBezTo>
                  <a:pt x="1750" y="111"/>
                  <a:pt x="1748" y="104"/>
                  <a:pt x="1776" y="123"/>
                </a:cubicBezTo>
                <a:cubicBezTo>
                  <a:pt x="1818" y="95"/>
                  <a:pt x="1860" y="61"/>
                  <a:pt x="1888" y="19"/>
                </a:cubicBezTo>
                <a:cubicBezTo>
                  <a:pt x="1893" y="30"/>
                  <a:pt x="1901" y="40"/>
                  <a:pt x="1904" y="51"/>
                </a:cubicBezTo>
                <a:cubicBezTo>
                  <a:pt x="1909" y="67"/>
                  <a:pt x="1901" y="88"/>
                  <a:pt x="1912" y="99"/>
                </a:cubicBezTo>
                <a:cubicBezTo>
                  <a:pt x="1919" y="106"/>
                  <a:pt x="1922" y="82"/>
                  <a:pt x="1928" y="75"/>
                </a:cubicBezTo>
                <a:cubicBezTo>
                  <a:pt x="1938" y="64"/>
                  <a:pt x="1949" y="54"/>
                  <a:pt x="1960" y="43"/>
                </a:cubicBezTo>
                <a:cubicBezTo>
                  <a:pt x="1963" y="56"/>
                  <a:pt x="1956" y="77"/>
                  <a:pt x="1968" y="83"/>
                </a:cubicBezTo>
                <a:cubicBezTo>
                  <a:pt x="1978" y="88"/>
                  <a:pt x="1983" y="65"/>
                  <a:pt x="1992" y="59"/>
                </a:cubicBezTo>
                <a:cubicBezTo>
                  <a:pt x="2007" y="49"/>
                  <a:pt x="2025" y="45"/>
                  <a:pt x="2040" y="35"/>
                </a:cubicBezTo>
                <a:cubicBezTo>
                  <a:pt x="2052" y="71"/>
                  <a:pt x="2043" y="98"/>
                  <a:pt x="2088" y="83"/>
                </a:cubicBezTo>
                <a:cubicBezTo>
                  <a:pt x="2091" y="72"/>
                  <a:pt x="2086" y="56"/>
                  <a:pt x="2096" y="51"/>
                </a:cubicBezTo>
                <a:cubicBezTo>
                  <a:pt x="2104" y="47"/>
                  <a:pt x="2096" y="73"/>
                  <a:pt x="2104" y="75"/>
                </a:cubicBezTo>
                <a:cubicBezTo>
                  <a:pt x="2113" y="77"/>
                  <a:pt x="2120" y="65"/>
                  <a:pt x="2128" y="59"/>
                </a:cubicBezTo>
                <a:cubicBezTo>
                  <a:pt x="2197" y="9"/>
                  <a:pt x="2127" y="57"/>
                  <a:pt x="2184" y="19"/>
                </a:cubicBezTo>
                <a:cubicBezTo>
                  <a:pt x="2187" y="27"/>
                  <a:pt x="2190" y="35"/>
                  <a:pt x="2192" y="43"/>
                </a:cubicBezTo>
                <a:cubicBezTo>
                  <a:pt x="2195" y="54"/>
                  <a:pt x="2189" y="72"/>
                  <a:pt x="2200" y="75"/>
                </a:cubicBezTo>
                <a:cubicBezTo>
                  <a:pt x="2211" y="78"/>
                  <a:pt x="2216" y="59"/>
                  <a:pt x="2224" y="51"/>
                </a:cubicBezTo>
                <a:cubicBezTo>
                  <a:pt x="2227" y="59"/>
                  <a:pt x="2224" y="75"/>
                  <a:pt x="2232" y="75"/>
                </a:cubicBezTo>
                <a:cubicBezTo>
                  <a:pt x="2242" y="75"/>
                  <a:pt x="2242" y="59"/>
                  <a:pt x="2248" y="51"/>
                </a:cubicBezTo>
                <a:cubicBezTo>
                  <a:pt x="2256" y="40"/>
                  <a:pt x="2264" y="30"/>
                  <a:pt x="2272" y="19"/>
                </a:cubicBezTo>
                <a:cubicBezTo>
                  <a:pt x="2279" y="45"/>
                  <a:pt x="2269" y="80"/>
                  <a:pt x="2288" y="99"/>
                </a:cubicBezTo>
                <a:cubicBezTo>
                  <a:pt x="2295" y="106"/>
                  <a:pt x="2298" y="82"/>
                  <a:pt x="2304" y="75"/>
                </a:cubicBezTo>
                <a:cubicBezTo>
                  <a:pt x="2311" y="66"/>
                  <a:pt x="2320" y="59"/>
                  <a:pt x="2328" y="51"/>
                </a:cubicBezTo>
                <a:cubicBezTo>
                  <a:pt x="2346" y="124"/>
                  <a:pt x="2326" y="68"/>
                  <a:pt x="2344" y="59"/>
                </a:cubicBezTo>
                <a:cubicBezTo>
                  <a:pt x="2352" y="55"/>
                  <a:pt x="2360" y="64"/>
                  <a:pt x="2368" y="67"/>
                </a:cubicBezTo>
                <a:cubicBezTo>
                  <a:pt x="2404" y="12"/>
                  <a:pt x="2400" y="0"/>
                  <a:pt x="2400" y="4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8" name="Text Box 16">
            <a:extLst>
              <a:ext uri="{FF2B5EF4-FFF2-40B4-BE49-F238E27FC236}">
                <a16:creationId xmlns:a16="http://schemas.microsoft.com/office/drawing/2014/main" id="{3E17E8D9-0A7D-4E77-8754-76624A4B4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4600575"/>
            <a:ext cx="6673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Tlak vyvolaný nárazy molekul na stěny nádoby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není konstantní, kolísá kolem střední hodnoty p</a:t>
            </a:r>
            <a:r>
              <a:rPr lang="cs-CZ" altLang="cs-CZ" sz="2400" baseline="-25000">
                <a:solidFill>
                  <a:schemeClr val="bg1"/>
                </a:solidFill>
              </a:rPr>
              <a:t>s</a:t>
            </a:r>
          </a:p>
          <a:p>
            <a:r>
              <a:rPr lang="cs-CZ" altLang="cs-CZ" sz="2400">
                <a:solidFill>
                  <a:srgbClr val="FF0000"/>
                </a:solidFill>
              </a:rPr>
              <a:t>- fluktuace tlaku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8" grpId="0"/>
      <p:bldP spid="28679" grpId="0"/>
      <p:bldP spid="28681" grpId="0"/>
      <p:bldP spid="286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F0E1C50C-3341-41C8-A635-5E33C402E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495300"/>
            <a:ext cx="618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00FF00"/>
                </a:solidFill>
              </a:rPr>
              <a:t>Pro střední hodnotu tlaku lze odvodit rovnici: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8D749FCA-FFE6-4234-8078-A13BB2459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9367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/>
          </a:p>
        </p:txBody>
      </p:sp>
      <p:graphicFrame>
        <p:nvGraphicFramePr>
          <p:cNvPr id="27652" name="Object 4">
            <a:extLst>
              <a:ext uri="{FF2B5EF4-FFF2-40B4-BE49-F238E27FC236}">
                <a16:creationId xmlns:a16="http://schemas.microsoft.com/office/drawing/2014/main" id="{19D8FFFD-850E-4352-902D-1716D622BE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1268413"/>
          <a:ext cx="16065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Rovnice" r:id="rId5" imgW="622080" imgH="393480" progId="Equation.3">
                  <p:embed/>
                </p:oleObj>
              </mc:Choice>
              <mc:Fallback>
                <p:oleObj name="Rovnice" r:id="rId5" imgW="6220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268413"/>
                        <a:ext cx="1606550" cy="1016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Text Box 5">
            <a:extLst>
              <a:ext uri="{FF2B5EF4-FFF2-40B4-BE49-F238E27FC236}">
                <a16:creationId xmlns:a16="http://schemas.microsoft.com/office/drawing/2014/main" id="{9288DEAD-B377-4280-8954-B456B9F7C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268413"/>
            <a:ext cx="4511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kde,</a:t>
            </a:r>
            <a:r>
              <a:rPr lang="cs-CZ" altLang="cs-CZ" sz="2400">
                <a:solidFill>
                  <a:srgbClr val="00FF00"/>
                </a:solidFill>
              </a:rPr>
              <a:t> </a:t>
            </a:r>
            <a:r>
              <a:rPr lang="el-GR" altLang="cs-CZ" sz="2400">
                <a:solidFill>
                  <a:srgbClr val="FF0000"/>
                </a:solidFill>
                <a:cs typeface="Arial" panose="020B0604020202020204" pitchFamily="34" charset="0"/>
              </a:rPr>
              <a:t>ρ</a:t>
            </a:r>
            <a:r>
              <a:rPr lang="cs-CZ" altLang="cs-CZ" sz="2400">
                <a:solidFill>
                  <a:srgbClr val="00FF00"/>
                </a:solidFill>
                <a:cs typeface="Arial" panose="020B0604020202020204" pitchFamily="34" charset="0"/>
              </a:rPr>
              <a:t> </a:t>
            </a:r>
            <a:r>
              <a:rPr lang="cs-CZ" altLang="cs-CZ" sz="2400">
                <a:solidFill>
                  <a:schemeClr val="bg1"/>
                </a:solidFill>
                <a:cs typeface="Arial" panose="020B0604020202020204" pitchFamily="34" charset="0"/>
              </a:rPr>
              <a:t>je hustota plynu a </a:t>
            </a:r>
          </a:p>
          <a:p>
            <a:r>
              <a:rPr lang="cs-CZ" altLang="cs-CZ" sz="2400">
                <a:solidFill>
                  <a:srgbClr val="FF0000"/>
                </a:solidFill>
                <a:cs typeface="Arial" panose="020B0604020202020204" pitchFamily="34" charset="0"/>
              </a:rPr>
              <a:t>v</a:t>
            </a:r>
            <a:r>
              <a:rPr lang="cs-CZ" altLang="cs-CZ" sz="2400" baseline="-25000">
                <a:solidFill>
                  <a:srgbClr val="FF0000"/>
                </a:solidFill>
                <a:cs typeface="Arial" panose="020B0604020202020204" pitchFamily="34" charset="0"/>
              </a:rPr>
              <a:t>k</a:t>
            </a:r>
            <a:r>
              <a:rPr lang="cs-CZ" altLang="cs-CZ" sz="2400" baseline="-25000">
                <a:solidFill>
                  <a:srgbClr val="00FF00"/>
                </a:solidFill>
                <a:cs typeface="Arial" panose="020B0604020202020204" pitchFamily="34" charset="0"/>
              </a:rPr>
              <a:t> </a:t>
            </a:r>
            <a:r>
              <a:rPr lang="cs-CZ" altLang="cs-CZ" sz="2400">
                <a:solidFill>
                  <a:schemeClr val="bg1"/>
                </a:solidFill>
                <a:cs typeface="Arial" panose="020B0604020202020204" pitchFamily="34" charset="0"/>
              </a:rPr>
              <a:t>je střední kvadratická rychlost</a:t>
            </a:r>
            <a:endParaRPr lang="el-GR" altLang="cs-CZ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C6DF336F-6136-4311-83D9-4790CFF65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35210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/>
          </a:p>
        </p:txBody>
      </p:sp>
      <p:graphicFrame>
        <p:nvGraphicFramePr>
          <p:cNvPr id="27656" name="Object 8">
            <a:extLst>
              <a:ext uri="{FF2B5EF4-FFF2-40B4-BE49-F238E27FC236}">
                <a16:creationId xmlns:a16="http://schemas.microsoft.com/office/drawing/2014/main" id="{CB7694CF-10B0-4CA7-BCBB-CAEDE5C342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2997200"/>
          <a:ext cx="5618162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Rovnice" r:id="rId7" imgW="1981080" imgH="393480" progId="Equation.3">
                  <p:embed/>
                </p:oleObj>
              </mc:Choice>
              <mc:Fallback>
                <p:oleObj name="Rovnice" r:id="rId7" imgW="198108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997200"/>
                        <a:ext cx="5618162" cy="11160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Text Box 9">
            <a:extLst>
              <a:ext uri="{FF2B5EF4-FFF2-40B4-BE49-F238E27FC236}">
                <a16:creationId xmlns:a16="http://schemas.microsoft.com/office/drawing/2014/main" id="{0A7ECEA8-51FA-44F4-BD1E-D08A83E7F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46720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 sz="2400">
              <a:solidFill>
                <a:srgbClr val="00FF00"/>
              </a:solidFill>
            </a:endParaRPr>
          </a:p>
        </p:txBody>
      </p:sp>
      <p:graphicFrame>
        <p:nvGraphicFramePr>
          <p:cNvPr id="27658" name="Object 10">
            <a:extLst>
              <a:ext uri="{FF2B5EF4-FFF2-40B4-BE49-F238E27FC236}">
                <a16:creationId xmlns:a16="http://schemas.microsoft.com/office/drawing/2014/main" id="{B810D03E-A95D-4BF0-8464-D6AFA1079C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4724400"/>
          <a:ext cx="2532062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Rovnice" r:id="rId9" imgW="876240" imgH="431640" progId="Equation.3">
                  <p:embed/>
                </p:oleObj>
              </mc:Choice>
              <mc:Fallback>
                <p:oleObj name="Rovnice" r:id="rId9" imgW="87624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724400"/>
                        <a:ext cx="2532062" cy="12493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9" name="Text Box 11">
            <a:extLst>
              <a:ext uri="{FF2B5EF4-FFF2-40B4-BE49-F238E27FC236}">
                <a16:creationId xmlns:a16="http://schemas.microsoft.com/office/drawing/2014/main" id="{240CB17F-B3AF-4F7C-AFA2-5F986386E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013325"/>
            <a:ext cx="80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kde</a:t>
            </a:r>
          </a:p>
        </p:txBody>
      </p:sp>
      <p:sp>
        <p:nvSpPr>
          <p:cNvPr id="27660" name="Text Box 12">
            <a:extLst>
              <a:ext uri="{FF2B5EF4-FFF2-40B4-BE49-F238E27FC236}">
                <a16:creationId xmlns:a16="http://schemas.microsoft.com/office/drawing/2014/main" id="{F92A8128-DA78-4D14-9A9D-85776D92D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084763"/>
            <a:ext cx="245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je </a:t>
            </a:r>
            <a:r>
              <a:rPr lang="cs-CZ" altLang="cs-CZ" sz="2400"/>
              <a:t> </a:t>
            </a:r>
            <a:r>
              <a:rPr lang="cs-CZ" altLang="cs-CZ" sz="2400">
                <a:solidFill>
                  <a:srgbClr val="FF0000"/>
                </a:solidFill>
              </a:rPr>
              <a:t>hustota částic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3" grpId="0"/>
      <p:bldP spid="27659" grpId="0"/>
      <p:bldP spid="276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63FE042E-14D5-4E87-9EC0-EA4FBBA15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4450"/>
            <a:ext cx="1049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FF0000"/>
                </a:solidFill>
              </a:rPr>
              <a:t>Úlohy: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6BF32C9C-8142-45A5-AE00-AF5A3F25A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84058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solidFill>
                  <a:schemeClr val="bg1"/>
                </a:solidFill>
              </a:rPr>
              <a:t>V nádobě o objemu 1,0 l je oxid uhličitý o hmotnosti 0,001 g. 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Určete hustotu molekul N</a:t>
            </a:r>
            <a:r>
              <a:rPr lang="cs-CZ" altLang="cs-CZ" sz="2400" baseline="-25000">
                <a:solidFill>
                  <a:schemeClr val="bg1"/>
                </a:solidFill>
              </a:rPr>
              <a:t>v</a:t>
            </a:r>
            <a:r>
              <a:rPr lang="cs-CZ" altLang="cs-CZ" sz="2400" i="1">
                <a:solidFill>
                  <a:schemeClr val="bg1"/>
                </a:solidFill>
              </a:rPr>
              <a:t> </a:t>
            </a:r>
            <a:r>
              <a:rPr lang="cs-CZ" altLang="cs-CZ" sz="2400">
                <a:solidFill>
                  <a:schemeClr val="bg1"/>
                </a:solidFill>
              </a:rPr>
              <a:t>v nádobě. 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Jaká je hustota </a:t>
            </a:r>
            <a:r>
              <a:rPr lang="el-GR" altLang="cs-CZ" sz="2400">
                <a:solidFill>
                  <a:schemeClr val="bg1"/>
                </a:solidFill>
                <a:cs typeface="Arial" panose="020B0604020202020204" pitchFamily="34" charset="0"/>
              </a:rPr>
              <a:t>ρ</a:t>
            </a:r>
            <a:r>
              <a:rPr lang="cs-CZ" altLang="cs-CZ" sz="2400" i="1">
                <a:solidFill>
                  <a:schemeClr val="bg1"/>
                </a:solidFill>
              </a:rPr>
              <a:t> </a:t>
            </a:r>
            <a:r>
              <a:rPr lang="cs-CZ" altLang="cs-CZ" sz="2400">
                <a:solidFill>
                  <a:schemeClr val="bg1"/>
                </a:solidFill>
              </a:rPr>
              <a:t>tohoto plynu?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C2033C3C-37B7-41BE-93F2-17E1FFF61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205038"/>
            <a:ext cx="3859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FF0000"/>
                </a:solidFill>
              </a:rPr>
              <a:t>[1,4 . 10</a:t>
            </a:r>
            <a:r>
              <a:rPr lang="cs-CZ" altLang="cs-CZ" sz="2400" baseline="30000">
                <a:solidFill>
                  <a:srgbClr val="FF0000"/>
                </a:solidFill>
              </a:rPr>
              <a:t>22</a:t>
            </a:r>
            <a:r>
              <a:rPr lang="cs-CZ" altLang="cs-CZ" sz="2400">
                <a:solidFill>
                  <a:srgbClr val="FF0000"/>
                </a:solidFill>
              </a:rPr>
              <a:t>m</a:t>
            </a:r>
            <a:r>
              <a:rPr lang="cs-CZ" altLang="cs-CZ" sz="2400" baseline="30000">
                <a:solidFill>
                  <a:srgbClr val="FF0000"/>
                </a:solidFill>
              </a:rPr>
              <a:t>-3 </a:t>
            </a:r>
            <a:r>
              <a:rPr lang="cs-CZ" altLang="cs-CZ" sz="2400">
                <a:solidFill>
                  <a:srgbClr val="FF0000"/>
                </a:solidFill>
              </a:rPr>
              <a:t>, 0,001kg.m</a:t>
            </a:r>
            <a:r>
              <a:rPr lang="cs-CZ" altLang="cs-CZ" sz="2400" baseline="30000">
                <a:solidFill>
                  <a:srgbClr val="FF0000"/>
                </a:solidFill>
              </a:rPr>
              <a:t>-3</a:t>
            </a:r>
            <a:r>
              <a:rPr lang="en-US" altLang="cs-CZ" sz="2400">
                <a:solidFill>
                  <a:srgbClr val="FF0000"/>
                </a:solidFill>
              </a:rPr>
              <a:t>]</a:t>
            </a:r>
            <a:endParaRPr lang="cs-CZ" altLang="cs-CZ" sz="2400">
              <a:solidFill>
                <a:srgbClr val="FF0000"/>
              </a:solidFill>
            </a:endParaRP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04C9CF1E-3A4C-4D89-B653-C4B3AA224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997200"/>
            <a:ext cx="77073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 </a:t>
            </a:r>
            <a:r>
              <a:rPr lang="cs-CZ" altLang="cs-CZ" sz="2400">
                <a:solidFill>
                  <a:schemeClr val="bg1"/>
                </a:solidFill>
              </a:rPr>
              <a:t>Jaký je tlak kyslíku v uzavřené nádobě při teplotě O °C,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 je-li jeho hustota 1,41 kg.m</a:t>
            </a:r>
            <a:r>
              <a:rPr lang="en-US" altLang="cs-CZ" sz="2400" baseline="30000">
                <a:solidFill>
                  <a:schemeClr val="bg1"/>
                </a:solidFill>
              </a:rPr>
              <a:t>-3</a:t>
            </a:r>
            <a:r>
              <a:rPr lang="cs-CZ" altLang="cs-CZ" sz="2400">
                <a:solidFill>
                  <a:schemeClr val="bg1"/>
                </a:solidFill>
              </a:rPr>
              <a:t>?</a:t>
            </a:r>
            <a:r>
              <a:rPr lang="cs-CZ" altLang="cs-CZ"/>
              <a:t> 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74A97746-F15D-4151-8606-24E8F1EA1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3933825"/>
            <a:ext cx="148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FF0000"/>
                </a:solidFill>
              </a:rPr>
              <a:t>[0,1 MPa]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32EF2468-3B76-45FE-84C5-327ECD245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652963"/>
            <a:ext cx="79883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 </a:t>
            </a:r>
            <a:r>
              <a:rPr lang="cs-CZ" altLang="cs-CZ" sz="2400">
                <a:solidFill>
                  <a:schemeClr val="bg1"/>
                </a:solidFill>
              </a:rPr>
              <a:t>Ideální plyn o hmotnosti 3,8 . 10</a:t>
            </a:r>
            <a:r>
              <a:rPr lang="en-US" altLang="cs-CZ" sz="2400" baseline="30000">
                <a:solidFill>
                  <a:schemeClr val="bg1"/>
                </a:solidFill>
              </a:rPr>
              <a:t>-2</a:t>
            </a:r>
            <a:r>
              <a:rPr lang="cs-CZ" altLang="cs-CZ" sz="2400">
                <a:solidFill>
                  <a:schemeClr val="bg1"/>
                </a:solidFill>
              </a:rPr>
              <a:t> kg je uzavřen v nádobě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 o objemu 10 l a má tlak 0,49 MPa.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 Určete střední kvadratickou rychlost jeho molekul.</a:t>
            </a:r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7BDD867C-3D7D-478D-A235-9F85B5FA6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6021388"/>
            <a:ext cx="1617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FF0000"/>
                </a:solidFill>
              </a:rPr>
              <a:t>[620 m.s</a:t>
            </a:r>
            <a:r>
              <a:rPr lang="en-US" altLang="cs-CZ" sz="2400" baseline="30000">
                <a:solidFill>
                  <a:srgbClr val="FF0000"/>
                </a:solidFill>
              </a:rPr>
              <a:t>-1</a:t>
            </a:r>
            <a:r>
              <a:rPr lang="cs-CZ" altLang="cs-CZ" sz="240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EAE099CE-A9AA-43A9-A20C-01E91EC03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6250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FF0000"/>
                </a:solidFill>
              </a:rPr>
              <a:t>Řešení: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  <p:bldP spid="25604" grpId="0"/>
      <p:bldP spid="25605" grpId="0"/>
      <p:bldP spid="25606" grpId="0"/>
      <p:bldP spid="25607" grpId="0"/>
      <p:bldP spid="25608" grpId="0"/>
      <p:bldP spid="256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>
            <a:extLst>
              <a:ext uri="{FF2B5EF4-FFF2-40B4-BE49-F238E27FC236}">
                <a16:creationId xmlns:a16="http://schemas.microsoft.com/office/drawing/2014/main" id="{BC7BF4ED-D0EB-4D01-A4DA-BFB06DF2A1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4437063"/>
          <a:ext cx="4992688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Rovnice" r:id="rId5" imgW="2209680" imgH="533160" progId="Equation.3">
                  <p:embed/>
                </p:oleObj>
              </mc:Choice>
              <mc:Fallback>
                <p:oleObj name="Rovnice" r:id="rId5" imgW="2209680" imgH="5331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437063"/>
                        <a:ext cx="4992688" cy="12049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 Box 5">
            <a:extLst>
              <a:ext uri="{FF2B5EF4-FFF2-40B4-BE49-F238E27FC236}">
                <a16:creationId xmlns:a16="http://schemas.microsoft.com/office/drawing/2014/main" id="{210BA738-865F-4820-845E-F45E6E31D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23850"/>
            <a:ext cx="68564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 b="1">
                <a:solidFill>
                  <a:srgbClr val="00FF00"/>
                </a:solidFill>
              </a:rPr>
              <a:t>5. </a:t>
            </a:r>
            <a:r>
              <a:rPr lang="en-US" altLang="cs-CZ" sz="3200" b="1">
                <a:solidFill>
                  <a:srgbClr val="00FF00"/>
                </a:solidFill>
              </a:rPr>
              <a:t>Stavo</a:t>
            </a:r>
            <a:r>
              <a:rPr lang="cs-CZ" altLang="cs-CZ" sz="3200" b="1">
                <a:solidFill>
                  <a:srgbClr val="00FF00"/>
                </a:solidFill>
              </a:rPr>
              <a:t>vá rovnice pro ideální plyn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8EAB7200-9A8E-4B2E-95B5-F1C88DE7A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25538"/>
            <a:ext cx="8386762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Plyn, který je v rovnovážném stavu, lze charakterizovat 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stavovými veličinami: termodynamickou teplotou </a:t>
            </a:r>
            <a:r>
              <a:rPr lang="cs-CZ" altLang="cs-CZ" sz="2400">
                <a:solidFill>
                  <a:srgbClr val="FF0000"/>
                </a:solidFill>
              </a:rPr>
              <a:t>T</a:t>
            </a:r>
            <a:r>
              <a:rPr lang="cs-CZ" altLang="cs-CZ" sz="2400">
                <a:solidFill>
                  <a:schemeClr val="bg1"/>
                </a:solidFill>
              </a:rPr>
              <a:t>, tlakem </a:t>
            </a:r>
            <a:r>
              <a:rPr lang="cs-CZ" altLang="cs-CZ" sz="2400">
                <a:solidFill>
                  <a:srgbClr val="FF0000"/>
                </a:solidFill>
              </a:rPr>
              <a:t>p</a:t>
            </a:r>
            <a:r>
              <a:rPr lang="cs-CZ" altLang="cs-CZ" sz="2400">
                <a:solidFill>
                  <a:schemeClr val="bg1"/>
                </a:solidFill>
              </a:rPr>
              <a:t>,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objemem </a:t>
            </a:r>
            <a:r>
              <a:rPr lang="cs-CZ" altLang="cs-CZ" sz="2400">
                <a:solidFill>
                  <a:srgbClr val="FF0000"/>
                </a:solidFill>
              </a:rPr>
              <a:t>V</a:t>
            </a:r>
            <a:r>
              <a:rPr lang="cs-CZ" altLang="cs-CZ" sz="2400">
                <a:solidFill>
                  <a:schemeClr val="bg1"/>
                </a:solidFill>
              </a:rPr>
              <a:t> a počtem částic </a:t>
            </a:r>
            <a:r>
              <a:rPr lang="cs-CZ" altLang="cs-CZ" sz="2400">
                <a:solidFill>
                  <a:srgbClr val="FF0000"/>
                </a:solidFill>
              </a:rPr>
              <a:t>N</a:t>
            </a:r>
            <a:r>
              <a:rPr lang="cs-CZ" altLang="cs-CZ" sz="2400">
                <a:solidFill>
                  <a:schemeClr val="bg1"/>
                </a:solidFill>
              </a:rPr>
              <a:t> (popř. látkovým množstvím </a:t>
            </a:r>
            <a:r>
              <a:rPr lang="cs-CZ" altLang="cs-CZ" sz="2400">
                <a:solidFill>
                  <a:srgbClr val="FF0000"/>
                </a:solidFill>
              </a:rPr>
              <a:t>n</a:t>
            </a:r>
            <a:r>
              <a:rPr lang="cs-CZ" altLang="cs-CZ" sz="2400">
                <a:solidFill>
                  <a:schemeClr val="bg1"/>
                </a:solidFill>
              </a:rPr>
              <a:t>,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hustou plynu </a:t>
            </a:r>
            <a:r>
              <a:rPr lang="el-GR" altLang="cs-CZ" sz="2400">
                <a:solidFill>
                  <a:srgbClr val="FF0000"/>
                </a:solidFill>
                <a:cs typeface="Arial" panose="020B0604020202020204" pitchFamily="34" charset="0"/>
              </a:rPr>
              <a:t>ρ</a:t>
            </a:r>
            <a:r>
              <a:rPr lang="cs-CZ" altLang="cs-CZ" sz="2400">
                <a:solidFill>
                  <a:schemeClr val="bg1"/>
                </a:solidFill>
                <a:cs typeface="Arial" panose="020B0604020202020204" pitchFamily="34" charset="0"/>
              </a:rPr>
              <a:t>, hmotností plynu </a:t>
            </a:r>
            <a:r>
              <a:rPr lang="cs-CZ" altLang="cs-CZ" sz="2400">
                <a:solidFill>
                  <a:srgbClr val="FF0000"/>
                </a:solidFill>
                <a:cs typeface="Arial" panose="020B0604020202020204" pitchFamily="34" charset="0"/>
              </a:rPr>
              <a:t>m</a:t>
            </a:r>
            <a:r>
              <a:rPr lang="cs-CZ" altLang="cs-CZ" sz="2400">
                <a:solidFill>
                  <a:schemeClr val="bg1"/>
                </a:solidFill>
                <a:cs typeface="Arial" panose="020B0604020202020204" pitchFamily="34" charset="0"/>
              </a:rPr>
              <a:t> atd.)</a:t>
            </a:r>
          </a:p>
          <a:p>
            <a:r>
              <a:rPr lang="cs-CZ" altLang="cs-CZ" sz="2400">
                <a:solidFill>
                  <a:schemeClr val="bg1"/>
                </a:solidFill>
                <a:cs typeface="Arial" panose="020B0604020202020204" pitchFamily="34" charset="0"/>
              </a:rPr>
              <a:t>Rovnice, která vyjadřuje vztahy mezi těmito veličinami se</a:t>
            </a:r>
          </a:p>
          <a:p>
            <a:r>
              <a:rPr lang="cs-CZ" altLang="cs-CZ" sz="2400">
                <a:solidFill>
                  <a:schemeClr val="bg1"/>
                </a:solidFill>
                <a:cs typeface="Arial" panose="020B0604020202020204" pitchFamily="34" charset="0"/>
              </a:rPr>
              <a:t>nazývá</a:t>
            </a:r>
            <a:r>
              <a:rPr lang="cs-CZ" altLang="cs-CZ" sz="2400">
                <a:solidFill>
                  <a:srgbClr val="00FF00"/>
                </a:solidFill>
                <a:cs typeface="Arial" panose="020B0604020202020204" pitchFamily="34" charset="0"/>
              </a:rPr>
              <a:t> </a:t>
            </a:r>
            <a:r>
              <a:rPr lang="cs-CZ" altLang="cs-CZ" sz="2400">
                <a:solidFill>
                  <a:srgbClr val="FF0000"/>
                </a:solidFill>
                <a:cs typeface="Arial" panose="020B0604020202020204" pitchFamily="34" charset="0"/>
              </a:rPr>
              <a:t>stavová rovnice.</a:t>
            </a:r>
            <a:endParaRPr lang="el-GR" altLang="cs-CZ" sz="24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6754CF90-A435-4D14-A562-AD1F59FA2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573463"/>
            <a:ext cx="789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FF0000"/>
                </a:solidFill>
              </a:rPr>
              <a:t>1. Stavová rovnice -</a:t>
            </a:r>
            <a:r>
              <a:rPr lang="cs-CZ" altLang="cs-CZ" sz="2400">
                <a:solidFill>
                  <a:srgbClr val="FF00FF"/>
                </a:solidFill>
              </a:rPr>
              <a:t> </a:t>
            </a:r>
            <a:r>
              <a:rPr lang="cs-CZ" altLang="cs-CZ" sz="2400">
                <a:solidFill>
                  <a:schemeClr val="bg1"/>
                </a:solidFill>
              </a:rPr>
              <a:t>odvodíme ji z rovnice pro tlak plynu</a:t>
            </a:r>
          </a:p>
        </p:txBody>
      </p:sp>
      <p:sp>
        <p:nvSpPr>
          <p:cNvPr id="26632" name="AutoShape 8">
            <a:extLst>
              <a:ext uri="{FF2B5EF4-FFF2-40B4-BE49-F238E27FC236}">
                <a16:creationId xmlns:a16="http://schemas.microsoft.com/office/drawing/2014/main" id="{0F00A6CB-F5C8-4C84-81D0-74A1D395F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486886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633" name="Text Box 9">
            <a:extLst>
              <a:ext uri="{FF2B5EF4-FFF2-40B4-BE49-F238E27FC236}">
                <a16:creationId xmlns:a16="http://schemas.microsoft.com/office/drawing/2014/main" id="{4AD842D1-7262-4BDA-B743-315577A1B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4797425"/>
            <a:ext cx="1927225" cy="617538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 i="1"/>
              <a:t>pV = NkT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92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92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92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/>
      <p:bldP spid="266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CD29224C-742D-4687-AD40-79DE73828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0"/>
            <a:ext cx="286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FF0000"/>
                </a:solidFill>
              </a:rPr>
              <a:t>2. Stavová rovnice</a:t>
            </a:r>
          </a:p>
        </p:txBody>
      </p:sp>
      <p:graphicFrame>
        <p:nvGraphicFramePr>
          <p:cNvPr id="24579" name="Object 3">
            <a:extLst>
              <a:ext uri="{FF2B5EF4-FFF2-40B4-BE49-F238E27FC236}">
                <a16:creationId xmlns:a16="http://schemas.microsoft.com/office/drawing/2014/main" id="{C78FF4B6-0D28-48DB-B252-F484F14E7C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692150"/>
          <a:ext cx="374491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Rovnice" r:id="rId5" imgW="1269720" imgH="215640" progId="Equation.3">
                  <p:embed/>
                </p:oleObj>
              </mc:Choice>
              <mc:Fallback>
                <p:oleObj name="Rovnice" r:id="rId5" imgW="12697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92150"/>
                        <a:ext cx="3744912" cy="6365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AutoShape 4">
            <a:extLst>
              <a:ext uri="{FF2B5EF4-FFF2-40B4-BE49-F238E27FC236}">
                <a16:creationId xmlns:a16="http://schemas.microsoft.com/office/drawing/2014/main" id="{5DB6A111-55E0-46E0-B9FF-38231E236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76517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CA76FD89-6352-48D5-A4F1-197E28BB9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692150"/>
            <a:ext cx="1949450" cy="617538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 i="1"/>
              <a:t>pV = nRT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26423AC8-996E-4A50-862A-83D2E66D2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43719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kde </a:t>
            </a:r>
            <a:r>
              <a:rPr lang="cs-CZ" altLang="cs-CZ" sz="2400">
                <a:solidFill>
                  <a:srgbClr val="FF0000"/>
                </a:solidFill>
              </a:rPr>
              <a:t>N</a:t>
            </a:r>
            <a:r>
              <a:rPr lang="cs-CZ" altLang="cs-CZ" sz="2400" baseline="-25000">
                <a:solidFill>
                  <a:srgbClr val="FF0000"/>
                </a:solidFill>
              </a:rPr>
              <a:t>A</a:t>
            </a:r>
            <a:r>
              <a:rPr lang="cs-CZ" altLang="cs-CZ" sz="2400">
                <a:solidFill>
                  <a:srgbClr val="FF0000"/>
                </a:solidFill>
              </a:rPr>
              <a:t>k = R</a:t>
            </a:r>
            <a:r>
              <a:rPr lang="cs-CZ" altLang="cs-CZ" sz="2400">
                <a:solidFill>
                  <a:srgbClr val="00FF00"/>
                </a:solidFill>
              </a:rPr>
              <a:t> 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R je molární plynová konstanta</a:t>
            </a:r>
          </a:p>
          <a:p>
            <a:r>
              <a:rPr lang="cs-CZ" altLang="cs-CZ" sz="2400">
                <a:solidFill>
                  <a:srgbClr val="FF0000"/>
                </a:solidFill>
              </a:rPr>
              <a:t>R = 8,31J.K</a:t>
            </a:r>
            <a:r>
              <a:rPr lang="cs-CZ" altLang="cs-CZ" sz="2400" baseline="30000">
                <a:solidFill>
                  <a:srgbClr val="FF0000"/>
                </a:solidFill>
              </a:rPr>
              <a:t>-1</a:t>
            </a:r>
            <a:r>
              <a:rPr lang="cs-CZ" altLang="cs-CZ" sz="2400">
                <a:solidFill>
                  <a:srgbClr val="FF0000"/>
                </a:solidFill>
              </a:rPr>
              <a:t>mol</a:t>
            </a:r>
            <a:r>
              <a:rPr lang="cs-CZ" altLang="cs-CZ" sz="2400" baseline="30000">
                <a:solidFill>
                  <a:srgbClr val="FF0000"/>
                </a:solidFill>
              </a:rPr>
              <a:t>-1</a:t>
            </a:r>
            <a:endParaRPr lang="cs-CZ" altLang="cs-CZ" sz="2400">
              <a:solidFill>
                <a:srgbClr val="FF0000"/>
              </a:solidFill>
            </a:endParaRP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E2F5677D-E11B-4B26-BF39-25EC33148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36838"/>
            <a:ext cx="286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FF0000"/>
                </a:solidFill>
              </a:rPr>
              <a:t>3. Stavová rovnice</a:t>
            </a:r>
          </a:p>
        </p:txBody>
      </p:sp>
      <p:graphicFrame>
        <p:nvGraphicFramePr>
          <p:cNvPr id="24584" name="Object 8">
            <a:extLst>
              <a:ext uri="{FF2B5EF4-FFF2-40B4-BE49-F238E27FC236}">
                <a16:creationId xmlns:a16="http://schemas.microsoft.com/office/drawing/2014/main" id="{097E53F5-E588-4AFF-8491-C599A10349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3284538"/>
          <a:ext cx="2460625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Rovnice" r:id="rId7" imgW="888840" imgH="431640" progId="Equation.3">
                  <p:embed/>
                </p:oleObj>
              </mc:Choice>
              <mc:Fallback>
                <p:oleObj name="Rovnice" r:id="rId7" imgW="88884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284538"/>
                        <a:ext cx="2460625" cy="11953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Text Box 9">
            <a:extLst>
              <a:ext uri="{FF2B5EF4-FFF2-40B4-BE49-F238E27FC236}">
                <a16:creationId xmlns:a16="http://schemas.microsoft.com/office/drawing/2014/main" id="{1862B322-0159-4BD1-B427-D482AE812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581525"/>
            <a:ext cx="7288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FF0000"/>
                </a:solidFill>
              </a:rPr>
              <a:t>Při stavové změně ideálního plynu stále hmotnosti je</a:t>
            </a:r>
          </a:p>
        </p:txBody>
      </p:sp>
      <p:graphicFrame>
        <p:nvGraphicFramePr>
          <p:cNvPr id="24586" name="Object 10">
            <a:extLst>
              <a:ext uri="{FF2B5EF4-FFF2-40B4-BE49-F238E27FC236}">
                <a16:creationId xmlns:a16="http://schemas.microsoft.com/office/drawing/2014/main" id="{0EC1C38B-371C-4977-93A9-C4A7A60744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813" y="5373688"/>
          <a:ext cx="336232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Rovnice" r:id="rId9" imgW="1320480" imgH="431640" progId="Equation.3">
                  <p:embed/>
                </p:oleObj>
              </mc:Choice>
              <mc:Fallback>
                <p:oleObj name="Rovnice" r:id="rId9" imgW="132048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5373688"/>
                        <a:ext cx="3362325" cy="11001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AutoShape 11">
            <a:extLst>
              <a:ext uri="{FF2B5EF4-FFF2-40B4-BE49-F238E27FC236}">
                <a16:creationId xmlns:a16="http://schemas.microsoft.com/office/drawing/2014/main" id="{F4D75130-9A4C-4B91-8EBB-3D6000A22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573405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24588" name="Object 12">
            <a:extLst>
              <a:ext uri="{FF2B5EF4-FFF2-40B4-BE49-F238E27FC236}">
                <a16:creationId xmlns:a16="http://schemas.microsoft.com/office/drawing/2014/main" id="{965CCDAC-04C7-430C-9DAA-CC37A1ACCF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5373688"/>
          <a:ext cx="1906587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Rovnice" r:id="rId11" imgW="787320" imgH="431640" progId="Equation.3">
                  <p:embed/>
                </p:oleObj>
              </mc:Choice>
              <mc:Fallback>
                <p:oleObj name="Rovnice" r:id="rId11" imgW="78732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5373688"/>
                        <a:ext cx="1906587" cy="1046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84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84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84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1" grpId="0" animBg="1"/>
      <p:bldP spid="24582" grpId="0"/>
      <p:bldP spid="24583" grpId="0"/>
      <p:bldP spid="245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7">
            <a:extLst>
              <a:ext uri="{FF2B5EF4-FFF2-40B4-BE49-F238E27FC236}">
                <a16:creationId xmlns:a16="http://schemas.microsoft.com/office/drawing/2014/main" id="{0C5DF96F-7071-4532-A3B6-C999DB460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63500"/>
            <a:ext cx="1049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FF0000"/>
                </a:solidFill>
              </a:rPr>
              <a:t>Úlohy:</a:t>
            </a: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3AEC1AD7-208D-45D6-B39A-9B01EC97D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52513"/>
            <a:ext cx="83534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Ideální plyn uzavřený v nádobě o objemu 2,5 l má teplotu </a:t>
            </a:r>
            <a:r>
              <a:rPr lang="en-US" altLang="cs-CZ" sz="2400">
                <a:solidFill>
                  <a:schemeClr val="bg1"/>
                </a:solidFill>
              </a:rPr>
              <a:t>-</a:t>
            </a:r>
            <a:r>
              <a:rPr lang="cs-CZ" altLang="cs-CZ" sz="2400">
                <a:solidFill>
                  <a:schemeClr val="bg1"/>
                </a:solidFill>
              </a:rPr>
              <a:t>13 °C. 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Jaký je jeho tlak, je-li v plynu 10</a:t>
            </a:r>
            <a:r>
              <a:rPr lang="cs-CZ" altLang="cs-CZ" sz="2400" baseline="30000">
                <a:solidFill>
                  <a:schemeClr val="bg1"/>
                </a:solidFill>
              </a:rPr>
              <a:t>24</a:t>
            </a:r>
            <a:r>
              <a:rPr lang="cs-CZ" altLang="cs-CZ" sz="2400">
                <a:solidFill>
                  <a:schemeClr val="bg1"/>
                </a:solidFill>
              </a:rPr>
              <a:t> molekul? </a:t>
            </a:r>
          </a:p>
        </p:txBody>
      </p:sp>
      <p:sp>
        <p:nvSpPr>
          <p:cNvPr id="23561" name="Rectangle 9">
            <a:extLst>
              <a:ext uri="{FF2B5EF4-FFF2-40B4-BE49-F238E27FC236}">
                <a16:creationId xmlns:a16="http://schemas.microsoft.com/office/drawing/2014/main" id="{54636A0F-60B3-4B6D-B4A0-E9AF187BA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1989138"/>
            <a:ext cx="148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2400">
                <a:solidFill>
                  <a:srgbClr val="FF0000"/>
                </a:solidFill>
              </a:rPr>
              <a:t>[</a:t>
            </a:r>
            <a:r>
              <a:rPr lang="cs-CZ" altLang="cs-CZ" sz="2400">
                <a:solidFill>
                  <a:srgbClr val="FF0000"/>
                </a:solidFill>
              </a:rPr>
              <a:t>1,4 MPa]</a:t>
            </a:r>
          </a:p>
        </p:txBody>
      </p:sp>
      <p:sp>
        <p:nvSpPr>
          <p:cNvPr id="23562" name="Rectangle 10">
            <a:extLst>
              <a:ext uri="{FF2B5EF4-FFF2-40B4-BE49-F238E27FC236}">
                <a16:creationId xmlns:a16="http://schemas.microsoft.com/office/drawing/2014/main" id="{B76E531A-8572-434D-B2A7-E17C2B8CE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36838"/>
            <a:ext cx="86280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 </a:t>
            </a:r>
            <a:r>
              <a:rPr lang="cs-CZ" altLang="cs-CZ" sz="2400">
                <a:solidFill>
                  <a:schemeClr val="bg1"/>
                </a:solidFill>
              </a:rPr>
              <a:t>Určete v litrech objem oxidu uhličitého o hmotnosti 1,0 g </a:t>
            </a:r>
            <a:endParaRPr lang="en-US" altLang="cs-CZ" sz="2400">
              <a:solidFill>
                <a:schemeClr val="bg1"/>
              </a:solidFill>
            </a:endParaRPr>
          </a:p>
          <a:p>
            <a:r>
              <a:rPr lang="en-US" altLang="cs-CZ" sz="2400">
                <a:solidFill>
                  <a:schemeClr val="bg1"/>
                </a:solidFill>
              </a:rPr>
              <a:t> </a:t>
            </a:r>
            <a:r>
              <a:rPr lang="cs-CZ" altLang="cs-CZ" sz="2400">
                <a:solidFill>
                  <a:schemeClr val="bg1"/>
                </a:solidFill>
              </a:rPr>
              <a:t>při teplotě 21 °C a tlaku 1,0 kPa. </a:t>
            </a:r>
            <a:endParaRPr lang="en-US" altLang="cs-CZ" sz="2400">
              <a:solidFill>
                <a:schemeClr val="bg1"/>
              </a:solidFill>
            </a:endParaRPr>
          </a:p>
          <a:p>
            <a:r>
              <a:rPr lang="en-US" altLang="cs-CZ" sz="2400">
                <a:solidFill>
                  <a:schemeClr val="bg1"/>
                </a:solidFill>
              </a:rPr>
              <a:t> </a:t>
            </a:r>
            <a:r>
              <a:rPr lang="cs-CZ" altLang="cs-CZ" sz="2400">
                <a:solidFill>
                  <a:schemeClr val="bg1"/>
                </a:solidFill>
              </a:rPr>
              <a:t>Za daných podmínek oxid uhličitý považujeme za ideální plyn.</a:t>
            </a:r>
          </a:p>
        </p:txBody>
      </p:sp>
      <p:sp>
        <p:nvSpPr>
          <p:cNvPr id="23563" name="Rectangle 11">
            <a:extLst>
              <a:ext uri="{FF2B5EF4-FFF2-40B4-BE49-F238E27FC236}">
                <a16:creationId xmlns:a16="http://schemas.microsoft.com/office/drawing/2014/main" id="{61B961FB-F13B-4F3B-A563-2DEE9218B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Jak se změní objem ideálního plynu, jestliže se jeho </a:t>
            </a:r>
            <a:endParaRPr lang="en-US" altLang="cs-CZ" sz="2400">
              <a:solidFill>
                <a:schemeClr val="bg1"/>
              </a:solidFill>
            </a:endParaRPr>
          </a:p>
          <a:p>
            <a:r>
              <a:rPr lang="cs-CZ" altLang="cs-CZ" sz="2400">
                <a:solidFill>
                  <a:schemeClr val="bg1"/>
                </a:solidFill>
              </a:rPr>
              <a:t>termodynamická teplota zvětší dvakrát</a:t>
            </a:r>
            <a:r>
              <a:rPr lang="en-US" altLang="cs-CZ" sz="2400">
                <a:solidFill>
                  <a:schemeClr val="bg1"/>
                </a:solidFill>
              </a:rPr>
              <a:t> </a:t>
            </a:r>
            <a:r>
              <a:rPr lang="cs-CZ" altLang="cs-CZ" sz="2400">
                <a:solidFill>
                  <a:schemeClr val="bg1"/>
                </a:solidFill>
              </a:rPr>
              <a:t>a jeho tlak vzroste o 25 %? </a:t>
            </a:r>
          </a:p>
        </p:txBody>
      </p:sp>
      <p:sp>
        <p:nvSpPr>
          <p:cNvPr id="23564" name="Text Box 12">
            <a:extLst>
              <a:ext uri="{FF2B5EF4-FFF2-40B4-BE49-F238E27FC236}">
                <a16:creationId xmlns:a16="http://schemas.microsoft.com/office/drawing/2014/main" id="{B05271E7-BE08-4292-9654-A5A96283A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3789363"/>
            <a:ext cx="908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 </a:t>
            </a:r>
            <a:r>
              <a:rPr lang="cs-CZ" altLang="cs-CZ" sz="2400">
                <a:solidFill>
                  <a:srgbClr val="FF0000"/>
                </a:solidFill>
              </a:rPr>
              <a:t>[56 </a:t>
            </a:r>
            <a:r>
              <a:rPr lang="en-US" altLang="cs-CZ" sz="2400">
                <a:solidFill>
                  <a:srgbClr val="FF0000"/>
                </a:solidFill>
              </a:rPr>
              <a:t>l</a:t>
            </a:r>
            <a:r>
              <a:rPr lang="cs-CZ" altLang="cs-CZ" sz="240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23565" name="Text Box 13">
            <a:extLst>
              <a:ext uri="{FF2B5EF4-FFF2-40B4-BE49-F238E27FC236}">
                <a16:creationId xmlns:a16="http://schemas.microsoft.com/office/drawing/2014/main" id="{17A1CEB0-C801-4EE5-B6C0-228AB5024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688" y="5392738"/>
            <a:ext cx="271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 </a:t>
            </a:r>
            <a:r>
              <a:rPr lang="cs-CZ" altLang="cs-CZ" sz="2400">
                <a:solidFill>
                  <a:srgbClr val="FF0000"/>
                </a:solidFill>
              </a:rPr>
              <a:t>[zvětší se </a:t>
            </a:r>
            <a:r>
              <a:rPr lang="en-US" altLang="cs-CZ" sz="2400">
                <a:solidFill>
                  <a:srgbClr val="FF0000"/>
                </a:solidFill>
              </a:rPr>
              <a:t>1</a:t>
            </a:r>
            <a:r>
              <a:rPr lang="cs-CZ" altLang="cs-CZ" sz="2400">
                <a:solidFill>
                  <a:srgbClr val="FF0000"/>
                </a:solidFill>
              </a:rPr>
              <a:t>,6 krát]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0" grpId="0"/>
      <p:bldP spid="23561" grpId="0"/>
      <p:bldP spid="23562" grpId="0"/>
      <p:bldP spid="23563" grpId="0"/>
      <p:bldP spid="23564" grpId="0"/>
      <p:bldP spid="235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F94C2256-2874-4219-9225-FE341EE9E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79388"/>
            <a:ext cx="75771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 b="1">
                <a:solidFill>
                  <a:srgbClr val="00FF00"/>
                </a:solidFill>
              </a:rPr>
              <a:t>6. Jednoduché děje s ideálním plynem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4456B47B-78BB-4198-B21E-A01CF24D2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08050"/>
            <a:ext cx="8761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2400">
                <a:solidFill>
                  <a:schemeClr val="bg1"/>
                </a:solidFill>
              </a:rPr>
              <a:t>Jsou d</a:t>
            </a:r>
            <a:r>
              <a:rPr lang="cs-CZ" altLang="cs-CZ" sz="2400">
                <a:solidFill>
                  <a:schemeClr val="bg1"/>
                </a:solidFill>
              </a:rPr>
              <a:t>ě</a:t>
            </a:r>
            <a:r>
              <a:rPr lang="en-US" altLang="cs-CZ" sz="2400">
                <a:solidFill>
                  <a:schemeClr val="bg1"/>
                </a:solidFill>
              </a:rPr>
              <a:t>je</a:t>
            </a:r>
            <a:r>
              <a:rPr lang="cs-CZ" altLang="cs-CZ" sz="2400">
                <a:solidFill>
                  <a:schemeClr val="bg1"/>
                </a:solidFill>
              </a:rPr>
              <a:t>, při nichž je vždy jedna ze stavových veličin konstantí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B92D09C3-AF34-4A4F-B83A-3D57B3EFF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431925"/>
            <a:ext cx="41417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cs-CZ" altLang="cs-CZ" sz="2400">
                <a:solidFill>
                  <a:srgbClr val="FFFF00"/>
                </a:solidFill>
              </a:rPr>
              <a:t>Izotermický děj     </a:t>
            </a:r>
            <a:r>
              <a:rPr lang="cs-CZ" altLang="cs-CZ" sz="2400" i="1">
                <a:solidFill>
                  <a:srgbClr val="FFFF00"/>
                </a:solidFill>
              </a:rPr>
              <a:t>T=konst</a:t>
            </a:r>
          </a:p>
          <a:p>
            <a:pPr>
              <a:buFontTx/>
              <a:buAutoNum type="arabicPeriod"/>
            </a:pPr>
            <a:r>
              <a:rPr lang="cs-CZ" altLang="cs-CZ" sz="2400">
                <a:solidFill>
                  <a:srgbClr val="FFFF00"/>
                </a:solidFill>
              </a:rPr>
              <a:t>Izochorický děj     </a:t>
            </a:r>
            <a:r>
              <a:rPr lang="cs-CZ" altLang="cs-CZ" sz="2400" i="1">
                <a:solidFill>
                  <a:srgbClr val="FFFF00"/>
                </a:solidFill>
              </a:rPr>
              <a:t>V=konst</a:t>
            </a:r>
          </a:p>
          <a:p>
            <a:pPr>
              <a:buFontTx/>
              <a:buAutoNum type="arabicPeriod"/>
            </a:pPr>
            <a:r>
              <a:rPr lang="cs-CZ" altLang="cs-CZ" sz="2400">
                <a:solidFill>
                  <a:srgbClr val="FFFF00"/>
                </a:solidFill>
              </a:rPr>
              <a:t>Izobarický děj        p=konst</a:t>
            </a:r>
          </a:p>
          <a:p>
            <a:pPr>
              <a:buFontTx/>
              <a:buAutoNum type="arabicPeriod"/>
            </a:pPr>
            <a:r>
              <a:rPr lang="cs-CZ" altLang="cs-CZ" sz="2400">
                <a:solidFill>
                  <a:srgbClr val="FFFF00"/>
                </a:solidFill>
              </a:rPr>
              <a:t>Adiabatický děj     </a:t>
            </a:r>
            <a:r>
              <a:rPr lang="cs-CZ" altLang="cs-CZ" sz="2400" i="1">
                <a:solidFill>
                  <a:srgbClr val="FFFF00"/>
                </a:solidFill>
              </a:rPr>
              <a:t>Q=0  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8C88B2ED-B2F2-4DD3-ADE1-7E626B4B7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3087688"/>
            <a:ext cx="255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FF0000"/>
                </a:solidFill>
              </a:rPr>
              <a:t>1. Izotermický děj</a:t>
            </a:r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EE52353A-C4C4-4A09-86E8-A89D5DDF5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endParaRPr lang="cs-CZ" altLang="cs-CZ"/>
          </a:p>
        </p:txBody>
      </p:sp>
      <p:graphicFrame>
        <p:nvGraphicFramePr>
          <p:cNvPr id="22534" name="Object 6">
            <a:extLst>
              <a:ext uri="{FF2B5EF4-FFF2-40B4-BE49-F238E27FC236}">
                <a16:creationId xmlns:a16="http://schemas.microsoft.com/office/drawing/2014/main" id="{D4B1FDC9-8623-46A1-BCC9-EE9D2DD374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088" y="4149725"/>
          <a:ext cx="66246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Rovnice" r:id="rId5" imgW="2476500" imgH="215900" progId="Equation.3">
                  <p:embed/>
                </p:oleObj>
              </mc:Choice>
              <mc:Fallback>
                <p:oleObj name="Rovnice" r:id="rId5" imgW="2476500" imgH="215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149725"/>
                        <a:ext cx="6624637" cy="577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Rectangle 8">
            <a:extLst>
              <a:ext uri="{FF2B5EF4-FFF2-40B4-BE49-F238E27FC236}">
                <a16:creationId xmlns:a16="http://schemas.microsoft.com/office/drawing/2014/main" id="{BFF35EFD-4E70-42FE-9458-D7EFA8A2F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284538"/>
            <a:ext cx="40814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br>
              <a:rPr lang="cs-CZ" altLang="cs-CZ" sz="1000">
                <a:cs typeface="Times New Roman" panose="02020603050405020304" pitchFamily="18" charset="0"/>
              </a:rPr>
            </a:br>
            <a:r>
              <a:rPr lang="cs-CZ" altLang="cs-CZ" sz="2400">
                <a:solidFill>
                  <a:schemeClr val="bg1"/>
                </a:solidFill>
                <a:cs typeface="Times New Roman" panose="02020603050405020304" pitchFamily="18" charset="0"/>
              </a:rPr>
              <a:t>teplota plynu </a:t>
            </a:r>
            <a:r>
              <a:rPr lang="cs-CZ" altLang="cs-CZ" sz="2400" i="1">
                <a:solidFill>
                  <a:schemeClr val="bg1"/>
                </a:solidFill>
                <a:cs typeface="Times New Roman" panose="02020603050405020304" pitchFamily="18" charset="0"/>
              </a:rPr>
              <a:t>T</a:t>
            </a:r>
            <a:r>
              <a:rPr lang="cs-CZ" altLang="cs-CZ" sz="2400">
                <a:solidFill>
                  <a:schemeClr val="bg1"/>
                </a:solidFill>
                <a:cs typeface="Times New Roman" panose="02020603050405020304" pitchFamily="18" charset="0"/>
              </a:rPr>
              <a:t> je konstantní</a:t>
            </a:r>
            <a:r>
              <a:rPr lang="cs-CZ" altLang="cs-CZ" sz="2400">
                <a:solidFill>
                  <a:srgbClr val="00FF00"/>
                </a:solidFill>
                <a:cs typeface="Times New Roman" panose="02020603050405020304" pitchFamily="18" charset="0"/>
              </a:rPr>
              <a:t> </a:t>
            </a:r>
            <a:endParaRPr lang="cs-CZ" altLang="cs-CZ" sz="2400">
              <a:solidFill>
                <a:srgbClr val="00FF00"/>
              </a:solidFill>
            </a:endParaRP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B294C410-A8A3-41A6-9A1E-22516F065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013325"/>
            <a:ext cx="7761287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br>
              <a:rPr lang="cs-CZ" altLang="cs-CZ"/>
            </a:br>
            <a:r>
              <a:rPr lang="cs-CZ" altLang="cs-CZ" sz="2400">
                <a:solidFill>
                  <a:srgbClr val="FF0000"/>
                </a:solidFill>
              </a:rPr>
              <a:t>Zákon Boylův- Mariottův  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Při izotermickém ději s ideálním plynem stálé hmotnosti 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je součin tlaku a objemu plynu konstantní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24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12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84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5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76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3" grpId="0"/>
      <p:bldP spid="22533" grpId="1"/>
      <p:bldP spid="22536" grpId="0"/>
      <p:bldP spid="225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zoterma">
            <a:extLst>
              <a:ext uri="{FF2B5EF4-FFF2-40B4-BE49-F238E27FC236}">
                <a16:creationId xmlns:a16="http://schemas.microsoft.com/office/drawing/2014/main" id="{55421DAF-A40B-454E-B92C-D1AAB59ED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73238"/>
            <a:ext cx="2316162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034B423C-7693-409F-8C12-67AD0F94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423863"/>
            <a:ext cx="7727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Graf vyjadřující tlak plynu stálé hmotnosti jako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funkci objemu při izotermickém ději se nazývá</a:t>
            </a:r>
            <a:r>
              <a:rPr lang="cs-CZ" altLang="cs-CZ" sz="2400">
                <a:solidFill>
                  <a:srgbClr val="00FF00"/>
                </a:solidFill>
              </a:rPr>
              <a:t> </a:t>
            </a:r>
            <a:r>
              <a:rPr lang="cs-CZ" altLang="cs-CZ" sz="2400">
                <a:solidFill>
                  <a:srgbClr val="FF0000"/>
                </a:solidFill>
              </a:rPr>
              <a:t>izoterma.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8D7B05E2-5030-47E6-B0E9-FAD351010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797425"/>
            <a:ext cx="604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00FF00"/>
                </a:solidFill>
              </a:rPr>
              <a:t>Izoterma v pV diagramu je větev hyperboly.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F8E048A5-4B2A-490B-BB32-FCA377EAF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207963"/>
            <a:ext cx="458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Při izotermickém ději je </a:t>
            </a:r>
            <a:r>
              <a:rPr lang="cs-CZ" altLang="cs-CZ" sz="2400" i="1">
                <a:solidFill>
                  <a:srgbClr val="00FF00"/>
                </a:solidFill>
              </a:rPr>
              <a:t>T=konst.</a:t>
            </a:r>
          </a:p>
        </p:txBody>
      </p:sp>
      <p:sp>
        <p:nvSpPr>
          <p:cNvPr id="20483" name="AutoShape 3">
            <a:extLst>
              <a:ext uri="{FF2B5EF4-FFF2-40B4-BE49-F238E27FC236}">
                <a16:creationId xmlns:a16="http://schemas.microsoft.com/office/drawing/2014/main" id="{CAB55750-25DC-4F54-98A1-1FCA95437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33375"/>
            <a:ext cx="544512" cy="287338"/>
          </a:xfrm>
          <a:prstGeom prst="rightArrow">
            <a:avLst>
              <a:gd name="adj1" fmla="val 50000"/>
              <a:gd name="adj2" fmla="val 4737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0AEF6AD5-59BC-4B3D-AB52-5452AA6B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988" y="207963"/>
            <a:ext cx="95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cs-CZ" sz="2400" i="1">
                <a:solidFill>
                  <a:srgbClr val="00FF00"/>
                </a:solidFill>
                <a:cs typeface="Arial" panose="020B0604020202020204" pitchFamily="34" charset="0"/>
              </a:rPr>
              <a:t>Δ</a:t>
            </a:r>
            <a:r>
              <a:rPr lang="cs-CZ" altLang="cs-CZ" sz="2400" i="1">
                <a:solidFill>
                  <a:srgbClr val="00FF00"/>
                </a:solidFill>
              </a:rPr>
              <a:t>U=0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30B9206D-37D0-48EB-A664-B34D0D03F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92150"/>
            <a:ext cx="443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Z 1. termodynamického zákona</a:t>
            </a:r>
          </a:p>
        </p:txBody>
      </p:sp>
      <p:sp>
        <p:nvSpPr>
          <p:cNvPr id="20486" name="AutoShape 6">
            <a:extLst>
              <a:ext uri="{FF2B5EF4-FFF2-40B4-BE49-F238E27FC236}">
                <a16:creationId xmlns:a16="http://schemas.microsoft.com/office/drawing/2014/main" id="{7F53CF47-19ED-45BC-BC9C-1CF2A2150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765175"/>
            <a:ext cx="544512" cy="287338"/>
          </a:xfrm>
          <a:prstGeom prst="rightArrow">
            <a:avLst>
              <a:gd name="adj1" fmla="val 50000"/>
              <a:gd name="adj2" fmla="val 4737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id="{2247C35F-8125-4084-97FA-49A1525F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692150"/>
            <a:ext cx="148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cs-CZ" sz="2400" i="1">
                <a:solidFill>
                  <a:srgbClr val="00FF00"/>
                </a:solidFill>
              </a:rPr>
              <a:t>Δ</a:t>
            </a:r>
            <a:r>
              <a:rPr lang="cs-CZ" altLang="cs-CZ" sz="2400" i="1">
                <a:solidFill>
                  <a:srgbClr val="00FF00"/>
                </a:solidFill>
              </a:rPr>
              <a:t>U=W+Q</a:t>
            </a:r>
          </a:p>
        </p:txBody>
      </p:sp>
      <p:sp>
        <p:nvSpPr>
          <p:cNvPr id="20489" name="AutoShape 9">
            <a:extLst>
              <a:ext uri="{FF2B5EF4-FFF2-40B4-BE49-F238E27FC236}">
                <a16:creationId xmlns:a16="http://schemas.microsoft.com/office/drawing/2014/main" id="{F6F86071-B2A0-47AC-98F2-9272E5BE7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765175"/>
            <a:ext cx="544512" cy="287338"/>
          </a:xfrm>
          <a:prstGeom prst="rightArrow">
            <a:avLst>
              <a:gd name="adj1" fmla="val 50000"/>
              <a:gd name="adj2" fmla="val 4737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A4240690-8FA2-4B3B-AA23-B9C8CE974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692150"/>
            <a:ext cx="98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i="1">
                <a:solidFill>
                  <a:srgbClr val="FF0000"/>
                </a:solidFill>
              </a:rPr>
              <a:t>Q=-W</a:t>
            </a:r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E4D261ED-9354-4FF2-BDF6-632B5678B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12875"/>
            <a:ext cx="82899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Teplo přijaté ideálním plynem při izotermickém ději se rovná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práci, kterou plyn při tomto ději vykoná.</a:t>
            </a:r>
          </a:p>
        </p:txBody>
      </p:sp>
      <p:pic>
        <p:nvPicPr>
          <p:cNvPr id="20492" name="Picture 12">
            <a:extLst>
              <a:ext uri="{FF2B5EF4-FFF2-40B4-BE49-F238E27FC236}">
                <a16:creationId xmlns:a16="http://schemas.microsoft.com/office/drawing/2014/main" id="{3B059338-C5B4-4C13-A8C2-CC827140B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08275"/>
            <a:ext cx="4321175" cy="37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32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/>
      <p:bldP spid="20485" grpId="0"/>
      <p:bldP spid="20488" grpId="0"/>
      <p:bldP spid="20490" grpId="0"/>
      <p:bldP spid="204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05996FF1-BB36-4D2D-828F-776234B62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8913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FF0000"/>
                </a:solidFill>
              </a:rPr>
              <a:t>2. Izochorický děj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55A45EA1-21AD-4016-A8A8-F5F3E528B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3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endParaRPr lang="cs-CZ" altLang="cs-CZ"/>
          </a:p>
        </p:txBody>
      </p:sp>
      <p:graphicFrame>
        <p:nvGraphicFramePr>
          <p:cNvPr id="19459" name="Object 3">
            <a:extLst>
              <a:ext uri="{FF2B5EF4-FFF2-40B4-BE49-F238E27FC236}">
                <a16:creationId xmlns:a16="http://schemas.microsoft.com/office/drawing/2014/main" id="{2773290C-B509-4011-9543-EA5B6ABB35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1484313"/>
          <a:ext cx="471805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Rovnice" r:id="rId4" imgW="2413000" imgH="444500" progId="Equation.3">
                  <p:embed/>
                </p:oleObj>
              </mc:Choice>
              <mc:Fallback>
                <p:oleObj name="Rovnice" r:id="rId4" imgW="24130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84313"/>
                        <a:ext cx="4718050" cy="8683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Rectangle 5">
            <a:extLst>
              <a:ext uri="{FF2B5EF4-FFF2-40B4-BE49-F238E27FC236}">
                <a16:creationId xmlns:a16="http://schemas.microsoft.com/office/drawing/2014/main" id="{C41D6A75-C2C4-40BF-AFCD-2F3FF53DE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92150"/>
            <a:ext cx="4826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br>
              <a:rPr lang="cs-CZ" altLang="cs-CZ" sz="1000">
                <a:cs typeface="Times New Roman" panose="02020603050405020304" pitchFamily="18" charset="0"/>
              </a:rPr>
            </a:br>
            <a:r>
              <a:rPr lang="cs-CZ" altLang="cs-CZ" sz="2400">
                <a:solidFill>
                  <a:schemeClr val="bg1"/>
                </a:solidFill>
                <a:cs typeface="Times New Roman" panose="02020603050405020304" pitchFamily="18" charset="0"/>
              </a:rPr>
              <a:t> Objem plynu V je konstantní, tedy</a:t>
            </a: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B0105200-41AF-4251-A0B4-A9D833E4D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92375"/>
            <a:ext cx="782955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br>
              <a:rPr lang="cs-CZ" altLang="cs-CZ"/>
            </a:br>
            <a:r>
              <a:rPr lang="cs-CZ" altLang="cs-CZ" sz="2400">
                <a:solidFill>
                  <a:srgbClr val="FF0000"/>
                </a:solidFill>
              </a:rPr>
              <a:t>Zákon Charlesův 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Při izochorickém ději s ideálním plynem stálé hmotnosti 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je tlak plynu přímo úměrný jeho termodynamické teplotě.</a:t>
            </a: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F8555CE9-840A-4D82-84D3-046ADA05D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005263"/>
            <a:ext cx="1744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pV diagram</a:t>
            </a: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ACB4D3FC-43BB-4FF1-A32A-F9CBF93F9C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6013" y="4652963"/>
            <a:ext cx="0" cy="18716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AD649C96-DA9E-4D2D-85AE-187E14B739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6524625"/>
            <a:ext cx="20161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7" name="Text Box 11">
            <a:extLst>
              <a:ext uri="{FF2B5EF4-FFF2-40B4-BE49-F238E27FC236}">
                <a16:creationId xmlns:a16="http://schemas.microsoft.com/office/drawing/2014/main" id="{9F5D7A0A-9082-41CE-8C11-94EC345B6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46005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9468" name="Text Box 12">
            <a:extLst>
              <a:ext uri="{FF2B5EF4-FFF2-40B4-BE49-F238E27FC236}">
                <a16:creationId xmlns:a16="http://schemas.microsoft.com/office/drawing/2014/main" id="{9A043F30-5F10-4DE3-A1DE-C21BC4475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0" y="64008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DA737D2D-C9B1-4B88-9C63-38DFC6FAF1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4868863"/>
            <a:ext cx="0" cy="165576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70" name="Text Box 14">
            <a:extLst>
              <a:ext uri="{FF2B5EF4-FFF2-40B4-BE49-F238E27FC236}">
                <a16:creationId xmlns:a16="http://schemas.microsoft.com/office/drawing/2014/main" id="{AF7BEC44-2019-4B72-AB66-EB06B420D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825" y="409575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pT diagram</a:t>
            </a: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82A940F6-702B-4C0A-A319-B32D8F8F61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6825" y="4743450"/>
            <a:ext cx="0" cy="18716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C14C0A02-DAEC-49BC-A7A1-F4BE39DB90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6615113"/>
            <a:ext cx="20161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73" name="Text Box 17">
            <a:extLst>
              <a:ext uri="{FF2B5EF4-FFF2-40B4-BE49-F238E27FC236}">
                <a16:creationId xmlns:a16="http://schemas.microsoft.com/office/drawing/2014/main" id="{8D147DD7-2995-40B6-98CA-42EC828A9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825" y="46910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9474" name="Text Box 18">
            <a:extLst>
              <a:ext uri="{FF2B5EF4-FFF2-40B4-BE49-F238E27FC236}">
                <a16:creationId xmlns:a16="http://schemas.microsoft.com/office/drawing/2014/main" id="{54620596-E1FD-4FF0-9F6C-66F097DFB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3" y="64912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033CD827-473F-423F-BAC9-45E5DBFBEF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2725" y="4941888"/>
            <a:ext cx="1439863" cy="143986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77" name="Text Box 21">
            <a:extLst>
              <a:ext uri="{FF2B5EF4-FFF2-40B4-BE49-F238E27FC236}">
                <a16:creationId xmlns:a16="http://schemas.microsoft.com/office/drawing/2014/main" id="{5827BEB4-CCF5-4EB6-8C3A-CCE6EC305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248275"/>
            <a:ext cx="1338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00FF00"/>
                </a:solidFill>
              </a:rPr>
              <a:t>izochora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6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8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0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1" grpId="0"/>
      <p:bldP spid="19462" grpId="0"/>
      <p:bldP spid="19464" grpId="0"/>
      <p:bldP spid="19467" grpId="0"/>
      <p:bldP spid="19468" grpId="0"/>
      <p:bldP spid="19470" grpId="0"/>
      <p:bldP spid="19473" grpId="0"/>
      <p:bldP spid="19474" grpId="0"/>
      <p:bldP spid="194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08BE5D84-8822-45F1-98D3-133BE6781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268413"/>
            <a:ext cx="64420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solidFill>
                  <a:srgbClr val="00FF00"/>
                </a:solidFill>
              </a:rPr>
              <a:t>1) Ideální plyn</a:t>
            </a:r>
            <a:r>
              <a:rPr lang="cs-CZ" altLang="cs-CZ" sz="2400">
                <a:solidFill>
                  <a:srgbClr val="00FF00"/>
                </a:solidFill>
              </a:rPr>
              <a:t> </a:t>
            </a:r>
          </a:p>
          <a:p>
            <a:r>
              <a:rPr lang="cs-CZ" altLang="cs-CZ" sz="2400" b="1">
                <a:solidFill>
                  <a:srgbClr val="00FF00"/>
                </a:solidFill>
              </a:rPr>
              <a:t>2) Rozdělení molekul plynu podle rychlostí</a:t>
            </a:r>
            <a:r>
              <a:rPr lang="cs-CZ" altLang="cs-CZ" sz="2400">
                <a:solidFill>
                  <a:srgbClr val="00FF00"/>
                </a:solidFill>
              </a:rPr>
              <a:t> </a:t>
            </a:r>
          </a:p>
          <a:p>
            <a:r>
              <a:rPr lang="cs-CZ" altLang="cs-CZ" sz="2400" b="1">
                <a:solidFill>
                  <a:srgbClr val="00FF00"/>
                </a:solidFill>
              </a:rPr>
              <a:t>3) Střední kvadratická rychlost</a:t>
            </a:r>
            <a:r>
              <a:rPr lang="cs-CZ" altLang="cs-CZ" sz="2400">
                <a:solidFill>
                  <a:srgbClr val="00FF00"/>
                </a:solidFill>
              </a:rPr>
              <a:t> </a:t>
            </a:r>
          </a:p>
          <a:p>
            <a:r>
              <a:rPr lang="cs-CZ" altLang="cs-CZ" sz="2400" b="1">
                <a:solidFill>
                  <a:srgbClr val="00FF00"/>
                </a:solidFill>
              </a:rPr>
              <a:t>4) Tlak plynu</a:t>
            </a:r>
            <a:r>
              <a:rPr lang="cs-CZ" altLang="cs-CZ" sz="2400">
                <a:solidFill>
                  <a:srgbClr val="00FF00"/>
                </a:solidFill>
              </a:rPr>
              <a:t> </a:t>
            </a:r>
          </a:p>
          <a:p>
            <a:r>
              <a:rPr lang="cs-CZ" altLang="cs-CZ" sz="2400" b="1">
                <a:solidFill>
                  <a:srgbClr val="00FF00"/>
                </a:solidFill>
              </a:rPr>
              <a:t>5) Stavová rovnice ideálního plynu</a:t>
            </a:r>
            <a:r>
              <a:rPr lang="cs-CZ" altLang="cs-CZ" sz="2400">
                <a:solidFill>
                  <a:srgbClr val="00FF00"/>
                </a:solidFill>
              </a:rPr>
              <a:t> </a:t>
            </a:r>
          </a:p>
          <a:p>
            <a:r>
              <a:rPr lang="cs-CZ" altLang="cs-CZ" sz="2400" b="1">
                <a:solidFill>
                  <a:srgbClr val="00FF00"/>
                </a:solidFill>
              </a:rPr>
              <a:t>6) Jednoduché děje s ideálním plynem</a:t>
            </a:r>
          </a:p>
          <a:p>
            <a:r>
              <a:rPr lang="cs-CZ" altLang="cs-CZ" sz="2400" b="1">
                <a:solidFill>
                  <a:srgbClr val="00FF00"/>
                </a:solidFill>
              </a:rPr>
              <a:t>7) Práce plynu, kruhový děj</a:t>
            </a:r>
          </a:p>
        </p:txBody>
      </p:sp>
      <p:sp>
        <p:nvSpPr>
          <p:cNvPr id="8202" name="Text Box 2058">
            <a:extLst>
              <a:ext uri="{FF2B5EF4-FFF2-40B4-BE49-F238E27FC236}">
                <a16:creationId xmlns:a16="http://schemas.microsoft.com/office/drawing/2014/main" id="{6F154899-5B86-4043-8B5F-4FF1F282B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513" y="416877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CAECAFB6-F502-4051-82C2-D414495C2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65400"/>
            <a:ext cx="604837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06D93228-FDF4-48AC-9E2D-1AA7248ED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04813"/>
            <a:ext cx="4498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Při izochorickém ději je </a:t>
            </a:r>
            <a:r>
              <a:rPr lang="cs-CZ" altLang="cs-CZ" sz="2400" i="1">
                <a:solidFill>
                  <a:schemeClr val="bg1"/>
                </a:solidFill>
              </a:rPr>
              <a:t>V=konst</a:t>
            </a:r>
          </a:p>
        </p:txBody>
      </p:sp>
      <p:sp>
        <p:nvSpPr>
          <p:cNvPr id="17412" name="AutoShape 4">
            <a:extLst>
              <a:ext uri="{FF2B5EF4-FFF2-40B4-BE49-F238E27FC236}">
                <a16:creationId xmlns:a16="http://schemas.microsoft.com/office/drawing/2014/main" id="{BCC590B7-FB48-4058-A1BE-4A17B1EFB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549275"/>
            <a:ext cx="617537" cy="215900"/>
          </a:xfrm>
          <a:prstGeom prst="rightArrow">
            <a:avLst>
              <a:gd name="adj1" fmla="val 50000"/>
              <a:gd name="adj2" fmla="val 71507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4EC1472B-BB19-4D61-9C87-68B46E3A6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04813"/>
            <a:ext cx="81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i="1">
                <a:solidFill>
                  <a:srgbClr val="00FF00"/>
                </a:solidFill>
              </a:rPr>
              <a:t>W=0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924745BF-F30B-4AA7-86BC-80D2CD96C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784225"/>
            <a:ext cx="4522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Z 1. termodynamického zákona </a:t>
            </a:r>
          </a:p>
        </p:txBody>
      </p:sp>
      <p:sp>
        <p:nvSpPr>
          <p:cNvPr id="17415" name="AutoShape 7">
            <a:extLst>
              <a:ext uri="{FF2B5EF4-FFF2-40B4-BE49-F238E27FC236}">
                <a16:creationId xmlns:a16="http://schemas.microsoft.com/office/drawing/2014/main" id="{B382E1D6-A834-4296-9E8A-3DE502B85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908050"/>
            <a:ext cx="617537" cy="215900"/>
          </a:xfrm>
          <a:prstGeom prst="rightArrow">
            <a:avLst>
              <a:gd name="adj1" fmla="val 50000"/>
              <a:gd name="adj2" fmla="val 71507"/>
            </a:avLst>
          </a:prstGeom>
          <a:solidFill>
            <a:srgbClr val="FF00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A6A3147A-C84B-4B03-9D5B-31D2E8E9E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8366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 sz="2400"/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E7C33CC2-DFF7-4371-9A76-55C6A649E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763588"/>
            <a:ext cx="598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i="1">
                <a:solidFill>
                  <a:srgbClr val="FF0000"/>
                </a:solidFill>
              </a:rPr>
              <a:t>Q=</a:t>
            </a:r>
          </a:p>
        </p:txBody>
      </p:sp>
      <p:sp>
        <p:nvSpPr>
          <p:cNvPr id="17418" name="Text Box 10">
            <a:extLst>
              <a:ext uri="{FF2B5EF4-FFF2-40B4-BE49-F238E27FC236}">
                <a16:creationId xmlns:a16="http://schemas.microsoft.com/office/drawing/2014/main" id="{ACDA04E8-43EC-451B-9FA1-19327075E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765175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cs-CZ" sz="2400" i="1">
                <a:solidFill>
                  <a:srgbClr val="FF0000"/>
                </a:solidFill>
                <a:cs typeface="Arial" panose="020B0604020202020204" pitchFamily="34" charset="0"/>
              </a:rPr>
              <a:t>Δ</a:t>
            </a:r>
            <a:r>
              <a:rPr lang="cs-CZ" altLang="cs-CZ" sz="2400" i="1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7419" name="Text Box 11">
            <a:extLst>
              <a:ext uri="{FF2B5EF4-FFF2-40B4-BE49-F238E27FC236}">
                <a16:creationId xmlns:a16="http://schemas.microsoft.com/office/drawing/2014/main" id="{BDD568CB-E962-4C5F-B937-2DE26BEE4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1358900"/>
            <a:ext cx="6051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Teplo přijaté při izochorickém ději se rovná 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přírůstku jeho vnitřní energie.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16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3" grpId="0"/>
      <p:bldP spid="17414" grpId="0"/>
      <p:bldP spid="17417" grpId="0"/>
      <p:bldP spid="17418" grpId="0"/>
      <p:bldP spid="174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A1FAE054-1F9E-4235-91DB-7CE117669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8913"/>
            <a:ext cx="238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FF0000"/>
                </a:solidFill>
              </a:rPr>
              <a:t>3. Izobarický děj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8811A97-A42C-4888-B7BB-BF9AC9A70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89038" y="765175"/>
            <a:ext cx="63373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4"/>
            <a:r>
              <a:rPr lang="cs-CZ" altLang="cs-CZ" sz="2400">
                <a:solidFill>
                  <a:schemeClr val="bg1"/>
                </a:solidFill>
              </a:rPr>
              <a:t>tlak plynu </a:t>
            </a:r>
            <a:r>
              <a:rPr lang="cs-CZ" altLang="cs-CZ" sz="2400" i="1">
                <a:solidFill>
                  <a:schemeClr val="bg1"/>
                </a:solidFill>
              </a:rPr>
              <a:t>p</a:t>
            </a:r>
            <a:r>
              <a:rPr lang="cs-CZ" altLang="cs-CZ" sz="2400">
                <a:solidFill>
                  <a:schemeClr val="bg1"/>
                </a:solidFill>
              </a:rPr>
              <a:t> je konstantní</a:t>
            </a:r>
          </a:p>
        </p:txBody>
      </p:sp>
      <p:graphicFrame>
        <p:nvGraphicFramePr>
          <p:cNvPr id="18436" name="Object 4">
            <a:extLst>
              <a:ext uri="{FF2B5EF4-FFF2-40B4-BE49-F238E27FC236}">
                <a16:creationId xmlns:a16="http://schemas.microsoft.com/office/drawing/2014/main" id="{422D71EF-E3AC-4F41-AC27-021AC10D66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1557338"/>
          <a:ext cx="5411787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Rovnice" r:id="rId5" imgW="2311200" imgH="431640" progId="Equation.3">
                  <p:embed/>
                </p:oleObj>
              </mc:Choice>
              <mc:Fallback>
                <p:oleObj name="Rovnice" r:id="rId5" imgW="231120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557338"/>
                        <a:ext cx="5411787" cy="10239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Rectangle 6">
            <a:extLst>
              <a:ext uri="{FF2B5EF4-FFF2-40B4-BE49-F238E27FC236}">
                <a16:creationId xmlns:a16="http://schemas.microsoft.com/office/drawing/2014/main" id="{A05741B8-1403-41F6-AB39-266E72EA1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7688" y="2043113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endParaRPr lang="cs-CZ" altLang="cs-CZ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9D2F79D8-3967-4C7D-888B-89A793ECB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708275"/>
            <a:ext cx="8186737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br>
              <a:rPr lang="cs-CZ" altLang="cs-CZ" sz="1000">
                <a:cs typeface="Times New Roman" panose="02020603050405020304" pitchFamily="18" charset="0"/>
              </a:rPr>
            </a:br>
            <a:r>
              <a:rPr lang="cs-CZ" altLang="cs-CZ" sz="2400">
                <a:solidFill>
                  <a:srgbClr val="FF0000"/>
                </a:solidFill>
                <a:cs typeface="Times New Roman" panose="02020603050405020304" pitchFamily="18" charset="0"/>
              </a:rPr>
              <a:t>Zákon Gay-Lussac</a:t>
            </a:r>
            <a:r>
              <a:rPr lang="cs-CZ" altLang="cs-CZ" sz="2400">
                <a:solidFill>
                  <a:srgbClr val="FF0000"/>
                </a:solidFill>
              </a:rPr>
              <a:t>ů</a:t>
            </a:r>
            <a:r>
              <a:rPr lang="cs-CZ" altLang="cs-CZ" sz="2400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endParaRPr lang="cs-CZ" altLang="cs-CZ" sz="2400">
              <a:solidFill>
                <a:srgbClr val="FF0000"/>
              </a:solidFill>
            </a:endParaRPr>
          </a:p>
          <a:p>
            <a:pPr algn="just"/>
            <a:r>
              <a:rPr lang="cs-CZ" altLang="cs-CZ" sz="2400">
                <a:solidFill>
                  <a:schemeClr val="bg1"/>
                </a:solidFill>
              </a:rPr>
              <a:t>Při</a:t>
            </a:r>
            <a:r>
              <a:rPr lang="cs-CZ" altLang="cs-CZ" sz="2400">
                <a:solidFill>
                  <a:schemeClr val="bg1"/>
                </a:solidFill>
                <a:cs typeface="Times New Roman" panose="02020603050405020304" pitchFamily="18" charset="0"/>
              </a:rPr>
              <a:t> izobarickém d</a:t>
            </a:r>
            <a:r>
              <a:rPr lang="cs-CZ" altLang="cs-CZ" sz="2400">
                <a:solidFill>
                  <a:schemeClr val="bg1"/>
                </a:solidFill>
              </a:rPr>
              <a:t>ě</a:t>
            </a:r>
            <a:r>
              <a:rPr lang="cs-CZ" altLang="cs-CZ" sz="2400">
                <a:solidFill>
                  <a:schemeClr val="bg1"/>
                </a:solidFill>
                <a:cs typeface="Times New Roman" panose="02020603050405020304" pitchFamily="18" charset="0"/>
              </a:rPr>
              <a:t>ji s ideálním plynem stálé hmotnosti</a:t>
            </a:r>
            <a:endParaRPr lang="cs-CZ" altLang="cs-CZ" sz="2400">
              <a:solidFill>
                <a:schemeClr val="bg1"/>
              </a:solidFill>
            </a:endParaRPr>
          </a:p>
          <a:p>
            <a:pPr algn="just"/>
            <a:r>
              <a:rPr lang="cs-CZ" altLang="cs-CZ" sz="2400">
                <a:solidFill>
                  <a:schemeClr val="bg1"/>
                </a:solidFill>
                <a:cs typeface="Times New Roman" panose="02020603050405020304" pitchFamily="18" charset="0"/>
              </a:rPr>
              <a:t>je objem plynu p</a:t>
            </a:r>
            <a:r>
              <a:rPr lang="cs-CZ" altLang="cs-CZ" sz="2400">
                <a:solidFill>
                  <a:schemeClr val="bg1"/>
                </a:solidFill>
              </a:rPr>
              <a:t>ř</a:t>
            </a:r>
            <a:r>
              <a:rPr lang="cs-CZ" altLang="cs-CZ" sz="2400">
                <a:solidFill>
                  <a:schemeClr val="bg1"/>
                </a:solidFill>
                <a:cs typeface="Times New Roman" panose="02020603050405020304" pitchFamily="18" charset="0"/>
              </a:rPr>
              <a:t>ímo úm</a:t>
            </a:r>
            <a:r>
              <a:rPr lang="cs-CZ" altLang="cs-CZ" sz="2400">
                <a:solidFill>
                  <a:schemeClr val="bg1"/>
                </a:solidFill>
              </a:rPr>
              <a:t>ě</a:t>
            </a:r>
            <a:r>
              <a:rPr lang="cs-CZ" altLang="cs-CZ" sz="2400">
                <a:solidFill>
                  <a:schemeClr val="bg1"/>
                </a:solidFill>
                <a:cs typeface="Times New Roman" panose="02020603050405020304" pitchFamily="18" charset="0"/>
              </a:rPr>
              <a:t>rný jeho termodynamické teplot</a:t>
            </a:r>
            <a:r>
              <a:rPr lang="cs-CZ" altLang="cs-CZ" sz="2400">
                <a:solidFill>
                  <a:schemeClr val="bg1"/>
                </a:solidFill>
              </a:rPr>
              <a:t>ě.</a:t>
            </a: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2C4CB62C-D343-4DEE-9892-3571425BF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221163"/>
            <a:ext cx="1760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VT diagram</a:t>
            </a:r>
          </a:p>
        </p:txBody>
      </p:sp>
      <p:sp>
        <p:nvSpPr>
          <p:cNvPr id="18442" name="Line 10">
            <a:extLst>
              <a:ext uri="{FF2B5EF4-FFF2-40B4-BE49-F238E27FC236}">
                <a16:creationId xmlns:a16="http://schemas.microsoft.com/office/drawing/2014/main" id="{8BC2AF6B-34D3-4686-B5E7-0D3F2B8F5D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6013" y="4652963"/>
            <a:ext cx="0" cy="18716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3" name="Line 11">
            <a:extLst>
              <a:ext uri="{FF2B5EF4-FFF2-40B4-BE49-F238E27FC236}">
                <a16:creationId xmlns:a16="http://schemas.microsoft.com/office/drawing/2014/main" id="{C4F6E8A9-857E-47A2-8688-45EFB53165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6524625"/>
            <a:ext cx="20161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9ADCA5C0-FD81-4C51-B633-3ADD0CA37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46005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8445" name="Text Box 13">
            <a:extLst>
              <a:ext uri="{FF2B5EF4-FFF2-40B4-BE49-F238E27FC236}">
                <a16:creationId xmlns:a16="http://schemas.microsoft.com/office/drawing/2014/main" id="{3F1AB40A-5A7C-4442-A887-FA1277BC1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0" y="64008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18446" name="Line 14">
            <a:extLst>
              <a:ext uri="{FF2B5EF4-FFF2-40B4-BE49-F238E27FC236}">
                <a16:creationId xmlns:a16="http://schemas.microsoft.com/office/drawing/2014/main" id="{89BF89D6-985A-4138-B972-6A61E35BE0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5589588"/>
            <a:ext cx="187325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8" name="Line 16">
            <a:extLst>
              <a:ext uri="{FF2B5EF4-FFF2-40B4-BE49-F238E27FC236}">
                <a16:creationId xmlns:a16="http://schemas.microsoft.com/office/drawing/2014/main" id="{FDE48D08-9B70-4E33-AA77-4D7DF45099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6825" y="4743450"/>
            <a:ext cx="0" cy="18716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9" name="Line 17">
            <a:extLst>
              <a:ext uri="{FF2B5EF4-FFF2-40B4-BE49-F238E27FC236}">
                <a16:creationId xmlns:a16="http://schemas.microsoft.com/office/drawing/2014/main" id="{96D500B1-A8C0-465A-8089-B8A37ED4E1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6597650"/>
            <a:ext cx="20161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0" name="Text Box 18">
            <a:extLst>
              <a:ext uri="{FF2B5EF4-FFF2-40B4-BE49-F238E27FC236}">
                <a16:creationId xmlns:a16="http://schemas.microsoft.com/office/drawing/2014/main" id="{44C38E1B-460D-4DEC-8DBC-2547A5991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825" y="46910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18451" name="Line 19">
            <a:extLst>
              <a:ext uri="{FF2B5EF4-FFF2-40B4-BE49-F238E27FC236}">
                <a16:creationId xmlns:a16="http://schemas.microsoft.com/office/drawing/2014/main" id="{5D5D73F5-124D-4D0A-A4B2-3B65DA6009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2725" y="4941888"/>
            <a:ext cx="1439863" cy="143986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2" name="Text Box 20">
            <a:extLst>
              <a:ext uri="{FF2B5EF4-FFF2-40B4-BE49-F238E27FC236}">
                <a16:creationId xmlns:a16="http://schemas.microsoft.com/office/drawing/2014/main" id="{807B99EA-6614-470E-9781-7F0A5E5C6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300663"/>
            <a:ext cx="1185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00FF00"/>
                </a:solidFill>
              </a:rPr>
              <a:t>izobara</a:t>
            </a:r>
          </a:p>
        </p:txBody>
      </p:sp>
      <p:sp>
        <p:nvSpPr>
          <p:cNvPr id="18453" name="Text Box 21">
            <a:extLst>
              <a:ext uri="{FF2B5EF4-FFF2-40B4-BE49-F238E27FC236}">
                <a16:creationId xmlns:a16="http://schemas.microsoft.com/office/drawing/2014/main" id="{DD444432-C5DD-4347-A656-6800141A2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6329363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8454" name="Text Box 22">
            <a:extLst>
              <a:ext uri="{FF2B5EF4-FFF2-40B4-BE49-F238E27FC236}">
                <a16:creationId xmlns:a16="http://schemas.microsoft.com/office/drawing/2014/main" id="{055E5946-4A04-462A-AAD8-A8AF6343E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292600"/>
            <a:ext cx="1744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pV diagram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6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8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0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39" grpId="0"/>
      <p:bldP spid="18441" grpId="0"/>
      <p:bldP spid="18444" grpId="0"/>
      <p:bldP spid="18445" grpId="0"/>
      <p:bldP spid="18450" grpId="0"/>
      <p:bldP spid="18452" grpId="0"/>
      <p:bldP spid="18453" grpId="0"/>
      <p:bldP spid="184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B3F9F5A8-FAC5-4384-84F8-B5EF86F0E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0938"/>
            <a:ext cx="61626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Text Box 3">
            <a:extLst>
              <a:ext uri="{FF2B5EF4-FFF2-40B4-BE49-F238E27FC236}">
                <a16:creationId xmlns:a16="http://schemas.microsoft.com/office/drawing/2014/main" id="{133477A4-7634-4FA9-98F7-116264A4C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0"/>
            <a:ext cx="431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Při izobarickém ději je </a:t>
            </a:r>
            <a:r>
              <a:rPr lang="cs-CZ" altLang="cs-CZ" sz="2400">
                <a:solidFill>
                  <a:srgbClr val="FF0000"/>
                </a:solidFill>
              </a:rPr>
              <a:t>p=konst</a:t>
            </a: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B3DEBB2F-8108-4A67-BB05-0CC26479E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04813"/>
            <a:ext cx="4522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Z 1. termodynamického zákona </a:t>
            </a:r>
          </a:p>
        </p:txBody>
      </p:sp>
      <p:sp>
        <p:nvSpPr>
          <p:cNvPr id="33799" name="AutoShape 7">
            <a:extLst>
              <a:ext uri="{FF2B5EF4-FFF2-40B4-BE49-F238E27FC236}">
                <a16:creationId xmlns:a16="http://schemas.microsoft.com/office/drawing/2014/main" id="{A5006791-7157-48CB-892D-55CF82CEB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981075"/>
            <a:ext cx="617537" cy="215900"/>
          </a:xfrm>
          <a:prstGeom prst="rightArrow">
            <a:avLst>
              <a:gd name="adj1" fmla="val 50000"/>
              <a:gd name="adj2" fmla="val 71507"/>
            </a:avLst>
          </a:prstGeom>
          <a:solidFill>
            <a:srgbClr val="FF00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BA5B3DA4-F057-4EE5-8ADC-C8164347A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9080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 sz="2400"/>
          </a:p>
        </p:txBody>
      </p:sp>
      <p:sp>
        <p:nvSpPr>
          <p:cNvPr id="33801" name="Text Box 9">
            <a:extLst>
              <a:ext uri="{FF2B5EF4-FFF2-40B4-BE49-F238E27FC236}">
                <a16:creationId xmlns:a16="http://schemas.microsoft.com/office/drawing/2014/main" id="{3A86CD89-55CE-457B-84BD-C4F866533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836613"/>
            <a:ext cx="598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i="1">
                <a:solidFill>
                  <a:srgbClr val="FF0000"/>
                </a:solidFill>
              </a:rPr>
              <a:t>Q=</a:t>
            </a:r>
          </a:p>
        </p:txBody>
      </p:sp>
      <p:sp>
        <p:nvSpPr>
          <p:cNvPr id="33802" name="Text Box 10">
            <a:extLst>
              <a:ext uri="{FF2B5EF4-FFF2-40B4-BE49-F238E27FC236}">
                <a16:creationId xmlns:a16="http://schemas.microsoft.com/office/drawing/2014/main" id="{5BB3AF04-0BB5-4AAB-A7F1-D975AB494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836613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cs-CZ" sz="2400" i="1">
                <a:solidFill>
                  <a:srgbClr val="FF0000"/>
                </a:solidFill>
                <a:cs typeface="Arial" panose="020B0604020202020204" pitchFamily="34" charset="0"/>
              </a:rPr>
              <a:t>Δ</a:t>
            </a:r>
            <a:r>
              <a:rPr lang="cs-CZ" altLang="cs-CZ" sz="2400" i="1">
                <a:solidFill>
                  <a:srgbClr val="FF0000"/>
                </a:solidFill>
              </a:rPr>
              <a:t>U-W</a:t>
            </a:r>
          </a:p>
        </p:txBody>
      </p:sp>
      <p:sp>
        <p:nvSpPr>
          <p:cNvPr id="33803" name="Text Box 11">
            <a:extLst>
              <a:ext uri="{FF2B5EF4-FFF2-40B4-BE49-F238E27FC236}">
                <a16:creationId xmlns:a16="http://schemas.microsoft.com/office/drawing/2014/main" id="{8BD72460-26C2-4F66-9A2E-D10132A9D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1358900"/>
            <a:ext cx="7947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Teplo přijaté při izobarickém ději se rovná součtu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přírůstku jeho vnitřní energie a práce, kterou plyn vykoná.</a:t>
            </a:r>
          </a:p>
        </p:txBody>
      </p:sp>
      <p:sp>
        <p:nvSpPr>
          <p:cNvPr id="33804" name="Text Box 12">
            <a:extLst>
              <a:ext uri="{FF2B5EF4-FFF2-40B4-BE49-F238E27FC236}">
                <a16:creationId xmlns:a16="http://schemas.microsoft.com/office/drawing/2014/main" id="{0D19BE2D-CFB4-4AB8-9A53-277FFA906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836613"/>
            <a:ext cx="148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cs-CZ" sz="2400" i="1">
                <a:solidFill>
                  <a:srgbClr val="00FF00"/>
                </a:solidFill>
                <a:cs typeface="Arial" panose="020B0604020202020204" pitchFamily="34" charset="0"/>
              </a:rPr>
              <a:t>Δ</a:t>
            </a:r>
            <a:r>
              <a:rPr lang="cs-CZ" altLang="cs-CZ" sz="2400" i="1">
                <a:solidFill>
                  <a:srgbClr val="00FF00"/>
                </a:solidFill>
              </a:rPr>
              <a:t>U=W+Q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8" grpId="0"/>
      <p:bldP spid="33801" grpId="0"/>
      <p:bldP spid="33802" grpId="0"/>
      <p:bldP spid="33803" grpId="0"/>
      <p:bldP spid="338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E0E499C7-7D8E-4D8D-A9FB-F56E49F695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2565400"/>
          <a:ext cx="57848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Rovnice" r:id="rId5" imgW="2019240" imgH="228600" progId="Equation.3">
                  <p:embed/>
                </p:oleObj>
              </mc:Choice>
              <mc:Fallback>
                <p:oleObj name="Rovnice" r:id="rId5" imgW="201924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565400"/>
                        <a:ext cx="5784850" cy="6556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Rectangle 4">
            <a:extLst>
              <a:ext uri="{FF2B5EF4-FFF2-40B4-BE49-F238E27FC236}">
                <a16:creationId xmlns:a16="http://schemas.microsoft.com/office/drawing/2014/main" id="{2378833A-80D3-41B1-9E17-728920A45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700213"/>
            <a:ext cx="24907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br>
              <a:rPr lang="cs-CZ" altLang="cs-CZ" sz="1000">
                <a:cs typeface="Times New Roman" panose="02020603050405020304" pitchFamily="18" charset="0"/>
              </a:rPr>
            </a:br>
            <a:r>
              <a:rPr lang="cs-CZ" altLang="cs-CZ" sz="2400">
                <a:solidFill>
                  <a:srgbClr val="FF0000"/>
                </a:solidFill>
                <a:cs typeface="Times New Roman" panose="02020603050405020304" pitchFamily="18" charset="0"/>
              </a:rPr>
              <a:t>Poisson</a:t>
            </a:r>
            <a:r>
              <a:rPr lang="cs-CZ" altLang="cs-CZ" sz="2400">
                <a:solidFill>
                  <a:srgbClr val="FF0000"/>
                </a:solidFill>
              </a:rPr>
              <a:t>ů</a:t>
            </a:r>
            <a:r>
              <a:rPr lang="cs-CZ" altLang="cs-CZ" sz="2400">
                <a:solidFill>
                  <a:srgbClr val="FF0000"/>
                </a:solidFill>
                <a:cs typeface="Times New Roman" panose="02020603050405020304" pitchFamily="18" charset="0"/>
              </a:rPr>
              <a:t>v zákon</a:t>
            </a:r>
            <a:endParaRPr lang="cs-CZ" altLang="cs-CZ" sz="2400">
              <a:solidFill>
                <a:srgbClr val="FF0000"/>
              </a:solidFill>
            </a:endParaRP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FEAA1B8E-AD89-4322-A47F-905F99B14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33375"/>
            <a:ext cx="2574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FF0000"/>
                </a:solidFill>
              </a:rPr>
              <a:t>4. Adiabatický děj</a:t>
            </a: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C8ABDD28-10CA-45FA-A827-2B020B548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836613"/>
            <a:ext cx="6791325" cy="8318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Při adiabatickém ději neprobíhá tepelná výměna</a:t>
            </a:r>
            <a:r>
              <a:rPr lang="cs-CZ" altLang="cs-CZ" sz="2400">
                <a:solidFill>
                  <a:srgbClr val="00FF00"/>
                </a:solidFill>
              </a:rPr>
              <a:t> 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mezi plynem a okolím </a:t>
            </a:r>
            <a:r>
              <a:rPr lang="cs-CZ" altLang="cs-CZ" sz="2400" i="1">
                <a:solidFill>
                  <a:srgbClr val="FF0000"/>
                </a:solidFill>
              </a:rPr>
              <a:t>Q=0</a:t>
            </a:r>
          </a:p>
        </p:txBody>
      </p:sp>
      <p:graphicFrame>
        <p:nvGraphicFramePr>
          <p:cNvPr id="36873" name="Object 9">
            <a:extLst>
              <a:ext uri="{FF2B5EF4-FFF2-40B4-BE49-F238E27FC236}">
                <a16:creationId xmlns:a16="http://schemas.microsoft.com/office/drawing/2014/main" id="{E768715B-8E5F-46EC-A02B-DC67BAE1BB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4292600"/>
          <a:ext cx="9556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Rovnice" r:id="rId7" imgW="469800" imgH="457200" progId="Equation.3">
                  <p:embed/>
                </p:oleObj>
              </mc:Choice>
              <mc:Fallback>
                <p:oleObj name="Rovnice" r:id="rId7" imgW="4698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292600"/>
                        <a:ext cx="955675" cy="9302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10">
            <a:extLst>
              <a:ext uri="{FF2B5EF4-FFF2-40B4-BE49-F238E27FC236}">
                <a16:creationId xmlns:a16="http://schemas.microsoft.com/office/drawing/2014/main" id="{5FA3377E-C5B5-4285-9CDB-39B4B62991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7675" y="4437063"/>
          <a:ext cx="215741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name="Rovnice" r:id="rId9" imgW="1002960" imgH="241200" progId="Equation.3">
                  <p:embed/>
                </p:oleObj>
              </mc:Choice>
              <mc:Fallback>
                <p:oleObj name="Rovnice" r:id="rId9" imgW="100296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437063"/>
                        <a:ext cx="2157413" cy="5191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6" name="Object 12">
            <a:extLst>
              <a:ext uri="{FF2B5EF4-FFF2-40B4-BE49-F238E27FC236}">
                <a16:creationId xmlns:a16="http://schemas.microsoft.com/office/drawing/2014/main" id="{70811010-BB4F-46C1-AF51-32E068A4EF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5734050"/>
          <a:ext cx="55308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Rovnice" r:id="rId11" imgW="2031840" imgH="228600" progId="Equation.3">
                  <p:embed/>
                </p:oleObj>
              </mc:Choice>
              <mc:Fallback>
                <p:oleObj name="Rovnice" r:id="rId11" imgW="203184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734050"/>
                        <a:ext cx="5530850" cy="622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7" name="Text Box 13">
            <a:extLst>
              <a:ext uri="{FF2B5EF4-FFF2-40B4-BE49-F238E27FC236}">
                <a16:creationId xmlns:a16="http://schemas.microsoft.com/office/drawing/2014/main" id="{F9FEB2C2-047A-4141-BB7A-BAB290BC3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500438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00FF00"/>
                </a:solidFill>
              </a:rPr>
              <a:t>Poissonova konstanta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4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  <p:bldP spid="36872" grpId="0" animBg="1"/>
      <p:bldP spid="368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A9EFD26-747D-4DD6-B2B3-5FFD88160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24400"/>
            <a:ext cx="91709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04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solidFill>
                  <a:schemeClr val="bg1"/>
                </a:solidFill>
              </a:rPr>
              <a:t>Dochází-li k adiabatickému zmenšování objemu plynu</a:t>
            </a:r>
            <a:r>
              <a:rPr lang="cs-CZ" altLang="cs-CZ" sz="2400">
                <a:solidFill>
                  <a:srgbClr val="00FF00"/>
                </a:solidFill>
              </a:rPr>
              <a:t> </a:t>
            </a:r>
            <a:r>
              <a:rPr lang="cs-CZ" altLang="cs-CZ" sz="2400">
                <a:solidFill>
                  <a:srgbClr val="FF0000"/>
                </a:solidFill>
              </a:rPr>
              <a:t>(komprese)</a:t>
            </a:r>
            <a:r>
              <a:rPr lang="cs-CZ" altLang="cs-CZ" sz="2400">
                <a:solidFill>
                  <a:srgbClr val="00FF00"/>
                </a:solidFill>
              </a:rPr>
              <a:t> 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působením vnější síly na píst, pak se teplota plynu zvětšuje.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Při adiabatickém zvětšování</a:t>
            </a:r>
            <a:r>
              <a:rPr lang="cs-CZ" altLang="cs-CZ" sz="2400">
                <a:solidFill>
                  <a:srgbClr val="00FF00"/>
                </a:solidFill>
              </a:rPr>
              <a:t> </a:t>
            </a:r>
            <a:r>
              <a:rPr lang="cs-CZ" altLang="cs-CZ" sz="2400">
                <a:solidFill>
                  <a:srgbClr val="FF0000"/>
                </a:solidFill>
              </a:rPr>
              <a:t>(expanze)</a:t>
            </a:r>
            <a:r>
              <a:rPr lang="cs-CZ" altLang="cs-CZ" sz="2400">
                <a:solidFill>
                  <a:srgbClr val="00FF00"/>
                </a:solidFill>
              </a:rPr>
              <a:t> </a:t>
            </a:r>
            <a:r>
              <a:rPr lang="cs-CZ" altLang="cs-CZ" sz="2400">
                <a:solidFill>
                  <a:schemeClr val="bg1"/>
                </a:solidFill>
              </a:rPr>
              <a:t>objemu koná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práci plyn a teplota se zmenšuje.</a:t>
            </a:r>
            <a:endParaRPr lang="cs-CZ" altLang="cs-CZ">
              <a:solidFill>
                <a:schemeClr val="bg1"/>
              </a:solidFill>
            </a:endParaRP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441A3EE1-AC91-48FE-8324-B92AAE3AA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2809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/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BCAD936E-5F0B-4CC2-B990-F560ED278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4813"/>
            <a:ext cx="7731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00FF00"/>
                </a:solidFill>
              </a:rPr>
              <a:t>Graf vyjadřující tlak plynu stálé hmotnosti jako</a:t>
            </a:r>
          </a:p>
          <a:p>
            <a:r>
              <a:rPr lang="cs-CZ" altLang="cs-CZ" sz="2400">
                <a:solidFill>
                  <a:srgbClr val="00FF00"/>
                </a:solidFill>
              </a:rPr>
              <a:t>funkci objemu při adiabatickém ději se nazývá</a:t>
            </a:r>
            <a:r>
              <a:rPr lang="cs-CZ" altLang="cs-CZ" sz="2400">
                <a:solidFill>
                  <a:schemeClr val="bg1"/>
                </a:solidFill>
              </a:rPr>
              <a:t> </a:t>
            </a:r>
            <a:r>
              <a:rPr lang="cs-CZ" altLang="cs-CZ" sz="2400">
                <a:solidFill>
                  <a:srgbClr val="FF0000"/>
                </a:solidFill>
              </a:rPr>
              <a:t>adiabata.</a:t>
            </a:r>
          </a:p>
        </p:txBody>
      </p:sp>
      <p:pic>
        <p:nvPicPr>
          <p:cNvPr id="35845" name="Picture 5" descr="adiabata">
            <a:extLst>
              <a:ext uri="{FF2B5EF4-FFF2-40B4-BE49-F238E27FC236}">
                <a16:creationId xmlns:a16="http://schemas.microsoft.com/office/drawing/2014/main" id="{90D94692-6C2B-4357-B031-69904A684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875"/>
            <a:ext cx="2519362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B0CCAE5A-7EA1-4AEF-A3BD-F6A894FB4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250825"/>
            <a:ext cx="7827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 b="1">
                <a:solidFill>
                  <a:srgbClr val="00FF00"/>
                </a:solidFill>
              </a:rPr>
              <a:t>7. Práce vykonaná plynem. Kruhový děj</a:t>
            </a: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509A0BBC-9DB1-4988-A10A-765C7B2F2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855663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FF0000"/>
                </a:solidFill>
              </a:rPr>
              <a:t>a) při konstantním tlaku</a:t>
            </a:r>
          </a:p>
        </p:txBody>
      </p:sp>
      <p:pic>
        <p:nvPicPr>
          <p:cNvPr id="34821" name="Picture 5" descr="práce plynu 1">
            <a:extLst>
              <a:ext uri="{FF2B5EF4-FFF2-40B4-BE49-F238E27FC236}">
                <a16:creationId xmlns:a16="http://schemas.microsoft.com/office/drawing/2014/main" id="{AC12BF84-8A62-4D8B-B0E9-62B50C77D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628775"/>
            <a:ext cx="2514600" cy="33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ext Box 6">
            <a:extLst>
              <a:ext uri="{FF2B5EF4-FFF2-40B4-BE49-F238E27FC236}">
                <a16:creationId xmlns:a16="http://schemas.microsoft.com/office/drawing/2014/main" id="{83F23B08-5D94-404F-9947-BD217AC65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73238"/>
            <a:ext cx="3360738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i="1"/>
              <a:t>W = F</a:t>
            </a:r>
            <a:r>
              <a:rPr lang="el-GR" altLang="cs-CZ" sz="2400" i="1"/>
              <a:t>Δ</a:t>
            </a:r>
            <a:r>
              <a:rPr lang="cs-CZ" altLang="cs-CZ" sz="2400" i="1"/>
              <a:t>s = pS</a:t>
            </a:r>
            <a:r>
              <a:rPr lang="el-GR" altLang="cs-CZ" sz="2400" i="1"/>
              <a:t>Δ</a:t>
            </a:r>
            <a:r>
              <a:rPr lang="cs-CZ" altLang="cs-CZ" sz="2400" i="1"/>
              <a:t>s =</a:t>
            </a:r>
            <a:r>
              <a:rPr lang="cs-CZ" altLang="cs-CZ" sz="2400"/>
              <a:t> </a:t>
            </a:r>
            <a:r>
              <a:rPr lang="cs-CZ" altLang="cs-CZ" sz="2400" i="1"/>
              <a:t>p</a:t>
            </a:r>
            <a:r>
              <a:rPr lang="el-GR" altLang="cs-CZ" sz="2400" i="1">
                <a:cs typeface="Arial" panose="020B0604020202020204" pitchFamily="34" charset="0"/>
              </a:rPr>
              <a:t>Δ</a:t>
            </a:r>
            <a:r>
              <a:rPr lang="cs-CZ" altLang="cs-CZ" sz="2400" i="1">
                <a:cs typeface="Arial" panose="020B0604020202020204" pitchFamily="34" charset="0"/>
              </a:rPr>
              <a:t>V</a:t>
            </a:r>
            <a:endParaRPr lang="el-GR" altLang="cs-CZ" sz="2400" i="1">
              <a:cs typeface="Arial" panose="020B0604020202020204" pitchFamily="34" charset="0"/>
            </a:endParaRP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656A2531-DBEF-40AB-88BA-15FC8B29B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5608638"/>
            <a:ext cx="769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Práce plynu při izobarickém ději se rovna součinu tlaku 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plynu a přírůstku jeho objemu.</a:t>
            </a:r>
          </a:p>
        </p:txBody>
      </p:sp>
      <p:graphicFrame>
        <p:nvGraphicFramePr>
          <p:cNvPr id="34824" name="Object 8">
            <a:extLst>
              <a:ext uri="{FF2B5EF4-FFF2-40B4-BE49-F238E27FC236}">
                <a16:creationId xmlns:a16="http://schemas.microsoft.com/office/drawing/2014/main" id="{D619E943-E8C0-4EA6-B1E7-1E07F94AE9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3357563"/>
          <a:ext cx="305593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Rovnice" r:id="rId6" imgW="1358640" imgH="431640" progId="Equation.3">
                  <p:embed/>
                </p:oleObj>
              </mc:Choice>
              <mc:Fallback>
                <p:oleObj name="Rovnice" r:id="rId6" imgW="135864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357563"/>
                        <a:ext cx="3055937" cy="9715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5" name="Text Box 9">
            <a:extLst>
              <a:ext uri="{FF2B5EF4-FFF2-40B4-BE49-F238E27FC236}">
                <a16:creationId xmlns:a16="http://schemas.microsoft.com/office/drawing/2014/main" id="{309EA04E-12E5-4799-8FF2-85B7D2B8E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2582863"/>
            <a:ext cx="3081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Ze 3. stavové</a:t>
            </a:r>
            <a:r>
              <a:rPr lang="cs-CZ" altLang="cs-CZ" sz="2400">
                <a:solidFill>
                  <a:srgbClr val="00FF00"/>
                </a:solidFill>
              </a:rPr>
              <a:t> </a:t>
            </a:r>
            <a:r>
              <a:rPr lang="cs-CZ" altLang="cs-CZ" sz="2400">
                <a:solidFill>
                  <a:schemeClr val="bg1"/>
                </a:solidFill>
              </a:rPr>
              <a:t>rovnice</a:t>
            </a:r>
          </a:p>
        </p:txBody>
      </p:sp>
      <p:sp>
        <p:nvSpPr>
          <p:cNvPr id="34826" name="AutoShape 10">
            <a:extLst>
              <a:ext uri="{FF2B5EF4-FFF2-40B4-BE49-F238E27FC236}">
                <a16:creationId xmlns:a16="http://schemas.microsoft.com/office/drawing/2014/main" id="{307F9A2A-B2B7-4455-B00D-477702830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708275"/>
            <a:ext cx="544512" cy="287338"/>
          </a:xfrm>
          <a:prstGeom prst="rightArrow">
            <a:avLst>
              <a:gd name="adj1" fmla="val 50000"/>
              <a:gd name="adj2" fmla="val 4737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8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  <p:bldP spid="34822" grpId="0" animBg="1"/>
      <p:bldP spid="34823" grpId="0"/>
      <p:bldP spid="348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racovni diagram">
            <a:extLst>
              <a:ext uri="{FF2B5EF4-FFF2-40B4-BE49-F238E27FC236}">
                <a16:creationId xmlns:a16="http://schemas.microsoft.com/office/drawing/2014/main" id="{686B8C9A-A926-47D6-92D4-6468B8C32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3959225" cy="32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5D20FBED-4E1C-46CA-A656-F3A233E73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423863"/>
            <a:ext cx="60658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00FF00"/>
                </a:solidFill>
              </a:rPr>
              <a:t>Pracovní diagram </a:t>
            </a:r>
          </a:p>
          <a:p>
            <a:r>
              <a:rPr lang="cs-CZ" altLang="cs-CZ" sz="2400">
                <a:solidFill>
                  <a:srgbClr val="FF0000"/>
                </a:solidFill>
              </a:rPr>
              <a:t>a) pro izobarický děj – při konstantním tlaku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F6432BF7-6902-4B8E-9D08-442E8E899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4959350"/>
            <a:ext cx="8134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Práce plynu vykonaná při izobarickém ději, při němž 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přejde plyn ze stavu A do stavu B, je znázorněna obsahem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plochy ležící pod izobarou.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race plynu -2">
            <a:extLst>
              <a:ext uri="{FF2B5EF4-FFF2-40B4-BE49-F238E27FC236}">
                <a16:creationId xmlns:a16="http://schemas.microsoft.com/office/drawing/2014/main" id="{6AC518F8-E408-40A9-B2AA-AF39F3B1D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81075"/>
            <a:ext cx="5529262" cy="32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3">
            <a:extLst>
              <a:ext uri="{FF2B5EF4-FFF2-40B4-BE49-F238E27FC236}">
                <a16:creationId xmlns:a16="http://schemas.microsoft.com/office/drawing/2014/main" id="{715EE23C-C7CD-4CFF-B660-242C280FC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8913"/>
            <a:ext cx="332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FF0000"/>
                </a:solidFill>
              </a:rPr>
              <a:t>b) při proměnném tlaku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8406ECAA-E411-48AB-8ABD-B14125049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4959350"/>
            <a:ext cx="7473950" cy="118745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Práce vykonaná plynem při zvětšení jeho objemu je v 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pV diagramu znázorněná obsahem plochy, která leží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pod příslušným úsekem křivky </a:t>
            </a:r>
            <a:r>
              <a:rPr lang="cs-CZ" altLang="cs-CZ" sz="2400" i="1">
                <a:solidFill>
                  <a:schemeClr val="bg1"/>
                </a:solidFill>
              </a:rPr>
              <a:t>p = f(V).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7D71F149-0FC1-47D9-A898-1722B808A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33375"/>
            <a:ext cx="1049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FF0000"/>
                </a:solidFill>
              </a:rPr>
              <a:t>Úlohy: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7A3EA24-871D-4B05-ABEE-A11A4AB48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484313"/>
            <a:ext cx="71326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Jakou práci vykoná plyn při stálém tlaku 0,15 MPa, 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 jestliže se jeho objem zvětší o 2,0 l?</a:t>
            </a: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23744DFD-BE45-4525-9D32-FD21CE8BC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3495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FF0000"/>
                </a:solidFill>
              </a:rPr>
              <a:t>[300 J]</a:t>
            </a: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60520359-F2D7-435B-AC96-E2AE83918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997200"/>
            <a:ext cx="769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Jakou práci vykoná plyn, jestliže se jeho původní objem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0,2 m</a:t>
            </a:r>
            <a:r>
              <a:rPr lang="cs-CZ" altLang="cs-CZ" sz="2400" baseline="30000">
                <a:solidFill>
                  <a:schemeClr val="bg1"/>
                </a:solidFill>
              </a:rPr>
              <a:t>3</a:t>
            </a:r>
            <a:r>
              <a:rPr lang="cs-CZ" altLang="cs-CZ" sz="2400">
                <a:solidFill>
                  <a:schemeClr val="bg1"/>
                </a:solidFill>
              </a:rPr>
              <a:t> při stálém tlaku 0,5 MPa ztrojnásobí? 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A306EB08-3860-4CD5-B1A7-71630B30C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3860800"/>
            <a:ext cx="133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 </a:t>
            </a:r>
            <a:r>
              <a:rPr lang="cs-CZ" altLang="cs-CZ" sz="2400">
                <a:solidFill>
                  <a:srgbClr val="FF0000"/>
                </a:solidFill>
              </a:rPr>
              <a:t>[0,2 MJ]</a:t>
            </a:r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16341129-5902-4777-8E3A-DB169F224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508500"/>
            <a:ext cx="80470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Vodík má hmotnost 5 kg a teplotu O °C. O kolik se musela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zvýšit jeho teplota, aby při izobarickém ději vykonal 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práci 37,4 kJ?</a:t>
            </a:r>
          </a:p>
        </p:txBody>
      </p:sp>
      <p:sp>
        <p:nvSpPr>
          <p:cNvPr id="40968" name="Rectangle 8">
            <a:extLst>
              <a:ext uri="{FF2B5EF4-FFF2-40B4-BE49-F238E27FC236}">
                <a16:creationId xmlns:a16="http://schemas.microsoft.com/office/drawing/2014/main" id="{7FB5A306-DF82-4F94-81A5-4E42F8E4D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5661025"/>
            <a:ext cx="120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FF0000"/>
                </a:solidFill>
              </a:rPr>
              <a:t>[1,8 °C]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/>
      <p:bldP spid="40964" grpId="0"/>
      <p:bldP spid="40965" grpId="0"/>
      <p:bldP spid="40966" grpId="0"/>
      <p:bldP spid="40967" grpId="0"/>
      <p:bldP spid="409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9987FB85-D642-4B8C-953F-D98BDD657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423863"/>
            <a:ext cx="3133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FF0000"/>
                </a:solidFill>
              </a:rPr>
              <a:t>Kruhový (cyklický) děj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619BB524-6E96-4C23-B6A1-C966B9B6D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000125"/>
            <a:ext cx="855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je děj, při němž je konečný stav totožný s počátečním stavem.</a:t>
            </a:r>
          </a:p>
        </p:txBody>
      </p:sp>
      <p:pic>
        <p:nvPicPr>
          <p:cNvPr id="39940" name="Picture 4" descr="kruhový děj">
            <a:extLst>
              <a:ext uri="{FF2B5EF4-FFF2-40B4-BE49-F238E27FC236}">
                <a16:creationId xmlns:a16="http://schemas.microsoft.com/office/drawing/2014/main" id="{E38D4A6D-3D1E-4A8C-BD8A-E7ACA4C70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6985000" cy="28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Text Box 5">
            <a:extLst>
              <a:ext uri="{FF2B5EF4-FFF2-40B4-BE49-F238E27FC236}">
                <a16:creationId xmlns:a16="http://schemas.microsoft.com/office/drawing/2014/main" id="{4F8AA845-21C3-4F66-9C05-AAE75BD52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5464175"/>
            <a:ext cx="7356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Obsah plochy uvnitř křivky znázorňuje celkovou práci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vykonanou pracovní látkou během jednoho cyklu.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/>
      <p:bldP spid="399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>
            <a:extLst>
              <a:ext uri="{FF2B5EF4-FFF2-40B4-BE49-F238E27FC236}">
                <a16:creationId xmlns:a16="http://schemas.microsoft.com/office/drawing/2014/main" id="{63A0ED8C-1BF6-4485-B680-580F6C4A2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8636000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buFontTx/>
              <a:buAutoNum type="arabicPeriod"/>
            </a:pPr>
            <a:r>
              <a:rPr lang="cs-CZ" altLang="cs-CZ" sz="3200" b="1">
                <a:solidFill>
                  <a:srgbClr val="00FF00"/>
                </a:solidFill>
              </a:rPr>
              <a:t> Ideální plyn</a:t>
            </a:r>
          </a:p>
          <a:p>
            <a:pPr lvl="2"/>
            <a:endParaRPr lang="cs-CZ" altLang="cs-CZ" sz="3200" b="1">
              <a:solidFill>
                <a:srgbClr val="00FF00"/>
              </a:solidFill>
            </a:endParaRPr>
          </a:p>
          <a:p>
            <a:pPr lvl="2">
              <a:buFontTx/>
              <a:buChar char="-"/>
            </a:pPr>
            <a:endParaRPr lang="cs-CZ" altLang="cs-CZ" sz="2400" b="1">
              <a:solidFill>
                <a:srgbClr val="00FF00"/>
              </a:solidFill>
            </a:endParaRPr>
          </a:p>
          <a:p>
            <a:pPr lvl="2">
              <a:buFontTx/>
              <a:buChar char="-"/>
            </a:pPr>
            <a:r>
              <a:rPr lang="cs-CZ" altLang="cs-CZ" sz="2400" b="1">
                <a:solidFill>
                  <a:schemeClr val="bg1"/>
                </a:solidFill>
              </a:rPr>
              <a:t>rozměry molekul jsou ve srovnání se střední</a:t>
            </a:r>
          </a:p>
          <a:p>
            <a:pPr lvl="2"/>
            <a:r>
              <a:rPr lang="cs-CZ" altLang="cs-CZ" sz="2400" b="1">
                <a:solidFill>
                  <a:schemeClr val="bg1"/>
                </a:solidFill>
              </a:rPr>
              <a:t>    vzdáleností molekul zanedbatelně malé</a:t>
            </a:r>
          </a:p>
          <a:p>
            <a:pPr lvl="2">
              <a:buFontTx/>
              <a:buChar char="-"/>
            </a:pPr>
            <a:endParaRPr lang="cs-CZ" altLang="cs-CZ" sz="2400" b="1">
              <a:solidFill>
                <a:schemeClr val="bg1"/>
              </a:solidFill>
            </a:endParaRPr>
          </a:p>
          <a:p>
            <a:pPr lvl="2">
              <a:buFontTx/>
              <a:buChar char="-"/>
            </a:pPr>
            <a:r>
              <a:rPr lang="cs-CZ" altLang="cs-CZ" sz="2400" b="1">
                <a:solidFill>
                  <a:schemeClr val="bg1"/>
                </a:solidFill>
              </a:rPr>
              <a:t>molekuly na sebe navzájem nepůsobí přitažlivými</a:t>
            </a:r>
          </a:p>
          <a:p>
            <a:pPr lvl="2"/>
            <a:r>
              <a:rPr lang="cs-CZ" altLang="cs-CZ" sz="2400" b="1">
                <a:solidFill>
                  <a:schemeClr val="bg1"/>
                </a:solidFill>
              </a:rPr>
              <a:t>    ani odpudivými silami</a:t>
            </a:r>
          </a:p>
          <a:p>
            <a:pPr lvl="2"/>
            <a:endParaRPr lang="cs-CZ" altLang="cs-CZ" sz="2400" b="1">
              <a:solidFill>
                <a:schemeClr val="bg1"/>
              </a:solidFill>
            </a:endParaRPr>
          </a:p>
          <a:p>
            <a:pPr lvl="2">
              <a:buFontTx/>
              <a:buChar char="-"/>
            </a:pPr>
            <a:r>
              <a:rPr lang="cs-CZ" altLang="cs-CZ" sz="2400" b="1">
                <a:solidFill>
                  <a:schemeClr val="bg1"/>
                </a:solidFill>
              </a:rPr>
              <a:t>vzájemné srážky molekul a srážky molekul </a:t>
            </a:r>
          </a:p>
          <a:p>
            <a:pPr lvl="2"/>
            <a:r>
              <a:rPr lang="cs-CZ" altLang="cs-CZ" sz="2400" b="1">
                <a:solidFill>
                  <a:schemeClr val="bg1"/>
                </a:solidFill>
              </a:rPr>
              <a:t>    se stěnami nádoby jsou dokonale pružné</a:t>
            </a:r>
          </a:p>
          <a:p>
            <a:endParaRPr lang="cs-CZ" altLang="cs-CZ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92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64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44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880"/>
                            </p:stCondLst>
                            <p:childTnLst>
                              <p:par>
                                <p:cTn id="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B6BEC814-5086-4AC7-BA29-B08F93D3A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0"/>
            <a:ext cx="6270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Celková změna vnitřní energie pracovní látky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po ukončení jednoho cyklu je nulová.</a:t>
            </a:r>
            <a:r>
              <a:rPr lang="cs-CZ" altLang="cs-CZ" sz="2400">
                <a:solidFill>
                  <a:srgbClr val="00FF00"/>
                </a:solidFill>
              </a:rPr>
              <a:t> </a:t>
            </a:r>
            <a:r>
              <a:rPr lang="el-GR" altLang="cs-CZ" sz="2400" i="1">
                <a:solidFill>
                  <a:srgbClr val="FF0000"/>
                </a:solidFill>
                <a:cs typeface="Arial" panose="020B0604020202020204" pitchFamily="34" charset="0"/>
              </a:rPr>
              <a:t>Δ</a:t>
            </a:r>
            <a:r>
              <a:rPr lang="cs-CZ" altLang="cs-CZ" sz="2400" i="1">
                <a:solidFill>
                  <a:srgbClr val="FF0000"/>
                </a:solidFill>
                <a:cs typeface="Arial" panose="020B0604020202020204" pitchFamily="34" charset="0"/>
              </a:rPr>
              <a:t>U = 0</a:t>
            </a:r>
            <a:endParaRPr lang="el-GR" altLang="cs-CZ" sz="2400" i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D87DA09B-B94A-4914-8BF9-95711B6B6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908050"/>
            <a:ext cx="8858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Pracovní látka přijme během jednoho cyklu teplo</a:t>
            </a:r>
            <a:r>
              <a:rPr lang="cs-CZ" altLang="cs-CZ" sz="2400">
                <a:solidFill>
                  <a:srgbClr val="00FF00"/>
                </a:solidFill>
              </a:rPr>
              <a:t> </a:t>
            </a:r>
            <a:r>
              <a:rPr lang="cs-CZ" altLang="cs-CZ" sz="2400" i="1">
                <a:solidFill>
                  <a:srgbClr val="FF0000"/>
                </a:solidFill>
              </a:rPr>
              <a:t>Q</a:t>
            </a:r>
            <a:r>
              <a:rPr lang="cs-CZ" altLang="cs-CZ" sz="2400" i="1" baseline="-25000">
                <a:solidFill>
                  <a:srgbClr val="FF0000"/>
                </a:solidFill>
              </a:rPr>
              <a:t>1</a:t>
            </a:r>
            <a:r>
              <a:rPr lang="cs-CZ" altLang="cs-CZ" sz="2400" i="1">
                <a:solidFill>
                  <a:srgbClr val="FF00FF"/>
                </a:solidFill>
              </a:rPr>
              <a:t> </a:t>
            </a:r>
            <a:r>
              <a:rPr lang="cs-CZ" altLang="cs-CZ" sz="2400">
                <a:solidFill>
                  <a:schemeClr val="bg1"/>
                </a:solidFill>
              </a:rPr>
              <a:t>od</a:t>
            </a:r>
            <a:r>
              <a:rPr lang="cs-CZ" altLang="cs-CZ" sz="2400">
                <a:solidFill>
                  <a:srgbClr val="00FF00"/>
                </a:solidFill>
              </a:rPr>
              <a:t> </a:t>
            </a:r>
            <a:r>
              <a:rPr lang="cs-CZ" altLang="cs-CZ" sz="2400" i="1">
                <a:solidFill>
                  <a:srgbClr val="FF0000"/>
                </a:solidFill>
              </a:rPr>
              <a:t>ohřívače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a předá teplo</a:t>
            </a:r>
            <a:r>
              <a:rPr lang="cs-CZ" altLang="cs-CZ" sz="2400">
                <a:solidFill>
                  <a:srgbClr val="00FF00"/>
                </a:solidFill>
              </a:rPr>
              <a:t> </a:t>
            </a:r>
            <a:r>
              <a:rPr lang="cs-CZ" altLang="cs-CZ" sz="2400" i="1">
                <a:solidFill>
                  <a:srgbClr val="FF0000"/>
                </a:solidFill>
              </a:rPr>
              <a:t>Q</a:t>
            </a:r>
            <a:r>
              <a:rPr lang="cs-CZ" altLang="cs-CZ" sz="2400" i="1" baseline="-25000">
                <a:solidFill>
                  <a:srgbClr val="FF0000"/>
                </a:solidFill>
              </a:rPr>
              <a:t>2</a:t>
            </a:r>
            <a:r>
              <a:rPr lang="cs-CZ" altLang="cs-CZ" sz="2400" baseline="-25000">
                <a:solidFill>
                  <a:srgbClr val="00FF00"/>
                </a:solidFill>
              </a:rPr>
              <a:t> </a:t>
            </a:r>
            <a:r>
              <a:rPr lang="cs-CZ" altLang="cs-CZ" sz="2400" i="1">
                <a:solidFill>
                  <a:srgbClr val="FF0000"/>
                </a:solidFill>
              </a:rPr>
              <a:t>chladiči</a:t>
            </a:r>
            <a:r>
              <a:rPr lang="cs-CZ" altLang="cs-CZ" sz="2400" i="1" baseline="-25000">
                <a:solidFill>
                  <a:srgbClr val="FF0000"/>
                </a:solidFill>
              </a:rPr>
              <a:t> </a:t>
            </a:r>
            <a:endParaRPr lang="cs-CZ" altLang="cs-CZ" sz="2400" i="1">
              <a:solidFill>
                <a:srgbClr val="FF0000"/>
              </a:solidFill>
            </a:endParaRP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7BF6CDF4-6C15-49B2-93DE-CA11CFEC4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73238"/>
            <a:ext cx="75771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Celkové teplo, které látka během jednoho cyklu přijme,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je</a:t>
            </a:r>
            <a:r>
              <a:rPr lang="cs-CZ" altLang="cs-CZ" sz="2400">
                <a:solidFill>
                  <a:srgbClr val="00FF00"/>
                </a:solidFill>
              </a:rPr>
              <a:t> </a:t>
            </a:r>
            <a:r>
              <a:rPr lang="cs-CZ" altLang="cs-CZ" sz="2400" i="1">
                <a:solidFill>
                  <a:srgbClr val="FF0000"/>
                </a:solidFill>
              </a:rPr>
              <a:t>Q = Q</a:t>
            </a:r>
            <a:r>
              <a:rPr lang="cs-CZ" altLang="cs-CZ" sz="2400" i="1" baseline="-25000">
                <a:solidFill>
                  <a:srgbClr val="FF0000"/>
                </a:solidFill>
              </a:rPr>
              <a:t>1</a:t>
            </a:r>
            <a:r>
              <a:rPr lang="cs-CZ" altLang="cs-CZ" sz="2400" i="1">
                <a:solidFill>
                  <a:srgbClr val="FF0000"/>
                </a:solidFill>
              </a:rPr>
              <a:t> – Q</a:t>
            </a:r>
            <a:r>
              <a:rPr lang="cs-CZ" altLang="cs-CZ" sz="2400" i="1" baseline="-25000">
                <a:solidFill>
                  <a:srgbClr val="FF0000"/>
                </a:solidFill>
              </a:rPr>
              <a:t>2</a:t>
            </a:r>
            <a:endParaRPr lang="cs-CZ" altLang="cs-CZ" sz="2400" i="1">
              <a:solidFill>
                <a:srgbClr val="FF0000"/>
              </a:solidFill>
            </a:endParaRPr>
          </a:p>
          <a:p>
            <a:endParaRPr lang="cs-CZ" altLang="cs-CZ" sz="2400" i="1" baseline="-25000">
              <a:solidFill>
                <a:srgbClr val="FF0000"/>
              </a:solidFill>
            </a:endParaRP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A58B37A3-F7A5-4C35-A44E-D51DB487A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81300"/>
            <a:ext cx="76581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FF0000"/>
                </a:solidFill>
              </a:rPr>
              <a:t>Celková práce W,</a:t>
            </a:r>
            <a:r>
              <a:rPr lang="cs-CZ" altLang="cs-CZ" sz="2400">
                <a:solidFill>
                  <a:srgbClr val="FF00FF"/>
                </a:solidFill>
              </a:rPr>
              <a:t> </a:t>
            </a:r>
            <a:r>
              <a:rPr lang="cs-CZ" altLang="cs-CZ" sz="2400">
                <a:solidFill>
                  <a:schemeClr val="bg1"/>
                </a:solidFill>
              </a:rPr>
              <a:t>kterou vykoná pracovní látka během 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jednoho cyklu kruhového děje, se rovná celkovému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teplu, které přijme během tohoto cyklu od okolí.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8DB0D714-4AE6-4971-BB1A-91C674598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076700"/>
            <a:ext cx="105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i="1">
                <a:solidFill>
                  <a:srgbClr val="FF0000"/>
                </a:solidFill>
              </a:rPr>
              <a:t>W = Q</a:t>
            </a: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CA4C9FD0-6307-4736-9D03-E53DCA700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652963"/>
            <a:ext cx="620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Účinnost </a:t>
            </a:r>
            <a:r>
              <a:rPr lang="el-GR" altLang="cs-CZ" sz="2400" i="1">
                <a:solidFill>
                  <a:schemeClr val="bg1"/>
                </a:solidFill>
                <a:cs typeface="Arial" panose="020B0604020202020204" pitchFamily="34" charset="0"/>
              </a:rPr>
              <a:t>η</a:t>
            </a:r>
            <a:r>
              <a:rPr lang="cs-CZ" altLang="cs-CZ" sz="2400" i="1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cs-CZ" altLang="cs-CZ" sz="2400">
                <a:solidFill>
                  <a:schemeClr val="bg1"/>
                </a:solidFill>
                <a:cs typeface="Arial" panose="020B0604020202020204" pitchFamily="34" charset="0"/>
              </a:rPr>
              <a:t>kruhového děje je dána vztahem:</a:t>
            </a:r>
            <a:endParaRPr lang="el-GR" altLang="cs-CZ" sz="2400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8920" name="Object 8">
            <a:extLst>
              <a:ext uri="{FF2B5EF4-FFF2-40B4-BE49-F238E27FC236}">
                <a16:creationId xmlns:a16="http://schemas.microsoft.com/office/drawing/2014/main" id="{7DC82F92-B264-42EC-A314-260842B145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5445125"/>
          <a:ext cx="38893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Rovnice" r:id="rId5" imgW="1587240" imgH="431640" progId="Equation.3">
                  <p:embed/>
                </p:oleObj>
              </mc:Choice>
              <mc:Fallback>
                <p:oleObj name="Rovnice" r:id="rId5" imgW="158724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445125"/>
                        <a:ext cx="3889375" cy="10572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12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/>
      <p:bldP spid="38916" grpId="0"/>
      <p:bldP spid="38917" grpId="0"/>
      <p:bldP spid="38918" grpId="0"/>
      <p:bldP spid="389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839F46FC-FF55-4A08-8EB1-FEDD919DF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92150"/>
            <a:ext cx="4202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FF0000"/>
                </a:solidFill>
              </a:rPr>
              <a:t>Druhý termodynamický zákon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3631E90D-B4C7-4AD0-80EA-B1682A79C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5"/>
            <a:ext cx="7645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Není možné sestrojit periodicky pracující tepelný stroj,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který by jen přijímal teplo od určitého tělesa (ohřívače)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a vykonal stejně velkou práci.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Není možné sestrojit perpetuum mobile druhého druhu.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BBA42E9D-BEA5-45F2-88FF-AB937D3B2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268413"/>
            <a:ext cx="4691063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Vyrobeno v rámci projektu SIPVZ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         Gymnázium a SOŠ 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               Cihelní 410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             Frýdek-Místek</a:t>
            </a:r>
          </a:p>
          <a:p>
            <a:endParaRPr lang="cs-CZ" altLang="cs-CZ" sz="2400">
              <a:solidFill>
                <a:schemeClr val="bg1"/>
              </a:solidFill>
            </a:endParaRPr>
          </a:p>
          <a:p>
            <a:endParaRPr lang="cs-CZ" altLang="cs-CZ" sz="2400">
              <a:solidFill>
                <a:schemeClr val="bg1"/>
              </a:solidFill>
            </a:endParaRPr>
          </a:p>
          <a:p>
            <a:endParaRPr lang="cs-CZ" altLang="cs-CZ" sz="2400">
              <a:solidFill>
                <a:schemeClr val="bg1"/>
              </a:solidFill>
            </a:endParaRPr>
          </a:p>
          <a:p>
            <a:endParaRPr lang="cs-CZ" altLang="cs-CZ" sz="2400">
              <a:solidFill>
                <a:schemeClr val="bg1"/>
              </a:solidFill>
            </a:endParaRPr>
          </a:p>
          <a:p>
            <a:endParaRPr lang="cs-CZ" altLang="cs-CZ" sz="2400">
              <a:solidFill>
                <a:schemeClr val="bg1"/>
              </a:solidFill>
            </a:endParaRPr>
          </a:p>
          <a:p>
            <a:endParaRPr lang="cs-CZ" altLang="cs-CZ" sz="2400">
              <a:solidFill>
                <a:schemeClr val="bg1"/>
              </a:solidFill>
            </a:endParaRPr>
          </a:p>
          <a:p>
            <a:endParaRPr lang="cs-CZ" altLang="cs-CZ" sz="2400">
              <a:solidFill>
                <a:schemeClr val="bg1"/>
              </a:solidFill>
            </a:endParaRPr>
          </a:p>
          <a:p>
            <a:r>
              <a:rPr lang="cs-CZ" altLang="cs-CZ" sz="2400">
                <a:solidFill>
                  <a:schemeClr val="bg1"/>
                </a:solidFill>
              </a:rPr>
              <a:t>     Autor: Mgr. Hana Hůlová</a:t>
            </a:r>
          </a:p>
          <a:p>
            <a:endParaRPr lang="cs-CZ" altLang="cs-CZ" sz="2400">
              <a:solidFill>
                <a:schemeClr val="bg1"/>
              </a:solidFill>
            </a:endParaRPr>
          </a:p>
          <a:p>
            <a:r>
              <a:rPr lang="cs-CZ" altLang="cs-CZ" sz="2400">
                <a:solidFill>
                  <a:schemeClr val="bg1"/>
                </a:solidFill>
              </a:rPr>
              <a:t>           Rok výroby: 2005 </a:t>
            </a:r>
          </a:p>
        </p:txBody>
      </p:sp>
      <p:pic>
        <p:nvPicPr>
          <p:cNvPr id="47108" name="Picture 4" descr="logo">
            <a:extLst>
              <a:ext uri="{FF2B5EF4-FFF2-40B4-BE49-F238E27FC236}">
                <a16:creationId xmlns:a16="http://schemas.microsoft.com/office/drawing/2014/main" id="{61BFDFF6-DD27-413E-8EB1-6489C17B4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8" t="5342" r="22467" b="10349"/>
          <a:stretch>
            <a:fillRect/>
          </a:stretch>
        </p:blipFill>
        <p:spPr bwMode="auto">
          <a:xfrm>
            <a:off x="3995738" y="3141663"/>
            <a:ext cx="982662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Text Box 5">
            <a:extLst>
              <a:ext uri="{FF2B5EF4-FFF2-40B4-BE49-F238E27FC236}">
                <a16:creationId xmlns:a16="http://schemas.microsoft.com/office/drawing/2014/main" id="{831E06C7-02AC-4475-BE15-F4D8CE31D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8875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Literatura: K. Bartuška, E. Svoboda: Molekulová fyzika a termika</a:t>
            </a:r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20F48D57-C675-4760-8B60-F2E815311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37288"/>
            <a:ext cx="933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>
                <a:solidFill>
                  <a:schemeClr val="bg1"/>
                </a:solidFill>
              </a:rPr>
              <a:t>hanah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>
            <a:extLst>
              <a:ext uri="{FF2B5EF4-FFF2-40B4-BE49-F238E27FC236}">
                <a16:creationId xmlns:a16="http://schemas.microsoft.com/office/drawing/2014/main" id="{072578C1-B901-4B8E-A2F4-6C41B4FC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2475" y="908050"/>
            <a:ext cx="9980613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2">
              <a:buFontTx/>
              <a:buChar char="-"/>
            </a:pPr>
            <a:r>
              <a:rPr lang="cs-CZ" altLang="cs-CZ" sz="2400" b="1">
                <a:solidFill>
                  <a:srgbClr val="FF0000"/>
                </a:solidFill>
              </a:rPr>
              <a:t> skutečné plyny</a:t>
            </a:r>
            <a:r>
              <a:rPr lang="cs-CZ" altLang="cs-CZ" sz="2400" b="1">
                <a:solidFill>
                  <a:srgbClr val="00FF00"/>
                </a:solidFill>
              </a:rPr>
              <a:t> </a:t>
            </a:r>
            <a:r>
              <a:rPr lang="cs-CZ" altLang="cs-CZ" sz="2400" b="1">
                <a:solidFill>
                  <a:schemeClr val="bg1"/>
                </a:solidFill>
              </a:rPr>
              <a:t>se svými vlastnostmi přibližují </a:t>
            </a:r>
          </a:p>
          <a:p>
            <a:pPr lvl="2"/>
            <a:r>
              <a:rPr lang="cs-CZ" altLang="cs-CZ" sz="2400" b="1">
                <a:solidFill>
                  <a:schemeClr val="bg1"/>
                </a:solidFill>
              </a:rPr>
              <a:t>   k vlastnostem ideálního plynu, mají-li dostatečně</a:t>
            </a:r>
          </a:p>
          <a:p>
            <a:pPr lvl="2"/>
            <a:r>
              <a:rPr lang="cs-CZ" altLang="cs-CZ" sz="2400" b="1">
                <a:solidFill>
                  <a:schemeClr val="bg1"/>
                </a:solidFill>
              </a:rPr>
              <a:t>   vysokou teplotu a nízký tlak</a:t>
            </a:r>
          </a:p>
          <a:p>
            <a:pPr lvl="2"/>
            <a:endParaRPr lang="cs-CZ" altLang="cs-CZ" sz="2400" b="1">
              <a:solidFill>
                <a:schemeClr val="bg1"/>
              </a:solidFill>
            </a:endParaRPr>
          </a:p>
          <a:p>
            <a:pPr lvl="2"/>
            <a:endParaRPr lang="cs-CZ" altLang="cs-CZ" sz="2400" b="1">
              <a:solidFill>
                <a:schemeClr val="bg1"/>
              </a:solidFill>
            </a:endParaRPr>
          </a:p>
          <a:p>
            <a:pPr lvl="2">
              <a:buFontTx/>
              <a:buChar char="-"/>
            </a:pPr>
            <a:r>
              <a:rPr lang="cs-CZ" altLang="cs-CZ" sz="2400" b="1">
                <a:solidFill>
                  <a:schemeClr val="bg1"/>
                </a:solidFill>
              </a:rPr>
              <a:t> zanedbání vzájemného působení mezi molekulami ideálního</a:t>
            </a:r>
          </a:p>
          <a:p>
            <a:pPr lvl="2"/>
            <a:r>
              <a:rPr lang="cs-CZ" altLang="cs-CZ" sz="2400" b="1">
                <a:solidFill>
                  <a:srgbClr val="00FF00"/>
                </a:solidFill>
              </a:rPr>
              <a:t>  </a:t>
            </a:r>
            <a:r>
              <a:rPr lang="cs-CZ" altLang="cs-CZ" sz="2400" b="1">
                <a:solidFill>
                  <a:schemeClr val="bg1"/>
                </a:solidFill>
              </a:rPr>
              <a:t>plynu znamená, že</a:t>
            </a:r>
            <a:r>
              <a:rPr lang="cs-CZ" altLang="cs-CZ" sz="2400" b="1">
                <a:solidFill>
                  <a:srgbClr val="00FF00"/>
                </a:solidFill>
              </a:rPr>
              <a:t> </a:t>
            </a:r>
            <a:r>
              <a:rPr lang="cs-CZ" altLang="cs-CZ" sz="2400" b="1">
                <a:solidFill>
                  <a:srgbClr val="FF0000"/>
                </a:solidFill>
              </a:rPr>
              <a:t>celková potenciální energie je nulová </a:t>
            </a:r>
          </a:p>
          <a:p>
            <a:pPr lvl="2"/>
            <a:r>
              <a:rPr lang="cs-CZ" altLang="cs-CZ" sz="2400" b="1">
                <a:solidFill>
                  <a:schemeClr val="bg1"/>
                </a:solidFill>
              </a:rPr>
              <a:t>  proto</a:t>
            </a:r>
            <a:r>
              <a:rPr lang="cs-CZ" altLang="cs-CZ" sz="2400" b="1">
                <a:solidFill>
                  <a:srgbClr val="00FF00"/>
                </a:solidFill>
              </a:rPr>
              <a:t> </a:t>
            </a:r>
            <a:r>
              <a:rPr lang="cs-CZ" altLang="cs-CZ" sz="2400" b="1">
                <a:solidFill>
                  <a:srgbClr val="FF0000"/>
                </a:solidFill>
              </a:rPr>
              <a:t>vnitřní energie</a:t>
            </a:r>
            <a:r>
              <a:rPr lang="cs-CZ" altLang="cs-CZ" sz="2400" b="1">
                <a:solidFill>
                  <a:srgbClr val="00FF00"/>
                </a:solidFill>
              </a:rPr>
              <a:t> </a:t>
            </a:r>
            <a:r>
              <a:rPr lang="cs-CZ" altLang="cs-CZ" sz="2400" b="1">
                <a:solidFill>
                  <a:schemeClr val="bg1"/>
                </a:solidFill>
              </a:rPr>
              <a:t>ideálního plynu je rovna</a:t>
            </a:r>
          </a:p>
          <a:p>
            <a:pPr lvl="2"/>
            <a:r>
              <a:rPr lang="cs-CZ" altLang="cs-CZ" sz="2400" b="1">
                <a:solidFill>
                  <a:srgbClr val="00FF00"/>
                </a:solidFill>
              </a:rPr>
              <a:t>  </a:t>
            </a:r>
            <a:r>
              <a:rPr lang="cs-CZ" altLang="cs-CZ" sz="2400" b="1">
                <a:solidFill>
                  <a:srgbClr val="FF0000"/>
                </a:solidFill>
              </a:rPr>
              <a:t>celkové kinetické energii</a:t>
            </a:r>
            <a:r>
              <a:rPr lang="cs-CZ" altLang="cs-CZ" sz="2400" b="1">
                <a:solidFill>
                  <a:srgbClr val="00FF00"/>
                </a:solidFill>
              </a:rPr>
              <a:t> </a:t>
            </a:r>
            <a:r>
              <a:rPr lang="cs-CZ" altLang="cs-CZ" sz="2400" b="1">
                <a:solidFill>
                  <a:schemeClr val="bg1"/>
                </a:solidFill>
              </a:rPr>
              <a:t>soustavy molekul tohoto plynu</a:t>
            </a:r>
          </a:p>
          <a:p>
            <a:pPr lvl="2"/>
            <a:endParaRPr lang="cs-CZ" altLang="cs-CZ" sz="2400" b="1">
              <a:solidFill>
                <a:schemeClr val="bg1"/>
              </a:solidFill>
            </a:endParaRPr>
          </a:p>
          <a:p>
            <a:pPr lvl="2"/>
            <a:endParaRPr lang="cs-CZ" altLang="cs-CZ" sz="2400" b="1">
              <a:solidFill>
                <a:srgbClr val="00FF00"/>
              </a:solidFill>
            </a:endParaRPr>
          </a:p>
          <a:p>
            <a:pPr lvl="2">
              <a:buFontTx/>
              <a:buChar char="-"/>
            </a:pPr>
            <a:r>
              <a:rPr lang="cs-CZ" altLang="cs-CZ" sz="2400" b="1">
                <a:solidFill>
                  <a:schemeClr val="bg1"/>
                </a:solidFill>
              </a:rPr>
              <a:t> molekuly ideálního plynu konají translační </a:t>
            </a:r>
          </a:p>
          <a:p>
            <a:pPr lvl="2"/>
            <a:r>
              <a:rPr lang="cs-CZ" altLang="cs-CZ" sz="2400" b="1">
                <a:solidFill>
                  <a:srgbClr val="00FF00"/>
                </a:solidFill>
              </a:rPr>
              <a:t>  </a:t>
            </a:r>
            <a:r>
              <a:rPr lang="cs-CZ" altLang="cs-CZ" sz="2400" b="1">
                <a:solidFill>
                  <a:schemeClr val="bg1"/>
                </a:solidFill>
              </a:rPr>
              <a:t>a víceatomové molekuly i</a:t>
            </a:r>
            <a:r>
              <a:rPr lang="cs-CZ" altLang="cs-CZ" sz="2400" b="1">
                <a:solidFill>
                  <a:srgbClr val="00FF00"/>
                </a:solidFill>
              </a:rPr>
              <a:t> </a:t>
            </a:r>
            <a:r>
              <a:rPr lang="cs-CZ" altLang="cs-CZ" sz="2400" b="1">
                <a:solidFill>
                  <a:srgbClr val="FF0000"/>
                </a:solidFill>
              </a:rPr>
              <a:t>rotační a kmitavý</a:t>
            </a:r>
            <a:r>
              <a:rPr lang="cs-CZ" altLang="cs-CZ" sz="2400" b="1">
                <a:solidFill>
                  <a:srgbClr val="00FF00"/>
                </a:solidFill>
              </a:rPr>
              <a:t> </a:t>
            </a:r>
            <a:r>
              <a:rPr lang="cs-CZ" altLang="cs-CZ" sz="2400" b="1">
                <a:solidFill>
                  <a:schemeClr val="bg1"/>
                </a:solidFill>
              </a:rPr>
              <a:t>pohyb</a:t>
            </a:r>
          </a:p>
          <a:p>
            <a:pPr lvl="2"/>
            <a:r>
              <a:rPr lang="cs-CZ" altLang="cs-CZ" sz="2400" b="1">
                <a:solidFill>
                  <a:srgbClr val="00FF00"/>
                </a:solidFill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4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640"/>
                            </p:stCondLst>
                            <p:childTnLst>
                              <p:par>
                                <p:cTn id="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60"/>
                            </p:stCondLst>
                            <p:childTnLst>
                              <p:par>
                                <p:cTn id="5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>
            <a:extLst>
              <a:ext uri="{FF2B5EF4-FFF2-40B4-BE49-F238E27FC236}">
                <a16:creationId xmlns:a16="http://schemas.microsoft.com/office/drawing/2014/main" id="{E13395CC-FB83-4626-B9A3-3F12FEFC9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04813"/>
            <a:ext cx="8388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 b="1">
                <a:solidFill>
                  <a:srgbClr val="00FF00"/>
                </a:solidFill>
              </a:rPr>
              <a:t>2. Rozdělení molekul plynu podle rychlostí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90C4272D-6B8B-48D0-90BE-87DFD28E7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795838"/>
            <a:ext cx="2608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00FF00"/>
                </a:solidFill>
              </a:rPr>
              <a:t>Lammertův pokus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814EF50B-1A0E-44CA-BA25-11FF817B9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326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chemeClr val="bg1"/>
                </a:solidFill>
              </a:rPr>
              <a:t>Rychlost molekul se v důsledku neustálých srážek pořád mění.</a:t>
            </a:r>
          </a:p>
          <a:p>
            <a:r>
              <a:rPr lang="cs-CZ" altLang="cs-CZ" sz="2400" b="1">
                <a:solidFill>
                  <a:schemeClr val="bg1"/>
                </a:solidFill>
              </a:rPr>
              <a:t>Velikost rychlosti molekul lze zjistit Lammertovým pokusem</a:t>
            </a:r>
          </a:p>
        </p:txBody>
      </p:sp>
      <p:pic>
        <p:nvPicPr>
          <p:cNvPr id="8199" name="Picture 7" descr="lammert">
            <a:extLst>
              <a:ext uri="{FF2B5EF4-FFF2-40B4-BE49-F238E27FC236}">
                <a16:creationId xmlns:a16="http://schemas.microsoft.com/office/drawing/2014/main" id="{6E5FBBC3-3572-4874-99A0-2200E6A62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76475"/>
            <a:ext cx="5649913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Text Box 8">
            <a:extLst>
              <a:ext uri="{FF2B5EF4-FFF2-40B4-BE49-F238E27FC236}">
                <a16:creationId xmlns:a16="http://schemas.microsoft.com/office/drawing/2014/main" id="{1FB44859-18CB-41B5-B546-2816365F8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54657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/>
          </a:p>
        </p:txBody>
      </p:sp>
      <p:graphicFrame>
        <p:nvGraphicFramePr>
          <p:cNvPr id="8201" name="Object 9">
            <a:extLst>
              <a:ext uri="{FF2B5EF4-FFF2-40B4-BE49-F238E27FC236}">
                <a16:creationId xmlns:a16="http://schemas.microsoft.com/office/drawing/2014/main" id="{3BD976DF-25B5-479E-B45D-0F280DB894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9838" y="5373688"/>
          <a:ext cx="1346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Rovnice" r:id="rId6" imgW="482400" imgH="419040" progId="Equation.3">
                  <p:embed/>
                </p:oleObj>
              </mc:Choice>
              <mc:Fallback>
                <p:oleObj name="Rovnice" r:id="rId6" imgW="482400" imgH="419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373688"/>
                        <a:ext cx="1346200" cy="1168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1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>
            <a:extLst>
              <a:ext uri="{FF2B5EF4-FFF2-40B4-BE49-F238E27FC236}">
                <a16:creationId xmlns:a16="http://schemas.microsoft.com/office/drawing/2014/main" id="{C9F7F064-84E3-4C50-915F-9C604B608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0713"/>
            <a:ext cx="825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FF00"/>
                </a:solidFill>
              </a:rPr>
              <a:t>Rozložení molekul podle rychlostí při různých teplotách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35114FE1-65AF-4136-AFF2-1CF551299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588000"/>
            <a:ext cx="8491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Zákon rozdělení molekul podle rychlostí matematicky odvodil 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anglický fyzik J. C. Maxwell. </a:t>
            </a:r>
          </a:p>
        </p:txBody>
      </p:sp>
      <p:pic>
        <p:nvPicPr>
          <p:cNvPr id="9221" name="Picture 5" descr="Maxw-rozl">
            <a:extLst>
              <a:ext uri="{FF2B5EF4-FFF2-40B4-BE49-F238E27FC236}">
                <a16:creationId xmlns:a16="http://schemas.microsoft.com/office/drawing/2014/main" id="{327B7BEE-AAFF-4258-ABAA-4ED600B2C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5832475" cy="390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>
            <a:extLst>
              <a:ext uri="{FF2B5EF4-FFF2-40B4-BE49-F238E27FC236}">
                <a16:creationId xmlns:a16="http://schemas.microsoft.com/office/drawing/2014/main" id="{67978601-D7A6-4F93-A8E9-AF841CEEB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320675"/>
            <a:ext cx="6069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 b="1">
                <a:solidFill>
                  <a:srgbClr val="00FF00"/>
                </a:solidFill>
              </a:rPr>
              <a:t>3. Střední kvadratická rychlost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5CC9CF6B-957A-450D-A9F4-745330757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82931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chemeClr val="bg1"/>
                </a:solidFill>
              </a:rPr>
              <a:t>Okamžitá rychlost je náhodná a stále se měnící veličina,</a:t>
            </a:r>
          </a:p>
          <a:p>
            <a:r>
              <a:rPr lang="cs-CZ" altLang="cs-CZ" sz="2400" b="1">
                <a:solidFill>
                  <a:schemeClr val="bg1"/>
                </a:solidFill>
              </a:rPr>
              <a:t>proto se zavádí statisticky zpracovaná </a:t>
            </a:r>
          </a:p>
          <a:p>
            <a:r>
              <a:rPr lang="cs-CZ" altLang="cs-CZ" sz="2400" b="1">
                <a:solidFill>
                  <a:schemeClr val="bg1"/>
                </a:solidFill>
              </a:rPr>
              <a:t>tzv.</a:t>
            </a:r>
            <a:r>
              <a:rPr lang="cs-CZ" altLang="cs-CZ" sz="2400" b="1">
                <a:solidFill>
                  <a:srgbClr val="00FF00"/>
                </a:solidFill>
              </a:rPr>
              <a:t> </a:t>
            </a:r>
            <a:r>
              <a:rPr lang="cs-CZ" altLang="cs-CZ" sz="2400" b="1">
                <a:solidFill>
                  <a:srgbClr val="FF0000"/>
                </a:solidFill>
              </a:rPr>
              <a:t>střední kvadratická  rychlost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AA0A40D5-D72B-4C42-B243-AFCC398D9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24400"/>
            <a:ext cx="7362825" cy="822325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chemeClr val="bg1"/>
                </a:solidFill>
              </a:rPr>
              <a:t>kde</a:t>
            </a:r>
            <a:r>
              <a:rPr lang="cs-CZ" altLang="cs-CZ" sz="2400" b="1">
                <a:solidFill>
                  <a:srgbClr val="00FF00"/>
                </a:solidFill>
              </a:rPr>
              <a:t> </a:t>
            </a:r>
            <a:r>
              <a:rPr lang="cs-CZ" altLang="cs-CZ" sz="2400" b="1">
                <a:solidFill>
                  <a:srgbClr val="FFFF00"/>
                </a:solidFill>
              </a:rPr>
              <a:t>k = 1,38.10</a:t>
            </a:r>
            <a:r>
              <a:rPr lang="cs-CZ" altLang="cs-CZ" sz="2400" b="1" baseline="30000">
                <a:solidFill>
                  <a:srgbClr val="FFFF00"/>
                </a:solidFill>
              </a:rPr>
              <a:t>-23</a:t>
            </a:r>
            <a:r>
              <a:rPr lang="cs-CZ" altLang="cs-CZ" sz="2400" b="1">
                <a:solidFill>
                  <a:srgbClr val="FFFF00"/>
                </a:solidFill>
              </a:rPr>
              <a:t>J.K</a:t>
            </a:r>
            <a:r>
              <a:rPr lang="cs-CZ" altLang="cs-CZ" sz="2400" b="1" baseline="30000">
                <a:solidFill>
                  <a:srgbClr val="FFFF00"/>
                </a:solidFill>
              </a:rPr>
              <a:t>-1</a:t>
            </a:r>
            <a:r>
              <a:rPr lang="cs-CZ" altLang="cs-CZ" sz="2400" b="1" baseline="30000">
                <a:solidFill>
                  <a:srgbClr val="00FF00"/>
                </a:solidFill>
              </a:rPr>
              <a:t> </a:t>
            </a:r>
            <a:r>
              <a:rPr lang="cs-CZ" altLang="cs-CZ" sz="2400" b="1">
                <a:solidFill>
                  <a:schemeClr val="bg1"/>
                </a:solidFill>
              </a:rPr>
              <a:t>je</a:t>
            </a:r>
            <a:r>
              <a:rPr lang="cs-CZ" altLang="cs-CZ" sz="2400" b="1">
                <a:solidFill>
                  <a:srgbClr val="00FF00"/>
                </a:solidFill>
              </a:rPr>
              <a:t> </a:t>
            </a:r>
            <a:r>
              <a:rPr lang="cs-CZ" altLang="cs-CZ" sz="2400" b="1">
                <a:solidFill>
                  <a:srgbClr val="FF0000"/>
                </a:solidFill>
              </a:rPr>
              <a:t>Boltzmannova konstanta </a:t>
            </a:r>
          </a:p>
          <a:p>
            <a:r>
              <a:rPr lang="cs-CZ" altLang="cs-CZ" sz="2400" b="1">
                <a:solidFill>
                  <a:schemeClr val="bg1"/>
                </a:solidFill>
              </a:rPr>
              <a:t>m</a:t>
            </a:r>
            <a:r>
              <a:rPr lang="cs-CZ" altLang="cs-CZ" sz="2400" b="1" baseline="-25000">
                <a:solidFill>
                  <a:schemeClr val="bg1"/>
                </a:solidFill>
              </a:rPr>
              <a:t>0</a:t>
            </a:r>
            <a:r>
              <a:rPr lang="cs-CZ" altLang="cs-CZ" sz="2400" b="1">
                <a:solidFill>
                  <a:schemeClr val="bg1"/>
                </a:solidFill>
              </a:rPr>
              <a:t> je hmotnost jedné molekuly</a:t>
            </a:r>
          </a:p>
        </p:txBody>
      </p:sp>
      <p:graphicFrame>
        <p:nvGraphicFramePr>
          <p:cNvPr id="30723" name="Object 3">
            <a:extLst>
              <a:ext uri="{FF2B5EF4-FFF2-40B4-BE49-F238E27FC236}">
                <a16:creationId xmlns:a16="http://schemas.microsoft.com/office/drawing/2014/main" id="{FB8C1BA5-E749-4284-9B24-56D237091C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8038" y="2852738"/>
          <a:ext cx="1808162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Rovnice" r:id="rId5" imgW="799920" imgH="482400" progId="Equation.3">
                  <p:embed/>
                </p:oleObj>
              </mc:Choice>
              <mc:Fallback>
                <p:oleObj name="Rovnice" r:id="rId5" imgW="79992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852738"/>
                        <a:ext cx="1808162" cy="10906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>
            <a:extLst>
              <a:ext uri="{FF2B5EF4-FFF2-40B4-BE49-F238E27FC236}">
                <a16:creationId xmlns:a16="http://schemas.microsoft.com/office/drawing/2014/main" id="{1D783BF6-461F-488C-BDF6-DDB8D084F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279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 sz="2400"/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111E9029-C8B0-4784-8C90-8DD4006C2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279400"/>
            <a:ext cx="5662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FF0000"/>
                </a:solidFill>
              </a:rPr>
              <a:t>Střední kinetická energie jedné molekuly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62F952FA-E2EE-4235-AD8A-3883F4BAA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9286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/>
          </a:p>
        </p:txBody>
      </p:sp>
      <p:graphicFrame>
        <p:nvGraphicFramePr>
          <p:cNvPr id="11270" name="Object 6">
            <a:extLst>
              <a:ext uri="{FF2B5EF4-FFF2-40B4-BE49-F238E27FC236}">
                <a16:creationId xmlns:a16="http://schemas.microsoft.com/office/drawing/2014/main" id="{25224F3A-0935-409D-9536-323BDE9848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981075"/>
          <a:ext cx="38354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Rovnice" r:id="rId5" imgW="1218960" imgH="393480" progId="Equation.3">
                  <p:embed/>
                </p:oleObj>
              </mc:Choice>
              <mc:Fallback>
                <p:oleObj name="Rovnice" r:id="rId5" imgW="121896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981075"/>
                        <a:ext cx="3835400" cy="12382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7">
            <a:extLst>
              <a:ext uri="{FF2B5EF4-FFF2-40B4-BE49-F238E27FC236}">
                <a16:creationId xmlns:a16="http://schemas.microsoft.com/office/drawing/2014/main" id="{FAA7F180-70A2-4F36-8CF5-906D54E39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3860800"/>
            <a:ext cx="4983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FF0000"/>
                </a:solidFill>
              </a:rPr>
              <a:t>Střední kinetická energie N molekul</a:t>
            </a:r>
          </a:p>
        </p:txBody>
      </p:sp>
      <p:graphicFrame>
        <p:nvGraphicFramePr>
          <p:cNvPr id="11273" name="Object 9">
            <a:extLst>
              <a:ext uri="{FF2B5EF4-FFF2-40B4-BE49-F238E27FC236}">
                <a16:creationId xmlns:a16="http://schemas.microsoft.com/office/drawing/2014/main" id="{BC762E82-28C6-46A1-8AEA-826DB3A0AD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4797425"/>
          <a:ext cx="2300287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Rovnice" r:id="rId7" imgW="711000" imgH="393480" progId="Equation.3">
                  <p:embed/>
                </p:oleObj>
              </mc:Choice>
              <mc:Fallback>
                <p:oleObj name="Rovnice" r:id="rId7" imgW="71100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797425"/>
                        <a:ext cx="2300287" cy="12731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Text Box 10">
            <a:extLst>
              <a:ext uri="{FF2B5EF4-FFF2-40B4-BE49-F238E27FC236}">
                <a16:creationId xmlns:a16="http://schemas.microsoft.com/office/drawing/2014/main" id="{B3C629E7-54E1-40A3-8A4C-5D55715BB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565400"/>
            <a:ext cx="78851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Střední kinetická energie jedné molekuly ideálního plynu 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závisí pouze na teplotě, nezávisí na hmotnosti molekuly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1" grpId="0"/>
      <p:bldP spid="112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F23A6FB1-C0FF-43E5-BFCF-B0F4317C0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4813"/>
            <a:ext cx="1049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FF0000"/>
                </a:solidFill>
              </a:rPr>
              <a:t>Úlohy: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A7D30DF8-3DD4-402A-9145-562B87274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268413"/>
            <a:ext cx="71278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>
                <a:solidFill>
                  <a:schemeClr val="bg1"/>
                </a:solidFill>
              </a:rPr>
              <a:t>Vypočtěte střední kvadratickou rychlost molekul kyslíku při teplotách -100 °C, O °C.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 </a:t>
            </a:r>
            <a:r>
              <a:rPr lang="cs-CZ" altLang="cs-CZ" sz="2400">
                <a:solidFill>
                  <a:srgbClr val="FF0000"/>
                </a:solidFill>
              </a:rPr>
              <a:t>[367 m.s </a:t>
            </a:r>
            <a:r>
              <a:rPr lang="cs-CZ" altLang="cs-CZ" sz="2400" baseline="30000">
                <a:solidFill>
                  <a:srgbClr val="FF0000"/>
                </a:solidFill>
              </a:rPr>
              <a:t>-1</a:t>
            </a:r>
            <a:r>
              <a:rPr lang="cs-CZ" altLang="cs-CZ" sz="2400">
                <a:solidFill>
                  <a:srgbClr val="FF0000"/>
                </a:solidFill>
              </a:rPr>
              <a:t>; 461 m. s</a:t>
            </a:r>
            <a:r>
              <a:rPr lang="cs-CZ" altLang="cs-CZ" sz="2400" baseline="30000">
                <a:solidFill>
                  <a:srgbClr val="FF0000"/>
                </a:solidFill>
              </a:rPr>
              <a:t>-1</a:t>
            </a:r>
            <a:r>
              <a:rPr lang="cs-CZ" altLang="cs-CZ" sz="2400">
                <a:solidFill>
                  <a:srgbClr val="FF0000"/>
                </a:solidFill>
              </a:rPr>
              <a:t>] </a:t>
            </a:r>
          </a:p>
          <a:p>
            <a:endParaRPr lang="cs-CZ" altLang="cs-CZ" sz="2400">
              <a:solidFill>
                <a:srgbClr val="FF0000"/>
              </a:solidFill>
            </a:endParaRPr>
          </a:p>
          <a:p>
            <a:r>
              <a:rPr lang="cs-CZ" altLang="cs-CZ" sz="2400">
                <a:solidFill>
                  <a:schemeClr val="bg1"/>
                </a:solidFill>
              </a:rPr>
              <a:t>Určete poměr středních kvadratických rychlostí molekul vodíku a kyslíku při stejných teplotách.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 </a:t>
            </a:r>
            <a:r>
              <a:rPr lang="cs-CZ" altLang="cs-CZ" sz="2400">
                <a:solidFill>
                  <a:srgbClr val="FF0000"/>
                </a:solidFill>
              </a:rPr>
              <a:t>[4:1]</a:t>
            </a:r>
            <a:r>
              <a:rPr lang="cs-CZ" altLang="cs-CZ" sz="2400">
                <a:solidFill>
                  <a:srgbClr val="FF00FF"/>
                </a:solidFill>
              </a:rPr>
              <a:t> </a:t>
            </a:r>
          </a:p>
          <a:p>
            <a:endParaRPr lang="cs-CZ" altLang="cs-CZ" sz="2400">
              <a:solidFill>
                <a:srgbClr val="FF00FF"/>
              </a:solidFill>
            </a:endParaRPr>
          </a:p>
          <a:p>
            <a:r>
              <a:rPr lang="cs-CZ" altLang="cs-CZ" sz="2400">
                <a:solidFill>
                  <a:schemeClr val="bg1"/>
                </a:solidFill>
              </a:rPr>
              <a:t>Vzorek argonu (Ar) o hmotnosti 100 g má teplotu 20 °C. Vypočítejte úhrnnou kinetickou energii všech jeho molekul při neuspořádaném posuvném pohybu. </a:t>
            </a:r>
          </a:p>
          <a:p>
            <a:r>
              <a:rPr lang="cs-CZ" altLang="cs-CZ" sz="2400">
                <a:solidFill>
                  <a:srgbClr val="FF0000"/>
                </a:solidFill>
              </a:rPr>
              <a:t>[9,1 kJ]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1429</Words>
  <Application>Microsoft Office PowerPoint</Application>
  <PresentationFormat>Předvádění na obrazovce (4:3)</PresentationFormat>
  <Paragraphs>276</Paragraphs>
  <Slides>32</Slides>
  <Notes>32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Times New Roman</vt:lpstr>
      <vt:lpstr>Výchozí návrh</vt:lpstr>
      <vt:lpstr>Editor rovnic 3.0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JH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hanah</dc:creator>
  <cp:lastModifiedBy>Jaromír Osčádal</cp:lastModifiedBy>
  <cp:revision>66</cp:revision>
  <dcterms:created xsi:type="dcterms:W3CDTF">2002-03-25T17:52:15Z</dcterms:created>
  <dcterms:modified xsi:type="dcterms:W3CDTF">2017-09-28T17:29:16Z</dcterms:modified>
</cp:coreProperties>
</file>