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332" r:id="rId2"/>
    <p:sldId id="257" r:id="rId3"/>
    <p:sldId id="256" r:id="rId4"/>
    <p:sldId id="356" r:id="rId5"/>
    <p:sldId id="300" r:id="rId6"/>
    <p:sldId id="391" r:id="rId7"/>
    <p:sldId id="334" r:id="rId8"/>
    <p:sldId id="299" r:id="rId9"/>
    <p:sldId id="360" r:id="rId10"/>
    <p:sldId id="361" r:id="rId11"/>
    <p:sldId id="357" r:id="rId12"/>
    <p:sldId id="359" r:id="rId13"/>
    <p:sldId id="362" r:id="rId14"/>
    <p:sldId id="358" r:id="rId15"/>
    <p:sldId id="363" r:id="rId16"/>
    <p:sldId id="355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33" r:id="rId41"/>
  </p:sldIdLst>
  <p:sldSz cx="9144000" cy="6858000" type="screen4x3"/>
  <p:notesSz cx="6858000" cy="9144000"/>
  <p:custShowLst>
    <p:custShow name="Molekulová fyzika a termodynami" id="0">
      <p:sldLst>
        <p:sld r:id="rId3"/>
        <p:sld r:id="rId4"/>
      </p:sldLst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FF00"/>
    <a:srgbClr val="CC0000"/>
    <a:srgbClr val="33CCFF"/>
    <a:srgbClr val="00FF00"/>
    <a:srgbClr val="FF0066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3874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B07ED027-B4E5-49CC-A736-9552D55928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5C8CD69-2A26-46D9-8073-7B6DD09F3B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11422A88-6EDB-4384-BE30-052B3904F2F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A31024BC-2518-4E69-8551-8279EAFBF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DAFD6AEC-5176-45BE-AD33-FF9CCAE939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B9C6F310-68C5-4958-B22B-D70A4105F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fld id="{B043CA30-96CD-4E90-9A3A-4A76668E1EA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188766-227D-4417-9326-0D51E64C1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0ED1D-3B81-4AE4-A218-3F7D560420E7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6550E8A1-529A-49DF-B076-13A06C60FE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DAEBD85C-00C3-4C98-95BE-EB0CD838F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0B4382-4379-4D55-AA39-732E43267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A4595-B12E-4E30-93B1-D854DA439F87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21509691-BA9E-4CEF-A7DC-5938DF5D1C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C63A822F-F83E-4F1D-A8A8-143DB89AF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5DF837-7DBD-4A16-B80E-8823ABCAB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FC422-5C7A-4A16-A774-ADA65EF87A7A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EB1E29AC-15E5-46AD-A1F0-08D53A24A6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03DFDF2D-5F4E-40CA-84DD-42CBE8C7B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272A5A-1020-4E15-831A-B65F6401D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748F6-236C-4381-9F32-E4E2A558576F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AF9B0011-7C71-4DBE-A3C7-6442E256BF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4E420EB0-38B8-4004-94EA-0BB4273CF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44C8A4-56EB-46C7-A826-927E1D0C3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8291C-55B2-4CD3-82CE-162F6F3DE286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6F203718-E4D5-4604-A662-3A285D4A53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E77D73CE-58C1-495D-B4AE-12147C077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8384C-1E19-411A-B677-CAB88ABDF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DC858-B317-40F7-BE3C-385FD6554D8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FE9B8780-0059-40FD-93DD-8A4D1CA0BA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44811304-3427-4BF3-98EC-4D07BA31C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89F02A-8BB1-483C-9F4A-7CD219059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5E6FC-2028-4CE0-98F1-49E63F436094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AAB126C-ECB5-4ED2-9504-52210EB900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026E6E2E-26C0-4B2E-B26C-B497496EF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9002F2-34ED-4DDD-A74B-0253424A3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F23EC-C378-4265-A4EE-2D64BD25B9B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1B96DD4B-7586-46D1-AC6D-134F6BEB31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6F36DC0B-B2A4-473E-973D-A7DEEE216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B3DF42-D982-45E9-9B44-2349D3925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1CAE8-70A9-4552-B8BF-22772A8180B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CF99EB90-93BA-46E8-8F36-358024E8B8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91EDCB9E-174A-4CA0-9EA7-2E0ED98B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6FDAC5-B327-42ED-B206-637C78993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8826-9251-492F-AF20-4B4946398458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F3C5A1DC-73B5-4DFC-A7DE-3814C63362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10EFC62B-1C07-4AD2-86F1-4DFDC3670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F3D95B-795F-4718-A7B5-4B4800886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00894-5389-4418-813A-572C579E7557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4B693F45-C525-4614-B87D-7223E41B22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BDD5DF27-8B6E-4D9B-BD3A-2E0E18E69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EAEDDE-F1D1-4FD9-80C5-4F31C14D1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8E333-66EE-4C64-8FCA-8423F5514B5C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2D817157-AC8F-4788-A24F-EF57335A33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0B32B257-239E-4894-A65F-F4C4C1DDA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92DC49-E08A-4E32-A664-A31827D32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5D094-0AB4-4823-ABE6-D043EB62D241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2D4AF8BC-AF57-4649-B56F-BF7D132CE2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351142A7-B081-46F5-9D61-5656E6177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B2E0C2-BE0E-4176-A25C-B44EAE262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72121-3B15-4793-ADC6-DF5CC651163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21E6C27D-29CB-4060-B597-AC1282A0EB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7494B903-B373-4F79-8C7A-5D613C936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A38A67-E4BF-485B-B520-C1C2EFCB4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22145-38CB-4B56-8BEF-57B978F17C0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F79773F3-965B-41D4-B432-2D7B37C534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717CB818-332C-4E83-9551-96D05A88A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BA2857-9EA9-4858-997B-871A4A82F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57853-0AE5-4A81-99DC-0FCC8A260D16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5D8156E1-4D0D-4C84-99E0-E2F914D160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78722B47-99E3-421F-9A19-ECBF1FC5C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798F9D-0810-4D13-AD26-1BF48DC73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41CF6-0C17-4467-9737-11EBFCAC1159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48537C15-6031-4CE1-93C4-B3A2C349DA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480DC2BB-BDFB-4BE2-94B3-717697227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23FE77-2072-4252-A786-BDC2B3779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887AB-FC7A-4255-9D36-C8F03C9EEB0E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A11EBF57-AAAF-4A10-B4EA-670DBDF605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590D2D4C-B075-45D8-A8CB-8F0A150F0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A020A0-1EA9-429B-947A-0314B3F76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1A217-7766-4694-B9AB-0716E9E66CB3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D7BBD9FC-8E6C-4F30-9930-70C4AA9DF1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9F886988-37E2-45F4-989B-AB0606158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F77685-6E5F-44AF-BA2E-3D9460E6A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AA31B-0BDE-44BC-9B42-821A6C4CCC5A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7F0F7CF7-02FD-4713-BF40-901C4687CC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8BFE3D95-573B-4729-AC8F-E88B6EE4B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D617B9-4A35-42EA-A108-7B0E69D65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6D6F9-7757-437F-BE43-32C6F498C1DD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741AC835-D152-4F9F-80B6-060FC54DA4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3C036EA7-8441-447E-8E14-1BB19EDCB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C257B4-074A-4EE3-B404-ACF9F14A4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48225-3F2E-4636-B440-E24F86710E35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598C86CB-7A91-4980-B1B4-9DEA141BE9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F4C85AB3-EF0B-4957-892C-88F745959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A525AA-2B83-494D-B2E6-85043BEFC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BABCB-F4EA-4F71-9524-ABD79336B745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A941EAE0-935E-409A-B470-B0DF2BB762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1FBD7F8E-0943-406D-9E68-1F54D20F9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F697AB-B28E-457E-A429-9B4DEE82C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04903-EADE-4451-89F7-CEBDDF15ABEB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FE6A9FE2-1047-4671-A5C4-240B00D877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E1164C81-5DCA-4BCA-9056-E5CB7C6A4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C654A6-04BF-412B-8706-35741085B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E0EE3-7EFF-4A38-8792-ECE35C2E9548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F6F24381-94FA-44FF-8BA0-123C071F71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71BD636E-0E6D-43E9-BF92-D75E508BA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3AB452-AA27-4741-8971-2C5FDE24F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56D94-CBC6-44D4-861A-6D14817A9126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C63BAA23-3C02-48C4-BB3D-758C5C305B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EC4A71EB-33F1-48B5-91FD-0D959D996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B08D90-2EC3-438E-97DE-A940FF282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80309-A156-49DA-9C3C-C8E2F1785C86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EF117D9D-F6DF-4CBA-B27E-047518D0DB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6CAE6B3-B07C-4D10-B5E1-2B4D8F9F6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30DF16-7785-464C-AD44-89024C2EE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6AB26-09F9-4D58-9A14-D4718E0E8661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B7104A2C-1982-4E7D-816F-0754785F78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D189C113-18FA-466C-9CCD-2B12BAE05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8EFADF-CB01-450C-AEF1-B3675E824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808C2-914A-4145-88F6-CC29C7707F35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8744150E-2B5C-44BE-A79E-AE902BAF33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943E5EC5-DFC1-477F-B745-ED1A91C5A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7609E6-1B95-49D9-B57D-EA4946F14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7E072-CE9D-4218-914C-4B8388FB3284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D3EA16D7-EFD3-46C6-829D-735ED45E33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E22BDD28-6171-4BCD-B10D-D502FE458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E1CD75-D9B5-46B2-9CFC-D19C94171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7147B-5ADB-4E05-A201-D0B51291258E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D2F5BCEC-0E31-4343-ACB5-9F76446056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09A2B298-C9D0-49B0-A8B8-489C4D71C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4580F2-F0E7-405E-9F3D-D357A20E6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3221-3979-4F28-A274-8A7FC814E7E8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6F0DD3F6-6465-45D2-8322-55A559A378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9AFC590E-95C9-46FF-8D99-34730A864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8D65E7-4857-4C24-88DF-0E93D21D8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06E7A-8013-49C9-AD69-04D1A31D7F9A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E26358FF-EFF3-428A-8FB5-CAFBA45A8D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6C017554-A53E-43F6-8F2F-27D325020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CA92D-2BF4-44BA-AAC4-7087AFFC9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BFF5F-22DA-40D2-88A1-D71B7F876FB6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DAC51348-9EB6-47A3-BEE8-1AD9583995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31FECCE1-436B-41E9-B8CA-0E944B49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E68E39-FB7D-4E68-B40D-6D83F5AB1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B4068-9BDC-4EBB-B510-9E67E4491A74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C60E33A2-837D-42C5-BB19-0C0977CD8E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4593D60-4FFA-441B-851C-3969862CF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3A2BC-BD63-4596-BBC6-F74C4AA57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56886-87DC-4524-833B-EF4BEE0378C6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FA657F65-A88D-49F0-9143-269002B772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59EACA0C-C7BE-4E44-BC68-74775AB87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61AC39-5FE2-4307-8F91-DC4A52C50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2AC3C-2949-4BF2-A220-CC9E99DD2C7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272C8BAC-8422-4CCF-959B-3275DA89BC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D7BFC844-FACD-4EF7-96B3-068E1777F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8C7901-46F7-4239-8FB6-31143959D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2C624-5E94-49C3-814C-8881511ACAA6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9CF37AF0-5A85-403A-8725-D1FCF46A3F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7B4B52DD-B38F-4D75-ADA0-935335046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3F9ADC-32AE-4CF7-B055-A51C12620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68FA1-D90F-413F-AB18-9938E66B1B9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7BBD145C-60CD-4AE2-9115-786F816F1A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446118B5-EC67-4F38-A144-D10292EC5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6B5386-78A8-4375-B572-28AB91214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3CE45-FC11-4B39-B67B-6CE70274B22F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95159D20-18A6-4F5F-B65B-776289A1E6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8B7801E9-1391-456B-8B70-68F6B733B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D3BFFB14-1814-4190-BCC6-B84AB5211428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>
              <a:extLst>
                <a:ext uri="{FF2B5EF4-FFF2-40B4-BE49-F238E27FC236}">
                  <a16:creationId xmlns:a16="http://schemas.microsoft.com/office/drawing/2014/main" id="{04775F92-0E76-4F27-8747-788CC92FE65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>
              <a:extLst>
                <a:ext uri="{FF2B5EF4-FFF2-40B4-BE49-F238E27FC236}">
                  <a16:creationId xmlns:a16="http://schemas.microsoft.com/office/drawing/2014/main" id="{73AECF0B-82FF-4546-8428-65FA08C9B1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678447FE-1B4E-442E-8FF8-AA57F4AF00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3E0B6B19-D94A-4DCF-AB8D-8090BDE2DF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Oval 7">
              <a:extLst>
                <a:ext uri="{FF2B5EF4-FFF2-40B4-BE49-F238E27FC236}">
                  <a16:creationId xmlns:a16="http://schemas.microsoft.com/office/drawing/2014/main" id="{02C3A3AC-001F-4E09-824D-724A2515102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Oval 8">
              <a:extLst>
                <a:ext uri="{FF2B5EF4-FFF2-40B4-BE49-F238E27FC236}">
                  <a16:creationId xmlns:a16="http://schemas.microsoft.com/office/drawing/2014/main" id="{9B3947D2-4CF6-4272-974F-4766F67BF8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Oval 9">
              <a:extLst>
                <a:ext uri="{FF2B5EF4-FFF2-40B4-BE49-F238E27FC236}">
                  <a16:creationId xmlns:a16="http://schemas.microsoft.com/office/drawing/2014/main" id="{9F375B7D-ACB7-4EB3-AA83-7F7BB8EE54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8993904C-5517-44F5-9D74-1D06C2E5E6C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14BF5704-6811-46D0-806C-3D616978CBD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6D8A7286-0176-48DB-A43E-BA707D6964D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280407B8-5E95-432F-AE20-79D4840135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60BF3899-092D-4150-AD80-918ACE60C5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257DA6-458D-4FEE-BFAA-6EA4705993C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FA2F4-B06E-433B-8F65-EAF61B42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B46BBD-2674-47E0-99AB-2A2BAC23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EC44FC-D733-4675-99E9-135A4AF8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C7028-3126-4422-81BA-B2C6D58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F9DD0-1767-48D1-810C-DA268886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C110-9A8D-449C-877E-5FB811027D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7203863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589EED-6A4F-48FB-A2FF-6A85B9515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471B4D-7A87-4005-9937-F8AEA06FA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841B5-7EE0-4F36-B486-CDFAAD1B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7E0CCC-C09C-4754-9B12-17A1AE63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D5BC21-0700-4EEE-9C54-0782DC09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681D-05B4-4EA8-89CD-915D4C1B8B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316453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D040F39-DDFF-4841-A40B-31213788CEA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2848E4-B280-48B0-A85F-0028538C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1E5E87-7A3B-4353-84B1-F209156D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9516B9-AAC9-4DA4-A760-5C1C755F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3DC8DC-B181-4C49-ADE7-62F8F8AE11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649133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AF4C4-C7C5-4920-B8ED-33973544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853A3-66FE-4816-A9CA-1E5E7E5DB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9A3478-DB6D-4BA8-A4D5-C994A452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7AD155-E519-49DB-A275-76DAD945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7BD3A-06A5-49A0-B8CA-6C6B866F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56424-DF42-4AAD-8023-63B1724F1F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4680987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98C69-BB59-416A-8220-1B37FC76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B5AABA-DD8B-45BE-A43C-09D0C23A1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F13292-4C11-4A96-8B76-93B7F5D6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703371-41D4-4CB8-AAAC-6AD8ECDB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82BCF-FF52-4008-8978-68062749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95995-78D8-4B1F-9A03-8EC511DDC5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927240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CB318-8576-4032-8EE3-B06BDF66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DECDC1-836D-47E1-8A10-CD75DC06F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D8B7D9-1D0B-4789-9241-AFA0FE264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ABBF60-FD8C-4799-B56A-53D5D502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586CA6-45CC-4E28-B70D-35259E41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E0163E-3344-4BE6-A4CC-E5B02A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972D2-895A-4A2D-A6C9-33F0712A89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132259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E898A-9799-4621-9623-65760555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4D7A47-9A58-4405-86DA-CAF2A645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18B84FC-E31B-4A34-ABF6-4C9663D30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6B0D149-B542-410B-B046-1ACCFA86D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99497E6-071B-4811-B15C-A57D46F54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48A4D5-8DEB-4BB8-BA5C-4B30FBD3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44B1AC-B786-4663-B700-00DDC61F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A8821A-47F5-42EC-882D-F72147E0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9782-F5D8-4D1A-B2E7-73F2A6DBB4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502311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3620F-7A77-42D1-8E0D-CE2919AF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264E09-EE4E-424B-B83F-A08D5D1B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B6048B-E2F8-48EF-A505-694FA2B9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AB5FD2-954A-45BC-B5EA-E1A74140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CA6A-188D-4A04-9C17-9F94302859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7802529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CD8963-3827-4970-94A2-A66BBF01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926FD5-312E-40F8-805C-86FCAF9A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9CEE9C-97AA-4E63-A905-D63D8320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0052D-99EF-41F8-B802-1D4CD971D8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6079498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803A9-45E0-4B2A-AB42-82ECB336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79679C-C213-4086-B20C-9C09E743A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6C5D8A-6789-40F4-8DF0-27239B7F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72C82A-65E0-4916-8E7F-5C36B159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11A4C1-6953-43B3-939C-A6C5D694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BCA606-C993-41B6-9277-DFC2F2F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4D3C-7E88-4965-A8E9-D2F7660CD3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007043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79F3E-F090-47BB-9753-CD6163B1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4FEB10-392C-4864-A5B5-142939613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9BF60F-AF4A-42F9-B360-075E3186D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DB0E29-AE90-44AF-98FA-6228128D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375EC9-0790-4D83-8AD3-7C09B2E3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25DE02-D008-4A28-89E8-10243B72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43E7-65D5-4780-944A-CFF49755CB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34775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6C209149-A6A5-47AF-8820-CC2CFC135871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>
              <a:extLst>
                <a:ext uri="{FF2B5EF4-FFF2-40B4-BE49-F238E27FC236}">
                  <a16:creationId xmlns:a16="http://schemas.microsoft.com/office/drawing/2014/main" id="{70121228-0B6D-405F-9753-F1D34E1DA9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6" name="Freeform 4">
              <a:extLst>
                <a:ext uri="{FF2B5EF4-FFF2-40B4-BE49-F238E27FC236}">
                  <a16:creationId xmlns:a16="http://schemas.microsoft.com/office/drawing/2014/main" id="{1E2F9213-2FF0-4E96-8920-B079EB0C80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7" name="Freeform 5">
              <a:extLst>
                <a:ext uri="{FF2B5EF4-FFF2-40B4-BE49-F238E27FC236}">
                  <a16:creationId xmlns:a16="http://schemas.microsoft.com/office/drawing/2014/main" id="{9ECA5482-7728-40F5-A10D-A35652340A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8" name="Freeform 6">
              <a:extLst>
                <a:ext uri="{FF2B5EF4-FFF2-40B4-BE49-F238E27FC236}">
                  <a16:creationId xmlns:a16="http://schemas.microsoft.com/office/drawing/2014/main" id="{B4AF0587-1615-434B-8421-F511DFC63E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9" name="Oval 7">
              <a:extLst>
                <a:ext uri="{FF2B5EF4-FFF2-40B4-BE49-F238E27FC236}">
                  <a16:creationId xmlns:a16="http://schemas.microsoft.com/office/drawing/2014/main" id="{D9393AE3-3E84-4233-8D9E-0ED0CB5A352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0" name="Oval 8">
              <a:extLst>
                <a:ext uri="{FF2B5EF4-FFF2-40B4-BE49-F238E27FC236}">
                  <a16:creationId xmlns:a16="http://schemas.microsoft.com/office/drawing/2014/main" id="{1D204A10-880C-4BF0-B0B6-CEFF6A0B438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1" name="Oval 9">
              <a:extLst>
                <a:ext uri="{FF2B5EF4-FFF2-40B4-BE49-F238E27FC236}">
                  <a16:creationId xmlns:a16="http://schemas.microsoft.com/office/drawing/2014/main" id="{E1B0F58B-319E-44CB-B5E4-F407324F3BC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F2B55EBC-3222-4F4D-86F0-0DFA8CE65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F259666F-1DBC-417E-B9AD-7A9035FF9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909F8CDE-90B5-4667-BCFE-8CA583E0F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A62FDF87-0C30-4999-9AAA-CEBC1F8C92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DC3AB045-665C-48B3-BA0A-264EEB6869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E466A6-77CF-4FE9-99E8-2E092CDB0D9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27.bin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92.e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9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95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90.emf"/><Relationship Id="rId14" Type="http://schemas.openxmlformats.org/officeDocument/2006/relationships/oleObject" Target="../embeddings/oleObject4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gif"/><Relationship Id="rId4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fyzik\Plocha\prezentace\Termika%20a%20termodynamika\krystalova%20mriz_diamond.avi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WordArt 9">
            <a:extLst>
              <a:ext uri="{FF2B5EF4-FFF2-40B4-BE49-F238E27FC236}">
                <a16:creationId xmlns:a16="http://schemas.microsoft.com/office/drawing/2014/main" id="{E3D97E00-91C1-473F-9F4B-7C90E79A3B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52578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Arial Black" panose="020B0A04020102020204" pitchFamily="34" charset="0"/>
              </a:rPr>
              <a:t>pevných látek</a:t>
            </a:r>
          </a:p>
        </p:txBody>
      </p:sp>
      <p:sp>
        <p:nvSpPr>
          <p:cNvPr id="209933" name="WordArt 13">
            <a:extLst>
              <a:ext uri="{FF2B5EF4-FFF2-40B4-BE49-F238E27FC236}">
                <a16:creationId xmlns:a16="http://schemas.microsoft.com/office/drawing/2014/main" id="{3ED5C81D-35B0-4FAE-8D09-84791BACF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153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Arial Black" panose="020B0A04020102020204" pitchFamily="34" charset="0"/>
              </a:rPr>
              <a:t>Struktura a vlastnosti </a:t>
            </a:r>
          </a:p>
        </p:txBody>
      </p:sp>
      <p:pic>
        <p:nvPicPr>
          <p:cNvPr id="209934" name="Picture 14" descr="snowflakes">
            <a:extLst>
              <a:ext uri="{FF2B5EF4-FFF2-40B4-BE49-F238E27FC236}">
                <a16:creationId xmlns:a16="http://schemas.microsoft.com/office/drawing/2014/main" id="{8987E15F-5ACF-4EDC-8CB0-BD4152AD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819400"/>
            <a:ext cx="3467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>
            <a:extLst>
              <a:ext uri="{FF2B5EF4-FFF2-40B4-BE49-F238E27FC236}">
                <a16:creationId xmlns:a16="http://schemas.microsoft.com/office/drawing/2014/main" id="{9B604047-AB78-4716-ABBF-3804826A9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Animace:</a:t>
            </a:r>
            <a:r>
              <a:rPr lang="cs-CZ" altLang="cs-CZ" sz="2400" b="0" i="0" u="none">
                <a:effectLst/>
              </a:rPr>
              <a:t> Vznik krystalů ledu</a:t>
            </a:r>
          </a:p>
        </p:txBody>
      </p:sp>
      <p:pic>
        <p:nvPicPr>
          <p:cNvPr id="259076" name="Picture 4" descr="animace krystalu">
            <a:extLst>
              <a:ext uri="{FF2B5EF4-FFF2-40B4-BE49-F238E27FC236}">
                <a16:creationId xmlns:a16="http://schemas.microsoft.com/office/drawing/2014/main" id="{EF0BD111-2115-42C3-9B79-5F4221960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648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7" name="Picture 5" descr="animacekrytalu1">
            <a:extLst>
              <a:ext uri="{FF2B5EF4-FFF2-40B4-BE49-F238E27FC236}">
                <a16:creationId xmlns:a16="http://schemas.microsoft.com/office/drawing/2014/main" id="{466EA4FA-61CC-4C44-AE06-083448AB2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71475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9" name="Picture 7" descr="animace krytsalu2">
            <a:extLst>
              <a:ext uri="{FF2B5EF4-FFF2-40B4-BE49-F238E27FC236}">
                <a16:creationId xmlns:a16="http://schemas.microsoft.com/office/drawing/2014/main" id="{61EBD1AE-B700-40D3-BC2E-A6A0D4FE66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78" name="Group 2">
            <a:extLst>
              <a:ext uri="{FF2B5EF4-FFF2-40B4-BE49-F238E27FC236}">
                <a16:creationId xmlns:a16="http://schemas.microsoft.com/office/drawing/2014/main" id="{44714A32-B5C7-4765-AE17-191642DDE56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07950"/>
            <a:ext cx="4495800" cy="519113"/>
            <a:chOff x="864" y="1161"/>
            <a:chExt cx="2832" cy="327"/>
          </a:xfrm>
        </p:grpSpPr>
        <p:sp>
          <p:nvSpPr>
            <p:cNvPr id="254979" name="Rectangle 3">
              <a:extLst>
                <a:ext uri="{FF2B5EF4-FFF2-40B4-BE49-F238E27FC236}">
                  <a16:creationId xmlns:a16="http://schemas.microsoft.com/office/drawing/2014/main" id="{A59CB07D-12B7-4847-BE92-4F51E9D3D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161"/>
              <a:ext cx="2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i="0" u="none">
                  <a:effectLst/>
                </a:rPr>
                <a:t>POLYKRYSTALY</a:t>
              </a:r>
            </a:p>
          </p:txBody>
        </p:sp>
        <p:sp>
          <p:nvSpPr>
            <p:cNvPr id="254980" name="AutoShape 4">
              <a:extLst>
                <a:ext uri="{FF2B5EF4-FFF2-40B4-BE49-F238E27FC236}">
                  <a16:creationId xmlns:a16="http://schemas.microsoft.com/office/drawing/2014/main" id="{3B81F85A-E667-40B7-BF1E-8C83EDB1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4981" name="Rectangle 5">
            <a:extLst>
              <a:ext uri="{FF2B5EF4-FFF2-40B4-BE49-F238E27FC236}">
                <a16:creationId xmlns:a16="http://schemas.microsoft.com/office/drawing/2014/main" id="{557158D5-3E9B-44C1-8380-3BBB2802D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1350"/>
            <a:ext cx="723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i="0" u="none">
                <a:effectLst/>
              </a:rPr>
              <a:t>Složeny z velkého počtu drobných krystalků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(zrn)</a:t>
            </a:r>
            <a:r>
              <a:rPr lang="cs-CZ" altLang="cs-CZ" sz="2400" i="0" u="none">
                <a:effectLst/>
              </a:rPr>
              <a:t>, ve kterých jsou částice uspořádány pravidelně</a:t>
            </a:r>
          </a:p>
        </p:txBody>
      </p:sp>
      <p:sp>
        <p:nvSpPr>
          <p:cNvPr id="254982" name="Rectangle 6">
            <a:extLst>
              <a:ext uri="{FF2B5EF4-FFF2-40B4-BE49-F238E27FC236}">
                <a16:creationId xmlns:a16="http://schemas.microsoft.com/office/drawing/2014/main" id="{9B6FA6ED-5993-4126-869C-9B4F3EBF8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3886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jsou 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IZOTROPNÍ</a:t>
            </a:r>
            <a:r>
              <a:rPr lang="cs-CZ" altLang="cs-CZ" sz="2400" b="0" i="0" u="none">
                <a:effectLst/>
              </a:rPr>
              <a:t> 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Př.: kovy, zeminy, prach</a:t>
            </a:r>
          </a:p>
        </p:txBody>
      </p:sp>
      <p:grpSp>
        <p:nvGrpSpPr>
          <p:cNvPr id="254985" name="Group 9">
            <a:extLst>
              <a:ext uri="{FF2B5EF4-FFF2-40B4-BE49-F238E27FC236}">
                <a16:creationId xmlns:a16="http://schemas.microsoft.com/office/drawing/2014/main" id="{8C638811-C3E8-4CE4-ACFE-65954EC49780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1600200"/>
            <a:ext cx="3290887" cy="4953000"/>
            <a:chOff x="3360" y="1104"/>
            <a:chExt cx="2073" cy="3120"/>
          </a:xfrm>
        </p:grpSpPr>
        <p:pic>
          <p:nvPicPr>
            <p:cNvPr id="254983" name="Picture 7" descr="zrna niklu">
              <a:extLst>
                <a:ext uri="{FF2B5EF4-FFF2-40B4-BE49-F238E27FC236}">
                  <a16:creationId xmlns:a16="http://schemas.microsoft.com/office/drawing/2014/main" id="{5ACB908D-B2C1-491E-81A8-74818B927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04"/>
              <a:ext cx="2073" cy="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984" name="Rectangle 8">
              <a:extLst>
                <a:ext uri="{FF2B5EF4-FFF2-40B4-BE49-F238E27FC236}">
                  <a16:creationId xmlns:a16="http://schemas.microsoft.com/office/drawing/2014/main" id="{D716C5CE-07AA-4FF1-9917-B5B5723EA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936"/>
              <a:ext cx="19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Zrna polykrystalu Ni</a:t>
              </a:r>
            </a:p>
          </p:txBody>
        </p:sp>
      </p:grpSp>
      <p:grpSp>
        <p:nvGrpSpPr>
          <p:cNvPr id="254990" name="Group 14">
            <a:extLst>
              <a:ext uri="{FF2B5EF4-FFF2-40B4-BE49-F238E27FC236}">
                <a16:creationId xmlns:a16="http://schemas.microsoft.com/office/drawing/2014/main" id="{EE27C98A-B820-4726-8C19-C28001EF6B63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437063"/>
            <a:ext cx="2192338" cy="2268537"/>
            <a:chOff x="1872" y="1968"/>
            <a:chExt cx="1333" cy="1333"/>
          </a:xfrm>
        </p:grpSpPr>
        <p:pic>
          <p:nvPicPr>
            <p:cNvPr id="254988" name="Picture 12" descr="krystaly olova">
              <a:extLst>
                <a:ext uri="{FF2B5EF4-FFF2-40B4-BE49-F238E27FC236}">
                  <a16:creationId xmlns:a16="http://schemas.microsoft.com/office/drawing/2014/main" id="{41A9CA62-7C59-4F8D-8859-514D057FC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968"/>
              <a:ext cx="1333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989" name="Rectangle 13">
              <a:extLst>
                <a:ext uri="{FF2B5EF4-FFF2-40B4-BE49-F238E27FC236}">
                  <a16:creationId xmlns:a16="http://schemas.microsoft.com/office/drawing/2014/main" id="{23D0BD06-0D6D-4C7A-BB21-988F18F1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976"/>
              <a:ext cx="12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krystaly olova</a:t>
              </a:r>
            </a:p>
          </p:txBody>
        </p:sp>
      </p:grpSp>
      <p:grpSp>
        <p:nvGrpSpPr>
          <p:cNvPr id="254994" name="Group 18">
            <a:extLst>
              <a:ext uri="{FF2B5EF4-FFF2-40B4-BE49-F238E27FC236}">
                <a16:creationId xmlns:a16="http://schemas.microsoft.com/office/drawing/2014/main" id="{2E26B04F-F3B1-4085-9060-6EDF5A998123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900363"/>
            <a:ext cx="2319338" cy="1443037"/>
            <a:chOff x="288" y="1968"/>
            <a:chExt cx="1482" cy="1124"/>
          </a:xfrm>
        </p:grpSpPr>
        <p:pic>
          <p:nvPicPr>
            <p:cNvPr id="254991" name="Picture 15" descr="Krystaly Pyritu -z Chvaletic">
              <a:extLst>
                <a:ext uri="{FF2B5EF4-FFF2-40B4-BE49-F238E27FC236}">
                  <a16:creationId xmlns:a16="http://schemas.microsoft.com/office/drawing/2014/main" id="{991E54B5-ABE5-471C-91EC-27344C4CA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68"/>
              <a:ext cx="1440" cy="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992" name="Rectangle 16">
              <a:extLst>
                <a:ext uri="{FF2B5EF4-FFF2-40B4-BE49-F238E27FC236}">
                  <a16:creationId xmlns:a16="http://schemas.microsoft.com/office/drawing/2014/main" id="{3D0E5BD5-2855-4C1D-B74F-F812F431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736"/>
              <a:ext cx="148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Krystaly pyritu</a:t>
              </a:r>
            </a:p>
          </p:txBody>
        </p:sp>
      </p:grpSp>
      <p:grpSp>
        <p:nvGrpSpPr>
          <p:cNvPr id="254997" name="Group 21">
            <a:extLst>
              <a:ext uri="{FF2B5EF4-FFF2-40B4-BE49-F238E27FC236}">
                <a16:creationId xmlns:a16="http://schemas.microsoft.com/office/drawing/2014/main" id="{D86FE2BC-7DE5-4F1B-BFC3-1EC665A4019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895600"/>
            <a:ext cx="2971800" cy="2220913"/>
            <a:chOff x="1536" y="2700"/>
            <a:chExt cx="1872" cy="1399"/>
          </a:xfrm>
        </p:grpSpPr>
        <p:pic>
          <p:nvPicPr>
            <p:cNvPr id="254995" name="Picture 19" descr="Krystaly magnetitu">
              <a:extLst>
                <a:ext uri="{FF2B5EF4-FFF2-40B4-BE49-F238E27FC236}">
                  <a16:creationId xmlns:a16="http://schemas.microsoft.com/office/drawing/2014/main" id="{FE404BA1-9F41-41C3-BA73-212A75C79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00"/>
              <a:ext cx="1872" cy="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996" name="Rectangle 20">
              <a:extLst>
                <a:ext uri="{FF2B5EF4-FFF2-40B4-BE49-F238E27FC236}">
                  <a16:creationId xmlns:a16="http://schemas.microsoft.com/office/drawing/2014/main" id="{FE1FE1E4-C96E-43A8-8B94-6A8A41C6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792"/>
              <a:ext cx="18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Krystaly magnetitu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utoUpdateAnimBg="0"/>
      <p:bldP spid="2549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2" name="Text Box 8">
            <a:extLst>
              <a:ext uri="{FF2B5EF4-FFF2-40B4-BE49-F238E27FC236}">
                <a16:creationId xmlns:a16="http://schemas.microsoft.com/office/drawing/2014/main" id="{96F454A0-9AFB-4D1C-AA51-50A2692B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>
                <a:effectLst/>
              </a:rPr>
              <a:t>Obr:</a:t>
            </a:r>
            <a:r>
              <a:rPr lang="cs-CZ" altLang="cs-CZ" sz="2400" b="0" i="0" u="none">
                <a:effectLst/>
              </a:rPr>
              <a:t> Ukázky dalších krystalů</a:t>
            </a:r>
          </a:p>
        </p:txBody>
      </p:sp>
      <p:grpSp>
        <p:nvGrpSpPr>
          <p:cNvPr id="257040" name="Group 16">
            <a:extLst>
              <a:ext uri="{FF2B5EF4-FFF2-40B4-BE49-F238E27FC236}">
                <a16:creationId xmlns:a16="http://schemas.microsoft.com/office/drawing/2014/main" id="{735CD34D-4CB3-41A1-B18A-6E84FA03014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0"/>
            <a:ext cx="2971800" cy="2057400"/>
            <a:chOff x="384" y="1968"/>
            <a:chExt cx="1872" cy="1296"/>
          </a:xfrm>
        </p:grpSpPr>
        <p:pic>
          <p:nvPicPr>
            <p:cNvPr id="257035" name="Picture 11" descr="Dokonale vyvinuté krystaly křišťálu">
              <a:extLst>
                <a:ext uri="{FF2B5EF4-FFF2-40B4-BE49-F238E27FC236}">
                  <a16:creationId xmlns:a16="http://schemas.microsoft.com/office/drawing/2014/main" id="{122AFB26-3670-409F-AE5C-18C627307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800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36" name="Text Box 12">
              <a:extLst>
                <a:ext uri="{FF2B5EF4-FFF2-40B4-BE49-F238E27FC236}">
                  <a16:creationId xmlns:a16="http://schemas.microsoft.com/office/drawing/2014/main" id="{52D48B39-322D-4303-8621-87353EC14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76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Krystaly křišťálu</a:t>
              </a:r>
            </a:p>
          </p:txBody>
        </p:sp>
      </p:grpSp>
      <p:grpSp>
        <p:nvGrpSpPr>
          <p:cNvPr id="257039" name="Group 15">
            <a:extLst>
              <a:ext uri="{FF2B5EF4-FFF2-40B4-BE49-F238E27FC236}">
                <a16:creationId xmlns:a16="http://schemas.microsoft.com/office/drawing/2014/main" id="{3941998E-8D54-44A7-874D-6C63E0B5BFB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609600"/>
            <a:ext cx="3011488" cy="2127250"/>
            <a:chOff x="2423" y="1972"/>
            <a:chExt cx="1897" cy="1340"/>
          </a:xfrm>
        </p:grpSpPr>
        <p:pic>
          <p:nvPicPr>
            <p:cNvPr id="257037" name="Picture 13" descr="chalcedonové krystaly">
              <a:extLst>
                <a:ext uri="{FF2B5EF4-FFF2-40B4-BE49-F238E27FC236}">
                  <a16:creationId xmlns:a16="http://schemas.microsoft.com/office/drawing/2014/main" id="{8D5DEBA4-9CF3-4635-A8D4-E6ED9E57A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" y="1972"/>
              <a:ext cx="1753" cy="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38" name="Text Box 14">
              <a:extLst>
                <a:ext uri="{FF2B5EF4-FFF2-40B4-BE49-F238E27FC236}">
                  <a16:creationId xmlns:a16="http://schemas.microsoft.com/office/drawing/2014/main" id="{C1E0781A-D53E-4E2E-89B0-C2492401B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794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Chalcedonové krystaly</a:t>
              </a:r>
            </a:p>
          </p:txBody>
        </p:sp>
      </p:grpSp>
      <p:grpSp>
        <p:nvGrpSpPr>
          <p:cNvPr id="257044" name="Group 20">
            <a:extLst>
              <a:ext uri="{FF2B5EF4-FFF2-40B4-BE49-F238E27FC236}">
                <a16:creationId xmlns:a16="http://schemas.microsoft.com/office/drawing/2014/main" id="{6D59DA8A-0472-43B8-AE2C-A7415C6EB6B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81000"/>
            <a:ext cx="2590800" cy="2133600"/>
            <a:chOff x="3984" y="528"/>
            <a:chExt cx="1632" cy="1344"/>
          </a:xfrm>
        </p:grpSpPr>
        <p:pic>
          <p:nvPicPr>
            <p:cNvPr id="257042" name="Picture 18" descr="krystaly cukru">
              <a:extLst>
                <a:ext uri="{FF2B5EF4-FFF2-40B4-BE49-F238E27FC236}">
                  <a16:creationId xmlns:a16="http://schemas.microsoft.com/office/drawing/2014/main" id="{F486FB71-D72C-4209-9F84-C3C22D261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528"/>
              <a:ext cx="1584" cy="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43" name="Text Box 19">
              <a:extLst>
                <a:ext uri="{FF2B5EF4-FFF2-40B4-BE49-F238E27FC236}">
                  <a16:creationId xmlns:a16="http://schemas.microsoft.com/office/drawing/2014/main" id="{B54C4EC2-57AC-4D10-8615-2CA708D05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58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 cukru</a:t>
              </a:r>
            </a:p>
          </p:txBody>
        </p:sp>
      </p:grpSp>
      <p:grpSp>
        <p:nvGrpSpPr>
          <p:cNvPr id="257047" name="Group 23">
            <a:extLst>
              <a:ext uri="{FF2B5EF4-FFF2-40B4-BE49-F238E27FC236}">
                <a16:creationId xmlns:a16="http://schemas.microsoft.com/office/drawing/2014/main" id="{EA8137C9-90E6-44EF-9008-64389019CE5B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2835275"/>
            <a:ext cx="3813175" cy="3870325"/>
            <a:chOff x="3454" y="1728"/>
            <a:chExt cx="2402" cy="2438"/>
          </a:xfrm>
        </p:grpSpPr>
        <p:pic>
          <p:nvPicPr>
            <p:cNvPr id="257045" name="Picture 21" descr="Krystaly verdelitu, živce a křemene">
              <a:extLst>
                <a:ext uri="{FF2B5EF4-FFF2-40B4-BE49-F238E27FC236}">
                  <a16:creationId xmlns:a16="http://schemas.microsoft.com/office/drawing/2014/main" id="{342F7B71-746E-4425-A039-7834F9B55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1728"/>
              <a:ext cx="2306" cy="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46" name="Text Box 22">
              <a:extLst>
                <a:ext uri="{FF2B5EF4-FFF2-40B4-BE49-F238E27FC236}">
                  <a16:creationId xmlns:a16="http://schemas.microsoft.com/office/drawing/2014/main" id="{362563F3-89B8-41EA-8B68-7DE625E6C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4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Krystaly verdelitu, živce 	a křemene</a:t>
              </a:r>
            </a:p>
          </p:txBody>
        </p:sp>
      </p:grpSp>
      <p:grpSp>
        <p:nvGrpSpPr>
          <p:cNvPr id="257050" name="Group 26">
            <a:extLst>
              <a:ext uri="{FF2B5EF4-FFF2-40B4-BE49-F238E27FC236}">
                <a16:creationId xmlns:a16="http://schemas.microsoft.com/office/drawing/2014/main" id="{E8DFFE32-6E0A-47A7-B916-96E80E3F355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68363"/>
            <a:ext cx="2819400" cy="2255837"/>
            <a:chOff x="240" y="2899"/>
            <a:chExt cx="1776" cy="1421"/>
          </a:xfrm>
        </p:grpSpPr>
        <p:pic>
          <p:nvPicPr>
            <p:cNvPr id="257048" name="Picture 24" descr="velká zrna a též krystaly minerálu olivínu">
              <a:extLst>
                <a:ext uri="{FF2B5EF4-FFF2-40B4-BE49-F238E27FC236}">
                  <a16:creationId xmlns:a16="http://schemas.microsoft.com/office/drawing/2014/main" id="{9B3934E0-7B86-41AE-8C07-BFCC2E911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99"/>
              <a:ext cx="1776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49" name="Text Box 25">
              <a:extLst>
                <a:ext uri="{FF2B5EF4-FFF2-40B4-BE49-F238E27FC236}">
                  <a16:creationId xmlns:a16="http://schemas.microsoft.com/office/drawing/2014/main" id="{18870961-8BA9-4E77-B99E-C479E0276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403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Krystaly olivínu</a:t>
              </a:r>
            </a:p>
          </p:txBody>
        </p:sp>
      </p:grpSp>
      <p:grpSp>
        <p:nvGrpSpPr>
          <p:cNvPr id="257041" name="Group 17">
            <a:extLst>
              <a:ext uri="{FF2B5EF4-FFF2-40B4-BE49-F238E27FC236}">
                <a16:creationId xmlns:a16="http://schemas.microsoft.com/office/drawing/2014/main" id="{F1A25A18-F033-4F44-87A7-6F1991F1A6D6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3255963"/>
            <a:ext cx="2857500" cy="2078037"/>
            <a:chOff x="1980" y="624"/>
            <a:chExt cx="1800" cy="1309"/>
          </a:xfrm>
        </p:grpSpPr>
        <p:pic>
          <p:nvPicPr>
            <p:cNvPr id="257033" name="Picture 9" descr="Dokonale vyvinuté krystaly azuritu">
              <a:extLst>
                <a:ext uri="{FF2B5EF4-FFF2-40B4-BE49-F238E27FC236}">
                  <a16:creationId xmlns:a16="http://schemas.microsoft.com/office/drawing/2014/main" id="{91DDA3BA-D7AA-4B06-81B0-65C79399C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624"/>
              <a:ext cx="1800" cy="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34" name="Text Box 10">
              <a:extLst>
                <a:ext uri="{FF2B5EF4-FFF2-40B4-BE49-F238E27FC236}">
                  <a16:creationId xmlns:a16="http://schemas.microsoft.com/office/drawing/2014/main" id="{81C002C3-C741-4FD4-96BC-F9637752D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645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Krystal azuritu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>
            <a:extLst>
              <a:ext uri="{FF2B5EF4-FFF2-40B4-BE49-F238E27FC236}">
                <a16:creationId xmlns:a16="http://schemas.microsoft.com/office/drawing/2014/main" id="{632E9606-7977-45EF-9CA1-97283D2F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2562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Char char="•"/>
            </a:pPr>
            <a:r>
              <a:rPr lang="cs-CZ" altLang="cs-CZ" sz="2800" i="0" u="none">
                <a:solidFill>
                  <a:srgbClr val="CC0000"/>
                </a:solidFill>
                <a:effectLst/>
              </a:rPr>
              <a:t>AMORFNÍ LÁTKA</a:t>
            </a:r>
            <a:r>
              <a:rPr lang="cs-CZ" altLang="cs-CZ" sz="2800" i="0" u="none">
                <a:solidFill>
                  <a:srgbClr val="0000FF"/>
                </a:solidFill>
                <a:effectLst/>
              </a:rPr>
              <a:t> </a:t>
            </a:r>
          </a:p>
          <a:p>
            <a:pPr lvl="1" algn="just"/>
            <a:r>
              <a:rPr lang="cs-CZ" altLang="cs-CZ" sz="2400" b="0" i="0" u="none">
                <a:effectLst/>
              </a:rPr>
              <a:t>	</a:t>
            </a:r>
            <a:endParaRPr lang="cs-CZ" altLang="cs-CZ" sz="2400" i="0" u="none">
              <a:effectLst/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78E6F70B-C10C-42B7-8A95-0D79C914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0"/>
            <a:ext cx="8610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kolem vybrané částice jsou částice k ní nejbližší rozloženy přibližně pravidelně.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cs-CZ" altLang="cs-CZ" sz="2400" b="0" i="0" u="none">
              <a:effectLst/>
            </a:endParaRP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cs-CZ" altLang="cs-CZ" sz="2400" b="0" i="0" u="none">
              <a:effectLst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rostoucí vzdáleností pravidelnost klesá (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krátkodosahové  uspořádání)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Př.: sklo, kůže, vosk, pryskyřice, kaučuk, dřevo</a:t>
            </a:r>
          </a:p>
        </p:txBody>
      </p:sp>
      <p:grpSp>
        <p:nvGrpSpPr>
          <p:cNvPr id="260101" name="Group 5">
            <a:extLst>
              <a:ext uri="{FF2B5EF4-FFF2-40B4-BE49-F238E27FC236}">
                <a16:creationId xmlns:a16="http://schemas.microsoft.com/office/drawing/2014/main" id="{BB0BD5E0-D6A3-417D-A67F-50B32A862CB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143000"/>
            <a:ext cx="2438400" cy="1473200"/>
            <a:chOff x="3107" y="2750"/>
            <a:chExt cx="2207" cy="1360"/>
          </a:xfrm>
        </p:grpSpPr>
        <p:sp>
          <p:nvSpPr>
            <p:cNvPr id="260102" name="Oval 6">
              <a:extLst>
                <a:ext uri="{FF2B5EF4-FFF2-40B4-BE49-F238E27FC236}">
                  <a16:creationId xmlns:a16="http://schemas.microsoft.com/office/drawing/2014/main" id="{A4E8B673-9533-46FA-A94B-8DCFE786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1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3" name="Oval 7">
              <a:extLst>
                <a:ext uri="{FF2B5EF4-FFF2-40B4-BE49-F238E27FC236}">
                  <a16:creationId xmlns:a16="http://schemas.microsoft.com/office/drawing/2014/main" id="{19B62EE2-FC2A-449E-A962-A1E81DA63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840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4" name="Oval 8">
              <a:extLst>
                <a:ext uri="{FF2B5EF4-FFF2-40B4-BE49-F238E27FC236}">
                  <a16:creationId xmlns:a16="http://schemas.microsoft.com/office/drawing/2014/main" id="{3FC5EAE7-651F-4466-A787-26F24B06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93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5" name="Oval 9">
              <a:extLst>
                <a:ext uri="{FF2B5EF4-FFF2-40B4-BE49-F238E27FC236}">
                  <a16:creationId xmlns:a16="http://schemas.microsoft.com/office/drawing/2014/main" id="{0823F754-29C7-41C5-8A5A-CB8C7C95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750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6" name="Oval 10">
              <a:extLst>
                <a:ext uri="{FF2B5EF4-FFF2-40B4-BE49-F238E27FC236}">
                  <a16:creationId xmlns:a16="http://schemas.microsoft.com/office/drawing/2014/main" id="{48FD4B40-0DD0-470A-9250-F8F04A2D4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98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7" name="Oval 11">
              <a:extLst>
                <a:ext uri="{FF2B5EF4-FFF2-40B4-BE49-F238E27FC236}">
                  <a16:creationId xmlns:a16="http://schemas.microsoft.com/office/drawing/2014/main" id="{46C5F6F2-73A5-44DF-B170-FACA3432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67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8" name="Oval 12">
              <a:extLst>
                <a:ext uri="{FF2B5EF4-FFF2-40B4-BE49-F238E27FC236}">
                  <a16:creationId xmlns:a16="http://schemas.microsoft.com/office/drawing/2014/main" id="{DCFD5521-7FF6-4A72-86FD-CD1BC21E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88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09" name="Oval 13">
              <a:extLst>
                <a:ext uri="{FF2B5EF4-FFF2-40B4-BE49-F238E27FC236}">
                  <a16:creationId xmlns:a16="http://schemas.microsoft.com/office/drawing/2014/main" id="{7D84C2AB-13FE-4D9D-9A1E-44B9D415D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1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0" name="Oval 14">
              <a:extLst>
                <a:ext uri="{FF2B5EF4-FFF2-40B4-BE49-F238E27FC236}">
                  <a16:creationId xmlns:a16="http://schemas.microsoft.com/office/drawing/2014/main" id="{040D5AB5-032D-4637-8F8C-E8EBE02E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3294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1" name="Oval 15">
              <a:extLst>
                <a:ext uri="{FF2B5EF4-FFF2-40B4-BE49-F238E27FC236}">
                  <a16:creationId xmlns:a16="http://schemas.microsoft.com/office/drawing/2014/main" id="{625A3358-6313-4E4F-8351-80A4B4E0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29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2" name="Oval 16">
              <a:extLst>
                <a:ext uri="{FF2B5EF4-FFF2-40B4-BE49-F238E27FC236}">
                  <a16:creationId xmlns:a16="http://schemas.microsoft.com/office/drawing/2014/main" id="{CBF66250-98CB-412E-B072-AB8090E6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329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3" name="Oval 17">
              <a:extLst>
                <a:ext uri="{FF2B5EF4-FFF2-40B4-BE49-F238E27FC236}">
                  <a16:creationId xmlns:a16="http://schemas.microsoft.com/office/drawing/2014/main" id="{F336F0EF-63FC-4E06-80D6-B11699F2B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29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4" name="Oval 18">
              <a:extLst>
                <a:ext uri="{FF2B5EF4-FFF2-40B4-BE49-F238E27FC236}">
                  <a16:creationId xmlns:a16="http://schemas.microsoft.com/office/drawing/2014/main" id="{D559DA8C-7412-4F7B-8E7F-BCA6E53DC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294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5" name="Oval 19">
              <a:extLst>
                <a:ext uri="{FF2B5EF4-FFF2-40B4-BE49-F238E27FC236}">
                  <a16:creationId xmlns:a16="http://schemas.microsoft.com/office/drawing/2014/main" id="{34743576-A001-494E-A93C-6ED242D86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24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6" name="Oval 20">
              <a:extLst>
                <a:ext uri="{FF2B5EF4-FFF2-40B4-BE49-F238E27FC236}">
                  <a16:creationId xmlns:a16="http://schemas.microsoft.com/office/drawing/2014/main" id="{2B7CF509-9473-4389-9752-174E078B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435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7" name="Oval 21">
              <a:extLst>
                <a:ext uri="{FF2B5EF4-FFF2-40B4-BE49-F238E27FC236}">
                  <a16:creationId xmlns:a16="http://schemas.microsoft.com/office/drawing/2014/main" id="{F45A78C4-28D0-4800-95C7-82CCF06E5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52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8" name="Oval 22">
              <a:extLst>
                <a:ext uri="{FF2B5EF4-FFF2-40B4-BE49-F238E27FC236}">
                  <a16:creationId xmlns:a16="http://schemas.microsoft.com/office/drawing/2014/main" id="{CB8492DF-D988-428C-8F60-E0F7EA780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361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19" name="Oval 23">
              <a:extLst>
                <a:ext uri="{FF2B5EF4-FFF2-40B4-BE49-F238E27FC236}">
                  <a16:creationId xmlns:a16="http://schemas.microsoft.com/office/drawing/2014/main" id="{3BB15C8A-EC13-4D99-A847-E5C358C40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56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20" name="Oval 24">
              <a:extLst>
                <a:ext uri="{FF2B5EF4-FFF2-40B4-BE49-F238E27FC236}">
                  <a16:creationId xmlns:a16="http://schemas.microsoft.com/office/drawing/2014/main" id="{0F954454-8414-4B1D-AD03-19EFA9CDC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356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21" name="Oval 25">
              <a:extLst>
                <a:ext uri="{FF2B5EF4-FFF2-40B4-BE49-F238E27FC236}">
                  <a16:creationId xmlns:a16="http://schemas.microsoft.com/office/drawing/2014/main" id="{F883BDBE-882A-4FE1-9A18-12AE8DFB4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374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22" name="Oval 26">
              <a:extLst>
                <a:ext uri="{FF2B5EF4-FFF2-40B4-BE49-F238E27FC236}">
                  <a16:creationId xmlns:a16="http://schemas.microsoft.com/office/drawing/2014/main" id="{9256A220-AF39-4896-B20D-6F52BE184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797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23" name="Oval 27">
              <a:extLst>
                <a:ext uri="{FF2B5EF4-FFF2-40B4-BE49-F238E27FC236}">
                  <a16:creationId xmlns:a16="http://schemas.microsoft.com/office/drawing/2014/main" id="{239F48E0-F4BB-4D74-B6B7-E5E7C6E9F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36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124" name="Oval 28">
              <a:extLst>
                <a:ext uri="{FF2B5EF4-FFF2-40B4-BE49-F238E27FC236}">
                  <a16:creationId xmlns:a16="http://schemas.microsoft.com/office/drawing/2014/main" id="{F46ABA67-6306-4CCA-BDB5-D47C06C1C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36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60127" name="Group 31">
            <a:extLst>
              <a:ext uri="{FF2B5EF4-FFF2-40B4-BE49-F238E27FC236}">
                <a16:creationId xmlns:a16="http://schemas.microsoft.com/office/drawing/2014/main" id="{A6794370-4F03-4F27-87D2-B11AEC6F8A0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191000"/>
            <a:ext cx="2590800" cy="2514600"/>
            <a:chOff x="528" y="2592"/>
            <a:chExt cx="1632" cy="1584"/>
          </a:xfrm>
        </p:grpSpPr>
        <p:pic>
          <p:nvPicPr>
            <p:cNvPr id="260125" name="Picture 29" descr="pryskyřice">
              <a:extLst>
                <a:ext uri="{FF2B5EF4-FFF2-40B4-BE49-F238E27FC236}">
                  <a16:creationId xmlns:a16="http://schemas.microsoft.com/office/drawing/2014/main" id="{0BF8EC6A-CD56-46B7-8BB7-E7F42E157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92"/>
              <a:ext cx="1264" cy="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126" name="Text Box 30">
              <a:extLst>
                <a:ext uri="{FF2B5EF4-FFF2-40B4-BE49-F238E27FC236}">
                  <a16:creationId xmlns:a16="http://schemas.microsoft.com/office/drawing/2014/main" id="{37869B2B-DFB0-4A2F-A57C-7A3784335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88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pryskyřice</a:t>
              </a:r>
            </a:p>
          </p:txBody>
        </p:sp>
      </p:grpSp>
      <p:grpSp>
        <p:nvGrpSpPr>
          <p:cNvPr id="260130" name="Group 34">
            <a:extLst>
              <a:ext uri="{FF2B5EF4-FFF2-40B4-BE49-F238E27FC236}">
                <a16:creationId xmlns:a16="http://schemas.microsoft.com/office/drawing/2014/main" id="{72119CFB-D8A2-4F1B-9FB5-763BD65872F7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343400"/>
            <a:ext cx="3505200" cy="2209800"/>
            <a:chOff x="1872" y="2736"/>
            <a:chExt cx="2208" cy="1392"/>
          </a:xfrm>
        </p:grpSpPr>
        <p:pic>
          <p:nvPicPr>
            <p:cNvPr id="260128" name="Picture 32" descr="syrský Borovicová pryskyřice">
              <a:extLst>
                <a:ext uri="{FF2B5EF4-FFF2-40B4-BE49-F238E27FC236}">
                  <a16:creationId xmlns:a16="http://schemas.microsoft.com/office/drawing/2014/main" id="{30E2A888-8143-4282-A056-D1F9B818E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736"/>
              <a:ext cx="2208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129" name="Rectangle 33">
              <a:extLst>
                <a:ext uri="{FF2B5EF4-FFF2-40B4-BE49-F238E27FC236}">
                  <a16:creationId xmlns:a16="http://schemas.microsoft.com/office/drawing/2014/main" id="{93A8E6BB-2C01-4D3B-AF12-4781EDB9A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3840"/>
              <a:ext cx="2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Borovicová pryskyřice</a:t>
              </a:r>
            </a:p>
          </p:txBody>
        </p:sp>
      </p:grpSp>
      <p:grpSp>
        <p:nvGrpSpPr>
          <p:cNvPr id="260133" name="Group 37">
            <a:extLst>
              <a:ext uri="{FF2B5EF4-FFF2-40B4-BE49-F238E27FC236}">
                <a16:creationId xmlns:a16="http://schemas.microsoft.com/office/drawing/2014/main" id="{1CDDA638-2023-4340-9B0F-3C28C01AF4E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419600"/>
            <a:ext cx="2514600" cy="1905000"/>
            <a:chOff x="4176" y="2736"/>
            <a:chExt cx="1584" cy="1200"/>
          </a:xfrm>
        </p:grpSpPr>
        <p:pic>
          <p:nvPicPr>
            <p:cNvPr id="260131" name="Picture 35" descr="vosk1">
              <a:extLst>
                <a:ext uri="{FF2B5EF4-FFF2-40B4-BE49-F238E27FC236}">
                  <a16:creationId xmlns:a16="http://schemas.microsoft.com/office/drawing/2014/main" id="{C2AD9771-9204-4D20-9F33-2044155A4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36"/>
              <a:ext cx="1584" cy="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132" name="Rectangle 36">
              <a:extLst>
                <a:ext uri="{FF2B5EF4-FFF2-40B4-BE49-F238E27FC236}">
                  <a16:creationId xmlns:a16="http://schemas.microsoft.com/office/drawing/2014/main" id="{A5689AA8-4283-4990-B5E5-13423E9D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" y="3648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vosk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8" name="Rectangle 18">
            <a:extLst>
              <a:ext uri="{FF2B5EF4-FFF2-40B4-BE49-F238E27FC236}">
                <a16:creationId xmlns:a16="http://schemas.microsoft.com/office/drawing/2014/main" id="{BDE5D3EA-55A5-404B-A6CB-1BA63A43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0200" y="228600"/>
            <a:ext cx="91662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2. KRYSTALICKÁ MŘÍŽKA</a:t>
            </a:r>
          </a:p>
        </p:txBody>
      </p:sp>
      <p:sp>
        <p:nvSpPr>
          <p:cNvPr id="256019" name="Rectangle 19">
            <a:extLst>
              <a:ext uri="{FF2B5EF4-FFF2-40B4-BE49-F238E27FC236}">
                <a16:creationId xmlns:a16="http://schemas.microsoft.com/office/drawing/2014/main" id="{49BE631E-0505-484D-BAB9-B8FD2C9E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solidFill>
                  <a:srgbClr val="00FF00"/>
                </a:solidFill>
                <a:effectLst/>
              </a:rPr>
              <a:t>IDEÁLNÍ KRYSTALICKÁ MŘÍŽKA je modelem uspořádání částic v krystalu</a:t>
            </a:r>
            <a:endParaRPr lang="cs-CZ" altLang="cs-CZ" sz="1800" i="0" u="none">
              <a:solidFill>
                <a:srgbClr val="00FF00"/>
              </a:solidFill>
              <a:effectLst/>
            </a:endParaRPr>
          </a:p>
        </p:txBody>
      </p:sp>
      <p:sp>
        <p:nvSpPr>
          <p:cNvPr id="256020" name="Rectangle 20">
            <a:extLst>
              <a:ext uri="{FF2B5EF4-FFF2-40B4-BE49-F238E27FC236}">
                <a16:creationId xmlns:a16="http://schemas.microsoft.com/office/drawing/2014/main" id="{68D92DE9-C044-4BF7-9BBB-D9253E7F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jejím základem je 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ELEMENTÁRNÍ BUŇKA </a:t>
            </a:r>
            <a:r>
              <a:rPr lang="cs-CZ" altLang="cs-CZ" sz="2400" b="0" i="0" u="none">
                <a:effectLst/>
              </a:rPr>
              <a:t>-  rovnoběžnostěn o hraně </a:t>
            </a:r>
            <a:r>
              <a:rPr lang="cs-CZ" altLang="cs-CZ" sz="2400" b="0" u="none">
                <a:solidFill>
                  <a:srgbClr val="FFFF00"/>
                </a:solidFill>
                <a:effectLst/>
              </a:rPr>
              <a:t>a</a:t>
            </a:r>
            <a:r>
              <a:rPr lang="cs-CZ" altLang="cs-CZ" sz="2400" b="0" i="0" u="none">
                <a:effectLst/>
              </a:rPr>
              <a:t> (mřížková konstanta), v němž jsou umístěny jednotlivé částice</a:t>
            </a:r>
          </a:p>
        </p:txBody>
      </p:sp>
      <p:pic>
        <p:nvPicPr>
          <p:cNvPr id="256022" name="Picture 22" descr="elementarnibunka">
            <a:extLst>
              <a:ext uri="{FF2B5EF4-FFF2-40B4-BE49-F238E27FC236}">
                <a16:creationId xmlns:a16="http://schemas.microsoft.com/office/drawing/2014/main" id="{2F27DA55-F653-4390-824F-9A6560B0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771900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25" name="Group 25">
            <a:extLst>
              <a:ext uri="{FF2B5EF4-FFF2-40B4-BE49-F238E27FC236}">
                <a16:creationId xmlns:a16="http://schemas.microsoft.com/office/drawing/2014/main" id="{D1AE5564-0042-44C0-AEEA-3CF97321C0C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419600"/>
            <a:ext cx="3657600" cy="2057400"/>
            <a:chOff x="3120" y="2784"/>
            <a:chExt cx="2304" cy="1296"/>
          </a:xfrm>
        </p:grpSpPr>
        <p:sp>
          <p:nvSpPr>
            <p:cNvPr id="256023" name="Rectangle 23">
              <a:extLst>
                <a:ext uri="{FF2B5EF4-FFF2-40B4-BE49-F238E27FC236}">
                  <a16:creationId xmlns:a16="http://schemas.microsoft.com/office/drawing/2014/main" id="{A1974511-26BB-42A0-BA93-9B050BDE6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784"/>
              <a:ext cx="2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009900"/>
                  </a:solidFill>
                  <a:effectLst/>
                </a:rPr>
                <a:t>ELEMENTÁRNÍ BUŇKA</a:t>
              </a:r>
            </a:p>
          </p:txBody>
        </p:sp>
        <p:sp>
          <p:nvSpPr>
            <p:cNvPr id="256024" name="Oval 24">
              <a:extLst>
                <a:ext uri="{FF2B5EF4-FFF2-40B4-BE49-F238E27FC236}">
                  <a16:creationId xmlns:a16="http://schemas.microsoft.com/office/drawing/2014/main" id="{4892A957-BF4C-43B6-8CA2-28F61D0C9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24"/>
              <a:ext cx="1440" cy="1056"/>
            </a:xfrm>
            <a:prstGeom prst="ellipse">
              <a:avLst/>
            </a:prstGeom>
            <a:noFill/>
            <a:ln w="476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256026" name="Picture 26" descr="idealni mrizka">
            <a:extLst>
              <a:ext uri="{FF2B5EF4-FFF2-40B4-BE49-F238E27FC236}">
                <a16:creationId xmlns:a16="http://schemas.microsoft.com/office/drawing/2014/main" id="{3B2FDDB9-54AA-4C2F-A145-2A769A0D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8369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7" name="Rectangle 27">
            <a:extLst>
              <a:ext uri="{FF2B5EF4-FFF2-40B4-BE49-F238E27FC236}">
                <a16:creationId xmlns:a16="http://schemas.microsoft.com/office/drawing/2014/main" id="{4D6AB068-2BC8-4667-83C3-46C891896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71800"/>
            <a:ext cx="3640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400" i="0" u="none">
                <a:solidFill>
                  <a:srgbClr val="009900"/>
                </a:solidFill>
                <a:effectLst/>
              </a:rPr>
              <a:t>KRYSTALICKÁ MŘÍŽKA</a:t>
            </a:r>
          </a:p>
          <a:p>
            <a:pPr algn="ctr"/>
            <a:r>
              <a:rPr lang="cs-CZ" altLang="cs-CZ" sz="2400" i="0" u="none">
                <a:solidFill>
                  <a:srgbClr val="009900"/>
                </a:solidFill>
                <a:effectLst/>
              </a:rPr>
              <a:t>krychlové soustavy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8" grpId="0" autoUpdateAnimBg="0"/>
      <p:bldP spid="256019" grpId="0" autoUpdateAnimBg="0"/>
      <p:bldP spid="2560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5" name="Group 5">
            <a:extLst>
              <a:ext uri="{FF2B5EF4-FFF2-40B4-BE49-F238E27FC236}">
                <a16:creationId xmlns:a16="http://schemas.microsoft.com/office/drawing/2014/main" id="{54C76212-8CD7-4987-A940-CB721D4B1DD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3657600" cy="2709863"/>
            <a:chOff x="3470" y="2500"/>
            <a:chExt cx="2040" cy="1656"/>
          </a:xfrm>
        </p:grpSpPr>
        <p:pic>
          <p:nvPicPr>
            <p:cNvPr id="261126" name="Picture 6" descr="strukturaNaCl">
              <a:extLst>
                <a:ext uri="{FF2B5EF4-FFF2-40B4-BE49-F238E27FC236}">
                  <a16:creationId xmlns:a16="http://schemas.microsoft.com/office/drawing/2014/main" id="{28F4F180-4C6B-45AC-9CFB-FBF1052C1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500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127" name="Text Box 7">
              <a:extLst>
                <a:ext uri="{FF2B5EF4-FFF2-40B4-BE49-F238E27FC236}">
                  <a16:creationId xmlns:a16="http://schemas.microsoft.com/office/drawing/2014/main" id="{387A2C59-426E-43F8-A7EC-62E9B6D27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868"/>
              <a:ext cx="72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NaCl</a:t>
              </a:r>
            </a:p>
          </p:txBody>
        </p:sp>
      </p:grpSp>
      <p:grpSp>
        <p:nvGrpSpPr>
          <p:cNvPr id="261122" name="Group 2">
            <a:extLst>
              <a:ext uri="{FF2B5EF4-FFF2-40B4-BE49-F238E27FC236}">
                <a16:creationId xmlns:a16="http://schemas.microsoft.com/office/drawing/2014/main" id="{C2E86D11-93F8-46A2-8157-AD670A2A0924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915988"/>
            <a:ext cx="3200400" cy="2665412"/>
            <a:chOff x="1882" y="867"/>
            <a:chExt cx="2040" cy="1669"/>
          </a:xfrm>
        </p:grpSpPr>
        <p:pic>
          <p:nvPicPr>
            <p:cNvPr id="261123" name="Picture 3" descr="struktura hořčíku">
              <a:extLst>
                <a:ext uri="{FF2B5EF4-FFF2-40B4-BE49-F238E27FC236}">
                  <a16:creationId xmlns:a16="http://schemas.microsoft.com/office/drawing/2014/main" id="{6AF4851A-0D9E-4782-807B-CC8A6E1B7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867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124" name="Text Box 4">
              <a:extLst>
                <a:ext uri="{FF2B5EF4-FFF2-40B4-BE49-F238E27FC236}">
                  <a16:creationId xmlns:a16="http://schemas.microsoft.com/office/drawing/2014/main" id="{4B013654-B32F-4D50-B548-B9F3027FC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250"/>
              <a:ext cx="7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Hořčík</a:t>
              </a:r>
            </a:p>
          </p:txBody>
        </p:sp>
      </p:grpSp>
      <p:grpSp>
        <p:nvGrpSpPr>
          <p:cNvPr id="261128" name="Group 8">
            <a:extLst>
              <a:ext uri="{FF2B5EF4-FFF2-40B4-BE49-F238E27FC236}">
                <a16:creationId xmlns:a16="http://schemas.microsoft.com/office/drawing/2014/main" id="{615C0100-C243-4F14-ACD9-CEDAD19BD43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86200"/>
            <a:ext cx="3238500" cy="2628900"/>
            <a:chOff x="3515" y="459"/>
            <a:chExt cx="2040" cy="1656"/>
          </a:xfrm>
        </p:grpSpPr>
        <p:pic>
          <p:nvPicPr>
            <p:cNvPr id="261129" name="Picture 9" descr="struktura uhliku">
              <a:extLst>
                <a:ext uri="{FF2B5EF4-FFF2-40B4-BE49-F238E27FC236}">
                  <a16:creationId xmlns:a16="http://schemas.microsoft.com/office/drawing/2014/main" id="{982A762D-8A1F-4118-9557-01DD9C4C5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459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130" name="Text Box 10">
              <a:extLst>
                <a:ext uri="{FF2B5EF4-FFF2-40B4-BE49-F238E27FC236}">
                  <a16:creationId xmlns:a16="http://schemas.microsoft.com/office/drawing/2014/main" id="{BA6F4155-7CC8-48DC-80F0-5D136AC89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2" y="1827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Uhlík</a:t>
              </a:r>
            </a:p>
          </p:txBody>
        </p:sp>
      </p:grpSp>
      <p:grpSp>
        <p:nvGrpSpPr>
          <p:cNvPr id="261131" name="Group 11">
            <a:extLst>
              <a:ext uri="{FF2B5EF4-FFF2-40B4-BE49-F238E27FC236}">
                <a16:creationId xmlns:a16="http://schemas.microsoft.com/office/drawing/2014/main" id="{6FD6E5A7-080C-4027-A6DC-B31828FCC8F2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881438"/>
            <a:ext cx="3314700" cy="2595562"/>
            <a:chOff x="205" y="459"/>
            <a:chExt cx="2040" cy="1661"/>
          </a:xfrm>
        </p:grpSpPr>
        <p:pic>
          <p:nvPicPr>
            <p:cNvPr id="261132" name="Picture 12" descr="struktura křemíku">
              <a:extLst>
                <a:ext uri="{FF2B5EF4-FFF2-40B4-BE49-F238E27FC236}">
                  <a16:creationId xmlns:a16="http://schemas.microsoft.com/office/drawing/2014/main" id="{3E90F83B-3507-48A9-8A17-15A8FB893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459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133" name="Text Box 13">
              <a:extLst>
                <a:ext uri="{FF2B5EF4-FFF2-40B4-BE49-F238E27FC236}">
                  <a16:creationId xmlns:a16="http://schemas.microsoft.com/office/drawing/2014/main" id="{74178B8B-4444-42D2-AC18-6026BDB5C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752"/>
              <a:ext cx="14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cs-CZ" alt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1134" name="Text Box 14">
              <a:extLst>
                <a:ext uri="{FF2B5EF4-FFF2-40B4-BE49-F238E27FC236}">
                  <a16:creationId xmlns:a16="http://schemas.microsoft.com/office/drawing/2014/main" id="{4BB3959B-8161-405B-8EFD-B4824D1B1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827"/>
              <a:ext cx="998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Křemík</a:t>
              </a:r>
            </a:p>
          </p:txBody>
        </p:sp>
      </p:grpSp>
      <p:grpSp>
        <p:nvGrpSpPr>
          <p:cNvPr id="261135" name="Group 15">
            <a:extLst>
              <a:ext uri="{FF2B5EF4-FFF2-40B4-BE49-F238E27FC236}">
                <a16:creationId xmlns:a16="http://schemas.microsoft.com/office/drawing/2014/main" id="{858A9B1D-E19B-471D-B4D0-9D24F11408E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990600"/>
            <a:ext cx="3238500" cy="2654300"/>
            <a:chOff x="205" y="2500"/>
            <a:chExt cx="2040" cy="1672"/>
          </a:xfrm>
        </p:grpSpPr>
        <p:pic>
          <p:nvPicPr>
            <p:cNvPr id="261136" name="Picture 16" descr="struktura AS">
              <a:extLst>
                <a:ext uri="{FF2B5EF4-FFF2-40B4-BE49-F238E27FC236}">
                  <a16:creationId xmlns:a16="http://schemas.microsoft.com/office/drawing/2014/main" id="{593117EC-5E45-4B5A-823A-3080873DA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2500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137" name="Text Box 17">
              <a:extLst>
                <a:ext uri="{FF2B5EF4-FFF2-40B4-BE49-F238E27FC236}">
                  <a16:creationId xmlns:a16="http://schemas.microsoft.com/office/drawing/2014/main" id="{044AEFE7-3AD9-4F9F-9C41-9510FF8CD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884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Arsen</a:t>
              </a:r>
            </a:p>
          </p:txBody>
        </p:sp>
      </p:grpSp>
      <p:sp>
        <p:nvSpPr>
          <p:cNvPr id="261139" name="Text Box 19">
            <a:extLst>
              <a:ext uri="{FF2B5EF4-FFF2-40B4-BE49-F238E27FC236}">
                <a16:creationId xmlns:a16="http://schemas.microsoft.com/office/drawing/2014/main" id="{124409C2-8E40-427D-AE09-1DFFE3285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>
                <a:effectLst/>
              </a:rPr>
              <a:t>Obr::</a:t>
            </a:r>
            <a:r>
              <a:rPr lang="cs-CZ" altLang="cs-CZ" sz="2400" b="0" i="0" u="none">
                <a:effectLst/>
              </a:rPr>
              <a:t> Ukázky krystalické mřížky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50" name="Rectangle 122">
            <a:extLst>
              <a:ext uri="{FF2B5EF4-FFF2-40B4-BE49-F238E27FC236}">
                <a16:creationId xmlns:a16="http://schemas.microsoft.com/office/drawing/2014/main" id="{41B94380-C28C-4A15-9A3D-2384ECBBC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63675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částice se nachází ve vrcholech elementární buňky</a:t>
            </a:r>
          </a:p>
        </p:txBody>
      </p:sp>
      <p:sp>
        <p:nvSpPr>
          <p:cNvPr id="253051" name="Rectangle 123">
            <a:extLst>
              <a:ext uri="{FF2B5EF4-FFF2-40B4-BE49-F238E27FC236}">
                <a16:creationId xmlns:a16="http://schemas.microsoft.com/office/drawing/2014/main" id="{859DBF02-51CF-480A-8175-6CC56768F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2888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TYPY ELEMENTÁRNÍ BUŇKY</a:t>
            </a:r>
          </a:p>
        </p:txBody>
      </p:sp>
      <p:sp>
        <p:nvSpPr>
          <p:cNvPr id="253052" name="Rectangle 124">
            <a:extLst>
              <a:ext uri="{FF2B5EF4-FFF2-40B4-BE49-F238E27FC236}">
                <a16:creationId xmlns:a16="http://schemas.microsoft.com/office/drawing/2014/main" id="{C9910573-7DE1-4813-A38A-101DA6BC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06475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I. primitivní</a:t>
            </a:r>
          </a:p>
        </p:txBody>
      </p:sp>
      <p:sp>
        <p:nvSpPr>
          <p:cNvPr id="253059" name="Rectangle 131">
            <a:extLst>
              <a:ext uri="{FF2B5EF4-FFF2-40B4-BE49-F238E27FC236}">
                <a16:creationId xmlns:a16="http://schemas.microsoft.com/office/drawing/2014/main" id="{883F7FA3-3223-4C9B-93EA-6129DEDE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16275"/>
            <a:ext cx="601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částice se nachází ve vrcholech  a uprostřed stěn elementární buňky</a:t>
            </a:r>
          </a:p>
        </p:txBody>
      </p:sp>
      <p:sp>
        <p:nvSpPr>
          <p:cNvPr id="253060" name="Rectangle 132">
            <a:extLst>
              <a:ext uri="{FF2B5EF4-FFF2-40B4-BE49-F238E27FC236}">
                <a16:creationId xmlns:a16="http://schemas.microsoft.com/office/drawing/2014/main" id="{DE33B11D-F326-47AD-81C0-FB020E06B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59075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II. plošně centrovaná</a:t>
            </a:r>
          </a:p>
        </p:txBody>
      </p:sp>
      <p:sp>
        <p:nvSpPr>
          <p:cNvPr id="253061" name="Rectangle 133">
            <a:extLst>
              <a:ext uri="{FF2B5EF4-FFF2-40B4-BE49-F238E27FC236}">
                <a16:creationId xmlns:a16="http://schemas.microsoft.com/office/drawing/2014/main" id="{9A01E32E-5322-4FD4-A5FA-53E7B37D1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26075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částice se nachází ve vrcholech  a středu elementární buňky</a:t>
            </a:r>
          </a:p>
        </p:txBody>
      </p:sp>
      <p:sp>
        <p:nvSpPr>
          <p:cNvPr id="253062" name="Rectangle 134">
            <a:extLst>
              <a:ext uri="{FF2B5EF4-FFF2-40B4-BE49-F238E27FC236}">
                <a16:creationId xmlns:a16="http://schemas.microsoft.com/office/drawing/2014/main" id="{3BD70D81-3670-484B-A1E1-F78D7001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92675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III. prostorově centrovaná</a:t>
            </a:r>
          </a:p>
        </p:txBody>
      </p:sp>
      <p:grpSp>
        <p:nvGrpSpPr>
          <p:cNvPr id="253076" name="Group 148">
            <a:extLst>
              <a:ext uri="{FF2B5EF4-FFF2-40B4-BE49-F238E27FC236}">
                <a16:creationId xmlns:a16="http://schemas.microsoft.com/office/drawing/2014/main" id="{D03F70B9-3C23-47A4-9B8D-E85BBD791F6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28600"/>
            <a:ext cx="1981200" cy="1981200"/>
            <a:chOff x="3984" y="480"/>
            <a:chExt cx="1248" cy="1248"/>
          </a:xfrm>
        </p:grpSpPr>
        <p:grpSp>
          <p:nvGrpSpPr>
            <p:cNvPr id="253067" name="Group 139">
              <a:extLst>
                <a:ext uri="{FF2B5EF4-FFF2-40B4-BE49-F238E27FC236}">
                  <a16:creationId xmlns:a16="http://schemas.microsoft.com/office/drawing/2014/main" id="{C70C28B3-98C5-4490-8B43-B82332C55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528"/>
              <a:ext cx="1152" cy="1152"/>
              <a:chOff x="4032" y="528"/>
              <a:chExt cx="1152" cy="1152"/>
            </a:xfrm>
          </p:grpSpPr>
          <p:sp>
            <p:nvSpPr>
              <p:cNvPr id="253063" name="AutoShape 135">
                <a:extLst>
                  <a:ext uri="{FF2B5EF4-FFF2-40B4-BE49-F238E27FC236}">
                    <a16:creationId xmlns:a16="http://schemas.microsoft.com/office/drawing/2014/main" id="{E1136A2D-3403-4CDF-82ED-681307102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528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66" name="AutoShape 138">
                <a:extLst>
                  <a:ext uri="{FF2B5EF4-FFF2-40B4-BE49-F238E27FC236}">
                    <a16:creationId xmlns:a16="http://schemas.microsoft.com/office/drawing/2014/main" id="{3A67C856-33DC-4E9E-BDC9-09C007B2F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76127">
                <a:off x="4032" y="528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571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53068" name="Oval 140">
              <a:extLst>
                <a:ext uri="{FF2B5EF4-FFF2-40B4-BE49-F238E27FC236}">
                  <a16:creationId xmlns:a16="http://schemas.microsoft.com/office/drawing/2014/main" id="{75ACC887-88C9-4350-AE64-9FE75E14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69" name="Oval 141">
              <a:extLst>
                <a:ext uri="{FF2B5EF4-FFF2-40B4-BE49-F238E27FC236}">
                  <a16:creationId xmlns:a16="http://schemas.microsoft.com/office/drawing/2014/main" id="{EBD572AD-12BB-49FE-B99F-E5FD1459B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48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70" name="Oval 142">
              <a:extLst>
                <a:ext uri="{FF2B5EF4-FFF2-40B4-BE49-F238E27FC236}">
                  <a16:creationId xmlns:a16="http://schemas.microsoft.com/office/drawing/2014/main" id="{82651813-CD89-425F-AD3D-4D325E73B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29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71" name="Oval 143">
              <a:extLst>
                <a:ext uri="{FF2B5EF4-FFF2-40B4-BE49-F238E27FC236}">
                  <a16:creationId xmlns:a16="http://schemas.microsoft.com/office/drawing/2014/main" id="{8CFEF554-613D-48B4-90B4-7E01C70A4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58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72" name="Oval 144">
              <a:extLst>
                <a:ext uri="{FF2B5EF4-FFF2-40B4-BE49-F238E27FC236}">
                  <a16:creationId xmlns:a16="http://schemas.microsoft.com/office/drawing/2014/main" id="{DE2A0060-333C-4CE5-85C7-F81CE55CF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76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73" name="Oval 145">
              <a:extLst>
                <a:ext uri="{FF2B5EF4-FFF2-40B4-BE49-F238E27FC236}">
                  <a16:creationId xmlns:a16="http://schemas.microsoft.com/office/drawing/2014/main" id="{0887B5A0-F0DD-4A5F-B7EA-3868E7C7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76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74" name="Oval 146">
              <a:extLst>
                <a:ext uri="{FF2B5EF4-FFF2-40B4-BE49-F238E27FC236}">
                  <a16:creationId xmlns:a16="http://schemas.microsoft.com/office/drawing/2014/main" id="{0AACF49E-BE05-4076-94D1-912E440BE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48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75" name="Oval 147">
              <a:extLst>
                <a:ext uri="{FF2B5EF4-FFF2-40B4-BE49-F238E27FC236}">
                  <a16:creationId xmlns:a16="http://schemas.microsoft.com/office/drawing/2014/main" id="{FEAAB732-6628-498E-B7D7-2618213B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53118" name="Group 190">
            <a:extLst>
              <a:ext uri="{FF2B5EF4-FFF2-40B4-BE49-F238E27FC236}">
                <a16:creationId xmlns:a16="http://schemas.microsoft.com/office/drawing/2014/main" id="{89FD3999-AAFF-401E-A634-0E87D8673EF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1981200" cy="1981200"/>
            <a:chOff x="4032" y="1536"/>
            <a:chExt cx="1248" cy="1248"/>
          </a:xfrm>
        </p:grpSpPr>
        <p:grpSp>
          <p:nvGrpSpPr>
            <p:cNvPr id="253078" name="Group 150">
              <a:extLst>
                <a:ext uri="{FF2B5EF4-FFF2-40B4-BE49-F238E27FC236}">
                  <a16:creationId xmlns:a16="http://schemas.microsoft.com/office/drawing/2014/main" id="{1212FDF3-D694-455F-ADF8-476F3E69E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1248" cy="1248"/>
              <a:chOff x="3984" y="480"/>
              <a:chExt cx="1248" cy="1248"/>
            </a:xfrm>
          </p:grpSpPr>
          <p:grpSp>
            <p:nvGrpSpPr>
              <p:cNvPr id="253079" name="Group 151">
                <a:extLst>
                  <a:ext uri="{FF2B5EF4-FFF2-40B4-BE49-F238E27FC236}">
                    <a16:creationId xmlns:a16="http://schemas.microsoft.com/office/drawing/2014/main" id="{EE276801-2354-46C3-856F-0AAC56D14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528"/>
                <a:ext cx="1152" cy="1152"/>
                <a:chOff x="4032" y="528"/>
                <a:chExt cx="1152" cy="1152"/>
              </a:xfrm>
            </p:grpSpPr>
            <p:sp>
              <p:nvSpPr>
                <p:cNvPr id="253080" name="AutoShape 152">
                  <a:extLst>
                    <a:ext uri="{FF2B5EF4-FFF2-40B4-BE49-F238E27FC236}">
                      <a16:creationId xmlns:a16="http://schemas.microsoft.com/office/drawing/2014/main" id="{A010C16C-096A-46C2-B78B-D407D9C22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528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081" name="AutoShape 153">
                  <a:extLst>
                    <a:ext uri="{FF2B5EF4-FFF2-40B4-BE49-F238E27FC236}">
                      <a16:creationId xmlns:a16="http://schemas.microsoft.com/office/drawing/2014/main" id="{AEACB5C0-8A72-46E3-A0D6-C020FC9B7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776127">
                  <a:off x="4032" y="528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082" name="Oval 154">
                <a:extLst>
                  <a:ext uri="{FF2B5EF4-FFF2-40B4-BE49-F238E27FC236}">
                    <a16:creationId xmlns:a16="http://schemas.microsoft.com/office/drawing/2014/main" id="{AFEE0D27-B80A-4FD3-9F7D-8A012307D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3" name="Oval 155">
                <a:extLst>
                  <a:ext uri="{FF2B5EF4-FFF2-40B4-BE49-F238E27FC236}">
                    <a16:creationId xmlns:a16="http://schemas.microsoft.com/office/drawing/2014/main" id="{0B1F5316-AF7D-450A-BA5B-3278CA646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4" name="Oval 156">
                <a:extLst>
                  <a:ext uri="{FF2B5EF4-FFF2-40B4-BE49-F238E27FC236}">
                    <a16:creationId xmlns:a16="http://schemas.microsoft.com/office/drawing/2014/main" id="{F7ADA1E9-F1F6-4072-9C01-BBBE47B60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5" name="Oval 157">
                <a:extLst>
                  <a:ext uri="{FF2B5EF4-FFF2-40B4-BE49-F238E27FC236}">
                    <a16:creationId xmlns:a16="http://schemas.microsoft.com/office/drawing/2014/main" id="{5C0D1526-7A45-4EFD-B1BA-47D8A5D21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58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6" name="Oval 158">
                <a:extLst>
                  <a:ext uri="{FF2B5EF4-FFF2-40B4-BE49-F238E27FC236}">
                    <a16:creationId xmlns:a16="http://schemas.microsoft.com/office/drawing/2014/main" id="{34C705AA-1C9C-4733-B253-3708CDA8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7" name="Oval 159">
                <a:extLst>
                  <a:ext uri="{FF2B5EF4-FFF2-40B4-BE49-F238E27FC236}">
                    <a16:creationId xmlns:a16="http://schemas.microsoft.com/office/drawing/2014/main" id="{53917FC1-E04A-4AFA-9F18-E9FC568E0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8" name="Oval 160">
                <a:extLst>
                  <a:ext uri="{FF2B5EF4-FFF2-40B4-BE49-F238E27FC236}">
                    <a16:creationId xmlns:a16="http://schemas.microsoft.com/office/drawing/2014/main" id="{8EBB790E-DEA4-4881-92E4-607848D5A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089" name="Oval 161">
                <a:extLst>
                  <a:ext uri="{FF2B5EF4-FFF2-40B4-BE49-F238E27FC236}">
                    <a16:creationId xmlns:a16="http://schemas.microsoft.com/office/drawing/2014/main" id="{B135F6AA-82C2-49A2-B29D-E46092A5D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4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53094" name="Line 166">
              <a:extLst>
                <a:ext uri="{FF2B5EF4-FFF2-40B4-BE49-F238E27FC236}">
                  <a16:creationId xmlns:a16="http://schemas.microsoft.com/office/drawing/2014/main" id="{BA056C28-96EF-4DF5-B4DE-4484E3256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728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3095" name="Line 167">
              <a:extLst>
                <a:ext uri="{FF2B5EF4-FFF2-40B4-BE49-F238E27FC236}">
                  <a16:creationId xmlns:a16="http://schemas.microsoft.com/office/drawing/2014/main" id="{395D69CD-A4E5-4CDC-9A20-BEB39FBE1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220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3096" name="Line 168">
              <a:extLst>
                <a:ext uri="{FF2B5EF4-FFF2-40B4-BE49-F238E27FC236}">
                  <a16:creationId xmlns:a16="http://schemas.microsoft.com/office/drawing/2014/main" id="{84C44B6B-204E-4719-8380-CCC559948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2064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3093" name="Oval 165">
              <a:extLst>
                <a:ext uri="{FF2B5EF4-FFF2-40B4-BE49-F238E27FC236}">
                  <a16:creationId xmlns:a16="http://schemas.microsoft.com/office/drawing/2014/main" id="{784C0F8C-A933-4C64-B578-2F33513A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97" name="Oval 169">
              <a:extLst>
                <a:ext uri="{FF2B5EF4-FFF2-40B4-BE49-F238E27FC236}">
                  <a16:creationId xmlns:a16="http://schemas.microsoft.com/office/drawing/2014/main" id="{2CAAEB93-9CDD-40B4-90E1-0722B424B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1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98" name="Oval 170">
              <a:extLst>
                <a:ext uri="{FF2B5EF4-FFF2-40B4-BE49-F238E27FC236}">
                  <a16:creationId xmlns:a16="http://schemas.microsoft.com/office/drawing/2014/main" id="{705E7EA9-3687-4FB6-892A-A7E94C00E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8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099" name="Oval 171">
              <a:extLst>
                <a:ext uri="{FF2B5EF4-FFF2-40B4-BE49-F238E27FC236}">
                  <a16:creationId xmlns:a16="http://schemas.microsoft.com/office/drawing/2014/main" id="{E367E6DA-B552-4E8B-B5DC-8F01BB147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9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100" name="Oval 172">
              <a:extLst>
                <a:ext uri="{FF2B5EF4-FFF2-40B4-BE49-F238E27FC236}">
                  <a16:creationId xmlns:a16="http://schemas.microsoft.com/office/drawing/2014/main" id="{C266DB0B-3A43-4BB0-918D-DED24611D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25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3101" name="Oval 173">
              <a:extLst>
                <a:ext uri="{FF2B5EF4-FFF2-40B4-BE49-F238E27FC236}">
                  <a16:creationId xmlns:a16="http://schemas.microsoft.com/office/drawing/2014/main" id="{B6CB2C80-E5FE-4718-924E-35D42ACEC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53117" name="Group 189">
            <a:extLst>
              <a:ext uri="{FF2B5EF4-FFF2-40B4-BE49-F238E27FC236}">
                <a16:creationId xmlns:a16="http://schemas.microsoft.com/office/drawing/2014/main" id="{4425DDCC-9DC8-4E2C-8E94-82270AE727B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648200"/>
            <a:ext cx="1981200" cy="1981200"/>
            <a:chOff x="4032" y="2928"/>
            <a:chExt cx="1248" cy="1248"/>
          </a:xfrm>
        </p:grpSpPr>
        <p:sp>
          <p:nvSpPr>
            <p:cNvPr id="253115" name="Line 187">
              <a:extLst>
                <a:ext uri="{FF2B5EF4-FFF2-40B4-BE49-F238E27FC236}">
                  <a16:creationId xmlns:a16="http://schemas.microsoft.com/office/drawing/2014/main" id="{26A1EBC1-1A39-42DB-81C5-17F3836B3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024"/>
              <a:ext cx="52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3116" name="Line 188">
              <a:extLst>
                <a:ext uri="{FF2B5EF4-FFF2-40B4-BE49-F238E27FC236}">
                  <a16:creationId xmlns:a16="http://schemas.microsoft.com/office/drawing/2014/main" id="{A7C6824E-522B-42C0-93BD-2DB557CE5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024"/>
              <a:ext cx="76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3092" name="Oval 164">
              <a:extLst>
                <a:ext uri="{FF2B5EF4-FFF2-40B4-BE49-F238E27FC236}">
                  <a16:creationId xmlns:a16="http://schemas.microsoft.com/office/drawing/2014/main" id="{0DFF3F93-B296-437F-A9FB-949DA21D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53103" name="Group 175">
              <a:extLst>
                <a:ext uri="{FF2B5EF4-FFF2-40B4-BE49-F238E27FC236}">
                  <a16:creationId xmlns:a16="http://schemas.microsoft.com/office/drawing/2014/main" id="{84837F01-F0FA-434E-86DF-084EDAC50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928"/>
              <a:ext cx="1248" cy="1248"/>
              <a:chOff x="3984" y="480"/>
              <a:chExt cx="1248" cy="1248"/>
            </a:xfrm>
          </p:grpSpPr>
          <p:grpSp>
            <p:nvGrpSpPr>
              <p:cNvPr id="253104" name="Group 176">
                <a:extLst>
                  <a:ext uri="{FF2B5EF4-FFF2-40B4-BE49-F238E27FC236}">
                    <a16:creationId xmlns:a16="http://schemas.microsoft.com/office/drawing/2014/main" id="{2AA1461A-E9A9-4431-A4EE-59389CA64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528"/>
                <a:ext cx="1152" cy="1152"/>
                <a:chOff x="4032" y="528"/>
                <a:chExt cx="1152" cy="1152"/>
              </a:xfrm>
            </p:grpSpPr>
            <p:sp>
              <p:nvSpPr>
                <p:cNvPr id="253105" name="AutoShape 177">
                  <a:extLst>
                    <a:ext uri="{FF2B5EF4-FFF2-40B4-BE49-F238E27FC236}">
                      <a16:creationId xmlns:a16="http://schemas.microsoft.com/office/drawing/2014/main" id="{BE0BB4F5-E68A-4E1E-8070-BAF3E85CE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528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106" name="AutoShape 178">
                  <a:extLst>
                    <a:ext uri="{FF2B5EF4-FFF2-40B4-BE49-F238E27FC236}">
                      <a16:creationId xmlns:a16="http://schemas.microsoft.com/office/drawing/2014/main" id="{67DAAEBB-E3E7-4043-AD1B-FADF2C3F7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776127">
                  <a:off x="4032" y="528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571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107" name="Oval 179">
                <a:extLst>
                  <a:ext uri="{FF2B5EF4-FFF2-40B4-BE49-F238E27FC236}">
                    <a16:creationId xmlns:a16="http://schemas.microsoft.com/office/drawing/2014/main" id="{FB79794F-3EFD-4C0D-91C5-F9B0164D3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08" name="Oval 180">
                <a:extLst>
                  <a:ext uri="{FF2B5EF4-FFF2-40B4-BE49-F238E27FC236}">
                    <a16:creationId xmlns:a16="http://schemas.microsoft.com/office/drawing/2014/main" id="{B0DFDFEB-A3D9-49B6-A434-223C92451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09" name="Oval 181">
                <a:extLst>
                  <a:ext uri="{FF2B5EF4-FFF2-40B4-BE49-F238E27FC236}">
                    <a16:creationId xmlns:a16="http://schemas.microsoft.com/office/drawing/2014/main" id="{BD9BD788-DD09-4D7F-B287-303F2769A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10" name="Oval 182">
                <a:extLst>
                  <a:ext uri="{FF2B5EF4-FFF2-40B4-BE49-F238E27FC236}">
                    <a16:creationId xmlns:a16="http://schemas.microsoft.com/office/drawing/2014/main" id="{AAF52520-4221-481A-8BD0-D209E4B49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58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11" name="Oval 183">
                <a:extLst>
                  <a:ext uri="{FF2B5EF4-FFF2-40B4-BE49-F238E27FC236}">
                    <a16:creationId xmlns:a16="http://schemas.microsoft.com/office/drawing/2014/main" id="{544A54D5-57CB-4041-A29E-085A53136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12" name="Oval 184">
                <a:extLst>
                  <a:ext uri="{FF2B5EF4-FFF2-40B4-BE49-F238E27FC236}">
                    <a16:creationId xmlns:a16="http://schemas.microsoft.com/office/drawing/2014/main" id="{249E7B40-C5BA-4B53-92B9-EEB6D02A7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13" name="Oval 185">
                <a:extLst>
                  <a:ext uri="{FF2B5EF4-FFF2-40B4-BE49-F238E27FC236}">
                    <a16:creationId xmlns:a16="http://schemas.microsoft.com/office/drawing/2014/main" id="{F5526589-77A8-410D-B59A-8C83AA32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3114" name="Oval 186">
                <a:extLst>
                  <a:ext uri="{FF2B5EF4-FFF2-40B4-BE49-F238E27FC236}">
                    <a16:creationId xmlns:a16="http://schemas.microsoft.com/office/drawing/2014/main" id="{728084B3-AFB7-4139-BE2A-1EC1E3577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4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50" grpId="0" autoUpdateAnimBg="0"/>
      <p:bldP spid="253051" grpId="0" autoUpdateAnimBg="0"/>
      <p:bldP spid="253052" grpId="0" autoUpdateAnimBg="0"/>
      <p:bldP spid="253059" grpId="0" autoUpdateAnimBg="0"/>
      <p:bldP spid="253060" grpId="0" autoUpdateAnimBg="0"/>
      <p:bldP spid="253061" grpId="0" autoUpdateAnimBg="0"/>
      <p:bldP spid="25306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Rectangle 5">
            <a:extLst>
              <a:ext uri="{FF2B5EF4-FFF2-40B4-BE49-F238E27FC236}">
                <a16:creationId xmlns:a16="http://schemas.microsoft.com/office/drawing/2014/main" id="{3615BCED-8D25-4AE3-B0F0-6F70EA932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84582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PORUCHY KRYSTALICKÉ MŘÍŽKY (defekty)</a:t>
            </a:r>
            <a:r>
              <a:rPr lang="cs-CZ" altLang="cs-CZ" sz="2400" i="0" u="none">
                <a:effectLst/>
              </a:rPr>
              <a:t> </a:t>
            </a:r>
          </a:p>
          <a:p>
            <a:r>
              <a:rPr lang="cs-CZ" altLang="cs-CZ" sz="2400" i="0" u="none">
                <a:effectLst/>
              </a:rPr>
              <a:t>odchylky od pravidelného uspořádání krystalické  mřížky:</a:t>
            </a:r>
          </a:p>
          <a:p>
            <a:endParaRPr lang="cs-CZ" altLang="cs-CZ" sz="2400" i="0" u="none">
              <a:effectLst/>
            </a:endParaRPr>
          </a:p>
          <a:p>
            <a:pPr>
              <a:buFontTx/>
              <a:buChar char="•"/>
            </a:pPr>
            <a:r>
              <a:rPr lang="cs-CZ" altLang="cs-CZ" sz="1800" i="0" u="none">
                <a:effectLst/>
              </a:rPr>
              <a:t>  </a:t>
            </a:r>
            <a:r>
              <a:rPr lang="cs-CZ" altLang="cs-CZ" sz="2400" i="0" u="none">
                <a:effectLst/>
              </a:rPr>
              <a:t>BODOVÉ</a:t>
            </a:r>
          </a:p>
          <a:p>
            <a:pPr>
              <a:buFontTx/>
              <a:buChar char="•"/>
            </a:pPr>
            <a:r>
              <a:rPr lang="cs-CZ" altLang="cs-CZ" sz="2400" i="0" u="none">
                <a:effectLst/>
              </a:rPr>
              <a:t> ČÁROVÉ</a:t>
            </a:r>
          </a:p>
          <a:p>
            <a:pPr>
              <a:buFontTx/>
              <a:buChar char="•"/>
            </a:pPr>
            <a:r>
              <a:rPr lang="cs-CZ" altLang="cs-CZ" sz="2400" i="0" u="none">
                <a:effectLst/>
              </a:rPr>
              <a:t> OBJEMOVÉ</a:t>
            </a:r>
          </a:p>
          <a:p>
            <a:r>
              <a:rPr lang="cs-CZ" altLang="cs-CZ" sz="1800" i="0" u="none">
                <a:effectLst/>
              </a:rPr>
              <a:t>			</a:t>
            </a:r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9D695305-993B-47AB-AB93-0F16D08D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513"/>
            <a:ext cx="7993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br>
              <a:rPr lang="cs-CZ" altLang="cs-CZ" sz="40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0" i="0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3F2A6578-3D26-4915-BC3F-BAE3534DA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333375"/>
            <a:ext cx="845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3. PORUCHY KRYSTALOVÉ MŘÍŽKY</a:t>
            </a:r>
          </a:p>
        </p:txBody>
      </p:sp>
      <p:sp>
        <p:nvSpPr>
          <p:cNvPr id="265220" name="Text Box 4">
            <a:extLst>
              <a:ext uri="{FF2B5EF4-FFF2-40B4-BE49-F238E27FC236}">
                <a16:creationId xmlns:a16="http://schemas.microsoft.com/office/drawing/2014/main" id="{D3D4455A-4871-44EC-B117-3174F73E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CC00"/>
                </a:solidFill>
                <a:effectLst/>
              </a:rPr>
              <a:t>Reálná krystalická mřížka se od ideální liší PORUCHAMI</a:t>
            </a:r>
          </a:p>
        </p:txBody>
      </p:sp>
      <p:grpSp>
        <p:nvGrpSpPr>
          <p:cNvPr id="265225" name="Group 9">
            <a:extLst>
              <a:ext uri="{FF2B5EF4-FFF2-40B4-BE49-F238E27FC236}">
                <a16:creationId xmlns:a16="http://schemas.microsoft.com/office/drawing/2014/main" id="{9B8A553F-C5EE-4D2C-A06A-560CBFAED1C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00400"/>
            <a:ext cx="7924800" cy="3352800"/>
            <a:chOff x="528" y="2016"/>
            <a:chExt cx="4992" cy="2112"/>
          </a:xfrm>
        </p:grpSpPr>
        <p:pic>
          <p:nvPicPr>
            <p:cNvPr id="265223" name="Picture 7" descr="Krystal ze znečištěné vody, odebrané z jedné japonské přehrady">
              <a:extLst>
                <a:ext uri="{FF2B5EF4-FFF2-40B4-BE49-F238E27FC236}">
                  <a16:creationId xmlns:a16="http://schemas.microsoft.com/office/drawing/2014/main" id="{B57FB60C-7C0F-4912-B6ED-0E120F73A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016"/>
              <a:ext cx="273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24" name="Text Box 8">
              <a:extLst>
                <a:ext uri="{FF2B5EF4-FFF2-40B4-BE49-F238E27FC236}">
                  <a16:creationId xmlns:a16="http://schemas.microsoft.com/office/drawing/2014/main" id="{0C809186-AB83-498E-B8DC-8A528B0AD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840"/>
              <a:ext cx="49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62000" indent="-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47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28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400" b="0" u="none">
                  <a:effectLst/>
                </a:rPr>
                <a:t>Obr.: krystal znečištěné vody z jedné japonské přehrady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utoUpdateAnimBg="0"/>
      <p:bldP spid="265219" grpId="0" autoUpdateAnimBg="0"/>
      <p:bldP spid="2652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1814C9DE-BFF0-4FDC-8C6C-FD2BD1193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chybějící částice v ideální mřížce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3C3C2AF4-E7A5-4686-B868-ABB2291F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I. BODOVÉ PORUCHY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86B6F6EA-606A-4681-98C5-B62956B72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a) vakance</a:t>
            </a:r>
          </a:p>
        </p:txBody>
      </p:sp>
      <p:pic>
        <p:nvPicPr>
          <p:cNvPr id="266245" name="Picture 5" descr="vakance">
            <a:extLst>
              <a:ext uri="{FF2B5EF4-FFF2-40B4-BE49-F238E27FC236}">
                <a16:creationId xmlns:a16="http://schemas.microsoft.com/office/drawing/2014/main" id="{F6BEABBE-E73E-494E-8934-A5915A87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4860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6" name="Rectangle 6">
            <a:extLst>
              <a:ext uri="{FF2B5EF4-FFF2-40B4-BE49-F238E27FC236}">
                <a16:creationId xmlns:a16="http://schemas.microsoft.com/office/drawing/2014/main" id="{97F576B6-35AD-40C4-B222-6C7AC4BD8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7848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-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příčina:  tepelný pohyb částic,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		     ozáření krystalu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lang="cs-CZ" altLang="cs-CZ" sz="2400" b="0" i="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47" name="Rectangle 7">
            <a:extLst>
              <a:ext uri="{FF2B5EF4-FFF2-40B4-BE49-F238E27FC236}">
                <a16:creationId xmlns:a16="http://schemas.microsoft.com/office/drawing/2014/main" id="{A1EBA7E5-7A3B-4752-B9E4-8A24F11B5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1005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částice mimo pravidelný bod mřížky</a:t>
            </a:r>
          </a:p>
        </p:txBody>
      </p:sp>
      <p:sp>
        <p:nvSpPr>
          <p:cNvPr id="266248" name="Rectangle 8">
            <a:extLst>
              <a:ext uri="{FF2B5EF4-FFF2-40B4-BE49-F238E27FC236}">
                <a16:creationId xmlns:a16="http://schemas.microsoft.com/office/drawing/2014/main" id="{981EBD24-F155-4585-A84C-E47CC0C92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5285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b) Intersticiální poloha částic</a:t>
            </a:r>
          </a:p>
        </p:txBody>
      </p:sp>
      <p:sp>
        <p:nvSpPr>
          <p:cNvPr id="266249" name="Rectangle 9">
            <a:extLst>
              <a:ext uri="{FF2B5EF4-FFF2-40B4-BE49-F238E27FC236}">
                <a16:creationId xmlns:a16="http://schemas.microsoft.com/office/drawing/2014/main" id="{792CE8A5-16EF-4AAF-A851-84B66B18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91050"/>
            <a:ext cx="7848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-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příčina:  tepelný pohyb částic,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		     ozáření krystalu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lang="cs-CZ" altLang="cs-CZ" sz="2400" b="0" i="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50" name="Picture 10" descr="intersticiální_poloha">
            <a:extLst>
              <a:ext uri="{FF2B5EF4-FFF2-40B4-BE49-F238E27FC236}">
                <a16:creationId xmlns:a16="http://schemas.microsoft.com/office/drawing/2014/main" id="{AEB575BF-0EC5-40C3-BF73-2C82B3EB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4860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3" grpId="0" autoUpdateAnimBg="0"/>
      <p:bldP spid="266244" grpId="0" autoUpdateAnimBg="0"/>
      <p:bldP spid="266246" grpId="0" autoUpdateAnimBg="0"/>
      <p:bldP spid="266247" grpId="0" autoUpdateAnimBg="0"/>
      <p:bldP spid="266248" grpId="0" autoUpdateAnimBg="0"/>
      <p:bldP spid="2662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583DA888-4B6E-4974-983B-44E26577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cizí atomy v krystalu daného chemického složení. Cizí atom může nahrazovat vlastní atom  mřížky nebo být v intersticiální poloze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C54910F-0018-4EB4-B487-2CA47FD24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c) příměsi</a:t>
            </a:r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03E71114-418C-4934-9D75-2D7E393B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38300"/>
            <a:ext cx="7848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-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příčina:  nečistoty,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		     absorpce uměle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lang="cs-CZ" altLang="cs-CZ" sz="2400" b="0" i="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7269" name="Picture 5" descr="příměs">
            <a:extLst>
              <a:ext uri="{FF2B5EF4-FFF2-40B4-BE49-F238E27FC236}">
                <a16:creationId xmlns:a16="http://schemas.microsoft.com/office/drawing/2014/main" id="{79CB95AF-E733-461D-894E-FAE48064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47800"/>
            <a:ext cx="24860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Rectangle 6">
            <a:extLst>
              <a:ext uri="{FF2B5EF4-FFF2-40B4-BE49-F238E27FC236}">
                <a16:creationId xmlns:a16="http://schemas.microsoft.com/office/drawing/2014/main" id="{93B57AE0-BEAC-4D3E-BB0F-D83D9E0FC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9624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II. ČÁROVÉ PORUCHY (DISLOKACE)</a:t>
            </a:r>
          </a:p>
        </p:txBody>
      </p:sp>
      <p:sp>
        <p:nvSpPr>
          <p:cNvPr id="267271" name="Rectangle 7">
            <a:extLst>
              <a:ext uri="{FF2B5EF4-FFF2-40B4-BE49-F238E27FC236}">
                <a16:creationId xmlns:a16="http://schemas.microsoft.com/office/drawing/2014/main" id="{3192985E-01EF-4281-B059-74DAC41A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196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effectLst/>
              </a:rPr>
              <a:t>Posunutí rovnovážných poloh částic kolem určité čáry (dislokační čára)</a:t>
            </a:r>
            <a:endParaRPr lang="cs-CZ" altLang="cs-CZ" sz="1800" i="0" u="none">
              <a:effectLst/>
            </a:endParaRPr>
          </a:p>
        </p:txBody>
      </p:sp>
      <p:sp>
        <p:nvSpPr>
          <p:cNvPr id="267272" name="Rectangle 8">
            <a:extLst>
              <a:ext uri="{FF2B5EF4-FFF2-40B4-BE49-F238E27FC236}">
                <a16:creationId xmlns:a16="http://schemas.microsoft.com/office/drawing/2014/main" id="{670476DF-A254-4A85-926F-1CD95E81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III. OBJEMOVÉ  PORUCHY</a:t>
            </a:r>
          </a:p>
        </p:txBody>
      </p:sp>
      <p:sp>
        <p:nvSpPr>
          <p:cNvPr id="267273" name="Rectangle 9">
            <a:extLst>
              <a:ext uri="{FF2B5EF4-FFF2-40B4-BE49-F238E27FC236}">
                <a16:creationId xmlns:a16="http://schemas.microsoft.com/office/drawing/2014/main" id="{BB981393-FDFF-468F-AF2A-8A9E9C13B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effectLst/>
              </a:rPr>
              <a:t>Vznik ostrůvků jiné krystalické struktury (PRINCIPIÁTY)</a:t>
            </a:r>
            <a:endParaRPr lang="cs-CZ" altLang="cs-CZ" sz="1800" i="0" u="none"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  <p:bldP spid="267267" grpId="0" autoUpdateAnimBg="0"/>
      <p:bldP spid="267268" grpId="0" autoUpdateAnimBg="0"/>
      <p:bldP spid="267270" grpId="0" autoUpdateAnimBg="0"/>
      <p:bldP spid="267271" grpId="0" autoUpdateAnimBg="0"/>
      <p:bldP spid="267272" grpId="0" autoUpdateAnimBg="0"/>
      <p:bldP spid="2672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1EF19D66-5A1C-4BE6-B627-48FF9F518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90600"/>
            <a:ext cx="8532812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1.	KRYSTALICKÉ A AMORFNÍ LÁTKY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2.	KRYSTALICKÁ MŘÍŽKA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3.	PORUCHY  KRYSTALICKÉ MŘÍŽKY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4.	DEFORMACE PEVNÉHO TĚLESA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5.	SÍLA PRUŽNOSTI.  NORMÁLOVÉ NAPĚTÍ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6.	HOOKŮV ZÁKON PRO PRUŽNOU DEFORMACI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7.	TEPLOTNÍ ROZTAŽNOST PEVNÝCH TĚLES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B72C857B-0036-4EFD-9805-F1CE97E69C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762000"/>
            <a:ext cx="7993062" cy="647700"/>
          </a:xfrm>
        </p:spPr>
        <p:txBody>
          <a:bodyPr/>
          <a:lstStyle/>
          <a:p>
            <a:br>
              <a:rPr lang="cs-CZ" altLang="cs-CZ" sz="4400"/>
            </a:br>
            <a:endParaRPr lang="cs-CZ" altLang="cs-CZ" sz="4400"/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58C996E4-ACE1-4334-B293-A198BB358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152400"/>
            <a:ext cx="845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4. DEFORMACE PEVNÉHO TĚLESA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710C07A8-94B5-4C8E-84D4-DC096B01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52488"/>
            <a:ext cx="8305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800" i="0" u="none">
                <a:solidFill>
                  <a:srgbClr val="00FF00"/>
                </a:solidFill>
                <a:effectLst/>
              </a:rPr>
              <a:t>DEFORMACE – změna tvaru nebo objemu pevného tělesa způsobena účinkem vnějších sil</a:t>
            </a:r>
          </a:p>
        </p:txBody>
      </p:sp>
      <p:sp>
        <p:nvSpPr>
          <p:cNvPr id="268293" name="Rectangle 5">
            <a:extLst>
              <a:ext uri="{FF2B5EF4-FFF2-40B4-BE49-F238E27FC236}">
                <a16:creationId xmlns:a16="http://schemas.microsoft.com/office/drawing/2014/main" id="{467F3EDE-26D7-43FC-BEFE-D1882A24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00288"/>
            <a:ext cx="78486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pružná (elastická)</a:t>
            </a:r>
          </a:p>
          <a:p>
            <a:pPr algn="just"/>
            <a:r>
              <a:rPr lang="cs-CZ" altLang="cs-CZ" sz="2400" i="0" u="none">
                <a:effectLst/>
              </a:rPr>
              <a:t>Těleso nabude původní tvar, jakmile vnější síly přestanou působit</a:t>
            </a:r>
            <a:endParaRPr lang="cs-CZ" altLang="cs-CZ" sz="1800" i="0" u="none">
              <a:effectLst/>
            </a:endParaRPr>
          </a:p>
        </p:txBody>
      </p:sp>
      <p:sp>
        <p:nvSpPr>
          <p:cNvPr id="268294" name="Rectangle 6">
            <a:extLst>
              <a:ext uri="{FF2B5EF4-FFF2-40B4-BE49-F238E27FC236}">
                <a16:creationId xmlns:a16="http://schemas.microsoft.com/office/drawing/2014/main" id="{0760633A-B8C5-49BC-B822-576C4D2E9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95688"/>
            <a:ext cx="78486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tvárná  (plastická)</a:t>
            </a:r>
          </a:p>
          <a:p>
            <a:pPr algn="just"/>
            <a:r>
              <a:rPr lang="cs-CZ" altLang="cs-CZ" sz="2400" i="0" u="none">
                <a:effectLst/>
              </a:rPr>
              <a:t>Působení vnějších sil se změní tvar tělesa </a:t>
            </a:r>
          </a:p>
          <a:p>
            <a:pPr algn="just"/>
            <a:r>
              <a:rPr lang="cs-CZ" altLang="cs-CZ" sz="2400" i="0" u="none">
                <a:effectLst/>
              </a:rPr>
              <a:t>natrvalo</a:t>
            </a:r>
            <a:endParaRPr lang="cs-CZ" altLang="cs-CZ" sz="1800" i="0" u="none">
              <a:effectLst/>
            </a:endParaRPr>
          </a:p>
        </p:txBody>
      </p:sp>
      <p:pic>
        <p:nvPicPr>
          <p:cNvPr id="268295" name="Picture 7" descr="deformacetrvala">
            <a:extLst>
              <a:ext uri="{FF2B5EF4-FFF2-40B4-BE49-F238E27FC236}">
                <a16:creationId xmlns:a16="http://schemas.microsoft.com/office/drawing/2014/main" id="{E7AC9964-528A-4E60-BFF0-4B428BB23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66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6" name="Picture 8" descr="pruznost balonu">
            <a:extLst>
              <a:ext uri="{FF2B5EF4-FFF2-40B4-BE49-F238E27FC236}">
                <a16:creationId xmlns:a16="http://schemas.microsoft.com/office/drawing/2014/main" id="{99B41127-1D66-4F9C-A64A-A4972292FF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16732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utoUpdateAnimBg="0"/>
      <p:bldP spid="268292" grpId="0" autoUpdateAnimBg="0"/>
      <p:bldP spid="268293" grpId="0" autoUpdateAnimBg="0"/>
      <p:bldP spid="2682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0D366B7C-A48E-4A28-9B9F-7BB30EF3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"/>
            <a:ext cx="7848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tahem</a:t>
            </a:r>
          </a:p>
          <a:p>
            <a:pPr algn="just"/>
            <a:r>
              <a:rPr lang="cs-CZ" altLang="cs-CZ" sz="2400" b="0" i="0" u="none">
                <a:effectLst/>
              </a:rPr>
              <a:t>Způsobená dvěma stejně velkými silami, které leží v téže přímce a mají opačný směr a působí směrem ven z tělesa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D6F1102F-1FDC-4BDC-81D0-EEBCBD901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29200"/>
            <a:ext cx="5105400" cy="1447800"/>
          </a:xfrm>
          <a:prstGeom prst="rect">
            <a:avLst/>
          </a:prstGeom>
          <a:noFill/>
          <a:ln w="57150">
            <a:solidFill>
              <a:srgbClr val="CC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69316" name="Group 4">
            <a:extLst>
              <a:ext uri="{FF2B5EF4-FFF2-40B4-BE49-F238E27FC236}">
                <a16:creationId xmlns:a16="http://schemas.microsoft.com/office/drawing/2014/main" id="{E1A7AE34-B7F8-4F40-8C20-90BF0688628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057400"/>
            <a:ext cx="7772400" cy="990600"/>
            <a:chOff x="384" y="1296"/>
            <a:chExt cx="4896" cy="624"/>
          </a:xfrm>
        </p:grpSpPr>
        <p:sp>
          <p:nvSpPr>
            <p:cNvPr id="269317" name="Rectangle 5">
              <a:extLst>
                <a:ext uri="{FF2B5EF4-FFF2-40B4-BE49-F238E27FC236}">
                  <a16:creationId xmlns:a16="http://schemas.microsoft.com/office/drawing/2014/main" id="{4FA10CD4-2384-46E5-B1D9-69FA7501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96"/>
              <a:ext cx="3840" cy="624"/>
            </a:xfrm>
            <a:prstGeom prst="rect">
              <a:avLst/>
            </a:prstGeom>
            <a:noFill/>
            <a:ln w="5715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318" name="Line 6">
              <a:extLst>
                <a:ext uri="{FF2B5EF4-FFF2-40B4-BE49-F238E27FC236}">
                  <a16:creationId xmlns:a16="http://schemas.microsoft.com/office/drawing/2014/main" id="{CBF1F835-4C53-4AD4-A423-BE2B8D6D3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9319" name="Oval 7">
              <a:extLst>
                <a:ext uri="{FF2B5EF4-FFF2-40B4-BE49-F238E27FC236}">
                  <a16:creationId xmlns:a16="http://schemas.microsoft.com/office/drawing/2014/main" id="{B2D04FA9-F81E-4C67-B146-B5A9FA760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320" name="Oval 8">
              <a:extLst>
                <a:ext uri="{FF2B5EF4-FFF2-40B4-BE49-F238E27FC236}">
                  <a16:creationId xmlns:a16="http://schemas.microsoft.com/office/drawing/2014/main" id="{D7E5D93E-98B9-4529-B429-3B4CA7562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321" name="Line 9">
              <a:extLst>
                <a:ext uri="{FF2B5EF4-FFF2-40B4-BE49-F238E27FC236}">
                  <a16:creationId xmlns:a16="http://schemas.microsoft.com/office/drawing/2014/main" id="{F7D926FC-6C7E-481E-A37E-D453D87A9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1584"/>
              <a:ext cx="4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9322" name="Line 10">
              <a:extLst>
                <a:ext uri="{FF2B5EF4-FFF2-40B4-BE49-F238E27FC236}">
                  <a16:creationId xmlns:a16="http://schemas.microsoft.com/office/drawing/2014/main" id="{9C7DB0A0-0489-4AB0-9A13-349410FEF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584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69323" name="Object 11">
            <a:extLst>
              <a:ext uri="{FF2B5EF4-FFF2-40B4-BE49-F238E27FC236}">
                <a16:creationId xmlns:a16="http://schemas.microsoft.com/office/drawing/2014/main" id="{74363283-C4CA-4C5F-862F-2F5734A5E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688" y="1600200"/>
          <a:ext cx="7223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6" name="Rovnice" r:id="rId4" imgW="164880" imgH="203040" progId="Equation.3">
                  <p:embed/>
                </p:oleObj>
              </mc:Choice>
              <mc:Fallback>
                <p:oleObj name="Rovnice" r:id="rId4" imgW="1648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600200"/>
                        <a:ext cx="7223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4" name="Object 12">
            <a:extLst>
              <a:ext uri="{FF2B5EF4-FFF2-40B4-BE49-F238E27FC236}">
                <a16:creationId xmlns:a16="http://schemas.microsoft.com/office/drawing/2014/main" id="{2871D9DB-F91C-4A81-8FAA-27F4E7405F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600200"/>
          <a:ext cx="660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7" name="Rovnice" r:id="rId6" imgW="164880" imgH="203040" progId="Equation.3">
                  <p:embed/>
                </p:oleObj>
              </mc:Choice>
              <mc:Fallback>
                <p:oleObj name="Rovnice" r:id="rId6" imgW="1648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660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5" name="Rectangle 13">
            <a:extLst>
              <a:ext uri="{FF2B5EF4-FFF2-40B4-BE49-F238E27FC236}">
                <a16:creationId xmlns:a16="http://schemas.microsoft.com/office/drawing/2014/main" id="{8E8EFA96-0A9F-4704-AB8C-C4736FA47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05200"/>
            <a:ext cx="7848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tlakem</a:t>
            </a:r>
          </a:p>
          <a:p>
            <a:pPr algn="just"/>
            <a:r>
              <a:rPr lang="cs-CZ" altLang="cs-CZ" sz="2400" b="0" i="0" u="none">
                <a:effectLst/>
              </a:rPr>
              <a:t>Způsobená dvěma stejně velkými silami ležícími v téže přímce, které působí směrem dovnitř tělesa tělesa</a:t>
            </a:r>
          </a:p>
        </p:txBody>
      </p:sp>
      <p:sp>
        <p:nvSpPr>
          <p:cNvPr id="269326" name="Rectangle 14">
            <a:extLst>
              <a:ext uri="{FF2B5EF4-FFF2-40B4-BE49-F238E27FC236}">
                <a16:creationId xmlns:a16="http://schemas.microsoft.com/office/drawing/2014/main" id="{FF1C44DD-FFE4-4D8E-A007-C3D208A7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6934200" cy="685800"/>
          </a:xfrm>
          <a:prstGeom prst="rect">
            <a:avLst/>
          </a:prstGeom>
          <a:noFill/>
          <a:ln w="76200">
            <a:solidFill>
              <a:srgbClr val="CC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69327" name="Group 15">
            <a:extLst>
              <a:ext uri="{FF2B5EF4-FFF2-40B4-BE49-F238E27FC236}">
                <a16:creationId xmlns:a16="http://schemas.microsoft.com/office/drawing/2014/main" id="{9C303ACD-649B-4A84-9496-639BE72B6EB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6324600" cy="1524000"/>
            <a:chOff x="912" y="2976"/>
            <a:chExt cx="3984" cy="960"/>
          </a:xfrm>
        </p:grpSpPr>
        <p:sp>
          <p:nvSpPr>
            <p:cNvPr id="269328" name="Rectangle 16">
              <a:extLst>
                <a:ext uri="{FF2B5EF4-FFF2-40B4-BE49-F238E27FC236}">
                  <a16:creationId xmlns:a16="http://schemas.microsoft.com/office/drawing/2014/main" id="{01819FB5-4556-4721-A713-56C5168EA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12"/>
              <a:ext cx="3840" cy="624"/>
            </a:xfrm>
            <a:prstGeom prst="rect">
              <a:avLst/>
            </a:prstGeom>
            <a:noFill/>
            <a:ln w="5715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329" name="Line 17">
              <a:extLst>
                <a:ext uri="{FF2B5EF4-FFF2-40B4-BE49-F238E27FC236}">
                  <a16:creationId xmlns:a16="http://schemas.microsoft.com/office/drawing/2014/main" id="{953B55DA-9DC8-4587-99C7-BB56C009C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60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9330" name="Oval 18">
              <a:extLst>
                <a:ext uri="{FF2B5EF4-FFF2-40B4-BE49-F238E27FC236}">
                  <a16:creationId xmlns:a16="http://schemas.microsoft.com/office/drawing/2014/main" id="{173CB7FA-83AD-4F2B-9CCE-96D3613FA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5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331" name="Oval 19">
              <a:extLst>
                <a:ext uri="{FF2B5EF4-FFF2-40B4-BE49-F238E27FC236}">
                  <a16:creationId xmlns:a16="http://schemas.microsoft.com/office/drawing/2014/main" id="{5AC3E678-54AF-46D9-9DE8-1BD74C684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5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332" name="Line 20">
              <a:extLst>
                <a:ext uri="{FF2B5EF4-FFF2-40B4-BE49-F238E27FC236}">
                  <a16:creationId xmlns:a16="http://schemas.microsoft.com/office/drawing/2014/main" id="{C2D90A7E-0DEF-45E3-A100-BD04DC70B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3600"/>
              <a:ext cx="4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9333" name="Line 21">
              <a:extLst>
                <a:ext uri="{FF2B5EF4-FFF2-40B4-BE49-F238E27FC236}">
                  <a16:creationId xmlns:a16="http://schemas.microsoft.com/office/drawing/2014/main" id="{21E63F2A-FE25-48FF-9564-E57087BC7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600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69334" name="Object 22">
              <a:extLst>
                <a:ext uri="{FF2B5EF4-FFF2-40B4-BE49-F238E27FC236}">
                  <a16:creationId xmlns:a16="http://schemas.microsoft.com/office/drawing/2014/main" id="{B880A5C5-A7FA-4C88-BA72-2527B7B786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2976"/>
            <a:ext cx="455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38" name="Rovnice" r:id="rId8" imgW="164880" imgH="203040" progId="Equation.3">
                    <p:embed/>
                  </p:oleObj>
                </mc:Choice>
                <mc:Fallback>
                  <p:oleObj name="Rovnice" r:id="rId8" imgW="164880" imgH="2030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976"/>
                          <a:ext cx="455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35" name="Object 23">
              <a:extLst>
                <a:ext uri="{FF2B5EF4-FFF2-40B4-BE49-F238E27FC236}">
                  <a16:creationId xmlns:a16="http://schemas.microsoft.com/office/drawing/2014/main" id="{29A95EDB-32B4-48B0-B494-BDBC5815E6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80" y="3040"/>
            <a:ext cx="416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39" name="Rovnice" r:id="rId10" imgW="164880" imgH="203040" progId="Equation.3">
                    <p:embed/>
                  </p:oleObj>
                </mc:Choice>
                <mc:Fallback>
                  <p:oleObj name="Rovnice" r:id="rId10" imgW="164880" imgH="2030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0" y="3040"/>
                          <a:ext cx="416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utoUpdateAnimBg="0"/>
      <p:bldP spid="26932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38" name="Group 2">
            <a:extLst>
              <a:ext uri="{FF2B5EF4-FFF2-40B4-BE49-F238E27FC236}">
                <a16:creationId xmlns:a16="http://schemas.microsoft.com/office/drawing/2014/main" id="{2AE32617-B5D1-4E76-8167-60C8D873781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889375"/>
            <a:ext cx="5486400" cy="3044825"/>
            <a:chOff x="912" y="2976"/>
            <a:chExt cx="3456" cy="1918"/>
          </a:xfrm>
        </p:grpSpPr>
        <p:sp>
          <p:nvSpPr>
            <p:cNvPr id="270339" name="Arc 3">
              <a:extLst>
                <a:ext uri="{FF2B5EF4-FFF2-40B4-BE49-F238E27FC236}">
                  <a16:creationId xmlns:a16="http://schemas.microsoft.com/office/drawing/2014/main" id="{31098051-847F-4EF6-BF23-696446BEC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3600"/>
              <a:ext cx="3168" cy="1294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424 w 18682"/>
                <a:gd name="T1" fmla="*/ 0 h 21596"/>
                <a:gd name="T2" fmla="*/ 18682 w 18682"/>
                <a:gd name="T3" fmla="*/ 10754 h 21596"/>
                <a:gd name="T4" fmla="*/ 0 w 18682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82" h="21596" fill="none" extrusionOk="0">
                  <a:moveTo>
                    <a:pt x="423" y="0"/>
                  </a:moveTo>
                  <a:cubicBezTo>
                    <a:pt x="7970" y="148"/>
                    <a:pt x="14893" y="4225"/>
                    <a:pt x="18681" y="10754"/>
                  </a:cubicBezTo>
                </a:path>
                <a:path w="18682" h="21596" stroke="0" extrusionOk="0">
                  <a:moveTo>
                    <a:pt x="423" y="0"/>
                  </a:moveTo>
                  <a:cubicBezTo>
                    <a:pt x="7970" y="148"/>
                    <a:pt x="14893" y="4225"/>
                    <a:pt x="18681" y="1075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70340" name="Group 4">
              <a:extLst>
                <a:ext uri="{FF2B5EF4-FFF2-40B4-BE49-F238E27FC236}">
                  <a16:creationId xmlns:a16="http://schemas.microsoft.com/office/drawing/2014/main" id="{33D4804D-D2D7-4D9E-94E4-D37CDF6F1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976"/>
              <a:ext cx="3408" cy="1536"/>
              <a:chOff x="960" y="2978"/>
              <a:chExt cx="3408" cy="1536"/>
            </a:xfrm>
          </p:grpSpPr>
          <p:sp>
            <p:nvSpPr>
              <p:cNvPr id="270341" name="Arc 5">
                <a:extLst>
                  <a:ext uri="{FF2B5EF4-FFF2-40B4-BE49-F238E27FC236}">
                    <a16:creationId xmlns:a16="http://schemas.microsoft.com/office/drawing/2014/main" id="{EF1C2EF5-D0C9-4E3C-8E24-B9822499B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978"/>
                <a:ext cx="3324" cy="12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464"/>
                  <a:gd name="T1" fmla="*/ 0 h 21600"/>
                  <a:gd name="T2" fmla="*/ 18464 w 18464"/>
                  <a:gd name="T3" fmla="*/ 10390 h 21600"/>
                  <a:gd name="T4" fmla="*/ 0 w 1846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64" h="21600" fill="none" extrusionOk="0">
                    <a:moveTo>
                      <a:pt x="-1" y="0"/>
                    </a:moveTo>
                    <a:cubicBezTo>
                      <a:pt x="7547" y="0"/>
                      <a:pt x="14546" y="3939"/>
                      <a:pt x="18463" y="10390"/>
                    </a:cubicBezTo>
                  </a:path>
                  <a:path w="18464" h="21600" stroke="0" extrusionOk="0">
                    <a:moveTo>
                      <a:pt x="-1" y="0"/>
                    </a:moveTo>
                    <a:cubicBezTo>
                      <a:pt x="7547" y="0"/>
                      <a:pt x="14546" y="3939"/>
                      <a:pt x="18463" y="103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CC99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0342" name="Line 6">
                <a:extLst>
                  <a:ext uri="{FF2B5EF4-FFF2-40B4-BE49-F238E27FC236}">
                    <a16:creationId xmlns:a16="http://schemas.microsoft.com/office/drawing/2014/main" id="{655530C7-5326-4FE4-BEF4-E7EAA886D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0" y="3600"/>
                <a:ext cx="288" cy="576"/>
              </a:xfrm>
              <a:prstGeom prst="line">
                <a:avLst/>
              </a:prstGeom>
              <a:noFill/>
              <a:ln w="76200">
                <a:solidFill>
                  <a:srgbClr val="CC99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0343" name="Arc 7">
                <a:extLst>
                  <a:ext uri="{FF2B5EF4-FFF2-40B4-BE49-F238E27FC236}">
                    <a16:creationId xmlns:a16="http://schemas.microsoft.com/office/drawing/2014/main" id="{0DBE7C41-B8C9-4882-8850-BABC537AC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3314"/>
                <a:ext cx="3204" cy="12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851"/>
                  <a:gd name="T1" fmla="*/ 0 h 21600"/>
                  <a:gd name="T2" fmla="*/ 18851 w 18851"/>
                  <a:gd name="T3" fmla="*/ 11056 h 21600"/>
                  <a:gd name="T4" fmla="*/ 0 w 188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51" h="21600" fill="none" extrusionOk="0">
                    <a:moveTo>
                      <a:pt x="-1" y="0"/>
                    </a:moveTo>
                    <a:cubicBezTo>
                      <a:pt x="7822" y="0"/>
                      <a:pt x="15033" y="4228"/>
                      <a:pt x="18851" y="11055"/>
                    </a:cubicBezTo>
                  </a:path>
                  <a:path w="18851" h="21600" stroke="0" extrusionOk="0">
                    <a:moveTo>
                      <a:pt x="-1" y="0"/>
                    </a:moveTo>
                    <a:cubicBezTo>
                      <a:pt x="7822" y="0"/>
                      <a:pt x="15033" y="4228"/>
                      <a:pt x="18851" y="110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70344" name="Rectangle 8">
            <a:extLst>
              <a:ext uri="{FF2B5EF4-FFF2-40B4-BE49-F238E27FC236}">
                <a16:creationId xmlns:a16="http://schemas.microsoft.com/office/drawing/2014/main" id="{31C26724-3E84-430D-A265-7085A3B8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"/>
            <a:ext cx="7848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ohybem</a:t>
            </a:r>
          </a:p>
          <a:p>
            <a:pPr algn="just"/>
            <a:r>
              <a:rPr lang="cs-CZ" altLang="cs-CZ" sz="2400" b="0" i="0" u="none">
                <a:effectLst/>
              </a:rPr>
              <a:t>způsobená silou, která působí kolmo k ose souměrnosti tělesa upevněného alespoň na jednom konci</a:t>
            </a:r>
          </a:p>
        </p:txBody>
      </p:sp>
      <p:grpSp>
        <p:nvGrpSpPr>
          <p:cNvPr id="270345" name="Group 9">
            <a:extLst>
              <a:ext uri="{FF2B5EF4-FFF2-40B4-BE49-F238E27FC236}">
                <a16:creationId xmlns:a16="http://schemas.microsoft.com/office/drawing/2014/main" id="{86DE13CC-7B52-4D1E-844C-1483DF4BA3E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447800"/>
            <a:ext cx="6096000" cy="1524000"/>
            <a:chOff x="960" y="960"/>
            <a:chExt cx="3840" cy="960"/>
          </a:xfrm>
        </p:grpSpPr>
        <p:sp>
          <p:nvSpPr>
            <p:cNvPr id="270346" name="Arc 10">
              <a:extLst>
                <a:ext uri="{FF2B5EF4-FFF2-40B4-BE49-F238E27FC236}">
                  <a16:creationId xmlns:a16="http://schemas.microsoft.com/office/drawing/2014/main" id="{48A6A60E-0C26-432A-86F2-B55EF3DB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960"/>
              <a:ext cx="3318" cy="240"/>
            </a:xfrm>
            <a:custGeom>
              <a:avLst/>
              <a:gdLst>
                <a:gd name="G0" fmla="+- 19832 0 0"/>
                <a:gd name="G1" fmla="+- 0 0 0"/>
                <a:gd name="G2" fmla="+- 21600 0 0"/>
                <a:gd name="T0" fmla="*/ 39625 w 39625"/>
                <a:gd name="T1" fmla="*/ 8649 h 21600"/>
                <a:gd name="T2" fmla="*/ 0 w 39625"/>
                <a:gd name="T3" fmla="*/ 8559 h 21600"/>
                <a:gd name="T4" fmla="*/ 19832 w 3962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25" h="21600" fill="none" extrusionOk="0">
                  <a:moveTo>
                    <a:pt x="39624" y="8648"/>
                  </a:moveTo>
                  <a:cubicBezTo>
                    <a:pt x="36187" y="16515"/>
                    <a:pt x="28417" y="21600"/>
                    <a:pt x="19832" y="21600"/>
                  </a:cubicBezTo>
                  <a:cubicBezTo>
                    <a:pt x="11211" y="21600"/>
                    <a:pt x="3416" y="16474"/>
                    <a:pt x="0" y="8558"/>
                  </a:cubicBezTo>
                </a:path>
                <a:path w="39625" h="21600" stroke="0" extrusionOk="0">
                  <a:moveTo>
                    <a:pt x="39624" y="8648"/>
                  </a:moveTo>
                  <a:cubicBezTo>
                    <a:pt x="36187" y="16515"/>
                    <a:pt x="28417" y="21600"/>
                    <a:pt x="19832" y="21600"/>
                  </a:cubicBezTo>
                  <a:cubicBezTo>
                    <a:pt x="11211" y="21600"/>
                    <a:pt x="3416" y="16474"/>
                    <a:pt x="0" y="8558"/>
                  </a:cubicBezTo>
                  <a:lnTo>
                    <a:pt x="19832" y="0"/>
                  </a:lnTo>
                  <a:close/>
                </a:path>
              </a:pathLst>
            </a:cu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47" name="Arc 11">
              <a:extLst>
                <a:ext uri="{FF2B5EF4-FFF2-40B4-BE49-F238E27FC236}">
                  <a16:creationId xmlns:a16="http://schemas.microsoft.com/office/drawing/2014/main" id="{3CAA6219-3FB8-424A-9078-8A62356D1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488"/>
              <a:ext cx="3792" cy="432"/>
            </a:xfrm>
            <a:custGeom>
              <a:avLst/>
              <a:gdLst>
                <a:gd name="G0" fmla="+- 19133 0 0"/>
                <a:gd name="G1" fmla="+- 0 0 0"/>
                <a:gd name="G2" fmla="+- 21600 0 0"/>
                <a:gd name="T0" fmla="*/ 39106 w 39106"/>
                <a:gd name="T1" fmla="*/ 8224 h 21600"/>
                <a:gd name="T2" fmla="*/ 0 w 39106"/>
                <a:gd name="T3" fmla="*/ 10024 h 21600"/>
                <a:gd name="T4" fmla="*/ 19133 w 391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06" h="21600" fill="none" extrusionOk="0">
                  <a:moveTo>
                    <a:pt x="39106" y="8224"/>
                  </a:moveTo>
                  <a:cubicBezTo>
                    <a:pt x="35773" y="16317"/>
                    <a:pt x="27885" y="21600"/>
                    <a:pt x="19133" y="21600"/>
                  </a:cubicBezTo>
                  <a:cubicBezTo>
                    <a:pt x="11098" y="21600"/>
                    <a:pt x="3728" y="17140"/>
                    <a:pt x="-1" y="10024"/>
                  </a:cubicBezTo>
                </a:path>
                <a:path w="39106" h="21600" stroke="0" extrusionOk="0">
                  <a:moveTo>
                    <a:pt x="39106" y="8224"/>
                  </a:moveTo>
                  <a:cubicBezTo>
                    <a:pt x="35773" y="16317"/>
                    <a:pt x="27885" y="21600"/>
                    <a:pt x="19133" y="21600"/>
                  </a:cubicBezTo>
                  <a:cubicBezTo>
                    <a:pt x="11098" y="21600"/>
                    <a:pt x="3728" y="17140"/>
                    <a:pt x="-1" y="10024"/>
                  </a:cubicBezTo>
                  <a:lnTo>
                    <a:pt x="19133" y="0"/>
                  </a:lnTo>
                  <a:close/>
                </a:path>
              </a:pathLst>
            </a:cu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48" name="Line 12">
              <a:extLst>
                <a:ext uri="{FF2B5EF4-FFF2-40B4-BE49-F238E27FC236}">
                  <a16:creationId xmlns:a16="http://schemas.microsoft.com/office/drawing/2014/main" id="{3CB0894E-86E5-450D-8CD0-2CEF18B7D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056"/>
              <a:ext cx="288" cy="576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49" name="Line 13">
              <a:extLst>
                <a:ext uri="{FF2B5EF4-FFF2-40B4-BE49-F238E27FC236}">
                  <a16:creationId xmlns:a16="http://schemas.microsoft.com/office/drawing/2014/main" id="{37B14C24-57C6-4416-9A6D-10C210713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1104"/>
              <a:ext cx="240" cy="528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50" name="Arc 14">
              <a:extLst>
                <a:ext uri="{FF2B5EF4-FFF2-40B4-BE49-F238E27FC236}">
                  <a16:creationId xmlns:a16="http://schemas.microsoft.com/office/drawing/2014/main" id="{A3C7D267-BC06-41CB-A790-4D530FA8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248"/>
              <a:ext cx="3461" cy="240"/>
            </a:xfrm>
            <a:custGeom>
              <a:avLst/>
              <a:gdLst>
                <a:gd name="G0" fmla="+- 19832 0 0"/>
                <a:gd name="G1" fmla="+- 0 0 0"/>
                <a:gd name="G2" fmla="+- 21600 0 0"/>
                <a:gd name="T0" fmla="*/ 41335 w 41335"/>
                <a:gd name="T1" fmla="*/ 2050 h 21600"/>
                <a:gd name="T2" fmla="*/ 0 w 41335"/>
                <a:gd name="T3" fmla="*/ 8559 h 21600"/>
                <a:gd name="T4" fmla="*/ 19832 w 4133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35" h="21600" fill="none" extrusionOk="0">
                  <a:moveTo>
                    <a:pt x="41334" y="2049"/>
                  </a:moveTo>
                  <a:cubicBezTo>
                    <a:pt x="40277" y="13134"/>
                    <a:pt x="30967" y="21600"/>
                    <a:pt x="19832" y="21600"/>
                  </a:cubicBezTo>
                  <a:cubicBezTo>
                    <a:pt x="11211" y="21600"/>
                    <a:pt x="3416" y="16474"/>
                    <a:pt x="0" y="8558"/>
                  </a:cubicBezTo>
                </a:path>
                <a:path w="41335" h="21600" stroke="0" extrusionOk="0">
                  <a:moveTo>
                    <a:pt x="41334" y="2049"/>
                  </a:moveTo>
                  <a:cubicBezTo>
                    <a:pt x="40277" y="13134"/>
                    <a:pt x="30967" y="21600"/>
                    <a:pt x="19832" y="21600"/>
                  </a:cubicBezTo>
                  <a:cubicBezTo>
                    <a:pt x="11211" y="21600"/>
                    <a:pt x="3416" y="16474"/>
                    <a:pt x="0" y="8558"/>
                  </a:cubicBezTo>
                  <a:lnTo>
                    <a:pt x="1983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0351" name="Group 15">
            <a:extLst>
              <a:ext uri="{FF2B5EF4-FFF2-40B4-BE49-F238E27FC236}">
                <a16:creationId xmlns:a16="http://schemas.microsoft.com/office/drawing/2014/main" id="{C012B2F6-D84D-4191-9BA7-E394F2B686C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7162800" cy="2133600"/>
            <a:chOff x="624" y="1056"/>
            <a:chExt cx="4512" cy="1344"/>
          </a:xfrm>
        </p:grpSpPr>
        <p:sp>
          <p:nvSpPr>
            <p:cNvPr id="270352" name="Rectangle 16">
              <a:extLst>
                <a:ext uri="{FF2B5EF4-FFF2-40B4-BE49-F238E27FC236}">
                  <a16:creationId xmlns:a16="http://schemas.microsoft.com/office/drawing/2014/main" id="{F76C1E00-C2F0-4946-B407-B5F68FE27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56"/>
              <a:ext cx="3840" cy="624"/>
            </a:xfrm>
            <a:prstGeom prst="rect">
              <a:avLst/>
            </a:prstGeom>
            <a:noFill/>
            <a:ln w="7620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53" name="Oval 17">
              <a:extLst>
                <a:ext uri="{FF2B5EF4-FFF2-40B4-BE49-F238E27FC236}">
                  <a16:creationId xmlns:a16="http://schemas.microsoft.com/office/drawing/2014/main" id="{79F3E404-DA85-4825-949E-7B2922F43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54" name="AutoShape 18">
              <a:extLst>
                <a:ext uri="{FF2B5EF4-FFF2-40B4-BE49-F238E27FC236}">
                  <a16:creationId xmlns:a16="http://schemas.microsoft.com/office/drawing/2014/main" id="{4AC71539-B0A8-4474-95F8-5172E99C7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680"/>
              <a:ext cx="432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55" name="AutoShape 19">
              <a:extLst>
                <a:ext uri="{FF2B5EF4-FFF2-40B4-BE49-F238E27FC236}">
                  <a16:creationId xmlns:a16="http://schemas.microsoft.com/office/drawing/2014/main" id="{4EA9471E-7EBD-4C80-8CEB-C640A796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80"/>
              <a:ext cx="432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56" name="Line 20">
              <a:extLst>
                <a:ext uri="{FF2B5EF4-FFF2-40B4-BE49-F238E27FC236}">
                  <a16:creationId xmlns:a16="http://schemas.microsoft.com/office/drawing/2014/main" id="{ACD985DE-9A6C-4B7A-ABC6-15C76CBA3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72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7" name="Line 21">
              <a:extLst>
                <a:ext uri="{FF2B5EF4-FFF2-40B4-BE49-F238E27FC236}">
                  <a16:creationId xmlns:a16="http://schemas.microsoft.com/office/drawing/2014/main" id="{0325EBA1-FD7F-48E9-9950-E3A2A6BC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8" name="Line 22">
              <a:extLst>
                <a:ext uri="{FF2B5EF4-FFF2-40B4-BE49-F238E27FC236}">
                  <a16:creationId xmlns:a16="http://schemas.microsoft.com/office/drawing/2014/main" id="{AC0F6962-0073-4547-BA75-D0414B46E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9" name="Line 23">
              <a:extLst>
                <a:ext uri="{FF2B5EF4-FFF2-40B4-BE49-F238E27FC236}">
                  <a16:creationId xmlns:a16="http://schemas.microsoft.com/office/drawing/2014/main" id="{A1D8B6A3-DE3C-432F-9C9B-B44AEEA5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0" name="Line 24">
              <a:extLst>
                <a:ext uri="{FF2B5EF4-FFF2-40B4-BE49-F238E27FC236}">
                  <a16:creationId xmlns:a16="http://schemas.microsoft.com/office/drawing/2014/main" id="{35FBB33E-C328-4C39-B859-EC7883747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1" name="Line 25">
              <a:extLst>
                <a:ext uri="{FF2B5EF4-FFF2-40B4-BE49-F238E27FC236}">
                  <a16:creationId xmlns:a16="http://schemas.microsoft.com/office/drawing/2014/main" id="{A9FB4120-1353-4BD6-8E0E-38CE6FD49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2" name="Line 26">
              <a:extLst>
                <a:ext uri="{FF2B5EF4-FFF2-40B4-BE49-F238E27FC236}">
                  <a16:creationId xmlns:a16="http://schemas.microsoft.com/office/drawing/2014/main" id="{EC9DEF8F-3FA5-4FBF-8C02-D6DA68702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3" name="Line 27">
              <a:extLst>
                <a:ext uri="{FF2B5EF4-FFF2-40B4-BE49-F238E27FC236}">
                  <a16:creationId xmlns:a16="http://schemas.microsoft.com/office/drawing/2014/main" id="{153E3588-A872-45F0-A104-F6D911191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4" name="Line 28">
              <a:extLst>
                <a:ext uri="{FF2B5EF4-FFF2-40B4-BE49-F238E27FC236}">
                  <a16:creationId xmlns:a16="http://schemas.microsoft.com/office/drawing/2014/main" id="{088DB41E-5855-409C-8FF6-1338A3E4C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8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5" name="Line 29">
              <a:extLst>
                <a:ext uri="{FF2B5EF4-FFF2-40B4-BE49-F238E27FC236}">
                  <a16:creationId xmlns:a16="http://schemas.microsoft.com/office/drawing/2014/main" id="{9B5A4AF8-EB97-4745-997A-938CF393D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872"/>
              <a:ext cx="0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6" name="Line 30">
              <a:extLst>
                <a:ext uri="{FF2B5EF4-FFF2-40B4-BE49-F238E27FC236}">
                  <a16:creationId xmlns:a16="http://schemas.microsoft.com/office/drawing/2014/main" id="{5EF11606-827D-4100-9FA9-25F23B4A9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1872"/>
              <a:ext cx="0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7" name="Line 31">
              <a:extLst>
                <a:ext uri="{FF2B5EF4-FFF2-40B4-BE49-F238E27FC236}">
                  <a16:creationId xmlns:a16="http://schemas.microsoft.com/office/drawing/2014/main" id="{998BD91C-FAE8-41FA-897B-57F59EA11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872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8" name="Line 32">
              <a:extLst>
                <a:ext uri="{FF2B5EF4-FFF2-40B4-BE49-F238E27FC236}">
                  <a16:creationId xmlns:a16="http://schemas.microsoft.com/office/drawing/2014/main" id="{8F8E76FD-56D7-4987-AB1E-5139F3905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488"/>
              <a:ext cx="0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70369" name="Object 33">
              <a:extLst>
                <a:ext uri="{FF2B5EF4-FFF2-40B4-BE49-F238E27FC236}">
                  <a16:creationId xmlns:a16="http://schemas.microsoft.com/office/drawing/2014/main" id="{2FF9C6DF-B4DA-436F-9604-19CA4C4FAB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5" y="1824"/>
            <a:ext cx="455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84" name="Rovnice" r:id="rId4" imgW="164880" imgH="203040" progId="Equation.3">
                    <p:embed/>
                  </p:oleObj>
                </mc:Choice>
                <mc:Fallback>
                  <p:oleObj name="Rovnice" r:id="rId4" imgW="164880" imgH="2030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5" y="1824"/>
                          <a:ext cx="455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0370" name="Group 34">
            <a:extLst>
              <a:ext uri="{FF2B5EF4-FFF2-40B4-BE49-F238E27FC236}">
                <a16:creationId xmlns:a16="http://schemas.microsoft.com/office/drawing/2014/main" id="{5D7C2B33-77CA-47F7-8FC6-02923310330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334000"/>
            <a:ext cx="798513" cy="1524000"/>
            <a:chOff x="4176" y="3888"/>
            <a:chExt cx="503" cy="960"/>
          </a:xfrm>
        </p:grpSpPr>
        <p:sp>
          <p:nvSpPr>
            <p:cNvPr id="270371" name="Oval 35">
              <a:extLst>
                <a:ext uri="{FF2B5EF4-FFF2-40B4-BE49-F238E27FC236}">
                  <a16:creationId xmlns:a16="http://schemas.microsoft.com/office/drawing/2014/main" id="{FDC337BD-1DA4-48E7-B116-0C80FA19C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8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0372" name="Line 36">
              <a:extLst>
                <a:ext uri="{FF2B5EF4-FFF2-40B4-BE49-F238E27FC236}">
                  <a16:creationId xmlns:a16="http://schemas.microsoft.com/office/drawing/2014/main" id="{C5C4F190-A6D4-4996-BE6E-9A9F7D780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984"/>
              <a:ext cx="0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70373" name="Object 37">
              <a:extLst>
                <a:ext uri="{FF2B5EF4-FFF2-40B4-BE49-F238E27FC236}">
                  <a16:creationId xmlns:a16="http://schemas.microsoft.com/office/drawing/2014/main" id="{AB6EB5F4-C78E-40B3-AE88-CFAC2F2512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3984"/>
            <a:ext cx="455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85" name="Rovnice" r:id="rId6" imgW="164880" imgH="203040" progId="Equation.3">
                    <p:embed/>
                  </p:oleObj>
                </mc:Choice>
                <mc:Fallback>
                  <p:oleObj name="Rovnice" r:id="rId6" imgW="164880" imgH="20304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84"/>
                          <a:ext cx="455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0374" name="Group 38">
            <a:extLst>
              <a:ext uri="{FF2B5EF4-FFF2-40B4-BE49-F238E27FC236}">
                <a16:creationId xmlns:a16="http://schemas.microsoft.com/office/drawing/2014/main" id="{A1C9D5A6-35AC-4B59-827A-D1C90E83B1B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505200"/>
            <a:ext cx="6781800" cy="1828800"/>
            <a:chOff x="720" y="2736"/>
            <a:chExt cx="4272" cy="1152"/>
          </a:xfrm>
        </p:grpSpPr>
        <p:sp>
          <p:nvSpPr>
            <p:cNvPr id="270375" name="Rectangle 39">
              <a:extLst>
                <a:ext uri="{FF2B5EF4-FFF2-40B4-BE49-F238E27FC236}">
                  <a16:creationId xmlns:a16="http://schemas.microsoft.com/office/drawing/2014/main" id="{E5A35C40-7049-4561-961A-9DB51D80E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976"/>
              <a:ext cx="3840" cy="624"/>
            </a:xfrm>
            <a:prstGeom prst="rect">
              <a:avLst/>
            </a:prstGeom>
            <a:noFill/>
            <a:ln w="7620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70376" name="Group 40">
              <a:extLst>
                <a:ext uri="{FF2B5EF4-FFF2-40B4-BE49-F238E27FC236}">
                  <a16:creationId xmlns:a16="http://schemas.microsoft.com/office/drawing/2014/main" id="{F1823EA4-D2AF-4AFF-8BE2-182A2C568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736"/>
              <a:ext cx="144" cy="1152"/>
              <a:chOff x="768" y="2736"/>
              <a:chExt cx="144" cy="1152"/>
            </a:xfrm>
          </p:grpSpPr>
          <p:sp>
            <p:nvSpPr>
              <p:cNvPr id="270377" name="Line 41">
                <a:extLst>
                  <a:ext uri="{FF2B5EF4-FFF2-40B4-BE49-F238E27FC236}">
                    <a16:creationId xmlns:a16="http://schemas.microsoft.com/office/drawing/2014/main" id="{40F97C70-BC9A-41CF-94C0-A8DCB8FA4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736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378" name="Line 42">
                <a:extLst>
                  <a:ext uri="{FF2B5EF4-FFF2-40B4-BE49-F238E27FC236}">
                    <a16:creationId xmlns:a16="http://schemas.microsoft.com/office/drawing/2014/main" id="{8AFF4864-301B-43FE-9235-DA14E5718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3456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379" name="Line 43">
                <a:extLst>
                  <a:ext uri="{FF2B5EF4-FFF2-40B4-BE49-F238E27FC236}">
                    <a16:creationId xmlns:a16="http://schemas.microsoft.com/office/drawing/2014/main" id="{2619ED7A-2FA9-4AB0-99C9-5C9B8F9A7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380" name="Line 44">
                <a:extLst>
                  <a:ext uri="{FF2B5EF4-FFF2-40B4-BE49-F238E27FC236}">
                    <a16:creationId xmlns:a16="http://schemas.microsoft.com/office/drawing/2014/main" id="{298803DF-84D8-4491-9836-1D68E0096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976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381" name="Line 45">
                <a:extLst>
                  <a:ext uri="{FF2B5EF4-FFF2-40B4-BE49-F238E27FC236}">
                    <a16:creationId xmlns:a16="http://schemas.microsoft.com/office/drawing/2014/main" id="{E03DFD30-80D7-40FD-A595-35608A292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" y="2736"/>
                <a:ext cx="0" cy="115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382" name="Line 46">
                <a:extLst>
                  <a:ext uri="{FF2B5EF4-FFF2-40B4-BE49-F238E27FC236}">
                    <a16:creationId xmlns:a16="http://schemas.microsoft.com/office/drawing/2014/main" id="{3BA4B9D9-6E96-47D5-9F3D-DDA5FC04C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3696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70383" name="Line 47">
              <a:extLst>
                <a:ext uri="{FF2B5EF4-FFF2-40B4-BE49-F238E27FC236}">
                  <a16:creationId xmlns:a16="http://schemas.microsoft.com/office/drawing/2014/main" id="{D1EC0939-148F-435A-94E6-8C7D9648B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312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E82CD9C2-E65E-4D35-9250-5A0421273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848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smykem</a:t>
            </a:r>
          </a:p>
          <a:p>
            <a:pPr algn="just"/>
            <a:r>
              <a:rPr lang="cs-CZ" altLang="cs-CZ" sz="2400" b="0" i="0" u="none">
                <a:effectLst/>
              </a:rPr>
              <a:t>způsobená dvěma stejně velkými rovnoběžnými silami opačného směru, které působí na horní a dolní podstavu deformovaného tělesa</a:t>
            </a:r>
          </a:p>
        </p:txBody>
      </p:sp>
      <p:grpSp>
        <p:nvGrpSpPr>
          <p:cNvPr id="271363" name="Group 3">
            <a:extLst>
              <a:ext uri="{FF2B5EF4-FFF2-40B4-BE49-F238E27FC236}">
                <a16:creationId xmlns:a16="http://schemas.microsoft.com/office/drawing/2014/main" id="{7E2822ED-AA83-4EF5-BB0E-BB21CA263F5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667000"/>
            <a:ext cx="5715000" cy="3124200"/>
            <a:chOff x="864" y="1680"/>
            <a:chExt cx="3600" cy="1968"/>
          </a:xfrm>
        </p:grpSpPr>
        <p:sp>
          <p:nvSpPr>
            <p:cNvPr id="271364" name="AutoShape 4">
              <a:extLst>
                <a:ext uri="{FF2B5EF4-FFF2-40B4-BE49-F238E27FC236}">
                  <a16:creationId xmlns:a16="http://schemas.microsoft.com/office/drawing/2014/main" id="{19F410C8-D64E-4D5D-ADF3-A94E31923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680"/>
              <a:ext cx="3600" cy="1968"/>
            </a:xfrm>
            <a:prstGeom prst="cube">
              <a:avLst>
                <a:gd name="adj" fmla="val 25000"/>
              </a:avLst>
            </a:prstGeom>
            <a:noFill/>
            <a:ln w="76200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1365" name="Line 5">
              <a:extLst>
                <a:ext uri="{FF2B5EF4-FFF2-40B4-BE49-F238E27FC236}">
                  <a16:creationId xmlns:a16="http://schemas.microsoft.com/office/drawing/2014/main" id="{551061EF-7362-408E-8BBD-3485CB67F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28"/>
              <a:ext cx="0" cy="1392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66" name="Line 6">
              <a:extLst>
                <a:ext uri="{FF2B5EF4-FFF2-40B4-BE49-F238E27FC236}">
                  <a16:creationId xmlns:a16="http://schemas.microsoft.com/office/drawing/2014/main" id="{7BB5AF8E-0AD4-4D96-9F24-E6597BCE3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68"/>
              <a:ext cx="3072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67" name="Line 7">
              <a:extLst>
                <a:ext uri="{FF2B5EF4-FFF2-40B4-BE49-F238E27FC236}">
                  <a16:creationId xmlns:a16="http://schemas.microsoft.com/office/drawing/2014/main" id="{86848353-E3BE-4536-9639-10B6D8A7C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216"/>
              <a:ext cx="480" cy="432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1368" name="Group 8">
            <a:extLst>
              <a:ext uri="{FF2B5EF4-FFF2-40B4-BE49-F238E27FC236}">
                <a16:creationId xmlns:a16="http://schemas.microsoft.com/office/drawing/2014/main" id="{A9B0D3E4-E9D7-46C0-B98F-E4F17EB7CF5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124200"/>
            <a:ext cx="6248400" cy="2667000"/>
            <a:chOff x="864" y="1968"/>
            <a:chExt cx="3936" cy="1680"/>
          </a:xfrm>
        </p:grpSpPr>
        <p:sp>
          <p:nvSpPr>
            <p:cNvPr id="271369" name="Line 9">
              <a:extLst>
                <a:ext uri="{FF2B5EF4-FFF2-40B4-BE49-F238E27FC236}">
                  <a16:creationId xmlns:a16="http://schemas.microsoft.com/office/drawing/2014/main" id="{F329B177-E1D4-4082-91DD-49492AB5B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400"/>
              <a:ext cx="336" cy="120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70" name="Line 10">
              <a:extLst>
                <a:ext uri="{FF2B5EF4-FFF2-40B4-BE49-F238E27FC236}">
                  <a16:creationId xmlns:a16="http://schemas.microsoft.com/office/drawing/2014/main" id="{D004792A-58C4-401A-B5CE-3BD1793F7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400"/>
              <a:ext cx="384" cy="1248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71" name="Line 11">
              <a:extLst>
                <a:ext uri="{FF2B5EF4-FFF2-40B4-BE49-F238E27FC236}">
                  <a16:creationId xmlns:a16="http://schemas.microsoft.com/office/drawing/2014/main" id="{4A533FBE-C727-4EBD-9576-44FE5F833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968"/>
              <a:ext cx="336" cy="120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72" name="Line 12">
              <a:extLst>
                <a:ext uri="{FF2B5EF4-FFF2-40B4-BE49-F238E27FC236}">
                  <a16:creationId xmlns:a16="http://schemas.microsoft.com/office/drawing/2014/main" id="{BFF7A457-EC46-43AA-AB66-34D596877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00"/>
              <a:ext cx="3120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73" name="Line 13">
              <a:extLst>
                <a:ext uri="{FF2B5EF4-FFF2-40B4-BE49-F238E27FC236}">
                  <a16:creationId xmlns:a16="http://schemas.microsoft.com/office/drawing/2014/main" id="{C363F6C1-01AC-4DDB-A7B5-8C493271D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68"/>
              <a:ext cx="3120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74" name="Line 14">
              <a:extLst>
                <a:ext uri="{FF2B5EF4-FFF2-40B4-BE49-F238E27FC236}">
                  <a16:creationId xmlns:a16="http://schemas.microsoft.com/office/drawing/2014/main" id="{781441F6-D810-4DA5-87B6-B639AFB17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2016"/>
              <a:ext cx="384" cy="384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75" name="Line 15">
              <a:extLst>
                <a:ext uri="{FF2B5EF4-FFF2-40B4-BE49-F238E27FC236}">
                  <a16:creationId xmlns:a16="http://schemas.microsoft.com/office/drawing/2014/main" id="{1D75B54F-5849-4A63-8E2F-14495768B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968"/>
              <a:ext cx="384" cy="384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1376" name="Group 16">
            <a:extLst>
              <a:ext uri="{FF2B5EF4-FFF2-40B4-BE49-F238E27FC236}">
                <a16:creationId xmlns:a16="http://schemas.microsoft.com/office/drawing/2014/main" id="{F36BDDF7-DC9E-41A2-96F3-0D9D6756FDC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419600"/>
            <a:ext cx="1524000" cy="990600"/>
            <a:chOff x="288" y="2784"/>
            <a:chExt cx="960" cy="624"/>
          </a:xfrm>
        </p:grpSpPr>
        <p:sp>
          <p:nvSpPr>
            <p:cNvPr id="271377" name="Oval 17">
              <a:extLst>
                <a:ext uri="{FF2B5EF4-FFF2-40B4-BE49-F238E27FC236}">
                  <a16:creationId xmlns:a16="http://schemas.microsoft.com/office/drawing/2014/main" id="{4E1A356A-1B45-40C0-9F33-DF0179894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71378" name="Object 18">
              <a:extLst>
                <a:ext uri="{FF2B5EF4-FFF2-40B4-BE49-F238E27FC236}">
                  <a16:creationId xmlns:a16="http://schemas.microsoft.com/office/drawing/2014/main" id="{C6DDA352-E333-42DF-96EB-057CC3BB54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2784"/>
            <a:ext cx="455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84" name="Rovnice" r:id="rId4" imgW="164880" imgH="203040" progId="Equation.3">
                    <p:embed/>
                  </p:oleObj>
                </mc:Choice>
                <mc:Fallback>
                  <p:oleObj name="Rovnice" r:id="rId4" imgW="164880" imgH="2030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784"/>
                          <a:ext cx="455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1379" name="Line 19">
              <a:extLst>
                <a:ext uri="{FF2B5EF4-FFF2-40B4-BE49-F238E27FC236}">
                  <a16:creationId xmlns:a16="http://schemas.microsoft.com/office/drawing/2014/main" id="{B0726960-72AF-4023-AC66-AC24B3A821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3360"/>
              <a:ext cx="8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1380" name="Group 20">
            <a:extLst>
              <a:ext uri="{FF2B5EF4-FFF2-40B4-BE49-F238E27FC236}">
                <a16:creationId xmlns:a16="http://schemas.microsoft.com/office/drawing/2014/main" id="{EDF67A69-1EA7-4A46-8B36-AD2BD5376F37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590800"/>
            <a:ext cx="1447800" cy="990600"/>
            <a:chOff x="4512" y="1632"/>
            <a:chExt cx="912" cy="624"/>
          </a:xfrm>
        </p:grpSpPr>
        <p:sp>
          <p:nvSpPr>
            <p:cNvPr id="271381" name="Line 21">
              <a:extLst>
                <a:ext uri="{FF2B5EF4-FFF2-40B4-BE49-F238E27FC236}">
                  <a16:creationId xmlns:a16="http://schemas.microsoft.com/office/drawing/2014/main" id="{E399E400-F0B9-4B5E-8CAE-96B6A1319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208"/>
              <a:ext cx="81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382" name="Oval 22">
              <a:extLst>
                <a:ext uri="{FF2B5EF4-FFF2-40B4-BE49-F238E27FC236}">
                  <a16:creationId xmlns:a16="http://schemas.microsoft.com/office/drawing/2014/main" id="{99125777-30FE-447D-B101-68DFACD1D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71383" name="Object 23">
              <a:extLst>
                <a:ext uri="{FF2B5EF4-FFF2-40B4-BE49-F238E27FC236}">
                  <a16:creationId xmlns:a16="http://schemas.microsoft.com/office/drawing/2014/main" id="{DB73DA11-711E-4F3F-8443-2B045B29C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73" y="1632"/>
            <a:ext cx="455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85" name="Rovnice" r:id="rId6" imgW="164880" imgH="203040" progId="Equation.3">
                    <p:embed/>
                  </p:oleObj>
                </mc:Choice>
                <mc:Fallback>
                  <p:oleObj name="Rovnice" r:id="rId6" imgW="164880" imgH="2030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1632"/>
                          <a:ext cx="455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C8E95189-7A42-41DD-B877-7FE6138C5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848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kroucením</a:t>
            </a:r>
          </a:p>
          <a:p>
            <a:pPr algn="just"/>
            <a:r>
              <a:rPr lang="cs-CZ" altLang="cs-CZ" sz="2400" b="0" i="0" u="none">
                <a:effectLst/>
              </a:rPr>
              <a:t>způsobená dvěma silovými dvojicemi, jejichž momenty sil jsou stejně velké, ale opačného směru</a:t>
            </a:r>
          </a:p>
        </p:txBody>
      </p:sp>
      <p:grpSp>
        <p:nvGrpSpPr>
          <p:cNvPr id="272387" name="Group 3">
            <a:extLst>
              <a:ext uri="{FF2B5EF4-FFF2-40B4-BE49-F238E27FC236}">
                <a16:creationId xmlns:a16="http://schemas.microsoft.com/office/drawing/2014/main" id="{50CE3C12-6E93-44D5-8063-0F6D59ACF15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438400"/>
            <a:ext cx="2286000" cy="3657600"/>
            <a:chOff x="1968" y="1536"/>
            <a:chExt cx="1440" cy="2304"/>
          </a:xfrm>
        </p:grpSpPr>
        <p:sp>
          <p:nvSpPr>
            <p:cNvPr id="272388" name="AutoShape 4">
              <a:extLst>
                <a:ext uri="{FF2B5EF4-FFF2-40B4-BE49-F238E27FC236}">
                  <a16:creationId xmlns:a16="http://schemas.microsoft.com/office/drawing/2014/main" id="{06C14121-5EA6-4CFF-96C3-392DD3076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536"/>
              <a:ext cx="1392" cy="2304"/>
            </a:xfrm>
            <a:prstGeom prst="flowChartMagneticDisk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2389" name="Oval 5">
              <a:extLst>
                <a:ext uri="{FF2B5EF4-FFF2-40B4-BE49-F238E27FC236}">
                  <a16:creationId xmlns:a16="http://schemas.microsoft.com/office/drawing/2014/main" id="{7A62FED1-B806-495C-A04D-9119989B8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216"/>
              <a:ext cx="1344" cy="624"/>
            </a:xfrm>
            <a:prstGeom prst="ellips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2390" name="Line 6">
              <a:extLst>
                <a:ext uri="{FF2B5EF4-FFF2-40B4-BE49-F238E27FC236}">
                  <a16:creationId xmlns:a16="http://schemas.microsoft.com/office/drawing/2014/main" id="{F2F90B1F-B86B-4EB3-9E01-A3733B3C9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872"/>
              <a:ext cx="1440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2391" name="Line 7">
              <a:extLst>
                <a:ext uri="{FF2B5EF4-FFF2-40B4-BE49-F238E27FC236}">
                  <a16:creationId xmlns:a16="http://schemas.microsoft.com/office/drawing/2014/main" id="{68FF09A5-39BD-47F2-99C0-8001710C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504"/>
              <a:ext cx="1344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2392" name="Line 8">
              <a:extLst>
                <a:ext uri="{FF2B5EF4-FFF2-40B4-BE49-F238E27FC236}">
                  <a16:creationId xmlns:a16="http://schemas.microsoft.com/office/drawing/2014/main" id="{6F812343-A6F3-41A2-B06F-594DF3FC2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728"/>
              <a:ext cx="48" cy="2016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2393" name="Group 9">
            <a:extLst>
              <a:ext uri="{FF2B5EF4-FFF2-40B4-BE49-F238E27FC236}">
                <a16:creationId xmlns:a16="http://schemas.microsoft.com/office/drawing/2014/main" id="{00C75D14-1D63-4A2E-8E4A-9E950791E29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648200"/>
            <a:ext cx="950913" cy="1117600"/>
            <a:chOff x="3312" y="2928"/>
            <a:chExt cx="599" cy="704"/>
          </a:xfrm>
        </p:grpSpPr>
        <p:graphicFrame>
          <p:nvGraphicFramePr>
            <p:cNvPr id="272394" name="Object 10">
              <a:extLst>
                <a:ext uri="{FF2B5EF4-FFF2-40B4-BE49-F238E27FC236}">
                  <a16:creationId xmlns:a16="http://schemas.microsoft.com/office/drawing/2014/main" id="{FC0BC162-60A5-43E6-8653-4F8AE28DAC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120"/>
            <a:ext cx="45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09" name="Rovnice" r:id="rId4" imgW="164880" imgH="203040" progId="Equation.3">
                    <p:embed/>
                  </p:oleObj>
                </mc:Choice>
                <mc:Fallback>
                  <p:oleObj name="Rovnice" r:id="rId4" imgW="164880" imgH="2030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120"/>
                          <a:ext cx="45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2395" name="Line 11">
              <a:extLst>
                <a:ext uri="{FF2B5EF4-FFF2-40B4-BE49-F238E27FC236}">
                  <a16:creationId xmlns:a16="http://schemas.microsoft.com/office/drawing/2014/main" id="{F2FFB45D-5AC5-4237-A660-C7D2D6AE6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928"/>
              <a:ext cx="336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2396" name="Oval 12">
              <a:extLst>
                <a:ext uri="{FF2B5EF4-FFF2-40B4-BE49-F238E27FC236}">
                  <a16:creationId xmlns:a16="http://schemas.microsoft.com/office/drawing/2014/main" id="{121A00D9-0A84-43DF-9CC4-17AB8F0A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5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72397" name="Group 13">
            <a:extLst>
              <a:ext uri="{FF2B5EF4-FFF2-40B4-BE49-F238E27FC236}">
                <a16:creationId xmlns:a16="http://schemas.microsoft.com/office/drawing/2014/main" id="{932BDD01-63BB-4C4F-AEB2-E72A10221AA3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1828800"/>
            <a:ext cx="866775" cy="1219200"/>
            <a:chOff x="1758" y="1152"/>
            <a:chExt cx="546" cy="768"/>
          </a:xfrm>
        </p:grpSpPr>
        <p:sp>
          <p:nvSpPr>
            <p:cNvPr id="272398" name="Line 14">
              <a:extLst>
                <a:ext uri="{FF2B5EF4-FFF2-40B4-BE49-F238E27FC236}">
                  <a16:creationId xmlns:a16="http://schemas.microsoft.com/office/drawing/2014/main" id="{B11EEF5A-31EC-468F-9A4D-101B6B9EA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248"/>
              <a:ext cx="336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2399" name="Oval 15">
              <a:extLst>
                <a:ext uri="{FF2B5EF4-FFF2-40B4-BE49-F238E27FC236}">
                  <a16:creationId xmlns:a16="http://schemas.microsoft.com/office/drawing/2014/main" id="{AA4BCF80-A677-46A2-81C3-88C0532DE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72400" name="Object 16">
              <a:extLst>
                <a:ext uri="{FF2B5EF4-FFF2-40B4-BE49-F238E27FC236}">
                  <a16:creationId xmlns:a16="http://schemas.microsoft.com/office/drawing/2014/main" id="{14551E08-7635-4D19-B30A-B154ABB5D5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58" y="1152"/>
            <a:ext cx="49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10" name="Rovnice" r:id="rId6" imgW="164880" imgH="203040" progId="Equation.3">
                    <p:embed/>
                  </p:oleObj>
                </mc:Choice>
                <mc:Fallback>
                  <p:oleObj name="Rovnice" r:id="rId6" imgW="16488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8" y="1152"/>
                          <a:ext cx="498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2401" name="Group 17">
            <a:extLst>
              <a:ext uri="{FF2B5EF4-FFF2-40B4-BE49-F238E27FC236}">
                <a16:creationId xmlns:a16="http://schemas.microsoft.com/office/drawing/2014/main" id="{225315A9-CA7B-468F-B321-FDA3D305EE06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5346700"/>
            <a:ext cx="1339850" cy="1206500"/>
            <a:chOff x="1172" y="3368"/>
            <a:chExt cx="844" cy="760"/>
          </a:xfrm>
        </p:grpSpPr>
        <p:sp>
          <p:nvSpPr>
            <p:cNvPr id="272402" name="Line 18">
              <a:extLst>
                <a:ext uri="{FF2B5EF4-FFF2-40B4-BE49-F238E27FC236}">
                  <a16:creationId xmlns:a16="http://schemas.microsoft.com/office/drawing/2014/main" id="{E6E83098-4D32-4891-BCE2-1770FC67C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3504"/>
              <a:ext cx="336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2403" name="Oval 19">
              <a:extLst>
                <a:ext uri="{FF2B5EF4-FFF2-40B4-BE49-F238E27FC236}">
                  <a16:creationId xmlns:a16="http://schemas.microsoft.com/office/drawing/2014/main" id="{F1F0B08B-6E66-43A8-9948-920D0DC6B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4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72404" name="Object 20">
              <a:extLst>
                <a:ext uri="{FF2B5EF4-FFF2-40B4-BE49-F238E27FC236}">
                  <a16:creationId xmlns:a16="http://schemas.microsoft.com/office/drawing/2014/main" id="{B1C3E0D3-FEAB-40A5-A575-73B21D1797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2" y="3368"/>
            <a:ext cx="74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11" name="Rovnice" r:id="rId8" imgW="266400" imgH="203040" progId="Equation.3">
                    <p:embed/>
                  </p:oleObj>
                </mc:Choice>
                <mc:Fallback>
                  <p:oleObj name="Rovnice" r:id="rId8" imgW="266400" imgH="20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2" y="3368"/>
                          <a:ext cx="74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2405" name="Group 21">
            <a:extLst>
              <a:ext uri="{FF2B5EF4-FFF2-40B4-BE49-F238E27FC236}">
                <a16:creationId xmlns:a16="http://schemas.microsoft.com/office/drawing/2014/main" id="{8163C9A6-5875-4E05-96B6-F5EAD3E66B1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819400"/>
            <a:ext cx="1492250" cy="1143000"/>
            <a:chOff x="3024" y="1776"/>
            <a:chExt cx="940" cy="720"/>
          </a:xfrm>
        </p:grpSpPr>
        <p:sp>
          <p:nvSpPr>
            <p:cNvPr id="272406" name="Line 22">
              <a:extLst>
                <a:ext uri="{FF2B5EF4-FFF2-40B4-BE49-F238E27FC236}">
                  <a16:creationId xmlns:a16="http://schemas.microsoft.com/office/drawing/2014/main" id="{B425D908-772C-4DC5-AE4A-8456CB2F5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872"/>
              <a:ext cx="336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2407" name="Oval 23">
              <a:extLst>
                <a:ext uri="{FF2B5EF4-FFF2-40B4-BE49-F238E27FC236}">
                  <a16:creationId xmlns:a16="http://schemas.microsoft.com/office/drawing/2014/main" id="{801FCAC5-F504-4923-A1A4-2CCB30F80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7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72408" name="Object 24">
              <a:extLst>
                <a:ext uri="{FF2B5EF4-FFF2-40B4-BE49-F238E27FC236}">
                  <a16:creationId xmlns:a16="http://schemas.microsoft.com/office/drawing/2014/main" id="{6F0A707A-5ADF-4FF9-8EBB-84D19334F0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880"/>
            <a:ext cx="74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12" name="Rovnice" r:id="rId10" imgW="266400" imgH="203040" progId="Equation.3">
                    <p:embed/>
                  </p:oleObj>
                </mc:Choice>
                <mc:Fallback>
                  <p:oleObj name="Rovnice" r:id="rId10" imgW="266400" imgH="2030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880"/>
                          <a:ext cx="74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9CEBC565-9F29-4BC8-94FE-A875F777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5. SÍLA PRUŽNOSTI. NORMÁLOVÉ NAPĚTÍ</a:t>
            </a:r>
          </a:p>
        </p:txBody>
      </p:sp>
      <p:sp>
        <p:nvSpPr>
          <p:cNvPr id="283651" name="AutoShape 3">
            <a:extLst>
              <a:ext uri="{FF2B5EF4-FFF2-40B4-BE49-F238E27FC236}">
                <a16:creationId xmlns:a16="http://schemas.microsoft.com/office/drawing/2014/main" id="{BEF13CCB-BC48-4E24-A828-CC6401D44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143000"/>
            <a:ext cx="6553200" cy="1447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3652" name="Line 4">
            <a:extLst>
              <a:ext uri="{FF2B5EF4-FFF2-40B4-BE49-F238E27FC236}">
                <a16:creationId xmlns:a16="http://schemas.microsoft.com/office/drawing/2014/main" id="{00591199-CEFF-4322-80E9-1582F5CD8F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1336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3653" name="Line 5">
            <a:extLst>
              <a:ext uri="{FF2B5EF4-FFF2-40B4-BE49-F238E27FC236}">
                <a16:creationId xmlns:a16="http://schemas.microsoft.com/office/drawing/2014/main" id="{217EB518-8BD8-4E11-9797-4B45799F7D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2133600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83654" name="Group 6">
            <a:extLst>
              <a:ext uri="{FF2B5EF4-FFF2-40B4-BE49-F238E27FC236}">
                <a16:creationId xmlns:a16="http://schemas.microsoft.com/office/drawing/2014/main" id="{3748EA70-00DB-4271-99CA-080075E0B8A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1295400" cy="1066800"/>
            <a:chOff x="96" y="912"/>
            <a:chExt cx="816" cy="672"/>
          </a:xfrm>
        </p:grpSpPr>
        <p:sp>
          <p:nvSpPr>
            <p:cNvPr id="283655" name="Oval 7">
              <a:extLst>
                <a:ext uri="{FF2B5EF4-FFF2-40B4-BE49-F238E27FC236}">
                  <a16:creationId xmlns:a16="http://schemas.microsoft.com/office/drawing/2014/main" id="{E0BA272E-24EC-4661-91A7-124B234B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3656" name="Line 8">
              <a:extLst>
                <a:ext uri="{FF2B5EF4-FFF2-40B4-BE49-F238E27FC236}">
                  <a16:creationId xmlns:a16="http://schemas.microsoft.com/office/drawing/2014/main" id="{DED26D6E-4D03-4033-ABB5-BA002DD9C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536"/>
              <a:ext cx="4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83657" name="Object 9">
              <a:extLst>
                <a:ext uri="{FF2B5EF4-FFF2-40B4-BE49-F238E27FC236}">
                  <a16:creationId xmlns:a16="http://schemas.microsoft.com/office/drawing/2014/main" id="{CB87DF59-AE9F-4960-9AF5-7325B50137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912"/>
            <a:ext cx="735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78" name="Rovnice" r:id="rId4" imgW="266400" imgH="203040" progId="Equation.3">
                    <p:embed/>
                  </p:oleObj>
                </mc:Choice>
                <mc:Fallback>
                  <p:oleObj name="Rovnice" r:id="rId4" imgW="266400" imgH="2030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912"/>
                          <a:ext cx="735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3658" name="Group 10">
            <a:extLst>
              <a:ext uri="{FF2B5EF4-FFF2-40B4-BE49-F238E27FC236}">
                <a16:creationId xmlns:a16="http://schemas.microsoft.com/office/drawing/2014/main" id="{212B5BFF-78DD-4122-8B8B-C3BD898E3CA6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939800"/>
            <a:ext cx="914400" cy="965200"/>
            <a:chOff x="4752" y="928"/>
            <a:chExt cx="576" cy="608"/>
          </a:xfrm>
        </p:grpSpPr>
        <p:sp>
          <p:nvSpPr>
            <p:cNvPr id="283659" name="Oval 11">
              <a:extLst>
                <a:ext uri="{FF2B5EF4-FFF2-40B4-BE49-F238E27FC236}">
                  <a16:creationId xmlns:a16="http://schemas.microsoft.com/office/drawing/2014/main" id="{D0AD02F5-9A83-4684-A294-BE63CABA5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4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3660" name="Line 12">
              <a:extLst>
                <a:ext uri="{FF2B5EF4-FFF2-40B4-BE49-F238E27FC236}">
                  <a16:creationId xmlns:a16="http://schemas.microsoft.com/office/drawing/2014/main" id="{EFB93EAD-311F-4FFC-9F59-6E136D1C7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488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83661" name="Object 13">
              <a:extLst>
                <a:ext uri="{FF2B5EF4-FFF2-40B4-BE49-F238E27FC236}">
                  <a16:creationId xmlns:a16="http://schemas.microsoft.com/office/drawing/2014/main" id="{D792FB87-0B26-4505-B892-00D21A4B67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2" y="928"/>
            <a:ext cx="416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79" name="Rovnice" r:id="rId6" imgW="164880" imgH="203040" progId="Equation.3">
                    <p:embed/>
                  </p:oleObj>
                </mc:Choice>
                <mc:Fallback>
                  <p:oleObj name="Rovnice" r:id="rId6" imgW="164880" imgH="203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" y="928"/>
                          <a:ext cx="416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3662" name="Group 14">
            <a:extLst>
              <a:ext uri="{FF2B5EF4-FFF2-40B4-BE49-F238E27FC236}">
                <a16:creationId xmlns:a16="http://schemas.microsoft.com/office/drawing/2014/main" id="{9CB41CB4-7361-4B3A-91B2-F154B6F1DE3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143000"/>
            <a:ext cx="5246688" cy="1447800"/>
            <a:chOff x="1056" y="1056"/>
            <a:chExt cx="3305" cy="912"/>
          </a:xfrm>
        </p:grpSpPr>
        <p:sp>
          <p:nvSpPr>
            <p:cNvPr id="283663" name="Line 15">
              <a:extLst>
                <a:ext uri="{FF2B5EF4-FFF2-40B4-BE49-F238E27FC236}">
                  <a16:creationId xmlns:a16="http://schemas.microsoft.com/office/drawing/2014/main" id="{5B2F1A62-6ADA-4421-BCD6-FAE989923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056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3664" name="Group 16">
              <a:extLst>
                <a:ext uri="{FF2B5EF4-FFF2-40B4-BE49-F238E27FC236}">
                  <a16:creationId xmlns:a16="http://schemas.microsoft.com/office/drawing/2014/main" id="{7C914A7E-66C3-468B-896A-62BD87E3F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056"/>
              <a:ext cx="288" cy="912"/>
              <a:chOff x="2256" y="1296"/>
              <a:chExt cx="288" cy="912"/>
            </a:xfrm>
          </p:grpSpPr>
          <p:sp>
            <p:nvSpPr>
              <p:cNvPr id="283665" name="Line 17">
                <a:extLst>
                  <a:ext uri="{FF2B5EF4-FFF2-40B4-BE49-F238E27FC236}">
                    <a16:creationId xmlns:a16="http://schemas.microsoft.com/office/drawing/2014/main" id="{E53656D8-9E8D-4DE4-9B0B-454BC6F0E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536"/>
                <a:ext cx="0" cy="67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6" name="Line 18">
                <a:extLst>
                  <a:ext uri="{FF2B5EF4-FFF2-40B4-BE49-F238E27FC236}">
                    <a16:creationId xmlns:a16="http://schemas.microsoft.com/office/drawing/2014/main" id="{CCFD7F09-2110-4E2B-8A59-AC338CD11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296"/>
                <a:ext cx="0" cy="67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7" name="Line 19">
                <a:extLst>
                  <a:ext uri="{FF2B5EF4-FFF2-40B4-BE49-F238E27FC236}">
                    <a16:creationId xmlns:a16="http://schemas.microsoft.com/office/drawing/2014/main" id="{5165FE7E-BE21-4D1C-A347-EFAF3C53F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920"/>
                <a:ext cx="288" cy="288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668" name="Line 20">
                <a:extLst>
                  <a:ext uri="{FF2B5EF4-FFF2-40B4-BE49-F238E27FC236}">
                    <a16:creationId xmlns:a16="http://schemas.microsoft.com/office/drawing/2014/main" id="{3B8E2B9D-C633-42A0-B8DF-8D398B41A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296"/>
                <a:ext cx="288" cy="24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3669" name="Group 21">
              <a:extLst>
                <a:ext uri="{FF2B5EF4-FFF2-40B4-BE49-F238E27FC236}">
                  <a16:creationId xmlns:a16="http://schemas.microsoft.com/office/drawing/2014/main" id="{1F87762E-AD0D-4F55-BFB0-08177C44F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488"/>
              <a:ext cx="1200" cy="96"/>
              <a:chOff x="1296" y="2976"/>
              <a:chExt cx="1200" cy="96"/>
            </a:xfrm>
          </p:grpSpPr>
          <p:sp>
            <p:nvSpPr>
              <p:cNvPr id="283670" name="Oval 22">
                <a:extLst>
                  <a:ext uri="{FF2B5EF4-FFF2-40B4-BE49-F238E27FC236}">
                    <a16:creationId xmlns:a16="http://schemas.microsoft.com/office/drawing/2014/main" id="{A526321B-CD4E-4A36-93B7-6FECA2EA2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3671" name="Line 23">
                <a:extLst>
                  <a:ext uri="{FF2B5EF4-FFF2-40B4-BE49-F238E27FC236}">
                    <a16:creationId xmlns:a16="http://schemas.microsoft.com/office/drawing/2014/main" id="{F330E871-932E-4102-A4FA-242A8447E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6" y="3024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aphicFrame>
          <p:nvGraphicFramePr>
            <p:cNvPr id="283672" name="Object 24">
              <a:extLst>
                <a:ext uri="{FF2B5EF4-FFF2-40B4-BE49-F238E27FC236}">
                  <a16:creationId xmlns:a16="http://schemas.microsoft.com/office/drawing/2014/main" id="{960366AC-252C-448C-8D02-02711AA64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1272"/>
            <a:ext cx="57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80" name="Rovnice" r:id="rId8" imgW="304560" imgH="266400" progId="Equation.3">
                    <p:embed/>
                  </p:oleObj>
                </mc:Choice>
                <mc:Fallback>
                  <p:oleObj name="Rovnice" r:id="rId8" imgW="304560" imgH="2664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272"/>
                          <a:ext cx="57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673" name="Line 25">
              <a:extLst>
                <a:ext uri="{FF2B5EF4-FFF2-40B4-BE49-F238E27FC236}">
                  <a16:creationId xmlns:a16="http://schemas.microsoft.com/office/drawing/2014/main" id="{9670DE81-D4CC-44FE-AC68-C6E1D4660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536"/>
              <a:ext cx="1152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83674" name="Object 26">
              <a:extLst>
                <a:ext uri="{FF2B5EF4-FFF2-40B4-BE49-F238E27FC236}">
                  <a16:creationId xmlns:a16="http://schemas.microsoft.com/office/drawing/2014/main" id="{10126615-6418-4A43-94A7-FC6084D8D3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248"/>
            <a:ext cx="377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81" name="Rovnice" r:id="rId10" imgW="190440" imgH="266400" progId="Equation.3">
                    <p:embed/>
                  </p:oleObj>
                </mc:Choice>
                <mc:Fallback>
                  <p:oleObj name="Rovnice" r:id="rId10" imgW="190440" imgH="2664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48"/>
                          <a:ext cx="377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3675" name="Rectangle 27">
            <a:extLst>
              <a:ext uri="{FF2B5EF4-FFF2-40B4-BE49-F238E27FC236}">
                <a16:creationId xmlns:a16="http://schemas.microsoft.com/office/drawing/2014/main" id="{BF9A4383-94ED-4F64-8C5B-91309F08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Je-li pevné těleso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deformováno tahem silami o velikosti F, vyvolává struktura 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lesa v rovnová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ném stavu stej</a:t>
            </a:r>
            <a:r>
              <a:rPr lang="cs-CZ" altLang="cs-CZ" sz="2400" b="0" i="0" u="none">
                <a:effectLst/>
              </a:rPr>
              <a:t>ně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velké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síly pru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ž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nosti </a:t>
            </a:r>
            <a:r>
              <a:rPr lang="cs-CZ" altLang="cs-CZ" sz="240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F</a:t>
            </a:r>
            <a:r>
              <a:rPr lang="cs-CZ" altLang="cs-CZ" sz="2400" u="none" baseline="-30000">
                <a:solidFill>
                  <a:srgbClr val="FFFF00"/>
                </a:solidFill>
                <a:effectLst/>
              </a:rPr>
              <a:t>P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, které p</a:t>
            </a:r>
            <a:r>
              <a:rPr lang="cs-CZ" altLang="cs-CZ" sz="2400" b="0" i="0" u="none">
                <a:effectLst/>
              </a:rPr>
              <a:t>ů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sobí proti deformujícím silám.</a:t>
            </a:r>
            <a:endParaRPr lang="cs-CZ" altLang="cs-CZ" sz="2400" b="0" i="0" u="none">
              <a:effectLst/>
            </a:endParaRPr>
          </a:p>
        </p:txBody>
      </p:sp>
      <p:sp>
        <p:nvSpPr>
          <p:cNvPr id="283676" name="Rectangle 28">
            <a:extLst>
              <a:ext uri="{FF2B5EF4-FFF2-40B4-BE49-F238E27FC236}">
                <a16:creationId xmlns:a16="http://schemas.microsoft.com/office/drawing/2014/main" id="{64ECF85A-0382-4515-98BC-ADF242A8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V libovolném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příčném řezu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S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</a:rPr>
              <a:t>pevného tělesa nastává stav napjatosti, který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charakterizuje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normálové nap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ě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tí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u="none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cs-CZ" altLang="cs-CZ" sz="2400" u="none" baseline="-2500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3677" name="Rectangle 29">
            <a:extLst>
              <a:ext uri="{FF2B5EF4-FFF2-40B4-BE49-F238E27FC236}">
                <a16:creationId xmlns:a16="http://schemas.microsoft.com/office/drawing/2014/main" id="{DCA87C99-BC75-4AA4-8F7B-F6944DB0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62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Proto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 v rovnová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ném stavu </a:t>
            </a:r>
            <a:r>
              <a:rPr lang="cs-CZ" altLang="cs-CZ" sz="240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cs-CZ" altLang="cs-CZ" sz="2400" u="none" baseline="-30000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sz="240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= F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, m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ůž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eme ur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it velikost normálového nap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tí z velkostí sil na t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leso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ů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sobících.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EDA6CF6-BB2C-4DCE-AC70-68BF08A25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u="none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cs-CZ" altLang="cs-CZ" sz="2400" u="none" baseline="-30000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-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síla pru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nosti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ů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so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bící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kolmo na plochu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říč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ného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ezu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42649A25-5E45-4AB9-8288-BD730498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u="none">
                <a:solidFill>
                  <a:srgbClr val="FFFF00"/>
                </a:solidFill>
                <a:effectLst/>
                <a:sym typeface="Symbol" panose="05050102010706020507" pitchFamily="18" charset="2"/>
              </a:rPr>
              <a:t>S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-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obsah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říč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ého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ez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u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t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lesa</a:t>
            </a:r>
          </a:p>
        </p:txBody>
      </p:sp>
      <p:graphicFrame>
        <p:nvGraphicFramePr>
          <p:cNvPr id="284676" name="Object 4">
            <a:extLst>
              <a:ext uri="{FF2B5EF4-FFF2-40B4-BE49-F238E27FC236}">
                <a16:creationId xmlns:a16="http://schemas.microsoft.com/office/drawing/2014/main" id="{62EC63A7-789A-4173-BC5F-957BAA194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667000"/>
          <a:ext cx="358140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2" name="Rovnice" r:id="rId4" imgW="914400" imgH="393480" progId="Equation.3">
                  <p:embed/>
                </p:oleObj>
              </mc:Choice>
              <mc:Fallback>
                <p:oleObj name="Rovnice" r:id="rId4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3581400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4677" name="Group 5">
            <a:extLst>
              <a:ext uri="{FF2B5EF4-FFF2-40B4-BE49-F238E27FC236}">
                <a16:creationId xmlns:a16="http://schemas.microsoft.com/office/drawing/2014/main" id="{B3776262-7C28-4B31-8382-FC500D96332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810000"/>
            <a:ext cx="685800" cy="2667000"/>
            <a:chOff x="2256" y="1296"/>
            <a:chExt cx="288" cy="912"/>
          </a:xfrm>
        </p:grpSpPr>
        <p:sp>
          <p:nvSpPr>
            <p:cNvPr id="284678" name="Line 6">
              <a:extLst>
                <a:ext uri="{FF2B5EF4-FFF2-40B4-BE49-F238E27FC236}">
                  <a16:creationId xmlns:a16="http://schemas.microsoft.com/office/drawing/2014/main" id="{22DCB0FD-A87C-4436-927D-E136878E3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536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4679" name="Line 7">
              <a:extLst>
                <a:ext uri="{FF2B5EF4-FFF2-40B4-BE49-F238E27FC236}">
                  <a16:creationId xmlns:a16="http://schemas.microsoft.com/office/drawing/2014/main" id="{A560F4E0-7BB6-4C8A-8432-41B87C033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296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4680" name="Line 8">
              <a:extLst>
                <a:ext uri="{FF2B5EF4-FFF2-40B4-BE49-F238E27FC236}">
                  <a16:creationId xmlns:a16="http://schemas.microsoft.com/office/drawing/2014/main" id="{AF733242-6027-4BDA-8102-2155A02F5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920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4681" name="Line 9">
              <a:extLst>
                <a:ext uri="{FF2B5EF4-FFF2-40B4-BE49-F238E27FC236}">
                  <a16:creationId xmlns:a16="http://schemas.microsoft.com/office/drawing/2014/main" id="{1F96599E-0BB8-43CF-9EB3-7127B56A8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296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4682" name="Group 10">
            <a:extLst>
              <a:ext uri="{FF2B5EF4-FFF2-40B4-BE49-F238E27FC236}">
                <a16:creationId xmlns:a16="http://schemas.microsoft.com/office/drawing/2014/main" id="{256AC60B-691A-48B1-AD9C-895604F6BB3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029200"/>
            <a:ext cx="2895600" cy="152400"/>
            <a:chOff x="1296" y="2976"/>
            <a:chExt cx="1200" cy="96"/>
          </a:xfrm>
        </p:grpSpPr>
        <p:sp>
          <p:nvSpPr>
            <p:cNvPr id="284683" name="Oval 11">
              <a:extLst>
                <a:ext uri="{FF2B5EF4-FFF2-40B4-BE49-F238E27FC236}">
                  <a16:creationId xmlns:a16="http://schemas.microsoft.com/office/drawing/2014/main" id="{04986E8F-36DA-41F4-BFC7-E7F4F82A0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97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43FB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4684" name="Line 12">
              <a:extLst>
                <a:ext uri="{FF2B5EF4-FFF2-40B4-BE49-F238E27FC236}">
                  <a16:creationId xmlns:a16="http://schemas.microsoft.com/office/drawing/2014/main" id="{67440460-B1F1-4566-B5CA-56AF3A91F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3024"/>
              <a:ext cx="1104" cy="0"/>
            </a:xfrm>
            <a:prstGeom prst="line">
              <a:avLst/>
            </a:prstGeom>
            <a:noFill/>
            <a:ln w="76200">
              <a:solidFill>
                <a:srgbClr val="43FBF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84685" name="Object 13">
            <a:extLst>
              <a:ext uri="{FF2B5EF4-FFF2-40B4-BE49-F238E27FC236}">
                <a16:creationId xmlns:a16="http://schemas.microsoft.com/office/drawing/2014/main" id="{A5DE29E7-2EDE-4171-AA3D-2F6352E4F1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143500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3" name="Rovnice" r:id="rId6" imgW="304560" imgH="266400" progId="Equation.3">
                  <p:embed/>
                </p:oleObj>
              </mc:Choice>
              <mc:Fallback>
                <p:oleObj name="Rovnice" r:id="rId6" imgW="304560" imgH="266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43500"/>
                        <a:ext cx="91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86" name="Line 14">
            <a:extLst>
              <a:ext uri="{FF2B5EF4-FFF2-40B4-BE49-F238E27FC236}">
                <a16:creationId xmlns:a16="http://schemas.microsoft.com/office/drawing/2014/main" id="{2C69A8CF-1222-4807-84D8-2BC74F5B5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105400"/>
            <a:ext cx="2514600" cy="0"/>
          </a:xfrm>
          <a:prstGeom prst="line">
            <a:avLst/>
          </a:prstGeom>
          <a:noFill/>
          <a:ln w="76200">
            <a:solidFill>
              <a:srgbClr val="43FBF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84687" name="Object 15">
            <a:extLst>
              <a:ext uri="{FF2B5EF4-FFF2-40B4-BE49-F238E27FC236}">
                <a16:creationId xmlns:a16="http://schemas.microsoft.com/office/drawing/2014/main" id="{ED49B67F-E6AE-44E4-973F-FB7B006DA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105400"/>
          <a:ext cx="5984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4" name="Rovnice" r:id="rId8" imgW="190440" imgH="266400" progId="Equation.3">
                  <p:embed/>
                </p:oleObj>
              </mc:Choice>
              <mc:Fallback>
                <p:oleObj name="Rovnice" r:id="rId8" imgW="190440" imgH="266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05400"/>
                        <a:ext cx="5984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4688" name="Group 16">
            <a:extLst>
              <a:ext uri="{FF2B5EF4-FFF2-40B4-BE49-F238E27FC236}">
                <a16:creationId xmlns:a16="http://schemas.microsoft.com/office/drawing/2014/main" id="{46DD6537-FDDF-41A5-8548-5B4C35EF230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735513"/>
            <a:ext cx="504825" cy="322262"/>
            <a:chOff x="3090" y="1879"/>
            <a:chExt cx="318" cy="203"/>
          </a:xfrm>
        </p:grpSpPr>
        <p:sp>
          <p:nvSpPr>
            <p:cNvPr id="284689" name="Arc 17">
              <a:extLst>
                <a:ext uri="{FF2B5EF4-FFF2-40B4-BE49-F238E27FC236}">
                  <a16:creationId xmlns:a16="http://schemas.microsoft.com/office/drawing/2014/main" id="{75B1B942-78E7-4119-BFCB-F5A9B5361456}"/>
                </a:ext>
              </a:extLst>
            </p:cNvPr>
            <p:cNvSpPr>
              <a:spLocks/>
            </p:cNvSpPr>
            <p:nvPr/>
          </p:nvSpPr>
          <p:spPr bwMode="auto">
            <a:xfrm rot="9784350" flipV="1">
              <a:off x="3090" y="1879"/>
              <a:ext cx="318" cy="203"/>
            </a:xfrm>
            <a:custGeom>
              <a:avLst/>
              <a:gdLst>
                <a:gd name="G0" fmla="+- 14121 0 0"/>
                <a:gd name="G1" fmla="+- 21600 0 0"/>
                <a:gd name="G2" fmla="+- 21600 0 0"/>
                <a:gd name="T0" fmla="*/ 0 w 35721"/>
                <a:gd name="T1" fmla="*/ 5255 h 22856"/>
                <a:gd name="T2" fmla="*/ 35684 w 35721"/>
                <a:gd name="T3" fmla="*/ 22856 h 22856"/>
                <a:gd name="T4" fmla="*/ 14121 w 35721"/>
                <a:gd name="T5" fmla="*/ 21600 h 2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721" h="22856" fill="none" extrusionOk="0">
                  <a:moveTo>
                    <a:pt x="0" y="5255"/>
                  </a:moveTo>
                  <a:cubicBezTo>
                    <a:pt x="3923" y="1865"/>
                    <a:pt x="8935" y="0"/>
                    <a:pt x="14121" y="0"/>
                  </a:cubicBezTo>
                  <a:cubicBezTo>
                    <a:pt x="26050" y="0"/>
                    <a:pt x="35721" y="9670"/>
                    <a:pt x="35721" y="21600"/>
                  </a:cubicBezTo>
                  <a:cubicBezTo>
                    <a:pt x="35721" y="22018"/>
                    <a:pt x="35708" y="22437"/>
                    <a:pt x="35684" y="22856"/>
                  </a:cubicBezTo>
                </a:path>
                <a:path w="35721" h="22856" stroke="0" extrusionOk="0">
                  <a:moveTo>
                    <a:pt x="0" y="5255"/>
                  </a:moveTo>
                  <a:cubicBezTo>
                    <a:pt x="3923" y="1865"/>
                    <a:pt x="8935" y="0"/>
                    <a:pt x="14121" y="0"/>
                  </a:cubicBezTo>
                  <a:cubicBezTo>
                    <a:pt x="26050" y="0"/>
                    <a:pt x="35721" y="9670"/>
                    <a:pt x="35721" y="21600"/>
                  </a:cubicBezTo>
                  <a:cubicBezTo>
                    <a:pt x="35721" y="22018"/>
                    <a:pt x="35708" y="22437"/>
                    <a:pt x="35684" y="22856"/>
                  </a:cubicBezTo>
                  <a:lnTo>
                    <a:pt x="14121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4690" name="Oval 18">
              <a:extLst>
                <a:ext uri="{FF2B5EF4-FFF2-40B4-BE49-F238E27FC236}">
                  <a16:creationId xmlns:a16="http://schemas.microsoft.com/office/drawing/2014/main" id="{21D38C5E-7C8F-42F4-B95F-5999EB5CF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284691" name="Object 19">
            <a:extLst>
              <a:ext uri="{FF2B5EF4-FFF2-40B4-BE49-F238E27FC236}">
                <a16:creationId xmlns:a16="http://schemas.microsoft.com/office/drawing/2014/main" id="{ADFA36C7-F2CB-4FED-AA2E-ABD88CFD8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" y="571500"/>
          <a:ext cx="27305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5" name="Rovnice" r:id="rId10" imgW="545760" imgH="419040" progId="Equation.3">
                  <p:embed/>
                </p:oleObj>
              </mc:Choice>
              <mc:Fallback>
                <p:oleObj name="Rovnice" r:id="rId10" imgW="545760" imgH="419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71500"/>
                        <a:ext cx="2730500" cy="20955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5D16D782-E7F6-4309-826D-4EC0FFFE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Ka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dý materiál má n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které významné hodnoty 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n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ormálového nap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tí: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247E44B-8533-480A-B9F9-02388EF80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mez pru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nosti </a:t>
            </a:r>
            <a:r>
              <a:rPr lang="cs-CZ" altLang="cs-CZ" sz="2400" u="none">
                <a:solidFill>
                  <a:srgbClr val="43FBF7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cs-CZ" altLang="cs-CZ" sz="2400" u="none" baseline="-30000">
                <a:solidFill>
                  <a:srgbClr val="43FBF7"/>
                </a:solidFill>
                <a:effectLst/>
                <a:cs typeface="Times New Roman" panose="02020603050405020304" pitchFamily="18" charset="0"/>
              </a:rPr>
              <a:t>E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– nejv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tší hodnota normálového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nap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tí, kdy je deformace ješt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pru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ná. Po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ekro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če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ní této meze je t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leso trvale deformováno.</a:t>
            </a:r>
          </a:p>
        </p:txBody>
      </p:sp>
      <p:sp>
        <p:nvSpPr>
          <p:cNvPr id="285700" name="Rectangle 4">
            <a:extLst>
              <a:ext uri="{FF2B5EF4-FFF2-40B4-BE49-F238E27FC236}">
                <a16:creationId xmlns:a16="http://schemas.microsoft.com/office/drawing/2014/main" id="{06A92427-7336-48B4-B950-2666E6D9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73325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buFontTx/>
              <a:buChar char="•"/>
            </a:pP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pevnosti </a:t>
            </a:r>
            <a:r>
              <a:rPr lang="cs-CZ" altLang="cs-CZ" sz="2400" u="none">
                <a:solidFill>
                  <a:srgbClr val="43FBF7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cs-CZ" altLang="cs-CZ" sz="2400" u="none" baseline="-30000">
                <a:solidFill>
                  <a:srgbClr val="43FBF7"/>
                </a:solidFill>
                <a:effectLst/>
                <a:cs typeface="Times New Roman" panose="02020603050405020304" pitchFamily="18" charset="0"/>
              </a:rPr>
              <a:t>p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– po překro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ení této hodnoty normálového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n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ap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tí dojde k porušení materiálu –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etrhne se, rozdrtí se</a:t>
            </a:r>
            <a:endParaRPr lang="cs-CZ" altLang="cs-CZ" sz="2400" b="0" i="0" u="none">
              <a:effectLst/>
              <a:sym typeface="Symbol" panose="05050102010706020507" pitchFamily="18" charset="2"/>
            </a:endParaRPr>
          </a:p>
          <a:p>
            <a:pPr algn="just" eaLnBrk="0" hangingPunct="0"/>
            <a:r>
              <a:rPr lang="cs-CZ" altLang="cs-CZ" sz="2400" b="0" i="0" u="none">
                <a:effectLst/>
                <a:sym typeface="Symbol" panose="05050102010706020507" pitchFamily="18" charset="2"/>
              </a:rPr>
              <a:t>	- křehké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látky mají mez pevnosti blízko meze pru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nosti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      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(sklo)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	</a:t>
            </a:r>
          </a:p>
        </p:txBody>
      </p:sp>
      <p:sp>
        <p:nvSpPr>
          <p:cNvPr id="285701" name="Rectangle 5">
            <a:extLst>
              <a:ext uri="{FF2B5EF4-FFF2-40B4-BE49-F238E27FC236}">
                <a16:creationId xmlns:a16="http://schemas.microsoft.com/office/drawing/2014/main" id="{18A63D57-A3B8-49FC-A347-5E197CA2C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38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dovolené nap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tí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u="none">
                <a:solidFill>
                  <a:srgbClr val="43FBF7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cs-CZ" altLang="cs-CZ" sz="2400" u="none" baseline="-30000">
                <a:solidFill>
                  <a:srgbClr val="43FBF7"/>
                </a:solidFill>
                <a:effectLst/>
              </a:rPr>
              <a:t>D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– nejvyšší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ípustná hodnota </a:t>
            </a:r>
            <a:r>
              <a:rPr lang="cs-CZ" altLang="cs-CZ" sz="2400" b="0" i="0" u="none" baseline="-30000">
                <a:effectLst/>
                <a:cs typeface="Times New Roman" panose="02020603050405020304" pitchFamily="18" charset="0"/>
              </a:rPr>
              <a:t>n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i deformaci tahem nebo tlakem. Jeho hodnota je zna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menší ne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mez pevnosti. </a:t>
            </a:r>
          </a:p>
        </p:txBody>
      </p:sp>
      <p:sp>
        <p:nvSpPr>
          <p:cNvPr id="285702" name="Rectangle 6">
            <a:extLst>
              <a:ext uri="{FF2B5EF4-FFF2-40B4-BE49-F238E27FC236}">
                <a16:creationId xmlns:a16="http://schemas.microsoft.com/office/drawing/2014/main" id="{46A8C6E4-6F68-4A89-BCC7-5D46D1EA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sou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initel (koeficient) bezpe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nosti</a:t>
            </a:r>
            <a:r>
              <a:rPr lang="cs-CZ" altLang="cs-CZ" sz="2400" i="0" u="none">
                <a:solidFill>
                  <a:srgbClr val="43FBF7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u="none">
                <a:solidFill>
                  <a:srgbClr val="43FBF7"/>
                </a:solidFill>
                <a:effectLst/>
                <a:sym typeface="Symbol" panose="05050102010706020507" pitchFamily="18" charset="2"/>
              </a:rPr>
              <a:t>k</a:t>
            </a:r>
            <a:r>
              <a:rPr lang="cs-CZ" altLang="cs-CZ" sz="2400" b="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- p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odíl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meze pevnosti a dovoleného na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pě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tí </a:t>
            </a:r>
          </a:p>
        </p:txBody>
      </p:sp>
      <p:graphicFrame>
        <p:nvGraphicFramePr>
          <p:cNvPr id="285703" name="Object 7">
            <a:extLst>
              <a:ext uri="{FF2B5EF4-FFF2-40B4-BE49-F238E27FC236}">
                <a16:creationId xmlns:a16="http://schemas.microsoft.com/office/drawing/2014/main" id="{393C01E4-6AC8-4F88-8878-C794D554C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5649913"/>
          <a:ext cx="13716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" name="Rovnice" r:id="rId4" imgW="533160" imgH="469800" progId="Equation.3">
                  <p:embed/>
                </p:oleObj>
              </mc:Choice>
              <mc:Fallback>
                <p:oleObj name="Rovnice" r:id="rId4" imgW="53316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49913"/>
                        <a:ext cx="137160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>
            <a:extLst>
              <a:ext uri="{FF2B5EF4-FFF2-40B4-BE49-F238E27FC236}">
                <a16:creationId xmlns:a16="http://schemas.microsoft.com/office/drawing/2014/main" id="{9370BC86-33CB-421B-9C87-FB2B1CE6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780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i="0" u="none">
              <a:effectLst/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5BDE710-8F87-40DB-BE79-00F5DEB8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90700"/>
            <a:ext cx="8534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7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46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arenR"/>
            </a:pPr>
            <a:r>
              <a:rPr lang="cs-CZ" altLang="cs-CZ" sz="2400" b="0" i="0" u="none">
                <a:effectLst/>
              </a:rPr>
              <a:t>Vypočítej normálové napětí v ocelovém drátě, který je deformován tahem silami o velikosti 0,25 kN. Drát má poloměr 1,05 mm.                                          </a:t>
            </a:r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pPr algn="just">
              <a:buFontTx/>
              <a:buAutoNum type="arabicParenR" startAt="2"/>
            </a:pPr>
            <a:r>
              <a:rPr lang="cs-CZ" altLang="cs-CZ" sz="2400" b="0" i="0" u="none">
                <a:effectLst/>
              </a:rPr>
              <a:t>Jakou maximální výšku může mít cihlová zeď, jestliže dovolené napětí při deformaci tlakem je 0,9 MPa? Tíhové zrychlení 9,8 m.s</a:t>
            </a:r>
            <a:r>
              <a:rPr lang="cs-CZ" altLang="cs-CZ" sz="2400" b="0" i="0" u="none" baseline="30000">
                <a:effectLst/>
              </a:rPr>
              <a:t>-2</a:t>
            </a:r>
            <a:r>
              <a:rPr lang="cs-CZ" altLang="cs-CZ" sz="2400" b="0" i="0" u="none">
                <a:effectLst/>
              </a:rPr>
              <a:t>.         		</a:t>
            </a:r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				</a:t>
            </a:r>
          </a:p>
          <a:p>
            <a:pPr algn="just">
              <a:buFontTx/>
              <a:buAutoNum type="arabicParenR" startAt="3"/>
            </a:pPr>
            <a:r>
              <a:rPr lang="cs-CZ" altLang="cs-CZ" sz="2400" b="0" i="0" u="none">
                <a:effectLst/>
              </a:rPr>
              <a:t>Litinový sloup kruhového příčného řezu může být zatížen do 2 MN. Vypočtěte průměr kruhu, je-li mez pevnosti litiny v tlaku 700 MPa a součinitel bezpečnosti byl zvolen 5.	 			           		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				</a:t>
            </a:r>
          </a:p>
        </p:txBody>
      </p:sp>
      <p:sp>
        <p:nvSpPr>
          <p:cNvPr id="286724" name="Text Box 4">
            <a:extLst>
              <a:ext uri="{FF2B5EF4-FFF2-40B4-BE49-F238E27FC236}">
                <a16:creationId xmlns:a16="http://schemas.microsoft.com/office/drawing/2014/main" id="{6E82DE40-5009-4236-9022-170F0CE46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5775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Úkoly: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FFA9F7B8-9E0D-4A27-9753-3B97A422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Řešení:</a:t>
            </a:r>
          </a:p>
        </p:txBody>
      </p:sp>
      <p:sp>
        <p:nvSpPr>
          <p:cNvPr id="286726" name="Text Box 6">
            <a:extLst>
              <a:ext uri="{FF2B5EF4-FFF2-40B4-BE49-F238E27FC236}">
                <a16:creationId xmlns:a16="http://schemas.microsoft.com/office/drawing/2014/main" id="{1C3E4396-4592-428C-B3D3-0D8F9D3B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636838"/>
            <a:ext cx="284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0" i="0" u="none">
                <a:solidFill>
                  <a:srgbClr val="FF0000"/>
                </a:solidFill>
                <a:effectLst/>
              </a:rPr>
              <a:t>[σn = 72 MPa]</a:t>
            </a:r>
          </a:p>
        </p:txBody>
      </p:sp>
      <p:sp>
        <p:nvSpPr>
          <p:cNvPr id="286727" name="Text Box 7">
            <a:extLst>
              <a:ext uri="{FF2B5EF4-FFF2-40B4-BE49-F238E27FC236}">
                <a16:creationId xmlns:a16="http://schemas.microsoft.com/office/drawing/2014/main" id="{2AD30248-E6E7-4E51-A7E8-1DB333BAF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4149725"/>
            <a:ext cx="302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0" i="0" u="none">
                <a:solidFill>
                  <a:srgbClr val="FF0000"/>
                </a:solidFill>
                <a:effectLst/>
              </a:rPr>
              <a:t>[h = 46-66 m]</a:t>
            </a:r>
          </a:p>
        </p:txBody>
      </p:sp>
      <p:sp>
        <p:nvSpPr>
          <p:cNvPr id="286728" name="Text Box 8">
            <a:extLst>
              <a:ext uri="{FF2B5EF4-FFF2-40B4-BE49-F238E27FC236}">
                <a16:creationId xmlns:a16="http://schemas.microsoft.com/office/drawing/2014/main" id="{744D81BF-5A77-4A69-B1E4-5D7BD717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5876925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b="0" i="0" u="none">
                <a:solidFill>
                  <a:srgbClr val="FF0000"/>
                </a:solidFill>
                <a:effectLst/>
              </a:rPr>
              <a:t>[d = 13,5 cm]</a:t>
            </a:r>
          </a:p>
          <a:p>
            <a:pPr>
              <a:spcBef>
                <a:spcPct val="50000"/>
              </a:spcBef>
            </a:pPr>
            <a:endParaRPr lang="cs-CZ" alt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 advAuto="5000"/>
      <p:bldP spid="286726" grpId="0"/>
      <p:bldP spid="286727" grpId="0"/>
      <p:bldP spid="2867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46" name="Group 2">
            <a:extLst>
              <a:ext uri="{FF2B5EF4-FFF2-40B4-BE49-F238E27FC236}">
                <a16:creationId xmlns:a16="http://schemas.microsoft.com/office/drawing/2014/main" id="{A1659475-4266-4CA1-8C91-CFFD4137D2D8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273425"/>
            <a:ext cx="1066800" cy="909638"/>
            <a:chOff x="2496" y="3696"/>
            <a:chExt cx="672" cy="573"/>
          </a:xfrm>
        </p:grpSpPr>
        <p:sp>
          <p:nvSpPr>
            <p:cNvPr id="287747" name="Rectangle 3">
              <a:extLst>
                <a:ext uri="{FF2B5EF4-FFF2-40B4-BE49-F238E27FC236}">
                  <a16:creationId xmlns:a16="http://schemas.microsoft.com/office/drawing/2014/main" id="{D00BCD22-B09F-4041-926E-94840C39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981"/>
              <a:ext cx="3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</a:t>
              </a:r>
              <a:r>
                <a:rPr lang="cs-CZ" altLang="cs-CZ" sz="2400" i="0" u="none">
                  <a:effectLst/>
                  <a:cs typeface="Times New Roman" panose="02020603050405020304" pitchFamily="18" charset="0"/>
                </a:rPr>
                <a:t>l</a:t>
              </a:r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87748" name="AutoShape 4">
              <a:extLst>
                <a:ext uri="{FF2B5EF4-FFF2-40B4-BE49-F238E27FC236}">
                  <a16:creationId xmlns:a16="http://schemas.microsoft.com/office/drawing/2014/main" id="{2FF68F84-0B1C-4CF3-9683-D4A50920D5F3}"/>
                </a:ext>
              </a:extLst>
            </p:cNvPr>
            <p:cNvSpPr>
              <a:spLocks/>
            </p:cNvSpPr>
            <p:nvPr/>
          </p:nvSpPr>
          <p:spPr bwMode="auto">
            <a:xfrm rot="5463416">
              <a:off x="2695" y="3497"/>
              <a:ext cx="274" cy="672"/>
            </a:xfrm>
            <a:prstGeom prst="rightBrace">
              <a:avLst>
                <a:gd name="adj1" fmla="val 55739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87749" name="Group 5">
            <a:extLst>
              <a:ext uri="{FF2B5EF4-FFF2-40B4-BE49-F238E27FC236}">
                <a16:creationId xmlns:a16="http://schemas.microsoft.com/office/drawing/2014/main" id="{F117C14B-576C-4A2B-BB62-6C2805A2C57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87625"/>
            <a:ext cx="7239000" cy="3355975"/>
            <a:chOff x="1008" y="2403"/>
            <a:chExt cx="4560" cy="2114"/>
          </a:xfrm>
        </p:grpSpPr>
        <p:grpSp>
          <p:nvGrpSpPr>
            <p:cNvPr id="287750" name="Group 6">
              <a:extLst>
                <a:ext uri="{FF2B5EF4-FFF2-40B4-BE49-F238E27FC236}">
                  <a16:creationId xmlns:a16="http://schemas.microsoft.com/office/drawing/2014/main" id="{DB19886A-5495-4CA8-BA76-76CF4C0C75BD}"/>
                </a:ext>
              </a:extLst>
            </p:cNvPr>
            <p:cNvGrpSpPr>
              <a:grpSpLocks/>
            </p:cNvGrpSpPr>
            <p:nvPr/>
          </p:nvGrpSpPr>
          <p:grpSpPr bwMode="auto">
            <a:xfrm rot="1988">
              <a:off x="1052" y="2832"/>
              <a:ext cx="4514" cy="1685"/>
              <a:chOff x="958" y="2064"/>
              <a:chExt cx="3890" cy="517"/>
            </a:xfrm>
          </p:grpSpPr>
          <p:sp>
            <p:nvSpPr>
              <p:cNvPr id="287751" name="AutoShape 7">
                <a:extLst>
                  <a:ext uri="{FF2B5EF4-FFF2-40B4-BE49-F238E27FC236}">
                    <a16:creationId xmlns:a16="http://schemas.microsoft.com/office/drawing/2014/main" id="{70EF9519-ABF0-4AE8-83B6-2027B4CB0C6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3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7752" name="Rectangle 8">
                <a:extLst>
                  <a:ext uri="{FF2B5EF4-FFF2-40B4-BE49-F238E27FC236}">
                    <a16:creationId xmlns:a16="http://schemas.microsoft.com/office/drawing/2014/main" id="{C42D40D3-4FC1-4288-91C8-469D94408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2493"/>
                <a:ext cx="1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i="0" u="none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 l</a:t>
                </a:r>
                <a:endParaRPr lang="cs-CZ" altLang="cs-CZ" sz="2400" i="0" u="none" baseline="-30000">
                  <a:effectLst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87753" name="AutoShape 9">
                <a:extLst>
                  <a:ext uri="{FF2B5EF4-FFF2-40B4-BE49-F238E27FC236}">
                    <a16:creationId xmlns:a16="http://schemas.microsoft.com/office/drawing/2014/main" id="{B5E23E25-4007-4C81-A2CD-C011DD7386F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5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7754" name="Rectangle 10">
              <a:extLst>
                <a:ext uri="{FF2B5EF4-FFF2-40B4-BE49-F238E27FC236}">
                  <a16:creationId xmlns:a16="http://schemas.microsoft.com/office/drawing/2014/main" id="{3E2B7E1A-B194-42CF-970D-60EF241ED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3"/>
              <a:ext cx="4560" cy="432"/>
            </a:xfrm>
            <a:prstGeom prst="rect">
              <a:avLst/>
            </a:prstGeom>
            <a:noFill/>
            <a:ln w="76200">
              <a:solidFill>
                <a:srgbClr val="CC99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7755" name="Rectangle 11">
            <a:extLst>
              <a:ext uri="{FF2B5EF4-FFF2-40B4-BE49-F238E27FC236}">
                <a16:creationId xmlns:a16="http://schemas.microsoft.com/office/drawing/2014/main" id="{62C66B5C-392C-4EEA-900C-60BD5CE1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7800" y="0"/>
            <a:ext cx="1059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6. HOOKŮV ZÁKON PRO PRUŽNOU </a:t>
            </a:r>
          </a:p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   DEFORMACI</a:t>
            </a:r>
          </a:p>
        </p:txBody>
      </p:sp>
      <p:sp>
        <p:nvSpPr>
          <p:cNvPr id="287756" name="Rectangle 12">
            <a:extLst>
              <a:ext uri="{FF2B5EF4-FFF2-40B4-BE49-F238E27FC236}">
                <a16:creationId xmlns:a16="http://schemas.microsoft.com/office/drawing/2014/main" id="{EDCAD637-B3A1-4059-ADA1-E4BA2F100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212725"/>
            <a:ext cx="9906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9" tIns="899829" rIns="899829" bIns="899829">
            <a:spAutoFit/>
          </a:bodyPr>
          <a:lstStyle/>
          <a:p>
            <a:pPr algn="just"/>
            <a:r>
              <a:rPr lang="cs-CZ" altLang="cs-CZ" sz="2400" i="0" u="none">
                <a:effectLst/>
                <a:cs typeface="Times New Roman" panose="02020603050405020304" pitchFamily="18" charset="0"/>
              </a:rPr>
              <a:t>Kdy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na t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leso za</a:t>
            </a:r>
            <a:r>
              <a:rPr lang="cs-CZ" altLang="cs-CZ" sz="2400" i="0" u="none">
                <a:effectLst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neme působit silou, prodlou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í se z p</a:t>
            </a:r>
            <a:r>
              <a:rPr lang="cs-CZ" altLang="cs-CZ" sz="2400" i="0" u="none">
                <a:effectLst/>
              </a:rPr>
              <a:t>ů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vodní délky </a:t>
            </a:r>
            <a:r>
              <a:rPr lang="cs-CZ" altLang="cs-CZ" sz="2400" u="none">
                <a:effectLst/>
                <a:cs typeface="Times New Roman" panose="02020603050405020304" pitchFamily="18" charset="0"/>
              </a:rPr>
              <a:t>l</a:t>
            </a:r>
            <a:r>
              <a:rPr lang="cs-CZ" altLang="cs-CZ" sz="2400" u="none" baseline="-30000">
                <a:effectLst/>
                <a:cs typeface="Times New Roman" panose="02020603050405020304" pitchFamily="18" charset="0"/>
              </a:rPr>
              <a:t>1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o délku 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altLang="cs-CZ" sz="2400" u="none">
                <a:effectLst/>
                <a:cs typeface="Times New Roman" panose="02020603050405020304" pitchFamily="18" charset="0"/>
              </a:rPr>
              <a:t>l</a:t>
            </a:r>
            <a:r>
              <a:rPr lang="cs-CZ" altLang="cs-CZ" sz="240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na délku</a:t>
            </a:r>
            <a:r>
              <a:rPr lang="cs-CZ" altLang="cs-CZ" sz="240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l</a:t>
            </a:r>
          </a:p>
        </p:txBody>
      </p:sp>
      <p:sp>
        <p:nvSpPr>
          <p:cNvPr id="287757" name="Rectangle 13">
            <a:extLst>
              <a:ext uri="{FF2B5EF4-FFF2-40B4-BE49-F238E27FC236}">
                <a16:creationId xmlns:a16="http://schemas.microsoft.com/office/drawing/2014/main" id="{58534B45-7D89-4579-B38D-217B98A6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791200"/>
            <a:ext cx="29924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5400" i="0" u="none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l </a:t>
            </a:r>
            <a:r>
              <a:rPr lang="cs-CZ" altLang="cs-CZ" sz="5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= l</a:t>
            </a:r>
            <a:r>
              <a:rPr lang="cs-CZ" altLang="cs-CZ" sz="5400" i="0" u="none" baseline="-30000">
                <a:solidFill>
                  <a:srgbClr val="FF00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5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+ </a:t>
            </a:r>
            <a:r>
              <a:rPr lang="cs-CZ" altLang="cs-CZ" sz="5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87758" name="Group 14">
            <a:extLst>
              <a:ext uri="{FF2B5EF4-FFF2-40B4-BE49-F238E27FC236}">
                <a16:creationId xmlns:a16="http://schemas.microsoft.com/office/drawing/2014/main" id="{23D49FEB-6510-49A0-96D7-E4763F431B9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1825"/>
            <a:ext cx="8305800" cy="2667000"/>
            <a:chOff x="144" y="1104"/>
            <a:chExt cx="5232" cy="1680"/>
          </a:xfrm>
        </p:grpSpPr>
        <p:grpSp>
          <p:nvGrpSpPr>
            <p:cNvPr id="287759" name="Group 15">
              <a:extLst>
                <a:ext uri="{FF2B5EF4-FFF2-40B4-BE49-F238E27FC236}">
                  <a16:creationId xmlns:a16="http://schemas.microsoft.com/office/drawing/2014/main" id="{A8A4CE12-F657-4F1C-B066-100AF972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104"/>
              <a:ext cx="5232" cy="1248"/>
              <a:chOff x="144" y="2112"/>
              <a:chExt cx="5232" cy="1248"/>
            </a:xfrm>
          </p:grpSpPr>
          <p:grpSp>
            <p:nvGrpSpPr>
              <p:cNvPr id="287760" name="Group 16">
                <a:extLst>
                  <a:ext uri="{FF2B5EF4-FFF2-40B4-BE49-F238E27FC236}">
                    <a16:creationId xmlns:a16="http://schemas.microsoft.com/office/drawing/2014/main" id="{7FFA97DA-01A5-428B-8DEE-9BC29AA383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2208"/>
                <a:ext cx="4272" cy="1152"/>
                <a:chOff x="720" y="2736"/>
                <a:chExt cx="4272" cy="1152"/>
              </a:xfrm>
            </p:grpSpPr>
            <p:sp>
              <p:nvSpPr>
                <p:cNvPr id="287761" name="Rectangle 17">
                  <a:extLst>
                    <a:ext uri="{FF2B5EF4-FFF2-40B4-BE49-F238E27FC236}">
                      <a16:creationId xmlns:a16="http://schemas.microsoft.com/office/drawing/2014/main" id="{55A28EC0-CF5F-429C-B71B-83637717C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2976"/>
                  <a:ext cx="3840" cy="624"/>
                </a:xfrm>
                <a:prstGeom prst="rect">
                  <a:avLst/>
                </a:prstGeom>
                <a:noFill/>
                <a:ln w="76200">
                  <a:solidFill>
                    <a:srgbClr val="CC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7762" name="Group 18">
                  <a:extLst>
                    <a:ext uri="{FF2B5EF4-FFF2-40B4-BE49-F238E27FC236}">
                      <a16:creationId xmlns:a16="http://schemas.microsoft.com/office/drawing/2014/main" id="{4B774EF9-76F9-462B-85A9-C39768BEA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2736"/>
                  <a:ext cx="144" cy="1152"/>
                  <a:chOff x="768" y="2736"/>
                  <a:chExt cx="144" cy="1152"/>
                </a:xfrm>
              </p:grpSpPr>
              <p:sp>
                <p:nvSpPr>
                  <p:cNvPr id="287763" name="Line 19">
                    <a:extLst>
                      <a:ext uri="{FF2B5EF4-FFF2-40B4-BE49-F238E27FC236}">
                        <a16:creationId xmlns:a16="http://schemas.microsoft.com/office/drawing/2014/main" id="{2584BBA9-EBC2-46D0-AC92-0CB99759A0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736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87764" name="Line 20">
                    <a:extLst>
                      <a:ext uri="{FF2B5EF4-FFF2-40B4-BE49-F238E27FC236}">
                        <a16:creationId xmlns:a16="http://schemas.microsoft.com/office/drawing/2014/main" id="{6AB4452C-0746-43C8-96A9-6A77654270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3456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87765" name="Line 21">
                    <a:extLst>
                      <a:ext uri="{FF2B5EF4-FFF2-40B4-BE49-F238E27FC236}">
                        <a16:creationId xmlns:a16="http://schemas.microsoft.com/office/drawing/2014/main" id="{2B441B15-3500-43F3-869B-37EC7E6EA5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3216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87766" name="Line 22">
                    <a:extLst>
                      <a:ext uri="{FF2B5EF4-FFF2-40B4-BE49-F238E27FC236}">
                        <a16:creationId xmlns:a16="http://schemas.microsoft.com/office/drawing/2014/main" id="{ECB6A0D8-5D82-430E-935A-785E8E0380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2976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87767" name="Line 23">
                    <a:extLst>
                      <a:ext uri="{FF2B5EF4-FFF2-40B4-BE49-F238E27FC236}">
                        <a16:creationId xmlns:a16="http://schemas.microsoft.com/office/drawing/2014/main" id="{846B6CBC-A666-44B9-9F6D-17EF9231E8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736"/>
                    <a:ext cx="0" cy="115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87768" name="Line 24">
                    <a:extLst>
                      <a:ext uri="{FF2B5EF4-FFF2-40B4-BE49-F238E27FC236}">
                        <a16:creationId xmlns:a16="http://schemas.microsoft.com/office/drawing/2014/main" id="{D0A40E65-74EE-4815-BCC6-A55FC7D67A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3696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87769" name="Line 25">
                  <a:extLst>
                    <a:ext uri="{FF2B5EF4-FFF2-40B4-BE49-F238E27FC236}">
                      <a16:creationId xmlns:a16="http://schemas.microsoft.com/office/drawing/2014/main" id="{9587F03F-C38B-4B37-998E-175B80BA8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3312"/>
                  <a:ext cx="42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87770" name="Oval 26">
                <a:extLst>
                  <a:ext uri="{FF2B5EF4-FFF2-40B4-BE49-F238E27FC236}">
                    <a16:creationId xmlns:a16="http://schemas.microsoft.com/office/drawing/2014/main" id="{3A3CA1D2-1096-4D2A-B57E-2B24E517F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7771" name="Line 27">
                <a:extLst>
                  <a:ext uri="{FF2B5EF4-FFF2-40B4-BE49-F238E27FC236}">
                    <a16:creationId xmlns:a16="http://schemas.microsoft.com/office/drawing/2014/main" id="{73B2FE84-0BA7-4A09-868F-DCC2CA3B6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" y="2784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287772" name="Object 28">
                <a:extLst>
                  <a:ext uri="{FF2B5EF4-FFF2-40B4-BE49-F238E27FC236}">
                    <a16:creationId xmlns:a16="http://schemas.microsoft.com/office/drawing/2014/main" id="{21DF6A31-CA74-46F5-B033-ADA1F94302B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" y="2112"/>
              <a:ext cx="735" cy="5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80" name="Rovnice" r:id="rId4" imgW="266400" imgH="203040" progId="Equation.3">
                      <p:embed/>
                    </p:oleObj>
                  </mc:Choice>
                  <mc:Fallback>
                    <p:oleObj name="Rovnice" r:id="rId4" imgW="266400" imgH="20304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" y="2112"/>
                            <a:ext cx="735" cy="5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773" name="Oval 29">
                <a:extLst>
                  <a:ext uri="{FF2B5EF4-FFF2-40B4-BE49-F238E27FC236}">
                    <a16:creationId xmlns:a16="http://schemas.microsoft.com/office/drawing/2014/main" id="{1ADA32EA-6229-4F10-82BA-97F29E686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7774" name="Line 30">
                <a:extLst>
                  <a:ext uri="{FF2B5EF4-FFF2-40B4-BE49-F238E27FC236}">
                    <a16:creationId xmlns:a16="http://schemas.microsoft.com/office/drawing/2014/main" id="{5D63A90A-68E6-4AFD-9E99-1176734EC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2784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287775" name="Object 31">
                <a:extLst>
                  <a:ext uri="{FF2B5EF4-FFF2-40B4-BE49-F238E27FC236}">
                    <a16:creationId xmlns:a16="http://schemas.microsoft.com/office/drawing/2014/main" id="{CE6C8113-93A1-492C-AA83-90BA7F993C8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60" y="2160"/>
              <a:ext cx="416" cy="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81" name="Rovnice" r:id="rId6" imgW="164880" imgH="203040" progId="Equation.3">
                      <p:embed/>
                    </p:oleObj>
                  </mc:Choice>
                  <mc:Fallback>
                    <p:oleObj name="Rovnice" r:id="rId6" imgW="164880" imgH="20304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0" y="2160"/>
                            <a:ext cx="416" cy="5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7776" name="Group 32">
              <a:extLst>
                <a:ext uri="{FF2B5EF4-FFF2-40B4-BE49-F238E27FC236}">
                  <a16:creationId xmlns:a16="http://schemas.microsoft.com/office/drawing/2014/main" id="{833E9368-6B30-46FC-BE08-82803D762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064"/>
              <a:ext cx="3890" cy="720"/>
              <a:chOff x="958" y="2064"/>
              <a:chExt cx="3890" cy="720"/>
            </a:xfrm>
          </p:grpSpPr>
          <p:sp>
            <p:nvSpPr>
              <p:cNvPr id="287777" name="AutoShape 33">
                <a:extLst>
                  <a:ext uri="{FF2B5EF4-FFF2-40B4-BE49-F238E27FC236}">
                    <a16:creationId xmlns:a16="http://schemas.microsoft.com/office/drawing/2014/main" id="{0DB5CB11-F155-44EA-A888-6F42A4095D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3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7778" name="Rectangle 34">
                <a:extLst>
                  <a:ext uri="{FF2B5EF4-FFF2-40B4-BE49-F238E27FC236}">
                    <a16:creationId xmlns:a16="http://schemas.microsoft.com/office/drawing/2014/main" id="{5B0F261A-292B-427E-AD9B-8F61CC0E4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2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i="0" u="none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 l</a:t>
                </a:r>
                <a:r>
                  <a:rPr lang="cs-CZ" altLang="cs-CZ" sz="2400" i="0" u="none" baseline="-30000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287779" name="AutoShape 35">
                <a:extLst>
                  <a:ext uri="{FF2B5EF4-FFF2-40B4-BE49-F238E27FC236}">
                    <a16:creationId xmlns:a16="http://schemas.microsoft.com/office/drawing/2014/main" id="{2B4EEE85-7A46-440E-99E5-3279D613B0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5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>
            <a:extLst>
              <a:ext uri="{FF2B5EF4-FFF2-40B4-BE49-F238E27FC236}">
                <a16:creationId xmlns:a16="http://schemas.microsoft.com/office/drawing/2014/main" id="{1B3EE63C-A9F7-49C4-BA3B-5E099E79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228600"/>
            <a:ext cx="91662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1. KRYSTALICKÉ A AMORFNÍ LÁTKY</a:t>
            </a:r>
          </a:p>
        </p:txBody>
      </p:sp>
      <p:sp>
        <p:nvSpPr>
          <p:cNvPr id="2159" name="Text Box 111">
            <a:extLst>
              <a:ext uri="{FF2B5EF4-FFF2-40B4-BE49-F238E27FC236}">
                <a16:creationId xmlns:a16="http://schemas.microsoft.com/office/drawing/2014/main" id="{E2ED9BDC-CC51-49E5-B8C5-3DD5B0101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762000"/>
            <a:ext cx="9144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400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PEVNÁ LÁTKA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800" i="0" u="none">
                <a:solidFill>
                  <a:srgbClr val="00CC00"/>
                </a:solidFill>
                <a:effectLst/>
              </a:rPr>
              <a:t>zachovává tvar i objem, nepůsobí-li na pevné těleso  vnější síly</a:t>
            </a:r>
          </a:p>
        </p:txBody>
      </p:sp>
      <p:grpSp>
        <p:nvGrpSpPr>
          <p:cNvPr id="2182" name="Group 134">
            <a:extLst>
              <a:ext uri="{FF2B5EF4-FFF2-40B4-BE49-F238E27FC236}">
                <a16:creationId xmlns:a16="http://schemas.microsoft.com/office/drawing/2014/main" id="{58181793-811C-46A5-92A9-FA6388705C67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2438400"/>
            <a:ext cx="1800225" cy="2305050"/>
            <a:chOff x="476" y="1434"/>
            <a:chExt cx="1134" cy="1452"/>
          </a:xfrm>
        </p:grpSpPr>
        <p:grpSp>
          <p:nvGrpSpPr>
            <p:cNvPr id="2183" name="Group 135">
              <a:extLst>
                <a:ext uri="{FF2B5EF4-FFF2-40B4-BE49-F238E27FC236}">
                  <a16:creationId xmlns:a16="http://schemas.microsoft.com/office/drawing/2014/main" id="{8E2911BA-580E-48FA-9C56-1CB79E138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434"/>
              <a:ext cx="1134" cy="1452"/>
              <a:chOff x="1610" y="1389"/>
              <a:chExt cx="1134" cy="1452"/>
            </a:xfrm>
          </p:grpSpPr>
          <p:sp>
            <p:nvSpPr>
              <p:cNvPr id="2184" name="Oval 136">
                <a:extLst>
                  <a:ext uri="{FF2B5EF4-FFF2-40B4-BE49-F238E27FC236}">
                    <a16:creationId xmlns:a16="http://schemas.microsoft.com/office/drawing/2014/main" id="{9F9E92A5-8DEC-4340-A317-538ABB20B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87"/>
                <a:ext cx="908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85" name="Line 137">
                <a:extLst>
                  <a:ext uri="{FF2B5EF4-FFF2-40B4-BE49-F238E27FC236}">
                    <a16:creationId xmlns:a16="http://schemas.microsoft.com/office/drawing/2014/main" id="{AEB7959D-B899-4E40-BEA8-DD5A5C9A6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1570"/>
                <a:ext cx="136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86" name="Line 138">
                <a:extLst>
                  <a:ext uri="{FF2B5EF4-FFF2-40B4-BE49-F238E27FC236}">
                    <a16:creationId xmlns:a16="http://schemas.microsoft.com/office/drawing/2014/main" id="{86488C83-315D-4C3A-95C4-2071DE167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1570"/>
                <a:ext cx="9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87" name="Oval 139">
                <a:extLst>
                  <a:ext uri="{FF2B5EF4-FFF2-40B4-BE49-F238E27FC236}">
                    <a16:creationId xmlns:a16="http://schemas.microsoft.com/office/drawing/2014/main" id="{AE111D9E-2509-4B24-BA9A-028921845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1134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188" name="AutoShape 140">
              <a:extLst>
                <a:ext uri="{FF2B5EF4-FFF2-40B4-BE49-F238E27FC236}">
                  <a16:creationId xmlns:a16="http://schemas.microsoft.com/office/drawing/2014/main" id="{5B9782E2-DA0B-4B35-B97B-7649CDD4D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297"/>
              <a:ext cx="499" cy="3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89" name="Group 141">
            <a:extLst>
              <a:ext uri="{FF2B5EF4-FFF2-40B4-BE49-F238E27FC236}">
                <a16:creationId xmlns:a16="http://schemas.microsoft.com/office/drawing/2014/main" id="{C8310EBE-6178-483B-AC65-118C33AF17A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362200"/>
            <a:ext cx="1800225" cy="2305050"/>
            <a:chOff x="2200" y="1434"/>
            <a:chExt cx="1134" cy="1452"/>
          </a:xfrm>
        </p:grpSpPr>
        <p:grpSp>
          <p:nvGrpSpPr>
            <p:cNvPr id="2190" name="Group 142">
              <a:extLst>
                <a:ext uri="{FF2B5EF4-FFF2-40B4-BE49-F238E27FC236}">
                  <a16:creationId xmlns:a16="http://schemas.microsoft.com/office/drawing/2014/main" id="{E1589E5D-91A2-4518-BB21-34BF5A4600D7}"/>
                </a:ext>
              </a:extLst>
            </p:cNvPr>
            <p:cNvGrpSpPr>
              <a:grpSpLocks/>
            </p:cNvGrpSpPr>
            <p:nvPr/>
          </p:nvGrpSpPr>
          <p:grpSpPr bwMode="auto">
            <a:xfrm rot="1799371">
              <a:off x="2200" y="1434"/>
              <a:ext cx="1134" cy="1452"/>
              <a:chOff x="1610" y="1389"/>
              <a:chExt cx="1134" cy="1452"/>
            </a:xfrm>
          </p:grpSpPr>
          <p:sp>
            <p:nvSpPr>
              <p:cNvPr id="2191" name="Oval 143">
                <a:extLst>
                  <a:ext uri="{FF2B5EF4-FFF2-40B4-BE49-F238E27FC236}">
                    <a16:creationId xmlns:a16="http://schemas.microsoft.com/office/drawing/2014/main" id="{8AD89551-33BB-4873-9A0E-BA9409C56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87"/>
                <a:ext cx="908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92" name="Line 144">
                <a:extLst>
                  <a:ext uri="{FF2B5EF4-FFF2-40B4-BE49-F238E27FC236}">
                    <a16:creationId xmlns:a16="http://schemas.microsoft.com/office/drawing/2014/main" id="{AA0FD9CE-591A-4A52-8C8B-788AFF077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1570"/>
                <a:ext cx="136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93" name="Line 145">
                <a:extLst>
                  <a:ext uri="{FF2B5EF4-FFF2-40B4-BE49-F238E27FC236}">
                    <a16:creationId xmlns:a16="http://schemas.microsoft.com/office/drawing/2014/main" id="{94CFC8C1-EC79-4823-9F80-4CA9C50D6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1570"/>
                <a:ext cx="9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94" name="Oval 146">
                <a:extLst>
                  <a:ext uri="{FF2B5EF4-FFF2-40B4-BE49-F238E27FC236}">
                    <a16:creationId xmlns:a16="http://schemas.microsoft.com/office/drawing/2014/main" id="{42FB66CE-6433-418A-BA37-EA02234F3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1134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195" name="AutoShape 147">
              <a:extLst>
                <a:ext uri="{FF2B5EF4-FFF2-40B4-BE49-F238E27FC236}">
                  <a16:creationId xmlns:a16="http://schemas.microsoft.com/office/drawing/2014/main" id="{7455E2DD-D644-4434-A0E5-C9C2538BA3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6038">
              <a:off x="2517" y="2296"/>
              <a:ext cx="499" cy="3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96" name="Group 148">
            <a:extLst>
              <a:ext uri="{FF2B5EF4-FFF2-40B4-BE49-F238E27FC236}">
                <a16:creationId xmlns:a16="http://schemas.microsoft.com/office/drawing/2014/main" id="{E83ACA8E-2914-48FD-A5CD-92F1D16E118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743200"/>
            <a:ext cx="2305050" cy="1800225"/>
            <a:chOff x="3833" y="1706"/>
            <a:chExt cx="1452" cy="1134"/>
          </a:xfrm>
        </p:grpSpPr>
        <p:grpSp>
          <p:nvGrpSpPr>
            <p:cNvPr id="2197" name="Group 149">
              <a:extLst>
                <a:ext uri="{FF2B5EF4-FFF2-40B4-BE49-F238E27FC236}">
                  <a16:creationId xmlns:a16="http://schemas.microsoft.com/office/drawing/2014/main" id="{7DB0D99D-E94B-485A-86F7-B2FFFED9FB9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992" y="1547"/>
              <a:ext cx="1134" cy="1452"/>
              <a:chOff x="1610" y="1389"/>
              <a:chExt cx="1134" cy="1452"/>
            </a:xfrm>
          </p:grpSpPr>
          <p:sp>
            <p:nvSpPr>
              <p:cNvPr id="2198" name="Oval 150">
                <a:extLst>
                  <a:ext uri="{FF2B5EF4-FFF2-40B4-BE49-F238E27FC236}">
                    <a16:creationId xmlns:a16="http://schemas.microsoft.com/office/drawing/2014/main" id="{D60FF94C-2756-4B2B-9A0E-D738BA81F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87"/>
                <a:ext cx="908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99" name="Line 151">
                <a:extLst>
                  <a:ext uri="{FF2B5EF4-FFF2-40B4-BE49-F238E27FC236}">
                    <a16:creationId xmlns:a16="http://schemas.microsoft.com/office/drawing/2014/main" id="{055869E5-F118-468A-B20B-4B245CB24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1570"/>
                <a:ext cx="136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00" name="Line 152">
                <a:extLst>
                  <a:ext uri="{FF2B5EF4-FFF2-40B4-BE49-F238E27FC236}">
                    <a16:creationId xmlns:a16="http://schemas.microsoft.com/office/drawing/2014/main" id="{E678B084-AB17-4215-A2E8-0C32E74BF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1570"/>
                <a:ext cx="9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01" name="Oval 153">
                <a:extLst>
                  <a:ext uri="{FF2B5EF4-FFF2-40B4-BE49-F238E27FC236}">
                    <a16:creationId xmlns:a16="http://schemas.microsoft.com/office/drawing/2014/main" id="{A3B1C69D-3BD0-4C64-958C-FC5011D8F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1134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202" name="AutoShape 154">
              <a:extLst>
                <a:ext uri="{FF2B5EF4-FFF2-40B4-BE49-F238E27FC236}">
                  <a16:creationId xmlns:a16="http://schemas.microsoft.com/office/drawing/2014/main" id="{4D9B0782-F4B2-436B-8CB7-5D38BAE62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433"/>
              <a:ext cx="499" cy="3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03" name="Rectangle 155">
            <a:extLst>
              <a:ext uri="{FF2B5EF4-FFF2-40B4-BE49-F238E27FC236}">
                <a16:creationId xmlns:a16="http://schemas.microsoft.com/office/drawing/2014/main" id="{7C1E9078-98D1-484C-8981-5F7DDC84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7993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 - částice vykonávají kmitavé pohyby kolem svých rovnovážných poloh</a:t>
            </a:r>
          </a:p>
        </p:txBody>
      </p:sp>
      <p:grpSp>
        <p:nvGrpSpPr>
          <p:cNvPr id="2204" name="Group 156">
            <a:extLst>
              <a:ext uri="{FF2B5EF4-FFF2-40B4-BE49-F238E27FC236}">
                <a16:creationId xmlns:a16="http://schemas.microsoft.com/office/drawing/2014/main" id="{337D2F0D-8F37-4C99-B221-5C9F47D947A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257800"/>
            <a:ext cx="2362200" cy="1441450"/>
            <a:chOff x="612" y="2659"/>
            <a:chExt cx="2207" cy="1225"/>
          </a:xfrm>
        </p:grpSpPr>
        <p:sp>
          <p:nvSpPr>
            <p:cNvPr id="2205" name="Oval 157">
              <a:extLst>
                <a:ext uri="{FF2B5EF4-FFF2-40B4-BE49-F238E27FC236}">
                  <a16:creationId xmlns:a16="http://schemas.microsoft.com/office/drawing/2014/main" id="{9DC01F22-4C5D-4137-B33F-B3CF4E826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324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06" name="Oval 158">
              <a:extLst>
                <a:ext uri="{FF2B5EF4-FFF2-40B4-BE49-F238E27FC236}">
                  <a16:creationId xmlns:a16="http://schemas.microsoft.com/office/drawing/2014/main" id="{2218A5B6-D2A9-4B2A-8788-874E02C92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93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207" name="Group 159">
              <a:extLst>
                <a:ext uri="{FF2B5EF4-FFF2-40B4-BE49-F238E27FC236}">
                  <a16:creationId xmlns:a16="http://schemas.microsoft.com/office/drawing/2014/main" id="{0ADC6F96-8C2E-41CD-BDE8-21F6ABB6F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2659"/>
              <a:ext cx="2162" cy="771"/>
              <a:chOff x="612" y="3203"/>
              <a:chExt cx="2162" cy="771"/>
            </a:xfrm>
          </p:grpSpPr>
          <p:sp>
            <p:nvSpPr>
              <p:cNvPr id="2208" name="Oval 160">
                <a:extLst>
                  <a:ext uri="{FF2B5EF4-FFF2-40B4-BE49-F238E27FC236}">
                    <a16:creationId xmlns:a16="http://schemas.microsoft.com/office/drawing/2014/main" id="{2FAD4989-6502-4DB2-B991-4A6DAF1D3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09" name="Oval 161">
                <a:extLst>
                  <a:ext uri="{FF2B5EF4-FFF2-40B4-BE49-F238E27FC236}">
                    <a16:creationId xmlns:a16="http://schemas.microsoft.com/office/drawing/2014/main" id="{658F57CC-DABA-4151-BBE6-17E2AF63B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0" name="Oval 162">
                <a:extLst>
                  <a:ext uri="{FF2B5EF4-FFF2-40B4-BE49-F238E27FC236}">
                    <a16:creationId xmlns:a16="http://schemas.microsoft.com/office/drawing/2014/main" id="{2805BC83-3FD6-4A85-83BC-FC523335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1" name="Oval 163">
                <a:extLst>
                  <a:ext uri="{FF2B5EF4-FFF2-40B4-BE49-F238E27FC236}">
                    <a16:creationId xmlns:a16="http://schemas.microsoft.com/office/drawing/2014/main" id="{1B07674C-67C7-4A47-ABD6-C0A1C4C0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" name="Oval 164">
                <a:extLst>
                  <a:ext uri="{FF2B5EF4-FFF2-40B4-BE49-F238E27FC236}">
                    <a16:creationId xmlns:a16="http://schemas.microsoft.com/office/drawing/2014/main" id="{516A7FE1-8BBF-4FDF-AADC-59C7E41DE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3" name="Oval 165">
                <a:extLst>
                  <a:ext uri="{FF2B5EF4-FFF2-40B4-BE49-F238E27FC236}">
                    <a16:creationId xmlns:a16="http://schemas.microsoft.com/office/drawing/2014/main" id="{4E5604FC-DC7A-4321-90B1-FFBCC8271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249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4" name="Oval 166">
                <a:extLst>
                  <a:ext uri="{FF2B5EF4-FFF2-40B4-BE49-F238E27FC236}">
                    <a16:creationId xmlns:a16="http://schemas.microsoft.com/office/drawing/2014/main" id="{3BCF0A39-EA19-403F-BFF8-B4CF30A0E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5" name="Oval 167">
                <a:extLst>
                  <a:ext uri="{FF2B5EF4-FFF2-40B4-BE49-F238E27FC236}">
                    <a16:creationId xmlns:a16="http://schemas.microsoft.com/office/drawing/2014/main" id="{3C44E3A2-3A99-4817-95A0-B1B72BD27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6" name="Oval 168">
                <a:extLst>
                  <a:ext uri="{FF2B5EF4-FFF2-40B4-BE49-F238E27FC236}">
                    <a16:creationId xmlns:a16="http://schemas.microsoft.com/office/drawing/2014/main" id="{1A23B0E6-4C30-4BBA-A201-8920E7D2B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7" name="Oval 169">
                <a:extLst>
                  <a:ext uri="{FF2B5EF4-FFF2-40B4-BE49-F238E27FC236}">
                    <a16:creationId xmlns:a16="http://schemas.microsoft.com/office/drawing/2014/main" id="{000058AC-AB48-419D-985A-527D7EC18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8" name="Oval 170">
                <a:extLst>
                  <a:ext uri="{FF2B5EF4-FFF2-40B4-BE49-F238E27FC236}">
                    <a16:creationId xmlns:a16="http://schemas.microsoft.com/office/drawing/2014/main" id="{8591CB27-45EA-4BA3-B75C-D7757330A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9" name="Oval 171">
                <a:extLst>
                  <a:ext uri="{FF2B5EF4-FFF2-40B4-BE49-F238E27FC236}">
                    <a16:creationId xmlns:a16="http://schemas.microsoft.com/office/drawing/2014/main" id="{55659E24-60DB-4D31-BB51-D86B5669D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0" name="Oval 172">
                <a:extLst>
                  <a:ext uri="{FF2B5EF4-FFF2-40B4-BE49-F238E27FC236}">
                    <a16:creationId xmlns:a16="http://schemas.microsoft.com/office/drawing/2014/main" id="{401EB574-A363-424F-928D-C6345E669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1" name="Oval 173">
                <a:extLst>
                  <a:ext uri="{FF2B5EF4-FFF2-40B4-BE49-F238E27FC236}">
                    <a16:creationId xmlns:a16="http://schemas.microsoft.com/office/drawing/2014/main" id="{973A24A6-7D13-4965-9FCE-D9F43F3B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612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2" name="Oval 174">
                <a:extLst>
                  <a:ext uri="{FF2B5EF4-FFF2-40B4-BE49-F238E27FC236}">
                    <a16:creationId xmlns:a16="http://schemas.microsoft.com/office/drawing/2014/main" id="{D1EA0D23-F726-448D-8AC8-14C70A34A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223" name="Group 175">
              <a:extLst>
                <a:ext uri="{FF2B5EF4-FFF2-40B4-BE49-F238E27FC236}">
                  <a16:creationId xmlns:a16="http://schemas.microsoft.com/office/drawing/2014/main" id="{0BF92A98-834E-4F74-8EE9-DC4236AFF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3113"/>
              <a:ext cx="2162" cy="771"/>
              <a:chOff x="612" y="3203"/>
              <a:chExt cx="2162" cy="771"/>
            </a:xfrm>
          </p:grpSpPr>
          <p:sp>
            <p:nvSpPr>
              <p:cNvPr id="2224" name="Oval 176">
                <a:extLst>
                  <a:ext uri="{FF2B5EF4-FFF2-40B4-BE49-F238E27FC236}">
                    <a16:creationId xmlns:a16="http://schemas.microsoft.com/office/drawing/2014/main" id="{009D211D-A97E-45B5-80E8-84A7E09F2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5" name="Oval 177">
                <a:extLst>
                  <a:ext uri="{FF2B5EF4-FFF2-40B4-BE49-F238E27FC236}">
                    <a16:creationId xmlns:a16="http://schemas.microsoft.com/office/drawing/2014/main" id="{325380DF-88C8-4B1C-AEE5-89403A7D4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6" name="Oval 178">
                <a:extLst>
                  <a:ext uri="{FF2B5EF4-FFF2-40B4-BE49-F238E27FC236}">
                    <a16:creationId xmlns:a16="http://schemas.microsoft.com/office/drawing/2014/main" id="{BF1DB395-99FF-42A5-AE47-13C6DC2CB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7" name="Oval 179">
                <a:extLst>
                  <a:ext uri="{FF2B5EF4-FFF2-40B4-BE49-F238E27FC236}">
                    <a16:creationId xmlns:a16="http://schemas.microsoft.com/office/drawing/2014/main" id="{A394FF32-DF8A-4768-97E6-9DEB30C31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8" name="Oval 180">
                <a:extLst>
                  <a:ext uri="{FF2B5EF4-FFF2-40B4-BE49-F238E27FC236}">
                    <a16:creationId xmlns:a16="http://schemas.microsoft.com/office/drawing/2014/main" id="{1C35770F-9FDB-454E-A6B0-180089549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29" name="Oval 181">
                <a:extLst>
                  <a:ext uri="{FF2B5EF4-FFF2-40B4-BE49-F238E27FC236}">
                    <a16:creationId xmlns:a16="http://schemas.microsoft.com/office/drawing/2014/main" id="{491C8F9C-2E95-4C22-8634-873F0A62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249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0" name="Oval 182">
                <a:extLst>
                  <a:ext uri="{FF2B5EF4-FFF2-40B4-BE49-F238E27FC236}">
                    <a16:creationId xmlns:a16="http://schemas.microsoft.com/office/drawing/2014/main" id="{2548B532-934E-4170-B78F-53619F81E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1" name="Oval 183">
                <a:extLst>
                  <a:ext uri="{FF2B5EF4-FFF2-40B4-BE49-F238E27FC236}">
                    <a16:creationId xmlns:a16="http://schemas.microsoft.com/office/drawing/2014/main" id="{DDD03E29-5470-46A9-ADF6-AC8147728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2" name="Oval 184">
                <a:extLst>
                  <a:ext uri="{FF2B5EF4-FFF2-40B4-BE49-F238E27FC236}">
                    <a16:creationId xmlns:a16="http://schemas.microsoft.com/office/drawing/2014/main" id="{4FD9E072-F5F0-4CD6-97B5-FAD6ABAA4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3" name="Oval 185">
                <a:extLst>
                  <a:ext uri="{FF2B5EF4-FFF2-40B4-BE49-F238E27FC236}">
                    <a16:creationId xmlns:a16="http://schemas.microsoft.com/office/drawing/2014/main" id="{C175F996-8460-4270-96A5-2822C99E1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4" name="Oval 186">
                <a:extLst>
                  <a:ext uri="{FF2B5EF4-FFF2-40B4-BE49-F238E27FC236}">
                    <a16:creationId xmlns:a16="http://schemas.microsoft.com/office/drawing/2014/main" id="{883328AB-0EE5-4B34-AEBF-C871F2BD2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5" name="Oval 187">
                <a:extLst>
                  <a:ext uri="{FF2B5EF4-FFF2-40B4-BE49-F238E27FC236}">
                    <a16:creationId xmlns:a16="http://schemas.microsoft.com/office/drawing/2014/main" id="{A6C3EC4E-9E3D-4E35-8257-FDAAF1BB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6" name="Oval 188">
                <a:extLst>
                  <a:ext uri="{FF2B5EF4-FFF2-40B4-BE49-F238E27FC236}">
                    <a16:creationId xmlns:a16="http://schemas.microsoft.com/office/drawing/2014/main" id="{FD84F00D-3439-4D26-8631-7B2D7690D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7" name="Oval 189">
                <a:extLst>
                  <a:ext uri="{FF2B5EF4-FFF2-40B4-BE49-F238E27FC236}">
                    <a16:creationId xmlns:a16="http://schemas.microsoft.com/office/drawing/2014/main" id="{800FF932-7A76-448D-A70C-5F05C0A1F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612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38" name="Oval 190">
                <a:extLst>
                  <a:ext uri="{FF2B5EF4-FFF2-40B4-BE49-F238E27FC236}">
                    <a16:creationId xmlns:a16="http://schemas.microsoft.com/office/drawing/2014/main" id="{FC42157E-84F2-4E75-9BC6-3ECED2E25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7" grpId="0" autoUpdateAnimBg="0"/>
      <p:bldP spid="2159" grpId="0" autoUpdateAnimBg="0"/>
      <p:bldP spid="22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4109781F-0460-4470-A3BA-7A2024040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4619625"/>
            <a:ext cx="792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u="none">
                <a:effectLst/>
                <a:cs typeface="Times New Roman" panose="02020603050405020304" pitchFamily="18" charset="0"/>
              </a:rPr>
              <a:t>E</a:t>
            </a:r>
            <a:r>
              <a:rPr lang="cs-CZ" altLang="cs-CZ" sz="2400" b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–</a:t>
            </a:r>
            <a:r>
              <a:rPr lang="cs-CZ" altLang="cs-CZ" sz="2400" b="0" u="none">
                <a:effectLst/>
                <a:cs typeface="Times New Roman" panose="02020603050405020304" pitchFamily="18" charset="0"/>
              </a:rPr>
              <a:t> 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modul pru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nosti </a:t>
            </a:r>
            <a:r>
              <a:rPr lang="cs-CZ" altLang="cs-CZ" sz="2400" i="0" u="none">
                <a:effectLst/>
              </a:rPr>
              <a:t>v tahu</a:t>
            </a:r>
          </a:p>
          <a:p>
            <a:pPr algn="just"/>
            <a:r>
              <a:rPr lang="cs-CZ" altLang="cs-CZ" sz="2400" i="0" u="none">
                <a:effectLst/>
              </a:rPr>
              <a:t>       </a:t>
            </a:r>
            <a:r>
              <a:rPr lang="cs-CZ" altLang="cs-CZ" sz="2400" b="0" i="0" u="none">
                <a:effectLst/>
              </a:rPr>
              <a:t>je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normálové nap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tí, které by v 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edm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tu bylo, kdy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</a:rPr>
              <a:t>       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by se prodlou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ilo o svoji délku</a:t>
            </a:r>
          </a:p>
          <a:p>
            <a:pPr eaLnBrk="0" hangingPunct="0"/>
            <a:endParaRPr lang="cs-CZ" altLang="cs-CZ" sz="2400" b="0" i="0" u="none">
              <a:effectLst/>
            </a:endParaRP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2002D7E6-D6BB-417D-8397-BE37F8EF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3749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cs-CZ" altLang="cs-CZ" sz="280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cs-CZ" altLang="cs-CZ" sz="280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– 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relativní prodlou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ení </a:t>
            </a:r>
            <a:endParaRPr lang="cs-CZ" altLang="cs-CZ" sz="2400" i="0" u="none">
              <a:effectLst/>
              <a:sym typeface="Symbol" panose="05050102010706020507" pitchFamily="18" charset="2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i="0" u="none">
                <a:effectLst/>
                <a:sym typeface="Symbol" panose="05050102010706020507" pitchFamily="18" charset="2"/>
              </a:rPr>
              <a:t>   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	 je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prodlou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ení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tě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lesa o p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ů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vodní délce 1 m</a:t>
            </a:r>
          </a:p>
        </p:txBody>
      </p:sp>
      <p:graphicFrame>
        <p:nvGraphicFramePr>
          <p:cNvPr id="288772" name="Object 4">
            <a:extLst>
              <a:ext uri="{FF2B5EF4-FFF2-40B4-BE49-F238E27FC236}">
                <a16:creationId xmlns:a16="http://schemas.microsoft.com/office/drawing/2014/main" id="{A3069547-1778-42D7-A45D-BB0404619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5375" y="3048000"/>
          <a:ext cx="16764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68" name="Rovnice" r:id="rId4" imgW="457200" imgH="431640" progId="Equation.3">
                  <p:embed/>
                </p:oleObj>
              </mc:Choice>
              <mc:Fallback>
                <p:oleObj name="Rovnice" r:id="rId4" imgW="457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3048000"/>
                        <a:ext cx="16764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3" name="Rectangle 5">
            <a:extLst>
              <a:ext uri="{FF2B5EF4-FFF2-40B4-BE49-F238E27FC236}">
                <a16:creationId xmlns:a16="http://schemas.microsoft.com/office/drawing/2014/main" id="{106AE6D5-F71C-448C-A42E-FA596502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1488"/>
            <a:ext cx="4067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28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altLang="cs-CZ" sz="2800" u="none">
                <a:effectLst/>
                <a:cs typeface="Times New Roman" panose="02020603050405020304" pitchFamily="18" charset="0"/>
              </a:rPr>
              <a:t>l</a:t>
            </a:r>
            <a:r>
              <a:rPr lang="cs-CZ" altLang="cs-CZ" sz="240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–</a:t>
            </a:r>
            <a:r>
              <a:rPr lang="cs-CZ" altLang="cs-CZ" sz="240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absolutní prodloužení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288774" name="Object 6">
            <a:extLst>
              <a:ext uri="{FF2B5EF4-FFF2-40B4-BE49-F238E27FC236}">
                <a16:creationId xmlns:a16="http://schemas.microsoft.com/office/drawing/2014/main" id="{59EA8668-C838-4B2F-A9A6-C3112B481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988" y="1495425"/>
          <a:ext cx="18557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69" name="Rovnice" r:id="rId6" imgW="596880" imgH="215640" progId="Equation.3">
                  <p:embed/>
                </p:oleObj>
              </mc:Choice>
              <mc:Fallback>
                <p:oleObj name="Rovnice" r:id="rId6" imgW="59688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495425"/>
                        <a:ext cx="18557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5" name="Object 7">
            <a:extLst>
              <a:ext uri="{FF2B5EF4-FFF2-40B4-BE49-F238E27FC236}">
                <a16:creationId xmlns:a16="http://schemas.microsoft.com/office/drawing/2014/main" id="{4082FBB3-D7E8-4942-BAEB-9563F43FA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2975" y="914400"/>
          <a:ext cx="18954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0" name="Rovnice" r:id="rId8" imgW="609480" imgH="215640" progId="Equation.3">
                  <p:embed/>
                </p:oleObj>
              </mc:Choice>
              <mc:Fallback>
                <p:oleObj name="Rovnice" r:id="rId8" imgW="6094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914400"/>
                        <a:ext cx="189547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Object 2">
            <a:extLst>
              <a:ext uri="{FF2B5EF4-FFF2-40B4-BE49-F238E27FC236}">
                <a16:creationId xmlns:a16="http://schemas.microsoft.com/office/drawing/2014/main" id="{B72079BB-6B5A-42F9-8B50-CB39B902E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7913" y="1787525"/>
          <a:ext cx="280828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3" name="Rovnice" r:id="rId5" imgW="622080" imgH="228600" progId="Equation.3">
                  <p:embed/>
                </p:oleObj>
              </mc:Choice>
              <mc:Fallback>
                <p:oleObj name="Rovnice" r:id="rId5" imgW="622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787525"/>
                        <a:ext cx="2808287" cy="1031875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5" name="Rectangle 3">
            <a:extLst>
              <a:ext uri="{FF2B5EF4-FFF2-40B4-BE49-F238E27FC236}">
                <a16:creationId xmlns:a16="http://schemas.microsoft.com/office/drawing/2014/main" id="{EEBB6880-F00D-4E4F-B7C4-AA85B747E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1630363"/>
            <a:ext cx="52943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cs-CZ" altLang="cs-CZ" sz="2400" b="0" u="none">
                <a:solidFill>
                  <a:srgbClr val="FF0000"/>
                </a:solidFill>
                <a:effectLst/>
              </a:rPr>
              <a:t>E</a:t>
            </a:r>
            <a:r>
              <a:rPr lang="cs-CZ" altLang="cs-CZ" sz="2400" b="0" u="none">
                <a:effectLst/>
              </a:rPr>
              <a:t> – </a:t>
            </a:r>
            <a:r>
              <a:rPr lang="cs-CZ" altLang="cs-CZ" sz="2400" b="0" i="0" u="none">
                <a:effectLst/>
              </a:rPr>
              <a:t>modul pružnosti v tahu</a:t>
            </a:r>
          </a:p>
          <a:p>
            <a:pPr algn="just"/>
            <a:r>
              <a:rPr lang="cs-CZ" altLang="cs-CZ" sz="2400" b="0" u="none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</a:t>
            </a:r>
            <a:r>
              <a:rPr lang="cs-CZ" altLang="cs-CZ" sz="2400" b="0" u="none" baseline="-2500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n</a:t>
            </a:r>
            <a:r>
              <a:rPr lang="cs-CZ" altLang="cs-CZ" sz="2400" b="0" i="0" u="none">
                <a:effectLst/>
              </a:rPr>
              <a:t> – normálové napětí</a:t>
            </a:r>
          </a:p>
          <a:p>
            <a:pPr algn="just"/>
            <a:r>
              <a:rPr lang="cs-CZ" altLang="cs-CZ" sz="2400" b="0" u="none">
                <a:solidFill>
                  <a:srgbClr val="FF0000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ε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 - relativní prodloužení</a:t>
            </a:r>
          </a:p>
        </p:txBody>
      </p:sp>
      <p:sp>
        <p:nvSpPr>
          <p:cNvPr id="289796" name="Rectangle 4">
            <a:extLst>
              <a:ext uri="{FF2B5EF4-FFF2-40B4-BE49-F238E27FC236}">
                <a16:creationId xmlns:a16="http://schemas.microsoft.com/office/drawing/2014/main" id="{95206946-7619-49EC-8104-A72159DB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</a:rPr>
              <a:t>HOOKŮV ZÁKON</a:t>
            </a:r>
            <a:endParaRPr lang="cs-CZ" altLang="cs-CZ" sz="2400" b="0" i="0" u="none">
              <a:solidFill>
                <a:srgbClr val="FF0000"/>
              </a:solidFill>
              <a:effectLst/>
            </a:endParaRPr>
          </a:p>
        </p:txBody>
      </p:sp>
      <p:sp>
        <p:nvSpPr>
          <p:cNvPr id="289797" name="Rectangle 5">
            <a:extLst>
              <a:ext uri="{FF2B5EF4-FFF2-40B4-BE49-F238E27FC236}">
                <a16:creationId xmlns:a16="http://schemas.microsoft.com/office/drawing/2014/main" id="{3C3FBCF8-0659-4145-B8CA-28F31D44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Normálové nap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ě</a:t>
            </a:r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tí je p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ř</a:t>
            </a:r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ímo úm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ě</a:t>
            </a:r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rné relativnímu prodlou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ž</a:t>
            </a:r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ení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.</a:t>
            </a:r>
            <a:endParaRPr lang="cs-CZ" altLang="cs-CZ" sz="2400" b="0" i="0" u="none">
              <a:solidFill>
                <a:srgbClr val="FF0000"/>
              </a:solidFill>
              <a:effectLst/>
            </a:endParaRPr>
          </a:p>
        </p:txBody>
      </p:sp>
      <p:grpSp>
        <p:nvGrpSpPr>
          <p:cNvPr id="289802" name="Group 10">
            <a:extLst>
              <a:ext uri="{FF2B5EF4-FFF2-40B4-BE49-F238E27FC236}">
                <a16:creationId xmlns:a16="http://schemas.microsoft.com/office/drawing/2014/main" id="{96086D3E-9AD1-4F6E-9BFA-861D636AD97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124200"/>
            <a:ext cx="4495800" cy="3352800"/>
            <a:chOff x="1536" y="2064"/>
            <a:chExt cx="2832" cy="2112"/>
          </a:xfrm>
        </p:grpSpPr>
        <p:sp>
          <p:nvSpPr>
            <p:cNvPr id="289801" name="Rectangle 9">
              <a:extLst>
                <a:ext uri="{FF2B5EF4-FFF2-40B4-BE49-F238E27FC236}">
                  <a16:creationId xmlns:a16="http://schemas.microsoft.com/office/drawing/2014/main" id="{910E032A-CF13-41D2-81CB-6B2F7F765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064"/>
              <a:ext cx="2832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89800" name="Picture 8" descr="spri[1]">
              <a:extLst>
                <a:ext uri="{FF2B5EF4-FFF2-40B4-BE49-F238E27FC236}">
                  <a16:creationId xmlns:a16="http://schemas.microsoft.com/office/drawing/2014/main" id="{BD62A629-09A6-4A77-981E-BBA095605C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1776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>
            <a:extLst>
              <a:ext uri="{FF2B5EF4-FFF2-40B4-BE49-F238E27FC236}">
                <a16:creationId xmlns:a16="http://schemas.microsoft.com/office/drawing/2014/main" id="{DC5E3482-43F1-4B4C-A8FC-E6565C15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113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i="0" u="none">
              <a:effectLst/>
            </a:endParaRP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444D08D9-F002-4349-B9CB-199C569BC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8534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7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46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cs-CZ" sz="2400" b="0" i="0" u="none">
                <a:effectLst/>
              </a:rPr>
              <a:t>Tyč délky 5 m se prodloužila o 2 cm, jaké je její prodloužení v %?                                   </a:t>
            </a:r>
          </a:p>
          <a:p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ε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4.10</a:t>
            </a:r>
            <a:r>
              <a:rPr lang="cs-CZ" altLang="cs-CZ" sz="2400" b="0" i="0" u="none" baseline="30000">
                <a:solidFill>
                  <a:srgbClr val="FF0000"/>
                </a:solidFill>
                <a:effectLst/>
              </a:rPr>
              <a:t>-3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0,4 %]</a:t>
            </a:r>
          </a:p>
          <a:p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pPr>
              <a:buFontTx/>
              <a:buAutoNum type="arabicParenR" startAt="2"/>
            </a:pPr>
            <a:r>
              <a:rPr lang="cs-CZ" altLang="cs-CZ" sz="2400" b="0" i="0" u="none">
                <a:effectLst/>
              </a:rPr>
              <a:t>Jaká byla původní délka tyče, jestliže prodloužení o 1,5 cm představuje 0,2% rel. změnu délky tyče.          </a:t>
            </a:r>
          </a:p>
          <a:p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[l</a:t>
            </a:r>
            <a:r>
              <a:rPr lang="cs-CZ" altLang="cs-CZ" sz="2400" b="0" i="0" u="none" baseline="-25000">
                <a:solidFill>
                  <a:srgbClr val="FF0000"/>
                </a:solidFill>
                <a:effectLst/>
              </a:rPr>
              <a:t>1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7,5 m, ]</a:t>
            </a:r>
          </a:p>
          <a:p>
            <a:pPr>
              <a:buFontTx/>
              <a:buAutoNum type="arabicParenR" startAt="2"/>
            </a:pPr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				</a:t>
            </a:r>
          </a:p>
          <a:p>
            <a:pPr algn="just">
              <a:buFontTx/>
              <a:buAutoNum type="arabicParenR" startAt="3"/>
            </a:pPr>
            <a:r>
              <a:rPr lang="cs-CZ" altLang="cs-CZ" sz="2400" b="0" i="0" u="none">
                <a:effectLst/>
              </a:rPr>
              <a:t>Ocelový drát (E = 220 GPa) má délku 6 m, obsah příčného řezu je 3 mm</a:t>
            </a:r>
            <a:r>
              <a:rPr lang="cs-CZ" altLang="cs-CZ" sz="2400" b="0" i="0" u="none" baseline="30000">
                <a:effectLst/>
              </a:rPr>
              <a:t>2</a:t>
            </a:r>
            <a:r>
              <a:rPr lang="cs-CZ" altLang="cs-CZ" sz="2400" b="0" i="0" u="none">
                <a:effectLst/>
              </a:rPr>
              <a:t>. Urči jakou silou je drát deformován při prodloužení o 5 mm. 			           </a:t>
            </a:r>
          </a:p>
          <a:p>
            <a:pPr algn="just"/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[F = 5.10</a:t>
            </a:r>
            <a:r>
              <a:rPr lang="cs-CZ" altLang="cs-CZ" sz="2400" b="0" i="0" u="none" baseline="30000">
                <a:solidFill>
                  <a:srgbClr val="FF0000"/>
                </a:solidFill>
                <a:effectLst/>
              </a:rPr>
              <a:t>2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N ]</a:t>
            </a:r>
          </a:p>
          <a:p>
            <a:pPr algn="just">
              <a:buFontTx/>
              <a:buAutoNum type="arabicParenR" startAt="3"/>
            </a:pPr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		</a:t>
            </a: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    				</a:t>
            </a:r>
          </a:p>
        </p:txBody>
      </p:sp>
      <p:sp>
        <p:nvSpPr>
          <p:cNvPr id="290820" name="Text Box 4">
            <a:extLst>
              <a:ext uri="{FF2B5EF4-FFF2-40B4-BE49-F238E27FC236}">
                <a16:creationId xmlns:a16="http://schemas.microsoft.com/office/drawing/2014/main" id="{71245034-B5D8-4BF6-8B81-F0DA04F1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5775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Úkoly:</a:t>
            </a:r>
          </a:p>
        </p:txBody>
      </p:sp>
      <p:sp>
        <p:nvSpPr>
          <p:cNvPr id="290821" name="Text Box 5">
            <a:extLst>
              <a:ext uri="{FF2B5EF4-FFF2-40B4-BE49-F238E27FC236}">
                <a16:creationId xmlns:a16="http://schemas.microsoft.com/office/drawing/2014/main" id="{89431348-F4A8-4477-B7BB-A98E50F2D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906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Řešení: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D069E1C4-3DCF-4659-BD6C-F11592AE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334963"/>
            <a:ext cx="944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7. TEPLOTNÍ ROZTAŽNOST PEVNÝCH TĚLES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349C7E96-2B64-4647-968A-97A9F92D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Při změně teploty pevných těles dochází ke změně jejich rozměrů</a:t>
            </a:r>
          </a:p>
        </p:txBody>
      </p:sp>
      <p:grpSp>
        <p:nvGrpSpPr>
          <p:cNvPr id="291844" name="Group 4">
            <a:extLst>
              <a:ext uri="{FF2B5EF4-FFF2-40B4-BE49-F238E27FC236}">
                <a16:creationId xmlns:a16="http://schemas.microsoft.com/office/drawing/2014/main" id="{83157465-0BE4-4996-BFE0-75B92404CD63}"/>
              </a:ext>
            </a:extLst>
          </p:cNvPr>
          <p:cNvGrpSpPr>
            <a:grpSpLocks/>
          </p:cNvGrpSpPr>
          <p:nvPr/>
        </p:nvGrpSpPr>
        <p:grpSpPr bwMode="auto">
          <a:xfrm>
            <a:off x="4799013" y="1981200"/>
            <a:ext cx="2820987" cy="2963863"/>
            <a:chOff x="3023" y="1248"/>
            <a:chExt cx="1777" cy="1867"/>
          </a:xfrm>
        </p:grpSpPr>
        <p:sp>
          <p:nvSpPr>
            <p:cNvPr id="291845" name="Rectangle 5">
              <a:extLst>
                <a:ext uri="{FF2B5EF4-FFF2-40B4-BE49-F238E27FC236}">
                  <a16:creationId xmlns:a16="http://schemas.microsoft.com/office/drawing/2014/main" id="{46701CED-C469-454E-9109-2384D8A4E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48"/>
              <a:ext cx="1776" cy="100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91846" name="Group 6">
              <a:extLst>
                <a:ext uri="{FF2B5EF4-FFF2-40B4-BE49-F238E27FC236}">
                  <a16:creationId xmlns:a16="http://schemas.microsoft.com/office/drawing/2014/main" id="{39F30223-6E4F-4A9B-BE94-1686D6EB6FFF}"/>
                </a:ext>
              </a:extLst>
            </p:cNvPr>
            <p:cNvGrpSpPr>
              <a:grpSpLocks/>
            </p:cNvGrpSpPr>
            <p:nvPr/>
          </p:nvGrpSpPr>
          <p:grpSpPr bwMode="auto">
            <a:xfrm rot="1988">
              <a:off x="3023" y="2256"/>
              <a:ext cx="1776" cy="859"/>
              <a:chOff x="958" y="2064"/>
              <a:chExt cx="3890" cy="659"/>
            </a:xfrm>
          </p:grpSpPr>
          <p:sp>
            <p:nvSpPr>
              <p:cNvPr id="291847" name="AutoShape 7">
                <a:extLst>
                  <a:ext uri="{FF2B5EF4-FFF2-40B4-BE49-F238E27FC236}">
                    <a16:creationId xmlns:a16="http://schemas.microsoft.com/office/drawing/2014/main" id="{F999D846-E661-4F0B-89D1-E7189A192BF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3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1848" name="Rectangle 8">
                <a:extLst>
                  <a:ext uri="{FF2B5EF4-FFF2-40B4-BE49-F238E27FC236}">
                    <a16:creationId xmlns:a16="http://schemas.microsoft.com/office/drawing/2014/main" id="{E6AC8FB4-D84E-4888-8269-0CAE88F02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" y="2443"/>
                <a:ext cx="4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i="0" u="none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endParaRPr lang="cs-CZ" altLang="cs-CZ" i="0" u="none" baseline="-30000">
                  <a:effectLst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91849" name="AutoShape 9">
                <a:extLst>
                  <a:ext uri="{FF2B5EF4-FFF2-40B4-BE49-F238E27FC236}">
                    <a16:creationId xmlns:a16="http://schemas.microsoft.com/office/drawing/2014/main" id="{EFB441D8-4181-430D-A2C2-4D4A45D331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5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291850" name="Group 10">
            <a:extLst>
              <a:ext uri="{FF2B5EF4-FFF2-40B4-BE49-F238E27FC236}">
                <a16:creationId xmlns:a16="http://schemas.microsoft.com/office/drawing/2014/main" id="{BD142583-0EE8-4CE2-9DC6-F11FB64FB8B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317750"/>
            <a:ext cx="2516188" cy="2711450"/>
            <a:chOff x="623" y="1392"/>
            <a:chExt cx="1585" cy="1708"/>
          </a:xfrm>
        </p:grpSpPr>
        <p:sp>
          <p:nvSpPr>
            <p:cNvPr id="291851" name="Rectangle 11">
              <a:extLst>
                <a:ext uri="{FF2B5EF4-FFF2-40B4-BE49-F238E27FC236}">
                  <a16:creationId xmlns:a16="http://schemas.microsoft.com/office/drawing/2014/main" id="{A782BCE9-B963-4EFB-B3BA-6C5E19BC5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392"/>
              <a:ext cx="1584" cy="81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91852" name="Group 12">
              <a:extLst>
                <a:ext uri="{FF2B5EF4-FFF2-40B4-BE49-F238E27FC236}">
                  <a16:creationId xmlns:a16="http://schemas.microsoft.com/office/drawing/2014/main" id="{4808E0C5-CEDD-493A-95F1-82F0D69FBBEC}"/>
                </a:ext>
              </a:extLst>
            </p:cNvPr>
            <p:cNvGrpSpPr>
              <a:grpSpLocks/>
            </p:cNvGrpSpPr>
            <p:nvPr/>
          </p:nvGrpSpPr>
          <p:grpSpPr bwMode="auto">
            <a:xfrm rot="1988">
              <a:off x="623" y="2208"/>
              <a:ext cx="1582" cy="892"/>
              <a:chOff x="958" y="2064"/>
              <a:chExt cx="3890" cy="649"/>
            </a:xfrm>
          </p:grpSpPr>
          <p:sp>
            <p:nvSpPr>
              <p:cNvPr id="291853" name="AutoShape 13">
                <a:extLst>
                  <a:ext uri="{FF2B5EF4-FFF2-40B4-BE49-F238E27FC236}">
                    <a16:creationId xmlns:a16="http://schemas.microsoft.com/office/drawing/2014/main" id="{24537994-8BF9-4BCB-8AC0-3E3E361AB5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3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1854" name="Rectangle 14">
                <a:extLst>
                  <a:ext uri="{FF2B5EF4-FFF2-40B4-BE49-F238E27FC236}">
                    <a16:creationId xmlns:a16="http://schemas.microsoft.com/office/drawing/2014/main" id="{3001690B-7302-4A85-9632-5EE3B8F40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3" y="2447"/>
                <a:ext cx="688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i="0" u="none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cs-CZ" altLang="cs-CZ" i="0" u="none" baseline="-25000">
                    <a:effectLst/>
                    <a:sym typeface="Symbol" panose="05050102010706020507" pitchFamily="18" charset="2"/>
                  </a:rPr>
                  <a:t>1</a:t>
                </a:r>
                <a:endParaRPr lang="cs-CZ" altLang="cs-CZ" i="0" u="none" baseline="-30000">
                  <a:effectLst/>
                  <a:sym typeface="Symbol" panose="05050102010706020507" pitchFamily="18" charset="2"/>
                </a:endParaRPr>
              </a:p>
            </p:txBody>
          </p:sp>
          <p:sp>
            <p:nvSpPr>
              <p:cNvPr id="291855" name="AutoShape 15">
                <a:extLst>
                  <a:ext uri="{FF2B5EF4-FFF2-40B4-BE49-F238E27FC236}">
                    <a16:creationId xmlns:a16="http://schemas.microsoft.com/office/drawing/2014/main" id="{0FAF546D-069D-42E3-ADBC-C1664E309E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5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91856" name="Text Box 16">
            <a:extLst>
              <a:ext uri="{FF2B5EF4-FFF2-40B4-BE49-F238E27FC236}">
                <a16:creationId xmlns:a16="http://schemas.microsoft.com/office/drawing/2014/main" id="{BE233B56-630C-420E-ADA6-5CCEBF21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43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t</a:t>
            </a:r>
            <a:r>
              <a:rPr lang="cs-CZ" altLang="cs-CZ" i="0" u="none" baseline="-25000">
                <a:solidFill>
                  <a:srgbClr val="FF0000"/>
                </a:solidFill>
                <a:effectLst/>
              </a:rPr>
              <a:t>1</a:t>
            </a:r>
            <a:endParaRPr lang="cs-CZ" altLang="cs-CZ" i="0" u="none">
              <a:solidFill>
                <a:srgbClr val="FF0000"/>
              </a:solidFill>
              <a:effectLst/>
            </a:endParaRPr>
          </a:p>
        </p:txBody>
      </p:sp>
      <p:grpSp>
        <p:nvGrpSpPr>
          <p:cNvPr id="291857" name="Group 17">
            <a:extLst>
              <a:ext uri="{FF2B5EF4-FFF2-40B4-BE49-F238E27FC236}">
                <a16:creationId xmlns:a16="http://schemas.microsoft.com/office/drawing/2014/main" id="{FA3D0FFC-5D05-4D19-88AB-C9BCDF5727E3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286000"/>
            <a:ext cx="2514600" cy="1295400"/>
            <a:chOff x="3360" y="3504"/>
            <a:chExt cx="1584" cy="816"/>
          </a:xfrm>
        </p:grpSpPr>
        <p:sp>
          <p:nvSpPr>
            <p:cNvPr id="291858" name="Rectangle 18">
              <a:extLst>
                <a:ext uri="{FF2B5EF4-FFF2-40B4-BE49-F238E27FC236}">
                  <a16:creationId xmlns:a16="http://schemas.microsoft.com/office/drawing/2014/main" id="{52D13822-0BAB-4AF4-BA0C-86751D310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4"/>
              <a:ext cx="1584" cy="81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859" name="Text Box 19">
              <a:extLst>
                <a:ext uri="{FF2B5EF4-FFF2-40B4-BE49-F238E27FC236}">
                  <a16:creationId xmlns:a16="http://schemas.microsoft.com/office/drawing/2014/main" id="{5C67C404-F129-4F53-80D8-572CF7ECF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solidFill>
                    <a:srgbClr val="FF0000"/>
                  </a:solidFill>
                  <a:effectLst/>
                </a:rPr>
                <a:t>t</a:t>
              </a:r>
              <a:r>
                <a:rPr lang="cs-CZ" altLang="cs-CZ" i="0" u="none" baseline="-25000">
                  <a:solidFill>
                    <a:srgbClr val="FF0000"/>
                  </a:solidFill>
                  <a:effectLst/>
                </a:rPr>
                <a:t>2 </a:t>
              </a:r>
              <a:r>
                <a:rPr lang="cs-CZ" altLang="cs-CZ" i="0" u="none">
                  <a:solidFill>
                    <a:srgbClr val="FF0000"/>
                  </a:solidFill>
                  <a:effectLst/>
                </a:rPr>
                <a:t>&gt;</a:t>
              </a:r>
              <a:r>
                <a:rPr lang="cs-CZ" altLang="cs-CZ" i="0" u="none" baseline="-25000">
                  <a:solidFill>
                    <a:srgbClr val="FF0000"/>
                  </a:solidFill>
                  <a:effectLst/>
                </a:rPr>
                <a:t> </a:t>
              </a:r>
              <a:r>
                <a:rPr lang="cs-CZ" altLang="cs-CZ" i="0" u="none">
                  <a:solidFill>
                    <a:srgbClr val="FF0000"/>
                  </a:solidFill>
                  <a:effectLst/>
                </a:rPr>
                <a:t>t</a:t>
              </a:r>
              <a:r>
                <a:rPr lang="cs-CZ" altLang="cs-CZ" i="0" u="none" baseline="-25000">
                  <a:solidFill>
                    <a:srgbClr val="FF0000"/>
                  </a:solidFill>
                  <a:effectLst/>
                </a:rPr>
                <a:t>1</a:t>
              </a:r>
            </a:p>
          </p:txBody>
        </p:sp>
      </p:grpSp>
      <p:sp>
        <p:nvSpPr>
          <p:cNvPr id="291860" name="AutoShape 20">
            <a:extLst>
              <a:ext uri="{FF2B5EF4-FFF2-40B4-BE49-F238E27FC236}">
                <a16:creationId xmlns:a16="http://schemas.microsoft.com/office/drawing/2014/main" id="{DA5C9935-A174-45DC-8DDA-A1864783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19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1861" name="Text Box 21">
            <a:extLst>
              <a:ext uri="{FF2B5EF4-FFF2-40B4-BE49-F238E27FC236}">
                <a16:creationId xmlns:a16="http://schemas.microsoft.com/office/drawing/2014/main" id="{922FD3DE-274E-4D16-A5D3-BCCA65F7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56200"/>
            <a:ext cx="85344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TEPLOTNÍ ROZTAŽNOST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- s rostoucí teplotou se zvětšuje délka i objem pevné látky  zmenšuje se její hustota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6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2">
            <a:extLst>
              <a:ext uri="{FF2B5EF4-FFF2-40B4-BE49-F238E27FC236}">
                <a16:creationId xmlns:a16="http://schemas.microsoft.com/office/drawing/2014/main" id="{2D02C354-F31C-4B0F-BCF0-433AC6E7054C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01613"/>
            <a:ext cx="7318375" cy="2846387"/>
            <a:chOff x="574" y="80"/>
            <a:chExt cx="4610" cy="2479"/>
          </a:xfrm>
        </p:grpSpPr>
        <p:sp>
          <p:nvSpPr>
            <p:cNvPr id="292867" name="Rectangle 3">
              <a:extLst>
                <a:ext uri="{FF2B5EF4-FFF2-40B4-BE49-F238E27FC236}">
                  <a16:creationId xmlns:a16="http://schemas.microsoft.com/office/drawing/2014/main" id="{425299A3-5316-45B8-A179-908CF562B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17"/>
              <a:ext cx="393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</a:t>
              </a:r>
              <a:r>
                <a:rPr lang="cs-CZ" altLang="cs-CZ" sz="2400" i="0" u="none">
                  <a:effectLst/>
                  <a:cs typeface="Times New Roman" panose="02020603050405020304" pitchFamily="18" charset="0"/>
                </a:rPr>
                <a:t>l</a:t>
              </a:r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92868" name="AutoShape 4">
              <a:extLst>
                <a:ext uri="{FF2B5EF4-FFF2-40B4-BE49-F238E27FC236}">
                  <a16:creationId xmlns:a16="http://schemas.microsoft.com/office/drawing/2014/main" id="{960D3F3B-9E6B-461B-8AF0-7CA9B549E8C8}"/>
                </a:ext>
              </a:extLst>
            </p:cNvPr>
            <p:cNvSpPr>
              <a:spLocks/>
            </p:cNvSpPr>
            <p:nvPr/>
          </p:nvSpPr>
          <p:spPr bwMode="auto">
            <a:xfrm rot="5463416">
              <a:off x="4639" y="1505"/>
              <a:ext cx="322" cy="767"/>
            </a:xfrm>
            <a:prstGeom prst="rightBrace">
              <a:avLst>
                <a:gd name="adj1" fmla="val 54135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2869" name="AutoShape 5">
              <a:extLst>
                <a:ext uri="{FF2B5EF4-FFF2-40B4-BE49-F238E27FC236}">
                  <a16:creationId xmlns:a16="http://schemas.microsoft.com/office/drawing/2014/main" id="{95EE59E6-9447-4EFD-B62F-63FD28FA3102}"/>
                </a:ext>
              </a:extLst>
            </p:cNvPr>
            <p:cNvSpPr>
              <a:spLocks/>
            </p:cNvSpPr>
            <p:nvPr/>
          </p:nvSpPr>
          <p:spPr bwMode="auto">
            <a:xfrm rot="16259224">
              <a:off x="2587" y="-1511"/>
              <a:ext cx="585" cy="4607"/>
            </a:xfrm>
            <a:prstGeom prst="rightBrace">
              <a:avLst>
                <a:gd name="adj1" fmla="val 178979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2870" name="Rectangle 6">
              <a:extLst>
                <a:ext uri="{FF2B5EF4-FFF2-40B4-BE49-F238E27FC236}">
                  <a16:creationId xmlns:a16="http://schemas.microsoft.com/office/drawing/2014/main" id="{29A1A65C-0F29-4BC0-A87A-BF28585D84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95807">
              <a:off x="2900" y="80"/>
              <a:ext cx="222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l</a:t>
              </a:r>
              <a:endParaRPr lang="cs-CZ" altLang="cs-CZ" sz="2400" i="0" u="none" baseline="-30000">
                <a:effectLst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92871" name="AutoShape 7">
              <a:extLst>
                <a:ext uri="{FF2B5EF4-FFF2-40B4-BE49-F238E27FC236}">
                  <a16:creationId xmlns:a16="http://schemas.microsoft.com/office/drawing/2014/main" id="{495267CE-5708-4BAC-BD95-25F16377896F}"/>
                </a:ext>
              </a:extLst>
            </p:cNvPr>
            <p:cNvSpPr>
              <a:spLocks/>
            </p:cNvSpPr>
            <p:nvPr/>
          </p:nvSpPr>
          <p:spPr bwMode="auto">
            <a:xfrm rot="16259224">
              <a:off x="2585" y="-1510"/>
              <a:ext cx="585" cy="4607"/>
            </a:xfrm>
            <a:prstGeom prst="rightBrace">
              <a:avLst>
                <a:gd name="adj1" fmla="val 178979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92872" name="Group 8">
              <a:extLst>
                <a:ext uri="{FF2B5EF4-FFF2-40B4-BE49-F238E27FC236}">
                  <a16:creationId xmlns:a16="http://schemas.microsoft.com/office/drawing/2014/main" id="{60E0FA01-1313-4412-B16E-5ECFA459F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29"/>
              <a:ext cx="3840" cy="830"/>
              <a:chOff x="958" y="2064"/>
              <a:chExt cx="3890" cy="831"/>
            </a:xfrm>
          </p:grpSpPr>
          <p:sp>
            <p:nvSpPr>
              <p:cNvPr id="292873" name="AutoShape 9">
                <a:extLst>
                  <a:ext uri="{FF2B5EF4-FFF2-40B4-BE49-F238E27FC236}">
                    <a16:creationId xmlns:a16="http://schemas.microsoft.com/office/drawing/2014/main" id="{477BC71D-077C-4E46-80E4-E50BF722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3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2874" name="Rectangle 10">
                <a:extLst>
                  <a:ext uri="{FF2B5EF4-FFF2-40B4-BE49-F238E27FC236}">
                    <a16:creationId xmlns:a16="http://schemas.microsoft.com/office/drawing/2014/main" id="{D5B603AA-ED58-4BA1-B1D8-2D7361852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297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i="0" u="none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 l</a:t>
                </a:r>
                <a:r>
                  <a:rPr lang="cs-CZ" altLang="cs-CZ" sz="2400" i="0" u="none" baseline="-30000">
                    <a:effectLst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292875" name="AutoShape 11">
                <a:extLst>
                  <a:ext uri="{FF2B5EF4-FFF2-40B4-BE49-F238E27FC236}">
                    <a16:creationId xmlns:a16="http://schemas.microsoft.com/office/drawing/2014/main" id="{2D950FEE-0F2F-4E1E-93EC-0E56F25F9E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63416">
                <a:off x="2695" y="329"/>
                <a:ext cx="418" cy="3888"/>
              </a:xfrm>
              <a:prstGeom prst="rightBrace">
                <a:avLst>
                  <a:gd name="adj1" fmla="val 211392"/>
                  <a:gd name="adj2" fmla="val 52273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92876" name="Group 12">
              <a:extLst>
                <a:ext uri="{FF2B5EF4-FFF2-40B4-BE49-F238E27FC236}">
                  <a16:creationId xmlns:a16="http://schemas.microsoft.com/office/drawing/2014/main" id="{DF5BDE45-64D7-4600-97D0-903D26BFC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105"/>
              <a:ext cx="4608" cy="624"/>
              <a:chOff x="384" y="288"/>
              <a:chExt cx="4608" cy="624"/>
            </a:xfrm>
          </p:grpSpPr>
          <p:sp>
            <p:nvSpPr>
              <p:cNvPr id="292877" name="Rectangle 13">
                <a:extLst>
                  <a:ext uri="{FF2B5EF4-FFF2-40B4-BE49-F238E27FC236}">
                    <a16:creationId xmlns:a16="http://schemas.microsoft.com/office/drawing/2014/main" id="{AC950C1D-54D9-4B76-A192-6DCC41187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88"/>
                <a:ext cx="3840" cy="624"/>
              </a:xfrm>
              <a:prstGeom prst="rect">
                <a:avLst/>
              </a:prstGeom>
              <a:noFill/>
              <a:ln w="76200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2878" name="Rectangle 14">
                <a:extLst>
                  <a:ext uri="{FF2B5EF4-FFF2-40B4-BE49-F238E27FC236}">
                    <a16:creationId xmlns:a16="http://schemas.microsoft.com/office/drawing/2014/main" id="{9B1352FA-474C-4CF4-8982-A2C82C9EF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88"/>
                <a:ext cx="768" cy="624"/>
              </a:xfrm>
              <a:prstGeom prst="rect">
                <a:avLst/>
              </a:prstGeom>
              <a:noFill/>
              <a:ln w="76200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92879" name="Text Box 15">
            <a:extLst>
              <a:ext uri="{FF2B5EF4-FFF2-40B4-BE49-F238E27FC236}">
                <a16:creationId xmlns:a16="http://schemas.microsoft.com/office/drawing/2014/main" id="{ACDB5A12-8FEE-4961-B2A7-B939905A9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00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400" u="none">
                <a:effectLst/>
              </a:rPr>
              <a:t>l</a:t>
            </a:r>
            <a:r>
              <a:rPr lang="cs-CZ" altLang="cs-CZ" sz="2400" u="none" baseline="-25000">
                <a:effectLst/>
              </a:rPr>
              <a:t>1</a:t>
            </a:r>
            <a:r>
              <a:rPr lang="cs-CZ" altLang="cs-CZ" sz="2400" u="none">
                <a:effectLst/>
              </a:rPr>
              <a:t> </a:t>
            </a:r>
            <a:r>
              <a:rPr lang="cs-CZ" altLang="cs-CZ" sz="2400" i="0" u="none">
                <a:effectLst/>
              </a:rPr>
              <a:t>– </a:t>
            </a:r>
            <a:r>
              <a:rPr lang="en-US" altLang="cs-CZ" sz="2400" i="0" u="none">
                <a:effectLst/>
              </a:rPr>
              <a:t>p</a:t>
            </a:r>
            <a:r>
              <a:rPr lang="cs-CZ" altLang="cs-CZ" sz="2400" i="0" u="none">
                <a:effectLst/>
              </a:rPr>
              <a:t>ůvodní délka</a:t>
            </a:r>
          </a:p>
        </p:txBody>
      </p:sp>
      <p:sp>
        <p:nvSpPr>
          <p:cNvPr id="292880" name="Text Box 16">
            <a:extLst>
              <a:ext uri="{FF2B5EF4-FFF2-40B4-BE49-F238E27FC236}">
                <a16:creationId xmlns:a16="http://schemas.microsoft.com/office/drawing/2014/main" id="{5F0D0B5D-7CBB-4649-A1BC-E445385B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u="none">
                <a:effectLst/>
              </a:rPr>
              <a:t>l </a:t>
            </a:r>
            <a:r>
              <a:rPr lang="cs-CZ" altLang="cs-CZ" sz="2400" i="0" u="none">
                <a:effectLst/>
              </a:rPr>
              <a:t>– nová délka</a:t>
            </a:r>
          </a:p>
        </p:txBody>
      </p:sp>
      <p:sp>
        <p:nvSpPr>
          <p:cNvPr id="292881" name="Text Box 17">
            <a:extLst>
              <a:ext uri="{FF2B5EF4-FFF2-40B4-BE49-F238E27FC236}">
                <a16:creationId xmlns:a16="http://schemas.microsoft.com/office/drawing/2014/main" id="{F8029EE8-E3DE-4B95-8391-7D26ADE4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cs-CZ" altLang="cs-CZ" sz="2400" u="none">
                <a:effectLst/>
                <a:cs typeface="Times New Roman" panose="02020603050405020304" pitchFamily="18" charset="0"/>
              </a:rPr>
              <a:t>l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400" i="0" u="none">
                <a:effectLst/>
              </a:rPr>
              <a:t>– absolutní prodložení při zahřátí o </a:t>
            </a:r>
            <a:r>
              <a:rPr lang="cs-CZ" altLang="cs-CZ" sz="240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cs-CZ" altLang="cs-CZ" sz="2400" i="0" u="none">
                <a:effectLst/>
              </a:rPr>
              <a:t>t = t</a:t>
            </a:r>
            <a:r>
              <a:rPr lang="cs-CZ" altLang="cs-CZ" sz="2400" i="0" u="none" baseline="-30000">
                <a:effectLst/>
                <a:sym typeface="Symbol" panose="05050102010706020507" pitchFamily="18" charset="2"/>
              </a:rPr>
              <a:t>2  </a:t>
            </a:r>
            <a:r>
              <a:rPr lang="cs-CZ" altLang="cs-CZ" sz="2400" i="0" u="none">
                <a:effectLst/>
                <a:sym typeface="Symbol" panose="05050102010706020507" pitchFamily="18" charset="2"/>
              </a:rPr>
              <a:t>- </a:t>
            </a:r>
            <a:r>
              <a:rPr lang="cs-CZ" altLang="cs-CZ" sz="2400" i="0" u="none">
                <a:effectLst/>
              </a:rPr>
              <a:t>t</a:t>
            </a:r>
            <a:r>
              <a:rPr lang="cs-CZ" altLang="cs-CZ" sz="2400" i="0" u="none" baseline="-30000">
                <a:effectLst/>
                <a:sym typeface="Symbol" panose="05050102010706020507" pitchFamily="18" charset="2"/>
              </a:rPr>
              <a:t>1 </a:t>
            </a:r>
          </a:p>
        </p:txBody>
      </p:sp>
      <p:graphicFrame>
        <p:nvGraphicFramePr>
          <p:cNvPr id="292882" name="Object 18">
            <a:extLst>
              <a:ext uri="{FF2B5EF4-FFF2-40B4-BE49-F238E27FC236}">
                <a16:creationId xmlns:a16="http://schemas.microsoft.com/office/drawing/2014/main" id="{A4BAAFCF-26FD-4E12-A74B-4239782B5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775" y="4648200"/>
          <a:ext cx="68294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7" name="Rovnice" r:id="rId4" imgW="2197080" imgH="215640" progId="Equation.3">
                  <p:embed/>
                </p:oleObj>
              </mc:Choice>
              <mc:Fallback>
                <p:oleObj name="Rovnice" r:id="rId4" imgW="21970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4648200"/>
                        <a:ext cx="68294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2883" name="Group 19">
            <a:extLst>
              <a:ext uri="{FF2B5EF4-FFF2-40B4-BE49-F238E27FC236}">
                <a16:creationId xmlns:a16="http://schemas.microsoft.com/office/drawing/2014/main" id="{2C5857AE-D6FB-4635-84C3-EA3D81D23D8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181600"/>
            <a:ext cx="7696200" cy="585788"/>
            <a:chOff x="624" y="3648"/>
            <a:chExt cx="4848" cy="369"/>
          </a:xfrm>
        </p:grpSpPr>
        <p:sp>
          <p:nvSpPr>
            <p:cNvPr id="292884" name="Text Box 20">
              <a:extLst>
                <a:ext uri="{FF2B5EF4-FFF2-40B4-BE49-F238E27FC236}">
                  <a16:creationId xmlns:a16="http://schemas.microsoft.com/office/drawing/2014/main" id="{AA935C06-3B86-485F-A033-C87B64A07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648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u="none">
                  <a:effectLst/>
                </a:rPr>
                <a:t> </a:t>
              </a:r>
              <a:r>
                <a:rPr lang="cs-CZ" altLang="cs-CZ" sz="2400" i="0" u="none">
                  <a:effectLst/>
                </a:rPr>
                <a:t>– součinitel teplotní délkové roztažnosti</a:t>
              </a:r>
            </a:p>
          </p:txBody>
        </p:sp>
        <p:graphicFrame>
          <p:nvGraphicFramePr>
            <p:cNvPr id="292885" name="Object 21">
              <a:extLst>
                <a:ext uri="{FF2B5EF4-FFF2-40B4-BE49-F238E27FC236}">
                  <a16:creationId xmlns:a16="http://schemas.microsoft.com/office/drawing/2014/main" id="{FD92FBF5-144C-4119-88B5-C8B6F47801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3744"/>
            <a:ext cx="29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888" name="Rovnice" r:id="rId6" imgW="152280" imgH="139680" progId="Equation.3">
                    <p:embed/>
                  </p:oleObj>
                </mc:Choice>
                <mc:Fallback>
                  <p:oleObj name="Rovnice" r:id="rId6" imgW="152280" imgH="1396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744"/>
                          <a:ext cx="298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2886" name="Object 22">
            <a:extLst>
              <a:ext uri="{FF2B5EF4-FFF2-40B4-BE49-F238E27FC236}">
                <a16:creationId xmlns:a16="http://schemas.microsoft.com/office/drawing/2014/main" id="{5294C47A-2B09-44B5-B65E-F3710D057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5715000"/>
          <a:ext cx="18557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9" name="Rovnice" r:id="rId8" imgW="596880" imgH="228600" progId="Equation.3">
                  <p:embed/>
                </p:oleObj>
              </mc:Choice>
              <mc:Fallback>
                <p:oleObj name="Rovnice" r:id="rId8" imgW="59688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715000"/>
                        <a:ext cx="18557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9" grpId="0" autoUpdateAnimBg="0"/>
      <p:bldP spid="292880" grpId="0" autoUpdateAnimBg="0"/>
      <p:bldP spid="29288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AutoShape 2">
            <a:extLst>
              <a:ext uri="{FF2B5EF4-FFF2-40B4-BE49-F238E27FC236}">
                <a16:creationId xmlns:a16="http://schemas.microsoft.com/office/drawing/2014/main" id="{CEB55B3A-D848-418E-8B62-E9D96765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31863"/>
            <a:ext cx="2743200" cy="2819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3891" name="Text Box 3">
            <a:extLst>
              <a:ext uri="{FF2B5EF4-FFF2-40B4-BE49-F238E27FC236}">
                <a16:creationId xmlns:a16="http://schemas.microsoft.com/office/drawing/2014/main" id="{2BBA0BD9-AC4D-4619-A36F-FE07AEC7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53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effectLst/>
              </a:rPr>
              <a:t>- se změnou rozměrů tělesa se při změně teploty mění i objem pevné látky</a:t>
            </a:r>
          </a:p>
        </p:txBody>
      </p:sp>
      <p:sp>
        <p:nvSpPr>
          <p:cNvPr id="293892" name="AutoShape 4">
            <a:extLst>
              <a:ext uri="{FF2B5EF4-FFF2-40B4-BE49-F238E27FC236}">
                <a16:creationId xmlns:a16="http://schemas.microsoft.com/office/drawing/2014/main" id="{9B45F007-7E8E-4396-ACB7-97942E579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82763"/>
            <a:ext cx="1600200" cy="1524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3893" name="AutoShape 5">
            <a:extLst>
              <a:ext uri="{FF2B5EF4-FFF2-40B4-BE49-F238E27FC236}">
                <a16:creationId xmlns:a16="http://schemas.microsoft.com/office/drawing/2014/main" id="{8A5E8500-CD94-496A-8128-4C9CE606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447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3894" name="Text Box 6">
            <a:extLst>
              <a:ext uri="{FF2B5EF4-FFF2-40B4-BE49-F238E27FC236}">
                <a16:creationId xmlns:a16="http://schemas.microsoft.com/office/drawing/2014/main" id="{10D8D101-9A31-4ED0-93CF-6E4D9576D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923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V</a:t>
            </a:r>
            <a:r>
              <a:rPr lang="cs-CZ" altLang="cs-CZ" i="0" u="none" baseline="-25000">
                <a:solidFill>
                  <a:srgbClr val="FF0000"/>
                </a:solidFill>
                <a:effectLst/>
              </a:rPr>
              <a:t>1</a:t>
            </a:r>
            <a:r>
              <a:rPr lang="cs-CZ" altLang="cs-CZ" i="0" u="none">
                <a:solidFill>
                  <a:srgbClr val="FF0000"/>
                </a:solidFill>
                <a:effectLst/>
              </a:rPr>
              <a:t>= a</a:t>
            </a:r>
            <a:r>
              <a:rPr lang="cs-CZ" altLang="cs-CZ" i="0" u="none" baseline="-25000">
                <a:solidFill>
                  <a:srgbClr val="FF0000"/>
                </a:solidFill>
                <a:effectLst/>
              </a:rPr>
              <a:t>1</a:t>
            </a:r>
            <a:r>
              <a:rPr lang="cs-CZ" altLang="cs-CZ" i="0" u="none" baseline="30000">
                <a:solidFill>
                  <a:srgbClr val="FF0000"/>
                </a:solidFill>
                <a:effectLst/>
              </a:rPr>
              <a:t>3</a:t>
            </a:r>
            <a:endParaRPr lang="cs-CZ" altLang="cs-CZ" i="0" u="none" baseline="-25000">
              <a:solidFill>
                <a:srgbClr val="FF0000"/>
              </a:solidFill>
              <a:effectLst/>
            </a:endParaRPr>
          </a:p>
        </p:txBody>
      </p:sp>
      <p:sp>
        <p:nvSpPr>
          <p:cNvPr id="293895" name="Text Box 7">
            <a:extLst>
              <a:ext uri="{FF2B5EF4-FFF2-40B4-BE49-F238E27FC236}">
                <a16:creationId xmlns:a16="http://schemas.microsoft.com/office/drawing/2014/main" id="{479C0375-1ACF-4E20-8E8F-94370A82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067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a</a:t>
            </a:r>
            <a:r>
              <a:rPr lang="cs-CZ" altLang="cs-CZ" i="0" u="none" baseline="-25000"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293896" name="Text Box 8">
            <a:extLst>
              <a:ext uri="{FF2B5EF4-FFF2-40B4-BE49-F238E27FC236}">
                <a16:creationId xmlns:a16="http://schemas.microsoft.com/office/drawing/2014/main" id="{EFA270D2-DA08-42EC-A99C-4799F6EB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257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a</a:t>
            </a:r>
            <a:r>
              <a:rPr lang="cs-CZ" altLang="cs-CZ" i="0" u="none" baseline="-25000">
                <a:solidFill>
                  <a:srgbClr val="FF0000"/>
                </a:solidFill>
                <a:effectLst/>
              </a:rPr>
              <a:t>1</a:t>
            </a:r>
          </a:p>
        </p:txBody>
      </p:sp>
      <p:graphicFrame>
        <p:nvGraphicFramePr>
          <p:cNvPr id="293897" name="Object 9">
            <a:extLst>
              <a:ext uri="{FF2B5EF4-FFF2-40B4-BE49-F238E27FC236}">
                <a16:creationId xmlns:a16="http://schemas.microsoft.com/office/drawing/2014/main" id="{F1D0BF32-D275-4EE8-AC8F-F900A46DD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4724400"/>
          <a:ext cx="27638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7" name="Rovnice" r:id="rId4" imgW="888840" imgH="241200" progId="Equation.3">
                  <p:embed/>
                </p:oleObj>
              </mc:Choice>
              <mc:Fallback>
                <p:oleObj name="Rovnice" r:id="rId4" imgW="8888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276383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3898" name="Group 10">
            <a:extLst>
              <a:ext uri="{FF2B5EF4-FFF2-40B4-BE49-F238E27FC236}">
                <a16:creationId xmlns:a16="http://schemas.microsoft.com/office/drawing/2014/main" id="{3F1329F1-E7A5-48B7-9E8B-3BEA88D7216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51263"/>
            <a:ext cx="914400" cy="973137"/>
            <a:chOff x="4415" y="1931"/>
            <a:chExt cx="623" cy="613"/>
          </a:xfrm>
        </p:grpSpPr>
        <p:sp>
          <p:nvSpPr>
            <p:cNvPr id="293899" name="Rectangle 11">
              <a:extLst>
                <a:ext uri="{FF2B5EF4-FFF2-40B4-BE49-F238E27FC236}">
                  <a16:creationId xmlns:a16="http://schemas.microsoft.com/office/drawing/2014/main" id="{5D551366-61A0-45A8-81B8-DEFAB5D73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5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</a:t>
              </a:r>
              <a:r>
                <a:rPr lang="cs-CZ" altLang="cs-CZ" sz="2400" i="0" u="none">
                  <a:effectLst/>
                </a:rPr>
                <a:t>a</a:t>
              </a:r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93900" name="AutoShape 12">
              <a:extLst>
                <a:ext uri="{FF2B5EF4-FFF2-40B4-BE49-F238E27FC236}">
                  <a16:creationId xmlns:a16="http://schemas.microsoft.com/office/drawing/2014/main" id="{C409648C-0F2D-45EC-A058-C90994F8F5B1}"/>
                </a:ext>
              </a:extLst>
            </p:cNvPr>
            <p:cNvSpPr>
              <a:spLocks/>
            </p:cNvSpPr>
            <p:nvPr/>
          </p:nvSpPr>
          <p:spPr bwMode="auto">
            <a:xfrm rot="5463416">
              <a:off x="4541" y="1805"/>
              <a:ext cx="325" cy="577"/>
            </a:xfrm>
            <a:prstGeom prst="rightBrace">
              <a:avLst>
                <a:gd name="adj1" fmla="val 40349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93901" name="Group 13">
            <a:extLst>
              <a:ext uri="{FF2B5EF4-FFF2-40B4-BE49-F238E27FC236}">
                <a16:creationId xmlns:a16="http://schemas.microsoft.com/office/drawing/2014/main" id="{AF1A4A8C-E0BF-4FF2-84A2-FF6F125286D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751263"/>
            <a:ext cx="1143000" cy="903287"/>
            <a:chOff x="3024" y="1920"/>
            <a:chExt cx="1392" cy="681"/>
          </a:xfrm>
        </p:grpSpPr>
        <p:sp>
          <p:nvSpPr>
            <p:cNvPr id="293902" name="AutoShape 14">
              <a:extLst>
                <a:ext uri="{FF2B5EF4-FFF2-40B4-BE49-F238E27FC236}">
                  <a16:creationId xmlns:a16="http://schemas.microsoft.com/office/drawing/2014/main" id="{03E9EEB6-9C99-4A7B-9851-EBD0B8388783}"/>
                </a:ext>
              </a:extLst>
            </p:cNvPr>
            <p:cNvSpPr>
              <a:spLocks/>
            </p:cNvSpPr>
            <p:nvPr/>
          </p:nvSpPr>
          <p:spPr bwMode="auto">
            <a:xfrm rot="5463416">
              <a:off x="3551" y="1393"/>
              <a:ext cx="338" cy="1391"/>
            </a:xfrm>
            <a:prstGeom prst="rightBrace">
              <a:avLst>
                <a:gd name="adj1" fmla="val 93530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3903" name="Rectangle 15">
              <a:extLst>
                <a:ext uri="{FF2B5EF4-FFF2-40B4-BE49-F238E27FC236}">
                  <a16:creationId xmlns:a16="http://schemas.microsoft.com/office/drawing/2014/main" id="{059D4F4E-C00F-4CCC-8432-A3DF169C5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256"/>
              <a:ext cx="6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cs-CZ" altLang="cs-CZ" sz="2400" i="0" u="none">
                  <a:effectLst/>
                  <a:sym typeface="Symbol" panose="05050102010706020507" pitchFamily="18" charset="2"/>
                </a:rPr>
                <a:t>a</a:t>
              </a:r>
              <a:r>
                <a:rPr lang="cs-CZ" altLang="cs-CZ" sz="2400" i="0" u="none" baseline="-30000">
                  <a:effectLst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293904" name="AutoShape 16">
              <a:extLst>
                <a:ext uri="{FF2B5EF4-FFF2-40B4-BE49-F238E27FC236}">
                  <a16:creationId xmlns:a16="http://schemas.microsoft.com/office/drawing/2014/main" id="{B41F4C42-428A-47DC-A761-0670DD7F86DD}"/>
                </a:ext>
              </a:extLst>
            </p:cNvPr>
            <p:cNvSpPr>
              <a:spLocks/>
            </p:cNvSpPr>
            <p:nvPr/>
          </p:nvSpPr>
          <p:spPr bwMode="auto">
            <a:xfrm rot="5463416">
              <a:off x="3552" y="1393"/>
              <a:ext cx="338" cy="1391"/>
            </a:xfrm>
            <a:prstGeom prst="rightBrace">
              <a:avLst>
                <a:gd name="adj1" fmla="val 93530"/>
                <a:gd name="adj2" fmla="val 5227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293905" name="Object 17">
            <a:extLst>
              <a:ext uri="{FF2B5EF4-FFF2-40B4-BE49-F238E27FC236}">
                <a16:creationId xmlns:a16="http://schemas.microsoft.com/office/drawing/2014/main" id="{EFB0B2AE-3D61-4E93-AE15-52528016EB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962400"/>
          <a:ext cx="13811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8" name="Rovnice" r:id="rId6" imgW="444240" imgH="228600" progId="Equation.3">
                  <p:embed/>
                </p:oleObj>
              </mc:Choice>
              <mc:Fallback>
                <p:oleObj name="Rovnice" r:id="rId6" imgW="44424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13811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06" name="Text Box 18">
            <a:extLst>
              <a:ext uri="{FF2B5EF4-FFF2-40B4-BE49-F238E27FC236}">
                <a16:creationId xmlns:a16="http://schemas.microsoft.com/office/drawing/2014/main" id="{B7952027-6494-41E7-B51E-A54EF492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178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a</a:t>
            </a:r>
            <a:endParaRPr lang="cs-CZ" altLang="cs-CZ" i="0" u="none" baseline="-2500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93907" name="Object 19">
            <a:extLst>
              <a:ext uri="{FF2B5EF4-FFF2-40B4-BE49-F238E27FC236}">
                <a16:creationId xmlns:a16="http://schemas.microsoft.com/office/drawing/2014/main" id="{41A8860E-AD1D-4CFF-BDEB-C3CD10412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363" y="5422900"/>
          <a:ext cx="57610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9" name="Rovnice" r:id="rId8" imgW="1854000" imgH="241200" progId="Equation.3">
                  <p:embed/>
                </p:oleObj>
              </mc:Choice>
              <mc:Fallback>
                <p:oleObj name="Rovnice" r:id="rId8" imgW="1854000" imgH="241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5422900"/>
                        <a:ext cx="576103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08" name="Text Box 20">
            <a:extLst>
              <a:ext uri="{FF2B5EF4-FFF2-40B4-BE49-F238E27FC236}">
                <a16:creationId xmlns:a16="http://schemas.microsoft.com/office/drawing/2014/main" id="{EB47FD4D-813C-463A-B6E8-541D04EFA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1637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a</a:t>
            </a:r>
            <a:r>
              <a:rPr lang="cs-CZ" altLang="cs-CZ" i="0" u="none" baseline="-25000"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293909" name="Text Box 21">
            <a:extLst>
              <a:ext uri="{FF2B5EF4-FFF2-40B4-BE49-F238E27FC236}">
                <a16:creationId xmlns:a16="http://schemas.microsoft.com/office/drawing/2014/main" id="{AC85F43F-0B6E-4E31-AFA6-8DB8C661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796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V= a</a:t>
            </a:r>
            <a:r>
              <a:rPr lang="cs-CZ" altLang="cs-CZ" i="0" u="none" baseline="30000">
                <a:solidFill>
                  <a:srgbClr val="FF0000"/>
                </a:solidFill>
                <a:effectLst/>
              </a:rPr>
              <a:t>3</a:t>
            </a:r>
            <a:endParaRPr lang="cs-CZ" altLang="cs-CZ" i="0" u="none" baseline="-25000">
              <a:solidFill>
                <a:srgbClr val="FF0000"/>
              </a:solidFill>
              <a:effectLst/>
            </a:endParaRPr>
          </a:p>
        </p:txBody>
      </p:sp>
      <p:sp>
        <p:nvSpPr>
          <p:cNvPr id="293910" name="Text Box 22">
            <a:extLst>
              <a:ext uri="{FF2B5EF4-FFF2-40B4-BE49-F238E27FC236}">
                <a16:creationId xmlns:a16="http://schemas.microsoft.com/office/drawing/2014/main" id="{0885450D-7BBF-43BC-B02C-725156DDC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8142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a</a:t>
            </a:r>
            <a:endParaRPr lang="cs-CZ" altLang="cs-CZ" i="0" u="none" baseline="-25000">
              <a:solidFill>
                <a:srgbClr val="FF0000"/>
              </a:solidFill>
              <a:effectLst/>
            </a:endParaRPr>
          </a:p>
        </p:txBody>
      </p:sp>
      <p:sp>
        <p:nvSpPr>
          <p:cNvPr id="293911" name="Text Box 23">
            <a:extLst>
              <a:ext uri="{FF2B5EF4-FFF2-40B4-BE49-F238E27FC236}">
                <a16:creationId xmlns:a16="http://schemas.microsoft.com/office/drawing/2014/main" id="{BD162AB0-BB29-4EC3-91C5-4DBCC82BB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6938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solidFill>
                  <a:srgbClr val="FF0000"/>
                </a:solidFill>
                <a:effectLst/>
              </a:rPr>
              <a:t>a</a:t>
            </a:r>
            <a:endParaRPr lang="cs-CZ" altLang="cs-CZ" i="0" u="none" baseline="-2500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93912" name="Object 24">
            <a:extLst>
              <a:ext uri="{FF2B5EF4-FFF2-40B4-BE49-F238E27FC236}">
                <a16:creationId xmlns:a16="http://schemas.microsoft.com/office/drawing/2014/main" id="{EC3FCEC2-75BC-45EA-83C2-CBBAFF23D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3" y="5943600"/>
          <a:ext cx="70627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0" name="Rovnice" r:id="rId10" imgW="2273040" imgH="279360" progId="Equation.3">
                  <p:embed/>
                </p:oleObj>
              </mc:Choice>
              <mc:Fallback>
                <p:oleObj name="Rovnice" r:id="rId10" imgW="2273040" imgH="2793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5943600"/>
                        <a:ext cx="70627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13" name="Line 25">
            <a:extLst>
              <a:ext uri="{FF2B5EF4-FFF2-40B4-BE49-F238E27FC236}">
                <a16:creationId xmlns:a16="http://schemas.microsoft.com/office/drawing/2014/main" id="{B58ADA31-7FA8-48EC-A0FB-B6C14E074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6172200"/>
            <a:ext cx="914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4" name="Line 26">
            <a:extLst>
              <a:ext uri="{FF2B5EF4-FFF2-40B4-BE49-F238E27FC236}">
                <a16:creationId xmlns:a16="http://schemas.microsoft.com/office/drawing/2014/main" id="{0F34857D-D664-42F3-9B2A-B233E36E8A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6096000"/>
            <a:ext cx="914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5" name="Line 27">
            <a:extLst>
              <a:ext uri="{FF2B5EF4-FFF2-40B4-BE49-F238E27FC236}">
                <a16:creationId xmlns:a16="http://schemas.microsoft.com/office/drawing/2014/main" id="{73406965-FF9E-4F7F-B63C-1F87643DF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6172200"/>
            <a:ext cx="914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3916" name="Line 28">
            <a:extLst>
              <a:ext uri="{FF2B5EF4-FFF2-40B4-BE49-F238E27FC236}">
                <a16:creationId xmlns:a16="http://schemas.microsoft.com/office/drawing/2014/main" id="{0B14A9F8-5DE7-4D22-ACBE-65C7E2A5C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6096000"/>
            <a:ext cx="914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Object 2">
            <a:extLst>
              <a:ext uri="{FF2B5EF4-FFF2-40B4-BE49-F238E27FC236}">
                <a16:creationId xmlns:a16="http://schemas.microsoft.com/office/drawing/2014/main" id="{D8DB12BB-EB96-4AAA-9270-7BAE4EE9E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28600"/>
          <a:ext cx="3352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6" name="Rovnice" r:id="rId4" imgW="1079280" imgH="228600" progId="Equation.3">
                  <p:embed/>
                </p:oleObj>
              </mc:Choice>
              <mc:Fallback>
                <p:oleObj name="Rovnice" r:id="rId4" imgW="1079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33528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5" name="Object 3">
            <a:extLst>
              <a:ext uri="{FF2B5EF4-FFF2-40B4-BE49-F238E27FC236}">
                <a16:creationId xmlns:a16="http://schemas.microsoft.com/office/drawing/2014/main" id="{B0171373-7205-40B9-B13F-032EBD163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009650"/>
          <a:ext cx="32353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7" name="Rovnice" r:id="rId6" imgW="1041120" imgH="215640" progId="Equation.3">
                  <p:embed/>
                </p:oleObj>
              </mc:Choice>
              <mc:Fallback>
                <p:oleObj name="Rovnice" r:id="rId6" imgW="1041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09650"/>
                        <a:ext cx="32353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6" name="Object 4">
            <a:extLst>
              <a:ext uri="{FF2B5EF4-FFF2-40B4-BE49-F238E27FC236}">
                <a16:creationId xmlns:a16="http://schemas.microsoft.com/office/drawing/2014/main" id="{6EA1079C-F817-4124-AA46-764548279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828800"/>
          <a:ext cx="4267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8" name="Rovnice" r:id="rId8" imgW="965160" imgH="215640" progId="Equation.3">
                  <p:embed/>
                </p:oleObj>
              </mc:Choice>
              <mc:Fallback>
                <p:oleObj name="Rovnice" r:id="rId8" imgW="9651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4267200" cy="1335088"/>
                      </a:xfrm>
                      <a:prstGeom prst="rect">
                        <a:avLst/>
                      </a:prstGeom>
                      <a:noFill/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7" name="Object 5">
            <a:extLst>
              <a:ext uri="{FF2B5EF4-FFF2-40B4-BE49-F238E27FC236}">
                <a16:creationId xmlns:a16="http://schemas.microsoft.com/office/drawing/2014/main" id="{49419FF4-3ABE-4FE7-819D-5084AFFF5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057400"/>
          <a:ext cx="19700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9" name="Rovnice" r:id="rId10" imgW="545760" imgH="203040" progId="Equation.3">
                  <p:embed/>
                </p:oleObj>
              </mc:Choice>
              <mc:Fallback>
                <p:oleObj name="Rovnice" r:id="rId10" imgW="545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57400"/>
                        <a:ext cx="197008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76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4918" name="Group 6">
            <a:extLst>
              <a:ext uri="{FF2B5EF4-FFF2-40B4-BE49-F238E27FC236}">
                <a16:creationId xmlns:a16="http://schemas.microsoft.com/office/drawing/2014/main" id="{780B8C07-F6CB-4FA4-8A82-594F84F88A4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76600"/>
            <a:ext cx="7696200" cy="684213"/>
            <a:chOff x="624" y="2064"/>
            <a:chExt cx="4848" cy="431"/>
          </a:xfrm>
        </p:grpSpPr>
        <p:sp>
          <p:nvSpPr>
            <p:cNvPr id="294919" name="Text Box 7">
              <a:extLst>
                <a:ext uri="{FF2B5EF4-FFF2-40B4-BE49-F238E27FC236}">
                  <a16:creationId xmlns:a16="http://schemas.microsoft.com/office/drawing/2014/main" id="{50B48F86-E2D1-46D2-828E-3A2F6A043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064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u="none">
                  <a:effectLst/>
                </a:rPr>
                <a:t> </a:t>
              </a:r>
              <a:r>
                <a:rPr lang="cs-CZ" altLang="cs-CZ" sz="2400" i="0" u="none">
                  <a:effectLst/>
                </a:rPr>
                <a:t>– součinitel teplotní objemové roztažnosti</a:t>
              </a:r>
            </a:p>
          </p:txBody>
        </p:sp>
        <p:graphicFrame>
          <p:nvGraphicFramePr>
            <p:cNvPr id="294920" name="Object 8">
              <a:extLst>
                <a:ext uri="{FF2B5EF4-FFF2-40B4-BE49-F238E27FC236}">
                  <a16:creationId xmlns:a16="http://schemas.microsoft.com/office/drawing/2014/main" id="{08AADEAA-0F03-499F-BE3B-14FC51809D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2098"/>
            <a:ext cx="298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30" name="Rovnice" r:id="rId12" imgW="152280" imgH="203040" progId="Equation.3">
                    <p:embed/>
                  </p:oleObj>
                </mc:Choice>
                <mc:Fallback>
                  <p:oleObj name="Rovnice" r:id="rId12" imgW="152280" imgH="2030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098"/>
                          <a:ext cx="298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4921" name="Object 9">
            <a:extLst>
              <a:ext uri="{FF2B5EF4-FFF2-40B4-BE49-F238E27FC236}">
                <a16:creationId xmlns:a16="http://schemas.microsoft.com/office/drawing/2014/main" id="{A7C30238-AD08-434E-AE03-0CAD8B84F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810000"/>
          <a:ext cx="18557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1" name="Rovnice" r:id="rId14" imgW="596880" imgH="228600" progId="Equation.3">
                  <p:embed/>
                </p:oleObj>
              </mc:Choice>
              <mc:Fallback>
                <p:oleObj name="Rovnice" r:id="rId14" imgW="5968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8557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22" name="Text Box 10">
            <a:extLst>
              <a:ext uri="{FF2B5EF4-FFF2-40B4-BE49-F238E27FC236}">
                <a16:creationId xmlns:a16="http://schemas.microsoft.com/office/drawing/2014/main" id="{D7F507F1-9F81-4DC0-9FFA-8B2FBE9E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72025"/>
            <a:ext cx="853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effectLst/>
              </a:rPr>
              <a:t>- s rostoucí teplotou se zvětšuje délka i objem látky  a zmenšuje se její hustota</a:t>
            </a:r>
          </a:p>
        </p:txBody>
      </p:sp>
      <p:graphicFrame>
        <p:nvGraphicFramePr>
          <p:cNvPr id="294923" name="Object 11">
            <a:extLst>
              <a:ext uri="{FF2B5EF4-FFF2-40B4-BE49-F238E27FC236}">
                <a16:creationId xmlns:a16="http://schemas.microsoft.com/office/drawing/2014/main" id="{095B0AE2-16B8-4C28-B4B8-D9A21E414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329238"/>
          <a:ext cx="13811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2" name="Rovnice" r:id="rId16" imgW="444240" imgH="419040" progId="Equation.3">
                  <p:embed/>
                </p:oleObj>
              </mc:Choice>
              <mc:Fallback>
                <p:oleObj name="Rovnice" r:id="rId16" imgW="44424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29238"/>
                        <a:ext cx="1381125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24" name="Text Box 12">
            <a:extLst>
              <a:ext uri="{FF2B5EF4-FFF2-40B4-BE49-F238E27FC236}">
                <a16:creationId xmlns:a16="http://schemas.microsoft.com/office/drawing/2014/main" id="{2FB4CD4D-9C5F-483E-8142-08CA8CA0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400" i="0" u="none">
                <a:effectLst/>
                <a:cs typeface="Arial" panose="020B0604020202020204" pitchFamily="34" charset="0"/>
              </a:rPr>
              <a:t>»</a:t>
            </a:r>
            <a:endParaRPr lang="cs-CZ" altLang="cs-CZ" sz="4400" i="0" u="none">
              <a:effectLst/>
            </a:endParaRPr>
          </a:p>
        </p:txBody>
      </p:sp>
      <p:graphicFrame>
        <p:nvGraphicFramePr>
          <p:cNvPr id="294925" name="Object 13">
            <a:extLst>
              <a:ext uri="{FF2B5EF4-FFF2-40B4-BE49-F238E27FC236}">
                <a16:creationId xmlns:a16="http://schemas.microsoft.com/office/drawing/2014/main" id="{27664EA5-DC0D-4123-88A5-1E71BB1D9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516563"/>
          <a:ext cx="40386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3" name="Rovnice" r:id="rId18" imgW="1002960" imgH="215640" progId="Equation.3">
                  <p:embed/>
                </p:oleObj>
              </mc:Choice>
              <mc:Fallback>
                <p:oleObj name="Rovnice" r:id="rId18" imgW="10029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516563"/>
                        <a:ext cx="40386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>
            <a:extLst>
              <a:ext uri="{FF2B5EF4-FFF2-40B4-BE49-F238E27FC236}">
                <a16:creationId xmlns:a16="http://schemas.microsoft.com/office/drawing/2014/main" id="{2F2BB234-A84E-4E86-B526-76EF15AE8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i="0" u="none">
              <a:effectLst/>
            </a:endParaRP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4C8653E3-31A5-41BB-91B4-1E27395D3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47725"/>
            <a:ext cx="8534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7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46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arenR"/>
            </a:pPr>
            <a:r>
              <a:rPr lang="cs-CZ" altLang="cs-CZ" sz="2400" b="0" i="0" u="none">
                <a:effectLst/>
              </a:rPr>
              <a:t>Ocelový drát (</a:t>
            </a:r>
            <a:r>
              <a:rPr lang="cs-CZ" altLang="cs-CZ" sz="2400" b="0" i="0" u="none">
                <a:effectLst/>
                <a:cs typeface="Arial" panose="020B0604020202020204" pitchFamily="34" charset="0"/>
              </a:rPr>
              <a:t>α</a:t>
            </a:r>
            <a:r>
              <a:rPr lang="cs-CZ" altLang="cs-CZ" sz="2400" b="0" i="0" u="none">
                <a:effectLst/>
              </a:rPr>
              <a:t> = 11,5 . 10</a:t>
            </a:r>
            <a:r>
              <a:rPr lang="cs-CZ" altLang="cs-CZ" sz="2400" b="0" i="0" u="none" baseline="30000">
                <a:effectLst/>
              </a:rPr>
              <a:t>-6</a:t>
            </a:r>
            <a:r>
              <a:rPr lang="cs-CZ" altLang="cs-CZ" sz="2400" b="0" i="0" u="none">
                <a:effectLst/>
              </a:rPr>
              <a:t> K</a:t>
            </a:r>
            <a:r>
              <a:rPr lang="cs-CZ" altLang="cs-CZ" sz="2400" b="0" i="0" u="none" baseline="30000">
                <a:effectLst/>
              </a:rPr>
              <a:t>-1</a:t>
            </a:r>
            <a:r>
              <a:rPr lang="cs-CZ" altLang="cs-CZ" sz="2400" b="0" i="0" u="none">
                <a:effectLst/>
              </a:rPr>
              <a:t>) má při teplotě –15 °C délku 100,00 m. Určete jeho délku při teplotě 45 °C.</a:t>
            </a:r>
          </a:p>
          <a:p>
            <a:pPr algn="just"/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                                                                            [l= 100,07 m]</a:t>
            </a:r>
          </a:p>
          <a:p>
            <a:pPr>
              <a:buFontTx/>
              <a:buAutoNum type="arabicParenR" startAt="2"/>
            </a:pPr>
            <a:r>
              <a:rPr lang="cs-CZ" altLang="cs-CZ" sz="2400" b="0" i="0" u="none">
                <a:effectLst/>
              </a:rPr>
              <a:t>Hliníková nádoba má při teplotě 20 °C vnitřní objem 0,75 l. Jak se změní tento objem, zvýší-li se teplota o 55 °C? </a:t>
            </a: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							      [zvětší se o 3 ml]</a:t>
            </a:r>
          </a:p>
          <a:p>
            <a:pPr>
              <a:buFontTx/>
              <a:buAutoNum type="arabicParenR" startAt="3"/>
            </a:pPr>
            <a:r>
              <a:rPr lang="cs-CZ" altLang="cs-CZ" sz="2400" b="0" i="0" u="none">
                <a:effectLst/>
              </a:rPr>
              <a:t>Délka měděného drátu se zvětší při ohřátí z 0 °C na 100 °C o 170 mm. Určete teplotní délkový součinitel, je-li původní délka 100 m.	 		     </a:t>
            </a:r>
          </a:p>
          <a:p>
            <a:r>
              <a:rPr lang="cs-CZ" altLang="cs-CZ" sz="2400" b="0" i="0" u="none">
                <a:effectLst/>
              </a:rPr>
              <a:t>                                                                      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α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17 . 10</a:t>
            </a:r>
            <a:r>
              <a:rPr lang="cs-CZ" altLang="cs-CZ" sz="2400" b="0" i="0" u="none" baseline="30000">
                <a:solidFill>
                  <a:srgbClr val="FF0000"/>
                </a:solidFill>
                <a:effectLst/>
              </a:rPr>
              <a:t>-6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K</a:t>
            </a:r>
            <a:r>
              <a:rPr lang="cs-CZ" altLang="cs-CZ" sz="2400" b="0" i="0" u="none" baseline="30000">
                <a:solidFill>
                  <a:srgbClr val="FF0000"/>
                </a:solidFill>
                <a:effectLst/>
              </a:rPr>
              <a:t>-1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]</a:t>
            </a:r>
            <a:r>
              <a:rPr lang="cs-CZ" altLang="cs-CZ" sz="2400" b="0" i="0" u="none">
                <a:effectLst/>
              </a:rPr>
              <a:t> </a:t>
            </a:r>
          </a:p>
          <a:p>
            <a:pPr>
              <a:buFontTx/>
              <a:buAutoNum type="arabicParenR" startAt="4"/>
            </a:pPr>
            <a:r>
              <a:rPr lang="cs-CZ" altLang="cs-CZ" sz="2400" b="0" i="0" u="none">
                <a:effectLst/>
              </a:rPr>
              <a:t>Délka hliníkové tyče při teplotě 273 K je 1 m. O kolik se tato délka prodlouží při ohřátí tyče na teplotu 573 K? 		             				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           [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Δ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l = 7,2 mm]</a:t>
            </a:r>
          </a:p>
          <a:p>
            <a:pPr>
              <a:buFontTx/>
              <a:buAutoNum type="arabicParenR" startAt="4"/>
            </a:pPr>
            <a:r>
              <a:rPr lang="cs-CZ" altLang="cs-CZ" sz="2400" b="0" i="0" u="none">
                <a:effectLst/>
              </a:rPr>
              <a:t>Skleněná tyč  má při teplotě 20 °C délku 25 m. Jaká bude její délka při teplotě 120 °C? (</a:t>
            </a:r>
            <a:r>
              <a:rPr lang="cs-CZ" altLang="cs-CZ" sz="2400" b="0" i="0" u="none">
                <a:effectLst/>
                <a:cs typeface="Arial" panose="020B0604020202020204" pitchFamily="34" charset="0"/>
              </a:rPr>
              <a:t>α</a:t>
            </a:r>
            <a:r>
              <a:rPr lang="cs-CZ" altLang="cs-CZ" sz="2400" b="0" i="0" u="none">
                <a:effectLst/>
              </a:rPr>
              <a:t> = 0,8 . 10</a:t>
            </a:r>
            <a:r>
              <a:rPr lang="cs-CZ" altLang="cs-CZ" sz="2400" b="0" i="0" u="none" baseline="30000">
                <a:effectLst/>
              </a:rPr>
              <a:t>-5</a:t>
            </a:r>
            <a:r>
              <a:rPr lang="cs-CZ" altLang="cs-CZ" sz="2400" b="0" i="0" u="none">
                <a:effectLst/>
              </a:rPr>
              <a:t> K</a:t>
            </a:r>
            <a:r>
              <a:rPr lang="cs-CZ" altLang="cs-CZ" sz="2400" b="0" i="0" u="none" baseline="30000">
                <a:effectLst/>
              </a:rPr>
              <a:t>-1</a:t>
            </a:r>
            <a:r>
              <a:rPr lang="cs-CZ" altLang="cs-CZ" sz="2400" b="0" i="0" u="none">
                <a:effectLst/>
              </a:rPr>
              <a:t>) </a:t>
            </a:r>
          </a:p>
          <a:p>
            <a:r>
              <a:rPr lang="cs-CZ" altLang="cs-CZ" sz="2400" b="0" i="0" u="none">
                <a:effectLst/>
              </a:rPr>
              <a:t>								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[l= 2,502 m]</a:t>
            </a:r>
          </a:p>
        </p:txBody>
      </p:sp>
      <p:sp>
        <p:nvSpPr>
          <p:cNvPr id="295940" name="Text Box 4">
            <a:extLst>
              <a:ext uri="{FF2B5EF4-FFF2-40B4-BE49-F238E27FC236}">
                <a16:creationId xmlns:a16="http://schemas.microsoft.com/office/drawing/2014/main" id="{F9879EE4-11CC-42C2-8AB8-E5F7591A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2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Úkoly:</a:t>
            </a:r>
          </a:p>
        </p:txBody>
      </p:sp>
      <p:sp>
        <p:nvSpPr>
          <p:cNvPr id="295941" name="Text Box 5">
            <a:extLst>
              <a:ext uri="{FF2B5EF4-FFF2-40B4-BE49-F238E27FC236}">
                <a16:creationId xmlns:a16="http://schemas.microsoft.com/office/drawing/2014/main" id="{AEA1BC89-84FA-4BD5-8170-88F34D76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72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Řešení: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utoUpdateAnimBg="0"/>
      <p:bldP spid="295940" grpId="0" autoUpdateAnimBg="0"/>
      <p:bldP spid="29594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2F901835-517A-43F2-95C9-631D4D63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45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i="0" u="none">
                <a:solidFill>
                  <a:srgbClr val="00FF00"/>
                </a:solidFill>
                <a:effectLst/>
              </a:rPr>
              <a:t>TEPLOTNÍ ROZTAŽNOST V PRAXI</a:t>
            </a:r>
          </a:p>
        </p:txBody>
      </p:sp>
      <p:sp>
        <p:nvSpPr>
          <p:cNvPr id="296963" name="Text Box 3">
            <a:extLst>
              <a:ext uri="{FF2B5EF4-FFF2-40B4-BE49-F238E27FC236}">
                <a16:creationId xmlns:a16="http://schemas.microsoft.com/office/drawing/2014/main" id="{45AE4F22-68EC-4E09-892B-BFEE4A72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7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S teplotní roztažnosti se v praxi často setkáváme a musíme jí brát v úvahu</a:t>
            </a:r>
          </a:p>
        </p:txBody>
      </p:sp>
      <p:sp>
        <p:nvSpPr>
          <p:cNvPr id="296964" name="Rectangle 4">
            <a:extLst>
              <a:ext uri="{FF2B5EF4-FFF2-40B4-BE49-F238E27FC236}">
                <a16:creationId xmlns:a16="http://schemas.microsoft.com/office/drawing/2014/main" id="{69E2695B-9EEF-4161-A8EA-269C11AB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459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- některé praktické příklady:</a:t>
            </a:r>
          </a:p>
        </p:txBody>
      </p:sp>
      <p:sp>
        <p:nvSpPr>
          <p:cNvPr id="296965" name="Rectangle 5">
            <a:extLst>
              <a:ext uri="{FF2B5EF4-FFF2-40B4-BE49-F238E27FC236}">
                <a16:creationId xmlns:a16="http://schemas.microsoft.com/office/drawing/2014/main" id="{F40FD58A-7BE7-414D-ACD0-BFD0BD5A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a) Ocelové konstrukce – mosty, kolejnice, aj.</a:t>
            </a:r>
          </a:p>
        </p:txBody>
      </p:sp>
      <p:sp>
        <p:nvSpPr>
          <p:cNvPr id="296966" name="Rectangle 6">
            <a:extLst>
              <a:ext uri="{FF2B5EF4-FFF2-40B4-BE49-F238E27FC236}">
                <a16:creationId xmlns:a16="http://schemas.microsoft.com/office/drawing/2014/main" id="{C4D700CF-4AF0-4FAF-B790-B411C4CD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b) Tepelná potrubí</a:t>
            </a:r>
          </a:p>
        </p:txBody>
      </p:sp>
      <p:pic>
        <p:nvPicPr>
          <p:cNvPr id="296967" name="Picture 7" descr="potrubí">
            <a:extLst>
              <a:ext uri="{FF2B5EF4-FFF2-40B4-BE49-F238E27FC236}">
                <a16:creationId xmlns:a16="http://schemas.microsoft.com/office/drawing/2014/main" id="{5C64E949-1885-4A9D-BF82-D6942E28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8" name="Picture 8" descr="most">
            <a:extLst>
              <a:ext uri="{FF2B5EF4-FFF2-40B4-BE49-F238E27FC236}">
                <a16:creationId xmlns:a16="http://schemas.microsoft.com/office/drawing/2014/main" id="{80F8B642-4E6C-4F92-B99B-949D9CA3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4988"/>
            <a:ext cx="3505200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projizdejicivlak">
            <a:extLst>
              <a:ext uri="{FF2B5EF4-FFF2-40B4-BE49-F238E27FC236}">
                <a16:creationId xmlns:a16="http://schemas.microsoft.com/office/drawing/2014/main" id="{4BFE44E2-8D62-4CAA-9E22-66E025C4E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89250"/>
            <a:ext cx="390525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utoUpdateAnimBg="0"/>
      <p:bldP spid="296963" grpId="0" autoUpdateAnimBg="0"/>
      <p:bldP spid="296965" grpId="0" autoUpdateAnimBg="0"/>
      <p:bldP spid="29696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A06AFF08-35A6-438B-89CF-6AE9FFA7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e) Písty tepelných motorů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AA995F1C-2D6B-4950-806F-7878233AF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478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f) Bimetalický proužek</a:t>
            </a:r>
          </a:p>
        </p:txBody>
      </p:sp>
      <p:sp>
        <p:nvSpPr>
          <p:cNvPr id="297988" name="Rectangle 4">
            <a:extLst>
              <a:ext uri="{FF2B5EF4-FFF2-40B4-BE49-F238E27FC236}">
                <a16:creationId xmlns:a16="http://schemas.microsoft.com/office/drawing/2014/main" id="{6E1B71F6-B76E-4926-A4A0-3C0088927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c) Dráty el. vedení</a:t>
            </a:r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44DC0A59-0CD3-4DCB-8AEB-5EAEFDD70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76313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d) Plomby</a:t>
            </a:r>
          </a:p>
        </p:txBody>
      </p:sp>
      <p:pic>
        <p:nvPicPr>
          <p:cNvPr id="297990" name="Picture 6" descr="zehlicka">
            <a:extLst>
              <a:ext uri="{FF2B5EF4-FFF2-40B4-BE49-F238E27FC236}">
                <a16:creationId xmlns:a16="http://schemas.microsoft.com/office/drawing/2014/main" id="{12742A00-091E-4E23-A5CA-97D9339C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5138"/>
            <a:ext cx="7724775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utoUpdateAnimBg="0"/>
      <p:bldP spid="297987" grpId="0" autoUpdateAnimBg="0"/>
      <p:bldP spid="297988" grpId="0" autoUpdateAnimBg="0"/>
      <p:bldP spid="29798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>
            <a:extLst>
              <a:ext uri="{FF2B5EF4-FFF2-40B4-BE49-F238E27FC236}">
                <a16:creationId xmlns:a16="http://schemas.microsoft.com/office/drawing/2014/main" id="{FEC377FB-66BB-4CCB-93D5-726085BD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Celková kinetická energie soustavy molekul    U</a:t>
            </a:r>
            <a:r>
              <a:rPr lang="cs-CZ" altLang="cs-CZ" sz="2400" i="0" u="none" baseline="-25000">
                <a:effectLst/>
                <a:cs typeface="Arial" panose="020B0604020202020204" pitchFamily="34" charset="0"/>
              </a:rPr>
              <a:t>K</a:t>
            </a:r>
            <a:endParaRPr lang="el-GR" altLang="cs-CZ" sz="2400" i="0" u="none">
              <a:effectLst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cs-CZ" altLang="cs-CZ" sz="2400" b="0" i="0" u="none">
                <a:effectLst/>
              </a:rPr>
              <a:t>kinetická energie částic vykonávajících kmitavé pohyby kolem svých rovnovážných poloh</a:t>
            </a:r>
          </a:p>
        </p:txBody>
      </p:sp>
      <p:grpSp>
        <p:nvGrpSpPr>
          <p:cNvPr id="253955" name="Group 3">
            <a:extLst>
              <a:ext uri="{FF2B5EF4-FFF2-40B4-BE49-F238E27FC236}">
                <a16:creationId xmlns:a16="http://schemas.microsoft.com/office/drawing/2014/main" id="{992930CA-DA95-4F58-9694-6145666CB742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620713"/>
            <a:ext cx="6337300" cy="2736850"/>
            <a:chOff x="340" y="346"/>
            <a:chExt cx="4672" cy="1905"/>
          </a:xfrm>
        </p:grpSpPr>
        <p:grpSp>
          <p:nvGrpSpPr>
            <p:cNvPr id="253956" name="Group 4">
              <a:extLst>
                <a:ext uri="{FF2B5EF4-FFF2-40B4-BE49-F238E27FC236}">
                  <a16:creationId xmlns:a16="http://schemas.microsoft.com/office/drawing/2014/main" id="{C77A32DC-7103-4A26-BC42-6654EDEA3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252"/>
              <a:ext cx="1270" cy="999"/>
              <a:chOff x="2925" y="1117"/>
              <a:chExt cx="1815" cy="1453"/>
            </a:xfrm>
          </p:grpSpPr>
          <p:grpSp>
            <p:nvGrpSpPr>
              <p:cNvPr id="253957" name="Group 5">
                <a:extLst>
                  <a:ext uri="{FF2B5EF4-FFF2-40B4-BE49-F238E27FC236}">
                    <a16:creationId xmlns:a16="http://schemas.microsoft.com/office/drawing/2014/main" id="{693AD7CE-CAC5-4138-82C0-67512B9B3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58" name="Oval 6">
                  <a:extLst>
                    <a:ext uri="{FF2B5EF4-FFF2-40B4-BE49-F238E27FC236}">
                      <a16:creationId xmlns:a16="http://schemas.microsoft.com/office/drawing/2014/main" id="{8A5871D4-A762-4E1D-9EFB-6C3B04066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59" name="Oval 7">
                  <a:extLst>
                    <a:ext uri="{FF2B5EF4-FFF2-40B4-BE49-F238E27FC236}">
                      <a16:creationId xmlns:a16="http://schemas.microsoft.com/office/drawing/2014/main" id="{18B1C363-4901-4031-A432-AB5787AE9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60" name="Text Box 8">
                <a:extLst>
                  <a:ext uri="{FF2B5EF4-FFF2-40B4-BE49-F238E27FC236}">
                    <a16:creationId xmlns:a16="http://schemas.microsoft.com/office/drawing/2014/main" id="{A7136A06-CD06-4EAC-87AE-5A23FE55B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K5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53961" name="Group 9">
              <a:extLst>
                <a:ext uri="{FF2B5EF4-FFF2-40B4-BE49-F238E27FC236}">
                  <a16:creationId xmlns:a16="http://schemas.microsoft.com/office/drawing/2014/main" id="{586A44C0-A0D8-461F-9668-883713EB9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346"/>
              <a:ext cx="1270" cy="999"/>
              <a:chOff x="2925" y="1117"/>
              <a:chExt cx="1815" cy="1453"/>
            </a:xfrm>
          </p:grpSpPr>
          <p:grpSp>
            <p:nvGrpSpPr>
              <p:cNvPr id="253962" name="Group 10">
                <a:extLst>
                  <a:ext uri="{FF2B5EF4-FFF2-40B4-BE49-F238E27FC236}">
                    <a16:creationId xmlns:a16="http://schemas.microsoft.com/office/drawing/2014/main" id="{2DA876BB-0B90-4DB1-B58A-D3A539178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63" name="Oval 11">
                  <a:extLst>
                    <a:ext uri="{FF2B5EF4-FFF2-40B4-BE49-F238E27FC236}">
                      <a16:creationId xmlns:a16="http://schemas.microsoft.com/office/drawing/2014/main" id="{D5543649-2B44-4996-908C-6CFF609C2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64" name="Oval 12">
                  <a:extLst>
                    <a:ext uri="{FF2B5EF4-FFF2-40B4-BE49-F238E27FC236}">
                      <a16:creationId xmlns:a16="http://schemas.microsoft.com/office/drawing/2014/main" id="{0E8B9DAA-C0FE-4FEC-AB36-D8E486014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65" name="Text Box 13">
                <a:extLst>
                  <a:ext uri="{FF2B5EF4-FFF2-40B4-BE49-F238E27FC236}">
                    <a16:creationId xmlns:a16="http://schemas.microsoft.com/office/drawing/2014/main" id="{B35828D6-822F-4881-B534-976BE031B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K1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53966" name="Group 14">
              <a:extLst>
                <a:ext uri="{FF2B5EF4-FFF2-40B4-BE49-F238E27FC236}">
                  <a16:creationId xmlns:a16="http://schemas.microsoft.com/office/drawing/2014/main" id="{C46E9BD1-99E9-48AD-8AD8-383D70781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207"/>
              <a:ext cx="1270" cy="999"/>
              <a:chOff x="2925" y="1117"/>
              <a:chExt cx="1815" cy="1453"/>
            </a:xfrm>
          </p:grpSpPr>
          <p:grpSp>
            <p:nvGrpSpPr>
              <p:cNvPr id="253967" name="Group 15">
                <a:extLst>
                  <a:ext uri="{FF2B5EF4-FFF2-40B4-BE49-F238E27FC236}">
                    <a16:creationId xmlns:a16="http://schemas.microsoft.com/office/drawing/2014/main" id="{4DA26965-C923-4D6F-BB89-DD0D18FE2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68" name="Oval 16">
                  <a:extLst>
                    <a:ext uri="{FF2B5EF4-FFF2-40B4-BE49-F238E27FC236}">
                      <a16:creationId xmlns:a16="http://schemas.microsoft.com/office/drawing/2014/main" id="{7C5260A0-917F-4EB8-85D7-487E88E51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69" name="Oval 17">
                  <a:extLst>
                    <a:ext uri="{FF2B5EF4-FFF2-40B4-BE49-F238E27FC236}">
                      <a16:creationId xmlns:a16="http://schemas.microsoft.com/office/drawing/2014/main" id="{2E3436CD-F468-4207-9699-38753C45D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70" name="Text Box 18">
                <a:extLst>
                  <a:ext uri="{FF2B5EF4-FFF2-40B4-BE49-F238E27FC236}">
                    <a16:creationId xmlns:a16="http://schemas.microsoft.com/office/drawing/2014/main" id="{0EF5FD9A-912A-4DB2-A479-CD1A9A7EF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K4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53971" name="Group 19">
              <a:extLst>
                <a:ext uri="{FF2B5EF4-FFF2-40B4-BE49-F238E27FC236}">
                  <a16:creationId xmlns:a16="http://schemas.microsoft.com/office/drawing/2014/main" id="{8F42F865-B4F0-4F87-A46D-C56E1D81F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346"/>
              <a:ext cx="1270" cy="999"/>
              <a:chOff x="2925" y="1117"/>
              <a:chExt cx="1815" cy="1453"/>
            </a:xfrm>
          </p:grpSpPr>
          <p:grpSp>
            <p:nvGrpSpPr>
              <p:cNvPr id="253972" name="Group 20">
                <a:extLst>
                  <a:ext uri="{FF2B5EF4-FFF2-40B4-BE49-F238E27FC236}">
                    <a16:creationId xmlns:a16="http://schemas.microsoft.com/office/drawing/2014/main" id="{37FF5D0F-1A09-48CD-85C2-5B8FBF907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73" name="Oval 21">
                  <a:extLst>
                    <a:ext uri="{FF2B5EF4-FFF2-40B4-BE49-F238E27FC236}">
                      <a16:creationId xmlns:a16="http://schemas.microsoft.com/office/drawing/2014/main" id="{E49A83F5-14A2-45BD-A167-4E6601422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74" name="Oval 22">
                  <a:extLst>
                    <a:ext uri="{FF2B5EF4-FFF2-40B4-BE49-F238E27FC236}">
                      <a16:creationId xmlns:a16="http://schemas.microsoft.com/office/drawing/2014/main" id="{53B0C8B7-7E8B-4F70-A0AF-EB0B9E468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75" name="Text Box 23">
                <a:extLst>
                  <a:ext uri="{FF2B5EF4-FFF2-40B4-BE49-F238E27FC236}">
                    <a16:creationId xmlns:a16="http://schemas.microsoft.com/office/drawing/2014/main" id="{AF51F737-525A-4538-9743-074E75BD6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K3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53976" name="Group 24">
              <a:extLst>
                <a:ext uri="{FF2B5EF4-FFF2-40B4-BE49-F238E27FC236}">
                  <a16:creationId xmlns:a16="http://schemas.microsoft.com/office/drawing/2014/main" id="{5FC837DC-B167-49D1-ADE0-9C4C88D2B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391"/>
              <a:ext cx="1270" cy="999"/>
              <a:chOff x="2925" y="1117"/>
              <a:chExt cx="1815" cy="1453"/>
            </a:xfrm>
          </p:grpSpPr>
          <p:grpSp>
            <p:nvGrpSpPr>
              <p:cNvPr id="253977" name="Group 25">
                <a:extLst>
                  <a:ext uri="{FF2B5EF4-FFF2-40B4-BE49-F238E27FC236}">
                    <a16:creationId xmlns:a16="http://schemas.microsoft.com/office/drawing/2014/main" id="{D97CBB24-6394-401B-BC60-FCD4F787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78" name="Oval 26">
                  <a:extLst>
                    <a:ext uri="{FF2B5EF4-FFF2-40B4-BE49-F238E27FC236}">
                      <a16:creationId xmlns:a16="http://schemas.microsoft.com/office/drawing/2014/main" id="{96BE248D-1DA8-4743-9F34-7C2D1DF49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79" name="Oval 27">
                  <a:extLst>
                    <a:ext uri="{FF2B5EF4-FFF2-40B4-BE49-F238E27FC236}">
                      <a16:creationId xmlns:a16="http://schemas.microsoft.com/office/drawing/2014/main" id="{FA2B7AA6-15A7-4D2A-8954-A931618E6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80" name="Text Box 28">
                <a:extLst>
                  <a:ext uri="{FF2B5EF4-FFF2-40B4-BE49-F238E27FC236}">
                    <a16:creationId xmlns:a16="http://schemas.microsoft.com/office/drawing/2014/main" id="{DFB33355-DD07-40D4-8857-4BE66C758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K2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53981" name="Group 29">
              <a:extLst>
                <a:ext uri="{FF2B5EF4-FFF2-40B4-BE49-F238E27FC236}">
                  <a16:creationId xmlns:a16="http://schemas.microsoft.com/office/drawing/2014/main" id="{36BD38CB-9A4B-4E70-9178-435A63108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252"/>
              <a:ext cx="1270" cy="999"/>
              <a:chOff x="2925" y="1117"/>
              <a:chExt cx="1815" cy="1453"/>
            </a:xfrm>
          </p:grpSpPr>
          <p:grpSp>
            <p:nvGrpSpPr>
              <p:cNvPr id="253982" name="Group 30">
                <a:extLst>
                  <a:ext uri="{FF2B5EF4-FFF2-40B4-BE49-F238E27FC236}">
                    <a16:creationId xmlns:a16="http://schemas.microsoft.com/office/drawing/2014/main" id="{CFACDF9F-6E52-4859-8B9B-960EFFACF6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83" name="Oval 31">
                  <a:extLst>
                    <a:ext uri="{FF2B5EF4-FFF2-40B4-BE49-F238E27FC236}">
                      <a16:creationId xmlns:a16="http://schemas.microsoft.com/office/drawing/2014/main" id="{940EDE57-3E0D-484F-A74C-E02F843FE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84" name="Oval 32">
                  <a:extLst>
                    <a:ext uri="{FF2B5EF4-FFF2-40B4-BE49-F238E27FC236}">
                      <a16:creationId xmlns:a16="http://schemas.microsoft.com/office/drawing/2014/main" id="{331A29C6-2CE6-4AEA-B98C-8BEFE2602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85" name="Text Box 33">
                <a:extLst>
                  <a:ext uri="{FF2B5EF4-FFF2-40B4-BE49-F238E27FC236}">
                    <a16:creationId xmlns:a16="http://schemas.microsoft.com/office/drawing/2014/main" id="{E5A5FC04-B7BA-464D-8718-969E1ED27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K7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53986" name="Group 34">
              <a:extLst>
                <a:ext uri="{FF2B5EF4-FFF2-40B4-BE49-F238E27FC236}">
                  <a16:creationId xmlns:a16="http://schemas.microsoft.com/office/drawing/2014/main" id="{FF5831C4-D713-40AF-861B-6FEF8F3A3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1207"/>
              <a:ext cx="1270" cy="999"/>
              <a:chOff x="2925" y="1117"/>
              <a:chExt cx="1815" cy="1453"/>
            </a:xfrm>
          </p:grpSpPr>
          <p:grpSp>
            <p:nvGrpSpPr>
              <p:cNvPr id="253987" name="Group 35">
                <a:extLst>
                  <a:ext uri="{FF2B5EF4-FFF2-40B4-BE49-F238E27FC236}">
                    <a16:creationId xmlns:a16="http://schemas.microsoft.com/office/drawing/2014/main" id="{9731C98C-9206-4D52-B8B9-477E1D6A3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53988" name="Oval 36">
                  <a:extLst>
                    <a:ext uri="{FF2B5EF4-FFF2-40B4-BE49-F238E27FC236}">
                      <a16:creationId xmlns:a16="http://schemas.microsoft.com/office/drawing/2014/main" id="{939032DD-E02F-4A08-9EC9-2C3D4121F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3989" name="Oval 37">
                  <a:extLst>
                    <a:ext uri="{FF2B5EF4-FFF2-40B4-BE49-F238E27FC236}">
                      <a16:creationId xmlns:a16="http://schemas.microsoft.com/office/drawing/2014/main" id="{B5B68EB0-3B65-403B-8E7B-AD4FEE203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53990" name="Text Box 38">
                <a:extLst>
                  <a:ext uri="{FF2B5EF4-FFF2-40B4-BE49-F238E27FC236}">
                    <a16:creationId xmlns:a16="http://schemas.microsoft.com/office/drawing/2014/main" id="{6311FD51-05ED-4C12-BDC1-3EBB006E04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K6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53991" name="Group 39">
            <a:extLst>
              <a:ext uri="{FF2B5EF4-FFF2-40B4-BE49-F238E27FC236}">
                <a16:creationId xmlns:a16="http://schemas.microsoft.com/office/drawing/2014/main" id="{6F437EEF-C726-4F73-B068-57524A4B8194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33375"/>
            <a:ext cx="7920037" cy="3600450"/>
            <a:chOff x="431" y="346"/>
            <a:chExt cx="4989" cy="2268"/>
          </a:xfrm>
        </p:grpSpPr>
        <p:sp>
          <p:nvSpPr>
            <p:cNvPr id="253992" name="Oval 40">
              <a:extLst>
                <a:ext uri="{FF2B5EF4-FFF2-40B4-BE49-F238E27FC236}">
                  <a16:creationId xmlns:a16="http://schemas.microsoft.com/office/drawing/2014/main" id="{0C7E56E4-BB9D-4D4A-8EFE-9398EB8B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346"/>
              <a:ext cx="4989" cy="2268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3993" name="Rectangle 41">
              <a:extLst>
                <a:ext uri="{FF2B5EF4-FFF2-40B4-BE49-F238E27FC236}">
                  <a16:creationId xmlns:a16="http://schemas.microsoft.com/office/drawing/2014/main" id="{CD59F2B4-9FBC-4DF5-BD51-D837E38CB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935"/>
              <a:ext cx="12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K; </a:t>
              </a:r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253994" name="Rectangle 42">
            <a:extLst>
              <a:ext uri="{FF2B5EF4-FFF2-40B4-BE49-F238E27FC236}">
                <a16:creationId xmlns:a16="http://schemas.microsoft.com/office/drawing/2014/main" id="{8120B2D1-DB98-432D-862B-8771151DC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884863"/>
            <a:ext cx="203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solidFill>
                  <a:srgbClr val="FF0000"/>
                </a:solidFill>
                <a:effectLst/>
              </a:rPr>
              <a:t>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p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 </a:t>
            </a:r>
            <a:r>
              <a:rPr lang="en-US" altLang="cs-CZ" sz="3600" i="0" u="none">
                <a:solidFill>
                  <a:srgbClr val="FF0000"/>
                </a:solidFill>
                <a:effectLst/>
              </a:rPr>
              <a:t>&gt;&gt;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 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K</a:t>
            </a:r>
          </a:p>
        </p:txBody>
      </p:sp>
      <p:sp>
        <p:nvSpPr>
          <p:cNvPr id="253995" name="Rectangle 43">
            <a:extLst>
              <a:ext uri="{FF2B5EF4-FFF2-40B4-BE49-F238E27FC236}">
                <a16:creationId xmlns:a16="http://schemas.microsoft.com/office/drawing/2014/main" id="{12C6E912-CDFC-4768-A9E4-124D4692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73688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Celková potenciální energie soustavy molekul Up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utoUpdateAnimBg="0"/>
      <p:bldP spid="253994" grpId="0" autoUpdateAnimBg="0"/>
      <p:bldP spid="25399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>
            <a:extLst>
              <a:ext uri="{FF2B5EF4-FFF2-40B4-BE49-F238E27FC236}">
                <a16:creationId xmlns:a16="http://schemas.microsoft.com/office/drawing/2014/main" id="{778FB045-0FFA-4F18-8D1A-79F27512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125538"/>
            <a:ext cx="46910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Vyrobeno v rámci projektu SIPVZ</a:t>
            </a:r>
          </a:p>
          <a:p>
            <a:r>
              <a:rPr lang="cs-CZ" altLang="cs-CZ" sz="2400" b="0" i="0" u="none">
                <a:effectLst/>
              </a:rPr>
              <a:t>         Gymnázium a SOŠ </a:t>
            </a:r>
          </a:p>
          <a:p>
            <a:r>
              <a:rPr lang="cs-CZ" altLang="cs-CZ" sz="2400" b="0" i="0" u="none">
                <a:effectLst/>
              </a:rPr>
              <a:t>               Cihelní 410</a:t>
            </a:r>
          </a:p>
          <a:p>
            <a:r>
              <a:rPr lang="cs-CZ" altLang="cs-CZ" sz="2400" b="0" i="0" u="none">
                <a:effectLst/>
              </a:rPr>
              <a:t>             Frýdek-Místek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Autor: Mgr. Naděžda Lisníková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         Rok výroby: 2005</a:t>
            </a:r>
            <a:r>
              <a:rPr lang="cs-CZ" altLang="cs-CZ" sz="2400" b="0" i="0" u="none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210947" name="Picture 3" descr="logo">
            <a:extLst>
              <a:ext uri="{FF2B5EF4-FFF2-40B4-BE49-F238E27FC236}">
                <a16:creationId xmlns:a16="http://schemas.microsoft.com/office/drawing/2014/main" id="{F931AC9E-3C69-44A0-B9CA-9A8512D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787" r="28094" b="11011"/>
          <a:stretch>
            <a:fillRect/>
          </a:stretch>
        </p:blipFill>
        <p:spPr bwMode="auto">
          <a:xfrm>
            <a:off x="3779838" y="2924175"/>
            <a:ext cx="808037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48" name="Rectangle 32">
            <a:extLst>
              <a:ext uri="{FF2B5EF4-FFF2-40B4-BE49-F238E27FC236}">
                <a16:creationId xmlns:a16="http://schemas.microsoft.com/office/drawing/2014/main" id="{E346677A-2604-4B94-B319-885E93FA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38125"/>
            <a:ext cx="48244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PEVNÁ LÁTKA</a:t>
            </a:r>
            <a:r>
              <a:rPr lang="cs-CZ" altLang="cs-CZ" sz="3600" i="0" u="none">
                <a:solidFill>
                  <a:srgbClr val="CC0000"/>
                </a:solidFill>
                <a:effectLst/>
              </a:rPr>
              <a:t>	</a:t>
            </a:r>
            <a:r>
              <a:rPr lang="cs-CZ" altLang="cs-CZ" sz="2800" i="0" u="none">
                <a:effectLst/>
              </a:rPr>
              <a:t>			 	</a:t>
            </a:r>
          </a:p>
        </p:txBody>
      </p:sp>
      <p:sp>
        <p:nvSpPr>
          <p:cNvPr id="162846" name="Rectangle 30">
            <a:extLst>
              <a:ext uri="{FF2B5EF4-FFF2-40B4-BE49-F238E27FC236}">
                <a16:creationId xmlns:a16="http://schemas.microsoft.com/office/drawing/2014/main" id="{0FB83761-63D1-487D-B305-B5DEBC49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1181100"/>
            <a:ext cx="7993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br>
              <a:rPr lang="cs-CZ" altLang="cs-CZ" sz="28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2800" b="0" i="0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47" name="AutoShape 31">
            <a:extLst>
              <a:ext uri="{FF2B5EF4-FFF2-40B4-BE49-F238E27FC236}">
                <a16:creationId xmlns:a16="http://schemas.microsoft.com/office/drawing/2014/main" id="{85421C21-F401-4DDB-BB71-DFDF832C1441}"/>
              </a:ext>
            </a:extLst>
          </p:cNvPr>
          <p:cNvSpPr>
            <a:spLocks noChangeArrowheads="1"/>
          </p:cNvSpPr>
          <p:nvPr/>
        </p:nvSpPr>
        <p:spPr bwMode="auto">
          <a:xfrm rot="-7912653">
            <a:off x="4560094" y="756444"/>
            <a:ext cx="711200" cy="674688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49" name="Rectangle 33">
            <a:extLst>
              <a:ext uri="{FF2B5EF4-FFF2-40B4-BE49-F238E27FC236}">
                <a16:creationId xmlns:a16="http://schemas.microsoft.com/office/drawing/2014/main" id="{9CA737B9-1F07-4385-8186-CCB5FC9D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33475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FF0000"/>
                </a:solidFill>
                <a:effectLst/>
              </a:rPr>
              <a:t>KRYSTALICKÁ       </a:t>
            </a:r>
          </a:p>
        </p:txBody>
      </p:sp>
      <p:sp>
        <p:nvSpPr>
          <p:cNvPr id="162850" name="Rectangle 34">
            <a:extLst>
              <a:ext uri="{FF2B5EF4-FFF2-40B4-BE49-F238E27FC236}">
                <a16:creationId xmlns:a16="http://schemas.microsoft.com/office/drawing/2014/main" id="{FE4E15D7-7E82-4179-8751-DA408511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133475"/>
            <a:ext cx="184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i="0" u="none">
                <a:solidFill>
                  <a:srgbClr val="FF0000"/>
                </a:solidFill>
                <a:effectLst/>
              </a:rPr>
              <a:t>AMORFNÍ</a:t>
            </a:r>
          </a:p>
        </p:txBody>
      </p:sp>
      <p:sp>
        <p:nvSpPr>
          <p:cNvPr id="162934" name="Text Box 118">
            <a:extLst>
              <a:ext uri="{FF2B5EF4-FFF2-40B4-BE49-F238E27FC236}">
                <a16:creationId xmlns:a16="http://schemas.microsoft.com/office/drawing/2014/main" id="{DA688426-7F43-470B-8691-E7AE6E56F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52562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Char char="•"/>
            </a:pPr>
            <a:r>
              <a:rPr lang="cs-CZ" altLang="cs-CZ" sz="2800" i="0" u="none">
                <a:solidFill>
                  <a:srgbClr val="CC0000"/>
                </a:solidFill>
                <a:effectLst/>
              </a:rPr>
              <a:t>KRYSTALICKÁ LÁTKA</a:t>
            </a:r>
            <a:r>
              <a:rPr lang="cs-CZ" altLang="cs-CZ" sz="2800" i="0" u="none">
                <a:solidFill>
                  <a:srgbClr val="0000FF"/>
                </a:solidFill>
                <a:effectLst/>
              </a:rPr>
              <a:t> </a:t>
            </a:r>
          </a:p>
          <a:p>
            <a:pPr lvl="1" algn="just"/>
            <a:r>
              <a:rPr lang="cs-CZ" altLang="cs-CZ" sz="2400" b="0" i="0" u="none">
                <a:effectLst/>
              </a:rPr>
              <a:t>	</a:t>
            </a:r>
            <a:endParaRPr lang="cs-CZ" altLang="cs-CZ" sz="2400" i="0" u="none">
              <a:effectLst/>
            </a:endParaRPr>
          </a:p>
        </p:txBody>
      </p:sp>
      <p:sp>
        <p:nvSpPr>
          <p:cNvPr id="162935" name="Rectangle 119">
            <a:extLst>
              <a:ext uri="{FF2B5EF4-FFF2-40B4-BE49-F238E27FC236}">
                <a16:creationId xmlns:a16="http://schemas.microsoft.com/office/drawing/2014/main" id="{FA4945A0-9280-486D-8BD1-146F9508B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částice geometricky pravidelně uspořádány do </a:t>
            </a:r>
            <a:r>
              <a:rPr lang="cs-CZ" altLang="cs-CZ" sz="2400" i="0" u="none">
                <a:effectLst/>
              </a:rPr>
              <a:t>KRYSTALICKÉ MŘÍŽKY </a:t>
            </a:r>
          </a:p>
        </p:txBody>
      </p:sp>
      <p:grpSp>
        <p:nvGrpSpPr>
          <p:cNvPr id="162984" name="Group 168">
            <a:extLst>
              <a:ext uri="{FF2B5EF4-FFF2-40B4-BE49-F238E27FC236}">
                <a16:creationId xmlns:a16="http://schemas.microsoft.com/office/drawing/2014/main" id="{A60BB443-6FBB-4BF2-BEA5-41EC19B39EE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276600"/>
            <a:ext cx="3429000" cy="3352800"/>
            <a:chOff x="432" y="2352"/>
            <a:chExt cx="2160" cy="2112"/>
          </a:xfrm>
        </p:grpSpPr>
        <p:sp>
          <p:nvSpPr>
            <p:cNvPr id="162981" name="Rectangle 165">
              <a:extLst>
                <a:ext uri="{FF2B5EF4-FFF2-40B4-BE49-F238E27FC236}">
                  <a16:creationId xmlns:a16="http://schemas.microsoft.com/office/drawing/2014/main" id="{31EEE551-69A2-44E6-9C29-C4C0F3DFC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96"/>
              <a:ext cx="1968" cy="19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2959" name="Group 143">
              <a:extLst>
                <a:ext uri="{FF2B5EF4-FFF2-40B4-BE49-F238E27FC236}">
                  <a16:creationId xmlns:a16="http://schemas.microsoft.com/office/drawing/2014/main" id="{30E22B99-9648-402A-BD0D-C20CA915F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352"/>
              <a:ext cx="1872" cy="1870"/>
              <a:chOff x="2154" y="2507"/>
              <a:chExt cx="1464" cy="1422"/>
            </a:xfrm>
          </p:grpSpPr>
          <p:pic>
            <p:nvPicPr>
              <p:cNvPr id="162960" name="Picture 144" descr="atruktura mědi">
                <a:extLst>
                  <a:ext uri="{FF2B5EF4-FFF2-40B4-BE49-F238E27FC236}">
                    <a16:creationId xmlns:a16="http://schemas.microsoft.com/office/drawing/2014/main" id="{EE6FB012-1EF4-4B90-BC52-FCC27CA3FCA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2507"/>
                <a:ext cx="1464" cy="1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961" name="Text Box 145">
                <a:extLst>
                  <a:ext uri="{FF2B5EF4-FFF2-40B4-BE49-F238E27FC236}">
                    <a16:creationId xmlns:a16="http://schemas.microsoft.com/office/drawing/2014/main" id="{055F6407-A56D-4E5C-9E42-C2ABE6697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" y="3641"/>
                <a:ext cx="72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400" i="0" u="none">
                    <a:solidFill>
                      <a:schemeClr val="bg1"/>
                    </a:solidFill>
                    <a:effectLst/>
                  </a:rPr>
                  <a:t>Mědˇ</a:t>
                </a:r>
              </a:p>
            </p:txBody>
          </p:sp>
        </p:grpSp>
      </p:grpSp>
      <p:grpSp>
        <p:nvGrpSpPr>
          <p:cNvPr id="162983" name="Group 167">
            <a:extLst>
              <a:ext uri="{FF2B5EF4-FFF2-40B4-BE49-F238E27FC236}">
                <a16:creationId xmlns:a16="http://schemas.microsoft.com/office/drawing/2014/main" id="{2537D8D0-0A30-46B2-AA52-8888EFE405E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970213"/>
            <a:ext cx="4191000" cy="3430587"/>
            <a:chOff x="3120" y="1871"/>
            <a:chExt cx="2640" cy="2161"/>
          </a:xfrm>
        </p:grpSpPr>
        <p:sp>
          <p:nvSpPr>
            <p:cNvPr id="162982" name="Rectangle 166">
              <a:extLst>
                <a:ext uri="{FF2B5EF4-FFF2-40B4-BE49-F238E27FC236}">
                  <a16:creationId xmlns:a16="http://schemas.microsoft.com/office/drawing/2014/main" id="{C335F768-748A-42F7-A4AC-5207F4272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64"/>
              <a:ext cx="2304" cy="196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2980" name="Group 164">
              <a:extLst>
                <a:ext uri="{FF2B5EF4-FFF2-40B4-BE49-F238E27FC236}">
                  <a16:creationId xmlns:a16="http://schemas.microsoft.com/office/drawing/2014/main" id="{9DABF1F1-7EF0-4212-BADA-BCB2B4697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871"/>
              <a:ext cx="2352" cy="1873"/>
              <a:chOff x="2928" y="3984"/>
              <a:chExt cx="2178" cy="1633"/>
            </a:xfrm>
          </p:grpSpPr>
          <p:pic>
            <p:nvPicPr>
              <p:cNvPr id="162978" name="Picture 162" descr="atrukrura cesia">
                <a:extLst>
                  <a:ext uri="{FF2B5EF4-FFF2-40B4-BE49-F238E27FC236}">
                    <a16:creationId xmlns:a16="http://schemas.microsoft.com/office/drawing/2014/main" id="{FA07F667-9041-4824-9300-BA3BCF743E9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3984"/>
                <a:ext cx="2178" cy="1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979" name="Rectangle 163">
                <a:extLst>
                  <a:ext uri="{FF2B5EF4-FFF2-40B4-BE49-F238E27FC236}">
                    <a16:creationId xmlns:a16="http://schemas.microsoft.com/office/drawing/2014/main" id="{BD8601C9-A7A0-42E2-946F-242C29F0D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5328"/>
                <a:ext cx="7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i="0" u="none">
                    <a:solidFill>
                      <a:schemeClr val="bg1"/>
                    </a:solidFill>
                    <a:effectLst/>
                  </a:rPr>
                  <a:t>Césium</a:t>
                </a:r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8" grpId="0" build="p" autoUpdateAnimBg="0" advAuto="0"/>
      <p:bldP spid="162849" grpId="0" autoUpdateAnimBg="0"/>
      <p:bldP spid="162850" grpId="0" autoUpdateAnimBg="0"/>
      <p:bldP spid="162934" grpId="0" autoUpdateAnimBg="0"/>
      <p:bldP spid="1629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Text Box 1027">
            <a:extLst>
              <a:ext uri="{FF2B5EF4-FFF2-40B4-BE49-F238E27FC236}">
                <a16:creationId xmlns:a16="http://schemas.microsoft.com/office/drawing/2014/main" id="{BE823A26-2D5C-4E0B-B6AF-9773AC6F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23875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Video:</a:t>
            </a:r>
            <a:r>
              <a:rPr lang="cs-CZ" altLang="cs-CZ" sz="2400" b="0" i="0" u="none">
                <a:effectLst/>
              </a:rPr>
              <a:t> Krystalová mřížka diamantu</a:t>
            </a:r>
          </a:p>
        </p:txBody>
      </p:sp>
      <p:pic>
        <p:nvPicPr>
          <p:cNvPr id="299013" name="krystalova mriz_diamond.avi">
            <a:hlinkClick r:id="" action="ppaction://media"/>
            <a:extLst>
              <a:ext uri="{FF2B5EF4-FFF2-40B4-BE49-F238E27FC236}">
                <a16:creationId xmlns:a16="http://schemas.microsoft.com/office/drawing/2014/main" id="{84C4C542-DEB9-4B18-B853-02FA2FAD4DF0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628775"/>
            <a:ext cx="4692650" cy="3519488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9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99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1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9013"/>
                </p:tgtEl>
              </p:cMediaNode>
            </p:video>
          </p:childTnLst>
        </p:cTn>
      </p:par>
    </p:tnLst>
    <p:bldLst>
      <p:bldP spid="2990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34" name="Rectangle 18">
            <a:extLst>
              <a:ext uri="{FF2B5EF4-FFF2-40B4-BE49-F238E27FC236}">
                <a16:creationId xmlns:a16="http://schemas.microsoft.com/office/drawing/2014/main" id="{2D2483F1-E928-4569-B663-C586685C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109538"/>
            <a:ext cx="48244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i="0" u="none">
                <a:effectLst/>
              </a:rPr>
              <a:t>		</a:t>
            </a:r>
            <a:r>
              <a:rPr lang="cs-CZ" altLang="cs-CZ" i="0">
                <a:effectLst/>
              </a:rPr>
              <a:t>Krystalické látky</a:t>
            </a:r>
            <a:r>
              <a:rPr lang="cs-CZ" altLang="cs-CZ" sz="2800" i="0" u="none">
                <a:solidFill>
                  <a:srgbClr val="CC0000"/>
                </a:solidFill>
                <a:effectLst/>
              </a:rPr>
              <a:t>	</a:t>
            </a:r>
            <a:r>
              <a:rPr lang="cs-CZ" altLang="cs-CZ" sz="2800" i="0" u="none">
                <a:effectLst/>
              </a:rPr>
              <a:t>			 	</a:t>
            </a:r>
          </a:p>
        </p:txBody>
      </p:sp>
      <p:sp>
        <p:nvSpPr>
          <p:cNvPr id="214037" name="Rectangle 21">
            <a:extLst>
              <a:ext uri="{FF2B5EF4-FFF2-40B4-BE49-F238E27FC236}">
                <a16:creationId xmlns:a16="http://schemas.microsoft.com/office/drawing/2014/main" id="{0808FCAC-400F-4B99-9B97-D1D9389E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11275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i="0" u="none">
                <a:effectLst/>
              </a:rPr>
              <a:t>rozložení částic se periodicky opakuje v celém monokrystalu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(dalekodosahové uspořádání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)</a:t>
            </a:r>
          </a:p>
        </p:txBody>
      </p:sp>
      <p:grpSp>
        <p:nvGrpSpPr>
          <p:cNvPr id="214101" name="Group 85">
            <a:extLst>
              <a:ext uri="{FF2B5EF4-FFF2-40B4-BE49-F238E27FC236}">
                <a16:creationId xmlns:a16="http://schemas.microsoft.com/office/drawing/2014/main" id="{AC748309-A38E-45C1-9CD9-0B41E466FC2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762000"/>
            <a:ext cx="4495800" cy="519113"/>
            <a:chOff x="864" y="480"/>
            <a:chExt cx="2832" cy="327"/>
          </a:xfrm>
        </p:grpSpPr>
        <p:sp>
          <p:nvSpPr>
            <p:cNvPr id="214035" name="Rectangle 19">
              <a:extLst>
                <a:ext uri="{FF2B5EF4-FFF2-40B4-BE49-F238E27FC236}">
                  <a16:creationId xmlns:a16="http://schemas.microsoft.com/office/drawing/2014/main" id="{214C29A3-E5D6-435F-B66E-B8DA7C0E2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480"/>
              <a:ext cx="2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i="0" u="none">
                  <a:effectLst/>
                </a:rPr>
                <a:t>MONOKRYSTALY</a:t>
              </a:r>
            </a:p>
          </p:txBody>
        </p:sp>
        <p:sp>
          <p:nvSpPr>
            <p:cNvPr id="214099" name="AutoShape 83">
              <a:extLst>
                <a:ext uri="{FF2B5EF4-FFF2-40B4-BE49-F238E27FC236}">
                  <a16:creationId xmlns:a16="http://schemas.microsoft.com/office/drawing/2014/main" id="{536FF62F-17DD-48F9-B41A-4B3D13459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5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4103" name="Rectangle 87">
            <a:extLst>
              <a:ext uri="{FF2B5EF4-FFF2-40B4-BE49-F238E27FC236}">
                <a16:creationId xmlns:a16="http://schemas.microsoft.com/office/drawing/2014/main" id="{D9D54273-C216-4837-B5AC-61EC5C60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49475"/>
            <a:ext cx="7239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jsou </a:t>
            </a: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ANIZOTROPNÍ</a:t>
            </a:r>
            <a:r>
              <a:rPr lang="cs-CZ" altLang="cs-CZ" sz="2400" b="0" i="0" u="none">
                <a:effectLst/>
              </a:rPr>
              <a:t> (v různých směrech mají různé vlastnosti)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cs-CZ" altLang="cs-CZ" sz="2400" b="0" i="0" u="none">
                <a:effectLst/>
              </a:rPr>
              <a:t>Př.: </a:t>
            </a:r>
            <a:r>
              <a:rPr lang="cs-CZ" altLang="cs-CZ" sz="2400" i="0" u="none">
                <a:effectLst/>
              </a:rPr>
              <a:t>přírodní</a:t>
            </a:r>
            <a:r>
              <a:rPr lang="cs-CZ" altLang="cs-CZ" sz="2400" b="0" i="0" u="none">
                <a:effectLst/>
              </a:rPr>
              <a:t> (kamenná sůl; vápenec, křemen,  	ametyst, diamant)</a:t>
            </a:r>
          </a:p>
          <a:p>
            <a:pPr lvl="1" algn="just">
              <a:spcBef>
                <a:spcPct val="50000"/>
              </a:spcBef>
              <a:buClr>
                <a:schemeClr val="tx1"/>
              </a:buClr>
            </a:pPr>
            <a:r>
              <a:rPr lang="cs-CZ" altLang="cs-CZ" sz="2400" b="0" i="0" u="none">
                <a:effectLst/>
              </a:rPr>
              <a:t>	</a:t>
            </a:r>
            <a:r>
              <a:rPr lang="cs-CZ" altLang="cs-CZ" sz="2400" i="0" u="none">
                <a:effectLst/>
              </a:rPr>
              <a:t>umělé</a:t>
            </a:r>
            <a:r>
              <a:rPr lang="cs-CZ" altLang="cs-CZ" sz="2400" b="0" i="0" u="none">
                <a:effectLst/>
              </a:rPr>
              <a:t> (křemík, germanium, aj.)</a:t>
            </a:r>
          </a:p>
        </p:txBody>
      </p:sp>
      <p:grpSp>
        <p:nvGrpSpPr>
          <p:cNvPr id="214136" name="Group 120">
            <a:extLst>
              <a:ext uri="{FF2B5EF4-FFF2-40B4-BE49-F238E27FC236}">
                <a16:creationId xmlns:a16="http://schemas.microsoft.com/office/drawing/2014/main" id="{8EE5DCE1-3DBF-441D-8AE1-0AF2E3D00EA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840288"/>
            <a:ext cx="2514600" cy="1865312"/>
            <a:chOff x="288" y="2976"/>
            <a:chExt cx="1584" cy="1081"/>
          </a:xfrm>
        </p:grpSpPr>
        <p:pic>
          <p:nvPicPr>
            <p:cNvPr id="214124" name="Picture 108" descr="křemen">
              <a:extLst>
                <a:ext uri="{FF2B5EF4-FFF2-40B4-BE49-F238E27FC236}">
                  <a16:creationId xmlns:a16="http://schemas.microsoft.com/office/drawing/2014/main" id="{8D82D57B-DF28-4E74-BFFD-C1420116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76"/>
              <a:ext cx="1584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125" name="Text Box 109">
              <a:extLst>
                <a:ext uri="{FF2B5EF4-FFF2-40B4-BE49-F238E27FC236}">
                  <a16:creationId xmlns:a16="http://schemas.microsoft.com/office/drawing/2014/main" id="{ED7DE4B6-72BA-4F9B-83E3-4F9F8BB40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792"/>
              <a:ext cx="110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křemen</a:t>
              </a:r>
            </a:p>
          </p:txBody>
        </p:sp>
      </p:grpSp>
      <p:grpSp>
        <p:nvGrpSpPr>
          <p:cNvPr id="214137" name="Group 121">
            <a:extLst>
              <a:ext uri="{FF2B5EF4-FFF2-40B4-BE49-F238E27FC236}">
                <a16:creationId xmlns:a16="http://schemas.microsoft.com/office/drawing/2014/main" id="{EB337DBA-6551-4640-A275-3D43B5FCC64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505200"/>
            <a:ext cx="2209800" cy="1828800"/>
            <a:chOff x="1728" y="2880"/>
            <a:chExt cx="1536" cy="1152"/>
          </a:xfrm>
        </p:grpSpPr>
        <p:pic>
          <p:nvPicPr>
            <p:cNvPr id="214126" name="Picture 110" descr="Žíla s krystaly křemene">
              <a:extLst>
                <a:ext uri="{FF2B5EF4-FFF2-40B4-BE49-F238E27FC236}">
                  <a16:creationId xmlns:a16="http://schemas.microsoft.com/office/drawing/2014/main" id="{E7D07957-42EF-4F94-8A62-0BE3A3D2F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0"/>
              <a:ext cx="1536" cy="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128" name="Rectangle 112">
              <a:extLst>
                <a:ext uri="{FF2B5EF4-FFF2-40B4-BE49-F238E27FC236}">
                  <a16:creationId xmlns:a16="http://schemas.microsoft.com/office/drawing/2014/main" id="{647E7321-2FE0-411A-8D8D-2D12426E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3744"/>
              <a:ext cx="14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žíla křemene</a:t>
              </a:r>
            </a:p>
          </p:txBody>
        </p:sp>
      </p:grpSp>
      <p:grpSp>
        <p:nvGrpSpPr>
          <p:cNvPr id="214138" name="Group 122">
            <a:extLst>
              <a:ext uri="{FF2B5EF4-FFF2-40B4-BE49-F238E27FC236}">
                <a16:creationId xmlns:a16="http://schemas.microsoft.com/office/drawing/2014/main" id="{D33BF225-9FF5-492A-AD87-9AAA13BA2AEC}"/>
              </a:ext>
            </a:extLst>
          </p:cNvPr>
          <p:cNvGrpSpPr>
            <a:grpSpLocks/>
          </p:cNvGrpSpPr>
          <p:nvPr/>
        </p:nvGrpSpPr>
        <p:grpSpPr bwMode="auto">
          <a:xfrm>
            <a:off x="4598988" y="4848225"/>
            <a:ext cx="2487612" cy="1857375"/>
            <a:chOff x="2928" y="2928"/>
            <a:chExt cx="1567" cy="1170"/>
          </a:xfrm>
        </p:grpSpPr>
        <p:pic>
          <p:nvPicPr>
            <p:cNvPr id="214129" name="Picture 113" descr="čedičovými krystaly">
              <a:extLst>
                <a:ext uri="{FF2B5EF4-FFF2-40B4-BE49-F238E27FC236}">
                  <a16:creationId xmlns:a16="http://schemas.microsoft.com/office/drawing/2014/main" id="{8BD3D322-12E1-4B8D-BB01-C5CEC9C3A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928"/>
              <a:ext cx="1567" cy="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130" name="Rectangle 114">
              <a:extLst>
                <a:ext uri="{FF2B5EF4-FFF2-40B4-BE49-F238E27FC236}">
                  <a16:creationId xmlns:a16="http://schemas.microsoft.com/office/drawing/2014/main" id="{BDAE2579-51F6-4859-A56A-DB09DE9A9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792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čedič</a:t>
              </a:r>
            </a:p>
          </p:txBody>
        </p:sp>
      </p:grpSp>
      <p:grpSp>
        <p:nvGrpSpPr>
          <p:cNvPr id="214139" name="Group 123">
            <a:extLst>
              <a:ext uri="{FF2B5EF4-FFF2-40B4-BE49-F238E27FC236}">
                <a16:creationId xmlns:a16="http://schemas.microsoft.com/office/drawing/2014/main" id="{29D99966-0921-4398-B170-6B0FBBA0F3EA}"/>
              </a:ext>
            </a:extLst>
          </p:cNvPr>
          <p:cNvGrpSpPr>
            <a:grpSpLocks/>
          </p:cNvGrpSpPr>
          <p:nvPr/>
        </p:nvGrpSpPr>
        <p:grpSpPr bwMode="auto">
          <a:xfrm>
            <a:off x="7229475" y="3733800"/>
            <a:ext cx="1762125" cy="2386013"/>
            <a:chOff x="4512" y="2817"/>
            <a:chExt cx="1110" cy="1503"/>
          </a:xfrm>
        </p:grpSpPr>
        <p:pic>
          <p:nvPicPr>
            <p:cNvPr id="214132" name="Picture 116" descr="ametyst">
              <a:extLst>
                <a:ext uri="{FF2B5EF4-FFF2-40B4-BE49-F238E27FC236}">
                  <a16:creationId xmlns:a16="http://schemas.microsoft.com/office/drawing/2014/main" id="{DB3E5487-B34F-4818-BFD0-EAB68333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817"/>
              <a:ext cx="1110" cy="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135" name="Rectangle 119">
              <a:extLst>
                <a:ext uri="{FF2B5EF4-FFF2-40B4-BE49-F238E27FC236}">
                  <a16:creationId xmlns:a16="http://schemas.microsoft.com/office/drawing/2014/main" id="{CC4BC8E6-1674-46EA-BCC8-11EB3AA78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4032"/>
              <a:ext cx="8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ametyst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4" grpId="0" build="p" autoUpdateAnimBg="0" advAuto="0"/>
      <p:bldP spid="214037" grpId="0" autoUpdateAnimBg="0"/>
      <p:bldP spid="2141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9" name="Text Box 27">
            <a:extLst>
              <a:ext uri="{FF2B5EF4-FFF2-40B4-BE49-F238E27FC236}">
                <a16:creationId xmlns:a16="http://schemas.microsoft.com/office/drawing/2014/main" id="{792CD190-1F5E-485E-B531-AE22271C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>
                <a:effectLst/>
              </a:rPr>
              <a:t>Obr:</a:t>
            </a:r>
            <a:r>
              <a:rPr lang="cs-CZ" altLang="cs-CZ" sz="2400" b="0" i="0" u="none">
                <a:effectLst/>
              </a:rPr>
              <a:t> Ledové krystaly</a:t>
            </a:r>
          </a:p>
        </p:txBody>
      </p:sp>
      <p:pic>
        <p:nvPicPr>
          <p:cNvPr id="161820" name="Picture 28" descr="011902-a133ax">
            <a:extLst>
              <a:ext uri="{FF2B5EF4-FFF2-40B4-BE49-F238E27FC236}">
                <a16:creationId xmlns:a16="http://schemas.microsoft.com/office/drawing/2014/main" id="{B3536291-C14F-47B9-A7AF-26E4E173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68625"/>
            <a:ext cx="1981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21" name="Picture 29" descr="012902-a021x">
            <a:extLst>
              <a:ext uri="{FF2B5EF4-FFF2-40B4-BE49-F238E27FC236}">
                <a16:creationId xmlns:a16="http://schemas.microsoft.com/office/drawing/2014/main" id="{1C0A87CD-93A7-4CA8-A8AD-F54F3278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655763"/>
            <a:ext cx="1173162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2" name="Picture 30" descr="012902-a083x">
            <a:extLst>
              <a:ext uri="{FF2B5EF4-FFF2-40B4-BE49-F238E27FC236}">
                <a16:creationId xmlns:a16="http://schemas.microsoft.com/office/drawing/2014/main" id="{FAD5C9FD-F7E1-4D20-AD21-B24F99DE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4775"/>
            <a:ext cx="1195388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3" name="Picture 31" descr="020202-a092x">
            <a:extLst>
              <a:ext uri="{FF2B5EF4-FFF2-40B4-BE49-F238E27FC236}">
                <a16:creationId xmlns:a16="http://schemas.microsoft.com/office/drawing/2014/main" id="{D8D546F1-1EEE-4155-ABF4-E54844AD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066800"/>
            <a:ext cx="189865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4" name="Picture 32" descr="020302-b030">
            <a:extLst>
              <a:ext uri="{FF2B5EF4-FFF2-40B4-BE49-F238E27FC236}">
                <a16:creationId xmlns:a16="http://schemas.microsoft.com/office/drawing/2014/main" id="{CBAB8477-C8DA-4BF0-B7BC-AFA0F774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816475"/>
            <a:ext cx="19542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25" name="Picture 33" descr="030502-a009x">
            <a:extLst>
              <a:ext uri="{FF2B5EF4-FFF2-40B4-BE49-F238E27FC236}">
                <a16:creationId xmlns:a16="http://schemas.microsoft.com/office/drawing/2014/main" id="{E041988A-3690-4BE2-AADD-FE5A2B90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79725"/>
            <a:ext cx="6365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6" name="Picture 34" descr="121901-094x">
            <a:extLst>
              <a:ext uri="{FF2B5EF4-FFF2-40B4-BE49-F238E27FC236}">
                <a16:creationId xmlns:a16="http://schemas.microsoft.com/office/drawing/2014/main" id="{95DA4566-C6D7-43F4-8937-1B793683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092200"/>
            <a:ext cx="20447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7" name="Picture 35" descr="122701-a082x">
            <a:extLst>
              <a:ext uri="{FF2B5EF4-FFF2-40B4-BE49-F238E27FC236}">
                <a16:creationId xmlns:a16="http://schemas.microsoft.com/office/drawing/2014/main" id="{DE7851AF-1232-4885-BB4B-C2B6974E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3625"/>
            <a:ext cx="20574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8" name="Picture 36" descr="122701-a089ax">
            <a:extLst>
              <a:ext uri="{FF2B5EF4-FFF2-40B4-BE49-F238E27FC236}">
                <a16:creationId xmlns:a16="http://schemas.microsoft.com/office/drawing/2014/main" id="{1F34C2B5-28F6-4F3C-8F95-D97262FC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2013" y="190500"/>
            <a:ext cx="1195387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29" name="Picture 37" descr="DSC_0003b">
            <a:extLst>
              <a:ext uri="{FF2B5EF4-FFF2-40B4-BE49-F238E27FC236}">
                <a16:creationId xmlns:a16="http://schemas.microsoft.com/office/drawing/2014/main" id="{DFFB634B-9FA0-483E-B4C6-71804557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548063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31" name="Picture 39" descr="snowcrystallarge">
            <a:extLst>
              <a:ext uri="{FF2B5EF4-FFF2-40B4-BE49-F238E27FC236}">
                <a16:creationId xmlns:a16="http://schemas.microsoft.com/office/drawing/2014/main" id="{455E9106-4E8D-4AA5-AAE0-E19E3793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965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32" name="Picture 40" descr="sixdancersx">
            <a:extLst>
              <a:ext uri="{FF2B5EF4-FFF2-40B4-BE49-F238E27FC236}">
                <a16:creationId xmlns:a16="http://schemas.microsoft.com/office/drawing/2014/main" id="{148D1E2D-89C2-4DDD-AC03-42E914AE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6400"/>
            <a:ext cx="28194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morphologydiagramlrystaluledu">
            <a:extLst>
              <a:ext uri="{FF2B5EF4-FFF2-40B4-BE49-F238E27FC236}">
                <a16:creationId xmlns:a16="http://schemas.microsoft.com/office/drawing/2014/main" id="{915BF333-BABC-4E3C-8CDB-BA89538B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8001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1" name="Picture 3" descr="krystalledu3">
            <a:extLst>
              <a:ext uri="{FF2B5EF4-FFF2-40B4-BE49-F238E27FC236}">
                <a16:creationId xmlns:a16="http://schemas.microsoft.com/office/drawing/2014/main" id="{73EFCBD5-C9E5-42B7-864E-1B83A7B3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7912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2" name="Picture 4" descr="pp03ax">
            <a:extLst>
              <a:ext uri="{FF2B5EF4-FFF2-40B4-BE49-F238E27FC236}">
                <a16:creationId xmlns:a16="http://schemas.microsoft.com/office/drawing/2014/main" id="{8A12AA23-2A19-40B3-AC86-2CB33B5F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81000"/>
            <a:ext cx="1727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3" name="Text Box 5">
            <a:extLst>
              <a:ext uri="{FF2B5EF4-FFF2-40B4-BE49-F238E27FC236}">
                <a16:creationId xmlns:a16="http://schemas.microsoft.com/office/drawing/2014/main" id="{F959B6A6-0FF6-4B68-8EE9-A7599A40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>
                <a:effectLst/>
              </a:rPr>
              <a:t>Obr:</a:t>
            </a:r>
            <a:r>
              <a:rPr lang="cs-CZ" altLang="cs-CZ" sz="2400" b="0" i="0" u="none">
                <a:effectLst/>
              </a:rPr>
              <a:t> Struktura ledu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utoUpdateAnimBg="0"/>
    </p:bldLst>
  </p:timing>
</p:sld>
</file>

<file path=ppt/theme/theme1.xml><?xml version="1.0" encoding="utf-8"?>
<a:theme xmlns:a="http://schemas.openxmlformats.org/drawingml/2006/main" name="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7876</TotalTime>
  <Words>1244</Words>
  <Application>Microsoft Office PowerPoint</Application>
  <PresentationFormat>Předvádění na obrazovce (4:3)</PresentationFormat>
  <Paragraphs>299</Paragraphs>
  <Slides>40</Slides>
  <Notes>40</Notes>
  <HiddenSlides>0</HiddenSlides>
  <MMClips>1</MMClips>
  <ScaleCrop>false</ScaleCrop>
  <HeadingPairs>
    <vt:vector size="10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  <vt:variant>
        <vt:lpstr>Vlastní prezentace</vt:lpstr>
      </vt:variant>
      <vt:variant>
        <vt:i4>1</vt:i4>
      </vt:variant>
    </vt:vector>
  </HeadingPairs>
  <TitlesOfParts>
    <vt:vector size="47" baseType="lpstr">
      <vt:lpstr>Arial</vt:lpstr>
      <vt:lpstr>Times New Roman</vt:lpstr>
      <vt:lpstr>Wingdings</vt:lpstr>
      <vt:lpstr>Symbol</vt:lpstr>
      <vt:lpstr>Oběžná dráha</vt:lpstr>
      <vt:lpstr>Microsoft Equation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Molekulová fyzika a termodynami</vt:lpstr>
    </vt:vector>
  </TitlesOfParts>
  <Company>Transcon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Alan Rehwald</dc:creator>
  <cp:lastModifiedBy>Jaromír Osčádal</cp:lastModifiedBy>
  <cp:revision>674</cp:revision>
  <dcterms:created xsi:type="dcterms:W3CDTF">2005-08-10T09:47:02Z</dcterms:created>
  <dcterms:modified xsi:type="dcterms:W3CDTF">2017-09-28T17:25:03Z</dcterms:modified>
</cp:coreProperties>
</file>