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0" r:id="rId3"/>
    <p:sldId id="257" r:id="rId4"/>
    <p:sldId id="278" r:id="rId5"/>
    <p:sldId id="269" r:id="rId6"/>
    <p:sldId id="259" r:id="rId7"/>
    <p:sldId id="276" r:id="rId8"/>
    <p:sldId id="261" r:id="rId9"/>
    <p:sldId id="281" r:id="rId10"/>
    <p:sldId id="290" r:id="rId11"/>
    <p:sldId id="270" r:id="rId12"/>
    <p:sldId id="291" r:id="rId13"/>
    <p:sldId id="266" r:id="rId14"/>
    <p:sldId id="267" r:id="rId15"/>
    <p:sldId id="268" r:id="rId16"/>
    <p:sldId id="263" r:id="rId17"/>
    <p:sldId id="271" r:id="rId18"/>
    <p:sldId id="274" r:id="rId19"/>
    <p:sldId id="262" r:id="rId20"/>
    <p:sldId id="258" r:id="rId21"/>
    <p:sldId id="275" r:id="rId22"/>
    <p:sldId id="284" r:id="rId23"/>
    <p:sldId id="285" r:id="rId24"/>
    <p:sldId id="292" r:id="rId25"/>
    <p:sldId id="286" r:id="rId26"/>
    <p:sldId id="288" r:id="rId27"/>
    <p:sldId id="293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6EAF8"/>
    <a:srgbClr val="FFFF00"/>
    <a:srgbClr val="CC6600"/>
    <a:srgbClr val="A8E2F6"/>
    <a:srgbClr val="FF0000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E71F2D1-A3E7-4ACB-8E90-CBE7E49C75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BB3C6CA-45F5-4D2B-B367-80DFF9063A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293274C-8383-4094-A6B3-8027F1727C0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5F27B8A-2F8E-4431-B191-B05BC7C585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0B83BE45-90A2-4313-8E20-479BEF18E9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2A6F344B-CF83-4DF1-B62E-80A06FA98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6B568-01F9-4AE9-9C57-F07955AFA59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E56300-2716-4102-98D7-053E473DD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20B81-F746-4757-9605-F8A7A2E25B85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80CAD5B-8881-4CFE-943F-BDB26955EE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5F0F87EE-A633-450D-A800-306687A1D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A79E8-F878-4870-8C45-508132E40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55D017-92C0-4D52-9A74-63436202D3AD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793C011F-9D3E-445A-93E6-7499CE2345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8C35DE5-C8EA-46F2-BCAE-ED055F2DC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AA5DF6-A52A-46E3-9C7F-CAD140B86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4001A-3AED-4792-B3FA-4A546740D91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3F584B13-2147-469A-95DA-AC9F26A6D0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79838B6-9AB7-4696-AE5F-728102A8D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E324A5-A965-47AB-B7B2-DF3963F16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71DB4-E010-4054-BA17-240E2AD81AFA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5561327F-CEFA-438D-A8E4-A17E53A27A1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A59FE3B-ED79-4B47-8EF3-720AA8D2F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C0AC38-A0DE-471D-9910-C503AB176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8501F-C7B5-4425-A4F2-7AAFCD6C089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4442481-F3CD-461F-B5CB-B84592AF2A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F473832-1410-4718-A399-91E208F78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33D65C-E34F-46E3-A958-49C2CB3E0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9E12B-6C5D-4D32-9669-F7DC6472947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22E7FAC8-12D4-4CEA-B155-A339593911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93B235D-75A3-4247-8480-BE4B1F265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9AAC05-9324-420D-8D24-D6B760FF0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D7D74-F361-4A53-A503-55FF923917E4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5C41B-859F-435D-9F00-FAA0693B11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C0483DA-180A-4D5B-A3AC-6A0F8ABD9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CCD2F3-C005-4488-9BAA-06C45CC13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1802D-90C0-45CB-926A-1D873E3F9113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506BD611-AE6F-4CDF-9F9B-09EAC2EAE2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B6AD89D-90BB-4E27-A58E-065ABE9CB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EFC408-5CCD-4A37-BEC6-F32E288A06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A92A6-9EDF-440E-B14A-6E8B2C4AF6D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89C88DF-903E-41F8-AD58-19DCB0BCCCF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39C0B22-2B71-4150-B67E-208C14A7A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2E8BED-4113-4678-BAB5-06C68B025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5566A-A6A4-4897-AEA6-11642B821844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9AE4EDC4-F807-4753-96FE-0A5FED5058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104DC95-A998-4CFF-AF81-BC2D5CFF1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F98160-08F3-41DE-81D3-97F53154F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DA8DC-4F1D-4C65-8632-EB8BDDBE289A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FD7F7AEC-F933-4A91-B49E-3D3046F429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3B98723-4EB1-42B6-BCED-43BEE8D2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CC5DF25-A636-4F8F-9873-DCCD69218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70BE1-3694-45E5-A19E-EECCB4FCF7E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82ABE5F-9DE0-4443-AC6A-05ADBB84BF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B50B97F-5C6E-4569-9F88-B154259666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7CC887-ABBD-4A5F-9EA2-0EE3B2858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1994F-F5EF-48AC-A2E2-400F9C002727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186F3DA9-A095-4DB8-A3CE-9F3D7817A5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0D25329-F4ED-497B-953F-B9E2F6E58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056E8D-52EF-4100-B670-2C01A264D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71899-F5DF-428F-B135-201BB64E578C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67343A74-5222-4256-B990-B9295178C2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AD826CE-124A-4C92-B935-1A13F1FEC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F08F9F-90A3-481E-BB9A-F2ACC937E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A95F5-0FE1-493F-B78B-36BF3561BB57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746DBA1-C0C0-43C6-82E9-80CF7828DB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4F91C7A-051B-4E4B-B611-7E869E987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237A7C-695C-4AD1-A979-8FEF6DCF2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88484-A1AD-4735-928D-2160AB51BD16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5139AB9E-6D2E-4A06-BBFD-E44DD3D349C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A49AF2E-47F8-4972-AD6F-4022AABCE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9A6E3D-2AFB-4A11-BD87-C0B307089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7DCE99-F3BF-42CC-9E85-CCABA650EB8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60E4C48-88A6-42D6-948A-DB1D6AEF68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DA8446E-98B6-4459-863D-3F564FC5A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30DFF3-332C-44D1-A396-1B45DA7E92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EE8F7-C3B1-40E2-A54E-C577FF04073B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E45BA9DC-B954-4B19-93A2-D430668A70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AB671B8-83DA-454D-8661-5408A8D35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0C850A-5193-47DB-9108-B5BAC08E51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C88C7-8155-4991-8B0E-667AFCC6888B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6191057B-2895-4AFD-BFD7-8712C1FFE14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54C8DB-84DD-4D33-96E0-2F673306C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A4EB8C-1875-446C-BCFA-4752243DC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DE29C-A6F2-4986-8B35-F85C220B92DB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1900A16-43FF-4F57-8E46-5D87150B72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39906AE-D9C2-40A4-9191-2FC0B4069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D3538A9-0DD7-4A2B-B440-02F10996D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F9744-57F0-4DCB-ACAF-2AF1A6C5BB8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9DECF9B-72D0-4A98-A3AF-C044D33FAA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78D9DF1-1909-47B8-8AA3-4EB14C435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EFF14F-B2EB-4DFE-A3A9-7C02C199C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612FE-43F0-4300-AC67-0F8CF4A9F36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C5615877-2C6D-4686-91F6-F1F49027A6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DC7422E-8F22-4C1A-B744-1BC7F440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1B2B7A-A625-4482-8828-366920F13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F440E-7E52-4AFC-B4B0-8558B6C7C0A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62CAFF5-1929-497E-A30B-D88A76CC70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844C533-1534-4D93-8FCD-986FF8E2F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62430E-CB4B-41B8-8C05-C7F6D8505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A2E8D8-CD60-4C5B-A684-902AEA72FD91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53B296-7678-467E-AACD-C993EA7544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9623F7D-A3FA-426A-A997-E4D4AA1D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82085A-1BA8-418E-A0EA-70D10AEA8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6FD869-07DC-44BD-B334-8D3D8426E0C5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150762D-C435-41B8-AA45-D815ACFA61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F41B1E-EC1C-49D1-B4B0-9E36B7F16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F6624-FA43-4204-8B2B-1908CE4AE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3F0DF-F26B-48D4-BDCD-DF6037BD333D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DC59A7A2-EE63-4F08-9EBE-BC67BA3D94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0F9C090-0987-4457-8DAE-6F05E3222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6F6FBF-7BCF-45A2-9668-9BED3CB9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FFC90-746D-4297-A694-726B653E812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0116C74-3CD9-4C03-B0EA-373E6D621B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4F34F91-1E75-4C41-83B0-230A1A40A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AE9C9-05B9-4F64-B032-F824637E3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75B732-BCC5-4120-9327-CEDE17C6A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8C2139-F920-42B3-90BE-0856A318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CFBD0-E098-4CB5-A91F-20F17FE8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17A62D-E6B1-4495-8B6B-72EDE8C4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8213B-F97C-4227-8AAF-B7BE4DF91C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676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9E6F2-6DF0-47B6-8E06-35112666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ABD0D5-A65D-4997-A5B9-DA043E58B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F4D24-B89B-42B5-BA85-50788B6D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23389E-74BD-422B-82F1-3A2165BE8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5D3628-FE4C-4FEA-8D4B-5E3982D8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263F9-F210-495D-AEBF-A25C5500BF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119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608625-EA1C-4011-8B68-7B991AA9B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16BF6B-FA8D-4DB6-B3F0-5A340DD4D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E81418-E1DE-4967-8848-98098C37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3F924D-E540-43FB-9254-031FBAB8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A22933-0297-4A0B-90C2-4817B67B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0AA53-D5A6-4233-BAD5-7B7897C81C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118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83D12-CE10-46DB-9FC1-973F3EDE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2D91A9-7FDF-4E3B-9C3D-755D1D90E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B3951B-A6E8-4BD1-8AB4-7F672C0A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971D23-7EC3-4EDE-9671-89644F673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A707EA-E902-4C05-9636-EA279D3E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11BF-0A65-4F34-A61E-4B70C19C27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773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741CD-851B-431C-BCE9-E9CADB02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523FC6E-9FE9-4DA2-8461-2BD33704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CFA044-299D-4167-8073-1B87126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225ECD-A161-4DF3-9F77-B66C8D8C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70B9B6-9A3D-4935-8A20-EE814DAB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5860C-2D3B-4FF9-997D-CE150596453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47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F1C41-4519-4712-A2A4-33F39E79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05D360-FE16-4CA3-9704-CEEDEFD04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76B6859-318C-45A1-BC29-DA42185C5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67C2895-2B8E-42A5-AE58-0E998342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FA7057-FE8A-4987-AD15-28D27CE73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604197-CEE6-4D68-872A-5EE3A8DA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946DC-A423-44D1-9D8A-9A282DBAAB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90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AE8F6-CD06-43F5-8712-2676D2F0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ECBA42-3CE6-491E-924F-35C1B356C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6B9C2B-4633-4A60-A873-D464977CD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C0EF5A7-EE12-4FAD-BFD2-6A255BE6A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FBDCE84-7E3A-42F8-90DA-7C3B2A185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B655E2-24F1-442B-B8BA-8840A444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440D2E-46F8-4EFD-B7CD-CF0B88116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C8EC3BB-B917-460D-A9CF-A0EEC145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F1201-848D-4A9C-83E8-4384D198BF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322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71DC0-D3A5-4C54-BFD1-5500452E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36689B-CAD0-4BA5-9F30-DE7E8416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563A77-B5B3-4CFD-958F-3A40B363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6462D8-7D63-4419-A4CB-59144032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4934-97FA-4C78-AC5B-0F65F97D7A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23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BDB017-0C14-416C-A35E-BA9C67EA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4EE3A4-EE40-423E-8B85-F42102AF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48E01B1-E85B-4C68-9259-885E031C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80243-806E-4D2F-819B-D4710E5DE0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32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7AB58-262C-426F-9227-59A2F96C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A8D99D-C7A4-4811-94D9-65C7F1B8B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48AD9E-FCED-4364-A6DD-6C9934DD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633588-5673-486A-8DF5-91E8ADF06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ADD837-9914-40BB-B616-2EA86BDD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77EE67-90BF-455F-913D-64D7EEE7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5C0EC-B83D-415F-84F1-8467A54CF3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404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4B45D-A344-4C04-B02B-103EE125F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E515F2-191C-449B-8F1D-AB70B6A2F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52938B2-C529-4AFB-AF75-023DD07BD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369912-6D52-43ED-AE83-DE9BDEE4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D00D13-86D1-4F58-AE12-A92889F1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DF0D2B-533E-4FD0-AA75-F6F8E629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8E05-567F-4462-BF76-8180A69996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109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2D4631-C673-4D62-AF02-77FE4545C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6B2FAE-1C87-4A3C-A812-2170871C8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E84CB1-66E1-4B4A-A705-573EA9D613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CA42089-A433-4B57-9393-D90AF143B6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6DC047-A16E-4393-B120-A696374345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FA56F0-E695-427F-8A10-915ECC4255F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12.avi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povrch.napeti-sklenice.avi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audio" Target="../media/audio1.wav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gi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debaran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desetnik.avi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Phy_balloon.mpg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DSCI0007.AVI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http://sweb.cz/radek.jandora/S11.BMP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prezentace2%20pro%20v&#253;uku\2.ro&#269;n&#237;k\kapaliny\2.avi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apka3_0">
            <a:extLst>
              <a:ext uri="{FF2B5EF4-FFF2-40B4-BE49-F238E27FC236}">
                <a16:creationId xmlns:a16="http://schemas.microsoft.com/office/drawing/2014/main" id="{A39A196B-EEC3-4B6B-9C35-58F8079C6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636838"/>
            <a:ext cx="3240087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6AC64D7B-B33E-4A2F-B912-A76886FE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658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bg1"/>
                </a:solidFill>
              </a:rPr>
              <a:t>hanah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9C3591B-A9AA-494F-865F-BE42B1C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404813"/>
            <a:ext cx="802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3200">
                <a:solidFill>
                  <a:srgbClr val="FF00FF"/>
                </a:solidFill>
              </a:rPr>
              <a:t> </a:t>
            </a:r>
            <a:r>
              <a:rPr lang="cs-CZ" altLang="cs-CZ" sz="4400" b="1">
                <a:solidFill>
                  <a:srgbClr val="FFFF00"/>
                </a:solidFill>
              </a:rPr>
              <a:t>STRUKTURA A VLASTNOSTI</a:t>
            </a:r>
          </a:p>
          <a:p>
            <a:pPr algn="ctr"/>
            <a:r>
              <a:rPr lang="cs-CZ" altLang="cs-CZ" sz="4400" b="1">
                <a:solidFill>
                  <a:srgbClr val="FFFF00"/>
                </a:solidFill>
              </a:rPr>
              <a:t> KAPALIN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12.avi">
            <a:hlinkClick r:id="" action="ppaction://media"/>
            <a:extLst>
              <a:ext uri="{FF2B5EF4-FFF2-40B4-BE49-F238E27FC236}">
                <a16:creationId xmlns:a16="http://schemas.microsoft.com/office/drawing/2014/main" id="{6FFFD313-62F3-4B6F-91AB-1FE6C226476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0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Oval 13">
            <a:extLst>
              <a:ext uri="{FF2B5EF4-FFF2-40B4-BE49-F238E27FC236}">
                <a16:creationId xmlns:a16="http://schemas.microsoft.com/office/drawing/2014/main" id="{7939F932-AD8D-461E-9CC1-5D8BAEA82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989138"/>
            <a:ext cx="215900" cy="288925"/>
          </a:xfrm>
          <a:prstGeom prst="ellipse">
            <a:avLst/>
          </a:prstGeom>
          <a:solidFill>
            <a:srgbClr val="A8E2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1BEA23CB-3DA0-4D14-947D-742F0D1E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813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Povrchové síly lze experimentálně určit</a:t>
            </a:r>
            <a:r>
              <a:rPr lang="cs-CZ" altLang="cs-CZ">
                <a:solidFill>
                  <a:srgbClr val="FFFF00"/>
                </a:solidFill>
              </a:rPr>
              <a:t> kapkovou metodou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262A221-9F73-4D4D-BB06-4226DF89F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429000"/>
            <a:ext cx="8675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Kapka odpadne tehdy</a:t>
            </a:r>
            <a:r>
              <a:rPr lang="en-US" altLang="cs-CZ">
                <a:solidFill>
                  <a:schemeClr val="bg1"/>
                </a:solidFill>
              </a:rPr>
              <a:t>,</a:t>
            </a:r>
            <a:r>
              <a:rPr lang="cs-CZ" altLang="cs-CZ">
                <a:solidFill>
                  <a:schemeClr val="bg1"/>
                </a:solidFill>
              </a:rPr>
              <a:t> jestliže se </a:t>
            </a:r>
            <a:r>
              <a:rPr lang="cs-CZ" altLang="cs-CZ">
                <a:solidFill>
                  <a:srgbClr val="FFFF00"/>
                </a:solidFill>
              </a:rPr>
              <a:t>tíhová síla</a:t>
            </a:r>
            <a:r>
              <a:rPr lang="cs-CZ" altLang="cs-CZ">
                <a:solidFill>
                  <a:schemeClr val="bg1"/>
                </a:solidFill>
              </a:rPr>
              <a:t> rovná </a:t>
            </a:r>
            <a:r>
              <a:rPr lang="cs-CZ" altLang="cs-CZ">
                <a:solidFill>
                  <a:srgbClr val="FFFF00"/>
                </a:solidFill>
              </a:rPr>
              <a:t>povrchové</a:t>
            </a:r>
          </a:p>
          <a:p>
            <a:r>
              <a:rPr lang="cs-CZ" altLang="cs-CZ">
                <a:solidFill>
                  <a:srgbClr val="FF0000"/>
                </a:solidFill>
              </a:rPr>
              <a:t>                                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FE29B763-6E65-4C8B-B292-AF829630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437063"/>
            <a:ext cx="147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>
                <a:solidFill>
                  <a:srgbClr val="FFFF00"/>
                </a:solidFill>
              </a:rPr>
              <a:t>F</a:t>
            </a:r>
            <a:r>
              <a:rPr lang="cs-CZ" altLang="cs-CZ" sz="2800" baseline="-25000">
                <a:solidFill>
                  <a:srgbClr val="FFFF00"/>
                </a:solidFill>
              </a:rPr>
              <a:t>G   </a:t>
            </a:r>
            <a:r>
              <a:rPr lang="cs-CZ" altLang="cs-CZ" sz="2800">
                <a:solidFill>
                  <a:srgbClr val="FFFF00"/>
                </a:solidFill>
              </a:rPr>
              <a:t>= F</a:t>
            </a:r>
            <a:r>
              <a:rPr lang="cs-CZ" altLang="cs-CZ" sz="2800" baseline="-25000">
                <a:solidFill>
                  <a:srgbClr val="FFFF00"/>
                </a:solidFill>
              </a:rPr>
              <a:t>P</a:t>
            </a:r>
            <a:endParaRPr lang="cs-CZ" altLang="cs-CZ" sz="2800">
              <a:solidFill>
                <a:srgbClr val="FFFF00"/>
              </a:solidFill>
            </a:endParaRPr>
          </a:p>
        </p:txBody>
      </p:sp>
      <p:pic>
        <p:nvPicPr>
          <p:cNvPr id="13319" name="Picture 7" descr="kapka2_0">
            <a:extLst>
              <a:ext uri="{FF2B5EF4-FFF2-40B4-BE49-F238E27FC236}">
                <a16:creationId xmlns:a16="http://schemas.microsoft.com/office/drawing/2014/main" id="{1DEF60E8-C456-4008-BAD4-E19A72581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208915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Rectangle 9">
            <a:extLst>
              <a:ext uri="{FF2B5EF4-FFF2-40B4-BE49-F238E27FC236}">
                <a16:creationId xmlns:a16="http://schemas.microsoft.com/office/drawing/2014/main" id="{F57F67CC-AEC4-4FC3-A511-FECCD1A4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620713"/>
            <a:ext cx="215900" cy="143986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B86CCD8F-2AB5-4ECA-B199-47C5098D7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20713"/>
            <a:ext cx="215900" cy="143986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3" name="Oval 11">
            <a:extLst>
              <a:ext uri="{FF2B5EF4-FFF2-40B4-BE49-F238E27FC236}">
                <a16:creationId xmlns:a16="http://schemas.microsoft.com/office/drawing/2014/main" id="{A3AF6FA7-8E3D-4375-A3D0-537F9E0D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916113"/>
            <a:ext cx="215900" cy="288925"/>
          </a:xfrm>
          <a:prstGeom prst="ellipse">
            <a:avLst/>
          </a:prstGeom>
          <a:solidFill>
            <a:srgbClr val="A8E2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E25CE634-74B5-47A0-8DEE-1629FA72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620713"/>
            <a:ext cx="215900" cy="1439862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4" name="Oval 12">
            <a:extLst>
              <a:ext uri="{FF2B5EF4-FFF2-40B4-BE49-F238E27FC236}">
                <a16:creationId xmlns:a16="http://schemas.microsoft.com/office/drawing/2014/main" id="{079FD041-8C2A-4672-A779-34BA1DB9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205038"/>
            <a:ext cx="215900" cy="288925"/>
          </a:xfrm>
          <a:prstGeom prst="ellipse">
            <a:avLst/>
          </a:prstGeom>
          <a:solidFill>
            <a:srgbClr val="A8E2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ovrch.napeti-sklenice.avi">
            <a:hlinkClick r:id="" action="ppaction://media"/>
            <a:extLst>
              <a:ext uri="{FF2B5EF4-FFF2-40B4-BE49-F238E27FC236}">
                <a16:creationId xmlns:a16="http://schemas.microsoft.com/office/drawing/2014/main" id="{2E61B137-F46B-4060-9481-7618F3A0DDB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E7EF245A-053A-4A7B-8604-1D7F9F392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6827837" cy="30130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Pohyblivá příčka </a:t>
            </a:r>
            <a:r>
              <a:rPr lang="cs-CZ" altLang="cs-CZ" i="1">
                <a:solidFill>
                  <a:schemeClr val="bg1"/>
                </a:solidFill>
              </a:rPr>
              <a:t>AB </a:t>
            </a:r>
            <a:r>
              <a:rPr lang="cs-CZ" altLang="cs-CZ">
                <a:solidFill>
                  <a:schemeClr val="bg1"/>
                </a:solidFill>
              </a:rPr>
              <a:t>délky 50 mm na rámečku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s mýdlovou blánou je v rovnovážné poloze, je-li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zatížena závažím o hmotnosti 400 mg. 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Určete velikost povrchové síly, která působí na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příčku, a povrchové napětí mýdlového roztoku ve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styku se vzduchem. Tíhové zrychlení je 10 m.s</a:t>
            </a:r>
            <a:r>
              <a:rPr lang="cs-CZ" altLang="cs-CZ" baseline="30000">
                <a:solidFill>
                  <a:schemeClr val="bg1"/>
                </a:solidFill>
              </a:rPr>
              <a:t>-2</a:t>
            </a:r>
            <a:r>
              <a:rPr lang="cs-CZ" altLang="cs-CZ">
                <a:solidFill>
                  <a:schemeClr val="bg1"/>
                </a:solidFill>
              </a:rPr>
              <a:t>.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Hmotnost příčky je vzhledem k hmotnosti závaží</a:t>
            </a:r>
            <a:br>
              <a:rPr lang="cs-CZ" altLang="cs-CZ">
                <a:solidFill>
                  <a:schemeClr val="bg1"/>
                </a:solidFill>
              </a:rPr>
            </a:br>
            <a:r>
              <a:rPr lang="cs-CZ" altLang="cs-CZ">
                <a:solidFill>
                  <a:schemeClr val="bg1"/>
                </a:solidFill>
              </a:rPr>
              <a:t>zanedbatelná. </a:t>
            </a:r>
          </a:p>
        </p:txBody>
      </p:sp>
      <p:pic>
        <p:nvPicPr>
          <p:cNvPr id="17413" name="Picture 5" descr="povrch">
            <a:extLst>
              <a:ext uri="{FF2B5EF4-FFF2-40B4-BE49-F238E27FC236}">
                <a16:creationId xmlns:a16="http://schemas.microsoft.com/office/drawing/2014/main" id="{7AE8F07F-28C5-41E5-8ADF-3A8C47B4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26860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51805285-934B-4C52-842B-C00773AA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982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Úloha</a:t>
            </a:r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2F0D5613-CA33-428C-AFDB-9B173E1C2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95128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5C60712D-7712-4117-AEAA-4D351B35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4527550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2 mN</a:t>
            </a:r>
            <a:r>
              <a:rPr lang="en-US" altLang="cs-CZ">
                <a:solidFill>
                  <a:srgbClr val="FF0000"/>
                </a:solidFill>
              </a:rPr>
              <a:t>;</a:t>
            </a:r>
            <a:r>
              <a:rPr lang="cs-CZ" altLang="cs-CZ">
                <a:solidFill>
                  <a:srgbClr val="FF0000"/>
                </a:solidFill>
              </a:rPr>
              <a:t>  80 </a:t>
            </a:r>
            <a:r>
              <a:rPr lang="en-US" altLang="cs-CZ">
                <a:solidFill>
                  <a:srgbClr val="FF0000"/>
                </a:solidFill>
                <a:cs typeface="Arial" panose="020B0604020202020204" pitchFamily="34" charset="0"/>
              </a:rPr>
              <a:t>µ</a:t>
            </a:r>
            <a:r>
              <a:rPr lang="cs-CZ" altLang="cs-CZ">
                <a:solidFill>
                  <a:srgbClr val="FF0000"/>
                </a:solidFill>
              </a:rPr>
              <a:t>J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3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4" grpId="0"/>
      <p:bldP spid="17416" grpId="0"/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16B7DEDC-26D8-4728-B65E-80A1D3A69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55600"/>
            <a:ext cx="4375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3. Povrchové napětí </a:t>
            </a:r>
            <a:r>
              <a:rPr lang="cs-CZ" altLang="cs-CZ" sz="3200" b="1">
                <a:solidFill>
                  <a:srgbClr val="66FF33"/>
                </a:solidFill>
                <a:latin typeface="Symbol" panose="05050102010706020507" pitchFamily="18" charset="2"/>
              </a:rPr>
              <a:t>s</a:t>
            </a:r>
            <a:endParaRPr lang="cs-CZ" altLang="cs-CZ" sz="3200" b="1">
              <a:solidFill>
                <a:srgbClr val="66FF33"/>
              </a:solidFill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89D71AFD-4245-4F78-BA64-9B83E9867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143000"/>
            <a:ext cx="6880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- je skalární fyzikální veličina, která charakterizuje</a:t>
            </a:r>
          </a:p>
          <a:p>
            <a:r>
              <a:rPr lang="cs-CZ" altLang="cs-CZ">
                <a:solidFill>
                  <a:schemeClr val="bg1"/>
                </a:solidFill>
              </a:rPr>
              <a:t>  pružnou vlastnost povrchové vrstvy.</a:t>
            </a:r>
          </a:p>
        </p:txBody>
      </p:sp>
      <p:graphicFrame>
        <p:nvGraphicFramePr>
          <p:cNvPr id="16388" name="Rectangle 4">
            <a:extLst>
              <a:ext uri="{FF2B5EF4-FFF2-40B4-BE49-F238E27FC236}">
                <a16:creationId xmlns:a16="http://schemas.microsoft.com/office/drawing/2014/main" id="{B954AA8C-F9F5-468A-8A5B-44176F4BC3D5}"/>
              </a:ext>
            </a:extLst>
          </p:cNvPr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Rovnice" r:id="rId5" imgW="0" imgH="0" progId="Equation.3">
                  <p:embed/>
                </p:oleObj>
              </mc:Choice>
              <mc:Fallback>
                <p:oleObj name="Rovnice" r:id="rId5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>
            <a:extLst>
              <a:ext uri="{FF2B5EF4-FFF2-40B4-BE49-F238E27FC236}">
                <a16:creationId xmlns:a16="http://schemas.microsoft.com/office/drawing/2014/main" id="{A97FBAE9-481B-4073-800D-DBD37B43D7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2276475"/>
          <a:ext cx="1590675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Rovnice" r:id="rId6" imgW="444240" imgH="393480" progId="Equation.3">
                  <p:embed/>
                </p:oleObj>
              </mc:Choice>
              <mc:Fallback>
                <p:oleObj name="Rovnice" r:id="rId6" imgW="44424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76475"/>
                        <a:ext cx="1590675" cy="14081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74082B9C-3052-40A0-9DDC-A0A6E97DC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2492375"/>
          <a:ext cx="2889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Rovnice" r:id="rId8" imgW="736560" imgH="228600" progId="Equation.3">
                  <p:embed/>
                </p:oleObj>
              </mc:Choice>
              <mc:Fallback>
                <p:oleObj name="Rovnice" r:id="rId8" imgW="7365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492375"/>
                        <a:ext cx="2889250" cy="896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Text Box 10">
            <a:extLst>
              <a:ext uri="{FF2B5EF4-FFF2-40B4-BE49-F238E27FC236}">
                <a16:creationId xmlns:a16="http://schemas.microsoft.com/office/drawing/2014/main" id="{5D135941-FEB0-497D-A841-7DEDFB5B4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66FF33"/>
                </a:solidFill>
              </a:rPr>
              <a:t>Povrchové napětí </a:t>
            </a:r>
            <a:r>
              <a:rPr lang="cs-CZ" altLang="cs-CZ">
                <a:solidFill>
                  <a:schemeClr val="bg1"/>
                </a:solidFill>
              </a:rPr>
              <a:t>závisí:</a:t>
            </a:r>
            <a:endParaRPr lang="cs-CZ" altLang="cs-CZ">
              <a:solidFill>
                <a:srgbClr val="66FF33"/>
              </a:solidFill>
            </a:endParaRP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5D521532-E11B-4604-8BAF-2DB430E5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221163"/>
            <a:ext cx="558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cs-CZ" altLang="cs-CZ">
                <a:solidFill>
                  <a:schemeClr val="bg1"/>
                </a:solidFill>
              </a:rPr>
              <a:t>na druhu kapaliny</a:t>
            </a:r>
          </a:p>
          <a:p>
            <a:pPr>
              <a:buFontTx/>
              <a:buAutoNum type="arabicParenR"/>
            </a:pPr>
            <a:r>
              <a:rPr lang="cs-CZ" altLang="cs-CZ">
                <a:solidFill>
                  <a:schemeClr val="bg1"/>
                </a:solidFill>
              </a:rPr>
              <a:t>na prostředí nad povrchem kapaliny</a:t>
            </a:r>
          </a:p>
          <a:p>
            <a:pPr>
              <a:buFontTx/>
              <a:buAutoNum type="arabicParenR"/>
            </a:pPr>
            <a:r>
              <a:rPr lang="cs-CZ" altLang="cs-CZ">
                <a:solidFill>
                  <a:schemeClr val="bg1"/>
                </a:solidFill>
              </a:rPr>
              <a:t>na teplotě kapaliny.</a:t>
            </a:r>
          </a:p>
          <a:p>
            <a:r>
              <a:rPr lang="cs-CZ" altLang="cs-CZ">
                <a:solidFill>
                  <a:schemeClr val="bg1"/>
                </a:solidFill>
              </a:rPr>
              <a:t>    (s rostoucí teplotou se napětí snižuje)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24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94" grpId="0"/>
      <p:bldP spid="163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520BC7A-D028-44D4-A159-A348A4D1A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08050"/>
            <a:ext cx="727233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66FF33"/>
                </a:solidFill>
              </a:rPr>
              <a:t>Příklad 1</a:t>
            </a:r>
            <a:endParaRPr lang="cs-CZ" altLang="cs-CZ">
              <a:solidFill>
                <a:srgbClr val="66FF33"/>
              </a:solidFill>
            </a:endParaRPr>
          </a:p>
          <a:p>
            <a:r>
              <a:rPr lang="cs-CZ" altLang="cs-CZ">
                <a:solidFill>
                  <a:schemeClr val="bg1"/>
                </a:solidFill>
              </a:rPr>
              <a:t>Tlustostěnnou kapilárou vnějšího průměru 3,41 mm odkapalo 100 kapek vody teploty 15 °C o celkové hmotnosti 8,11 g. Určete povrchové napětí vody ve styku se vzduchem při dané teplotě</a:t>
            </a:r>
            <a:r>
              <a:rPr lang="cs-CZ" altLang="cs-CZ" sz="1800"/>
              <a:t>.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C146A8D-77AB-4075-87B9-EC46F406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852738"/>
            <a:ext cx="6121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66FF33"/>
                </a:solidFill>
              </a:rPr>
              <a:t>Příklad 2</a:t>
            </a:r>
            <a:r>
              <a:rPr lang="cs-CZ" altLang="cs-CZ" b="1"/>
              <a:t>       </a:t>
            </a:r>
            <a:endParaRPr lang="cs-CZ" altLang="cs-CZ"/>
          </a:p>
          <a:p>
            <a:r>
              <a:rPr lang="cs-CZ" altLang="cs-CZ">
                <a:solidFill>
                  <a:schemeClr val="bg1"/>
                </a:solidFill>
              </a:rPr>
              <a:t>Sirka o délce 4 cm plave na povrchu vody. Jestliže na jednu stranu povrchu vody rozděleného sirkou nalijeme opatrně trochu mýdlového roztoku, začne se sirka na povrchu vody pohybovat směrem od mýdlového roztoku k čisté vodě. Určete velikost a směr síly působící na sirku. Povrchové napětí vody je 73 mN.m</a:t>
            </a:r>
            <a:r>
              <a:rPr lang="cs-CZ" altLang="cs-CZ" baseline="30000">
                <a:solidFill>
                  <a:schemeClr val="bg1"/>
                </a:solidFill>
              </a:rPr>
              <a:t>-1</a:t>
            </a:r>
            <a:r>
              <a:rPr lang="cs-CZ" altLang="cs-CZ">
                <a:solidFill>
                  <a:schemeClr val="bg1"/>
                </a:solidFill>
              </a:rPr>
              <a:t>, mýdlového roztoku 40 mN.m</a:t>
            </a:r>
            <a:r>
              <a:rPr lang="cs-CZ" altLang="cs-CZ" baseline="30000">
                <a:solidFill>
                  <a:schemeClr val="bg1"/>
                </a:solidFill>
              </a:rPr>
              <a:t>-1</a:t>
            </a:r>
            <a:r>
              <a:rPr lang="cs-CZ" altLang="cs-CZ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364" name="Oval 4">
            <a:extLst>
              <a:ext uri="{FF2B5EF4-FFF2-40B4-BE49-F238E27FC236}">
                <a16:creationId xmlns:a16="http://schemas.microsoft.com/office/drawing/2014/main" id="{F9B0BA6D-FA02-4B4D-8595-E2D2808BF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797425"/>
            <a:ext cx="1871662" cy="1871663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800"/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1E4A0AC5-96DD-4061-97EB-760713A8ED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5229225"/>
            <a:ext cx="0" cy="1008063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6" name="Line 6">
            <a:extLst>
              <a:ext uri="{FF2B5EF4-FFF2-40B4-BE49-F238E27FC236}">
                <a16:creationId xmlns:a16="http://schemas.microsoft.com/office/drawing/2014/main" id="{9023F250-4252-46B8-B5EB-F68D216E1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5113" y="5084763"/>
            <a:ext cx="0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A8117D29-40D9-4B9D-B588-1E7A1935A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5661025"/>
            <a:ext cx="2873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2A5BFEE4-4644-44C8-9063-4E4334F7DD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0288" y="5661025"/>
            <a:ext cx="503237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8135B189-0927-438C-93A6-1ED7A3312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5113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4" name="Oval 14">
            <a:extLst>
              <a:ext uri="{FF2B5EF4-FFF2-40B4-BE49-F238E27FC236}">
                <a16:creationId xmlns:a16="http://schemas.microsoft.com/office/drawing/2014/main" id="{790E8222-66FE-42A9-88F4-DBFECF7E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445125"/>
            <a:ext cx="287337" cy="5762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6" name="Text Box 16">
            <a:extLst>
              <a:ext uri="{FF2B5EF4-FFF2-40B4-BE49-F238E27FC236}">
                <a16:creationId xmlns:a16="http://schemas.microsoft.com/office/drawing/2014/main" id="{D04EADD8-A07C-4A7C-888B-22A86FFC3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5681663"/>
            <a:ext cx="40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rgbClr val="FF00FF"/>
                </a:solidFill>
              </a:rPr>
              <a:t>F</a:t>
            </a:r>
            <a:r>
              <a:rPr lang="cs-CZ" altLang="cs-CZ" sz="1800" b="1" baseline="-25000">
                <a:solidFill>
                  <a:srgbClr val="FF00FF"/>
                </a:solidFill>
              </a:rPr>
              <a:t>v</a:t>
            </a:r>
            <a:endParaRPr lang="cs-CZ" altLang="cs-CZ" sz="1800" b="1">
              <a:solidFill>
                <a:srgbClr val="FF00FF"/>
              </a:solidFill>
            </a:endParaRP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758FCB15-F9ED-4EAF-A640-9D815BC99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5" y="5681663"/>
            <a:ext cx="458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accent2"/>
                </a:solidFill>
              </a:rPr>
              <a:t>F</a:t>
            </a:r>
            <a:r>
              <a:rPr lang="cs-CZ" altLang="cs-CZ" sz="1800" b="1" baseline="-25000">
                <a:solidFill>
                  <a:schemeClr val="accent2"/>
                </a:solidFill>
              </a:rPr>
              <a:t>m</a:t>
            </a:r>
            <a:endParaRPr lang="cs-CZ" altLang="cs-CZ" sz="1800" b="1">
              <a:solidFill>
                <a:schemeClr val="accent2"/>
              </a:solidFill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id="{124E788A-A4D1-40A7-B3BC-1D0919F6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Úlohy:</a:t>
            </a: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id="{CE9918DE-9E8E-4799-ACC8-6C356D29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6558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0506D66D-B227-49D9-B655-5C1A2373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1588" y="2511425"/>
            <a:ext cx="202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74,3 mN.m</a:t>
            </a:r>
            <a:r>
              <a:rPr lang="cs-CZ" altLang="cs-CZ" baseline="30000">
                <a:solidFill>
                  <a:srgbClr val="FF0000"/>
                </a:solidFill>
              </a:rPr>
              <a:t>-1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72B620D6-0342-401D-8591-FA74AC78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0481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Řešení: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 animBg="1"/>
      <p:bldP spid="15376" grpId="0"/>
      <p:bldP spid="15377" grpId="0"/>
      <p:bldP spid="15378" grpId="0"/>
      <p:bldP spid="15380" grpId="0"/>
      <p:bldP spid="153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B120C491-C1DF-4DA7-A7F5-5C062AF7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064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4. Jevy na rozhraní pevného tělesa a kapaliny 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D1F5AC7A-EC29-43CB-A3B9-7DDC0E11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8507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66FF33"/>
                </a:solidFill>
              </a:rPr>
              <a:t>Povrch kapaliny: a) dutý </a:t>
            </a:r>
            <a:r>
              <a:rPr lang="en-US" altLang="cs-CZ">
                <a:solidFill>
                  <a:srgbClr val="66FF33"/>
                </a:solidFill>
              </a:rPr>
              <a:t>     </a:t>
            </a:r>
            <a:r>
              <a:rPr lang="cs-CZ" altLang="cs-CZ">
                <a:solidFill>
                  <a:schemeClr val="bg1"/>
                </a:solidFill>
              </a:rPr>
              <a:t>– kapaliny</a:t>
            </a:r>
            <a:r>
              <a:rPr lang="cs-CZ" altLang="cs-CZ">
                <a:solidFill>
                  <a:srgbClr val="FFFF00"/>
                </a:solidFill>
              </a:rPr>
              <a:t> smáčí</a:t>
            </a:r>
            <a:r>
              <a:rPr lang="cs-CZ" altLang="cs-CZ">
                <a:solidFill>
                  <a:schemeClr val="bg1"/>
                </a:solidFill>
              </a:rPr>
              <a:t> stěny nádoby</a:t>
            </a:r>
          </a:p>
          <a:p>
            <a:r>
              <a:rPr lang="en-US" altLang="cs-CZ">
                <a:solidFill>
                  <a:schemeClr val="bg1"/>
                </a:solidFill>
              </a:rPr>
              <a:t>      </a:t>
            </a:r>
            <a:r>
              <a:rPr lang="cs-CZ" altLang="cs-CZ">
                <a:solidFill>
                  <a:schemeClr val="bg1"/>
                </a:solidFill>
              </a:rPr>
              <a:t>                                       </a:t>
            </a:r>
            <a:r>
              <a:rPr lang="en-US" altLang="cs-CZ">
                <a:solidFill>
                  <a:schemeClr val="bg1"/>
                </a:solidFill>
              </a:rPr>
              <a:t>   </a:t>
            </a:r>
            <a:r>
              <a:rPr lang="cs-CZ" altLang="cs-CZ">
                <a:solidFill>
                  <a:schemeClr val="bg1"/>
                </a:solidFill>
              </a:rPr>
              <a:t>(voda ve skle)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               </a:t>
            </a:r>
            <a:r>
              <a:rPr lang="cs-CZ" altLang="cs-CZ">
                <a:solidFill>
                  <a:srgbClr val="66FF33"/>
                </a:solidFill>
              </a:rPr>
              <a:t>b)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r>
              <a:rPr lang="cs-CZ" altLang="cs-CZ">
                <a:solidFill>
                  <a:srgbClr val="66FF33"/>
                </a:solidFill>
              </a:rPr>
              <a:t>vypuklý</a:t>
            </a:r>
            <a:r>
              <a:rPr lang="cs-CZ" altLang="cs-CZ">
                <a:solidFill>
                  <a:schemeClr val="bg1"/>
                </a:solidFill>
              </a:rPr>
              <a:t> – kapaliny </a:t>
            </a:r>
            <a:r>
              <a:rPr lang="cs-CZ" altLang="cs-CZ">
                <a:solidFill>
                  <a:srgbClr val="FFFF00"/>
                </a:solidFill>
              </a:rPr>
              <a:t>nesmáčí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stěny nádoby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                           </a:t>
            </a:r>
            <a:r>
              <a:rPr lang="en-US" altLang="cs-CZ">
                <a:solidFill>
                  <a:schemeClr val="bg1"/>
                </a:solidFill>
              </a:rPr>
              <a:t>        </a:t>
            </a:r>
            <a:r>
              <a:rPr lang="cs-CZ" altLang="cs-CZ">
                <a:solidFill>
                  <a:schemeClr val="bg1"/>
                </a:solidFill>
              </a:rPr>
              <a:t>(rtuť ve skle) 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B1EA287D-0CF8-425D-8EB6-C86EDD6D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92375"/>
            <a:ext cx="681196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52" name="Object 12">
            <a:extLst>
              <a:ext uri="{FF2B5EF4-FFF2-40B4-BE49-F238E27FC236}">
                <a16:creationId xmlns:a16="http://schemas.microsoft.com/office/drawing/2014/main" id="{ADE8B837-F6E7-4A4B-8D35-84D4C1BB2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373688"/>
          <a:ext cx="180181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Rovnice" r:id="rId6" imgW="622080" imgH="393480" progId="Equation.3">
                  <p:embed/>
                </p:oleObj>
              </mc:Choice>
              <mc:Fallback>
                <p:oleObj name="Rovnice" r:id="rId6" imgW="6220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373688"/>
                        <a:ext cx="1801813" cy="12493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>
            <a:extLst>
              <a:ext uri="{FF2B5EF4-FFF2-40B4-BE49-F238E27FC236}">
                <a16:creationId xmlns:a16="http://schemas.microsoft.com/office/drawing/2014/main" id="{7C01F735-EEC4-4F15-B26A-808C66C37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5373688"/>
          <a:ext cx="201612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Rovnice" r:id="rId8" imgW="647640" imgH="393480" progId="Equation.3">
                  <p:embed/>
                </p:oleObj>
              </mc:Choice>
              <mc:Fallback>
                <p:oleObj name="Rovnice" r:id="rId8" imgW="647640" imgH="3934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73688"/>
                        <a:ext cx="2016125" cy="12255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8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28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>
            <a:extLst>
              <a:ext uri="{FF2B5EF4-FFF2-40B4-BE49-F238E27FC236}">
                <a16:creationId xmlns:a16="http://schemas.microsoft.com/office/drawing/2014/main" id="{08DA72F3-78EA-48F1-913F-2741F437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81343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BB7A47A5-6FCD-4E5E-B089-B97F060C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60350"/>
            <a:ext cx="4610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66FF33"/>
                </a:solidFill>
              </a:rPr>
              <a:t>Vznik zakřivení povrchu kapaliny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F0E9DF34-F918-4EC8-9B0E-2206B65D1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73463"/>
            <a:ext cx="45386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FF"/>
                </a:solidFill>
              </a:rPr>
              <a:t>Adhézní síly F</a:t>
            </a:r>
            <a:r>
              <a:rPr lang="cs-CZ" altLang="cs-CZ" baseline="-25000">
                <a:solidFill>
                  <a:srgbClr val="FF00FF"/>
                </a:solidFill>
              </a:rPr>
              <a:t>1 </a:t>
            </a:r>
            <a:r>
              <a:rPr lang="en-US" altLang="cs-CZ">
                <a:solidFill>
                  <a:srgbClr val="FF00FF"/>
                </a:solidFill>
              </a:rPr>
              <a:t>&gt; </a:t>
            </a:r>
            <a:r>
              <a:rPr lang="cs-CZ" altLang="cs-CZ">
                <a:solidFill>
                  <a:srgbClr val="FF00FF"/>
                </a:solidFill>
              </a:rPr>
              <a:t>kohézní síly F</a:t>
            </a:r>
            <a:r>
              <a:rPr lang="cs-CZ" altLang="cs-CZ" baseline="-25000">
                <a:solidFill>
                  <a:srgbClr val="FF00FF"/>
                </a:solidFill>
              </a:rPr>
              <a:t>2</a:t>
            </a:r>
            <a:endParaRPr lang="cs-CZ" altLang="cs-CZ">
              <a:solidFill>
                <a:srgbClr val="FF00FF"/>
              </a:solidFill>
            </a:endParaRP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C0AAE363-4E2B-4A59-88B2-37ED09AA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3573463"/>
            <a:ext cx="46799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Adhézní síly F1 </a:t>
            </a:r>
            <a:r>
              <a:rPr lang="en-US" altLang="cs-CZ">
                <a:solidFill>
                  <a:schemeClr val="tx2"/>
                </a:solidFill>
              </a:rPr>
              <a:t>&lt; </a:t>
            </a:r>
            <a:r>
              <a:rPr lang="cs-CZ" altLang="cs-CZ">
                <a:solidFill>
                  <a:schemeClr val="tx2"/>
                </a:solidFill>
              </a:rPr>
              <a:t>kohézní síly F2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BA875C28-0F2A-4EDA-8932-7ACE7D4A7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37063"/>
            <a:ext cx="4168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Výslednice sil</a:t>
            </a:r>
            <a:r>
              <a:rPr lang="cs-CZ" altLang="cs-CZ">
                <a:solidFill>
                  <a:srgbClr val="66FF33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směřuje</a:t>
            </a:r>
          </a:p>
          <a:p>
            <a:r>
              <a:rPr lang="cs-CZ" altLang="cs-CZ">
                <a:solidFill>
                  <a:schemeClr val="bg1"/>
                </a:solidFill>
              </a:rPr>
              <a:t>ven z kapaliny.</a:t>
            </a:r>
          </a:p>
          <a:p>
            <a:r>
              <a:rPr lang="cs-CZ" altLang="cs-CZ">
                <a:solidFill>
                  <a:schemeClr val="bg1"/>
                </a:solidFill>
              </a:rPr>
              <a:t>Kapalina smáčí stěny nádoby</a:t>
            </a:r>
          </a:p>
        </p:txBody>
      </p: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D8BEB99A-9C9D-417A-994B-4C7650CF2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65625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Výslednice sil</a:t>
            </a:r>
            <a:r>
              <a:rPr lang="cs-CZ" altLang="cs-CZ">
                <a:solidFill>
                  <a:srgbClr val="66FF33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směřuje</a:t>
            </a:r>
          </a:p>
          <a:p>
            <a:r>
              <a:rPr lang="cs-CZ" altLang="cs-CZ">
                <a:solidFill>
                  <a:schemeClr val="bg1"/>
                </a:solidFill>
              </a:rPr>
              <a:t>do kapaliny.</a:t>
            </a:r>
          </a:p>
          <a:p>
            <a:r>
              <a:rPr lang="cs-CZ" altLang="cs-CZ">
                <a:solidFill>
                  <a:schemeClr val="bg1"/>
                </a:solidFill>
              </a:rPr>
              <a:t>Kapalina nesmáčí stěny nádoby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 animBg="1"/>
      <p:bldP spid="19465" grpId="0" animBg="1"/>
      <p:bldP spid="19467" grpId="0"/>
      <p:bldP spid="194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>
                <a16:creationId xmlns:a16="http://schemas.microsoft.com/office/drawing/2014/main" id="{EEFD9748-65C6-44E3-A736-A8559A6C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78660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Pod zakřiveným povrchem kapaliny při stěnách nádoby,</a:t>
            </a:r>
          </a:p>
          <a:p>
            <a:r>
              <a:rPr lang="cs-CZ" altLang="cs-CZ">
                <a:solidFill>
                  <a:schemeClr val="bg1"/>
                </a:solidFill>
              </a:rPr>
              <a:t>v kapilárách, u kapek a bublin vzniká v kapalině přídavný</a:t>
            </a:r>
          </a:p>
          <a:p>
            <a:r>
              <a:rPr lang="cs-CZ" altLang="cs-CZ">
                <a:solidFill>
                  <a:schemeClr val="bg1"/>
                </a:solidFill>
              </a:rPr>
              <a:t>tlak –</a:t>
            </a:r>
            <a:r>
              <a:rPr lang="cs-CZ" altLang="cs-CZ">
                <a:solidFill>
                  <a:srgbClr val="66FF33"/>
                </a:solidFill>
              </a:rPr>
              <a:t> </a:t>
            </a:r>
            <a:r>
              <a:rPr lang="cs-CZ" altLang="cs-CZ">
                <a:solidFill>
                  <a:srgbClr val="FFFF00"/>
                </a:solidFill>
              </a:rPr>
              <a:t>kapilární tlak</a:t>
            </a:r>
          </a:p>
        </p:txBody>
      </p:sp>
      <p:graphicFrame>
        <p:nvGraphicFramePr>
          <p:cNvPr id="22533" name="Object 5">
            <a:extLst>
              <a:ext uri="{FF2B5EF4-FFF2-40B4-BE49-F238E27FC236}">
                <a16:creationId xmlns:a16="http://schemas.microsoft.com/office/drawing/2014/main" id="{A2DCADFF-F629-43D8-83B5-B6136416F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2205038"/>
          <a:ext cx="1944687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Rovnice" r:id="rId5" imgW="571320" imgH="393480" progId="Equation.3">
                  <p:embed/>
                </p:oleObj>
              </mc:Choice>
              <mc:Fallback>
                <p:oleObj name="Rovnice" r:id="rId5" imgW="571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205038"/>
                        <a:ext cx="1944687" cy="13398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6">
            <a:extLst>
              <a:ext uri="{FF2B5EF4-FFF2-40B4-BE49-F238E27FC236}">
                <a16:creationId xmlns:a16="http://schemas.microsoft.com/office/drawing/2014/main" id="{E6F22BB1-F788-446D-90F5-DBD28670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15106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U kapek: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9B3025EF-3945-4740-B269-0467B2AB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4240213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U bublin</a:t>
            </a:r>
          </a:p>
        </p:txBody>
      </p:sp>
      <p:graphicFrame>
        <p:nvGraphicFramePr>
          <p:cNvPr id="22538" name="Object 10">
            <a:extLst>
              <a:ext uri="{FF2B5EF4-FFF2-40B4-BE49-F238E27FC236}">
                <a16:creationId xmlns:a16="http://schemas.microsoft.com/office/drawing/2014/main" id="{0EBE35A1-9A9C-4368-9A6D-2B27502E3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292600"/>
          <a:ext cx="2087562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Rovnice" r:id="rId7" imgW="571320" imgH="393480" progId="Equation.3">
                  <p:embed/>
                </p:oleObj>
              </mc:Choice>
              <mc:Fallback>
                <p:oleObj name="Rovnice" r:id="rId7" imgW="5713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92600"/>
                        <a:ext cx="2087562" cy="14382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Oval 11">
            <a:extLst>
              <a:ext uri="{FF2B5EF4-FFF2-40B4-BE49-F238E27FC236}">
                <a16:creationId xmlns:a16="http://schemas.microsoft.com/office/drawing/2014/main" id="{EF99A552-D572-45C3-87D9-9AB13496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205038"/>
            <a:ext cx="1439862" cy="1368425"/>
          </a:xfrm>
          <a:prstGeom prst="ellipse">
            <a:avLst/>
          </a:prstGeom>
          <a:solidFill>
            <a:srgbClr val="A6EA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541" name="Oval 13">
            <a:extLst>
              <a:ext uri="{FF2B5EF4-FFF2-40B4-BE49-F238E27FC236}">
                <a16:creationId xmlns:a16="http://schemas.microsoft.com/office/drawing/2014/main" id="{8F5E8E80-6275-41AB-A1C1-838E89F5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149725"/>
            <a:ext cx="1439863" cy="1511300"/>
          </a:xfrm>
          <a:prstGeom prst="ellipse">
            <a:avLst/>
          </a:prstGeom>
          <a:solidFill>
            <a:schemeClr val="accent2"/>
          </a:solidFill>
          <a:ln w="76200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4" grpId="0"/>
      <p:bldP spid="225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id="{6CD7CF72-C37C-45FA-ADB0-F261832FEE24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1763713" y="2781300"/>
            <a:ext cx="4679950" cy="313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cs-CZ" altLang="cs-CZ">
              <a:solidFill>
                <a:schemeClr val="accent2"/>
              </a:solidFill>
            </a:endParaRPr>
          </a:p>
          <a:p>
            <a:r>
              <a:rPr lang="cs-CZ" altLang="cs-CZ">
                <a:solidFill>
                  <a:schemeClr val="accent2"/>
                </a:solidFill>
              </a:rPr>
              <a:t>    Která bublina</a:t>
            </a:r>
          </a:p>
          <a:p>
            <a:r>
              <a:rPr lang="cs-CZ" altLang="cs-CZ">
                <a:solidFill>
                  <a:schemeClr val="accent2"/>
                </a:solidFill>
              </a:rPr>
              <a:t>    přefoukne kterou?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E5D5DF0-F2FE-4FB5-B7F4-DE58736B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341438"/>
            <a:ext cx="3527425" cy="14287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Oval 7">
            <a:extLst>
              <a:ext uri="{FF2B5EF4-FFF2-40B4-BE49-F238E27FC236}">
                <a16:creationId xmlns:a16="http://schemas.microsoft.com/office/drawing/2014/main" id="{8139F87B-DEED-4B7F-8951-25A42E26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981075"/>
            <a:ext cx="935037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1672170C-E5C6-4944-871C-B008AC3D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33375"/>
            <a:ext cx="2160587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BC4C88D7-0669-4E94-B705-F37F6B13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484313"/>
            <a:ext cx="6242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Povrchová vrstva kapalin</a:t>
            </a:r>
          </a:p>
          <a:p>
            <a:pPr>
              <a:buFontTx/>
              <a:buAutoNum type="arabicPeriod"/>
            </a:pPr>
            <a:endParaRPr lang="cs-CZ" altLang="cs-CZ">
              <a:solidFill>
                <a:srgbClr val="66FF33"/>
              </a:solidFill>
            </a:endParaRPr>
          </a:p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Povrchová síla</a:t>
            </a:r>
          </a:p>
          <a:p>
            <a:pPr>
              <a:buFontTx/>
              <a:buAutoNum type="arabicPeriod"/>
            </a:pPr>
            <a:endParaRPr lang="cs-CZ" altLang="cs-CZ">
              <a:solidFill>
                <a:srgbClr val="FF00FF"/>
              </a:solidFill>
            </a:endParaRPr>
          </a:p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Povrchové napětí</a:t>
            </a:r>
          </a:p>
          <a:p>
            <a:pPr>
              <a:buFontTx/>
              <a:buAutoNum type="arabicPeriod"/>
            </a:pPr>
            <a:endParaRPr lang="cs-CZ" altLang="cs-CZ">
              <a:solidFill>
                <a:srgbClr val="66FF33"/>
              </a:solidFill>
            </a:endParaRPr>
          </a:p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Jevy na rozhraní pevného tělesa a kapalin</a:t>
            </a:r>
          </a:p>
          <a:p>
            <a:pPr>
              <a:buFontTx/>
              <a:buAutoNum type="arabicPeriod"/>
            </a:pPr>
            <a:endParaRPr lang="cs-CZ" altLang="cs-CZ">
              <a:solidFill>
                <a:srgbClr val="66FF33"/>
              </a:solidFill>
            </a:endParaRPr>
          </a:p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Kapilární jevy</a:t>
            </a:r>
          </a:p>
          <a:p>
            <a:pPr>
              <a:buFontTx/>
              <a:buAutoNum type="arabicPeriod"/>
            </a:pPr>
            <a:endParaRPr lang="cs-CZ" altLang="cs-CZ">
              <a:solidFill>
                <a:srgbClr val="66FF33"/>
              </a:solidFill>
            </a:endParaRPr>
          </a:p>
          <a:p>
            <a:pPr>
              <a:buFontTx/>
              <a:buAutoNum type="arabicPeriod"/>
            </a:pPr>
            <a:r>
              <a:rPr lang="cs-CZ" altLang="cs-CZ">
                <a:solidFill>
                  <a:srgbClr val="66FF33"/>
                </a:solidFill>
              </a:rPr>
              <a:t>Teplotní objemová roztažnosti kapalin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377825E4-A579-4A99-B202-3FCF3D577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989138"/>
            <a:ext cx="8388350" cy="15525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17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Jaký tlak má vzduch v kulové bublině o průměru 10</a:t>
            </a:r>
            <a:r>
              <a:rPr lang="cs-CZ" altLang="cs-CZ" baseline="30000">
                <a:solidFill>
                  <a:schemeClr val="bg1"/>
                </a:solidFill>
              </a:rPr>
              <a:t>-3</a:t>
            </a:r>
            <a:r>
              <a:rPr lang="cs-CZ" altLang="cs-CZ">
                <a:solidFill>
                  <a:schemeClr val="bg1"/>
                </a:solidFill>
              </a:rPr>
              <a:t> mm v hloubce 5 m pod volnou hladinou vody, je-li atmosférický tlak 1 000 hPa? Povrchové napětí vody ve styku se vzduchem je 73 mN.m</a:t>
            </a:r>
            <a:r>
              <a:rPr lang="cs-CZ" altLang="cs-CZ" baseline="30000">
                <a:solidFill>
                  <a:schemeClr val="bg1"/>
                </a:solidFill>
              </a:rPr>
              <a:t>-1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E1BF73E2-D369-4715-8EF4-1888F5D3E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6397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Úloha: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67885A52-DC92-45D4-9C76-BC40ADFF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287463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55EFD499-FB98-45F9-A7C5-7043028D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3" y="3592513"/>
            <a:ext cx="213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asi 0,44 MPa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/>
      <p:bldP spid="7176" grpId="0"/>
      <p:bldP spid="71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>
            <a:extLst>
              <a:ext uri="{FF2B5EF4-FFF2-40B4-BE49-F238E27FC236}">
                <a16:creationId xmlns:a16="http://schemas.microsoft.com/office/drawing/2014/main" id="{A4A0C108-C965-4A1B-8BA1-DEACB0D35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705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78A0D065-B2A7-4CC5-93D7-7FD332B57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327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5. Kapilární jevy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7FC46FFF-0320-4D77-9D0D-43819FA6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052513"/>
            <a:ext cx="252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Kapilární elevace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4F6BD6C-CB17-461B-BCF8-3EB2B3644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52513"/>
            <a:ext cx="2576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Kapilární deprese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BB795D1-5E45-44DF-AA31-09A912F0F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805488"/>
            <a:ext cx="255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Smáčivé kapaliny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F48A27AF-3D7B-4AC2-AE85-1A58F5EE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288" y="5824538"/>
            <a:ext cx="2898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Nesmáčivé kapaliny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23559" grpId="0"/>
      <p:bldP spid="235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F0501EFA-E22B-4FCE-AD3C-0CEC4AEA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66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E4C474E5-68B6-4D4B-B2AC-5EAD7D9ED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639763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FF00"/>
                </a:solidFill>
              </a:rPr>
              <a:t>V</a:t>
            </a:r>
            <a:r>
              <a:rPr lang="cs-CZ" altLang="cs-CZ">
                <a:solidFill>
                  <a:srgbClr val="FFFF00"/>
                </a:solidFill>
              </a:rPr>
              <a:t>ýška výstupu:</a:t>
            </a:r>
            <a:r>
              <a:rPr lang="en-US" altLang="cs-CZ"/>
              <a:t> </a:t>
            </a:r>
            <a:endParaRPr lang="cs-CZ" altLang="cs-CZ"/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44C8AC76-FFE7-4ECB-A01A-9A70E663D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621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Hydrostatický tlak je stejný jako kapilární tlak</a:t>
            </a:r>
          </a:p>
        </p:txBody>
      </p:sp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DC51D739-80F7-4A80-B4EA-0EFB932D9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8888" y="2276475"/>
          <a:ext cx="532765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Rovnice" r:id="rId5" imgW="1384200" imgH="419040" progId="Equation.3">
                  <p:embed/>
                </p:oleObj>
              </mc:Choice>
              <mc:Fallback>
                <p:oleObj name="Rovnice" r:id="rId5" imgW="138420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276475"/>
                        <a:ext cx="5327650" cy="1612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>
            <a:extLst>
              <a:ext uri="{FF2B5EF4-FFF2-40B4-BE49-F238E27FC236}">
                <a16:creationId xmlns:a16="http://schemas.microsoft.com/office/drawing/2014/main" id="{199B24CA-7590-4530-988E-C5F10D45A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65625"/>
            <a:ext cx="9183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Výška výstupu (poklesu) závisí na : 1) povrchovém napětí kapaliny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                                             2) hustotě kapaliny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                                             3) na poloměru kapiláry</a:t>
            </a:r>
          </a:p>
          <a:p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>
            <a:extLst>
              <a:ext uri="{FF2B5EF4-FFF2-40B4-BE49-F238E27FC236}">
                <a16:creationId xmlns:a16="http://schemas.microsoft.com/office/drawing/2014/main" id="{E389C98B-53A2-4DF4-95A3-8131429EF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48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Úloha: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05613F7A-B7B9-4883-9D3C-99F985F7E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73533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Jaký je vnitřní průměr kapiláry, jestliže v ní vystoupila</a:t>
            </a:r>
          </a:p>
          <a:p>
            <a:r>
              <a:rPr lang="cs-CZ" altLang="cs-CZ">
                <a:solidFill>
                  <a:schemeClr val="bg1"/>
                </a:solidFill>
              </a:rPr>
              <a:t>voda 2 cm nad volnou hladinu vody v širší nádobě?</a:t>
            </a:r>
          </a:p>
          <a:p>
            <a:r>
              <a:rPr lang="cs-CZ" altLang="cs-CZ">
                <a:solidFill>
                  <a:schemeClr val="bg1"/>
                </a:solidFill>
              </a:rPr>
              <a:t>Měření bylo provedeno při teplotě 20 </a:t>
            </a:r>
            <a:r>
              <a:rPr lang="cs-CZ" altLang="cs-CZ" baseline="30000">
                <a:solidFill>
                  <a:schemeClr val="bg1"/>
                </a:solidFill>
              </a:rPr>
              <a:t>0</a:t>
            </a:r>
            <a:r>
              <a:rPr lang="cs-CZ" altLang="cs-CZ">
                <a:solidFill>
                  <a:schemeClr val="bg1"/>
                </a:solidFill>
              </a:rPr>
              <a:t>C.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DBF2104-B074-4358-8476-B9632F81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908050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17C9607E-BEA2-401F-A6EE-9476A88D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23215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1,5 mm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endParaRPr lang="cs-CZ" altLang="cs-CZ">
              <a:solidFill>
                <a:srgbClr val="FF0000"/>
              </a:solidFill>
            </a:endParaRPr>
          </a:p>
        </p:txBody>
      </p:sp>
      <p:pic>
        <p:nvPicPr>
          <p:cNvPr id="35847" name="Picture 7">
            <a:extLst>
              <a:ext uri="{FF2B5EF4-FFF2-40B4-BE49-F238E27FC236}">
                <a16:creationId xmlns:a16="http://schemas.microsoft.com/office/drawing/2014/main" id="{44C2DE0E-4D31-41C6-9CF2-891722B02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r="51657"/>
          <a:stretch>
            <a:fillRect/>
          </a:stretch>
        </p:blipFill>
        <p:spPr bwMode="auto">
          <a:xfrm>
            <a:off x="5148263" y="3284538"/>
            <a:ext cx="28575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C488883-8EA5-4118-BBA8-8189208E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852738"/>
            <a:ext cx="144463" cy="16573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9B26FD6-2C01-4F78-B9E9-DC050C8D6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917700"/>
            <a:ext cx="144463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60012309-182D-4A2F-B5C1-EB42F8670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2160587" cy="1690687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BA60A5F2-F007-478E-809F-47EEDC786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87550"/>
            <a:ext cx="144462" cy="16573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2ECF2B30-F405-47CB-9629-378D62B62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700213"/>
            <a:ext cx="1444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5063" name="AutoShape 7">
            <a:extLst>
              <a:ext uri="{FF2B5EF4-FFF2-40B4-BE49-F238E27FC236}">
                <a16:creationId xmlns:a16="http://schemas.microsoft.com/office/drawing/2014/main" id="{1B6A60D2-76F2-4673-9F56-ED315360E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500438"/>
            <a:ext cx="2160588" cy="1690687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45064" name="Object 8">
            <a:extLst>
              <a:ext uri="{FF2B5EF4-FFF2-40B4-BE49-F238E27FC236}">
                <a16:creationId xmlns:a16="http://schemas.microsoft.com/office/drawing/2014/main" id="{8FA6EE48-6798-4F3A-9A77-A681970FB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16113"/>
          <a:ext cx="42481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Rovnice" r:id="rId4" imgW="939600" imgH="215640" progId="Equation.3">
                  <p:embed/>
                </p:oleObj>
              </mc:Choice>
              <mc:Fallback>
                <p:oleObj name="Rovnice" r:id="rId4" imgW="9396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16113"/>
                        <a:ext cx="4248150" cy="9763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Text Box 9">
            <a:extLst>
              <a:ext uri="{FF2B5EF4-FFF2-40B4-BE49-F238E27FC236}">
                <a16:creationId xmlns:a16="http://schemas.microsoft.com/office/drawing/2014/main" id="{F95C43F5-4367-4CBE-9E12-74D088269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7869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6. Teplotní objemová roztažnost kapalin</a:t>
            </a:r>
          </a:p>
        </p:txBody>
      </p:sp>
      <p:pic>
        <p:nvPicPr>
          <p:cNvPr id="45066" name="Picture 10" descr="ohen">
            <a:extLst>
              <a:ext uri="{FF2B5EF4-FFF2-40B4-BE49-F238E27FC236}">
                <a16:creationId xmlns:a16="http://schemas.microsoft.com/office/drawing/2014/main" id="{D4ED3866-2A73-42D7-A16C-531C84146B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516563"/>
            <a:ext cx="13716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1" name="Object 5">
            <a:extLst>
              <a:ext uri="{FF2B5EF4-FFF2-40B4-BE49-F238E27FC236}">
                <a16:creationId xmlns:a16="http://schemas.microsoft.com/office/drawing/2014/main" id="{0370F2C0-84DC-4078-9189-4CC69EF17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196975"/>
          <a:ext cx="439261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Rovnice" r:id="rId4" imgW="952200" imgH="215640" progId="Equation.3">
                  <p:embed/>
                </p:oleObj>
              </mc:Choice>
              <mc:Fallback>
                <p:oleObj name="Rovnice" r:id="rId4" imgW="9522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196975"/>
                        <a:ext cx="4392612" cy="995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>
            <a:extLst>
              <a:ext uri="{FF2B5EF4-FFF2-40B4-BE49-F238E27FC236}">
                <a16:creationId xmlns:a16="http://schemas.microsoft.com/office/drawing/2014/main" id="{7AEF8810-A0AF-4A41-B901-7A89D300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23863"/>
            <a:ext cx="2287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66FF33"/>
                </a:solidFill>
              </a:rPr>
              <a:t>Hustota kapalin</a:t>
            </a:r>
          </a:p>
        </p:txBody>
      </p:sp>
      <p:sp>
        <p:nvSpPr>
          <p:cNvPr id="34823" name="Oval 7">
            <a:extLst>
              <a:ext uri="{FF2B5EF4-FFF2-40B4-BE49-F238E27FC236}">
                <a16:creationId xmlns:a16="http://schemas.microsoft.com/office/drawing/2014/main" id="{1BAEF886-D57F-45F0-A227-646ABEA51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41287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8B56286C-942F-46EA-8D58-14611619E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365500"/>
            <a:ext cx="218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66FF33"/>
                </a:solidFill>
              </a:rPr>
              <a:t>Anomálie vody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5AC7715B-86AD-407A-A80B-6B0F27224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221163"/>
            <a:ext cx="7461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Voda od 0 </a:t>
            </a:r>
            <a:r>
              <a:rPr lang="cs-CZ" altLang="cs-CZ" baseline="30000">
                <a:solidFill>
                  <a:schemeClr val="bg1"/>
                </a:solidFill>
              </a:rPr>
              <a:t>0</a:t>
            </a:r>
            <a:r>
              <a:rPr lang="cs-CZ" altLang="cs-CZ">
                <a:solidFill>
                  <a:schemeClr val="bg1"/>
                </a:solidFill>
              </a:rPr>
              <a:t>C do 3,98 </a:t>
            </a:r>
            <a:r>
              <a:rPr lang="cs-CZ" altLang="cs-CZ" baseline="30000">
                <a:solidFill>
                  <a:schemeClr val="bg1"/>
                </a:solidFill>
              </a:rPr>
              <a:t>0</a:t>
            </a:r>
            <a:r>
              <a:rPr lang="cs-CZ" altLang="cs-CZ">
                <a:solidFill>
                  <a:schemeClr val="bg1"/>
                </a:solidFill>
              </a:rPr>
              <a:t>C svůj objem zmenšuje, teprve</a:t>
            </a:r>
          </a:p>
          <a:p>
            <a:r>
              <a:rPr lang="cs-CZ" altLang="cs-CZ">
                <a:solidFill>
                  <a:schemeClr val="bg1"/>
                </a:solidFill>
              </a:rPr>
              <a:t>od 4 </a:t>
            </a:r>
            <a:r>
              <a:rPr lang="cs-CZ" altLang="cs-CZ" baseline="30000">
                <a:solidFill>
                  <a:schemeClr val="bg1"/>
                </a:solidFill>
              </a:rPr>
              <a:t>0</a:t>
            </a:r>
            <a:r>
              <a:rPr lang="cs-CZ" altLang="cs-CZ">
                <a:solidFill>
                  <a:schemeClr val="bg1"/>
                </a:solidFill>
              </a:rPr>
              <a:t>C se chová jako ostatní kapaliny.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2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>
            <a:extLst>
              <a:ext uri="{FF2B5EF4-FFF2-40B4-BE49-F238E27FC236}">
                <a16:creationId xmlns:a16="http://schemas.microsoft.com/office/drawing/2014/main" id="{279DD17E-4805-4312-B650-68D1E65D5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0962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Ocelový sud vnitřního objemu 100 l je naplněn petrolejem</a:t>
            </a:r>
          </a:p>
          <a:p>
            <a:r>
              <a:rPr lang="cs-CZ" altLang="cs-CZ">
                <a:solidFill>
                  <a:schemeClr val="bg1"/>
                </a:solidFill>
              </a:rPr>
              <a:t>až po okraj. Jaký objem má petrolej, který vyteče ze sudu, </a:t>
            </a:r>
          </a:p>
          <a:p>
            <a:r>
              <a:rPr lang="cs-CZ" altLang="cs-CZ">
                <a:solidFill>
                  <a:schemeClr val="bg1"/>
                </a:solidFill>
              </a:rPr>
              <a:t>když se teplota soustavy zvýší o 40 K?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69F84EB-C172-4BCF-915F-C33BDF5AC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2079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Úloha: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0988B1F1-D49A-4D90-982B-C64ABCFB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125538"/>
            <a:ext cx="123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Řešení: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AE6B1C42-5282-46CF-9A70-E8F1C725F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4290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3,7 l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endParaRPr lang="cs-CZ" altLang="cs-CZ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33354999-3BFC-4B74-B109-24E5D2572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268413"/>
            <a:ext cx="4691063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Vyrobeno v rámci projektu SIPVZ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Gymnázium a SOŠ 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  Cihelní 410</a:t>
            </a:r>
          </a:p>
          <a:p>
            <a:r>
              <a:rPr lang="cs-CZ" altLang="cs-CZ">
                <a:solidFill>
                  <a:schemeClr val="bg1"/>
                </a:solidFill>
              </a:rPr>
              <a:t>             Frýdek-Místek</a:t>
            </a: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endParaRPr lang="cs-CZ" altLang="cs-CZ">
              <a:solidFill>
                <a:schemeClr val="bg1"/>
              </a:solidFill>
            </a:endParaRPr>
          </a:p>
          <a:p>
            <a:r>
              <a:rPr lang="cs-CZ" altLang="cs-CZ">
                <a:solidFill>
                  <a:schemeClr val="bg1"/>
                </a:solidFill>
              </a:rPr>
              <a:t>     Autor: Mgr. Hana Hůlová</a:t>
            </a:r>
          </a:p>
          <a:p>
            <a:endParaRPr lang="cs-CZ" altLang="cs-CZ">
              <a:solidFill>
                <a:schemeClr val="bg1"/>
              </a:solidFill>
            </a:endParaRPr>
          </a:p>
          <a:p>
            <a:r>
              <a:rPr lang="cs-CZ" altLang="cs-CZ">
                <a:solidFill>
                  <a:schemeClr val="bg1"/>
                </a:solidFill>
              </a:rPr>
              <a:t>           Rok výroby: 2006 </a:t>
            </a:r>
          </a:p>
        </p:txBody>
      </p:sp>
      <p:pic>
        <p:nvPicPr>
          <p:cNvPr id="46083" name="Picture 3" descr="logo">
            <a:extLst>
              <a:ext uri="{FF2B5EF4-FFF2-40B4-BE49-F238E27FC236}">
                <a16:creationId xmlns:a16="http://schemas.microsoft.com/office/drawing/2014/main" id="{563F5EB1-B78B-447D-AC4B-040FAFA81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8" t="5342" r="22467" b="10349"/>
          <a:stretch>
            <a:fillRect/>
          </a:stretch>
        </p:blipFill>
        <p:spPr bwMode="auto">
          <a:xfrm>
            <a:off x="3995738" y="3141663"/>
            <a:ext cx="982662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12EA39A8-833A-4296-B428-7F56DD42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8875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0000"/>
                </a:solidFill>
              </a:rPr>
              <a:t>Literatura:</a:t>
            </a:r>
            <a:r>
              <a:rPr lang="cs-CZ" altLang="cs-CZ">
                <a:solidFill>
                  <a:schemeClr val="bg1"/>
                </a:solidFill>
              </a:rPr>
              <a:t> K. Bartuška, E. Svoboda: Molekulová fyzika a termika</a:t>
            </a:r>
          </a:p>
          <a:p>
            <a:r>
              <a:rPr lang="cs-CZ" altLang="cs-CZ">
                <a:solidFill>
                  <a:srgbClr val="FF0000"/>
                </a:solidFill>
              </a:rPr>
              <a:t>Použitý zdroj:</a:t>
            </a:r>
            <a:r>
              <a:rPr lang="cs-CZ" altLang="cs-CZ">
                <a:solidFill>
                  <a:schemeClr val="bg1"/>
                </a:solidFill>
              </a:rPr>
              <a:t> Internet: </a:t>
            </a:r>
            <a:r>
              <a:rPr lang="cs-CZ" altLang="cs-CZ">
                <a:solidFill>
                  <a:schemeClr val="bg1"/>
                </a:solidFill>
                <a:hlinkClick r:id="rId4"/>
              </a:rPr>
              <a:t>www.aldebaran.cz</a:t>
            </a:r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01D4D5B2-3E39-4563-9535-3F8043AA9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7288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800" b="1">
                <a:solidFill>
                  <a:schemeClr val="bg1"/>
                </a:solidFill>
              </a:rPr>
              <a:t>hanah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>
            <a:extLst>
              <a:ext uri="{FF2B5EF4-FFF2-40B4-BE49-F238E27FC236}">
                <a16:creationId xmlns:a16="http://schemas.microsoft.com/office/drawing/2014/main" id="{943A2A3C-4B9F-4619-AE59-87165B95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4813"/>
            <a:ext cx="5753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1. Povrchová vrstva kapaliny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F4FF892F-552E-4249-822F-06F72446C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4675"/>
            <a:ext cx="7781925" cy="45720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rgbClr val="FFFF00"/>
                </a:solidFill>
              </a:rPr>
              <a:t>Volný povrch kapaliny se chová jako tenká pružná blána</a:t>
            </a:r>
          </a:p>
        </p:txBody>
      </p:sp>
      <p:pic>
        <p:nvPicPr>
          <p:cNvPr id="8204" name="desetnik.avi">
            <a:hlinkClick r:id="" action="ppaction://media"/>
            <a:extLst>
              <a:ext uri="{FF2B5EF4-FFF2-40B4-BE49-F238E27FC236}">
                <a16:creationId xmlns:a16="http://schemas.microsoft.com/office/drawing/2014/main" id="{42532443-B735-4B4F-B32D-51D3198341E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3900487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video>
          </p:childTnLst>
        </p:cTn>
      </p:par>
    </p:tnLst>
    <p:bldLst>
      <p:bldP spid="8198" grpId="0"/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1A27062A-08CB-4B27-AEBF-B5940E72B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25538"/>
            <a:ext cx="7489825" cy="410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800"/>
          </a:p>
        </p:txBody>
      </p:sp>
      <p:sp>
        <p:nvSpPr>
          <p:cNvPr id="28678" name="Oval 6">
            <a:extLst>
              <a:ext uri="{FF2B5EF4-FFF2-40B4-BE49-F238E27FC236}">
                <a16:creationId xmlns:a16="http://schemas.microsoft.com/office/drawing/2014/main" id="{B5D11C6E-AF63-4188-982D-1BDA78694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404813"/>
            <a:ext cx="1439863" cy="14398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800"/>
          </a:p>
        </p:txBody>
      </p:sp>
      <p:sp>
        <p:nvSpPr>
          <p:cNvPr id="28679" name="Oval 7">
            <a:extLst>
              <a:ext uri="{FF2B5EF4-FFF2-40B4-BE49-F238E27FC236}">
                <a16:creationId xmlns:a16="http://schemas.microsoft.com/office/drawing/2014/main" id="{52DFC7F0-864D-455D-9333-5E818005B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763588"/>
            <a:ext cx="1368425" cy="14398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 sz="1800"/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AF83848A-7568-4E6E-8BC0-3CD52F45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23950"/>
            <a:ext cx="1368425" cy="14398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5CFB400B-8CFB-495F-9BD8-B1DD309FE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1125538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7A00BDAB-B4DB-4903-ACFC-D55ECDFD9A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1844675"/>
            <a:ext cx="7489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16D92892-D0F4-4B1B-BFC8-AA558C5DC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84467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id="{A77B73DC-8E0F-40B0-8648-1DF903D47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3350" y="1844675"/>
            <a:ext cx="430213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74E7C1D5-BEF4-438C-BAB8-CA98EF27B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1844675"/>
            <a:ext cx="3603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D2BD5634-D6EF-4681-B5BE-AB65672B31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03350" y="1555750"/>
            <a:ext cx="4318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7">
            <a:extLst>
              <a:ext uri="{FF2B5EF4-FFF2-40B4-BE49-F238E27FC236}">
                <a16:creationId xmlns:a16="http://schemas.microsoft.com/office/drawing/2014/main" id="{91F937CC-7D15-4654-8AB7-46C9B92C6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1412875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49D8CD68-534D-41CD-AEDB-F91800091C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6588" y="1700213"/>
            <a:ext cx="360362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C6859D06-27FE-4BDB-A9CB-66B70C202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155575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2" name="Line 20">
            <a:extLst>
              <a:ext uri="{FF2B5EF4-FFF2-40B4-BE49-F238E27FC236}">
                <a16:creationId xmlns:a16="http://schemas.microsoft.com/office/drawing/2014/main" id="{E0150AF6-4D6A-4B20-BA90-7DFED70B0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8975" y="1555750"/>
            <a:ext cx="0" cy="360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BD5F532D-426A-4DEB-A303-059E6F6ECD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8975" y="133985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114313A6-D3EF-49FD-A1BC-829EE85A4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123950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5" name="Line 23">
            <a:extLst>
              <a:ext uri="{FF2B5EF4-FFF2-40B4-BE49-F238E27FC236}">
                <a16:creationId xmlns:a16="http://schemas.microsoft.com/office/drawing/2014/main" id="{C839C866-9F65-4F59-8F79-EBF03DE09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1123950"/>
            <a:ext cx="0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6" name="Oval 24">
            <a:extLst>
              <a:ext uri="{FF2B5EF4-FFF2-40B4-BE49-F238E27FC236}">
                <a16:creationId xmlns:a16="http://schemas.microsoft.com/office/drawing/2014/main" id="{F3E3985E-5674-4CCD-9891-FB832D1F8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7165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97" name="Oval 25">
            <a:extLst>
              <a:ext uri="{FF2B5EF4-FFF2-40B4-BE49-F238E27FC236}">
                <a16:creationId xmlns:a16="http://schemas.microsoft.com/office/drawing/2014/main" id="{671437FE-FB32-4613-B78A-7CB9B8A42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975" y="1555750"/>
            <a:ext cx="71438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98" name="Oval 26">
            <a:extLst>
              <a:ext uri="{FF2B5EF4-FFF2-40B4-BE49-F238E27FC236}">
                <a16:creationId xmlns:a16="http://schemas.microsoft.com/office/drawing/2014/main" id="{9DED9FC7-91A4-4F4F-9C1C-E4F493449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23950"/>
            <a:ext cx="7143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700" name="Text Box 28">
            <a:extLst>
              <a:ext uri="{FF2B5EF4-FFF2-40B4-BE49-F238E27FC236}">
                <a16:creationId xmlns:a16="http://schemas.microsoft.com/office/drawing/2014/main" id="{6260BE2C-CDF1-4A57-B827-F4ED948B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636838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</a:t>
            </a:r>
            <a:r>
              <a:rPr lang="cs-CZ" altLang="cs-CZ" baseline="-25000"/>
              <a:t>2</a:t>
            </a:r>
            <a:endParaRPr lang="cs-CZ" altLang="cs-CZ"/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F2C1FABD-AFD4-4682-840C-DB9C9820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08275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</a:t>
            </a:r>
            <a:r>
              <a:rPr lang="cs-CZ" altLang="cs-CZ" baseline="-25000"/>
              <a:t>1</a:t>
            </a:r>
            <a:endParaRPr lang="cs-CZ" altLang="cs-CZ"/>
          </a:p>
        </p:txBody>
      </p:sp>
      <p:sp>
        <p:nvSpPr>
          <p:cNvPr id="28702" name="Text Box 30">
            <a:extLst>
              <a:ext uri="{FF2B5EF4-FFF2-40B4-BE49-F238E27FC236}">
                <a16:creationId xmlns:a16="http://schemas.microsoft.com/office/drawing/2014/main" id="{59D97433-9164-48D0-AA03-3739345A2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347913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K</a:t>
            </a:r>
            <a:r>
              <a:rPr lang="cs-CZ" altLang="cs-CZ" baseline="-25000"/>
              <a:t>3</a:t>
            </a:r>
            <a:endParaRPr lang="cs-CZ" altLang="cs-CZ"/>
          </a:p>
        </p:txBody>
      </p:sp>
      <p:sp>
        <p:nvSpPr>
          <p:cNvPr id="28706" name="Text Box 34">
            <a:extLst>
              <a:ext uri="{FF2B5EF4-FFF2-40B4-BE49-F238E27FC236}">
                <a16:creationId xmlns:a16="http://schemas.microsoft.com/office/drawing/2014/main" id="{02E34187-D74B-42BE-B255-749E835A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0"/>
            <a:ext cx="5689600" cy="528638"/>
          </a:xfrm>
          <a:prstGeom prst="rect">
            <a:avLst/>
          </a:prstGeom>
          <a:solidFill>
            <a:srgbClr val="0000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800">
                <a:solidFill>
                  <a:srgbClr val="66FF33"/>
                </a:solidFill>
              </a:rPr>
              <a:t>Vzájemné silové působení molekul</a:t>
            </a:r>
          </a:p>
        </p:txBody>
      </p:sp>
      <p:sp>
        <p:nvSpPr>
          <p:cNvPr id="28707" name="Text Box 35">
            <a:extLst>
              <a:ext uri="{FF2B5EF4-FFF2-40B4-BE49-F238E27FC236}">
                <a16:creationId xmlns:a16="http://schemas.microsoft.com/office/drawing/2014/main" id="{92826A83-9E61-433B-B2DE-7B8DC8B0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933825"/>
            <a:ext cx="7370762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/>
              <a:t>Na každou molekulu ležící v povrchové vrstvě působí</a:t>
            </a:r>
          </a:p>
          <a:p>
            <a:r>
              <a:rPr lang="cs-CZ" altLang="cs-CZ"/>
              <a:t>sousední molekuly výslednou přitažlivou silou, která</a:t>
            </a:r>
          </a:p>
          <a:p>
            <a:r>
              <a:rPr lang="cs-CZ" altLang="cs-CZ"/>
              <a:t>má směr dovnitř kapaliny </a:t>
            </a:r>
          </a:p>
        </p:txBody>
      </p:sp>
      <p:sp>
        <p:nvSpPr>
          <p:cNvPr id="28708" name="Rectangle 36">
            <a:extLst>
              <a:ext uri="{FF2B5EF4-FFF2-40B4-BE49-F238E27FC236}">
                <a16:creationId xmlns:a16="http://schemas.microsoft.com/office/drawing/2014/main" id="{6A922BA3-46BD-4851-B2B0-1B8CA01C5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00663"/>
            <a:ext cx="8820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chemeClr val="bg1"/>
              </a:solidFill>
            </a:endParaRPr>
          </a:p>
          <a:p>
            <a:r>
              <a:rPr lang="cs-CZ" altLang="cs-CZ">
                <a:solidFill>
                  <a:srgbClr val="66FF33"/>
                </a:solidFill>
              </a:rPr>
              <a:t> </a:t>
            </a:r>
            <a:r>
              <a:rPr lang="cs-CZ" altLang="cs-CZ">
                <a:solidFill>
                  <a:schemeClr val="bg1"/>
                </a:solidFill>
              </a:rPr>
              <a:t>V okolí molekuly je sféra molekulového působení</a:t>
            </a:r>
          </a:p>
          <a:p>
            <a:r>
              <a:rPr lang="cs-CZ" altLang="cs-CZ">
                <a:solidFill>
                  <a:schemeClr val="bg1"/>
                </a:solidFill>
              </a:rPr>
              <a:t> (r =10 </a:t>
            </a:r>
            <a:r>
              <a:rPr lang="cs-CZ" altLang="cs-CZ" baseline="30000">
                <a:solidFill>
                  <a:schemeClr val="bg1"/>
                </a:solidFill>
              </a:rPr>
              <a:t>-9</a:t>
            </a:r>
            <a:r>
              <a:rPr lang="cs-CZ" altLang="cs-CZ">
                <a:solidFill>
                  <a:schemeClr val="bg1"/>
                </a:solidFill>
              </a:rPr>
              <a:t>m), ve které se nacházejí molekuly které na ni působí.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8" grpId="0" animBg="1"/>
      <p:bldP spid="28679" grpId="0" animBg="1"/>
      <p:bldP spid="28700" grpId="0"/>
      <p:bldP spid="28701" grpId="0"/>
      <p:bldP spid="28702" grpId="0"/>
      <p:bldP spid="28706" grpId="0" animBg="1"/>
      <p:bldP spid="28707" grpId="0" animBg="1"/>
      <p:bldP spid="287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F56EF4C2-B74E-4778-AB94-4B6489467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495300"/>
            <a:ext cx="7461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Povrchové vrstvě přiřazujeme </a:t>
            </a:r>
            <a:r>
              <a:rPr lang="cs-CZ" altLang="cs-CZ">
                <a:solidFill>
                  <a:srgbClr val="FFFF00"/>
                </a:solidFill>
              </a:rPr>
              <a:t>povrchovou energii.</a:t>
            </a:r>
          </a:p>
          <a:p>
            <a:endParaRPr lang="cs-CZ" altLang="cs-CZ">
              <a:solidFill>
                <a:srgbClr val="66FF33"/>
              </a:solidFill>
            </a:endParaRPr>
          </a:p>
          <a:p>
            <a:r>
              <a:rPr lang="cs-CZ" altLang="cs-CZ">
                <a:solidFill>
                  <a:schemeClr val="bg1"/>
                </a:solidFill>
              </a:rPr>
              <a:t>Kapalina daného objemu má snahu nabývat takového</a:t>
            </a:r>
          </a:p>
          <a:p>
            <a:r>
              <a:rPr lang="cs-CZ" altLang="cs-CZ">
                <a:solidFill>
                  <a:schemeClr val="bg1"/>
                </a:solidFill>
              </a:rPr>
              <a:t>tvaru, aby obsah jejího povrchu byl co nejmenší.</a:t>
            </a:r>
          </a:p>
        </p:txBody>
      </p:sp>
      <p:pic>
        <p:nvPicPr>
          <p:cNvPr id="14339" name="Picture 3" descr="kapka5_0">
            <a:extLst>
              <a:ext uri="{FF2B5EF4-FFF2-40B4-BE49-F238E27FC236}">
                <a16:creationId xmlns:a16="http://schemas.microsoft.com/office/drawing/2014/main" id="{E556B335-465C-4B58-B220-714B14F3D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4392613" cy="329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B12C6F70-983C-40D2-8C2E-C549CA387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41663"/>
            <a:ext cx="2008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FF0000"/>
                </a:solidFill>
              </a:rPr>
              <a:t>KULOVÝ TVAR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ka2_0">
            <a:extLst>
              <a:ext uri="{FF2B5EF4-FFF2-40B4-BE49-F238E27FC236}">
                <a16:creationId xmlns:a16="http://schemas.microsoft.com/office/drawing/2014/main" id="{EBCE37B6-47F4-4479-ABE2-265AEB2ED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29225"/>
            <a:ext cx="17145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kapka_0">
            <a:extLst>
              <a:ext uri="{FF2B5EF4-FFF2-40B4-BE49-F238E27FC236}">
                <a16:creationId xmlns:a16="http://schemas.microsoft.com/office/drawing/2014/main" id="{D33A3B5C-0FD5-4ECA-AACD-0E7C1FD2F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33375"/>
            <a:ext cx="2735262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kapka5_0">
            <a:extLst>
              <a:ext uri="{FF2B5EF4-FFF2-40B4-BE49-F238E27FC236}">
                <a16:creationId xmlns:a16="http://schemas.microsoft.com/office/drawing/2014/main" id="{11D89A9C-DA9B-48EA-8BBC-596E9091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hy_balloon.mpg">
            <a:hlinkClick r:id="" action="ppaction://media"/>
            <a:extLst>
              <a:ext uri="{FF2B5EF4-FFF2-40B4-BE49-F238E27FC236}">
                <a16:creationId xmlns:a16="http://schemas.microsoft.com/office/drawing/2014/main" id="{F6C9FA35-C778-4BD7-9566-F9830F39C51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3529012" cy="26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771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771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7771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71" fill="hold"/>
                                        <p:tgtEl>
                                          <p:spTgt spid="6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5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Text Box 16">
            <a:extLst>
              <a:ext uri="{FF2B5EF4-FFF2-40B4-BE49-F238E27FC236}">
                <a16:creationId xmlns:a16="http://schemas.microsoft.com/office/drawing/2014/main" id="{EE72125D-25B8-4612-AE4C-B9FE3E15B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49275"/>
            <a:ext cx="3498850" cy="579438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66FF33"/>
                </a:solidFill>
              </a:rPr>
              <a:t>2. Povrchová síla</a:t>
            </a:r>
          </a:p>
        </p:txBody>
      </p:sp>
      <p:pic>
        <p:nvPicPr>
          <p:cNvPr id="24593" name="DSCI0007.AVI">
            <a:hlinkClick r:id="" action="ppaction://media"/>
            <a:extLst>
              <a:ext uri="{FF2B5EF4-FFF2-40B4-BE49-F238E27FC236}">
                <a16:creationId xmlns:a16="http://schemas.microsoft.com/office/drawing/2014/main" id="{275E16B9-5FAF-4891-94D6-3FAA56D6DE08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86000"/>
            <a:ext cx="4175125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32" fill="hold"/>
                                        <p:tgtEl>
                                          <p:spTgt spid="24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9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45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3"/>
                  </p:tgtEl>
                </p:cond>
              </p:nextCondLst>
            </p:seq>
          </p:childTnLst>
        </p:cTn>
      </p:par>
    </p:tnLst>
    <p:bldLst>
      <p:bldP spid="245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8" name="Picture 42" descr="povrch">
            <a:extLst>
              <a:ext uri="{FF2B5EF4-FFF2-40B4-BE49-F238E27FC236}">
                <a16:creationId xmlns:a16="http://schemas.microsoft.com/office/drawing/2014/main" id="{AF2761F8-0BA2-4E8E-A6A5-817640436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49725"/>
            <a:ext cx="5616575" cy="24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9" name="Text Box 43">
            <a:extLst>
              <a:ext uri="{FF2B5EF4-FFF2-40B4-BE49-F238E27FC236}">
                <a16:creationId xmlns:a16="http://schemas.microsoft.com/office/drawing/2014/main" id="{1E329DDD-FBDC-4C64-94AA-E789462B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141663"/>
            <a:ext cx="5894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>
                <a:solidFill>
                  <a:schemeClr val="bg1"/>
                </a:solidFill>
              </a:rPr>
              <a:t>V povrchové vrstvě působí</a:t>
            </a:r>
            <a:r>
              <a:rPr lang="cs-CZ" altLang="cs-CZ">
                <a:solidFill>
                  <a:srgbClr val="66FF33"/>
                </a:solidFill>
              </a:rPr>
              <a:t> </a:t>
            </a:r>
            <a:r>
              <a:rPr lang="cs-CZ" altLang="cs-CZ">
                <a:solidFill>
                  <a:srgbClr val="FFFF00"/>
                </a:solidFill>
              </a:rPr>
              <a:t>povrchové síly</a:t>
            </a:r>
            <a:r>
              <a:rPr lang="cs-CZ" altLang="cs-CZ">
                <a:solidFill>
                  <a:schemeClr val="bg1"/>
                </a:solidFill>
              </a:rPr>
              <a:t>,</a:t>
            </a:r>
          </a:p>
          <a:p>
            <a:r>
              <a:rPr lang="cs-CZ" altLang="cs-CZ">
                <a:solidFill>
                  <a:schemeClr val="bg1"/>
                </a:solidFill>
              </a:rPr>
              <a:t>které jsou tečné k povrchu kapaliny </a:t>
            </a:r>
          </a:p>
        </p:txBody>
      </p:sp>
      <p:pic>
        <p:nvPicPr>
          <p:cNvPr id="4140" name="Picture 44" descr="http://sweb.cz/radek.jandora/S11.BMP">
            <a:extLst>
              <a:ext uri="{FF2B5EF4-FFF2-40B4-BE49-F238E27FC236}">
                <a16:creationId xmlns:a16="http://schemas.microsoft.com/office/drawing/2014/main" id="{96287C74-085C-4AAC-AF87-1B3F8D9E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2636838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povrch">
            <a:extLst>
              <a:ext uri="{FF2B5EF4-FFF2-40B4-BE49-F238E27FC236}">
                <a16:creationId xmlns:a16="http://schemas.microsoft.com/office/drawing/2014/main" id="{1B805583-51CB-4203-970F-2E425B74B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26860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2.avi">
            <a:hlinkClick r:id="" action="ppaction://media"/>
            <a:extLst>
              <a:ext uri="{FF2B5EF4-FFF2-40B4-BE49-F238E27FC236}">
                <a16:creationId xmlns:a16="http://schemas.microsoft.com/office/drawing/2014/main" id="{D14CC01B-2350-4B1D-B254-310395B490FE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60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727</Words>
  <Application>Microsoft Office PowerPoint</Application>
  <PresentationFormat>Předvádění na obrazovce (4:3)</PresentationFormat>
  <Paragraphs>156</Paragraphs>
  <Slides>27</Slides>
  <Notes>27</Notes>
  <HiddenSlides>0</HiddenSlides>
  <MMClips>6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Symbol</vt:lpstr>
      <vt:lpstr>Výchozí návrh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JH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snimek1</dc:title>
  <dc:creator>hanah</dc:creator>
  <cp:lastModifiedBy>Jaromír Osčádal</cp:lastModifiedBy>
  <cp:revision>79</cp:revision>
  <dcterms:created xsi:type="dcterms:W3CDTF">2002-01-28T11:57:09Z</dcterms:created>
  <dcterms:modified xsi:type="dcterms:W3CDTF">2017-09-28T17:21:23Z</dcterms:modified>
</cp:coreProperties>
</file>