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332" r:id="rId2"/>
    <p:sldId id="257" r:id="rId3"/>
    <p:sldId id="256" r:id="rId4"/>
    <p:sldId id="334" r:id="rId5"/>
    <p:sldId id="299" r:id="rId6"/>
    <p:sldId id="300" r:id="rId7"/>
    <p:sldId id="335" r:id="rId8"/>
    <p:sldId id="336" r:id="rId9"/>
    <p:sldId id="337" r:id="rId10"/>
    <p:sldId id="305" r:id="rId11"/>
    <p:sldId id="306" r:id="rId12"/>
    <p:sldId id="304" r:id="rId13"/>
    <p:sldId id="307" r:id="rId14"/>
    <p:sldId id="338" r:id="rId15"/>
    <p:sldId id="301" r:id="rId16"/>
    <p:sldId id="302" r:id="rId17"/>
    <p:sldId id="308" r:id="rId18"/>
    <p:sldId id="309" r:id="rId19"/>
    <p:sldId id="311" r:id="rId20"/>
    <p:sldId id="343" r:id="rId21"/>
    <p:sldId id="312" r:id="rId22"/>
    <p:sldId id="340" r:id="rId23"/>
    <p:sldId id="341" r:id="rId24"/>
    <p:sldId id="342" r:id="rId25"/>
    <p:sldId id="339" r:id="rId26"/>
    <p:sldId id="313" r:id="rId27"/>
    <p:sldId id="345" r:id="rId28"/>
    <p:sldId id="346" r:id="rId29"/>
    <p:sldId id="347" r:id="rId30"/>
    <p:sldId id="348" r:id="rId31"/>
    <p:sldId id="310" r:id="rId32"/>
    <p:sldId id="349" r:id="rId33"/>
    <p:sldId id="350" r:id="rId34"/>
    <p:sldId id="314" r:id="rId35"/>
    <p:sldId id="351" r:id="rId36"/>
    <p:sldId id="315" r:id="rId37"/>
    <p:sldId id="352" r:id="rId38"/>
    <p:sldId id="353" r:id="rId39"/>
    <p:sldId id="354" r:id="rId40"/>
    <p:sldId id="316" r:id="rId41"/>
    <p:sldId id="317" r:id="rId42"/>
    <p:sldId id="320" r:id="rId43"/>
    <p:sldId id="321" r:id="rId44"/>
    <p:sldId id="330" r:id="rId45"/>
    <p:sldId id="322" r:id="rId46"/>
    <p:sldId id="323" r:id="rId47"/>
    <p:sldId id="326" r:id="rId48"/>
    <p:sldId id="331" r:id="rId49"/>
    <p:sldId id="333" r:id="rId50"/>
  </p:sldIdLst>
  <p:sldSz cx="9144000" cy="6858000" type="screen4x3"/>
  <p:notesSz cx="6858000" cy="9144000"/>
  <p:custShowLst>
    <p:custShow name="Molekulová fyzika a termodynami" id="0">
      <p:sldLst>
        <p:sld r:id="rId3"/>
        <p:sld r:id="rId4"/>
      </p:sldLst>
    </p:custShow>
  </p:custShow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FFF00"/>
    <a:srgbClr val="CC0000"/>
    <a:srgbClr val="33CCFF"/>
    <a:srgbClr val="00FF00"/>
    <a:srgbClr val="FF0066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6" autoAdjust="0"/>
    <p:restoredTop sz="93874" autoAdjust="0"/>
  </p:normalViewPr>
  <p:slideViewPr>
    <p:cSldViewPr>
      <p:cViewPr varScale="1">
        <p:scale>
          <a:sx n="68" d="100"/>
          <a:sy n="68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AE723-B0F4-43EB-828B-83D31E62AD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37348E61-4AFD-41B4-A038-3D2ABD19FA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PLAZMA</a:t>
          </a:r>
        </a:p>
      </dgm:t>
    </dgm:pt>
    <dgm:pt modelId="{5F0B99F6-0AB9-4A6F-A7E8-D86CD867F15D}" type="parTrans" cxnId="{37B088B6-DE40-4F52-9EFC-AC0BC46F9E96}">
      <dgm:prSet/>
      <dgm:spPr/>
    </dgm:pt>
    <dgm:pt modelId="{15F45D3B-CAFD-4920-BAA1-840EBCC0B5CB}" type="sibTrans" cxnId="{37B088B6-DE40-4F52-9EFC-AC0BC46F9E96}">
      <dgm:prSet/>
      <dgm:spPr/>
    </dgm:pt>
    <dgm:pt modelId="{B4194D7A-6719-4284-861E-E28AA0341D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PLYNNÁ LÁTKA</a:t>
          </a:r>
        </a:p>
      </dgm:t>
    </dgm:pt>
    <dgm:pt modelId="{FAEAE7AC-D055-4C71-AB9F-CD0A05D625FE}" type="parTrans" cxnId="{534163B7-6945-49C3-8F66-F40A2EBD13E3}">
      <dgm:prSet/>
      <dgm:spPr/>
    </dgm:pt>
    <dgm:pt modelId="{6AB0EBA3-A938-4BFD-BDA7-006D53729FDF}" type="sibTrans" cxnId="{534163B7-6945-49C3-8F66-F40A2EBD13E3}">
      <dgm:prSet/>
      <dgm:spPr/>
    </dgm:pt>
    <dgm:pt modelId="{8976DF0E-48C3-41FE-9220-8698C9D6D7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1" u="none" strike="noStrike" cap="none" normalizeH="0" baseline="0">
              <a:ln>
                <a:noFill/>
              </a:ln>
              <a:solidFill>
                <a:srgbClr val="993300"/>
              </a:solidFill>
              <a:effectLst/>
              <a:latin typeface="Arial" panose="020B0604020202020204" pitchFamily="34" charset="0"/>
            </a:rPr>
            <a:t>PEVNÁ LÁTKA</a:t>
          </a:r>
        </a:p>
      </dgm:t>
    </dgm:pt>
    <dgm:pt modelId="{9566E5C8-330D-4200-93AF-8122A44153E6}" type="parTrans" cxnId="{5E049477-46F6-4EB8-B47C-C6BA0BD9AF05}">
      <dgm:prSet/>
      <dgm:spPr/>
    </dgm:pt>
    <dgm:pt modelId="{F3EF0FB2-9B37-4217-833B-0B763C7796CA}" type="sibTrans" cxnId="{5E049477-46F6-4EB8-B47C-C6BA0BD9AF05}">
      <dgm:prSet/>
      <dgm:spPr/>
    </dgm:pt>
    <dgm:pt modelId="{43F42583-A6F5-4BF6-A246-84D31FB07E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1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rPr>
            <a:t>KAPALNÁ LÁTKA</a:t>
          </a:r>
        </a:p>
      </dgm:t>
    </dgm:pt>
    <dgm:pt modelId="{940BC3DB-2A39-457C-8089-DD0E6A2B87E8}" type="parTrans" cxnId="{1956264A-ED70-49B7-8276-9B2995A11A87}">
      <dgm:prSet/>
      <dgm:spPr/>
    </dgm:pt>
    <dgm:pt modelId="{6E0D1ACE-2174-45A2-8C92-7B5E745DF243}" type="sibTrans" cxnId="{1956264A-ED70-49B7-8276-9B2995A11A87}">
      <dgm:prSet/>
      <dgm:spPr/>
    </dgm:pt>
    <dgm:pt modelId="{0EA9E830-C819-4BCD-859E-8D9EA0EAD4B1}" type="pres">
      <dgm:prSet presAssocID="{B07AE723-B0F4-43EB-828B-83D31E62AD3D}" presName="compositeShape" presStyleCnt="0">
        <dgm:presLayoutVars>
          <dgm:chMax val="7"/>
          <dgm:dir/>
          <dgm:resizeHandles val="exact"/>
        </dgm:presLayoutVars>
      </dgm:prSet>
      <dgm:spPr/>
    </dgm:pt>
    <dgm:pt modelId="{A47FEDDC-4BA2-4939-9F98-6B27EC4335B6}" type="pres">
      <dgm:prSet presAssocID="{37348E61-4AFD-41B4-A038-3D2ABD19FA46}" presName="circ1" presStyleLbl="vennNode1" presStyleIdx="0" presStyleCnt="4"/>
      <dgm:spPr/>
    </dgm:pt>
    <dgm:pt modelId="{CC7E014E-35A3-4986-A53B-AC63B5C34079}" type="pres">
      <dgm:prSet presAssocID="{37348E61-4AFD-41B4-A038-3D2ABD19FA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36F60C-9FA9-4534-B1EB-31859AE56F82}" type="pres">
      <dgm:prSet presAssocID="{B4194D7A-6719-4284-861E-E28AA0341DF3}" presName="circ2" presStyleLbl="vennNode1" presStyleIdx="1" presStyleCnt="4"/>
      <dgm:spPr/>
    </dgm:pt>
    <dgm:pt modelId="{C2DC47E1-E1F3-4A0E-BC3F-37E494BA2E72}" type="pres">
      <dgm:prSet presAssocID="{B4194D7A-6719-4284-861E-E28AA0341D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E21F1D-4462-4DC9-AB21-AAE95D9F7043}" type="pres">
      <dgm:prSet presAssocID="{8976DF0E-48C3-41FE-9220-8698C9D6D7DB}" presName="circ3" presStyleLbl="vennNode1" presStyleIdx="2" presStyleCnt="4"/>
      <dgm:spPr/>
    </dgm:pt>
    <dgm:pt modelId="{A583A7D4-03A6-4BFC-A4BF-DC9C56DA95E9}" type="pres">
      <dgm:prSet presAssocID="{8976DF0E-48C3-41FE-9220-8698C9D6D7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D44298-4575-4807-9049-765297193885}" type="pres">
      <dgm:prSet presAssocID="{43F42583-A6F5-4BF6-A246-84D31FB07E16}" presName="circ4" presStyleLbl="vennNode1" presStyleIdx="3" presStyleCnt="4"/>
      <dgm:spPr/>
    </dgm:pt>
    <dgm:pt modelId="{44605F57-0244-4D5A-88E4-C37518DD1452}" type="pres">
      <dgm:prSet presAssocID="{43F42583-A6F5-4BF6-A246-84D31FB07E1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75ACC30-B246-4C95-97AE-13C7ACE2EDB4}" type="presOf" srcId="{8976DF0E-48C3-41FE-9220-8698C9D6D7DB}" destId="{A583A7D4-03A6-4BFC-A4BF-DC9C56DA95E9}" srcOrd="1" destOrd="0" presId="urn:microsoft.com/office/officeart/2005/8/layout/venn1"/>
    <dgm:cxn modelId="{06543046-3A3F-4DB3-8D87-EAED656CE5E9}" type="presOf" srcId="{37348E61-4AFD-41B4-A038-3D2ABD19FA46}" destId="{CC7E014E-35A3-4986-A53B-AC63B5C34079}" srcOrd="1" destOrd="0" presId="urn:microsoft.com/office/officeart/2005/8/layout/venn1"/>
    <dgm:cxn modelId="{1956264A-ED70-49B7-8276-9B2995A11A87}" srcId="{B07AE723-B0F4-43EB-828B-83D31E62AD3D}" destId="{43F42583-A6F5-4BF6-A246-84D31FB07E16}" srcOrd="3" destOrd="0" parTransId="{940BC3DB-2A39-457C-8089-DD0E6A2B87E8}" sibTransId="{6E0D1ACE-2174-45A2-8C92-7B5E745DF243}"/>
    <dgm:cxn modelId="{CF9B036D-EFEE-4954-8C1B-7210D1B0CAAB}" type="presOf" srcId="{43F42583-A6F5-4BF6-A246-84D31FB07E16}" destId="{44605F57-0244-4D5A-88E4-C37518DD1452}" srcOrd="1" destOrd="0" presId="urn:microsoft.com/office/officeart/2005/8/layout/venn1"/>
    <dgm:cxn modelId="{8AAC8472-6AC2-4644-A47E-708116391966}" type="presOf" srcId="{43F42583-A6F5-4BF6-A246-84D31FB07E16}" destId="{63D44298-4575-4807-9049-765297193885}" srcOrd="0" destOrd="0" presId="urn:microsoft.com/office/officeart/2005/8/layout/venn1"/>
    <dgm:cxn modelId="{5E049477-46F6-4EB8-B47C-C6BA0BD9AF05}" srcId="{B07AE723-B0F4-43EB-828B-83D31E62AD3D}" destId="{8976DF0E-48C3-41FE-9220-8698C9D6D7DB}" srcOrd="2" destOrd="0" parTransId="{9566E5C8-330D-4200-93AF-8122A44153E6}" sibTransId="{F3EF0FB2-9B37-4217-833B-0B763C7796CA}"/>
    <dgm:cxn modelId="{66D00897-E37C-4827-9A1C-68D3B9110811}" type="presOf" srcId="{B4194D7A-6719-4284-861E-E28AA0341DF3}" destId="{C2DC47E1-E1F3-4A0E-BC3F-37E494BA2E72}" srcOrd="1" destOrd="0" presId="urn:microsoft.com/office/officeart/2005/8/layout/venn1"/>
    <dgm:cxn modelId="{22B7B7AD-46DF-4501-AEF9-70FDCB2759AB}" type="presOf" srcId="{37348E61-4AFD-41B4-A038-3D2ABD19FA46}" destId="{A47FEDDC-4BA2-4939-9F98-6B27EC4335B6}" srcOrd="0" destOrd="0" presId="urn:microsoft.com/office/officeart/2005/8/layout/venn1"/>
    <dgm:cxn modelId="{37B088B6-DE40-4F52-9EFC-AC0BC46F9E96}" srcId="{B07AE723-B0F4-43EB-828B-83D31E62AD3D}" destId="{37348E61-4AFD-41B4-A038-3D2ABD19FA46}" srcOrd="0" destOrd="0" parTransId="{5F0B99F6-0AB9-4A6F-A7E8-D86CD867F15D}" sibTransId="{15F45D3B-CAFD-4920-BAA1-840EBCC0B5CB}"/>
    <dgm:cxn modelId="{534163B7-6945-49C3-8F66-F40A2EBD13E3}" srcId="{B07AE723-B0F4-43EB-828B-83D31E62AD3D}" destId="{B4194D7A-6719-4284-861E-E28AA0341DF3}" srcOrd="1" destOrd="0" parTransId="{FAEAE7AC-D055-4C71-AB9F-CD0A05D625FE}" sibTransId="{6AB0EBA3-A938-4BFD-BDA7-006D53729FDF}"/>
    <dgm:cxn modelId="{FFF4ADC5-C4C8-4AA0-AD64-FBEDD3B383B6}" type="presOf" srcId="{B4194D7A-6719-4284-861E-E28AA0341DF3}" destId="{6F36F60C-9FA9-4534-B1EB-31859AE56F82}" srcOrd="0" destOrd="0" presId="urn:microsoft.com/office/officeart/2005/8/layout/venn1"/>
    <dgm:cxn modelId="{E1223DE0-AAD8-4B43-89C6-136C2D5921A6}" type="presOf" srcId="{8976DF0E-48C3-41FE-9220-8698C9D6D7DB}" destId="{46E21F1D-4462-4DC9-AB21-AAE95D9F7043}" srcOrd="0" destOrd="0" presId="urn:microsoft.com/office/officeart/2005/8/layout/venn1"/>
    <dgm:cxn modelId="{D3DD6EFF-5A63-439F-A6BB-D57AC6EE613C}" type="presOf" srcId="{B07AE723-B0F4-43EB-828B-83D31E62AD3D}" destId="{0EA9E830-C819-4BCD-859E-8D9EA0EAD4B1}" srcOrd="0" destOrd="0" presId="urn:microsoft.com/office/officeart/2005/8/layout/venn1"/>
    <dgm:cxn modelId="{BE595C4E-7288-48E7-ADFA-FAA3AB993E0F}" type="presParOf" srcId="{0EA9E830-C819-4BCD-859E-8D9EA0EAD4B1}" destId="{A47FEDDC-4BA2-4939-9F98-6B27EC4335B6}" srcOrd="0" destOrd="0" presId="urn:microsoft.com/office/officeart/2005/8/layout/venn1"/>
    <dgm:cxn modelId="{E17B8D9A-AA03-4DB2-9042-5B5753795AA2}" type="presParOf" srcId="{0EA9E830-C819-4BCD-859E-8D9EA0EAD4B1}" destId="{CC7E014E-35A3-4986-A53B-AC63B5C34079}" srcOrd="1" destOrd="0" presId="urn:microsoft.com/office/officeart/2005/8/layout/venn1"/>
    <dgm:cxn modelId="{486E6EB3-5A29-4CE8-8FA2-A90B7A10A05B}" type="presParOf" srcId="{0EA9E830-C819-4BCD-859E-8D9EA0EAD4B1}" destId="{6F36F60C-9FA9-4534-B1EB-31859AE56F82}" srcOrd="2" destOrd="0" presId="urn:microsoft.com/office/officeart/2005/8/layout/venn1"/>
    <dgm:cxn modelId="{7710CA37-6EB3-41B1-B1E8-354C6B1D50BB}" type="presParOf" srcId="{0EA9E830-C819-4BCD-859E-8D9EA0EAD4B1}" destId="{C2DC47E1-E1F3-4A0E-BC3F-37E494BA2E72}" srcOrd="3" destOrd="0" presId="urn:microsoft.com/office/officeart/2005/8/layout/venn1"/>
    <dgm:cxn modelId="{88D9D915-D991-4EA9-86BB-1CCF5B9AA31D}" type="presParOf" srcId="{0EA9E830-C819-4BCD-859E-8D9EA0EAD4B1}" destId="{46E21F1D-4462-4DC9-AB21-AAE95D9F7043}" srcOrd="4" destOrd="0" presId="urn:microsoft.com/office/officeart/2005/8/layout/venn1"/>
    <dgm:cxn modelId="{8F0C714C-62AA-4DA9-9B2E-CC3341E0DFF2}" type="presParOf" srcId="{0EA9E830-C819-4BCD-859E-8D9EA0EAD4B1}" destId="{A583A7D4-03A6-4BFC-A4BF-DC9C56DA95E9}" srcOrd="5" destOrd="0" presId="urn:microsoft.com/office/officeart/2005/8/layout/venn1"/>
    <dgm:cxn modelId="{4A713893-02CD-4C30-887C-13D95ACCFA7E}" type="presParOf" srcId="{0EA9E830-C819-4BCD-859E-8D9EA0EAD4B1}" destId="{63D44298-4575-4807-9049-765297193885}" srcOrd="6" destOrd="0" presId="urn:microsoft.com/office/officeart/2005/8/layout/venn1"/>
    <dgm:cxn modelId="{942E5182-0F0C-4B24-A255-147AD5CEDFAE}" type="presParOf" srcId="{0EA9E830-C819-4BCD-859E-8D9EA0EAD4B1}" destId="{44605F57-0244-4D5A-88E4-C37518DD145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FEDDC-4BA2-4939-9F98-6B27EC4335B6}">
      <dsp:nvSpPr>
        <dsp:cNvPr id="0" name=""/>
        <dsp:cNvSpPr/>
      </dsp:nvSpPr>
      <dsp:spPr>
        <a:xfrm>
          <a:off x="1475739" y="52625"/>
          <a:ext cx="2736532" cy="27365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1" i="1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PLAZMA</a:t>
          </a:r>
        </a:p>
      </dsp:txBody>
      <dsp:txXfrm>
        <a:off x="1791493" y="421005"/>
        <a:ext cx="2105025" cy="868322"/>
      </dsp:txXfrm>
    </dsp:sp>
    <dsp:sp modelId="{6F36F60C-9FA9-4534-B1EB-31859AE56F82}">
      <dsp:nvSpPr>
        <dsp:cNvPr id="0" name=""/>
        <dsp:cNvSpPr/>
      </dsp:nvSpPr>
      <dsp:spPr>
        <a:xfrm>
          <a:off x="2686129" y="1263015"/>
          <a:ext cx="2736532" cy="27365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1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PLYNNÁ LÁTKA</a:t>
          </a:r>
        </a:p>
      </dsp:txBody>
      <dsp:txXfrm>
        <a:off x="4159646" y="1578768"/>
        <a:ext cx="1052512" cy="2105025"/>
      </dsp:txXfrm>
    </dsp:sp>
    <dsp:sp modelId="{46E21F1D-4462-4DC9-AB21-AAE95D9F7043}">
      <dsp:nvSpPr>
        <dsp:cNvPr id="0" name=""/>
        <dsp:cNvSpPr/>
      </dsp:nvSpPr>
      <dsp:spPr>
        <a:xfrm>
          <a:off x="1475739" y="2473404"/>
          <a:ext cx="2736532" cy="27365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1" i="1" u="none" strike="noStrike" kern="1200" cap="none" normalizeH="0" baseline="0">
              <a:ln>
                <a:noFill/>
              </a:ln>
              <a:solidFill>
                <a:srgbClr val="993300"/>
              </a:solidFill>
              <a:effectLst/>
              <a:latin typeface="Arial" panose="020B0604020202020204" pitchFamily="34" charset="0"/>
            </a:rPr>
            <a:t>PEVNÁ LÁTKA</a:t>
          </a:r>
        </a:p>
      </dsp:txBody>
      <dsp:txXfrm>
        <a:off x="1791493" y="3973235"/>
        <a:ext cx="2105025" cy="868322"/>
      </dsp:txXfrm>
    </dsp:sp>
    <dsp:sp modelId="{63D44298-4575-4807-9049-765297193885}">
      <dsp:nvSpPr>
        <dsp:cNvPr id="0" name=""/>
        <dsp:cNvSpPr/>
      </dsp:nvSpPr>
      <dsp:spPr>
        <a:xfrm>
          <a:off x="265350" y="1263015"/>
          <a:ext cx="2736532" cy="27365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1" i="1" u="none" strike="noStrike" kern="1200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rPr>
            <a:t>KAPALNÁ LÁTKA</a:t>
          </a:r>
        </a:p>
      </dsp:txBody>
      <dsp:txXfrm>
        <a:off x="475852" y="1578768"/>
        <a:ext cx="1052512" cy="210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ACC6936D-34A6-41FB-A36D-CD03CE1C4B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4B029302-1527-4208-97C1-36466A14BC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B4DBCE5D-9610-427E-9A2A-C6EDBC9B4BA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174953C4-984C-461D-92C1-70F776D351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971E2110-A857-4126-94B4-CAA5BDD6A9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5" name="Rectangle 7">
            <a:extLst>
              <a:ext uri="{FF2B5EF4-FFF2-40B4-BE49-F238E27FC236}">
                <a16:creationId xmlns:a16="http://schemas.microsoft.com/office/drawing/2014/main" id="{075340B2-812D-4560-B317-4B7CCC89C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effectLst/>
              </a:defRPr>
            </a:lvl1pPr>
          </a:lstStyle>
          <a:p>
            <a:fld id="{0D00DA8D-E8D2-4294-A509-F15702A6186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20B24A-35BC-4D37-A2FC-A6F3FACAD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4BEB8-AFEC-4D04-850E-D232984EA182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89CD930A-C20D-4375-BD93-2FD805A3EC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605BE482-4DFF-43D3-9FEE-1D1A631EB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F6CD23F9-4B1C-4CB0-926E-175727C4B82A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>
              <a:extLst>
                <a:ext uri="{FF2B5EF4-FFF2-40B4-BE49-F238E27FC236}">
                  <a16:creationId xmlns:a16="http://schemas.microsoft.com/office/drawing/2014/main" id="{6AF6AB6A-006E-464E-AE55-37E3B79F89A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" name="Freeform 4">
              <a:extLst>
                <a:ext uri="{FF2B5EF4-FFF2-40B4-BE49-F238E27FC236}">
                  <a16:creationId xmlns:a16="http://schemas.microsoft.com/office/drawing/2014/main" id="{7827314D-4642-4D8B-98EB-E77AA182F4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" name="Freeform 5">
              <a:extLst>
                <a:ext uri="{FF2B5EF4-FFF2-40B4-BE49-F238E27FC236}">
                  <a16:creationId xmlns:a16="http://schemas.microsoft.com/office/drawing/2014/main" id="{4E1FC523-F95D-44BB-AB95-CED642A1C4F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" name="Freeform 6">
              <a:extLst>
                <a:ext uri="{FF2B5EF4-FFF2-40B4-BE49-F238E27FC236}">
                  <a16:creationId xmlns:a16="http://schemas.microsoft.com/office/drawing/2014/main" id="{F4DC85CC-AF46-4F39-B3F0-576FA45D8B3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3" name="Oval 7">
              <a:extLst>
                <a:ext uri="{FF2B5EF4-FFF2-40B4-BE49-F238E27FC236}">
                  <a16:creationId xmlns:a16="http://schemas.microsoft.com/office/drawing/2014/main" id="{B7CB14C3-C9FB-4F72-BAD0-6EFCD5481CB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4" name="Oval 8">
              <a:extLst>
                <a:ext uri="{FF2B5EF4-FFF2-40B4-BE49-F238E27FC236}">
                  <a16:creationId xmlns:a16="http://schemas.microsoft.com/office/drawing/2014/main" id="{668BEEB6-8114-46FE-B21C-5E155A97AE0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Oval 9">
              <a:extLst>
                <a:ext uri="{FF2B5EF4-FFF2-40B4-BE49-F238E27FC236}">
                  <a16:creationId xmlns:a16="http://schemas.microsoft.com/office/drawing/2014/main" id="{2B802B82-B316-4223-8D6C-7754522FAC8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C290B1A0-30EE-4C24-8728-FA9508FD2DE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0C5947B1-208D-41C9-8E06-3BE228012C7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3E441832-071C-498C-8623-C24C7013893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C346A612-87B2-474C-B326-36931443DF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0BF1A2B1-0E97-4D7B-BD96-765FCE063B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4D5E4D-9F50-49CB-AE4C-C6618DFF934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A59C3-219F-414F-8656-2B85F967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7ED1ED-37C9-4A40-9D4A-D1E9D98B5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FDDDDC-C56B-400C-9926-E132732D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E2613A-B1A4-45B0-858E-011119E8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834D1F-93C9-4D9E-9BBB-9D78F27C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57AAB-783B-476C-AA4D-9E2E29108C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0575830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EFB78E-919D-4777-815B-7D3764108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EB5DE4-315D-4C7B-A1C5-1D891A65A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437D68-1A7E-4811-B054-58E6A6F9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08464-0462-445E-BF76-DD31A90D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11D627-4EC1-486F-918D-766ED255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AB967-5148-4E89-953A-82A40F4EEF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705450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0C106-7B52-49CA-AE7B-842C2596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8356F6C0-0F93-4E2A-990F-CDF2E75D83B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1C76A9-98F6-424B-B865-0F2EB786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4BC78-BAE2-4B89-B379-3EBC11F9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4D336B-2333-4EB2-9857-91AA2012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35FF02-FE1E-478E-BC87-E6F0355D93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2475489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9AF9D-A9D0-43F6-9E32-37F60491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CB2126-0530-44B0-82F2-58988EC16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CD85322-ED3F-4B6E-B016-83845CE8CB2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71A107-4607-48BB-AF7A-AD899A9A45A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2099650-1050-47E6-A234-6DA194D5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234923D-2EE7-45A4-89BB-28779271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175A30C-7565-4CC0-98EC-11449DEF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E2A3D8-4DFD-4C65-910B-67789E26DB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3245532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61A4179-9648-4057-A881-9B879A5926F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EA54EB-7D2E-4EDB-BDEB-F0B8796A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13C346-6597-4510-8C2B-08814141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286331-D980-4E8F-A849-4899A44E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69F431-3BFF-491A-B056-FDB22306E3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188567"/>
      </p:ext>
    </p:extLst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9E4F7-A4D6-4593-A5B1-BD2E4A1009C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44E23B-8192-423E-96EB-663C10C987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8F76A4D-A740-40E9-B86F-5A645BADFBF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98DC2D5-B403-44E0-9E09-2676E6CA466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DA421ED-6608-4B59-819E-87A84FCAE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B33B754-C417-4134-8A59-0EEB1BC5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06728A-A8B2-412E-9F36-6CAF33DA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C5EB82-7A22-47C2-B89B-98F874F4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6A2993-3EF2-4629-B438-A921A10320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5460137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47891-E36B-4FD8-8581-94F3EB28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A8D24D-88D8-48BB-AF5D-AF9B6878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11EBD-6BB4-4755-B886-BE3AB49B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BB31D0-A91C-40C2-8F24-2E97F009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46E7E3-B38F-4249-AB17-84D7E47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DFA-FF94-4E8F-A4E5-4D82A7BC31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0767360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C13B9-68CE-4348-8FAA-3AE04DE9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320BBD-C888-4737-8B55-892527110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7C482B-A83B-43C7-B06A-B8EF6EAD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47D2A-675F-4021-833F-34268E82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1988AE-CAB4-4B7C-90FC-919330C2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9EA43-1D46-49FB-9589-AAC070066E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5848612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F78DA-5DA1-43CC-9DF0-0699E34E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E42B97-19BB-41DD-97D6-C30A08333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304948C-D3F6-429A-A01C-A91D37DEF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FD1494-09BB-403E-8F69-EC66CCAA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7627C-2280-4489-A941-AE360637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57A60B-51D9-46CA-9E09-2F5CA8B4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0F48-BC32-4FE9-BAF6-705FE81A61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998259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17C7A-57B0-4A0F-81B1-6989B9E3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1441D7E-CABC-42F7-A490-A5F57864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73EC7D-79F8-4680-B31A-EB3E8EA09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C60593F-1666-4B68-B05A-2BF902CEA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5EDE4C-9E52-4C96-9ABF-5773FE6DE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88679E-C086-4FB2-9937-C0593036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4ED733-B9FE-41E2-8BA9-DF3883F6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57B11BE-3241-4179-AD09-8B95047A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0812-32DC-425E-AFE4-BAAC542BE6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837783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4AE5C-2186-4ADD-8619-BB0211BE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E564E3-3012-41CB-A697-E4BE4FDE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B8E111-F00F-41DF-B7C3-9B5E83F6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B82055-F01D-4282-9502-B4F1B8D4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379B1-9DF4-459D-A3A4-BD941A74C0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1585599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D0A89A-D083-40AA-8F92-953FDC14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CFA097-4BD6-44E8-8338-5F13405E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5E3E67-56F8-4581-B03A-7946E274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4FB8-4F9E-44D0-A523-516CC5502C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379695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0CF09-2DF5-4C6A-939D-23A57A8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A4848F-D2C7-46A1-8227-5918C30F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C4A2A7F-3ED5-4FE7-B8DE-513AB82A0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C0B8F1-949A-4303-B40A-01AACB6B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F8BBBD-D895-4DA4-B21E-2969C8A8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E8AE97-AEA3-4357-8C42-7315A72C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50A1-04AE-4AFB-A7EF-26D0D021B6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7534806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8F6D1-8D7F-4EA3-92D3-8BC087D8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582B17-8E5C-4212-83AB-77C66DEA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9CF9BD-F169-4F2F-94E1-36019BE1B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C31E7C-76C7-4B32-A0DD-2C8A4E81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674607-27AF-44F5-AB9F-FC846119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1B7BA0-A7C2-4C75-A2D9-461A8958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8830A-6DB4-4199-AF35-DC41C0C2AD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2854390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B061AA4D-AE73-4BF8-99EF-9DAE40C00F6D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>
              <a:extLst>
                <a:ext uri="{FF2B5EF4-FFF2-40B4-BE49-F238E27FC236}">
                  <a16:creationId xmlns:a16="http://schemas.microsoft.com/office/drawing/2014/main" id="{155932A8-6859-490F-82C8-01A4F67CDE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6" name="Freeform 4">
              <a:extLst>
                <a:ext uri="{FF2B5EF4-FFF2-40B4-BE49-F238E27FC236}">
                  <a16:creationId xmlns:a16="http://schemas.microsoft.com/office/drawing/2014/main" id="{AB5D5DED-62D6-4877-9EAB-80FDC05CC9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7" name="Freeform 5">
              <a:extLst>
                <a:ext uri="{FF2B5EF4-FFF2-40B4-BE49-F238E27FC236}">
                  <a16:creationId xmlns:a16="http://schemas.microsoft.com/office/drawing/2014/main" id="{B51594C2-8D6E-4022-9DC7-BB74B9EF0B5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8" name="Freeform 6">
              <a:extLst>
                <a:ext uri="{FF2B5EF4-FFF2-40B4-BE49-F238E27FC236}">
                  <a16:creationId xmlns:a16="http://schemas.microsoft.com/office/drawing/2014/main" id="{5AD3F0C9-1BA6-4283-8DE4-D7DD39C7B5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9" name="Oval 7">
              <a:extLst>
                <a:ext uri="{FF2B5EF4-FFF2-40B4-BE49-F238E27FC236}">
                  <a16:creationId xmlns:a16="http://schemas.microsoft.com/office/drawing/2014/main" id="{C52961EF-790B-4266-8567-7D6A8148347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0" name="Oval 8">
              <a:extLst>
                <a:ext uri="{FF2B5EF4-FFF2-40B4-BE49-F238E27FC236}">
                  <a16:creationId xmlns:a16="http://schemas.microsoft.com/office/drawing/2014/main" id="{F30FE835-2435-4963-A290-A7E08645E05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1" name="Oval 9">
              <a:extLst>
                <a:ext uri="{FF2B5EF4-FFF2-40B4-BE49-F238E27FC236}">
                  <a16:creationId xmlns:a16="http://schemas.microsoft.com/office/drawing/2014/main" id="{65A98D66-32B7-4F9D-A641-7BDD0967B1E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ADAD71A9-721F-4708-96F9-3EB21211E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0C5315A2-E040-4BF7-8077-B7CD76061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AB2998FA-4004-4B1C-BB2E-A01617DF2D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C67039DF-56B0-4828-931B-D0803F5F82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C420DAD1-9578-4EC8-9ED2-ED87D0A21B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327255C-3102-4DF1-A3FF-14B58EAA7A2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slow"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fyzik\Plocha\prezentace\Termika%20a%20termodynamika\Voda%20v%20bezt&#237;&#382;n&#233;m%20stavu.m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fyzik\Plocha\prezentace\Termika%20a%20termodynamika\Kvark-gluonov&#233;%20plazma.avi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WordArt 6">
            <a:extLst>
              <a:ext uri="{FF2B5EF4-FFF2-40B4-BE49-F238E27FC236}">
                <a16:creationId xmlns:a16="http://schemas.microsoft.com/office/drawing/2014/main" id="{6B8BCE26-EF0A-4BD4-98E1-387FBD1CEB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135937" cy="1006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/>
                <a:latin typeface="Arial Black" panose="020B0A04020102020204" pitchFamily="34" charset="0"/>
              </a:rPr>
              <a:t>MOLEKULOVÁ FYZIKA A TERMIKA</a:t>
            </a:r>
          </a:p>
        </p:txBody>
      </p:sp>
      <p:pic>
        <p:nvPicPr>
          <p:cNvPr id="209927" name="Picture 7" descr="molekulaHOanim">
            <a:extLst>
              <a:ext uri="{FF2B5EF4-FFF2-40B4-BE49-F238E27FC236}">
                <a16:creationId xmlns:a16="http://schemas.microsoft.com/office/drawing/2014/main" id="{9B95F0DD-54BE-4604-8311-6C8C5F6B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5040312" cy="41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>
            <a:extLst>
              <a:ext uri="{FF2B5EF4-FFF2-40B4-BE49-F238E27FC236}">
                <a16:creationId xmlns:a16="http://schemas.microsoft.com/office/drawing/2014/main" id="{BC56C8EB-2111-4DEF-9685-A472731ED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1295400" cy="360363"/>
          </a:xfrm>
          <a:noFill/>
          <a:ln/>
        </p:spPr>
        <p:txBody>
          <a:bodyPr/>
          <a:lstStyle/>
          <a:p>
            <a:pPr algn="l"/>
            <a:r>
              <a:rPr lang="cs-CZ" altLang="cs-CZ" sz="2400" b="1">
                <a:solidFill>
                  <a:srgbClr val="FF0000"/>
                </a:solidFill>
                <a:effectLst/>
              </a:rPr>
              <a:t>Úkol:</a:t>
            </a:r>
            <a:endParaRPr lang="cs-CZ" altLang="cs-CZ" b="1">
              <a:effectLst/>
            </a:endParaRPr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1616ADB8-CFE3-4AEE-84CF-06D229618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61988"/>
            <a:ext cx="3705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2800" i="0" u="none">
                <a:effectLst/>
              </a:rPr>
              <a:t>Bramborová osmóza</a:t>
            </a:r>
          </a:p>
        </p:txBody>
      </p:sp>
      <p:sp>
        <p:nvSpPr>
          <p:cNvPr id="169994" name="Rectangle 10">
            <a:extLst>
              <a:ext uri="{FF2B5EF4-FFF2-40B4-BE49-F238E27FC236}">
                <a16:creationId xmlns:a16="http://schemas.microsoft.com/office/drawing/2014/main" id="{1897524C-41A5-40FF-9D65-08236BB77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27188"/>
            <a:ext cx="85328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Rozřízněte bramboru napůl a vydlabejte uvnitř nožem důlek </a:t>
            </a:r>
          </a:p>
          <a:p>
            <a:r>
              <a:rPr lang="cs-CZ" altLang="cs-CZ" sz="2400" b="0" i="0" u="none">
                <a:effectLst/>
              </a:rPr>
              <a:t>2)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Dno této "misky" mírně seřízněte, aby mohla stát na  stole.</a:t>
            </a:r>
            <a:r>
              <a:rPr lang="cs-CZ" altLang="cs-CZ" sz="2400" b="0" i="0" u="none">
                <a:effectLst/>
              </a:rPr>
              <a:t>  </a:t>
            </a:r>
          </a:p>
          <a:p>
            <a:r>
              <a:rPr lang="cs-CZ" altLang="cs-CZ" sz="2400" b="0" i="0" u="none">
                <a:effectLst/>
              </a:rPr>
              <a:t>3)  Na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sypejte do důlku sůl a počkejte alespoň půl hodiny. </a:t>
            </a:r>
          </a:p>
        </p:txBody>
      </p:sp>
      <p:grpSp>
        <p:nvGrpSpPr>
          <p:cNvPr id="170055" name="Group 71">
            <a:extLst>
              <a:ext uri="{FF2B5EF4-FFF2-40B4-BE49-F238E27FC236}">
                <a16:creationId xmlns:a16="http://schemas.microsoft.com/office/drawing/2014/main" id="{5650C4C3-E2A7-4769-A2B0-43CA1D6BBFEB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357563"/>
            <a:ext cx="3816350" cy="2951162"/>
            <a:chOff x="3152" y="2115"/>
            <a:chExt cx="2404" cy="1859"/>
          </a:xfrm>
        </p:grpSpPr>
        <p:sp>
          <p:nvSpPr>
            <p:cNvPr id="170053" name="Rectangle 69">
              <a:extLst>
                <a:ext uri="{FF2B5EF4-FFF2-40B4-BE49-F238E27FC236}">
                  <a16:creationId xmlns:a16="http://schemas.microsoft.com/office/drawing/2014/main" id="{68CF8A1A-9477-4140-9BB1-992241859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115"/>
              <a:ext cx="2041" cy="145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70049" name="Picture 65" descr="bramborova_osmoza_02">
              <a:extLst>
                <a:ext uri="{FF2B5EF4-FFF2-40B4-BE49-F238E27FC236}">
                  <a16:creationId xmlns:a16="http://schemas.microsoft.com/office/drawing/2014/main" id="{E081FD66-9DED-465E-9E67-4E1BD1058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341"/>
              <a:ext cx="2177" cy="16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054" name="Group 70">
            <a:extLst>
              <a:ext uri="{FF2B5EF4-FFF2-40B4-BE49-F238E27FC236}">
                <a16:creationId xmlns:a16="http://schemas.microsoft.com/office/drawing/2014/main" id="{E71C8E21-F5C2-427C-BC8D-CF32B316AC7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357563"/>
            <a:ext cx="3816350" cy="2967037"/>
            <a:chOff x="521" y="2115"/>
            <a:chExt cx="2404" cy="1869"/>
          </a:xfrm>
        </p:grpSpPr>
        <p:sp>
          <p:nvSpPr>
            <p:cNvPr id="170052" name="Rectangle 68">
              <a:extLst>
                <a:ext uri="{FF2B5EF4-FFF2-40B4-BE49-F238E27FC236}">
                  <a16:creationId xmlns:a16="http://schemas.microsoft.com/office/drawing/2014/main" id="{D98F5C88-1CFE-4793-ADF1-047D48184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115"/>
              <a:ext cx="1995" cy="154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70050" name="Picture 66" descr="bramborova_osmoza_01">
              <a:extLst>
                <a:ext uri="{FF2B5EF4-FFF2-40B4-BE49-F238E27FC236}">
                  <a16:creationId xmlns:a16="http://schemas.microsoft.com/office/drawing/2014/main" id="{9C1FD15B-0F6F-49EC-9719-74FE34904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41"/>
              <a:ext cx="2190" cy="1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99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99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9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0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9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9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9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0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  <p:bldP spid="1699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>
            <a:extLst>
              <a:ext uri="{FF2B5EF4-FFF2-40B4-BE49-F238E27FC236}">
                <a16:creationId xmlns:a16="http://schemas.microsoft.com/office/drawing/2014/main" id="{904301CD-4E31-473D-A470-198FAC5F4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820896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000" i="0" u="none">
                <a:solidFill>
                  <a:schemeClr val="bg2"/>
                </a:solidFill>
                <a:effectLst/>
              </a:rPr>
              <a:t>	</a:t>
            </a:r>
            <a:r>
              <a:rPr lang="cs-CZ" altLang="cs-CZ" sz="2000" i="0" u="none">
                <a:effectLst/>
              </a:rPr>
              <a:t>Jev, který to má na svědomí, se nazývá osmóza. Jde o to, že stěny buněk propouští pouze molekuly vody, ostatní ne. Voda proto prochází z oblasti, kde je jí více, do oblasti, kde je jí méně. Proto se voda z bramboru nahrnula do soli. Samotná brambora díky tomu mírně vyschla.</a:t>
            </a:r>
          </a:p>
          <a:p>
            <a:pPr algn="just"/>
            <a:r>
              <a:rPr lang="cs-CZ" altLang="cs-CZ" sz="2000" i="0" u="none">
                <a:effectLst/>
              </a:rPr>
              <a:t>	Kvůli tomuto jevu se maso před zkažením chrání naložením do soli a ovoce naložením do cukru. Díky osmóze totiž sůl (cukr) "vysaje" vodu z okolních buněk, tedy i ze zárodků plísní a hnilob, které díky tomu nemohou naloženou potravinu poškodit.</a:t>
            </a:r>
            <a:endParaRPr lang="cs-CZ" altLang="cs-CZ" sz="2000" b="0" i="0" u="none">
              <a:effectLst/>
            </a:endParaRP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2493EC80-E0E2-41DD-9F4E-38E39324E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49275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i="0" u="none">
                <a:solidFill>
                  <a:srgbClr val="0099FF"/>
                </a:solidFill>
                <a:effectLst/>
              </a:rPr>
              <a:t>Místo suché soli je bramborová miska plná vody!</a:t>
            </a:r>
            <a:endParaRPr lang="cs-CZ" altLang="cs-CZ" sz="2400" i="0" u="none">
              <a:solidFill>
                <a:schemeClr val="bg2"/>
              </a:solidFill>
              <a:effectLst/>
            </a:endParaRPr>
          </a:p>
        </p:txBody>
      </p:sp>
      <p:grpSp>
        <p:nvGrpSpPr>
          <p:cNvPr id="171017" name="Group 9">
            <a:extLst>
              <a:ext uri="{FF2B5EF4-FFF2-40B4-BE49-F238E27FC236}">
                <a16:creationId xmlns:a16="http://schemas.microsoft.com/office/drawing/2014/main" id="{CF943884-D7A4-49B7-A7A2-3E42187291CC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4211638"/>
            <a:ext cx="4681537" cy="2428875"/>
            <a:chOff x="1383" y="2653"/>
            <a:chExt cx="2949" cy="1530"/>
          </a:xfrm>
        </p:grpSpPr>
        <p:sp>
          <p:nvSpPr>
            <p:cNvPr id="171016" name="Rectangle 8">
              <a:extLst>
                <a:ext uri="{FF2B5EF4-FFF2-40B4-BE49-F238E27FC236}">
                  <a16:creationId xmlns:a16="http://schemas.microsoft.com/office/drawing/2014/main" id="{C775B412-1ED3-4126-A40B-03C98A108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840"/>
              <a:ext cx="2949" cy="113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71015" name="Picture 7" descr="bramborova_osmoza_03">
              <a:extLst>
                <a:ext uri="{FF2B5EF4-FFF2-40B4-BE49-F238E27FC236}">
                  <a16:creationId xmlns:a16="http://schemas.microsoft.com/office/drawing/2014/main" id="{BB196334-B231-4C0F-95BD-CA2CF02D8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653"/>
              <a:ext cx="2040" cy="15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10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30" name="Group 18">
            <a:extLst>
              <a:ext uri="{FF2B5EF4-FFF2-40B4-BE49-F238E27FC236}">
                <a16:creationId xmlns:a16="http://schemas.microsoft.com/office/drawing/2014/main" id="{DB4388ED-D306-4B35-9A75-F9E3C85F48C5}"/>
              </a:ext>
            </a:extLst>
          </p:cNvPr>
          <p:cNvGrpSpPr>
            <a:grpSpLocks/>
          </p:cNvGrpSpPr>
          <p:nvPr/>
        </p:nvGrpSpPr>
        <p:grpSpPr bwMode="auto">
          <a:xfrm>
            <a:off x="-900113" y="-531813"/>
            <a:ext cx="12098338" cy="8480426"/>
            <a:chOff x="-567" y="-607"/>
            <a:chExt cx="7621" cy="5342"/>
          </a:xfrm>
        </p:grpSpPr>
        <p:graphicFrame>
          <p:nvGraphicFramePr>
            <p:cNvPr id="166918" name="Object 6">
              <a:extLst>
                <a:ext uri="{FF2B5EF4-FFF2-40B4-BE49-F238E27FC236}">
                  <a16:creationId xmlns:a16="http://schemas.microsoft.com/office/drawing/2014/main" id="{7C1AFAC0-D181-486E-8B81-CB0B5DA94C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567" y="-607"/>
            <a:ext cx="7621" cy="5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32" name="Visio" r:id="rId3" imgW="11681765" imgH="8974836" progId="Visio.Drawing.11">
                    <p:embed/>
                  </p:oleObj>
                </mc:Choice>
                <mc:Fallback>
                  <p:oleObj name="Visio" r:id="rId3" imgW="11681765" imgH="8974836" progId="Visio.Drawing.11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67" y="-607"/>
                          <a:ext cx="7621" cy="5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20" name="Object 8">
              <a:extLst>
                <a:ext uri="{FF2B5EF4-FFF2-40B4-BE49-F238E27FC236}">
                  <a16:creationId xmlns:a16="http://schemas.microsoft.com/office/drawing/2014/main" id="{A5B8D7E6-9232-464C-AA71-C53D9D2F85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5" y="2478"/>
            <a:ext cx="18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33" name="Rovnice" r:id="rId5" imgW="139680" imgH="228600" progId="Equation.3">
                    <p:embed/>
                  </p:oleObj>
                </mc:Choice>
                <mc:Fallback>
                  <p:oleObj name="Rovnice" r:id="rId5" imgW="139680" imgH="228600" progId="Equation.3">
                    <p:embed/>
                    <p:pic>
                      <p:nvPicPr>
                        <p:cNvPr id="0" name="Object 8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2478"/>
                          <a:ext cx="18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08EE47C3-85F7-4EC4-AD5C-12B64409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981075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Graf závislosti  velikosti síly  F na vzdálenosti r</a:t>
            </a:r>
            <a:r>
              <a:rPr lang="cs-CZ" altLang="cs-CZ" sz="2400" i="0" u="none">
                <a:solidFill>
                  <a:srgbClr val="0000FF"/>
                </a:solidFill>
                <a:effectLst/>
              </a:rPr>
              <a:t>	</a:t>
            </a:r>
          </a:p>
        </p:txBody>
      </p:sp>
      <p:sp>
        <p:nvSpPr>
          <p:cNvPr id="166926" name="Text Box 14">
            <a:extLst>
              <a:ext uri="{FF2B5EF4-FFF2-40B4-BE49-F238E27FC236}">
                <a16:creationId xmlns:a16="http://schemas.microsoft.com/office/drawing/2014/main" id="{259680A2-AAF4-4BCD-BD92-E99C9A62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256088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none">
                <a:solidFill>
                  <a:srgbClr val="FFCC00"/>
                </a:solidFill>
                <a:effectLst/>
              </a:rPr>
              <a:t>r</a:t>
            </a:r>
            <a:r>
              <a:rPr lang="cs-CZ" altLang="cs-CZ" sz="2000" u="none" baseline="-25000">
                <a:solidFill>
                  <a:srgbClr val="FFCC00"/>
                </a:solidFill>
                <a:effectLst/>
              </a:rPr>
              <a:t>0 </a:t>
            </a:r>
            <a:r>
              <a:rPr lang="cs-CZ" altLang="cs-CZ" sz="2000" i="0" u="none" baseline="-25000">
                <a:solidFill>
                  <a:srgbClr val="FFCC00"/>
                </a:solidFill>
                <a:effectLst/>
              </a:rPr>
              <a:t> </a:t>
            </a:r>
            <a:r>
              <a:rPr lang="cs-CZ" altLang="cs-CZ" sz="2000" u="none">
                <a:solidFill>
                  <a:srgbClr val="FFCC00"/>
                </a:solidFill>
                <a:effectLst/>
              </a:rPr>
              <a:t>- rovnovážná poloha</a:t>
            </a:r>
            <a:endParaRPr lang="cs-CZ" altLang="cs-CZ" sz="2000" b="0" u="none">
              <a:solidFill>
                <a:srgbClr val="FFCC00"/>
              </a:solidFill>
              <a:effectLst/>
            </a:endParaRPr>
          </a:p>
        </p:txBody>
      </p:sp>
      <p:sp>
        <p:nvSpPr>
          <p:cNvPr id="166931" name="Rectangle 19">
            <a:extLst>
              <a:ext uri="{FF2B5EF4-FFF2-40B4-BE49-F238E27FC236}">
                <a16:creationId xmlns:a16="http://schemas.microsoft.com/office/drawing/2014/main" id="{478B1646-F154-4BCD-87ED-F8D37B23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2575"/>
            <a:ext cx="71739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2.	VZÁJEMNÉ PŮSOBENÍ ČÁSTIC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/>
      <p:bldP spid="166926" grpId="0"/>
      <p:bldP spid="1669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93" name="Group 37">
            <a:extLst>
              <a:ext uri="{FF2B5EF4-FFF2-40B4-BE49-F238E27FC236}">
                <a16:creationId xmlns:a16="http://schemas.microsoft.com/office/drawing/2014/main" id="{FF2BF72D-BF72-43BD-BEA3-097F4F84992F}"/>
              </a:ext>
            </a:extLst>
          </p:cNvPr>
          <p:cNvGrpSpPr>
            <a:grpSpLocks/>
          </p:cNvGrpSpPr>
          <p:nvPr/>
        </p:nvGrpSpPr>
        <p:grpSpPr bwMode="auto">
          <a:xfrm>
            <a:off x="0" y="-458788"/>
            <a:ext cx="3673475" cy="3789363"/>
            <a:chOff x="-567" y="-607"/>
            <a:chExt cx="7621" cy="5342"/>
          </a:xfrm>
        </p:grpSpPr>
        <p:graphicFrame>
          <p:nvGraphicFramePr>
            <p:cNvPr id="173094" name="Object 38">
              <a:extLst>
                <a:ext uri="{FF2B5EF4-FFF2-40B4-BE49-F238E27FC236}">
                  <a16:creationId xmlns:a16="http://schemas.microsoft.com/office/drawing/2014/main" id="{B8862373-C54F-4A71-9DDD-D14D483936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567" y="-607"/>
            <a:ext cx="7621" cy="5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98" name="Visio" r:id="rId3" imgW="11681765" imgH="8974836" progId="Visio.Drawing.11">
                    <p:embed/>
                  </p:oleObj>
                </mc:Choice>
                <mc:Fallback>
                  <p:oleObj name="Visio" r:id="rId3" imgW="11681765" imgH="8974836" progId="Visio.Drawing.11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67" y="-607"/>
                          <a:ext cx="7621" cy="5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3095" name="Object 39">
              <a:extLst>
                <a:ext uri="{FF2B5EF4-FFF2-40B4-BE49-F238E27FC236}">
                  <a16:creationId xmlns:a16="http://schemas.microsoft.com/office/drawing/2014/main" id="{8DA2B1A1-93CB-4A05-B334-AF75323FC6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5" y="2478"/>
            <a:ext cx="18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99" name="Rovnice" r:id="rId5" imgW="139680" imgH="228600" progId="Equation.3">
                    <p:embed/>
                  </p:oleObj>
                </mc:Choice>
                <mc:Fallback>
                  <p:oleObj name="Rovnice" r:id="rId5" imgW="139680" imgH="228600" progId="Equation.3">
                    <p:embed/>
                    <p:pic>
                      <p:nvPicPr>
                        <p:cNvPr id="0" name="Object 3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2478"/>
                          <a:ext cx="18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3090" name="Group 34">
            <a:extLst>
              <a:ext uri="{FF2B5EF4-FFF2-40B4-BE49-F238E27FC236}">
                <a16:creationId xmlns:a16="http://schemas.microsoft.com/office/drawing/2014/main" id="{F1255741-E32A-4171-884E-F3ADE9C7D31F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36838"/>
            <a:ext cx="8062912" cy="1279525"/>
            <a:chOff x="341" y="1298"/>
            <a:chExt cx="5079" cy="806"/>
          </a:xfrm>
        </p:grpSpPr>
        <p:sp>
          <p:nvSpPr>
            <p:cNvPr id="173069" name="Text Box 13">
              <a:extLst>
                <a:ext uri="{FF2B5EF4-FFF2-40B4-BE49-F238E27FC236}">
                  <a16:creationId xmlns:a16="http://schemas.microsoft.com/office/drawing/2014/main" id="{07E56B96-6C7E-4AF2-B93C-11389DA08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" y="1356"/>
              <a:ext cx="5079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233488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412875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33563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35585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8130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702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7274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8465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50000"/>
                </a:spcBef>
                <a:buClr>
                  <a:srgbClr val="FFFF00"/>
                </a:buClr>
                <a:buFontTx/>
                <a:buChar char="•"/>
              </a:pPr>
              <a:r>
                <a:rPr lang="cs-CZ" altLang="cs-CZ" sz="2400" i="0" u="none">
                  <a:effectLst/>
                </a:rPr>
                <a:t>při vzdálenosti                je mezi částicemi </a:t>
              </a:r>
              <a:r>
                <a:rPr lang="cs-CZ" altLang="cs-CZ" sz="2400" i="0" u="none">
                  <a:solidFill>
                    <a:srgbClr val="CC0000"/>
                  </a:solidFill>
                  <a:effectLst/>
                </a:rPr>
                <a:t>nulová síla</a:t>
              </a:r>
              <a:r>
                <a:rPr lang="cs-CZ" altLang="cs-CZ" sz="2400" i="0" u="none">
                  <a:effectLst/>
                </a:rPr>
                <a:t>, obě částice jsou v ROVNOVÁŽNÉ POLOZE</a:t>
              </a:r>
            </a:p>
          </p:txBody>
        </p:sp>
        <p:graphicFrame>
          <p:nvGraphicFramePr>
            <p:cNvPr id="173070" name="Object 14">
              <a:extLst>
                <a:ext uri="{FF2B5EF4-FFF2-40B4-BE49-F238E27FC236}">
                  <a16:creationId xmlns:a16="http://schemas.microsoft.com/office/drawing/2014/main" id="{8FDD175F-0527-401E-948B-1A8BBCD532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53" y="1298"/>
            <a:ext cx="516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00" name="Rovnice" r:id="rId7" imgW="355320" imgH="228600" progId="Equation.3">
                    <p:embed/>
                  </p:oleObj>
                </mc:Choice>
                <mc:Fallback>
                  <p:oleObj name="Rovnice" r:id="rId7" imgW="35532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298"/>
                          <a:ext cx="516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0800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3091" name="Group 35">
            <a:extLst>
              <a:ext uri="{FF2B5EF4-FFF2-40B4-BE49-F238E27FC236}">
                <a16:creationId xmlns:a16="http://schemas.microsoft.com/office/drawing/2014/main" id="{CD58C5AA-54C8-4B92-BE57-45C0A356BD3C}"/>
              </a:ext>
            </a:extLst>
          </p:cNvPr>
          <p:cNvGrpSpPr>
            <a:grpSpLocks/>
          </p:cNvGrpSpPr>
          <p:nvPr/>
        </p:nvGrpSpPr>
        <p:grpSpPr bwMode="auto">
          <a:xfrm>
            <a:off x="1044575" y="4051300"/>
            <a:ext cx="7704138" cy="1249363"/>
            <a:chOff x="476" y="2387"/>
            <a:chExt cx="4853" cy="787"/>
          </a:xfrm>
        </p:grpSpPr>
        <p:sp>
          <p:nvSpPr>
            <p:cNvPr id="173085" name="Rectangle 29">
              <a:extLst>
                <a:ext uri="{FF2B5EF4-FFF2-40B4-BE49-F238E27FC236}">
                  <a16:creationId xmlns:a16="http://schemas.microsoft.com/office/drawing/2014/main" id="{8B466858-7D9A-4B8E-9425-B57D2132C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426"/>
              <a:ext cx="485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79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58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5381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906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447800" indent="-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905000" indent="-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362200" indent="-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819400" indent="-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4">
                <a:spcBef>
                  <a:spcPct val="50000"/>
                </a:spcBef>
                <a:buClr>
                  <a:srgbClr val="FFCC00"/>
                </a:buClr>
                <a:buFontTx/>
                <a:buChar char="•"/>
              </a:pPr>
              <a:r>
                <a:rPr lang="cs-CZ" altLang="cs-CZ" sz="2400" i="0" u="none">
                  <a:effectLst/>
                </a:rPr>
                <a:t>ve vzdálenosti               je výsledná síla </a:t>
              </a:r>
              <a:r>
                <a:rPr lang="cs-CZ" altLang="cs-CZ" sz="2400" i="0" u="none">
                  <a:solidFill>
                    <a:srgbClr val="CC0000"/>
                  </a:solidFill>
                  <a:effectLst/>
                </a:rPr>
                <a:t>přitažlivá</a:t>
              </a:r>
              <a:r>
                <a:rPr lang="cs-CZ" altLang="cs-CZ" sz="2400" i="0" u="none">
                  <a:effectLst/>
                </a:rPr>
                <a:t>, její velikost se s rostoucím r rychle zmenšuje</a:t>
              </a:r>
            </a:p>
          </p:txBody>
        </p:sp>
        <p:graphicFrame>
          <p:nvGraphicFramePr>
            <p:cNvPr id="173072" name="Object 16">
              <a:extLst>
                <a:ext uri="{FF2B5EF4-FFF2-40B4-BE49-F238E27FC236}">
                  <a16:creationId xmlns:a16="http://schemas.microsoft.com/office/drawing/2014/main" id="{A104E52C-7E5E-4618-9274-3FB2AD662F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78" y="2387"/>
            <a:ext cx="574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01" name="Rovnice" r:id="rId9" imgW="368280" imgH="228600" progId="Equation.3">
                    <p:embed/>
                  </p:oleObj>
                </mc:Choice>
                <mc:Fallback>
                  <p:oleObj name="Rovnice" r:id="rId9" imgW="36828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" y="2387"/>
                          <a:ext cx="574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0800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3079" name="Text Box 23">
            <a:extLst>
              <a:ext uri="{FF2B5EF4-FFF2-40B4-BE49-F238E27FC236}">
                <a16:creationId xmlns:a16="http://schemas.microsoft.com/office/drawing/2014/main" id="{E3617E8B-DE13-4190-A7B6-5442830E2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7225"/>
            <a:ext cx="8893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400" i="0" u="none">
                <a:solidFill>
                  <a:srgbClr val="FFFF00"/>
                </a:solidFill>
                <a:effectLst/>
              </a:rPr>
              <a:t>                                   </a:t>
            </a:r>
          </a:p>
          <a:p>
            <a:r>
              <a:rPr lang="cs-CZ" altLang="cs-CZ" sz="2000" u="none">
                <a:solidFill>
                  <a:srgbClr val="FFFF00"/>
                </a:solidFill>
                <a:effectLst/>
              </a:rPr>
              <a:t> 			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 - mezi částicemi libovolné látky působí 			   přitažlivé a odpudivé síly	</a:t>
            </a:r>
            <a:endParaRPr lang="cs-CZ" altLang="cs-CZ" sz="2400" i="0" u="none">
              <a:effectLst/>
            </a:endParaRPr>
          </a:p>
        </p:txBody>
      </p:sp>
      <p:grpSp>
        <p:nvGrpSpPr>
          <p:cNvPr id="173092" name="Group 36">
            <a:extLst>
              <a:ext uri="{FF2B5EF4-FFF2-40B4-BE49-F238E27FC236}">
                <a16:creationId xmlns:a16="http://schemas.microsoft.com/office/drawing/2014/main" id="{917A1A96-C38A-4B75-966A-0898A5EE88A7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5338763"/>
            <a:ext cx="7632700" cy="1258887"/>
            <a:chOff x="476" y="3339"/>
            <a:chExt cx="4808" cy="793"/>
          </a:xfrm>
        </p:grpSpPr>
        <p:sp>
          <p:nvSpPr>
            <p:cNvPr id="173086" name="Rectangle 30">
              <a:extLst>
                <a:ext uri="{FF2B5EF4-FFF2-40B4-BE49-F238E27FC236}">
                  <a16:creationId xmlns:a16="http://schemas.microsoft.com/office/drawing/2014/main" id="{14FC7A27-1A56-4136-8B41-0EFB7D020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384"/>
              <a:ext cx="480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79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58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5381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906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447800" indent="-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905000" indent="-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362200" indent="-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819400" indent="-266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4">
                <a:spcBef>
                  <a:spcPct val="50000"/>
                </a:spcBef>
                <a:buClr>
                  <a:srgbClr val="FFCC00"/>
                </a:buClr>
                <a:buFontTx/>
                <a:buChar char="•"/>
              </a:pPr>
              <a:r>
                <a:rPr lang="cs-CZ" altLang="cs-CZ" sz="2400" i="0" u="none">
                  <a:effectLst/>
                </a:rPr>
                <a:t>ve vzdálenosti                je síla </a:t>
              </a:r>
              <a:r>
                <a:rPr lang="cs-CZ" altLang="cs-CZ" sz="2400" i="0" u="none">
                  <a:solidFill>
                    <a:srgbClr val="CC0000"/>
                  </a:solidFill>
                  <a:effectLst/>
                </a:rPr>
                <a:t>odpudivá</a:t>
              </a:r>
              <a:r>
                <a:rPr lang="cs-CZ" altLang="cs-CZ" sz="2400" i="0" u="none">
                  <a:effectLst/>
                </a:rPr>
                <a:t>, její velikost se rychle zvětšuje se zmenšující se vzdáleností</a:t>
              </a:r>
            </a:p>
          </p:txBody>
        </p:sp>
        <p:graphicFrame>
          <p:nvGraphicFramePr>
            <p:cNvPr id="173075" name="Object 19">
              <a:extLst>
                <a:ext uri="{FF2B5EF4-FFF2-40B4-BE49-F238E27FC236}">
                  <a16:creationId xmlns:a16="http://schemas.microsoft.com/office/drawing/2014/main" id="{F75347CB-12B6-4CBC-98B5-F235DCABBE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09" y="3339"/>
            <a:ext cx="589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02" name="Rovnice" r:id="rId11" imgW="368280" imgH="228600" progId="Equation.3">
                    <p:embed/>
                  </p:oleObj>
                </mc:Choice>
                <mc:Fallback>
                  <p:oleObj name="Rovnice" r:id="rId11" imgW="368280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9" y="3339"/>
                          <a:ext cx="589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0800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3096" name="Rectangle 40">
            <a:extLst>
              <a:ext uri="{FF2B5EF4-FFF2-40B4-BE49-F238E27FC236}">
                <a16:creationId xmlns:a16="http://schemas.microsoft.com/office/drawing/2014/main" id="{CDA77D94-B979-4D60-AC7A-8AAB04022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1885950"/>
            <a:ext cx="6337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FF00"/>
              </a:buClr>
            </a:pPr>
            <a:r>
              <a:rPr lang="cs-CZ" altLang="cs-CZ" sz="2400" i="0" u="none">
                <a:solidFill>
                  <a:srgbClr val="FFFF00"/>
                </a:solidFill>
                <a:effectLst/>
              </a:rPr>
              <a:t> - velikost těchto sil závisí na vzdálenosti    mezi   částicemi:</a:t>
            </a:r>
          </a:p>
        </p:txBody>
      </p:sp>
      <p:sp>
        <p:nvSpPr>
          <p:cNvPr id="173097" name="Rectangle 41">
            <a:extLst>
              <a:ext uri="{FF2B5EF4-FFF2-40B4-BE49-F238E27FC236}">
                <a16:creationId xmlns:a16="http://schemas.microsoft.com/office/drawing/2014/main" id="{B76256FF-1367-4283-8694-E93B6BBC8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260350"/>
            <a:ext cx="6259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FFFF00"/>
                </a:solidFill>
                <a:effectLst/>
              </a:rPr>
              <a:t>VZÁJEMNÉ PŮSOBENÍ ČÁSTIC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6" grpId="0"/>
      <p:bldP spid="1730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>
            <a:extLst>
              <a:ext uri="{FF2B5EF4-FFF2-40B4-BE49-F238E27FC236}">
                <a16:creationId xmlns:a16="http://schemas.microsoft.com/office/drawing/2014/main" id="{56AAFB60-B7E9-4FAD-9CB2-CD77D595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620713"/>
            <a:ext cx="836453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3608388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4016375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4424363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483235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52895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57467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62039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66611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cs-CZ" altLang="cs-CZ" sz="2400" u="none">
                <a:effectLst/>
              </a:rPr>
              <a:t>Poznámka:  	 - pro atomy molekul vodíku r</a:t>
            </a:r>
            <a:r>
              <a:rPr lang="cs-CZ" altLang="cs-CZ" sz="2400" u="none" baseline="-25000">
                <a:effectLst/>
              </a:rPr>
              <a:t>0</a:t>
            </a:r>
            <a:r>
              <a:rPr lang="cs-CZ" altLang="cs-CZ" sz="2400" u="none">
                <a:effectLst/>
              </a:rPr>
              <a:t> = 0,074 nm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altLang="cs-CZ" sz="2400" u="none">
                <a:effectLst/>
              </a:rPr>
              <a:t>	        	 - pro atomy uhlíku r</a:t>
            </a:r>
            <a:r>
              <a:rPr lang="cs-CZ" altLang="cs-CZ" sz="2400" u="none" baseline="-25000">
                <a:effectLst/>
              </a:rPr>
              <a:t>0</a:t>
            </a:r>
            <a:r>
              <a:rPr lang="cs-CZ" altLang="cs-CZ" sz="2400" u="none">
                <a:effectLst/>
              </a:rPr>
              <a:t> = 0,155 nm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altLang="cs-CZ" sz="2400" u="none">
                <a:effectLst/>
              </a:rPr>
              <a:t>	        	 - pro molekuly vody  r</a:t>
            </a:r>
            <a:r>
              <a:rPr lang="cs-CZ" altLang="cs-CZ" sz="2400" u="none" baseline="-25000">
                <a:effectLst/>
              </a:rPr>
              <a:t>0</a:t>
            </a:r>
            <a:r>
              <a:rPr lang="cs-CZ" altLang="cs-CZ" sz="2400" u="none">
                <a:effectLst/>
              </a:rPr>
              <a:t> = 0,3 nm</a:t>
            </a:r>
          </a:p>
        </p:txBody>
      </p:sp>
      <p:grpSp>
        <p:nvGrpSpPr>
          <p:cNvPr id="219141" name="Group 5">
            <a:extLst>
              <a:ext uri="{FF2B5EF4-FFF2-40B4-BE49-F238E27FC236}">
                <a16:creationId xmlns:a16="http://schemas.microsoft.com/office/drawing/2014/main" id="{EA91E390-A695-4C5C-BE81-B5C20B51DF49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3068638"/>
            <a:ext cx="7129463" cy="3429000"/>
            <a:chOff x="1111" y="2160"/>
            <a:chExt cx="4491" cy="2160"/>
          </a:xfrm>
        </p:grpSpPr>
        <p:sp>
          <p:nvSpPr>
            <p:cNvPr id="219142" name="Rectangle 6">
              <a:extLst>
                <a:ext uri="{FF2B5EF4-FFF2-40B4-BE49-F238E27FC236}">
                  <a16:creationId xmlns:a16="http://schemas.microsoft.com/office/drawing/2014/main" id="{9240200D-D33B-4591-A291-02D53DA49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886"/>
              <a:ext cx="2495" cy="143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9143" name="Rectangle 7">
              <a:extLst>
                <a:ext uri="{FF2B5EF4-FFF2-40B4-BE49-F238E27FC236}">
                  <a16:creationId xmlns:a16="http://schemas.microsoft.com/office/drawing/2014/main" id="{7E0892E0-865A-470A-99E3-708E55C97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2478"/>
              <a:ext cx="2857" cy="170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19144" name="Picture 8" descr="3-5">
              <a:extLst>
                <a:ext uri="{FF2B5EF4-FFF2-40B4-BE49-F238E27FC236}">
                  <a16:creationId xmlns:a16="http://schemas.microsoft.com/office/drawing/2014/main" id="{D1C3291B-66C0-4925-BD07-99212F5AB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" y="2160"/>
              <a:ext cx="3810" cy="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9145" name="Text Box 9">
            <a:extLst>
              <a:ext uri="{FF2B5EF4-FFF2-40B4-BE49-F238E27FC236}">
                <a16:creationId xmlns:a16="http://schemas.microsoft.com/office/drawing/2014/main" id="{EE41D99A-C7F9-4C70-B065-A4FA7ECC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20938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0" u="none">
                <a:effectLst/>
              </a:rPr>
              <a:t>Obr.: Modely molekul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>
            <a:extLst>
              <a:ext uri="{FF2B5EF4-FFF2-40B4-BE49-F238E27FC236}">
                <a16:creationId xmlns:a16="http://schemas.microsoft.com/office/drawing/2014/main" id="{BAED7FA6-4F75-494F-9746-7C501676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58888"/>
            <a:ext cx="77041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Font typeface="Wingdings" panose="05000000000000000000" pitchFamily="2" charset="2"/>
              <a:buChar char="q"/>
            </a:pPr>
            <a:endParaRPr lang="cs-CZ" altLang="cs-CZ" sz="2400" i="0" u="none">
              <a:solidFill>
                <a:srgbClr val="0000FF"/>
              </a:solidFill>
              <a:effectLst/>
            </a:endParaRPr>
          </a:p>
          <a:p>
            <a:pPr lvl="1">
              <a:buClr>
                <a:schemeClr val="bg2"/>
              </a:buClr>
              <a:buFont typeface="Wingdings" panose="05000000000000000000" pitchFamily="2" charset="2"/>
              <a:buChar char="q"/>
            </a:pPr>
            <a:endParaRPr lang="cs-CZ" altLang="cs-CZ" sz="2000" i="0" u="none">
              <a:solidFill>
                <a:srgbClr val="0000FF"/>
              </a:solidFill>
              <a:effectLst/>
            </a:endParaRPr>
          </a:p>
        </p:txBody>
      </p:sp>
      <p:sp>
        <p:nvSpPr>
          <p:cNvPr id="163862" name="Text Box 22">
            <a:extLst>
              <a:ext uri="{FF2B5EF4-FFF2-40B4-BE49-F238E27FC236}">
                <a16:creationId xmlns:a16="http://schemas.microsoft.com/office/drawing/2014/main" id="{8831BA07-BBCC-4C54-BC44-F282AC04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07975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Obr.: Model vzájemného působení  částic látky</a:t>
            </a:r>
          </a:p>
        </p:txBody>
      </p:sp>
      <p:grpSp>
        <p:nvGrpSpPr>
          <p:cNvPr id="163865" name="Group 25">
            <a:extLst>
              <a:ext uri="{FF2B5EF4-FFF2-40B4-BE49-F238E27FC236}">
                <a16:creationId xmlns:a16="http://schemas.microsoft.com/office/drawing/2014/main" id="{0CA2FE63-EA80-43A9-855C-FF701152FF5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052513"/>
            <a:ext cx="3529012" cy="3641725"/>
            <a:chOff x="703" y="1499"/>
            <a:chExt cx="2223" cy="2294"/>
          </a:xfrm>
        </p:grpSpPr>
        <p:pic>
          <p:nvPicPr>
            <p:cNvPr id="163860" name="Picture 20" descr="kluk_01">
              <a:extLst>
                <a:ext uri="{FF2B5EF4-FFF2-40B4-BE49-F238E27FC236}">
                  <a16:creationId xmlns:a16="http://schemas.microsoft.com/office/drawing/2014/main" id="{DB67B9F1-F3DB-47B3-A930-736A5776B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499"/>
              <a:ext cx="2223" cy="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63" name="Text Box 23">
              <a:extLst>
                <a:ext uri="{FF2B5EF4-FFF2-40B4-BE49-F238E27FC236}">
                  <a16:creationId xmlns:a16="http://schemas.microsoft.com/office/drawing/2014/main" id="{87C1881C-A601-44ED-9D75-DF3DEEE56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3505"/>
              <a:ext cx="16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b="0" i="0" u="none">
                  <a:effectLst/>
                </a:rPr>
                <a:t>Přitahování částic </a:t>
              </a:r>
            </a:p>
          </p:txBody>
        </p:sp>
      </p:grpSp>
      <p:grpSp>
        <p:nvGrpSpPr>
          <p:cNvPr id="163866" name="Group 26">
            <a:extLst>
              <a:ext uri="{FF2B5EF4-FFF2-40B4-BE49-F238E27FC236}">
                <a16:creationId xmlns:a16="http://schemas.microsoft.com/office/drawing/2014/main" id="{F8E3C130-40D9-4EFF-AE99-C3AAF9EDB8DA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989138"/>
            <a:ext cx="3455987" cy="1925637"/>
            <a:chOff x="3107" y="2870"/>
            <a:chExt cx="2177" cy="1213"/>
          </a:xfrm>
        </p:grpSpPr>
        <p:pic>
          <p:nvPicPr>
            <p:cNvPr id="163861" name="Picture 21" descr="kluk_2">
              <a:extLst>
                <a:ext uri="{FF2B5EF4-FFF2-40B4-BE49-F238E27FC236}">
                  <a16:creationId xmlns:a16="http://schemas.microsoft.com/office/drawing/2014/main" id="{5B8BBE23-575B-4A69-86A3-B38A8559F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3222"/>
              <a:ext cx="2177" cy="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64" name="Text Box 24">
              <a:extLst>
                <a:ext uri="{FF2B5EF4-FFF2-40B4-BE49-F238E27FC236}">
                  <a16:creationId xmlns:a16="http://schemas.microsoft.com/office/drawing/2014/main" id="{F6298175-503E-4835-9D9B-B8CE5A3D6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870"/>
              <a:ext cx="19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b="0" i="0" u="none">
                  <a:effectLst/>
                </a:rPr>
                <a:t>Odpuzování částic</a:t>
              </a:r>
            </a:p>
          </p:txBody>
        </p:sp>
      </p:grpSp>
      <p:sp>
        <p:nvSpPr>
          <p:cNvPr id="163867" name="Rectangle 27">
            <a:extLst>
              <a:ext uri="{FF2B5EF4-FFF2-40B4-BE49-F238E27FC236}">
                <a16:creationId xmlns:a16="http://schemas.microsoft.com/office/drawing/2014/main" id="{553AFA01-70EF-47B5-BF11-DCDECAF7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7632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Důkazy existence silového působení částic látek:</a:t>
            </a:r>
          </a:p>
          <a:p>
            <a:r>
              <a:rPr lang="cs-CZ" altLang="cs-CZ" sz="2400" i="0" u="none">
                <a:effectLst/>
              </a:rPr>
              <a:t>       </a:t>
            </a:r>
            <a:r>
              <a:rPr lang="cs-CZ" altLang="cs-CZ" sz="2400" b="0" i="0" u="none">
                <a:effectLst/>
              </a:rPr>
              <a:t>- soudržnost mezi částicemi tělesa</a:t>
            </a:r>
            <a:br>
              <a:rPr lang="cs-CZ" altLang="cs-CZ" sz="2400" b="0" i="0" u="none">
                <a:effectLst/>
              </a:rPr>
            </a:br>
            <a:r>
              <a:rPr lang="cs-CZ" altLang="cs-CZ" sz="2400" b="0" i="0" u="none">
                <a:effectLst/>
              </a:rPr>
              <a:t>       - pevnost látek</a:t>
            </a:r>
            <a:br>
              <a:rPr lang="cs-CZ" altLang="cs-CZ" sz="2400" b="0" i="0" u="none">
                <a:effectLst/>
              </a:rPr>
            </a:br>
            <a:r>
              <a:rPr lang="cs-CZ" altLang="cs-CZ" sz="2400" b="0" i="0" u="none">
                <a:effectLst/>
              </a:rPr>
              <a:t>       - přilnavost dvou dotýkajících se těles</a:t>
            </a:r>
          </a:p>
        </p:txBody>
      </p:sp>
      <p:grpSp>
        <p:nvGrpSpPr>
          <p:cNvPr id="163880" name="Group 40">
            <a:extLst>
              <a:ext uri="{FF2B5EF4-FFF2-40B4-BE49-F238E27FC236}">
                <a16:creationId xmlns:a16="http://schemas.microsoft.com/office/drawing/2014/main" id="{59D80D0C-3070-41FC-88BE-D6A91093FE86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4222750"/>
            <a:ext cx="2376487" cy="2374900"/>
            <a:chOff x="4377" y="2614"/>
            <a:chExt cx="1497" cy="1496"/>
          </a:xfrm>
        </p:grpSpPr>
        <p:sp>
          <p:nvSpPr>
            <p:cNvPr id="163877" name="Text Box 37">
              <a:extLst>
                <a:ext uri="{FF2B5EF4-FFF2-40B4-BE49-F238E27FC236}">
                  <a16:creationId xmlns:a16="http://schemas.microsoft.com/office/drawing/2014/main" id="{8C2C0B36-F734-4CB6-9106-7B959492A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203"/>
              <a:ext cx="7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effectLst/>
                </a:rPr>
                <a:t>sklo</a:t>
              </a:r>
            </a:p>
          </p:txBody>
        </p:sp>
        <p:grpSp>
          <p:nvGrpSpPr>
            <p:cNvPr id="163879" name="Group 39">
              <a:extLst>
                <a:ext uri="{FF2B5EF4-FFF2-40B4-BE49-F238E27FC236}">
                  <a16:creationId xmlns:a16="http://schemas.microsoft.com/office/drawing/2014/main" id="{C683539C-0EAF-44A1-A1C8-F8D0DF813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614"/>
              <a:ext cx="1134" cy="1496"/>
              <a:chOff x="4377" y="2614"/>
              <a:chExt cx="1134" cy="1496"/>
            </a:xfrm>
          </p:grpSpPr>
          <p:grpSp>
            <p:nvGrpSpPr>
              <p:cNvPr id="163875" name="Group 35">
                <a:extLst>
                  <a:ext uri="{FF2B5EF4-FFF2-40B4-BE49-F238E27FC236}">
                    <a16:creationId xmlns:a16="http://schemas.microsoft.com/office/drawing/2014/main" id="{E944A049-6E43-473F-89A3-CBA84C947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4" y="2976"/>
                <a:ext cx="590" cy="681"/>
                <a:chOff x="4694" y="2568"/>
                <a:chExt cx="590" cy="863"/>
              </a:xfrm>
            </p:grpSpPr>
            <p:sp>
              <p:nvSpPr>
                <p:cNvPr id="163870" name="Rectangle 30">
                  <a:extLst>
                    <a:ext uri="{FF2B5EF4-FFF2-40B4-BE49-F238E27FC236}">
                      <a16:creationId xmlns:a16="http://schemas.microsoft.com/office/drawing/2014/main" id="{C639EFE2-D2E6-44A7-99F5-3E4788794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1" y="2568"/>
                  <a:ext cx="136" cy="590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3871" name="Rectangle 31">
                  <a:extLst>
                    <a:ext uri="{FF2B5EF4-FFF2-40B4-BE49-F238E27FC236}">
                      <a16:creationId xmlns:a16="http://schemas.microsoft.com/office/drawing/2014/main" id="{07F5C267-5708-47AD-B4C9-E07F30D53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4" y="3385"/>
                  <a:ext cx="590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3872" name="Line 32">
                  <a:extLst>
                    <a:ext uri="{FF2B5EF4-FFF2-40B4-BE49-F238E27FC236}">
                      <a16:creationId xmlns:a16="http://schemas.microsoft.com/office/drawing/2014/main" id="{03CBAFEE-5DCD-48BF-8219-CEEC99D09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94" y="3158"/>
                  <a:ext cx="227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3873" name="Line 33">
                  <a:extLst>
                    <a:ext uri="{FF2B5EF4-FFF2-40B4-BE49-F238E27FC236}">
                      <a16:creationId xmlns:a16="http://schemas.microsoft.com/office/drawing/2014/main" id="{89B70373-E402-4940-A5DE-42E6BDF83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057" y="3158"/>
                  <a:ext cx="227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63876" name="Group 36">
                <a:extLst>
                  <a:ext uri="{FF2B5EF4-FFF2-40B4-BE49-F238E27FC236}">
                    <a16:creationId xmlns:a16="http://schemas.microsoft.com/office/drawing/2014/main" id="{AB0F6D47-8DBF-4ADB-B78F-41BDA187F4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7" y="3521"/>
                <a:ext cx="1134" cy="589"/>
                <a:chOff x="4377" y="3521"/>
                <a:chExt cx="1134" cy="589"/>
              </a:xfrm>
            </p:grpSpPr>
            <p:sp>
              <p:nvSpPr>
                <p:cNvPr id="163868" name="Rectangle 28">
                  <a:extLst>
                    <a:ext uri="{FF2B5EF4-FFF2-40B4-BE49-F238E27FC236}">
                      <a16:creationId xmlns:a16="http://schemas.microsoft.com/office/drawing/2014/main" id="{C48E3231-A292-430A-939E-358D52350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7" y="3521"/>
                  <a:ext cx="1134" cy="58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3869" name="Rectangle 29">
                  <a:extLst>
                    <a:ext uri="{FF2B5EF4-FFF2-40B4-BE49-F238E27FC236}">
                      <a16:creationId xmlns:a16="http://schemas.microsoft.com/office/drawing/2014/main" id="{378814B1-4B4D-41BA-B6E0-491917D5F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7" y="3657"/>
                  <a:ext cx="1134" cy="4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3874" name="Text Box 34">
                  <a:extLst>
                    <a:ext uri="{FF2B5EF4-FFF2-40B4-BE49-F238E27FC236}">
                      <a16:creationId xmlns:a16="http://schemas.microsoft.com/office/drawing/2014/main" id="{4378CA02-6BCA-4FFF-8DDA-097C2D7EAA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9" y="3702"/>
                  <a:ext cx="725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cs-CZ" altLang="cs-CZ" sz="3600" i="0" u="none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</a:t>
                  </a:r>
                  <a:r>
                    <a:rPr lang="cs-CZ" altLang="cs-CZ" sz="3600" i="0" u="none" baseline="-250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</a:t>
                  </a:r>
                  <a:r>
                    <a:rPr lang="cs-CZ" altLang="cs-CZ" sz="3600" i="0" u="none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O</a:t>
                  </a:r>
                  <a:endPara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63878" name="AutoShape 38">
                <a:extLst>
                  <a:ext uri="{FF2B5EF4-FFF2-40B4-BE49-F238E27FC236}">
                    <a16:creationId xmlns:a16="http://schemas.microsoft.com/office/drawing/2014/main" id="{D6DA1A32-38C0-4112-9F67-83D4DC0F0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2614"/>
                <a:ext cx="136" cy="635"/>
              </a:xfrm>
              <a:prstGeom prst="upArrow">
                <a:avLst>
                  <a:gd name="adj1" fmla="val 50000"/>
                  <a:gd name="adj2" fmla="val 116728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altLang="cs-CZ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2" grpId="0"/>
      <p:bldP spid="163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83" name="Rectangle 19">
            <a:extLst>
              <a:ext uri="{FF2B5EF4-FFF2-40B4-BE49-F238E27FC236}">
                <a16:creationId xmlns:a16="http://schemas.microsoft.com/office/drawing/2014/main" id="{1D8BB6E5-BFB6-4F1D-9DC2-805492A4A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9275"/>
            <a:ext cx="828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2400" i="0" u="none">
                <a:effectLst/>
              </a:rPr>
              <a:t>Každá částice je přitahována jen nejbližšími částicemi ve svém okolí – </a:t>
            </a:r>
            <a:r>
              <a:rPr lang="cs-CZ" altLang="cs-CZ" sz="2400" i="0" u="none">
                <a:solidFill>
                  <a:srgbClr val="FFFF00"/>
                </a:solidFill>
                <a:effectLst/>
              </a:rPr>
              <a:t>SFÉRA MOLEKULOVÉHO PŮSOBENÍ</a:t>
            </a:r>
          </a:p>
        </p:txBody>
      </p:sp>
      <p:grpSp>
        <p:nvGrpSpPr>
          <p:cNvPr id="164979" name="Group 115">
            <a:extLst>
              <a:ext uri="{FF2B5EF4-FFF2-40B4-BE49-F238E27FC236}">
                <a16:creationId xmlns:a16="http://schemas.microsoft.com/office/drawing/2014/main" id="{8BE12D91-2DB9-4E21-812E-58EF70EC4C99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484313"/>
            <a:ext cx="8496300" cy="5114925"/>
            <a:chOff x="204" y="935"/>
            <a:chExt cx="5352" cy="3222"/>
          </a:xfrm>
        </p:grpSpPr>
        <p:grpSp>
          <p:nvGrpSpPr>
            <p:cNvPr id="164903" name="Group 39">
              <a:extLst>
                <a:ext uri="{FF2B5EF4-FFF2-40B4-BE49-F238E27FC236}">
                  <a16:creationId xmlns:a16="http://schemas.microsoft.com/office/drawing/2014/main" id="{F21AA886-A773-435A-8DE0-43FADFDEF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935"/>
              <a:ext cx="1769" cy="1679"/>
              <a:chOff x="2064" y="1207"/>
              <a:chExt cx="1769" cy="1679"/>
            </a:xfrm>
          </p:grpSpPr>
          <p:grpSp>
            <p:nvGrpSpPr>
              <p:cNvPr id="164891" name="Group 27">
                <a:extLst>
                  <a:ext uri="{FF2B5EF4-FFF2-40B4-BE49-F238E27FC236}">
                    <a16:creationId xmlns:a16="http://schemas.microsoft.com/office/drawing/2014/main" id="{8D5C194F-B997-4B87-B268-F0330CCAB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1207"/>
                <a:ext cx="1769" cy="1679"/>
                <a:chOff x="249" y="1434"/>
                <a:chExt cx="1769" cy="1679"/>
              </a:xfrm>
            </p:grpSpPr>
            <p:sp>
              <p:nvSpPr>
                <p:cNvPr id="164884" name="Oval 20">
                  <a:extLst>
                    <a:ext uri="{FF2B5EF4-FFF2-40B4-BE49-F238E27FC236}">
                      <a16:creationId xmlns:a16="http://schemas.microsoft.com/office/drawing/2014/main" id="{D72F4865-9130-4055-8B7B-E22D086DE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4885" name="Oval 21">
                  <a:extLst>
                    <a:ext uri="{FF2B5EF4-FFF2-40B4-BE49-F238E27FC236}">
                      <a16:creationId xmlns:a16="http://schemas.microsoft.com/office/drawing/2014/main" id="{1C833DA6-9D77-45BE-AB0F-C3AA119D4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64892" name="Line 28">
                <a:extLst>
                  <a:ext uri="{FF2B5EF4-FFF2-40B4-BE49-F238E27FC236}">
                    <a16:creationId xmlns:a16="http://schemas.microsoft.com/office/drawing/2014/main" id="{1C2AC51A-ACC5-4130-8914-6C2BC6824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024"/>
                <a:ext cx="908" cy="18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3" name="Line 29">
                <a:extLst>
                  <a:ext uri="{FF2B5EF4-FFF2-40B4-BE49-F238E27FC236}">
                    <a16:creationId xmlns:a16="http://schemas.microsoft.com/office/drawing/2014/main" id="{633481C3-AEBE-490B-82C5-DA5002D67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591" cy="544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4" name="Line 30">
                <a:extLst>
                  <a:ext uri="{FF2B5EF4-FFF2-40B4-BE49-F238E27FC236}">
                    <a16:creationId xmlns:a16="http://schemas.microsoft.com/office/drawing/2014/main" id="{AB96F5CC-9E76-4461-94EB-05FAA00AE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661"/>
                <a:ext cx="725" cy="36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5" name="Line 31">
                <a:extLst>
                  <a:ext uri="{FF2B5EF4-FFF2-40B4-BE49-F238E27FC236}">
                    <a16:creationId xmlns:a16="http://schemas.microsoft.com/office/drawing/2014/main" id="{12968552-814A-4DDB-AA3D-DF5B0893A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3" y="2024"/>
                <a:ext cx="318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6" name="Line 32">
                <a:extLst>
                  <a:ext uri="{FF2B5EF4-FFF2-40B4-BE49-F238E27FC236}">
                    <a16:creationId xmlns:a16="http://schemas.microsoft.com/office/drawing/2014/main" id="{BD9DE0DD-3EDA-4712-89CA-9FB126C7A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069"/>
                <a:ext cx="907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7" name="Line 33">
                <a:extLst>
                  <a:ext uri="{FF2B5EF4-FFF2-40B4-BE49-F238E27FC236}">
                    <a16:creationId xmlns:a16="http://schemas.microsoft.com/office/drawing/2014/main" id="{17EA9A5A-AAFC-4CB7-B9A0-5E69A1E82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0" y="1616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8" name="Line 34">
                <a:extLst>
                  <a:ext uri="{FF2B5EF4-FFF2-40B4-BE49-F238E27FC236}">
                    <a16:creationId xmlns:a16="http://schemas.microsoft.com/office/drawing/2014/main" id="{D48089B6-867D-4629-9A60-BD15FDAED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069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99" name="Line 35">
                <a:extLst>
                  <a:ext uri="{FF2B5EF4-FFF2-40B4-BE49-F238E27FC236}">
                    <a16:creationId xmlns:a16="http://schemas.microsoft.com/office/drawing/2014/main" id="{1DE51B58-17AC-43A1-B7AF-4B3FA9567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298"/>
                <a:ext cx="363" cy="726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00" name="Line 36">
                <a:extLst>
                  <a:ext uri="{FF2B5EF4-FFF2-40B4-BE49-F238E27FC236}">
                    <a16:creationId xmlns:a16="http://schemas.microsoft.com/office/drawing/2014/main" id="{B7940356-4ACC-4B40-8B25-45EFC9E90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207"/>
                <a:ext cx="45" cy="817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01" name="Line 37">
                <a:extLst>
                  <a:ext uri="{FF2B5EF4-FFF2-40B4-BE49-F238E27FC236}">
                    <a16:creationId xmlns:a16="http://schemas.microsoft.com/office/drawing/2014/main" id="{61427C08-6437-4847-B62D-834AF57C2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2" y="1344"/>
                <a:ext cx="453" cy="725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02" name="Line 38">
                <a:extLst>
                  <a:ext uri="{FF2B5EF4-FFF2-40B4-BE49-F238E27FC236}">
                    <a16:creationId xmlns:a16="http://schemas.microsoft.com/office/drawing/2014/main" id="{0DA7E6D7-7C02-4665-BF5A-89C06C1D7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136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904" name="Group 40">
              <a:extLst>
                <a:ext uri="{FF2B5EF4-FFF2-40B4-BE49-F238E27FC236}">
                  <a16:creationId xmlns:a16="http://schemas.microsoft.com/office/drawing/2014/main" id="{460C4124-2A35-439B-997F-B39D7D965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251"/>
              <a:ext cx="1769" cy="1679"/>
              <a:chOff x="2064" y="1207"/>
              <a:chExt cx="1769" cy="1679"/>
            </a:xfrm>
          </p:grpSpPr>
          <p:grpSp>
            <p:nvGrpSpPr>
              <p:cNvPr id="164905" name="Group 41">
                <a:extLst>
                  <a:ext uri="{FF2B5EF4-FFF2-40B4-BE49-F238E27FC236}">
                    <a16:creationId xmlns:a16="http://schemas.microsoft.com/office/drawing/2014/main" id="{3B95FB53-D108-4974-857D-AE6AA04306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1207"/>
                <a:ext cx="1769" cy="1679"/>
                <a:chOff x="249" y="1434"/>
                <a:chExt cx="1769" cy="1679"/>
              </a:xfrm>
            </p:grpSpPr>
            <p:sp>
              <p:nvSpPr>
                <p:cNvPr id="164906" name="Oval 42">
                  <a:extLst>
                    <a:ext uri="{FF2B5EF4-FFF2-40B4-BE49-F238E27FC236}">
                      <a16:creationId xmlns:a16="http://schemas.microsoft.com/office/drawing/2014/main" id="{8F786548-BEBD-44A3-8C73-A7C56DEFBE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4907" name="Oval 43">
                  <a:extLst>
                    <a:ext uri="{FF2B5EF4-FFF2-40B4-BE49-F238E27FC236}">
                      <a16:creationId xmlns:a16="http://schemas.microsoft.com/office/drawing/2014/main" id="{29AD9397-0A50-490A-A98C-A2B427C0F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64908" name="Line 44">
                <a:extLst>
                  <a:ext uri="{FF2B5EF4-FFF2-40B4-BE49-F238E27FC236}">
                    <a16:creationId xmlns:a16="http://schemas.microsoft.com/office/drawing/2014/main" id="{88796E11-B8E5-4381-9287-F8D841435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024"/>
                <a:ext cx="908" cy="18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09" name="Line 45">
                <a:extLst>
                  <a:ext uri="{FF2B5EF4-FFF2-40B4-BE49-F238E27FC236}">
                    <a16:creationId xmlns:a16="http://schemas.microsoft.com/office/drawing/2014/main" id="{4C200DF1-B09F-453D-A2CE-090142606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591" cy="544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0" name="Line 46">
                <a:extLst>
                  <a:ext uri="{FF2B5EF4-FFF2-40B4-BE49-F238E27FC236}">
                    <a16:creationId xmlns:a16="http://schemas.microsoft.com/office/drawing/2014/main" id="{2ACDCB35-16D7-4A9C-819B-C79343582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661"/>
                <a:ext cx="725" cy="36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1" name="Line 47">
                <a:extLst>
                  <a:ext uri="{FF2B5EF4-FFF2-40B4-BE49-F238E27FC236}">
                    <a16:creationId xmlns:a16="http://schemas.microsoft.com/office/drawing/2014/main" id="{721FB356-4752-47F9-8FD1-9A04D7368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3" y="2024"/>
                <a:ext cx="318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2" name="Line 48">
                <a:extLst>
                  <a:ext uri="{FF2B5EF4-FFF2-40B4-BE49-F238E27FC236}">
                    <a16:creationId xmlns:a16="http://schemas.microsoft.com/office/drawing/2014/main" id="{094BE679-7D6C-4C51-8741-0DFDB7521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069"/>
                <a:ext cx="907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3" name="Line 49">
                <a:extLst>
                  <a:ext uri="{FF2B5EF4-FFF2-40B4-BE49-F238E27FC236}">
                    <a16:creationId xmlns:a16="http://schemas.microsoft.com/office/drawing/2014/main" id="{237ACD73-1CE9-4D5D-A4AB-71A581608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0" y="1616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4" name="Line 50">
                <a:extLst>
                  <a:ext uri="{FF2B5EF4-FFF2-40B4-BE49-F238E27FC236}">
                    <a16:creationId xmlns:a16="http://schemas.microsoft.com/office/drawing/2014/main" id="{31415709-459C-491D-BD2A-C2755445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069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5" name="Line 51">
                <a:extLst>
                  <a:ext uri="{FF2B5EF4-FFF2-40B4-BE49-F238E27FC236}">
                    <a16:creationId xmlns:a16="http://schemas.microsoft.com/office/drawing/2014/main" id="{868F2C65-917F-4EB0-9A17-0EA6D358B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298"/>
                <a:ext cx="363" cy="726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6" name="Line 52">
                <a:extLst>
                  <a:ext uri="{FF2B5EF4-FFF2-40B4-BE49-F238E27FC236}">
                    <a16:creationId xmlns:a16="http://schemas.microsoft.com/office/drawing/2014/main" id="{5ED2DA2C-532B-4AB6-BFB2-60B0F2A30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207"/>
                <a:ext cx="45" cy="817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7" name="Line 53">
                <a:extLst>
                  <a:ext uri="{FF2B5EF4-FFF2-40B4-BE49-F238E27FC236}">
                    <a16:creationId xmlns:a16="http://schemas.microsoft.com/office/drawing/2014/main" id="{4F82E3F3-7D32-4627-BCEA-139F95144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2" y="1344"/>
                <a:ext cx="453" cy="725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18" name="Line 54">
                <a:extLst>
                  <a:ext uri="{FF2B5EF4-FFF2-40B4-BE49-F238E27FC236}">
                    <a16:creationId xmlns:a16="http://schemas.microsoft.com/office/drawing/2014/main" id="{D62FAEE7-F547-4BAF-A7CE-78C54A84F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136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919" name="Group 55">
              <a:extLst>
                <a:ext uri="{FF2B5EF4-FFF2-40B4-BE49-F238E27FC236}">
                  <a16:creationId xmlns:a16="http://schemas.microsoft.com/office/drawing/2014/main" id="{98DE9845-22F9-49D5-A61F-E3A6EC5343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2478"/>
              <a:ext cx="1769" cy="1679"/>
              <a:chOff x="2064" y="1207"/>
              <a:chExt cx="1769" cy="1679"/>
            </a:xfrm>
          </p:grpSpPr>
          <p:grpSp>
            <p:nvGrpSpPr>
              <p:cNvPr id="164920" name="Group 56">
                <a:extLst>
                  <a:ext uri="{FF2B5EF4-FFF2-40B4-BE49-F238E27FC236}">
                    <a16:creationId xmlns:a16="http://schemas.microsoft.com/office/drawing/2014/main" id="{56C2E4F2-24BE-47EA-A4B6-3D78E00F93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1207"/>
                <a:ext cx="1769" cy="1679"/>
                <a:chOff x="249" y="1434"/>
                <a:chExt cx="1769" cy="1679"/>
              </a:xfrm>
            </p:grpSpPr>
            <p:sp>
              <p:nvSpPr>
                <p:cNvPr id="164921" name="Oval 57">
                  <a:extLst>
                    <a:ext uri="{FF2B5EF4-FFF2-40B4-BE49-F238E27FC236}">
                      <a16:creationId xmlns:a16="http://schemas.microsoft.com/office/drawing/2014/main" id="{BB3A8294-7E4C-4798-B9AD-ECFE72104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4922" name="Oval 58">
                  <a:extLst>
                    <a:ext uri="{FF2B5EF4-FFF2-40B4-BE49-F238E27FC236}">
                      <a16:creationId xmlns:a16="http://schemas.microsoft.com/office/drawing/2014/main" id="{C2F534F3-6D80-480F-8C20-5329882C14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64923" name="Line 59">
                <a:extLst>
                  <a:ext uri="{FF2B5EF4-FFF2-40B4-BE49-F238E27FC236}">
                    <a16:creationId xmlns:a16="http://schemas.microsoft.com/office/drawing/2014/main" id="{79E24E58-3C33-4C4A-9456-B3A2E4C46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024"/>
                <a:ext cx="908" cy="18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24" name="Line 60">
                <a:extLst>
                  <a:ext uri="{FF2B5EF4-FFF2-40B4-BE49-F238E27FC236}">
                    <a16:creationId xmlns:a16="http://schemas.microsoft.com/office/drawing/2014/main" id="{FF3F9FFA-5E5F-4612-A8C2-2D7BF3528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591" cy="544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25" name="Line 61">
                <a:extLst>
                  <a:ext uri="{FF2B5EF4-FFF2-40B4-BE49-F238E27FC236}">
                    <a16:creationId xmlns:a16="http://schemas.microsoft.com/office/drawing/2014/main" id="{0C07D287-F903-40EA-B014-A59EA1AC8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661"/>
                <a:ext cx="725" cy="36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26" name="Line 62">
                <a:extLst>
                  <a:ext uri="{FF2B5EF4-FFF2-40B4-BE49-F238E27FC236}">
                    <a16:creationId xmlns:a16="http://schemas.microsoft.com/office/drawing/2014/main" id="{66086E0A-A4AF-482F-BA24-AB1F8D33B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3" y="2024"/>
                <a:ext cx="318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27" name="Line 63">
                <a:extLst>
                  <a:ext uri="{FF2B5EF4-FFF2-40B4-BE49-F238E27FC236}">
                    <a16:creationId xmlns:a16="http://schemas.microsoft.com/office/drawing/2014/main" id="{A7A97405-1B48-4531-BCAB-6341CDC4B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069"/>
                <a:ext cx="907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28" name="Line 64">
                <a:extLst>
                  <a:ext uri="{FF2B5EF4-FFF2-40B4-BE49-F238E27FC236}">
                    <a16:creationId xmlns:a16="http://schemas.microsoft.com/office/drawing/2014/main" id="{C2F4B63D-0521-4780-A465-B724A656D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0" y="1616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29" name="Line 65">
                <a:extLst>
                  <a:ext uri="{FF2B5EF4-FFF2-40B4-BE49-F238E27FC236}">
                    <a16:creationId xmlns:a16="http://schemas.microsoft.com/office/drawing/2014/main" id="{D8CC5CF1-38B6-4779-960D-76B373917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069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30" name="Line 66">
                <a:extLst>
                  <a:ext uri="{FF2B5EF4-FFF2-40B4-BE49-F238E27FC236}">
                    <a16:creationId xmlns:a16="http://schemas.microsoft.com/office/drawing/2014/main" id="{CF3C450E-F8C8-493B-AC50-38E068293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298"/>
                <a:ext cx="363" cy="726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31" name="Line 67">
                <a:extLst>
                  <a:ext uri="{FF2B5EF4-FFF2-40B4-BE49-F238E27FC236}">
                    <a16:creationId xmlns:a16="http://schemas.microsoft.com/office/drawing/2014/main" id="{A7BE2634-6FDC-4CE9-A92E-5BB814CD0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207"/>
                <a:ext cx="45" cy="817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32" name="Line 68">
                <a:extLst>
                  <a:ext uri="{FF2B5EF4-FFF2-40B4-BE49-F238E27FC236}">
                    <a16:creationId xmlns:a16="http://schemas.microsoft.com/office/drawing/2014/main" id="{8189BC02-4ECC-488E-AB87-D3685818D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2" y="1344"/>
                <a:ext cx="453" cy="725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33" name="Line 69">
                <a:extLst>
                  <a:ext uri="{FF2B5EF4-FFF2-40B4-BE49-F238E27FC236}">
                    <a16:creationId xmlns:a16="http://schemas.microsoft.com/office/drawing/2014/main" id="{71786414-5ABE-49E9-82BD-D817612D6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136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934" name="Group 70">
              <a:extLst>
                <a:ext uri="{FF2B5EF4-FFF2-40B4-BE49-F238E27FC236}">
                  <a16:creationId xmlns:a16="http://schemas.microsoft.com/office/drawing/2014/main" id="{46BA5027-EF24-4614-82EF-429A14DC66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1207"/>
              <a:ext cx="1769" cy="1679"/>
              <a:chOff x="2064" y="1207"/>
              <a:chExt cx="1769" cy="1679"/>
            </a:xfrm>
          </p:grpSpPr>
          <p:grpSp>
            <p:nvGrpSpPr>
              <p:cNvPr id="164935" name="Group 71">
                <a:extLst>
                  <a:ext uri="{FF2B5EF4-FFF2-40B4-BE49-F238E27FC236}">
                    <a16:creationId xmlns:a16="http://schemas.microsoft.com/office/drawing/2014/main" id="{00F7F895-5BCB-46FD-91DD-F71BEEB304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1207"/>
                <a:ext cx="1769" cy="1679"/>
                <a:chOff x="249" y="1434"/>
                <a:chExt cx="1769" cy="1679"/>
              </a:xfrm>
            </p:grpSpPr>
            <p:sp>
              <p:nvSpPr>
                <p:cNvPr id="164936" name="Oval 72">
                  <a:extLst>
                    <a:ext uri="{FF2B5EF4-FFF2-40B4-BE49-F238E27FC236}">
                      <a16:creationId xmlns:a16="http://schemas.microsoft.com/office/drawing/2014/main" id="{A862B088-67EA-488F-8C6B-4B3ED8DD9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4937" name="Oval 73">
                  <a:extLst>
                    <a:ext uri="{FF2B5EF4-FFF2-40B4-BE49-F238E27FC236}">
                      <a16:creationId xmlns:a16="http://schemas.microsoft.com/office/drawing/2014/main" id="{08A0B2CF-B538-40F0-BFC8-2817FE3CE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64938" name="Line 74">
                <a:extLst>
                  <a:ext uri="{FF2B5EF4-FFF2-40B4-BE49-F238E27FC236}">
                    <a16:creationId xmlns:a16="http://schemas.microsoft.com/office/drawing/2014/main" id="{64C73A10-41D9-4511-951E-FD0487921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024"/>
                <a:ext cx="908" cy="18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39" name="Line 75">
                <a:extLst>
                  <a:ext uri="{FF2B5EF4-FFF2-40B4-BE49-F238E27FC236}">
                    <a16:creationId xmlns:a16="http://schemas.microsoft.com/office/drawing/2014/main" id="{B1380A44-089F-4A34-9B47-C0F7FBA64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591" cy="544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40" name="Line 76">
                <a:extLst>
                  <a:ext uri="{FF2B5EF4-FFF2-40B4-BE49-F238E27FC236}">
                    <a16:creationId xmlns:a16="http://schemas.microsoft.com/office/drawing/2014/main" id="{8B27594F-365E-4368-A9CE-F31B1D41E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661"/>
                <a:ext cx="725" cy="36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41" name="Line 77">
                <a:extLst>
                  <a:ext uri="{FF2B5EF4-FFF2-40B4-BE49-F238E27FC236}">
                    <a16:creationId xmlns:a16="http://schemas.microsoft.com/office/drawing/2014/main" id="{A066383B-E150-4C73-A8F0-F5FCCF6C3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3" y="2024"/>
                <a:ext cx="318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42" name="Line 78">
                <a:extLst>
                  <a:ext uri="{FF2B5EF4-FFF2-40B4-BE49-F238E27FC236}">
                    <a16:creationId xmlns:a16="http://schemas.microsoft.com/office/drawing/2014/main" id="{37BFDB57-FACA-4110-A237-AE2AC89FB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069"/>
                <a:ext cx="907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43" name="Line 79">
                <a:extLst>
                  <a:ext uri="{FF2B5EF4-FFF2-40B4-BE49-F238E27FC236}">
                    <a16:creationId xmlns:a16="http://schemas.microsoft.com/office/drawing/2014/main" id="{7C852F51-0B51-41FB-93EF-1C158C3CC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0" y="1616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44" name="Line 80">
                <a:extLst>
                  <a:ext uri="{FF2B5EF4-FFF2-40B4-BE49-F238E27FC236}">
                    <a16:creationId xmlns:a16="http://schemas.microsoft.com/office/drawing/2014/main" id="{29A9DCA1-7518-43D4-ACDF-7F0C4CF7F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069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45" name="Line 81">
                <a:extLst>
                  <a:ext uri="{FF2B5EF4-FFF2-40B4-BE49-F238E27FC236}">
                    <a16:creationId xmlns:a16="http://schemas.microsoft.com/office/drawing/2014/main" id="{4DC4A483-800B-4C4F-8DB0-F72124728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298"/>
                <a:ext cx="363" cy="726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46" name="Line 82">
                <a:extLst>
                  <a:ext uri="{FF2B5EF4-FFF2-40B4-BE49-F238E27FC236}">
                    <a16:creationId xmlns:a16="http://schemas.microsoft.com/office/drawing/2014/main" id="{0D58CCDE-6CB7-4859-A830-15ADAC0FA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207"/>
                <a:ext cx="45" cy="817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47" name="Line 83">
                <a:extLst>
                  <a:ext uri="{FF2B5EF4-FFF2-40B4-BE49-F238E27FC236}">
                    <a16:creationId xmlns:a16="http://schemas.microsoft.com/office/drawing/2014/main" id="{B9F19205-A3C5-44E1-9C4E-66FEE25E0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2" y="1344"/>
                <a:ext cx="453" cy="725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48" name="Line 84">
                <a:extLst>
                  <a:ext uri="{FF2B5EF4-FFF2-40B4-BE49-F238E27FC236}">
                    <a16:creationId xmlns:a16="http://schemas.microsoft.com/office/drawing/2014/main" id="{465F71A5-69F0-46CC-B9BB-67D1712F2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136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964" name="Group 100">
              <a:extLst>
                <a:ext uri="{FF2B5EF4-FFF2-40B4-BE49-F238E27FC236}">
                  <a16:creationId xmlns:a16="http://schemas.microsoft.com/office/drawing/2014/main" id="{DFD9A906-FD76-492B-AE47-78E207C77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2432"/>
              <a:ext cx="1769" cy="1679"/>
              <a:chOff x="2064" y="1207"/>
              <a:chExt cx="1769" cy="1679"/>
            </a:xfrm>
          </p:grpSpPr>
          <p:grpSp>
            <p:nvGrpSpPr>
              <p:cNvPr id="164965" name="Group 101">
                <a:extLst>
                  <a:ext uri="{FF2B5EF4-FFF2-40B4-BE49-F238E27FC236}">
                    <a16:creationId xmlns:a16="http://schemas.microsoft.com/office/drawing/2014/main" id="{5615DA37-7DBE-4D25-B294-8B19423C48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1207"/>
                <a:ext cx="1769" cy="1679"/>
                <a:chOff x="249" y="1434"/>
                <a:chExt cx="1769" cy="1679"/>
              </a:xfrm>
            </p:grpSpPr>
            <p:sp>
              <p:nvSpPr>
                <p:cNvPr id="164966" name="Oval 102">
                  <a:extLst>
                    <a:ext uri="{FF2B5EF4-FFF2-40B4-BE49-F238E27FC236}">
                      <a16:creationId xmlns:a16="http://schemas.microsoft.com/office/drawing/2014/main" id="{0709F60D-1CE1-45E0-AA01-B17CE03B1A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4967" name="Oval 103">
                  <a:extLst>
                    <a:ext uri="{FF2B5EF4-FFF2-40B4-BE49-F238E27FC236}">
                      <a16:creationId xmlns:a16="http://schemas.microsoft.com/office/drawing/2014/main" id="{347354B1-3E15-43B4-A27E-74A8577D2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64968" name="Line 104">
                <a:extLst>
                  <a:ext uri="{FF2B5EF4-FFF2-40B4-BE49-F238E27FC236}">
                    <a16:creationId xmlns:a16="http://schemas.microsoft.com/office/drawing/2014/main" id="{B96A75D7-D903-4844-A0DA-F834C05E3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024"/>
                <a:ext cx="908" cy="18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69" name="Line 105">
                <a:extLst>
                  <a:ext uri="{FF2B5EF4-FFF2-40B4-BE49-F238E27FC236}">
                    <a16:creationId xmlns:a16="http://schemas.microsoft.com/office/drawing/2014/main" id="{A13D6454-481B-4601-B304-67D0BF925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591" cy="544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70" name="Line 106">
                <a:extLst>
                  <a:ext uri="{FF2B5EF4-FFF2-40B4-BE49-F238E27FC236}">
                    <a16:creationId xmlns:a16="http://schemas.microsoft.com/office/drawing/2014/main" id="{3B2DACCD-DB3E-4C30-932E-2B64FEAE4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661"/>
                <a:ext cx="725" cy="36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71" name="Line 107">
                <a:extLst>
                  <a:ext uri="{FF2B5EF4-FFF2-40B4-BE49-F238E27FC236}">
                    <a16:creationId xmlns:a16="http://schemas.microsoft.com/office/drawing/2014/main" id="{E39D137D-108F-48BA-9A11-C567167CA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3" y="2024"/>
                <a:ext cx="318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72" name="Line 108">
                <a:extLst>
                  <a:ext uri="{FF2B5EF4-FFF2-40B4-BE49-F238E27FC236}">
                    <a16:creationId xmlns:a16="http://schemas.microsoft.com/office/drawing/2014/main" id="{7B156F9F-D57A-4217-82E0-6682985C2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069"/>
                <a:ext cx="907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73" name="Line 109">
                <a:extLst>
                  <a:ext uri="{FF2B5EF4-FFF2-40B4-BE49-F238E27FC236}">
                    <a16:creationId xmlns:a16="http://schemas.microsoft.com/office/drawing/2014/main" id="{4A60F6B8-7706-45DF-8851-D41C53237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0" y="1616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74" name="Line 110">
                <a:extLst>
                  <a:ext uri="{FF2B5EF4-FFF2-40B4-BE49-F238E27FC236}">
                    <a16:creationId xmlns:a16="http://schemas.microsoft.com/office/drawing/2014/main" id="{B03AA2AE-26A7-4CB5-87E3-A03AC4FFD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069"/>
                <a:ext cx="680" cy="45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75" name="Line 111">
                <a:extLst>
                  <a:ext uri="{FF2B5EF4-FFF2-40B4-BE49-F238E27FC236}">
                    <a16:creationId xmlns:a16="http://schemas.microsoft.com/office/drawing/2014/main" id="{E1791367-4494-4F38-B718-7F1FBE504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1298"/>
                <a:ext cx="363" cy="726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76" name="Line 112">
                <a:extLst>
                  <a:ext uri="{FF2B5EF4-FFF2-40B4-BE49-F238E27FC236}">
                    <a16:creationId xmlns:a16="http://schemas.microsoft.com/office/drawing/2014/main" id="{A31C659C-79AF-451D-B9BF-ADBEC9D7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207"/>
                <a:ext cx="45" cy="817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77" name="Line 113">
                <a:extLst>
                  <a:ext uri="{FF2B5EF4-FFF2-40B4-BE49-F238E27FC236}">
                    <a16:creationId xmlns:a16="http://schemas.microsoft.com/office/drawing/2014/main" id="{752606E1-3B9A-4376-96F1-8DFF316E3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2" y="1344"/>
                <a:ext cx="453" cy="725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78" name="Line 114">
                <a:extLst>
                  <a:ext uri="{FF2B5EF4-FFF2-40B4-BE49-F238E27FC236}">
                    <a16:creationId xmlns:a16="http://schemas.microsoft.com/office/drawing/2014/main" id="{75C3F7A6-9A8A-4EB6-9974-75B636970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069"/>
                <a:ext cx="136" cy="771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Rectangle 6">
            <a:extLst>
              <a:ext uri="{FF2B5EF4-FFF2-40B4-BE49-F238E27FC236}">
                <a16:creationId xmlns:a16="http://schemas.microsoft.com/office/drawing/2014/main" id="{D87C6D26-3312-4D00-AB93-E6ACBDDF4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36453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3608388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4016375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4424363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483235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52895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57467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62039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66611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cs-CZ" altLang="cs-CZ" sz="2400" i="0" u="none">
                <a:effectLst/>
              </a:rPr>
              <a:t>Z existence vzájemného působení mezi částicemi vyplývá, že soustava částic tvořící těleso má potenciální energii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877B6D7C-1D12-4EE5-9B0F-0394A912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700213"/>
            <a:ext cx="8497888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i="0" u="none">
                <a:solidFill>
                  <a:srgbClr val="FFCC00"/>
                </a:solidFill>
                <a:effectLst/>
              </a:rPr>
              <a:t>POTENCIÁLNÍ ENERGIE</a:t>
            </a:r>
            <a:r>
              <a:rPr lang="cs-CZ" altLang="cs-CZ" sz="2400" b="0" i="0" u="none">
                <a:solidFill>
                  <a:srgbClr val="FFCC00"/>
                </a:solidFill>
                <a:effectLst/>
              </a:rPr>
              <a:t> </a:t>
            </a:r>
          </a:p>
          <a:p>
            <a:pPr>
              <a:spcBef>
                <a:spcPct val="25000"/>
              </a:spcBef>
              <a:buFontTx/>
              <a:buChar char="-"/>
            </a:pPr>
            <a:r>
              <a:rPr lang="cs-CZ" altLang="cs-CZ" sz="2400" b="0" i="0" u="none">
                <a:solidFill>
                  <a:srgbClr val="FFCC00"/>
                </a:solidFill>
                <a:effectLst/>
              </a:rPr>
              <a:t>energie, kterou má částice kvůli své poloze vůči sousední částici</a:t>
            </a:r>
          </a:p>
          <a:p>
            <a:pPr>
              <a:spcBef>
                <a:spcPct val="25000"/>
              </a:spcBef>
              <a:buFontTx/>
              <a:buChar char="-"/>
            </a:pPr>
            <a:r>
              <a:rPr lang="cs-CZ" altLang="cs-CZ" sz="2400" b="0" i="0" u="none">
                <a:solidFill>
                  <a:srgbClr val="FFCC00"/>
                </a:solidFill>
                <a:effectLst/>
              </a:rPr>
              <a:t>pro rovnovážnou polohu částic se tato energie nazývá </a:t>
            </a:r>
            <a:r>
              <a:rPr lang="cs-CZ" altLang="cs-CZ" sz="2400" i="0" u="none">
                <a:solidFill>
                  <a:srgbClr val="FFCC00"/>
                </a:solidFill>
                <a:effectLst/>
              </a:rPr>
              <a:t>VAZEBNÁ ENERGIE </a:t>
            </a:r>
          </a:p>
        </p:txBody>
      </p:sp>
      <p:grpSp>
        <p:nvGrpSpPr>
          <p:cNvPr id="177200" name="Group 48">
            <a:extLst>
              <a:ext uri="{FF2B5EF4-FFF2-40B4-BE49-F238E27FC236}">
                <a16:creationId xmlns:a16="http://schemas.microsoft.com/office/drawing/2014/main" id="{8ECC1A60-35CF-4163-B5A3-EDB270056525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789363"/>
            <a:ext cx="5832475" cy="2663825"/>
            <a:chOff x="1429" y="2432"/>
            <a:chExt cx="3674" cy="1678"/>
          </a:xfrm>
        </p:grpSpPr>
        <p:grpSp>
          <p:nvGrpSpPr>
            <p:cNvPr id="177188" name="Group 36">
              <a:extLst>
                <a:ext uri="{FF2B5EF4-FFF2-40B4-BE49-F238E27FC236}">
                  <a16:creationId xmlns:a16="http://schemas.microsoft.com/office/drawing/2014/main" id="{03642EA7-0079-4F18-AE79-5196877D9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" y="2657"/>
              <a:ext cx="1588" cy="1453"/>
              <a:chOff x="249" y="1434"/>
              <a:chExt cx="1769" cy="1679"/>
            </a:xfrm>
          </p:grpSpPr>
          <p:sp>
            <p:nvSpPr>
              <p:cNvPr id="177189" name="Oval 37">
                <a:extLst>
                  <a:ext uri="{FF2B5EF4-FFF2-40B4-BE49-F238E27FC236}">
                    <a16:creationId xmlns:a16="http://schemas.microsoft.com/office/drawing/2014/main" id="{FD1ED125-7499-4E53-8082-71D0887CE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1434"/>
                <a:ext cx="1769" cy="167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7190" name="Oval 38">
                <a:extLst>
                  <a:ext uri="{FF2B5EF4-FFF2-40B4-BE49-F238E27FC236}">
                    <a16:creationId xmlns:a16="http://schemas.microsoft.com/office/drawing/2014/main" id="{7F2F379B-2A51-4594-AA47-FBFD5BC00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888"/>
                <a:ext cx="726" cy="72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77191" name="Group 39">
              <a:extLst>
                <a:ext uri="{FF2B5EF4-FFF2-40B4-BE49-F238E27FC236}">
                  <a16:creationId xmlns:a16="http://schemas.microsoft.com/office/drawing/2014/main" id="{FA6CB0F4-526B-4F31-A8CD-8E4DDAE82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2432"/>
              <a:ext cx="1588" cy="1453"/>
              <a:chOff x="249" y="1434"/>
              <a:chExt cx="1769" cy="1679"/>
            </a:xfrm>
          </p:grpSpPr>
          <p:sp>
            <p:nvSpPr>
              <p:cNvPr id="177192" name="Oval 40">
                <a:extLst>
                  <a:ext uri="{FF2B5EF4-FFF2-40B4-BE49-F238E27FC236}">
                    <a16:creationId xmlns:a16="http://schemas.microsoft.com/office/drawing/2014/main" id="{B9AA8326-C54D-4343-B050-130683F81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1434"/>
                <a:ext cx="1769" cy="167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7193" name="Oval 41">
                <a:extLst>
                  <a:ext uri="{FF2B5EF4-FFF2-40B4-BE49-F238E27FC236}">
                    <a16:creationId xmlns:a16="http://schemas.microsoft.com/office/drawing/2014/main" id="{D8C58F89-1B64-4976-9F49-86E44CFCE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888"/>
                <a:ext cx="726" cy="72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77194" name="Text Box 42">
              <a:extLst>
                <a:ext uri="{FF2B5EF4-FFF2-40B4-BE49-F238E27FC236}">
                  <a16:creationId xmlns:a16="http://schemas.microsoft.com/office/drawing/2014/main" id="{980951F9-6312-45CD-82A3-A294E945A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659"/>
              <a:ext cx="9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cs-CZ" altLang="cs-CZ" sz="3600" i="0" u="none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p1</a:t>
              </a:r>
              <a:endPara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95" name="Text Box 43">
              <a:extLst>
                <a:ext uri="{FF2B5EF4-FFF2-40B4-BE49-F238E27FC236}">
                  <a16:creationId xmlns:a16="http://schemas.microsoft.com/office/drawing/2014/main" id="{10838741-2454-45D7-948F-7D192BFDD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523"/>
              <a:ext cx="9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cs-CZ" altLang="cs-CZ" sz="3600" i="0" u="none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p2</a:t>
              </a:r>
              <a:endPara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96" name="Line 44">
              <a:extLst>
                <a:ext uri="{FF2B5EF4-FFF2-40B4-BE49-F238E27FC236}">
                  <a16:creationId xmlns:a16="http://schemas.microsoft.com/office/drawing/2014/main" id="{FC70A89E-C2E9-4F49-A8C0-C54389459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3113"/>
              <a:ext cx="1859" cy="22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7197" name="Oval 45">
              <a:extLst>
                <a:ext uri="{FF2B5EF4-FFF2-40B4-BE49-F238E27FC236}">
                  <a16:creationId xmlns:a16="http://schemas.microsoft.com/office/drawing/2014/main" id="{42D0EDF6-9366-4815-8DCD-F58869661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67"/>
              <a:ext cx="90" cy="9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98" name="Oval 46">
              <a:extLst>
                <a:ext uri="{FF2B5EF4-FFF2-40B4-BE49-F238E27FC236}">
                  <a16:creationId xmlns:a16="http://schemas.microsoft.com/office/drawing/2014/main" id="{E3531564-BAB3-4B07-8B18-64672A6D2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3294"/>
              <a:ext cx="90" cy="9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99" name="Text Box 47">
              <a:extLst>
                <a:ext uri="{FF2B5EF4-FFF2-40B4-BE49-F238E27FC236}">
                  <a16:creationId xmlns:a16="http://schemas.microsoft.com/office/drawing/2014/main" id="{B9785F39-30B0-4FC0-AD59-58CCB98CD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249"/>
              <a:ext cx="9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Text Box 5">
            <a:extLst>
              <a:ext uri="{FF2B5EF4-FFF2-40B4-BE49-F238E27FC236}">
                <a16:creationId xmlns:a16="http://schemas.microsoft.com/office/drawing/2014/main" id="{B4AAA7C9-63A9-496A-A129-7AFB8E07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8763"/>
            <a:ext cx="8675687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VAZEBNÁ ENERGIE</a:t>
            </a:r>
            <a:r>
              <a:rPr lang="cs-CZ" altLang="cs-CZ" sz="2400" b="0" i="0" u="none">
                <a:solidFill>
                  <a:srgbClr val="FFCC00"/>
                </a:solidFill>
                <a:effectLst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– rovna práci, kterou je potřeba vykonat pro rozrušení vazby  mezi částicemi</a:t>
            </a:r>
          </a:p>
        </p:txBody>
      </p:sp>
      <p:sp>
        <p:nvSpPr>
          <p:cNvPr id="179207" name="Text Box 7">
            <a:extLst>
              <a:ext uri="{FF2B5EF4-FFF2-40B4-BE49-F238E27FC236}">
                <a16:creationId xmlns:a16="http://schemas.microsoft.com/office/drawing/2014/main" id="{105A7338-DC21-4BCF-A402-FAA9668DE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829175"/>
            <a:ext cx="84978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VAZEBNÉ SÍLY </a:t>
            </a:r>
          </a:p>
          <a:p>
            <a:pPr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-  síly, jimiž na sebe působí atomy v molekule</a:t>
            </a:r>
          </a:p>
          <a:p>
            <a:pPr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-  určují strukturu molekul, vzájemnou polohu částic</a:t>
            </a:r>
          </a:p>
        </p:txBody>
      </p:sp>
      <p:grpSp>
        <p:nvGrpSpPr>
          <p:cNvPr id="179229" name="Group 29">
            <a:extLst>
              <a:ext uri="{FF2B5EF4-FFF2-40B4-BE49-F238E27FC236}">
                <a16:creationId xmlns:a16="http://schemas.microsoft.com/office/drawing/2014/main" id="{14E1ACAE-CF05-4FFB-B417-FC8A206F7208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2130425"/>
            <a:ext cx="2520950" cy="2306638"/>
            <a:chOff x="1066" y="1342"/>
            <a:chExt cx="1588" cy="1453"/>
          </a:xfrm>
        </p:grpSpPr>
        <p:grpSp>
          <p:nvGrpSpPr>
            <p:cNvPr id="179215" name="Group 15">
              <a:extLst>
                <a:ext uri="{FF2B5EF4-FFF2-40B4-BE49-F238E27FC236}">
                  <a16:creationId xmlns:a16="http://schemas.microsoft.com/office/drawing/2014/main" id="{C8A105A2-22BA-4F5C-9DA4-0FD382BB3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1342"/>
              <a:ext cx="1588" cy="1453"/>
              <a:chOff x="249" y="1434"/>
              <a:chExt cx="1769" cy="1679"/>
            </a:xfrm>
          </p:grpSpPr>
          <p:sp>
            <p:nvSpPr>
              <p:cNvPr id="179216" name="Oval 16">
                <a:extLst>
                  <a:ext uri="{FF2B5EF4-FFF2-40B4-BE49-F238E27FC236}">
                    <a16:creationId xmlns:a16="http://schemas.microsoft.com/office/drawing/2014/main" id="{63F28688-D6CF-41D9-80D8-21955D2B0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1434"/>
                <a:ext cx="1769" cy="167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9217" name="Oval 17">
                <a:extLst>
                  <a:ext uri="{FF2B5EF4-FFF2-40B4-BE49-F238E27FC236}">
                    <a16:creationId xmlns:a16="http://schemas.microsoft.com/office/drawing/2014/main" id="{DCCE5A1A-F32B-4495-A855-478D32F10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888"/>
                <a:ext cx="726" cy="72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79221" name="Text Box 21">
              <a:extLst>
                <a:ext uri="{FF2B5EF4-FFF2-40B4-BE49-F238E27FC236}">
                  <a16:creationId xmlns:a16="http://schemas.microsoft.com/office/drawing/2014/main" id="{B31C7298-252C-411D-8815-3F760375B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1344"/>
              <a:ext cx="9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cs-CZ" altLang="cs-CZ" sz="3600" i="0" u="none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p1</a:t>
              </a:r>
              <a:endPara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9230" name="Group 30">
            <a:extLst>
              <a:ext uri="{FF2B5EF4-FFF2-40B4-BE49-F238E27FC236}">
                <a16:creationId xmlns:a16="http://schemas.microsoft.com/office/drawing/2014/main" id="{7A502C24-B2FD-4C02-A81B-0CB51C52ACC3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773238"/>
            <a:ext cx="2881312" cy="2306637"/>
            <a:chOff x="2925" y="1117"/>
            <a:chExt cx="1815" cy="1453"/>
          </a:xfrm>
        </p:grpSpPr>
        <p:grpSp>
          <p:nvGrpSpPr>
            <p:cNvPr id="179218" name="Group 18">
              <a:extLst>
                <a:ext uri="{FF2B5EF4-FFF2-40B4-BE49-F238E27FC236}">
                  <a16:creationId xmlns:a16="http://schemas.microsoft.com/office/drawing/2014/main" id="{24FE1A61-8AA5-4FCA-B67A-1EAD46B18A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" y="1117"/>
              <a:ext cx="1588" cy="1453"/>
              <a:chOff x="249" y="1434"/>
              <a:chExt cx="1769" cy="1679"/>
            </a:xfrm>
          </p:grpSpPr>
          <p:sp>
            <p:nvSpPr>
              <p:cNvPr id="179219" name="Oval 19">
                <a:extLst>
                  <a:ext uri="{FF2B5EF4-FFF2-40B4-BE49-F238E27FC236}">
                    <a16:creationId xmlns:a16="http://schemas.microsoft.com/office/drawing/2014/main" id="{A2D46DEA-5501-4D53-BC6D-0100294F6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1434"/>
                <a:ext cx="1769" cy="167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9220" name="Oval 20">
                <a:extLst>
                  <a:ext uri="{FF2B5EF4-FFF2-40B4-BE49-F238E27FC236}">
                    <a16:creationId xmlns:a16="http://schemas.microsoft.com/office/drawing/2014/main" id="{D6BB1BDD-F31B-4186-BFFC-2986C4AAC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888"/>
                <a:ext cx="726" cy="72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79222" name="Text Box 22">
              <a:extLst>
                <a:ext uri="{FF2B5EF4-FFF2-40B4-BE49-F238E27FC236}">
                  <a16:creationId xmlns:a16="http://schemas.microsoft.com/office/drawing/2014/main" id="{D3CDD2E7-5E36-43DF-B3A1-07E5525B6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208"/>
              <a:ext cx="9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cs-CZ" altLang="cs-CZ" sz="3600" i="0" u="none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p2</a:t>
              </a:r>
              <a:endPara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9228" name="Group 28">
            <a:extLst>
              <a:ext uri="{FF2B5EF4-FFF2-40B4-BE49-F238E27FC236}">
                <a16:creationId xmlns:a16="http://schemas.microsoft.com/office/drawing/2014/main" id="{3A47F243-F85B-4A32-8C1C-5B55CF9F66CD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2852738"/>
            <a:ext cx="3095625" cy="930275"/>
            <a:chOff x="1882" y="2659"/>
            <a:chExt cx="1950" cy="586"/>
          </a:xfrm>
        </p:grpSpPr>
        <p:sp>
          <p:nvSpPr>
            <p:cNvPr id="179224" name="Oval 24">
              <a:extLst>
                <a:ext uri="{FF2B5EF4-FFF2-40B4-BE49-F238E27FC236}">
                  <a16:creationId xmlns:a16="http://schemas.microsoft.com/office/drawing/2014/main" id="{744075A3-0BEA-4F86-BB05-0861FBFC7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659"/>
              <a:ext cx="90" cy="9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9225" name="Oval 25">
              <a:extLst>
                <a:ext uri="{FF2B5EF4-FFF2-40B4-BE49-F238E27FC236}">
                  <a16:creationId xmlns:a16="http://schemas.microsoft.com/office/drawing/2014/main" id="{2D1F480A-51C3-4CCF-9E72-40F2E3E38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886"/>
              <a:ext cx="90" cy="9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79227" name="Group 27">
              <a:extLst>
                <a:ext uri="{FF2B5EF4-FFF2-40B4-BE49-F238E27FC236}">
                  <a16:creationId xmlns:a16="http://schemas.microsoft.com/office/drawing/2014/main" id="{35035B64-7183-4867-AF7A-6BA5ACB66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2704"/>
              <a:ext cx="1859" cy="541"/>
              <a:chOff x="1837" y="1797"/>
              <a:chExt cx="1859" cy="541"/>
            </a:xfrm>
          </p:grpSpPr>
          <p:sp>
            <p:nvSpPr>
              <p:cNvPr id="179223" name="Line 23">
                <a:extLst>
                  <a:ext uri="{FF2B5EF4-FFF2-40B4-BE49-F238E27FC236}">
                    <a16:creationId xmlns:a16="http://schemas.microsoft.com/office/drawing/2014/main" id="{B7CEEE2A-0B34-4E57-ADCD-AA4B6CB5A3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1797"/>
                <a:ext cx="1859" cy="226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226" name="Text Box 26">
                <a:extLst>
                  <a:ext uri="{FF2B5EF4-FFF2-40B4-BE49-F238E27FC236}">
                    <a16:creationId xmlns:a16="http://schemas.microsoft.com/office/drawing/2014/main" id="{181BCCD9-478D-48CA-94A9-B975BE6D81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8" y="1934"/>
                <a:ext cx="95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</a:p>
            </p:txBody>
          </p:sp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B672D4-9ACB-49DD-BCA7-BAD058DE01E2}"/>
              </a:ext>
            </a:extLst>
          </p:cNvPr>
          <p:cNvGraphicFramePr/>
          <p:nvPr/>
        </p:nvGraphicFramePr>
        <p:xfrm>
          <a:off x="1763713" y="1314450"/>
          <a:ext cx="5688012" cy="52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2274" name="Rectangle 2">
            <a:extLst>
              <a:ext uri="{FF2B5EF4-FFF2-40B4-BE49-F238E27FC236}">
                <a16:creationId xmlns:a16="http://schemas.microsoft.com/office/drawing/2014/main" id="{780B6B46-7193-4253-A5E3-87C8272C33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993062" cy="647700"/>
          </a:xfrm>
        </p:spPr>
        <p:txBody>
          <a:bodyPr/>
          <a:lstStyle/>
          <a:p>
            <a:br>
              <a:rPr lang="cs-CZ" altLang="cs-CZ" sz="4400"/>
            </a:br>
            <a:endParaRPr lang="cs-CZ" altLang="cs-CZ" sz="4400"/>
          </a:p>
        </p:txBody>
      </p:sp>
      <p:sp>
        <p:nvSpPr>
          <p:cNvPr id="182292" name="Rectangle 20">
            <a:extLst>
              <a:ext uri="{FF2B5EF4-FFF2-40B4-BE49-F238E27FC236}">
                <a16:creationId xmlns:a16="http://schemas.microsoft.com/office/drawing/2014/main" id="{6F52CC0F-7A84-4C9A-9EBB-35A103AC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333375"/>
            <a:ext cx="89074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3.	MODELY STRUKTUR LÁTEK RŮZNÝCH 			SKUPENSTVÍ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822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24834DF9-FA3E-4D9C-851D-A27344EC3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532812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1.	ZÁKLADNÍ POJMY, KINETICKÁ TEORIE LÁTEK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2.	VZÁJEMNÉ PŮSOBENÍ ČÁSTIC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3.	MODELY STRUKTUR LÁTEK RŮZNÝCH SKUPENSTVÍ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4.	ROVNOVÁŽNÝ STAV SOUSTAVY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5.	TEPLOTA A JEJÍ MĚŘENÍ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6.	TERMODYNAMICKÁ TEPLOTA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7" name="WordArt 13">
            <a:extLst>
              <a:ext uri="{FF2B5EF4-FFF2-40B4-BE49-F238E27FC236}">
                <a16:creationId xmlns:a16="http://schemas.microsoft.com/office/drawing/2014/main" id="{20564D8B-9885-41C7-B784-5DDBEDABEE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115888"/>
            <a:ext cx="525780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STRUKTURA LÁTEK</a:t>
            </a:r>
          </a:p>
        </p:txBody>
      </p:sp>
      <p:graphicFrame>
        <p:nvGraphicFramePr>
          <p:cNvPr id="226397" name="Group 93">
            <a:extLst>
              <a:ext uri="{FF2B5EF4-FFF2-40B4-BE49-F238E27FC236}">
                <a16:creationId xmlns:a16="http://schemas.microsoft.com/office/drawing/2014/main" id="{F3BD2688-E41C-484F-89E6-82BEF64E80A0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619250" y="1327150"/>
          <a:ext cx="5976938" cy="5126038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96406036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1162396367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667978218"/>
                    </a:ext>
                  </a:extLst>
                </a:gridCol>
              </a:tblGrid>
              <a:tr h="158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13643302"/>
                  </a:ext>
                </a:extLst>
              </a:tr>
              <a:tr h="177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87416468"/>
                  </a:ext>
                </a:extLst>
              </a:tr>
              <a:tr h="177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9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0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246842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3" name="Text Box 7">
            <a:extLst>
              <a:ext uri="{FF2B5EF4-FFF2-40B4-BE49-F238E27FC236}">
                <a16:creationId xmlns:a16="http://schemas.microsoft.com/office/drawing/2014/main" id="{CA2EA85F-03E2-49F0-B88C-1429BE39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PEVNÁ LÁTKA</a:t>
            </a:r>
          </a:p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	</a:t>
            </a:r>
            <a:r>
              <a:rPr lang="cs-CZ" altLang="cs-CZ" sz="2800" i="0" u="none">
                <a:solidFill>
                  <a:srgbClr val="00CC00"/>
                </a:solidFill>
                <a:effectLst/>
              </a:rPr>
              <a:t>zachovává tvar i objem, nepůsobí-li na pevné těleso  vnější síly</a:t>
            </a:r>
          </a:p>
        </p:txBody>
      </p:sp>
      <p:grpSp>
        <p:nvGrpSpPr>
          <p:cNvPr id="183325" name="Group 29">
            <a:extLst>
              <a:ext uri="{FF2B5EF4-FFF2-40B4-BE49-F238E27FC236}">
                <a16:creationId xmlns:a16="http://schemas.microsoft.com/office/drawing/2014/main" id="{F81E6063-F4C2-4BCB-901B-A9CEDA9276FB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276475"/>
            <a:ext cx="1800225" cy="2305050"/>
            <a:chOff x="476" y="1434"/>
            <a:chExt cx="1134" cy="1452"/>
          </a:xfrm>
        </p:grpSpPr>
        <p:grpSp>
          <p:nvGrpSpPr>
            <p:cNvPr id="183311" name="Group 15">
              <a:extLst>
                <a:ext uri="{FF2B5EF4-FFF2-40B4-BE49-F238E27FC236}">
                  <a16:creationId xmlns:a16="http://schemas.microsoft.com/office/drawing/2014/main" id="{7082EC5A-8968-4978-ACEF-CE0DFFC76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434"/>
              <a:ext cx="1134" cy="1452"/>
              <a:chOff x="1610" y="1389"/>
              <a:chExt cx="1134" cy="1452"/>
            </a:xfrm>
          </p:grpSpPr>
          <p:sp>
            <p:nvSpPr>
              <p:cNvPr id="183307" name="Oval 11">
                <a:extLst>
                  <a:ext uri="{FF2B5EF4-FFF2-40B4-BE49-F238E27FC236}">
                    <a16:creationId xmlns:a16="http://schemas.microsoft.com/office/drawing/2014/main" id="{3F33FDFB-F559-404F-A45F-454BD7650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87"/>
                <a:ext cx="908" cy="4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308" name="Line 12">
                <a:extLst>
                  <a:ext uri="{FF2B5EF4-FFF2-40B4-BE49-F238E27FC236}">
                    <a16:creationId xmlns:a16="http://schemas.microsoft.com/office/drawing/2014/main" id="{6B9C931F-48C7-4E24-82B9-40C2A0499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0" y="1570"/>
                <a:ext cx="136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309" name="Line 13">
                <a:extLst>
                  <a:ext uri="{FF2B5EF4-FFF2-40B4-BE49-F238E27FC236}">
                    <a16:creationId xmlns:a16="http://schemas.microsoft.com/office/drawing/2014/main" id="{FDED250A-E486-40C0-9378-BD16CA5E6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" y="1570"/>
                <a:ext cx="90" cy="10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310" name="Oval 14">
                <a:extLst>
                  <a:ext uri="{FF2B5EF4-FFF2-40B4-BE49-F238E27FC236}">
                    <a16:creationId xmlns:a16="http://schemas.microsoft.com/office/drawing/2014/main" id="{FFD78C3B-3DF1-4371-AAF9-5D3895329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1134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83322" name="AutoShape 26">
              <a:extLst>
                <a:ext uri="{FF2B5EF4-FFF2-40B4-BE49-F238E27FC236}">
                  <a16:creationId xmlns:a16="http://schemas.microsoft.com/office/drawing/2014/main" id="{0755F13B-BEC5-4943-B9A8-28B038B9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297"/>
              <a:ext cx="499" cy="31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3327" name="Group 31">
            <a:extLst>
              <a:ext uri="{FF2B5EF4-FFF2-40B4-BE49-F238E27FC236}">
                <a16:creationId xmlns:a16="http://schemas.microsoft.com/office/drawing/2014/main" id="{D606F049-1024-4A8E-A683-187978520787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2708275"/>
            <a:ext cx="2305050" cy="1800225"/>
            <a:chOff x="3833" y="1706"/>
            <a:chExt cx="1452" cy="1134"/>
          </a:xfrm>
        </p:grpSpPr>
        <p:grpSp>
          <p:nvGrpSpPr>
            <p:cNvPr id="183312" name="Group 16">
              <a:extLst>
                <a:ext uri="{FF2B5EF4-FFF2-40B4-BE49-F238E27FC236}">
                  <a16:creationId xmlns:a16="http://schemas.microsoft.com/office/drawing/2014/main" id="{902FB526-B1C0-444B-BA19-1F3428CEA2F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992" y="1547"/>
              <a:ext cx="1134" cy="1452"/>
              <a:chOff x="1610" y="1389"/>
              <a:chExt cx="1134" cy="1452"/>
            </a:xfrm>
          </p:grpSpPr>
          <p:sp>
            <p:nvSpPr>
              <p:cNvPr id="183313" name="Oval 17">
                <a:extLst>
                  <a:ext uri="{FF2B5EF4-FFF2-40B4-BE49-F238E27FC236}">
                    <a16:creationId xmlns:a16="http://schemas.microsoft.com/office/drawing/2014/main" id="{45BF51E3-4FD5-46FA-9529-1EFD65AEF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87"/>
                <a:ext cx="908" cy="4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314" name="Line 18">
                <a:extLst>
                  <a:ext uri="{FF2B5EF4-FFF2-40B4-BE49-F238E27FC236}">
                    <a16:creationId xmlns:a16="http://schemas.microsoft.com/office/drawing/2014/main" id="{A49EF6A0-1C84-40AB-9285-28CE8306A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0" y="1570"/>
                <a:ext cx="136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315" name="Line 19">
                <a:extLst>
                  <a:ext uri="{FF2B5EF4-FFF2-40B4-BE49-F238E27FC236}">
                    <a16:creationId xmlns:a16="http://schemas.microsoft.com/office/drawing/2014/main" id="{7912CCA2-5863-4E7E-9A1C-83C50B62F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" y="1570"/>
                <a:ext cx="90" cy="10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316" name="Oval 20">
                <a:extLst>
                  <a:ext uri="{FF2B5EF4-FFF2-40B4-BE49-F238E27FC236}">
                    <a16:creationId xmlns:a16="http://schemas.microsoft.com/office/drawing/2014/main" id="{CE865216-80AF-4270-B41F-82F669411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1134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83323" name="AutoShape 27">
              <a:extLst>
                <a:ext uri="{FF2B5EF4-FFF2-40B4-BE49-F238E27FC236}">
                  <a16:creationId xmlns:a16="http://schemas.microsoft.com/office/drawing/2014/main" id="{9091B355-1483-4E74-AD32-8D065BEFF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2433"/>
              <a:ext cx="499" cy="31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3326" name="Group 30">
            <a:extLst>
              <a:ext uri="{FF2B5EF4-FFF2-40B4-BE49-F238E27FC236}">
                <a16:creationId xmlns:a16="http://schemas.microsoft.com/office/drawing/2014/main" id="{60C463A6-446E-4317-83F8-E1307F55FAFF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2276475"/>
            <a:ext cx="1800225" cy="2305050"/>
            <a:chOff x="2200" y="1434"/>
            <a:chExt cx="1134" cy="1452"/>
          </a:xfrm>
        </p:grpSpPr>
        <p:grpSp>
          <p:nvGrpSpPr>
            <p:cNvPr id="183317" name="Group 21">
              <a:extLst>
                <a:ext uri="{FF2B5EF4-FFF2-40B4-BE49-F238E27FC236}">
                  <a16:creationId xmlns:a16="http://schemas.microsoft.com/office/drawing/2014/main" id="{A2ED9A6B-A923-4100-B778-21963B33F744}"/>
                </a:ext>
              </a:extLst>
            </p:cNvPr>
            <p:cNvGrpSpPr>
              <a:grpSpLocks/>
            </p:cNvGrpSpPr>
            <p:nvPr/>
          </p:nvGrpSpPr>
          <p:grpSpPr bwMode="auto">
            <a:xfrm rot="1799371">
              <a:off x="2200" y="1434"/>
              <a:ext cx="1134" cy="1452"/>
              <a:chOff x="1610" y="1389"/>
              <a:chExt cx="1134" cy="1452"/>
            </a:xfrm>
          </p:grpSpPr>
          <p:sp>
            <p:nvSpPr>
              <p:cNvPr id="183318" name="Oval 22">
                <a:extLst>
                  <a:ext uri="{FF2B5EF4-FFF2-40B4-BE49-F238E27FC236}">
                    <a16:creationId xmlns:a16="http://schemas.microsoft.com/office/drawing/2014/main" id="{C3AF7030-E3FC-4CF6-A39A-36FA7A8D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387"/>
                <a:ext cx="908" cy="4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3319" name="Line 23">
                <a:extLst>
                  <a:ext uri="{FF2B5EF4-FFF2-40B4-BE49-F238E27FC236}">
                    <a16:creationId xmlns:a16="http://schemas.microsoft.com/office/drawing/2014/main" id="{2B78AD20-0FC4-440B-BB67-D519893DC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0" y="1570"/>
                <a:ext cx="136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320" name="Line 24">
                <a:extLst>
                  <a:ext uri="{FF2B5EF4-FFF2-40B4-BE49-F238E27FC236}">
                    <a16:creationId xmlns:a16="http://schemas.microsoft.com/office/drawing/2014/main" id="{F29F4DA8-7B2B-4EF1-82D7-C5A3DDE97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" y="1570"/>
                <a:ext cx="90" cy="10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321" name="Oval 25">
                <a:extLst>
                  <a:ext uri="{FF2B5EF4-FFF2-40B4-BE49-F238E27FC236}">
                    <a16:creationId xmlns:a16="http://schemas.microsoft.com/office/drawing/2014/main" id="{F1E7CBD9-27A7-4CF1-9642-5EF99867F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1134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83324" name="AutoShape 28">
              <a:extLst>
                <a:ext uri="{FF2B5EF4-FFF2-40B4-BE49-F238E27FC236}">
                  <a16:creationId xmlns:a16="http://schemas.microsoft.com/office/drawing/2014/main" id="{1E24E7CF-6BF1-4807-8AC0-03DAD64AEE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6038">
              <a:off x="2517" y="2296"/>
              <a:ext cx="499" cy="31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83334" name="Rectangle 38">
            <a:extLst>
              <a:ext uri="{FF2B5EF4-FFF2-40B4-BE49-F238E27FC236}">
                <a16:creationId xmlns:a16="http://schemas.microsoft.com/office/drawing/2014/main" id="{60D6FBBC-0254-48DD-80AE-64F9FD850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049838"/>
            <a:ext cx="7993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00CC00"/>
              </a:buClr>
            </a:pPr>
            <a:r>
              <a:rPr lang="cs-CZ" altLang="cs-CZ" sz="2400" b="0" i="0" u="none">
                <a:effectLst/>
              </a:rPr>
              <a:t>částice vykonávají kmitavé pohyby kolem svých rovnovážných poloh a s rostoucí teplotou rostou amplitudy výchylek částic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0" name="AutoShape 6">
            <a:extLst>
              <a:ext uri="{FF2B5EF4-FFF2-40B4-BE49-F238E27FC236}">
                <a16:creationId xmlns:a16="http://schemas.microsoft.com/office/drawing/2014/main" id="{B54252C9-9DE5-470F-8A05-E3EFA635BD4D}"/>
              </a:ext>
            </a:extLst>
          </p:cNvPr>
          <p:cNvSpPr>
            <a:spLocks noChangeArrowheads="1"/>
          </p:cNvSpPr>
          <p:nvPr/>
        </p:nvSpPr>
        <p:spPr bwMode="auto">
          <a:xfrm rot="-7912653">
            <a:off x="3964782" y="1385094"/>
            <a:ext cx="1016000" cy="1055687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1194" name="Rectangle 10">
            <a:extLst>
              <a:ext uri="{FF2B5EF4-FFF2-40B4-BE49-F238E27FC236}">
                <a16:creationId xmlns:a16="http://schemas.microsoft.com/office/drawing/2014/main" id="{EF4B61BC-3912-4385-A0E3-50599D516F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30438" y="765175"/>
            <a:ext cx="4824412" cy="576263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 sz="2800" b="1"/>
              <a:t>		PEVNÁ LÁTKA</a:t>
            </a:r>
            <a:r>
              <a:rPr lang="cs-CZ" altLang="cs-CZ" sz="2800" b="1">
                <a:effectLst/>
              </a:rPr>
              <a:t>				 	</a:t>
            </a:r>
          </a:p>
        </p:txBody>
      </p:sp>
      <p:sp>
        <p:nvSpPr>
          <p:cNvPr id="221204" name="Rectangle 20">
            <a:extLst>
              <a:ext uri="{FF2B5EF4-FFF2-40B4-BE49-F238E27FC236}">
                <a16:creationId xmlns:a16="http://schemas.microsoft.com/office/drawing/2014/main" id="{F801D39A-4F54-48E1-A30D-702E06F6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060575"/>
            <a:ext cx="23495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FF0000"/>
                </a:solidFill>
                <a:effectLst/>
              </a:rPr>
              <a:t>Krystalická</a:t>
            </a:r>
            <a:endParaRPr lang="cs-CZ" altLang="cs-CZ" sz="2400" i="0" u="none">
              <a:solidFill>
                <a:srgbClr val="FF0000"/>
              </a:solidFill>
              <a:effectLst/>
            </a:endParaRPr>
          </a:p>
          <a:p>
            <a:r>
              <a:rPr lang="cs-CZ" altLang="cs-CZ" sz="2400" i="0" u="none">
                <a:effectLst/>
              </a:rPr>
              <a:t>    ( krystal )</a:t>
            </a:r>
            <a:endParaRPr lang="cs-CZ" altLang="cs-CZ" i="0" u="none">
              <a:effectLst/>
            </a:endParaRPr>
          </a:p>
        </p:txBody>
      </p:sp>
      <p:sp>
        <p:nvSpPr>
          <p:cNvPr id="221205" name="Rectangle 21">
            <a:extLst>
              <a:ext uri="{FF2B5EF4-FFF2-40B4-BE49-F238E27FC236}">
                <a16:creationId xmlns:a16="http://schemas.microsoft.com/office/drawing/2014/main" id="{FEA4F013-2ED6-4F58-906B-8CF02EEC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2060575"/>
            <a:ext cx="1741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FF0000"/>
                </a:solidFill>
                <a:effectLst/>
              </a:rPr>
              <a:t>Amorfní</a:t>
            </a:r>
          </a:p>
        </p:txBody>
      </p:sp>
      <p:sp>
        <p:nvSpPr>
          <p:cNvPr id="221206" name="Rectangle 22">
            <a:extLst>
              <a:ext uri="{FF2B5EF4-FFF2-40B4-BE49-F238E27FC236}">
                <a16:creationId xmlns:a16="http://schemas.microsoft.com/office/drawing/2014/main" id="{1D3CACFE-8B57-49E6-AF8E-149A583C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997200"/>
            <a:ext cx="4465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/>
              </a:rPr>
              <a:t>Částice geometricky pravidelně uspořádány do </a:t>
            </a:r>
            <a:r>
              <a:rPr lang="cs-CZ" altLang="cs-CZ" sz="2400" i="0" u="none">
                <a:effectLst/>
              </a:rPr>
              <a:t>KRYSTALICKÉ MŘÍŽKY</a:t>
            </a:r>
          </a:p>
        </p:txBody>
      </p:sp>
      <p:sp>
        <p:nvSpPr>
          <p:cNvPr id="221207" name="Rectangle 23">
            <a:extLst>
              <a:ext uri="{FF2B5EF4-FFF2-40B4-BE49-F238E27FC236}">
                <a16:creationId xmlns:a16="http://schemas.microsoft.com/office/drawing/2014/main" id="{1A045F57-8FC2-4465-A40A-058109ADB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2636838"/>
            <a:ext cx="370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00CC00"/>
              </a:buClr>
            </a:pPr>
            <a:r>
              <a:rPr lang="cs-CZ" altLang="cs-CZ" sz="2400" b="0" i="0" u="none">
                <a:effectLst/>
              </a:rPr>
              <a:t>Pravidelné uspořádání částic je krátkodosahové </a:t>
            </a:r>
          </a:p>
        </p:txBody>
      </p:sp>
      <p:grpSp>
        <p:nvGrpSpPr>
          <p:cNvPr id="221264" name="Group 80">
            <a:extLst>
              <a:ext uri="{FF2B5EF4-FFF2-40B4-BE49-F238E27FC236}">
                <a16:creationId xmlns:a16="http://schemas.microsoft.com/office/drawing/2014/main" id="{FF31B73D-BA5F-442F-8C97-DE44814CD9F4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4221163"/>
            <a:ext cx="3503612" cy="1944687"/>
            <a:chOff x="612" y="2659"/>
            <a:chExt cx="2207" cy="1225"/>
          </a:xfrm>
        </p:grpSpPr>
        <p:sp>
          <p:nvSpPr>
            <p:cNvPr id="221262" name="Oval 78">
              <a:extLst>
                <a:ext uri="{FF2B5EF4-FFF2-40B4-BE49-F238E27FC236}">
                  <a16:creationId xmlns:a16="http://schemas.microsoft.com/office/drawing/2014/main" id="{B9AB45F8-2C87-4E44-901F-5E2618965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3249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263" name="Oval 79">
              <a:extLst>
                <a:ext uri="{FF2B5EF4-FFF2-40B4-BE49-F238E27FC236}">
                  <a16:creationId xmlns:a16="http://schemas.microsoft.com/office/drawing/2014/main" id="{462F67A7-4F9A-4157-8FBC-CB7EE151B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931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21229" name="Group 45">
              <a:extLst>
                <a:ext uri="{FF2B5EF4-FFF2-40B4-BE49-F238E27FC236}">
                  <a16:creationId xmlns:a16="http://schemas.microsoft.com/office/drawing/2014/main" id="{FF931349-91C8-4DB3-B54E-6D09659B5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" y="2659"/>
              <a:ext cx="2162" cy="771"/>
              <a:chOff x="612" y="3203"/>
              <a:chExt cx="2162" cy="771"/>
            </a:xfrm>
          </p:grpSpPr>
          <p:sp>
            <p:nvSpPr>
              <p:cNvPr id="221210" name="Oval 26">
                <a:extLst>
                  <a:ext uri="{FF2B5EF4-FFF2-40B4-BE49-F238E27FC236}">
                    <a16:creationId xmlns:a16="http://schemas.microsoft.com/office/drawing/2014/main" id="{F1DE5D71-1D6C-4226-84CA-0D29BE3A5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11" name="Oval 27">
                <a:extLst>
                  <a:ext uri="{FF2B5EF4-FFF2-40B4-BE49-F238E27FC236}">
                    <a16:creationId xmlns:a16="http://schemas.microsoft.com/office/drawing/2014/main" id="{BD91EA5F-50F2-4669-8DA7-4C4CC2FA9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12" name="Oval 28">
                <a:extLst>
                  <a:ext uri="{FF2B5EF4-FFF2-40B4-BE49-F238E27FC236}">
                    <a16:creationId xmlns:a16="http://schemas.microsoft.com/office/drawing/2014/main" id="{9430B64F-F99E-43AD-8A4E-41DF75920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13" name="Oval 29">
                <a:extLst>
                  <a:ext uri="{FF2B5EF4-FFF2-40B4-BE49-F238E27FC236}">
                    <a16:creationId xmlns:a16="http://schemas.microsoft.com/office/drawing/2014/main" id="{D32569CD-93A7-4304-B0B1-4D88C285F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14" name="Oval 30">
                <a:extLst>
                  <a:ext uri="{FF2B5EF4-FFF2-40B4-BE49-F238E27FC236}">
                    <a16:creationId xmlns:a16="http://schemas.microsoft.com/office/drawing/2014/main" id="{84422917-ABCB-4BFB-B4DE-2918DA022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15" name="Oval 31">
                <a:extLst>
                  <a:ext uri="{FF2B5EF4-FFF2-40B4-BE49-F238E27FC236}">
                    <a16:creationId xmlns:a16="http://schemas.microsoft.com/office/drawing/2014/main" id="{79271E94-5765-48AC-AF9A-D4C9AE408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249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16" name="Oval 32">
                <a:extLst>
                  <a:ext uri="{FF2B5EF4-FFF2-40B4-BE49-F238E27FC236}">
                    <a16:creationId xmlns:a16="http://schemas.microsoft.com/office/drawing/2014/main" id="{10F39CA7-73F8-4744-BE0C-D32B7D560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17" name="Oval 33">
                <a:extLst>
                  <a:ext uri="{FF2B5EF4-FFF2-40B4-BE49-F238E27FC236}">
                    <a16:creationId xmlns:a16="http://schemas.microsoft.com/office/drawing/2014/main" id="{8A40E4FD-DD72-41A1-8182-DE08291D1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18" name="Oval 34">
                <a:extLst>
                  <a:ext uri="{FF2B5EF4-FFF2-40B4-BE49-F238E27FC236}">
                    <a16:creationId xmlns:a16="http://schemas.microsoft.com/office/drawing/2014/main" id="{DBC819CB-8812-4E46-BA7E-DA3D887F2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3475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19" name="Oval 35">
                <a:extLst>
                  <a:ext uri="{FF2B5EF4-FFF2-40B4-BE49-F238E27FC236}">
                    <a16:creationId xmlns:a16="http://schemas.microsoft.com/office/drawing/2014/main" id="{0CD44199-79E9-4BE3-9359-68C77935A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3475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21" name="Oval 37">
                <a:extLst>
                  <a:ext uri="{FF2B5EF4-FFF2-40B4-BE49-F238E27FC236}">
                    <a16:creationId xmlns:a16="http://schemas.microsoft.com/office/drawing/2014/main" id="{E51EA04E-C040-43F3-972C-95A03373C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3657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22" name="Oval 38">
                <a:extLst>
                  <a:ext uri="{FF2B5EF4-FFF2-40B4-BE49-F238E27FC236}">
                    <a16:creationId xmlns:a16="http://schemas.microsoft.com/office/drawing/2014/main" id="{036DD053-BA69-41EC-8D8E-4DBDC9275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3661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24" name="Oval 40">
                <a:extLst>
                  <a:ext uri="{FF2B5EF4-FFF2-40B4-BE49-F238E27FC236}">
                    <a16:creationId xmlns:a16="http://schemas.microsoft.com/office/drawing/2014/main" id="{3A57A55A-99C6-4A17-9F07-6B6F30AE5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3661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26" name="Oval 42">
                <a:extLst>
                  <a:ext uri="{FF2B5EF4-FFF2-40B4-BE49-F238E27FC236}">
                    <a16:creationId xmlns:a16="http://schemas.microsoft.com/office/drawing/2014/main" id="{19AAED22-B08B-42CD-B40A-ACD63C611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3612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27" name="Oval 43">
                <a:extLst>
                  <a:ext uri="{FF2B5EF4-FFF2-40B4-BE49-F238E27FC236}">
                    <a16:creationId xmlns:a16="http://schemas.microsoft.com/office/drawing/2014/main" id="{6AADA652-EB4D-45F2-99B5-083A08087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3657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21230" name="Group 46">
              <a:extLst>
                <a:ext uri="{FF2B5EF4-FFF2-40B4-BE49-F238E27FC236}">
                  <a16:creationId xmlns:a16="http://schemas.microsoft.com/office/drawing/2014/main" id="{DAEADF00-537E-4E19-9236-0A1B5AD2C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3113"/>
              <a:ext cx="2162" cy="771"/>
              <a:chOff x="612" y="3203"/>
              <a:chExt cx="2162" cy="771"/>
            </a:xfrm>
          </p:grpSpPr>
          <p:sp>
            <p:nvSpPr>
              <p:cNvPr id="221231" name="Oval 47">
                <a:extLst>
                  <a:ext uri="{FF2B5EF4-FFF2-40B4-BE49-F238E27FC236}">
                    <a16:creationId xmlns:a16="http://schemas.microsoft.com/office/drawing/2014/main" id="{D304D3D9-BEB3-47A2-B442-3B596BBA3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32" name="Oval 48">
                <a:extLst>
                  <a:ext uri="{FF2B5EF4-FFF2-40B4-BE49-F238E27FC236}">
                    <a16:creationId xmlns:a16="http://schemas.microsoft.com/office/drawing/2014/main" id="{66C15AED-1E35-4601-B9C9-444E6EE69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33" name="Oval 49">
                <a:extLst>
                  <a:ext uri="{FF2B5EF4-FFF2-40B4-BE49-F238E27FC236}">
                    <a16:creationId xmlns:a16="http://schemas.microsoft.com/office/drawing/2014/main" id="{7F7AE535-4BA5-4171-907C-11A4A6FBD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34" name="Oval 50">
                <a:extLst>
                  <a:ext uri="{FF2B5EF4-FFF2-40B4-BE49-F238E27FC236}">
                    <a16:creationId xmlns:a16="http://schemas.microsoft.com/office/drawing/2014/main" id="{F6C243DE-928C-4C7E-9251-B80CAB698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3203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35" name="Oval 51">
                <a:extLst>
                  <a:ext uri="{FF2B5EF4-FFF2-40B4-BE49-F238E27FC236}">
                    <a16:creationId xmlns:a16="http://schemas.microsoft.com/office/drawing/2014/main" id="{A0FFEA93-E582-4A2F-A017-0FF40ADD5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36" name="Oval 52">
                <a:extLst>
                  <a:ext uri="{FF2B5EF4-FFF2-40B4-BE49-F238E27FC236}">
                    <a16:creationId xmlns:a16="http://schemas.microsoft.com/office/drawing/2014/main" id="{5910D7B2-937C-4DC5-8A66-15D204E8B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249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37" name="Oval 53">
                <a:extLst>
                  <a:ext uri="{FF2B5EF4-FFF2-40B4-BE49-F238E27FC236}">
                    <a16:creationId xmlns:a16="http://schemas.microsoft.com/office/drawing/2014/main" id="{08EA4E9B-92CE-4544-8F3D-F59EBCC88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38" name="Oval 54">
                <a:extLst>
                  <a:ext uri="{FF2B5EF4-FFF2-40B4-BE49-F238E27FC236}">
                    <a16:creationId xmlns:a16="http://schemas.microsoft.com/office/drawing/2014/main" id="{DDDEA688-3994-46B8-9B73-77E18F6C4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3430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39" name="Oval 55">
                <a:extLst>
                  <a:ext uri="{FF2B5EF4-FFF2-40B4-BE49-F238E27FC236}">
                    <a16:creationId xmlns:a16="http://schemas.microsoft.com/office/drawing/2014/main" id="{91251269-42D5-4EC6-BEFA-F57BED630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3475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40" name="Oval 56">
                <a:extLst>
                  <a:ext uri="{FF2B5EF4-FFF2-40B4-BE49-F238E27FC236}">
                    <a16:creationId xmlns:a16="http://schemas.microsoft.com/office/drawing/2014/main" id="{C54318B7-BB40-4EB4-8B18-D03F85C18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3475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41" name="Oval 57">
                <a:extLst>
                  <a:ext uri="{FF2B5EF4-FFF2-40B4-BE49-F238E27FC236}">
                    <a16:creationId xmlns:a16="http://schemas.microsoft.com/office/drawing/2014/main" id="{B96DA59A-7E6B-4BB7-9DE7-106EE8F65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3657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42" name="Oval 58">
                <a:extLst>
                  <a:ext uri="{FF2B5EF4-FFF2-40B4-BE49-F238E27FC236}">
                    <a16:creationId xmlns:a16="http://schemas.microsoft.com/office/drawing/2014/main" id="{CBAD4826-74FC-4F01-95C4-71B7B6A71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3661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43" name="Oval 59">
                <a:extLst>
                  <a:ext uri="{FF2B5EF4-FFF2-40B4-BE49-F238E27FC236}">
                    <a16:creationId xmlns:a16="http://schemas.microsoft.com/office/drawing/2014/main" id="{B6860713-47C9-4BF9-BE02-F5762BE95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3661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44" name="Oval 60">
                <a:extLst>
                  <a:ext uri="{FF2B5EF4-FFF2-40B4-BE49-F238E27FC236}">
                    <a16:creationId xmlns:a16="http://schemas.microsoft.com/office/drawing/2014/main" id="{1CF06D93-7BF7-4361-988A-7BB54C11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3612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1245" name="Oval 61">
                <a:extLst>
                  <a:ext uri="{FF2B5EF4-FFF2-40B4-BE49-F238E27FC236}">
                    <a16:creationId xmlns:a16="http://schemas.microsoft.com/office/drawing/2014/main" id="{7E6E865B-CCB6-4C2D-8EFE-18B3866C6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3657"/>
                <a:ext cx="302" cy="31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221341" name="Group 157">
            <a:extLst>
              <a:ext uri="{FF2B5EF4-FFF2-40B4-BE49-F238E27FC236}">
                <a16:creationId xmlns:a16="http://schemas.microsoft.com/office/drawing/2014/main" id="{D4D2B00D-1AB8-479D-AFB4-E98C14F4690B}"/>
              </a:ext>
            </a:extLst>
          </p:cNvPr>
          <p:cNvGrpSpPr>
            <a:grpSpLocks/>
          </p:cNvGrpSpPr>
          <p:nvPr/>
        </p:nvGrpSpPr>
        <p:grpSpPr bwMode="auto">
          <a:xfrm>
            <a:off x="5135563" y="4006850"/>
            <a:ext cx="3503612" cy="2159000"/>
            <a:chOff x="3107" y="2750"/>
            <a:chExt cx="2207" cy="1360"/>
          </a:xfrm>
        </p:grpSpPr>
        <p:sp>
          <p:nvSpPr>
            <p:cNvPr id="221308" name="Oval 124">
              <a:extLst>
                <a:ext uri="{FF2B5EF4-FFF2-40B4-BE49-F238E27FC236}">
                  <a16:creationId xmlns:a16="http://schemas.microsoft.com/office/drawing/2014/main" id="{89C686B1-411C-4AEA-9CE1-C178B76B0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1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10" name="Oval 126">
              <a:extLst>
                <a:ext uri="{FF2B5EF4-FFF2-40B4-BE49-F238E27FC236}">
                  <a16:creationId xmlns:a16="http://schemas.microsoft.com/office/drawing/2014/main" id="{B3691663-74E8-4ECD-8798-E51A92DCD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840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11" name="Oval 127">
              <a:extLst>
                <a:ext uri="{FF2B5EF4-FFF2-40B4-BE49-F238E27FC236}">
                  <a16:creationId xmlns:a16="http://schemas.microsoft.com/office/drawing/2014/main" id="{FE03CFF0-BC20-47DE-8B8B-9FA3A85C0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93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12" name="Oval 128">
              <a:extLst>
                <a:ext uri="{FF2B5EF4-FFF2-40B4-BE49-F238E27FC236}">
                  <a16:creationId xmlns:a16="http://schemas.microsoft.com/office/drawing/2014/main" id="{A8C402AB-8296-486A-ADB2-1113F7785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750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13" name="Oval 129">
              <a:extLst>
                <a:ext uri="{FF2B5EF4-FFF2-40B4-BE49-F238E27FC236}">
                  <a16:creationId xmlns:a16="http://schemas.microsoft.com/office/drawing/2014/main" id="{A0F732E2-C391-4161-AFF0-7E90E933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981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14" name="Oval 130">
              <a:extLst>
                <a:ext uri="{FF2B5EF4-FFF2-40B4-BE49-F238E27FC236}">
                  <a16:creationId xmlns:a16="http://schemas.microsoft.com/office/drawing/2014/main" id="{2C97C161-82DD-4956-93E9-9FA6882FE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67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15" name="Oval 131">
              <a:extLst>
                <a:ext uri="{FF2B5EF4-FFF2-40B4-BE49-F238E27FC236}">
                  <a16:creationId xmlns:a16="http://schemas.microsoft.com/office/drawing/2014/main" id="{9D0BB4E4-40D9-43E7-97D2-48C1D036B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288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18" name="Oval 134">
              <a:extLst>
                <a:ext uri="{FF2B5EF4-FFF2-40B4-BE49-F238E27FC236}">
                  <a16:creationId xmlns:a16="http://schemas.microsoft.com/office/drawing/2014/main" id="{F0622095-8A1D-40D5-8E31-00FB24B09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1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20" name="Oval 136">
              <a:extLst>
                <a:ext uri="{FF2B5EF4-FFF2-40B4-BE49-F238E27FC236}">
                  <a16:creationId xmlns:a16="http://schemas.microsoft.com/office/drawing/2014/main" id="{8E2389A4-7037-4674-BCE7-B94AA7CA7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3294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21" name="Oval 137">
              <a:extLst>
                <a:ext uri="{FF2B5EF4-FFF2-40B4-BE49-F238E27FC236}">
                  <a16:creationId xmlns:a16="http://schemas.microsoft.com/office/drawing/2014/main" id="{7D882835-9BF6-4E72-BF8E-0B98FC290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298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22" name="Oval 138">
              <a:extLst>
                <a:ext uri="{FF2B5EF4-FFF2-40B4-BE49-F238E27FC236}">
                  <a16:creationId xmlns:a16="http://schemas.microsoft.com/office/drawing/2014/main" id="{69394EC7-CC3B-4446-B070-2B34BB1B4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" y="3298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23" name="Oval 139">
              <a:extLst>
                <a:ext uri="{FF2B5EF4-FFF2-40B4-BE49-F238E27FC236}">
                  <a16:creationId xmlns:a16="http://schemas.microsoft.com/office/drawing/2014/main" id="{C957F90D-F878-49C3-B44A-50E6EAC3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299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24" name="Oval 140">
              <a:extLst>
                <a:ext uri="{FF2B5EF4-FFF2-40B4-BE49-F238E27FC236}">
                  <a16:creationId xmlns:a16="http://schemas.microsoft.com/office/drawing/2014/main" id="{5A0CABBD-727E-40E3-93B5-97D10015F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294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27" name="Oval 143">
              <a:extLst>
                <a:ext uri="{FF2B5EF4-FFF2-40B4-BE49-F238E27FC236}">
                  <a16:creationId xmlns:a16="http://schemas.microsoft.com/office/drawing/2014/main" id="{87B5A8A3-73E6-40CF-845F-A1A4056FC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249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29" name="Oval 145">
              <a:extLst>
                <a:ext uri="{FF2B5EF4-FFF2-40B4-BE49-F238E27FC236}">
                  <a16:creationId xmlns:a16="http://schemas.microsoft.com/office/drawing/2014/main" id="{53F6D339-CACE-46D0-8DBC-01C0C63FD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435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32" name="Oval 148">
              <a:extLst>
                <a:ext uri="{FF2B5EF4-FFF2-40B4-BE49-F238E27FC236}">
                  <a16:creationId xmlns:a16="http://schemas.microsoft.com/office/drawing/2014/main" id="{E344C926-D3CD-472B-99A3-7C1C96400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521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33" name="Oval 149">
              <a:extLst>
                <a:ext uri="{FF2B5EF4-FFF2-40B4-BE49-F238E27FC236}">
                  <a16:creationId xmlns:a16="http://schemas.microsoft.com/office/drawing/2014/main" id="{9732878E-3632-4552-AB42-7CC20824B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361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34" name="Oval 150">
              <a:extLst>
                <a:ext uri="{FF2B5EF4-FFF2-40B4-BE49-F238E27FC236}">
                  <a16:creationId xmlns:a16="http://schemas.microsoft.com/office/drawing/2014/main" id="{F8BB0C57-417E-41EA-BD2B-60F534B1A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56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35" name="Oval 151">
              <a:extLst>
                <a:ext uri="{FF2B5EF4-FFF2-40B4-BE49-F238E27FC236}">
                  <a16:creationId xmlns:a16="http://schemas.microsoft.com/office/drawing/2014/main" id="{16C00212-C599-4700-A6A4-544F027D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356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36" name="Oval 152">
              <a:extLst>
                <a:ext uri="{FF2B5EF4-FFF2-40B4-BE49-F238E27FC236}">
                  <a16:creationId xmlns:a16="http://schemas.microsoft.com/office/drawing/2014/main" id="{D42EE45C-493C-4D74-A87A-1B7D7B187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3748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37" name="Oval 153">
              <a:extLst>
                <a:ext uri="{FF2B5EF4-FFF2-40B4-BE49-F238E27FC236}">
                  <a16:creationId xmlns:a16="http://schemas.microsoft.com/office/drawing/2014/main" id="{162A3434-2959-4E2D-9C77-1B8784322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797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39" name="Oval 155">
              <a:extLst>
                <a:ext uri="{FF2B5EF4-FFF2-40B4-BE49-F238E27FC236}">
                  <a16:creationId xmlns:a16="http://schemas.microsoft.com/office/drawing/2014/main" id="{8D144C8E-752B-4EEE-A63D-C142E3CA6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2" y="36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340" name="Oval 156">
              <a:extLst>
                <a:ext uri="{FF2B5EF4-FFF2-40B4-BE49-F238E27FC236}">
                  <a16:creationId xmlns:a16="http://schemas.microsoft.com/office/drawing/2014/main" id="{92666A91-54CC-4F29-98B1-C3AA8F86B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36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4" grpId="0" build="p"/>
      <p:bldP spid="221204" grpId="0"/>
      <p:bldP spid="221205" grpId="0"/>
      <p:bldP spid="221206" grpId="0"/>
      <p:bldP spid="2212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21" name="Text Box 13">
            <a:extLst>
              <a:ext uri="{FF2B5EF4-FFF2-40B4-BE49-F238E27FC236}">
                <a16:creationId xmlns:a16="http://schemas.microsoft.com/office/drawing/2014/main" id="{7558CBEA-2204-4309-B062-DE66F8E7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15888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Obr.: Modely struktur částic vybraných látek</a:t>
            </a:r>
          </a:p>
        </p:txBody>
      </p:sp>
      <p:grpSp>
        <p:nvGrpSpPr>
          <p:cNvPr id="222231" name="Group 23">
            <a:extLst>
              <a:ext uri="{FF2B5EF4-FFF2-40B4-BE49-F238E27FC236}">
                <a16:creationId xmlns:a16="http://schemas.microsoft.com/office/drawing/2014/main" id="{EDA8AA2D-F95E-419C-8FBB-2D05392F4204}"/>
              </a:ext>
            </a:extLst>
          </p:cNvPr>
          <p:cNvGrpSpPr>
            <a:grpSpLocks/>
          </p:cNvGrpSpPr>
          <p:nvPr/>
        </p:nvGrpSpPr>
        <p:grpSpPr bwMode="auto">
          <a:xfrm>
            <a:off x="5578475" y="692150"/>
            <a:ext cx="3238500" cy="2628900"/>
            <a:chOff x="3515" y="459"/>
            <a:chExt cx="2040" cy="1656"/>
          </a:xfrm>
        </p:grpSpPr>
        <p:pic>
          <p:nvPicPr>
            <p:cNvPr id="222212" name="Picture 4" descr="struktura uhliku">
              <a:extLst>
                <a:ext uri="{FF2B5EF4-FFF2-40B4-BE49-F238E27FC236}">
                  <a16:creationId xmlns:a16="http://schemas.microsoft.com/office/drawing/2014/main" id="{DC5C712B-8899-42DB-A3AB-DAF5799B3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459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223" name="Text Box 15">
              <a:extLst>
                <a:ext uri="{FF2B5EF4-FFF2-40B4-BE49-F238E27FC236}">
                  <a16:creationId xmlns:a16="http://schemas.microsoft.com/office/drawing/2014/main" id="{2F8D102D-7496-496D-B5B2-5DDBCFC84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2" y="1827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Uhlík</a:t>
              </a:r>
            </a:p>
          </p:txBody>
        </p:sp>
      </p:grpSp>
      <p:grpSp>
        <p:nvGrpSpPr>
          <p:cNvPr id="222230" name="Group 22">
            <a:extLst>
              <a:ext uri="{FF2B5EF4-FFF2-40B4-BE49-F238E27FC236}">
                <a16:creationId xmlns:a16="http://schemas.microsoft.com/office/drawing/2014/main" id="{E3C26647-F272-4AB9-B7BB-BE65E31A1E1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92150"/>
            <a:ext cx="3238500" cy="2632075"/>
            <a:chOff x="205" y="459"/>
            <a:chExt cx="2040" cy="1658"/>
          </a:xfrm>
        </p:grpSpPr>
        <p:pic>
          <p:nvPicPr>
            <p:cNvPr id="222220" name="Picture 12" descr="struktura křemíku">
              <a:extLst>
                <a:ext uri="{FF2B5EF4-FFF2-40B4-BE49-F238E27FC236}">
                  <a16:creationId xmlns:a16="http://schemas.microsoft.com/office/drawing/2014/main" id="{8501C236-4AC3-4ED3-BFF5-F7419D620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459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222" name="Text Box 14">
              <a:extLst>
                <a:ext uri="{FF2B5EF4-FFF2-40B4-BE49-F238E27FC236}">
                  <a16:creationId xmlns:a16="http://schemas.microsoft.com/office/drawing/2014/main" id="{EE9591ED-07CC-4717-A368-1FE971EA8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752"/>
              <a:ext cx="140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cs-CZ" alt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2224" name="Text Box 16">
              <a:extLst>
                <a:ext uri="{FF2B5EF4-FFF2-40B4-BE49-F238E27FC236}">
                  <a16:creationId xmlns:a16="http://schemas.microsoft.com/office/drawing/2014/main" id="{32CE0F22-6862-4F43-83AF-EC215B910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827"/>
              <a:ext cx="9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Křemík</a:t>
              </a:r>
            </a:p>
          </p:txBody>
        </p:sp>
      </p:grpSp>
      <p:grpSp>
        <p:nvGrpSpPr>
          <p:cNvPr id="222234" name="Group 26">
            <a:extLst>
              <a:ext uri="{FF2B5EF4-FFF2-40B4-BE49-F238E27FC236}">
                <a16:creationId xmlns:a16="http://schemas.microsoft.com/office/drawing/2014/main" id="{13FC0C1A-1004-4799-AC13-8B5A715F7331}"/>
              </a:ext>
            </a:extLst>
          </p:cNvPr>
          <p:cNvGrpSpPr>
            <a:grpSpLocks/>
          </p:cNvGrpSpPr>
          <p:nvPr/>
        </p:nvGrpSpPr>
        <p:grpSpPr bwMode="auto">
          <a:xfrm>
            <a:off x="2986088" y="1350963"/>
            <a:ext cx="3238500" cy="2654300"/>
            <a:chOff x="1882" y="867"/>
            <a:chExt cx="2040" cy="1672"/>
          </a:xfrm>
        </p:grpSpPr>
        <p:pic>
          <p:nvPicPr>
            <p:cNvPr id="222219" name="Picture 11" descr="struktura hořčíku">
              <a:extLst>
                <a:ext uri="{FF2B5EF4-FFF2-40B4-BE49-F238E27FC236}">
                  <a16:creationId xmlns:a16="http://schemas.microsoft.com/office/drawing/2014/main" id="{BF6BC951-86F3-4B5F-AEC0-44305B1CA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867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225" name="Text Box 17">
              <a:extLst>
                <a:ext uri="{FF2B5EF4-FFF2-40B4-BE49-F238E27FC236}">
                  <a16:creationId xmlns:a16="http://schemas.microsoft.com/office/drawing/2014/main" id="{64087F31-9CD1-4E78-B8C6-F79A47AE5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251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Hořčík</a:t>
              </a:r>
            </a:p>
          </p:txBody>
        </p:sp>
      </p:grpSp>
      <p:grpSp>
        <p:nvGrpSpPr>
          <p:cNvPr id="222229" name="Group 21">
            <a:extLst>
              <a:ext uri="{FF2B5EF4-FFF2-40B4-BE49-F238E27FC236}">
                <a16:creationId xmlns:a16="http://schemas.microsoft.com/office/drawing/2014/main" id="{729810CE-5C0A-4ACA-AEA6-05CB5809C84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932238"/>
            <a:ext cx="3238500" cy="2654300"/>
            <a:chOff x="205" y="2500"/>
            <a:chExt cx="2040" cy="1672"/>
          </a:xfrm>
        </p:grpSpPr>
        <p:pic>
          <p:nvPicPr>
            <p:cNvPr id="222218" name="Picture 10" descr="struktura AS">
              <a:extLst>
                <a:ext uri="{FF2B5EF4-FFF2-40B4-BE49-F238E27FC236}">
                  <a16:creationId xmlns:a16="http://schemas.microsoft.com/office/drawing/2014/main" id="{E4774DA6-369C-4BC1-84DC-F68EA28AC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2500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226" name="Text Box 18">
              <a:extLst>
                <a:ext uri="{FF2B5EF4-FFF2-40B4-BE49-F238E27FC236}">
                  <a16:creationId xmlns:a16="http://schemas.microsoft.com/office/drawing/2014/main" id="{922D79EC-B1F9-43F4-BACD-9A96BD5A9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3884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Arsen</a:t>
              </a:r>
            </a:p>
          </p:txBody>
        </p:sp>
      </p:grpSp>
      <p:grpSp>
        <p:nvGrpSpPr>
          <p:cNvPr id="222232" name="Group 24">
            <a:extLst>
              <a:ext uri="{FF2B5EF4-FFF2-40B4-BE49-F238E27FC236}">
                <a16:creationId xmlns:a16="http://schemas.microsoft.com/office/drawing/2014/main" id="{06AA8B39-4D6A-4756-9CED-D54E04C77692}"/>
              </a:ext>
            </a:extLst>
          </p:cNvPr>
          <p:cNvGrpSpPr>
            <a:grpSpLocks/>
          </p:cNvGrpSpPr>
          <p:nvPr/>
        </p:nvGrpSpPr>
        <p:grpSpPr bwMode="auto">
          <a:xfrm>
            <a:off x="3417888" y="3908425"/>
            <a:ext cx="2324100" cy="2257425"/>
            <a:chOff x="2154" y="2507"/>
            <a:chExt cx="1464" cy="1422"/>
          </a:xfrm>
        </p:grpSpPr>
        <p:pic>
          <p:nvPicPr>
            <p:cNvPr id="222216" name="Picture 8" descr="atruktura mědi">
              <a:extLst>
                <a:ext uri="{FF2B5EF4-FFF2-40B4-BE49-F238E27FC236}">
                  <a16:creationId xmlns:a16="http://schemas.microsoft.com/office/drawing/2014/main" id="{5E3E13E9-E6C3-4EA3-A9DA-5EF3734468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507"/>
              <a:ext cx="1464" cy="1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227" name="Text Box 19">
              <a:extLst>
                <a:ext uri="{FF2B5EF4-FFF2-40B4-BE49-F238E27FC236}">
                  <a16:creationId xmlns:a16="http://schemas.microsoft.com/office/drawing/2014/main" id="{068E340C-C5BE-40C4-82DF-855417D5F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" y="3641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Uhlík</a:t>
              </a:r>
            </a:p>
          </p:txBody>
        </p:sp>
      </p:grpSp>
      <p:grpSp>
        <p:nvGrpSpPr>
          <p:cNvPr id="222233" name="Group 25">
            <a:extLst>
              <a:ext uri="{FF2B5EF4-FFF2-40B4-BE49-F238E27FC236}">
                <a16:creationId xmlns:a16="http://schemas.microsoft.com/office/drawing/2014/main" id="{017EBA7A-7837-45E5-92C0-744AF79F6928}"/>
              </a:ext>
            </a:extLst>
          </p:cNvPr>
          <p:cNvGrpSpPr>
            <a:grpSpLocks/>
          </p:cNvGrpSpPr>
          <p:nvPr/>
        </p:nvGrpSpPr>
        <p:grpSpPr bwMode="auto">
          <a:xfrm>
            <a:off x="5507038" y="3932238"/>
            <a:ext cx="3238500" cy="2628900"/>
            <a:chOff x="3470" y="2500"/>
            <a:chExt cx="2040" cy="1656"/>
          </a:xfrm>
        </p:grpSpPr>
        <p:pic>
          <p:nvPicPr>
            <p:cNvPr id="222213" name="Picture 5" descr="strukturaNaCl">
              <a:extLst>
                <a:ext uri="{FF2B5EF4-FFF2-40B4-BE49-F238E27FC236}">
                  <a16:creationId xmlns:a16="http://schemas.microsoft.com/office/drawing/2014/main" id="{93A24E94-B0BE-445D-9D3A-49AACDD53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500"/>
              <a:ext cx="2040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228" name="Text Box 20">
              <a:extLst>
                <a:ext uri="{FF2B5EF4-FFF2-40B4-BE49-F238E27FC236}">
                  <a16:creationId xmlns:a16="http://schemas.microsoft.com/office/drawing/2014/main" id="{59A891B7-A414-44BA-996F-E7C7A9BB7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3868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NaCl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19101B3A-868B-403D-A9A0-3B9FE45C9945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476375" y="1117600"/>
          <a:ext cx="6408738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0" name="Videoklip" r:id="rId3" imgW="6523810" imgH="5106113" progId="AVIFile">
                  <p:embed/>
                </p:oleObj>
              </mc:Choice>
              <mc:Fallback>
                <p:oleObj name="Videoklip" r:id="rId3" imgW="6523810" imgH="5106113" progId="AVI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17600"/>
                        <a:ext cx="6408738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8" name="Text Box 6">
            <a:extLst>
              <a:ext uri="{FF2B5EF4-FFF2-40B4-BE49-F238E27FC236}">
                <a16:creationId xmlns:a16="http://schemas.microsoft.com/office/drawing/2014/main" id="{FDBACDDA-7632-484A-993C-0D88390B2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23875"/>
            <a:ext cx="604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Video:</a:t>
            </a:r>
            <a:r>
              <a:rPr lang="cs-CZ" altLang="cs-CZ" sz="2400" b="0" i="0" u="none">
                <a:effectLst/>
              </a:rPr>
              <a:t> Krystalová mřížka diamantu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3" name="Text Box 13">
            <a:extLst>
              <a:ext uri="{FF2B5EF4-FFF2-40B4-BE49-F238E27FC236}">
                <a16:creationId xmlns:a16="http://schemas.microsoft.com/office/drawing/2014/main" id="{E55B247C-CFBF-4CB5-800D-5EF87AF2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76700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Celková kinetická energie soustavy molekul    U</a:t>
            </a:r>
            <a:r>
              <a:rPr lang="cs-CZ" altLang="cs-CZ" sz="2400" i="0" u="none" baseline="-25000">
                <a:effectLst/>
                <a:cs typeface="Arial" panose="020B0604020202020204" pitchFamily="34" charset="0"/>
              </a:rPr>
              <a:t>K</a:t>
            </a:r>
            <a:endParaRPr lang="el-GR" altLang="cs-CZ" sz="2400" i="0" u="none">
              <a:effectLst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cs-CZ" altLang="cs-CZ" sz="2400" b="0" i="0" u="none">
                <a:effectLst/>
              </a:rPr>
              <a:t>kinetická energie částic vykonávajících kmitavé pohyby kolem svých rovnovážných poloh</a:t>
            </a:r>
          </a:p>
        </p:txBody>
      </p:sp>
      <p:grpSp>
        <p:nvGrpSpPr>
          <p:cNvPr id="220214" name="Group 54">
            <a:extLst>
              <a:ext uri="{FF2B5EF4-FFF2-40B4-BE49-F238E27FC236}">
                <a16:creationId xmlns:a16="http://schemas.microsoft.com/office/drawing/2014/main" id="{441BDFF0-963A-4EC0-9E79-F465C81E2D56}"/>
              </a:ext>
            </a:extLst>
          </p:cNvPr>
          <p:cNvGrpSpPr>
            <a:grpSpLocks/>
          </p:cNvGrpSpPr>
          <p:nvPr/>
        </p:nvGrpSpPr>
        <p:grpSpPr bwMode="auto">
          <a:xfrm>
            <a:off x="1617663" y="620713"/>
            <a:ext cx="6337300" cy="2736850"/>
            <a:chOff x="340" y="346"/>
            <a:chExt cx="4672" cy="1905"/>
          </a:xfrm>
        </p:grpSpPr>
        <p:grpSp>
          <p:nvGrpSpPr>
            <p:cNvPr id="220179" name="Group 19">
              <a:extLst>
                <a:ext uri="{FF2B5EF4-FFF2-40B4-BE49-F238E27FC236}">
                  <a16:creationId xmlns:a16="http://schemas.microsoft.com/office/drawing/2014/main" id="{8DFFDD14-08D7-4252-B35D-FD75F6571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1252"/>
              <a:ext cx="1270" cy="999"/>
              <a:chOff x="2925" y="1117"/>
              <a:chExt cx="1815" cy="1453"/>
            </a:xfrm>
          </p:grpSpPr>
          <p:grpSp>
            <p:nvGrpSpPr>
              <p:cNvPr id="220180" name="Group 20">
                <a:extLst>
                  <a:ext uri="{FF2B5EF4-FFF2-40B4-BE49-F238E27FC236}">
                    <a16:creationId xmlns:a16="http://schemas.microsoft.com/office/drawing/2014/main" id="{30CA312A-1F79-4F5F-BED8-B9942D1FEA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0181" name="Oval 21">
                  <a:extLst>
                    <a:ext uri="{FF2B5EF4-FFF2-40B4-BE49-F238E27FC236}">
                      <a16:creationId xmlns:a16="http://schemas.microsoft.com/office/drawing/2014/main" id="{16FFF7D3-947D-4904-AE1D-2DD754736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0182" name="Oval 22">
                  <a:extLst>
                    <a:ext uri="{FF2B5EF4-FFF2-40B4-BE49-F238E27FC236}">
                      <a16:creationId xmlns:a16="http://schemas.microsoft.com/office/drawing/2014/main" id="{5F775AC5-3BE2-46B2-985B-D000C8614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0183" name="Text Box 23">
                <a:extLst>
                  <a:ext uri="{FF2B5EF4-FFF2-40B4-BE49-F238E27FC236}">
                    <a16:creationId xmlns:a16="http://schemas.microsoft.com/office/drawing/2014/main" id="{7A7D9DE2-B990-49AA-A3A3-1EF82D21B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K5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0184" name="Group 24">
              <a:extLst>
                <a:ext uri="{FF2B5EF4-FFF2-40B4-BE49-F238E27FC236}">
                  <a16:creationId xmlns:a16="http://schemas.microsoft.com/office/drawing/2014/main" id="{6A08CAF6-7BC5-42CD-9D21-B95E82E45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346"/>
              <a:ext cx="1270" cy="999"/>
              <a:chOff x="2925" y="1117"/>
              <a:chExt cx="1815" cy="1453"/>
            </a:xfrm>
          </p:grpSpPr>
          <p:grpSp>
            <p:nvGrpSpPr>
              <p:cNvPr id="220185" name="Group 25">
                <a:extLst>
                  <a:ext uri="{FF2B5EF4-FFF2-40B4-BE49-F238E27FC236}">
                    <a16:creationId xmlns:a16="http://schemas.microsoft.com/office/drawing/2014/main" id="{B733C25C-F18D-4C35-B701-717D96B15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0186" name="Oval 26">
                  <a:extLst>
                    <a:ext uri="{FF2B5EF4-FFF2-40B4-BE49-F238E27FC236}">
                      <a16:creationId xmlns:a16="http://schemas.microsoft.com/office/drawing/2014/main" id="{39B54EAF-2304-45B1-9640-657635A7E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0187" name="Oval 27">
                  <a:extLst>
                    <a:ext uri="{FF2B5EF4-FFF2-40B4-BE49-F238E27FC236}">
                      <a16:creationId xmlns:a16="http://schemas.microsoft.com/office/drawing/2014/main" id="{89A2DFF1-5A90-47D2-AE99-394C96DC8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0188" name="Text Box 28">
                <a:extLst>
                  <a:ext uri="{FF2B5EF4-FFF2-40B4-BE49-F238E27FC236}">
                    <a16:creationId xmlns:a16="http://schemas.microsoft.com/office/drawing/2014/main" id="{5AC03961-68E6-4E48-AFF7-86325358D2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K1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0189" name="Group 29">
              <a:extLst>
                <a:ext uri="{FF2B5EF4-FFF2-40B4-BE49-F238E27FC236}">
                  <a16:creationId xmlns:a16="http://schemas.microsoft.com/office/drawing/2014/main" id="{DDA571E0-1A34-4715-8410-693262F7B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207"/>
              <a:ext cx="1270" cy="999"/>
              <a:chOff x="2925" y="1117"/>
              <a:chExt cx="1815" cy="1453"/>
            </a:xfrm>
          </p:grpSpPr>
          <p:grpSp>
            <p:nvGrpSpPr>
              <p:cNvPr id="220190" name="Group 30">
                <a:extLst>
                  <a:ext uri="{FF2B5EF4-FFF2-40B4-BE49-F238E27FC236}">
                    <a16:creationId xmlns:a16="http://schemas.microsoft.com/office/drawing/2014/main" id="{1DEB301F-CA97-4D65-9B93-F84828F8D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0191" name="Oval 31">
                  <a:extLst>
                    <a:ext uri="{FF2B5EF4-FFF2-40B4-BE49-F238E27FC236}">
                      <a16:creationId xmlns:a16="http://schemas.microsoft.com/office/drawing/2014/main" id="{B55D8C3F-415E-41D9-9C16-73F264072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0192" name="Oval 32">
                  <a:extLst>
                    <a:ext uri="{FF2B5EF4-FFF2-40B4-BE49-F238E27FC236}">
                      <a16:creationId xmlns:a16="http://schemas.microsoft.com/office/drawing/2014/main" id="{C64C67C1-07E5-4BA5-A962-87B76B83D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0193" name="Text Box 33">
                <a:extLst>
                  <a:ext uri="{FF2B5EF4-FFF2-40B4-BE49-F238E27FC236}">
                    <a16:creationId xmlns:a16="http://schemas.microsoft.com/office/drawing/2014/main" id="{5D8EE455-B694-4558-A693-D2B35D5ACE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K4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0194" name="Group 34">
              <a:extLst>
                <a:ext uri="{FF2B5EF4-FFF2-40B4-BE49-F238E27FC236}">
                  <a16:creationId xmlns:a16="http://schemas.microsoft.com/office/drawing/2014/main" id="{DC1F638D-1A99-47C8-BA0D-6D62E8239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346"/>
              <a:ext cx="1270" cy="999"/>
              <a:chOff x="2925" y="1117"/>
              <a:chExt cx="1815" cy="1453"/>
            </a:xfrm>
          </p:grpSpPr>
          <p:grpSp>
            <p:nvGrpSpPr>
              <p:cNvPr id="220195" name="Group 35">
                <a:extLst>
                  <a:ext uri="{FF2B5EF4-FFF2-40B4-BE49-F238E27FC236}">
                    <a16:creationId xmlns:a16="http://schemas.microsoft.com/office/drawing/2014/main" id="{5D82550E-A8F6-4126-90C4-FA0E968863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0196" name="Oval 36">
                  <a:extLst>
                    <a:ext uri="{FF2B5EF4-FFF2-40B4-BE49-F238E27FC236}">
                      <a16:creationId xmlns:a16="http://schemas.microsoft.com/office/drawing/2014/main" id="{0FF04E96-2FE5-4049-891F-CCE7B4A2E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0197" name="Oval 37">
                  <a:extLst>
                    <a:ext uri="{FF2B5EF4-FFF2-40B4-BE49-F238E27FC236}">
                      <a16:creationId xmlns:a16="http://schemas.microsoft.com/office/drawing/2014/main" id="{3203D052-4B28-41E9-8566-85D1CE16D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0198" name="Text Box 38">
                <a:extLst>
                  <a:ext uri="{FF2B5EF4-FFF2-40B4-BE49-F238E27FC236}">
                    <a16:creationId xmlns:a16="http://schemas.microsoft.com/office/drawing/2014/main" id="{95C26989-BF17-40B0-B73C-C05B772A6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K3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0199" name="Group 39">
              <a:extLst>
                <a:ext uri="{FF2B5EF4-FFF2-40B4-BE49-F238E27FC236}">
                  <a16:creationId xmlns:a16="http://schemas.microsoft.com/office/drawing/2014/main" id="{6CBEDC79-C078-42E3-AB70-A21EA209A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391"/>
              <a:ext cx="1270" cy="999"/>
              <a:chOff x="2925" y="1117"/>
              <a:chExt cx="1815" cy="1453"/>
            </a:xfrm>
          </p:grpSpPr>
          <p:grpSp>
            <p:nvGrpSpPr>
              <p:cNvPr id="220200" name="Group 40">
                <a:extLst>
                  <a:ext uri="{FF2B5EF4-FFF2-40B4-BE49-F238E27FC236}">
                    <a16:creationId xmlns:a16="http://schemas.microsoft.com/office/drawing/2014/main" id="{E5BBB170-CD2D-4FDB-A69D-4FC14393D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0201" name="Oval 41">
                  <a:extLst>
                    <a:ext uri="{FF2B5EF4-FFF2-40B4-BE49-F238E27FC236}">
                      <a16:creationId xmlns:a16="http://schemas.microsoft.com/office/drawing/2014/main" id="{CC348BF3-A3B5-4329-A56A-A7252E6C6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0202" name="Oval 42">
                  <a:extLst>
                    <a:ext uri="{FF2B5EF4-FFF2-40B4-BE49-F238E27FC236}">
                      <a16:creationId xmlns:a16="http://schemas.microsoft.com/office/drawing/2014/main" id="{83ABBE66-BEF8-4BE7-843D-6120500E4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0203" name="Text Box 43">
                <a:extLst>
                  <a:ext uri="{FF2B5EF4-FFF2-40B4-BE49-F238E27FC236}">
                    <a16:creationId xmlns:a16="http://schemas.microsoft.com/office/drawing/2014/main" id="{F8AB4D62-AF08-4220-8C50-B45AB79869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K2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0204" name="Group 44">
              <a:extLst>
                <a:ext uri="{FF2B5EF4-FFF2-40B4-BE49-F238E27FC236}">
                  <a16:creationId xmlns:a16="http://schemas.microsoft.com/office/drawing/2014/main" id="{91807CF0-A1F6-4997-8974-D52554CB0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252"/>
              <a:ext cx="1270" cy="999"/>
              <a:chOff x="2925" y="1117"/>
              <a:chExt cx="1815" cy="1453"/>
            </a:xfrm>
          </p:grpSpPr>
          <p:grpSp>
            <p:nvGrpSpPr>
              <p:cNvPr id="220205" name="Group 45">
                <a:extLst>
                  <a:ext uri="{FF2B5EF4-FFF2-40B4-BE49-F238E27FC236}">
                    <a16:creationId xmlns:a16="http://schemas.microsoft.com/office/drawing/2014/main" id="{163CE75C-4C5F-4358-B341-4729FCE96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0206" name="Oval 46">
                  <a:extLst>
                    <a:ext uri="{FF2B5EF4-FFF2-40B4-BE49-F238E27FC236}">
                      <a16:creationId xmlns:a16="http://schemas.microsoft.com/office/drawing/2014/main" id="{B83ED2F6-3231-43A5-AF23-73E886692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0207" name="Oval 47">
                  <a:extLst>
                    <a:ext uri="{FF2B5EF4-FFF2-40B4-BE49-F238E27FC236}">
                      <a16:creationId xmlns:a16="http://schemas.microsoft.com/office/drawing/2014/main" id="{AABCEEE4-0EEF-4AB9-A34D-E48413551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0208" name="Text Box 48">
                <a:extLst>
                  <a:ext uri="{FF2B5EF4-FFF2-40B4-BE49-F238E27FC236}">
                    <a16:creationId xmlns:a16="http://schemas.microsoft.com/office/drawing/2014/main" id="{5287C169-21DD-43A7-AF8A-06A0CB6458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K7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0209" name="Group 49">
              <a:extLst>
                <a:ext uri="{FF2B5EF4-FFF2-40B4-BE49-F238E27FC236}">
                  <a16:creationId xmlns:a16="http://schemas.microsoft.com/office/drawing/2014/main" id="{D88809B5-0198-4919-93B6-833F2D62F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" y="1207"/>
              <a:ext cx="1270" cy="999"/>
              <a:chOff x="2925" y="1117"/>
              <a:chExt cx="1815" cy="1453"/>
            </a:xfrm>
          </p:grpSpPr>
          <p:grpSp>
            <p:nvGrpSpPr>
              <p:cNvPr id="220210" name="Group 50">
                <a:extLst>
                  <a:ext uri="{FF2B5EF4-FFF2-40B4-BE49-F238E27FC236}">
                    <a16:creationId xmlns:a16="http://schemas.microsoft.com/office/drawing/2014/main" id="{C35C243A-C080-4A50-AABC-314F694DE5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0211" name="Oval 51">
                  <a:extLst>
                    <a:ext uri="{FF2B5EF4-FFF2-40B4-BE49-F238E27FC236}">
                      <a16:creationId xmlns:a16="http://schemas.microsoft.com/office/drawing/2014/main" id="{5383CA71-1390-43E2-9D0F-3B65E97421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0212" name="Oval 52">
                  <a:extLst>
                    <a:ext uri="{FF2B5EF4-FFF2-40B4-BE49-F238E27FC236}">
                      <a16:creationId xmlns:a16="http://schemas.microsoft.com/office/drawing/2014/main" id="{D1ACD147-B171-4697-A566-1A92AA961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0213" name="Text Box 53">
                <a:extLst>
                  <a:ext uri="{FF2B5EF4-FFF2-40B4-BE49-F238E27FC236}">
                    <a16:creationId xmlns:a16="http://schemas.microsoft.com/office/drawing/2014/main" id="{0364A99E-F41C-4EC3-B0F4-F6AB07BA4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K6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20255" name="Group 95">
            <a:extLst>
              <a:ext uri="{FF2B5EF4-FFF2-40B4-BE49-F238E27FC236}">
                <a16:creationId xmlns:a16="http://schemas.microsoft.com/office/drawing/2014/main" id="{BCD561A5-27FF-49A8-BC4E-A78E8159971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33375"/>
            <a:ext cx="7920037" cy="3600450"/>
            <a:chOff x="431" y="346"/>
            <a:chExt cx="4989" cy="2268"/>
          </a:xfrm>
        </p:grpSpPr>
        <p:sp>
          <p:nvSpPr>
            <p:cNvPr id="220216" name="Oval 56">
              <a:extLst>
                <a:ext uri="{FF2B5EF4-FFF2-40B4-BE49-F238E27FC236}">
                  <a16:creationId xmlns:a16="http://schemas.microsoft.com/office/drawing/2014/main" id="{CC3CEA38-1FA7-4685-9099-094EF2D8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346"/>
              <a:ext cx="4989" cy="2268"/>
            </a:xfrm>
            <a:prstGeom prst="ellips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0253" name="Rectangle 93">
              <a:extLst>
                <a:ext uri="{FF2B5EF4-FFF2-40B4-BE49-F238E27FC236}">
                  <a16:creationId xmlns:a16="http://schemas.microsoft.com/office/drawing/2014/main" id="{0594D208-E876-47FE-A0D6-040492D19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935"/>
              <a:ext cx="12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3600" i="0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K; </a:t>
              </a:r>
              <a:r>
                <a:rPr lang="cs-CZ" altLang="cs-CZ" sz="3600" i="0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220256" name="Rectangle 96">
            <a:extLst>
              <a:ext uri="{FF2B5EF4-FFF2-40B4-BE49-F238E27FC236}">
                <a16:creationId xmlns:a16="http://schemas.microsoft.com/office/drawing/2014/main" id="{1E819C8F-7081-4931-B94B-BFCA281D2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884863"/>
            <a:ext cx="203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i="0" u="none">
                <a:solidFill>
                  <a:srgbClr val="FF0000"/>
                </a:solidFill>
                <a:effectLst/>
              </a:rPr>
              <a:t>U</a:t>
            </a:r>
            <a:r>
              <a:rPr lang="cs-CZ" altLang="cs-CZ" sz="3600" i="0" u="none" baseline="-25000">
                <a:solidFill>
                  <a:srgbClr val="FF0000"/>
                </a:solidFill>
                <a:effectLst/>
              </a:rPr>
              <a:t>p</a:t>
            </a:r>
            <a:r>
              <a:rPr lang="cs-CZ" altLang="cs-CZ" sz="3600" i="0" u="none">
                <a:solidFill>
                  <a:srgbClr val="FF0000"/>
                </a:solidFill>
                <a:effectLst/>
              </a:rPr>
              <a:t> </a:t>
            </a:r>
            <a:r>
              <a:rPr lang="en-US" altLang="cs-CZ" sz="3600" i="0" u="none">
                <a:solidFill>
                  <a:srgbClr val="FF0000"/>
                </a:solidFill>
                <a:effectLst/>
              </a:rPr>
              <a:t>&gt;&gt;</a:t>
            </a:r>
            <a:r>
              <a:rPr lang="cs-CZ" altLang="cs-CZ" sz="3600" i="0" u="none">
                <a:solidFill>
                  <a:srgbClr val="FF0000"/>
                </a:solidFill>
                <a:effectLst/>
              </a:rPr>
              <a:t> U</a:t>
            </a:r>
            <a:r>
              <a:rPr lang="cs-CZ" altLang="cs-CZ" sz="3600" i="0" u="none" baseline="-25000">
                <a:solidFill>
                  <a:srgbClr val="FF0000"/>
                </a:solidFill>
                <a:effectLst/>
              </a:rPr>
              <a:t>K</a:t>
            </a:r>
          </a:p>
        </p:txBody>
      </p:sp>
      <p:sp>
        <p:nvSpPr>
          <p:cNvPr id="220257" name="Rectangle 97">
            <a:extLst>
              <a:ext uri="{FF2B5EF4-FFF2-40B4-BE49-F238E27FC236}">
                <a16:creationId xmlns:a16="http://schemas.microsoft.com/office/drawing/2014/main" id="{9F7CF4D5-B1A1-4719-A048-807DF78D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373688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effectLst/>
              </a:rPr>
              <a:t>Celková potenciální energie soustavy molekul Up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0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0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0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20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202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2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2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2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256" grpId="0"/>
      <p:bldP spid="2202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9" name="Text Box 9">
            <a:extLst>
              <a:ext uri="{FF2B5EF4-FFF2-40B4-BE49-F238E27FC236}">
                <a16:creationId xmlns:a16="http://schemas.microsoft.com/office/drawing/2014/main" id="{94C71B7E-D49B-4B0D-97A6-3FABBB32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164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KAPALNÁ LÁTKA</a:t>
            </a:r>
          </a:p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	</a:t>
            </a:r>
            <a:r>
              <a:rPr lang="cs-CZ" altLang="cs-CZ" sz="2800" i="0" u="none">
                <a:solidFill>
                  <a:srgbClr val="00CC00"/>
                </a:solidFill>
                <a:effectLst/>
              </a:rPr>
              <a:t>nepůsobí-li na kapalné těleso  vnější síly zachovává  objem a mění tvar</a:t>
            </a:r>
          </a:p>
        </p:txBody>
      </p:sp>
      <p:grpSp>
        <p:nvGrpSpPr>
          <p:cNvPr id="184363" name="Group 43">
            <a:extLst>
              <a:ext uri="{FF2B5EF4-FFF2-40B4-BE49-F238E27FC236}">
                <a16:creationId xmlns:a16="http://schemas.microsoft.com/office/drawing/2014/main" id="{74AE7738-6FBA-4257-9AD9-25C49CD456E1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2276475"/>
            <a:ext cx="3167062" cy="1081088"/>
            <a:chOff x="2971" y="1979"/>
            <a:chExt cx="1995" cy="681"/>
          </a:xfrm>
        </p:grpSpPr>
        <p:sp>
          <p:nvSpPr>
            <p:cNvPr id="184362" name="AutoShape 42">
              <a:extLst>
                <a:ext uri="{FF2B5EF4-FFF2-40B4-BE49-F238E27FC236}">
                  <a16:creationId xmlns:a16="http://schemas.microsoft.com/office/drawing/2014/main" id="{C7F06786-42DE-4469-974F-0480C46B2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205"/>
              <a:ext cx="1905" cy="36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356" name="AutoShape 36">
              <a:extLst>
                <a:ext uri="{FF2B5EF4-FFF2-40B4-BE49-F238E27FC236}">
                  <a16:creationId xmlns:a16="http://schemas.microsoft.com/office/drawing/2014/main" id="{81490469-CCC7-48CC-B600-4C25F4B9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296"/>
              <a:ext cx="1905" cy="36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84358" name="Group 38">
              <a:extLst>
                <a:ext uri="{FF2B5EF4-FFF2-40B4-BE49-F238E27FC236}">
                  <a16:creationId xmlns:a16="http://schemas.microsoft.com/office/drawing/2014/main" id="{6C2ED44D-E225-439D-8332-F7B2A3911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" y="1979"/>
              <a:ext cx="1995" cy="681"/>
              <a:chOff x="2971" y="1842"/>
              <a:chExt cx="2041" cy="817"/>
            </a:xfrm>
          </p:grpSpPr>
          <p:sp>
            <p:nvSpPr>
              <p:cNvPr id="184355" name="AutoShape 35">
                <a:extLst>
                  <a:ext uri="{FF2B5EF4-FFF2-40B4-BE49-F238E27FC236}">
                    <a16:creationId xmlns:a16="http://schemas.microsoft.com/office/drawing/2014/main" id="{9ED1FABC-FA2E-460C-A22E-5042BA751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1842"/>
                <a:ext cx="2041" cy="817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357" name="AutoShape 37">
                <a:extLst>
                  <a:ext uri="{FF2B5EF4-FFF2-40B4-BE49-F238E27FC236}">
                    <a16:creationId xmlns:a16="http://schemas.microsoft.com/office/drawing/2014/main" id="{554FED33-60FF-4909-ABF0-308014234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971" y="1842"/>
                <a:ext cx="2041" cy="817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84368" name="Group 48">
            <a:extLst>
              <a:ext uri="{FF2B5EF4-FFF2-40B4-BE49-F238E27FC236}">
                <a16:creationId xmlns:a16="http://schemas.microsoft.com/office/drawing/2014/main" id="{88E240E0-729E-413E-AF5E-6576B039DEB3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1844675"/>
            <a:ext cx="1584325" cy="2087563"/>
            <a:chOff x="1156" y="1434"/>
            <a:chExt cx="998" cy="1315"/>
          </a:xfrm>
        </p:grpSpPr>
        <p:grpSp>
          <p:nvGrpSpPr>
            <p:cNvPr id="184364" name="Group 44">
              <a:extLst>
                <a:ext uri="{FF2B5EF4-FFF2-40B4-BE49-F238E27FC236}">
                  <a16:creationId xmlns:a16="http://schemas.microsoft.com/office/drawing/2014/main" id="{BABE5313-052F-4E3C-90EB-3776D0ED1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434"/>
              <a:ext cx="998" cy="1315"/>
              <a:chOff x="1156" y="1434"/>
              <a:chExt cx="998" cy="1315"/>
            </a:xfrm>
          </p:grpSpPr>
          <p:sp>
            <p:nvSpPr>
              <p:cNvPr id="184349" name="AutoShape 29">
                <a:extLst>
                  <a:ext uri="{FF2B5EF4-FFF2-40B4-BE49-F238E27FC236}">
                    <a16:creationId xmlns:a16="http://schemas.microsoft.com/office/drawing/2014/main" id="{CC07673B-DE3B-442D-83DE-0FDC9284B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1434"/>
                <a:ext cx="998" cy="1315"/>
              </a:xfrm>
              <a:prstGeom prst="can">
                <a:avLst>
                  <a:gd name="adj" fmla="val 3294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350" name="AutoShape 30">
                <a:extLst>
                  <a:ext uri="{FF2B5EF4-FFF2-40B4-BE49-F238E27FC236}">
                    <a16:creationId xmlns:a16="http://schemas.microsoft.com/office/drawing/2014/main" id="{3895DA3A-ACE0-4068-A3CB-A549AD155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1797"/>
                <a:ext cx="998" cy="952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84367" name="AutoShape 47">
              <a:extLst>
                <a:ext uri="{FF2B5EF4-FFF2-40B4-BE49-F238E27FC236}">
                  <a16:creationId xmlns:a16="http://schemas.microsoft.com/office/drawing/2014/main" id="{91069799-03F6-4C7B-9182-3A2FA065EE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156" y="1797"/>
              <a:ext cx="998" cy="952"/>
            </a:xfrm>
            <a:prstGeom prst="can">
              <a:avLst>
                <a:gd name="adj" fmla="val 373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84369" name="Rectangle 49">
            <a:extLst>
              <a:ext uri="{FF2B5EF4-FFF2-40B4-BE49-F238E27FC236}">
                <a16:creationId xmlns:a16="http://schemas.microsoft.com/office/drawing/2014/main" id="{5F1E5E7B-9069-48B7-BE6F-698FB1D95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149725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b="0" i="0" u="none">
                <a:effectLst/>
              </a:rPr>
              <a:t>Částice kapaliny jsou k sobě   přitahovány sousedními částicemi</a:t>
            </a:r>
          </a:p>
        </p:txBody>
      </p:sp>
      <p:grpSp>
        <p:nvGrpSpPr>
          <p:cNvPr id="184406" name="Group 86">
            <a:extLst>
              <a:ext uri="{FF2B5EF4-FFF2-40B4-BE49-F238E27FC236}">
                <a16:creationId xmlns:a16="http://schemas.microsoft.com/office/drawing/2014/main" id="{AD153114-D313-458D-B0CE-77ECA744A831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581525"/>
            <a:ext cx="6840538" cy="2160588"/>
            <a:chOff x="1156" y="2886"/>
            <a:chExt cx="4309" cy="1361"/>
          </a:xfrm>
        </p:grpSpPr>
        <p:grpSp>
          <p:nvGrpSpPr>
            <p:cNvPr id="184396" name="Group 76">
              <a:extLst>
                <a:ext uri="{FF2B5EF4-FFF2-40B4-BE49-F238E27FC236}">
                  <a16:creationId xmlns:a16="http://schemas.microsoft.com/office/drawing/2014/main" id="{78B22747-7DE7-4EC0-8002-0337C14EE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949"/>
              <a:ext cx="1315" cy="1298"/>
              <a:chOff x="1610" y="3022"/>
              <a:chExt cx="1315" cy="1298"/>
            </a:xfrm>
          </p:grpSpPr>
          <p:sp>
            <p:nvSpPr>
              <p:cNvPr id="184387" name="Oval 67">
                <a:extLst>
                  <a:ext uri="{FF2B5EF4-FFF2-40B4-BE49-F238E27FC236}">
                    <a16:creationId xmlns:a16="http://schemas.microsoft.com/office/drawing/2014/main" id="{C75F54D1-87D6-4D73-B8C0-E96160A49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22"/>
                <a:ext cx="1315" cy="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388" name="Oval 68">
                <a:extLst>
                  <a:ext uri="{FF2B5EF4-FFF2-40B4-BE49-F238E27FC236}">
                    <a16:creationId xmlns:a16="http://schemas.microsoft.com/office/drawing/2014/main" id="{43C9A960-C5CA-4074-8019-5E8340A70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566"/>
                <a:ext cx="182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397" name="Group 77">
              <a:extLst>
                <a:ext uri="{FF2B5EF4-FFF2-40B4-BE49-F238E27FC236}">
                  <a16:creationId xmlns:a16="http://schemas.microsoft.com/office/drawing/2014/main" id="{74B8E5EC-F314-458E-AF94-268B76C31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2903"/>
              <a:ext cx="1315" cy="1298"/>
              <a:chOff x="1610" y="3022"/>
              <a:chExt cx="1315" cy="1298"/>
            </a:xfrm>
          </p:grpSpPr>
          <p:sp>
            <p:nvSpPr>
              <p:cNvPr id="184398" name="Oval 78">
                <a:extLst>
                  <a:ext uri="{FF2B5EF4-FFF2-40B4-BE49-F238E27FC236}">
                    <a16:creationId xmlns:a16="http://schemas.microsoft.com/office/drawing/2014/main" id="{B3C94F7C-DF5C-46B3-922B-6C08734F9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22"/>
                <a:ext cx="1315" cy="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399" name="Oval 79">
                <a:extLst>
                  <a:ext uri="{FF2B5EF4-FFF2-40B4-BE49-F238E27FC236}">
                    <a16:creationId xmlns:a16="http://schemas.microsoft.com/office/drawing/2014/main" id="{D1D3AF56-A774-4484-B963-7F2853AA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566"/>
                <a:ext cx="182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400" name="Group 80">
              <a:extLst>
                <a:ext uri="{FF2B5EF4-FFF2-40B4-BE49-F238E27FC236}">
                  <a16:creationId xmlns:a16="http://schemas.microsoft.com/office/drawing/2014/main" id="{E56051D7-FE22-4FE5-8FE9-7FEFFD91C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886"/>
              <a:ext cx="1315" cy="1298"/>
              <a:chOff x="1610" y="3022"/>
              <a:chExt cx="1315" cy="1298"/>
            </a:xfrm>
          </p:grpSpPr>
          <p:sp>
            <p:nvSpPr>
              <p:cNvPr id="184401" name="Oval 81">
                <a:extLst>
                  <a:ext uri="{FF2B5EF4-FFF2-40B4-BE49-F238E27FC236}">
                    <a16:creationId xmlns:a16="http://schemas.microsoft.com/office/drawing/2014/main" id="{4DFAA261-C82B-4880-AC75-B197B83EC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22"/>
                <a:ext cx="1315" cy="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402" name="Oval 82">
                <a:extLst>
                  <a:ext uri="{FF2B5EF4-FFF2-40B4-BE49-F238E27FC236}">
                    <a16:creationId xmlns:a16="http://schemas.microsoft.com/office/drawing/2014/main" id="{EE5911FB-EC7A-4215-BB51-B7649C24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566"/>
                <a:ext cx="182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403" name="Group 83">
              <a:extLst>
                <a:ext uri="{FF2B5EF4-FFF2-40B4-BE49-F238E27FC236}">
                  <a16:creationId xmlns:a16="http://schemas.microsoft.com/office/drawing/2014/main" id="{3C993A46-A6EE-49DB-9140-69E30FCA2E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2931"/>
              <a:ext cx="1315" cy="1298"/>
              <a:chOff x="1610" y="3022"/>
              <a:chExt cx="1315" cy="1298"/>
            </a:xfrm>
          </p:grpSpPr>
          <p:sp>
            <p:nvSpPr>
              <p:cNvPr id="184404" name="Oval 84">
                <a:extLst>
                  <a:ext uri="{FF2B5EF4-FFF2-40B4-BE49-F238E27FC236}">
                    <a16:creationId xmlns:a16="http://schemas.microsoft.com/office/drawing/2014/main" id="{67D80C6F-4868-4F22-8155-C21CDD138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22"/>
                <a:ext cx="1315" cy="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405" name="Oval 85">
                <a:extLst>
                  <a:ext uri="{FF2B5EF4-FFF2-40B4-BE49-F238E27FC236}">
                    <a16:creationId xmlns:a16="http://schemas.microsoft.com/office/drawing/2014/main" id="{345BFBE5-81EC-40C4-BBE9-0F27C8AD2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566"/>
                <a:ext cx="182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84407" name="AutoShape 87">
            <a:extLst>
              <a:ext uri="{FF2B5EF4-FFF2-40B4-BE49-F238E27FC236}">
                <a16:creationId xmlns:a16="http://schemas.microsoft.com/office/drawing/2014/main" id="{8FF1A4D9-E157-43C3-BC02-7D22D779C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89588"/>
            <a:ext cx="719138" cy="217487"/>
          </a:xfrm>
          <a:prstGeom prst="leftRightArrow">
            <a:avLst>
              <a:gd name="adj1" fmla="val 50000"/>
              <a:gd name="adj2" fmla="val 6613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8" name="Rectangle 6">
            <a:extLst>
              <a:ext uri="{FF2B5EF4-FFF2-40B4-BE49-F238E27FC236}">
                <a16:creationId xmlns:a16="http://schemas.microsoft.com/office/drawing/2014/main" id="{4A09979C-642A-4DE6-9689-620BCEBC4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828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- částice vyznačují určitou  uspořádanost, ale jen na velmi krátkou   vzdálenost</a:t>
            </a:r>
          </a:p>
        </p:txBody>
      </p:sp>
      <p:grpSp>
        <p:nvGrpSpPr>
          <p:cNvPr id="228359" name="Group 7">
            <a:extLst>
              <a:ext uri="{FF2B5EF4-FFF2-40B4-BE49-F238E27FC236}">
                <a16:creationId xmlns:a16="http://schemas.microsoft.com/office/drawing/2014/main" id="{CAF3F996-8B91-41DF-B4E8-B412CB2FF436}"/>
              </a:ext>
            </a:extLst>
          </p:cNvPr>
          <p:cNvGrpSpPr>
            <a:grpSpLocks/>
          </p:cNvGrpSpPr>
          <p:nvPr/>
        </p:nvGrpSpPr>
        <p:grpSpPr bwMode="auto">
          <a:xfrm>
            <a:off x="3516313" y="836613"/>
            <a:ext cx="2927350" cy="1800225"/>
            <a:chOff x="3107" y="2750"/>
            <a:chExt cx="2207" cy="1360"/>
          </a:xfrm>
        </p:grpSpPr>
        <p:sp>
          <p:nvSpPr>
            <p:cNvPr id="228360" name="Oval 8">
              <a:extLst>
                <a:ext uri="{FF2B5EF4-FFF2-40B4-BE49-F238E27FC236}">
                  <a16:creationId xmlns:a16="http://schemas.microsoft.com/office/drawing/2014/main" id="{9601D871-D503-4268-BE33-39CDC0A82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1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61" name="Oval 9">
              <a:extLst>
                <a:ext uri="{FF2B5EF4-FFF2-40B4-BE49-F238E27FC236}">
                  <a16:creationId xmlns:a16="http://schemas.microsoft.com/office/drawing/2014/main" id="{A703756E-EE56-45CA-BABD-8C4613CBD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840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62" name="Oval 10">
              <a:extLst>
                <a:ext uri="{FF2B5EF4-FFF2-40B4-BE49-F238E27FC236}">
                  <a16:creationId xmlns:a16="http://schemas.microsoft.com/office/drawing/2014/main" id="{0358211E-AD9F-4CA1-B19B-6801D9EE6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93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63" name="Oval 11">
              <a:extLst>
                <a:ext uri="{FF2B5EF4-FFF2-40B4-BE49-F238E27FC236}">
                  <a16:creationId xmlns:a16="http://schemas.microsoft.com/office/drawing/2014/main" id="{B02B4F6D-EDD4-472C-B0CE-CB17FE26F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750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64" name="Oval 12">
              <a:extLst>
                <a:ext uri="{FF2B5EF4-FFF2-40B4-BE49-F238E27FC236}">
                  <a16:creationId xmlns:a16="http://schemas.microsoft.com/office/drawing/2014/main" id="{9DBDCD9B-016F-437E-A9A6-C81DB858E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981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65" name="Oval 13">
              <a:extLst>
                <a:ext uri="{FF2B5EF4-FFF2-40B4-BE49-F238E27FC236}">
                  <a16:creationId xmlns:a16="http://schemas.microsoft.com/office/drawing/2014/main" id="{D3544763-4003-4F32-9714-05856EFEB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67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66" name="Oval 14">
              <a:extLst>
                <a:ext uri="{FF2B5EF4-FFF2-40B4-BE49-F238E27FC236}">
                  <a16:creationId xmlns:a16="http://schemas.microsoft.com/office/drawing/2014/main" id="{7DFBA42C-485A-45BA-87AC-1100B10F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288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67" name="Oval 15">
              <a:extLst>
                <a:ext uri="{FF2B5EF4-FFF2-40B4-BE49-F238E27FC236}">
                  <a16:creationId xmlns:a16="http://schemas.microsoft.com/office/drawing/2014/main" id="{01FEEB28-E734-43F9-B2E7-799C9B9A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1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68" name="Oval 16">
              <a:extLst>
                <a:ext uri="{FF2B5EF4-FFF2-40B4-BE49-F238E27FC236}">
                  <a16:creationId xmlns:a16="http://schemas.microsoft.com/office/drawing/2014/main" id="{67FDB0C8-7B6A-462D-8485-F5835D112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3294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69" name="Oval 17">
              <a:extLst>
                <a:ext uri="{FF2B5EF4-FFF2-40B4-BE49-F238E27FC236}">
                  <a16:creationId xmlns:a16="http://schemas.microsoft.com/office/drawing/2014/main" id="{BE4F2475-AE2C-4263-8076-D9429A34A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298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0" name="Oval 18">
              <a:extLst>
                <a:ext uri="{FF2B5EF4-FFF2-40B4-BE49-F238E27FC236}">
                  <a16:creationId xmlns:a16="http://schemas.microsoft.com/office/drawing/2014/main" id="{FF059251-2C15-43D4-AD2B-F5E28A139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" y="3298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1" name="Oval 19">
              <a:extLst>
                <a:ext uri="{FF2B5EF4-FFF2-40B4-BE49-F238E27FC236}">
                  <a16:creationId xmlns:a16="http://schemas.microsoft.com/office/drawing/2014/main" id="{BEDD4B61-01E0-45A1-A08B-0AA4207B8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299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2" name="Oval 20">
              <a:extLst>
                <a:ext uri="{FF2B5EF4-FFF2-40B4-BE49-F238E27FC236}">
                  <a16:creationId xmlns:a16="http://schemas.microsoft.com/office/drawing/2014/main" id="{BB2F0EC9-4F4E-4D88-AD78-C5CDD15DC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294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3" name="Oval 21">
              <a:extLst>
                <a:ext uri="{FF2B5EF4-FFF2-40B4-BE49-F238E27FC236}">
                  <a16:creationId xmlns:a16="http://schemas.microsoft.com/office/drawing/2014/main" id="{2FB785DA-4F8F-4E22-AE0D-69288F77E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249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4" name="Oval 22">
              <a:extLst>
                <a:ext uri="{FF2B5EF4-FFF2-40B4-BE49-F238E27FC236}">
                  <a16:creationId xmlns:a16="http://schemas.microsoft.com/office/drawing/2014/main" id="{09D9F3D9-4AE1-45D1-8A34-017019FB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435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5" name="Oval 23">
              <a:extLst>
                <a:ext uri="{FF2B5EF4-FFF2-40B4-BE49-F238E27FC236}">
                  <a16:creationId xmlns:a16="http://schemas.microsoft.com/office/drawing/2014/main" id="{E46C2774-2646-421F-B9AF-130609AC9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521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6" name="Oval 24">
              <a:extLst>
                <a:ext uri="{FF2B5EF4-FFF2-40B4-BE49-F238E27FC236}">
                  <a16:creationId xmlns:a16="http://schemas.microsoft.com/office/drawing/2014/main" id="{B054061F-E222-4BA4-8851-D917E7EB4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361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7" name="Oval 25">
              <a:extLst>
                <a:ext uri="{FF2B5EF4-FFF2-40B4-BE49-F238E27FC236}">
                  <a16:creationId xmlns:a16="http://schemas.microsoft.com/office/drawing/2014/main" id="{A8A81AE4-747E-4291-B7B0-CD7916ED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56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8" name="Oval 26">
              <a:extLst>
                <a:ext uri="{FF2B5EF4-FFF2-40B4-BE49-F238E27FC236}">
                  <a16:creationId xmlns:a16="http://schemas.microsoft.com/office/drawing/2014/main" id="{1E8CE88D-357A-4EAE-88D1-7EB4959BB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3566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79" name="Oval 27">
              <a:extLst>
                <a:ext uri="{FF2B5EF4-FFF2-40B4-BE49-F238E27FC236}">
                  <a16:creationId xmlns:a16="http://schemas.microsoft.com/office/drawing/2014/main" id="{66D4E34F-5CA1-4D77-A830-717BE5757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3748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80" name="Oval 28">
              <a:extLst>
                <a:ext uri="{FF2B5EF4-FFF2-40B4-BE49-F238E27FC236}">
                  <a16:creationId xmlns:a16="http://schemas.microsoft.com/office/drawing/2014/main" id="{8034DCC9-BE55-4C3C-A173-32404C0AA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797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81" name="Oval 29">
              <a:extLst>
                <a:ext uri="{FF2B5EF4-FFF2-40B4-BE49-F238E27FC236}">
                  <a16:creationId xmlns:a16="http://schemas.microsoft.com/office/drawing/2014/main" id="{159FEAA2-E152-4773-AFB0-CB4559A13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2" y="36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382" name="Oval 30">
              <a:extLst>
                <a:ext uri="{FF2B5EF4-FFF2-40B4-BE49-F238E27FC236}">
                  <a16:creationId xmlns:a16="http://schemas.microsoft.com/office/drawing/2014/main" id="{574A28B8-BCE8-4378-97F0-F012CED2C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3612"/>
              <a:ext cx="302" cy="3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28425" name="Group 73">
            <a:extLst>
              <a:ext uri="{FF2B5EF4-FFF2-40B4-BE49-F238E27FC236}">
                <a16:creationId xmlns:a16="http://schemas.microsoft.com/office/drawing/2014/main" id="{99D5F3A7-A361-48D5-9041-1DBE3A3E55C6}"/>
              </a:ext>
            </a:extLst>
          </p:cNvPr>
          <p:cNvGrpSpPr>
            <a:grpSpLocks/>
          </p:cNvGrpSpPr>
          <p:nvPr/>
        </p:nvGrpSpPr>
        <p:grpSpPr bwMode="auto">
          <a:xfrm>
            <a:off x="1617663" y="3141663"/>
            <a:ext cx="6770687" cy="2808287"/>
            <a:chOff x="1019" y="1979"/>
            <a:chExt cx="4265" cy="1769"/>
          </a:xfrm>
        </p:grpSpPr>
        <p:grpSp>
          <p:nvGrpSpPr>
            <p:cNvPr id="228387" name="Group 35">
              <a:extLst>
                <a:ext uri="{FF2B5EF4-FFF2-40B4-BE49-F238E27FC236}">
                  <a16:creationId xmlns:a16="http://schemas.microsoft.com/office/drawing/2014/main" id="{6AF11E01-8095-4BFA-8E5B-EBE63226B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2799"/>
              <a:ext cx="1085" cy="904"/>
              <a:chOff x="2925" y="1117"/>
              <a:chExt cx="1815" cy="1453"/>
            </a:xfrm>
          </p:grpSpPr>
          <p:grpSp>
            <p:nvGrpSpPr>
              <p:cNvPr id="228388" name="Group 36">
                <a:extLst>
                  <a:ext uri="{FF2B5EF4-FFF2-40B4-BE49-F238E27FC236}">
                    <a16:creationId xmlns:a16="http://schemas.microsoft.com/office/drawing/2014/main" id="{A02B732B-3863-47A4-BAE4-4595585D35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8389" name="Oval 37">
                  <a:extLst>
                    <a:ext uri="{FF2B5EF4-FFF2-40B4-BE49-F238E27FC236}">
                      <a16:creationId xmlns:a16="http://schemas.microsoft.com/office/drawing/2014/main" id="{5D7EC68F-7A49-429C-96EF-2623F0DFC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8390" name="Oval 38">
                  <a:extLst>
                    <a:ext uri="{FF2B5EF4-FFF2-40B4-BE49-F238E27FC236}">
                      <a16:creationId xmlns:a16="http://schemas.microsoft.com/office/drawing/2014/main" id="{0D093684-3479-4AFF-9DA6-3A17A4699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8391" name="Text Box 39">
                <a:extLst>
                  <a:ext uri="{FF2B5EF4-FFF2-40B4-BE49-F238E27FC236}">
                    <a16:creationId xmlns:a16="http://schemas.microsoft.com/office/drawing/2014/main" id="{B59D38BF-DE85-4C7C-A59F-4E78A081D3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K5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8392" name="Group 40">
              <a:extLst>
                <a:ext uri="{FF2B5EF4-FFF2-40B4-BE49-F238E27FC236}">
                  <a16:creationId xmlns:a16="http://schemas.microsoft.com/office/drawing/2014/main" id="{C054DA38-2674-4EC3-B456-714E4C343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024"/>
              <a:ext cx="1085" cy="904"/>
              <a:chOff x="2925" y="1117"/>
              <a:chExt cx="1815" cy="1453"/>
            </a:xfrm>
          </p:grpSpPr>
          <p:grpSp>
            <p:nvGrpSpPr>
              <p:cNvPr id="228393" name="Group 41">
                <a:extLst>
                  <a:ext uri="{FF2B5EF4-FFF2-40B4-BE49-F238E27FC236}">
                    <a16:creationId xmlns:a16="http://schemas.microsoft.com/office/drawing/2014/main" id="{2071CFFC-BF89-4D18-9F74-80AF210454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8394" name="Oval 42">
                  <a:extLst>
                    <a:ext uri="{FF2B5EF4-FFF2-40B4-BE49-F238E27FC236}">
                      <a16:creationId xmlns:a16="http://schemas.microsoft.com/office/drawing/2014/main" id="{957467CF-A0C9-44A4-953E-184FBFC86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8395" name="Oval 43">
                  <a:extLst>
                    <a:ext uri="{FF2B5EF4-FFF2-40B4-BE49-F238E27FC236}">
                      <a16:creationId xmlns:a16="http://schemas.microsoft.com/office/drawing/2014/main" id="{76D5A8B1-3A58-4C75-B102-9D22E8DD4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8396" name="Text Box 44">
                <a:extLst>
                  <a:ext uri="{FF2B5EF4-FFF2-40B4-BE49-F238E27FC236}">
                    <a16:creationId xmlns:a16="http://schemas.microsoft.com/office/drawing/2014/main" id="{70A22869-1D2E-4FD1-BC69-D57BE9AE84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K1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8397" name="Group 45">
              <a:extLst>
                <a:ext uri="{FF2B5EF4-FFF2-40B4-BE49-F238E27FC236}">
                  <a16:creationId xmlns:a16="http://schemas.microsoft.com/office/drawing/2014/main" id="{D4E31220-2D9D-4E60-B3AF-1AAC3824B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9" y="2758"/>
              <a:ext cx="1085" cy="904"/>
              <a:chOff x="2925" y="1117"/>
              <a:chExt cx="1815" cy="1453"/>
            </a:xfrm>
          </p:grpSpPr>
          <p:grpSp>
            <p:nvGrpSpPr>
              <p:cNvPr id="228398" name="Group 46">
                <a:extLst>
                  <a:ext uri="{FF2B5EF4-FFF2-40B4-BE49-F238E27FC236}">
                    <a16:creationId xmlns:a16="http://schemas.microsoft.com/office/drawing/2014/main" id="{A80FFA74-8309-49A7-B644-76435A31A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8399" name="Oval 47">
                  <a:extLst>
                    <a:ext uri="{FF2B5EF4-FFF2-40B4-BE49-F238E27FC236}">
                      <a16:creationId xmlns:a16="http://schemas.microsoft.com/office/drawing/2014/main" id="{F5E9EA12-6696-4479-8097-0D9086115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8400" name="Oval 48">
                  <a:extLst>
                    <a:ext uri="{FF2B5EF4-FFF2-40B4-BE49-F238E27FC236}">
                      <a16:creationId xmlns:a16="http://schemas.microsoft.com/office/drawing/2014/main" id="{A3581788-C6E5-4EE7-B11C-C805CE236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8401" name="Text Box 49">
                <a:extLst>
                  <a:ext uri="{FF2B5EF4-FFF2-40B4-BE49-F238E27FC236}">
                    <a16:creationId xmlns:a16="http://schemas.microsoft.com/office/drawing/2014/main" id="{8AA2EA47-6D26-4ADF-8630-F6CEAC379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K4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8402" name="Group 50">
              <a:extLst>
                <a:ext uri="{FF2B5EF4-FFF2-40B4-BE49-F238E27FC236}">
                  <a16:creationId xmlns:a16="http://schemas.microsoft.com/office/drawing/2014/main" id="{79EBF9F5-3FE2-4124-B523-E682F0928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6" y="1979"/>
              <a:ext cx="1085" cy="904"/>
              <a:chOff x="2925" y="1117"/>
              <a:chExt cx="1815" cy="1453"/>
            </a:xfrm>
          </p:grpSpPr>
          <p:grpSp>
            <p:nvGrpSpPr>
              <p:cNvPr id="228403" name="Group 51">
                <a:extLst>
                  <a:ext uri="{FF2B5EF4-FFF2-40B4-BE49-F238E27FC236}">
                    <a16:creationId xmlns:a16="http://schemas.microsoft.com/office/drawing/2014/main" id="{79E5F4DA-A432-43D2-968C-AFE27B885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8404" name="Oval 52">
                  <a:extLst>
                    <a:ext uri="{FF2B5EF4-FFF2-40B4-BE49-F238E27FC236}">
                      <a16:creationId xmlns:a16="http://schemas.microsoft.com/office/drawing/2014/main" id="{CB8F902E-2721-44A2-B48C-A39231E82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8405" name="Oval 53">
                  <a:extLst>
                    <a:ext uri="{FF2B5EF4-FFF2-40B4-BE49-F238E27FC236}">
                      <a16:creationId xmlns:a16="http://schemas.microsoft.com/office/drawing/2014/main" id="{310A256D-AAF1-467F-B38E-A5EE9CDE77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8406" name="Text Box 54">
                <a:extLst>
                  <a:ext uri="{FF2B5EF4-FFF2-40B4-BE49-F238E27FC236}">
                    <a16:creationId xmlns:a16="http://schemas.microsoft.com/office/drawing/2014/main" id="{1644B965-0F82-4292-BED5-9BC4437CE4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K3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8412" name="Group 60">
              <a:extLst>
                <a:ext uri="{FF2B5EF4-FFF2-40B4-BE49-F238E27FC236}">
                  <a16:creationId xmlns:a16="http://schemas.microsoft.com/office/drawing/2014/main" id="{9C693BF6-13F3-4C06-93B2-DFA471947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" y="2844"/>
              <a:ext cx="1085" cy="904"/>
              <a:chOff x="2925" y="1117"/>
              <a:chExt cx="1815" cy="1453"/>
            </a:xfrm>
          </p:grpSpPr>
          <p:grpSp>
            <p:nvGrpSpPr>
              <p:cNvPr id="228413" name="Group 61">
                <a:extLst>
                  <a:ext uri="{FF2B5EF4-FFF2-40B4-BE49-F238E27FC236}">
                    <a16:creationId xmlns:a16="http://schemas.microsoft.com/office/drawing/2014/main" id="{5EF0A223-BCCC-4FD2-9D62-89ED6EF1AB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8414" name="Oval 62">
                  <a:extLst>
                    <a:ext uri="{FF2B5EF4-FFF2-40B4-BE49-F238E27FC236}">
                      <a16:creationId xmlns:a16="http://schemas.microsoft.com/office/drawing/2014/main" id="{322CCB9F-CC63-4E16-9EB6-3DB3FC044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8415" name="Oval 63">
                  <a:extLst>
                    <a:ext uri="{FF2B5EF4-FFF2-40B4-BE49-F238E27FC236}">
                      <a16:creationId xmlns:a16="http://schemas.microsoft.com/office/drawing/2014/main" id="{4223D8B2-C43D-410A-BE4B-4F36C08BB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8416" name="Text Box 64">
                <a:extLst>
                  <a:ext uri="{FF2B5EF4-FFF2-40B4-BE49-F238E27FC236}">
                    <a16:creationId xmlns:a16="http://schemas.microsoft.com/office/drawing/2014/main" id="{FFBDBCC0-CDFB-45CF-82A7-9ED8E221ED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K7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28417" name="Group 65">
              <a:extLst>
                <a:ext uri="{FF2B5EF4-FFF2-40B4-BE49-F238E27FC236}">
                  <a16:creationId xmlns:a16="http://schemas.microsoft.com/office/drawing/2014/main" id="{008E7B63-0DA2-41CD-A0AE-6EED83132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9" y="2803"/>
              <a:ext cx="1086" cy="904"/>
              <a:chOff x="2925" y="1117"/>
              <a:chExt cx="1815" cy="1453"/>
            </a:xfrm>
          </p:grpSpPr>
          <p:grpSp>
            <p:nvGrpSpPr>
              <p:cNvPr id="228418" name="Group 66">
                <a:extLst>
                  <a:ext uri="{FF2B5EF4-FFF2-40B4-BE49-F238E27FC236}">
                    <a16:creationId xmlns:a16="http://schemas.microsoft.com/office/drawing/2014/main" id="{692F9FC8-93D5-4306-99B7-41CE84DE93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228419" name="Oval 67">
                  <a:extLst>
                    <a:ext uri="{FF2B5EF4-FFF2-40B4-BE49-F238E27FC236}">
                      <a16:creationId xmlns:a16="http://schemas.microsoft.com/office/drawing/2014/main" id="{006AFAE7-1142-4C26-90D5-A2B38BAFC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8420" name="Oval 68">
                  <a:extLst>
                    <a:ext uri="{FF2B5EF4-FFF2-40B4-BE49-F238E27FC236}">
                      <a16:creationId xmlns:a16="http://schemas.microsoft.com/office/drawing/2014/main" id="{48994DD7-5FF3-4520-9A5B-F57E789D5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28421" name="Text Box 69">
                <a:extLst>
                  <a:ext uri="{FF2B5EF4-FFF2-40B4-BE49-F238E27FC236}">
                    <a16:creationId xmlns:a16="http://schemas.microsoft.com/office/drawing/2014/main" id="{F571A21A-27E2-4541-98B5-F8C5C9A1E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K6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28422" name="Group 70">
            <a:extLst>
              <a:ext uri="{FF2B5EF4-FFF2-40B4-BE49-F238E27FC236}">
                <a16:creationId xmlns:a16="http://schemas.microsoft.com/office/drawing/2014/main" id="{60B0523E-C96A-408E-B171-3B1D2235D45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781300"/>
            <a:ext cx="8496300" cy="3860800"/>
            <a:chOff x="431" y="346"/>
            <a:chExt cx="4989" cy="2268"/>
          </a:xfrm>
        </p:grpSpPr>
        <p:sp>
          <p:nvSpPr>
            <p:cNvPr id="228423" name="Oval 71">
              <a:extLst>
                <a:ext uri="{FF2B5EF4-FFF2-40B4-BE49-F238E27FC236}">
                  <a16:creationId xmlns:a16="http://schemas.microsoft.com/office/drawing/2014/main" id="{D1549340-ACF1-48D3-8DA6-F21A69F90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346"/>
              <a:ext cx="4989" cy="2268"/>
            </a:xfrm>
            <a:prstGeom prst="ellips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8424" name="Rectangle 72">
              <a:extLst>
                <a:ext uri="{FF2B5EF4-FFF2-40B4-BE49-F238E27FC236}">
                  <a16:creationId xmlns:a16="http://schemas.microsoft.com/office/drawing/2014/main" id="{5553F10A-FEA9-4F18-8FE6-BEBF95627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935"/>
              <a:ext cx="1270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3600" i="0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K; </a:t>
              </a:r>
              <a:r>
                <a:rPr lang="cs-CZ" altLang="cs-CZ" sz="3600" i="0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r>
                <a:rPr lang="cs-CZ" altLang="cs-CZ" sz="3600" i="0" u="none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8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Text Box 5">
            <a:extLst>
              <a:ext uri="{FF2B5EF4-FFF2-40B4-BE49-F238E27FC236}">
                <a16:creationId xmlns:a16="http://schemas.microsoft.com/office/drawing/2014/main" id="{312128FD-DE4F-402F-8D0B-1A32C7965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Celková kinetická energie soustavy molekul    U</a:t>
            </a:r>
            <a:r>
              <a:rPr lang="cs-CZ" altLang="cs-CZ" sz="2400" i="0" u="none" baseline="-25000">
                <a:effectLst/>
                <a:cs typeface="Arial" panose="020B0604020202020204" pitchFamily="34" charset="0"/>
              </a:rPr>
              <a:t>K</a:t>
            </a:r>
            <a:endParaRPr lang="el-GR" altLang="cs-CZ" sz="2400" i="0" u="none">
              <a:effectLst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cs-CZ" altLang="cs-CZ" sz="2400" b="0" i="0" u="none">
                <a:effectLst/>
              </a:rPr>
              <a:t>kinetická energie částic vykonávajících kmitavé pohyby kolem svých rovnovážných poloh</a:t>
            </a:r>
          </a:p>
        </p:txBody>
      </p:sp>
      <p:sp>
        <p:nvSpPr>
          <p:cNvPr id="229382" name="Rectangle 6">
            <a:extLst>
              <a:ext uri="{FF2B5EF4-FFF2-40B4-BE49-F238E27FC236}">
                <a16:creationId xmlns:a16="http://schemas.microsoft.com/office/drawing/2014/main" id="{C9C627DF-A8BB-49D1-9DB4-02E0DE5F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357438"/>
            <a:ext cx="151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i="0" u="none">
                <a:solidFill>
                  <a:srgbClr val="FF0000"/>
                </a:solidFill>
                <a:effectLst/>
              </a:rPr>
              <a:t>U</a:t>
            </a:r>
            <a:r>
              <a:rPr lang="cs-CZ" altLang="cs-CZ" sz="3600" i="0" u="none" baseline="-25000">
                <a:solidFill>
                  <a:srgbClr val="FF0000"/>
                </a:solidFill>
                <a:effectLst/>
              </a:rPr>
              <a:t>p</a:t>
            </a:r>
            <a:r>
              <a:rPr lang="en-US" altLang="cs-CZ" sz="360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~</a:t>
            </a:r>
            <a:r>
              <a:rPr lang="cs-CZ" altLang="cs-CZ" sz="3600" i="0" u="none">
                <a:solidFill>
                  <a:srgbClr val="FF0000"/>
                </a:solidFill>
                <a:effectLst/>
              </a:rPr>
              <a:t>U</a:t>
            </a:r>
            <a:r>
              <a:rPr lang="cs-CZ" altLang="cs-CZ" sz="3600" i="0" u="none" baseline="-25000">
                <a:solidFill>
                  <a:srgbClr val="FF0000"/>
                </a:solidFill>
                <a:effectLst/>
              </a:rPr>
              <a:t>K</a:t>
            </a:r>
          </a:p>
        </p:txBody>
      </p:sp>
      <p:sp>
        <p:nvSpPr>
          <p:cNvPr id="229383" name="Rectangle 7">
            <a:extLst>
              <a:ext uri="{FF2B5EF4-FFF2-40B4-BE49-F238E27FC236}">
                <a16:creationId xmlns:a16="http://schemas.microsoft.com/office/drawing/2014/main" id="{8B0E4059-2E4E-4C53-B155-108C834E4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6263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effectLst/>
              </a:rPr>
              <a:t>Celková potenciální energie soustavy molekul Up</a:t>
            </a:r>
          </a:p>
        </p:txBody>
      </p:sp>
      <p:sp>
        <p:nvSpPr>
          <p:cNvPr id="229384" name="Text Box 8">
            <a:extLst>
              <a:ext uri="{FF2B5EF4-FFF2-40B4-BE49-F238E27FC236}">
                <a16:creationId xmlns:a16="http://schemas.microsoft.com/office/drawing/2014/main" id="{2164DD75-BB56-4B00-9FB1-C8301B2F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429000"/>
            <a:ext cx="604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Video:</a:t>
            </a:r>
            <a:r>
              <a:rPr lang="cs-CZ" altLang="cs-CZ" sz="2400" b="0" i="0" u="none">
                <a:effectLst/>
              </a:rPr>
              <a:t>  Kapalina ve stavu beztíže</a:t>
            </a:r>
          </a:p>
        </p:txBody>
      </p:sp>
      <p:pic>
        <p:nvPicPr>
          <p:cNvPr id="229394" name="Voda v beztížném stavu.mpg">
            <a:hlinkClick r:id="" action="ppaction://media"/>
            <a:extLst>
              <a:ext uri="{FF2B5EF4-FFF2-40B4-BE49-F238E27FC236}">
                <a16:creationId xmlns:a16="http://schemas.microsoft.com/office/drawing/2014/main" id="{ADF9AD92-A575-47D8-A398-8D2D7B971F60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005263"/>
            <a:ext cx="3048000" cy="228600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293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9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229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394"/>
                  </p:tgtEl>
                </p:cond>
              </p:nextCondLst>
            </p:seq>
            <p:vide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9394"/>
                </p:tgtEl>
              </p:cMediaNode>
            </p:video>
          </p:childTnLst>
        </p:cTn>
      </p:par>
    </p:tnLst>
    <p:bldLst>
      <p:bldP spid="229382" grpId="0"/>
      <p:bldP spid="229383" grpId="0"/>
      <p:bldP spid="2293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Text Box 4">
            <a:extLst>
              <a:ext uri="{FF2B5EF4-FFF2-40B4-BE49-F238E27FC236}">
                <a16:creationId xmlns:a16="http://schemas.microsoft.com/office/drawing/2014/main" id="{A331FBF3-C5FC-466F-9FBD-CE18CDD48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413"/>
            <a:ext cx="9144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PLYNNÁ LÁTKA</a:t>
            </a:r>
          </a:p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	</a:t>
            </a:r>
            <a:r>
              <a:rPr lang="cs-CZ" altLang="cs-CZ" sz="2800" i="0" u="none">
                <a:solidFill>
                  <a:srgbClr val="00CC00"/>
                </a:solidFill>
                <a:effectLst/>
              </a:rPr>
              <a:t>nepůsobí-li na plynné těleso  vnější síly nezachovává  objem ani tvar</a:t>
            </a:r>
          </a:p>
        </p:txBody>
      </p:sp>
      <p:grpSp>
        <p:nvGrpSpPr>
          <p:cNvPr id="231459" name="Group 35">
            <a:extLst>
              <a:ext uri="{FF2B5EF4-FFF2-40B4-BE49-F238E27FC236}">
                <a16:creationId xmlns:a16="http://schemas.microsoft.com/office/drawing/2014/main" id="{A801D7A1-DE92-415B-A598-DF1256E31EDC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276475"/>
            <a:ext cx="2087562" cy="2447925"/>
            <a:chOff x="839" y="1298"/>
            <a:chExt cx="1315" cy="1542"/>
          </a:xfrm>
        </p:grpSpPr>
        <p:sp>
          <p:nvSpPr>
            <p:cNvPr id="231452" name="Oval 28">
              <a:extLst>
                <a:ext uri="{FF2B5EF4-FFF2-40B4-BE49-F238E27FC236}">
                  <a16:creationId xmlns:a16="http://schemas.microsoft.com/office/drawing/2014/main" id="{AD792212-DF65-4D6A-98B2-3A84AC1C7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480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31455" name="Group 31">
              <a:extLst>
                <a:ext uri="{FF2B5EF4-FFF2-40B4-BE49-F238E27FC236}">
                  <a16:creationId xmlns:a16="http://schemas.microsoft.com/office/drawing/2014/main" id="{99F57FEE-0EE4-44FE-B8F5-72A31142A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524"/>
              <a:ext cx="998" cy="1316"/>
              <a:chOff x="1156" y="1162"/>
              <a:chExt cx="998" cy="1316"/>
            </a:xfrm>
          </p:grpSpPr>
          <p:grpSp>
            <p:nvGrpSpPr>
              <p:cNvPr id="231441" name="Group 17">
                <a:extLst>
                  <a:ext uri="{FF2B5EF4-FFF2-40B4-BE49-F238E27FC236}">
                    <a16:creationId xmlns:a16="http://schemas.microsoft.com/office/drawing/2014/main" id="{DAD40023-41EF-4726-934F-A4DD63492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6" y="1162"/>
                <a:ext cx="998" cy="1316"/>
                <a:chOff x="1156" y="1162"/>
                <a:chExt cx="998" cy="1316"/>
              </a:xfrm>
            </p:grpSpPr>
            <p:sp>
              <p:nvSpPr>
                <p:cNvPr id="231437" name="AutoShape 13">
                  <a:extLst>
                    <a:ext uri="{FF2B5EF4-FFF2-40B4-BE49-F238E27FC236}">
                      <a16:creationId xmlns:a16="http://schemas.microsoft.com/office/drawing/2014/main" id="{622A460F-35DC-4031-AC7C-D3B10C7A8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1162"/>
                  <a:ext cx="998" cy="1315"/>
                </a:xfrm>
                <a:prstGeom prst="can">
                  <a:avLst>
                    <a:gd name="adj" fmla="val 32941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1440" name="AutoShape 16">
                  <a:extLst>
                    <a:ext uri="{FF2B5EF4-FFF2-40B4-BE49-F238E27FC236}">
                      <a16:creationId xmlns:a16="http://schemas.microsoft.com/office/drawing/2014/main" id="{C4250DAD-8CF9-47C1-93D8-E30C6A4FE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156" y="1162"/>
                  <a:ext cx="998" cy="1316"/>
                </a:xfrm>
                <a:prstGeom prst="can">
                  <a:avLst>
                    <a:gd name="adj" fmla="val 43955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31442" name="Oval 18">
                <a:extLst>
                  <a:ext uri="{FF2B5EF4-FFF2-40B4-BE49-F238E27FC236}">
                    <a16:creationId xmlns:a16="http://schemas.microsoft.com/office/drawing/2014/main" id="{598AB69F-AB9C-4034-830F-7F29DA0C6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206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43" name="Oval 19">
                <a:extLst>
                  <a:ext uri="{FF2B5EF4-FFF2-40B4-BE49-F238E27FC236}">
                    <a16:creationId xmlns:a16="http://schemas.microsoft.com/office/drawing/2014/main" id="{C4F72D08-C71C-48F1-B341-3F57EE2D7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160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44" name="Oval 20">
                <a:extLst>
                  <a:ext uri="{FF2B5EF4-FFF2-40B4-BE49-F238E27FC236}">
                    <a16:creationId xmlns:a16="http://schemas.microsoft.com/office/drawing/2014/main" id="{F8EAB849-F1B2-4890-ACED-C00D4835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616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45" name="Oval 21">
                <a:extLst>
                  <a:ext uri="{FF2B5EF4-FFF2-40B4-BE49-F238E27FC236}">
                    <a16:creationId xmlns:a16="http://schemas.microsoft.com/office/drawing/2014/main" id="{50D4EE61-8861-4FE0-9FD7-C11D1E474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06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46" name="Oval 22">
                <a:extLst>
                  <a:ext uri="{FF2B5EF4-FFF2-40B4-BE49-F238E27FC236}">
                    <a16:creationId xmlns:a16="http://schemas.microsoft.com/office/drawing/2014/main" id="{439C888E-6828-43D3-8CBD-5B0BEECA0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1842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47" name="Oval 23">
                <a:extLst>
                  <a:ext uri="{FF2B5EF4-FFF2-40B4-BE49-F238E27FC236}">
                    <a16:creationId xmlns:a16="http://schemas.microsoft.com/office/drawing/2014/main" id="{4F0A5AF4-D89B-4D4D-BC11-C33AF28AC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888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48" name="Oval 24">
                <a:extLst>
                  <a:ext uri="{FF2B5EF4-FFF2-40B4-BE49-F238E27FC236}">
                    <a16:creationId xmlns:a16="http://schemas.microsoft.com/office/drawing/2014/main" id="{AF9644C1-EAB1-460D-833D-081F7EDCC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38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49" name="Oval 25">
                <a:extLst>
                  <a:ext uri="{FF2B5EF4-FFF2-40B4-BE49-F238E27FC236}">
                    <a16:creationId xmlns:a16="http://schemas.microsoft.com/office/drawing/2014/main" id="{8BC580B3-57A0-4F77-A7AA-28A20564D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2160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50" name="Oval 26">
                <a:extLst>
                  <a:ext uri="{FF2B5EF4-FFF2-40B4-BE49-F238E27FC236}">
                    <a16:creationId xmlns:a16="http://schemas.microsoft.com/office/drawing/2014/main" id="{2C3EF745-EB0A-499E-AD2E-7EE50A4AE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1797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51" name="Oval 27">
                <a:extLst>
                  <a:ext uri="{FF2B5EF4-FFF2-40B4-BE49-F238E27FC236}">
                    <a16:creationId xmlns:a16="http://schemas.microsoft.com/office/drawing/2014/main" id="{FE8261FA-DAB5-404E-BFB4-6587E7E60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2205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53" name="Oval 29">
                <a:extLst>
                  <a:ext uri="{FF2B5EF4-FFF2-40B4-BE49-F238E27FC236}">
                    <a16:creationId xmlns:a16="http://schemas.microsoft.com/office/drawing/2014/main" id="{40BB1009-2AED-42C8-8B05-A6AAC4A4D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205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54" name="Oval 30">
                <a:extLst>
                  <a:ext uri="{FF2B5EF4-FFF2-40B4-BE49-F238E27FC236}">
                    <a16:creationId xmlns:a16="http://schemas.microsoft.com/office/drawing/2014/main" id="{2EA279B8-D531-4FB6-AD75-A7411AA21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1888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31456" name="Oval 32">
              <a:extLst>
                <a:ext uri="{FF2B5EF4-FFF2-40B4-BE49-F238E27FC236}">
                  <a16:creationId xmlns:a16="http://schemas.microsoft.com/office/drawing/2014/main" id="{0BE30214-B1C1-4C71-9040-5BE5AAD24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389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57" name="Oval 33">
              <a:extLst>
                <a:ext uri="{FF2B5EF4-FFF2-40B4-BE49-F238E27FC236}">
                  <a16:creationId xmlns:a16="http://schemas.microsoft.com/office/drawing/2014/main" id="{7D581DD5-F17D-479B-B0FC-A16B3648D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298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58" name="Oval 34">
              <a:extLst>
                <a:ext uri="{FF2B5EF4-FFF2-40B4-BE49-F238E27FC236}">
                  <a16:creationId xmlns:a16="http://schemas.microsoft.com/office/drawing/2014/main" id="{D710531B-AEBA-4446-BDD7-A48850325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24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31478" name="Group 54">
            <a:extLst>
              <a:ext uri="{FF2B5EF4-FFF2-40B4-BE49-F238E27FC236}">
                <a16:creationId xmlns:a16="http://schemas.microsoft.com/office/drawing/2014/main" id="{94A16CC9-B621-4F62-A8EA-96417C76A2F5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1989138"/>
            <a:ext cx="4178300" cy="2233612"/>
            <a:chOff x="2789" y="1253"/>
            <a:chExt cx="2632" cy="1407"/>
          </a:xfrm>
        </p:grpSpPr>
        <p:grpSp>
          <p:nvGrpSpPr>
            <p:cNvPr id="231432" name="Group 8">
              <a:extLst>
                <a:ext uri="{FF2B5EF4-FFF2-40B4-BE49-F238E27FC236}">
                  <a16:creationId xmlns:a16="http://schemas.microsoft.com/office/drawing/2014/main" id="{17898226-3577-4D32-99D4-21D93B293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1979"/>
              <a:ext cx="1995" cy="681"/>
              <a:chOff x="2971" y="1842"/>
              <a:chExt cx="2041" cy="817"/>
            </a:xfrm>
          </p:grpSpPr>
          <p:sp>
            <p:nvSpPr>
              <p:cNvPr id="231433" name="AutoShape 9">
                <a:extLst>
                  <a:ext uri="{FF2B5EF4-FFF2-40B4-BE49-F238E27FC236}">
                    <a16:creationId xmlns:a16="http://schemas.microsoft.com/office/drawing/2014/main" id="{C77847CD-F023-4210-879B-323220031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1842"/>
                <a:ext cx="2041" cy="817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1434" name="AutoShape 10">
                <a:extLst>
                  <a:ext uri="{FF2B5EF4-FFF2-40B4-BE49-F238E27FC236}">
                    <a16:creationId xmlns:a16="http://schemas.microsoft.com/office/drawing/2014/main" id="{6B0089EF-1E55-4E1B-AE13-AA4EFE1D9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971" y="1842"/>
                <a:ext cx="2041" cy="817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31460" name="Oval 36">
              <a:extLst>
                <a:ext uri="{FF2B5EF4-FFF2-40B4-BE49-F238E27FC236}">
                  <a16:creationId xmlns:a16="http://schemas.microsoft.com/office/drawing/2014/main" id="{F70F6D3B-9D7A-4302-B1D7-7F26B329F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387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61" name="Oval 37">
              <a:extLst>
                <a:ext uri="{FF2B5EF4-FFF2-40B4-BE49-F238E27FC236}">
                  <a16:creationId xmlns:a16="http://schemas.microsoft.com/office/drawing/2014/main" id="{63A9A534-CCAF-463A-B107-0931ADD8F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29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62" name="Oval 38">
              <a:extLst>
                <a:ext uri="{FF2B5EF4-FFF2-40B4-BE49-F238E27FC236}">
                  <a16:creationId xmlns:a16="http://schemas.microsoft.com/office/drawing/2014/main" id="{1CC5BF2C-AAAC-4ABC-9A17-EDFAF2FC8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34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63" name="Oval 39">
              <a:extLst>
                <a:ext uri="{FF2B5EF4-FFF2-40B4-BE49-F238E27FC236}">
                  <a16:creationId xmlns:a16="http://schemas.microsoft.com/office/drawing/2014/main" id="{A2929AE4-BB2C-4AF7-8730-3E393812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34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64" name="Oval 40">
              <a:extLst>
                <a:ext uri="{FF2B5EF4-FFF2-40B4-BE49-F238E27FC236}">
                  <a16:creationId xmlns:a16="http://schemas.microsoft.com/office/drawing/2014/main" id="{401AFB5E-1CB4-4DA8-8147-4BA1C29CC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25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65" name="Oval 41">
              <a:extLst>
                <a:ext uri="{FF2B5EF4-FFF2-40B4-BE49-F238E27FC236}">
                  <a16:creationId xmlns:a16="http://schemas.microsoft.com/office/drawing/2014/main" id="{3F4A7642-C562-4309-9766-4A745A368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0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67" name="Oval 43">
              <a:extLst>
                <a:ext uri="{FF2B5EF4-FFF2-40B4-BE49-F238E27FC236}">
                  <a16:creationId xmlns:a16="http://schemas.microsoft.com/office/drawing/2014/main" id="{699A8446-1097-4095-8A04-4392E8626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344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68" name="Oval 44">
              <a:extLst>
                <a:ext uri="{FF2B5EF4-FFF2-40B4-BE49-F238E27FC236}">
                  <a16:creationId xmlns:a16="http://schemas.microsoft.com/office/drawing/2014/main" id="{ED4E89E9-7319-4B51-97EF-FF90B74DF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61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69" name="Oval 45">
              <a:extLst>
                <a:ext uri="{FF2B5EF4-FFF2-40B4-BE49-F238E27FC236}">
                  <a16:creationId xmlns:a16="http://schemas.microsoft.com/office/drawing/2014/main" id="{C8D29B92-5E31-4CEC-864E-D41738998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205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70" name="Oval 46">
              <a:extLst>
                <a:ext uri="{FF2B5EF4-FFF2-40B4-BE49-F238E27FC236}">
                  <a16:creationId xmlns:a16="http://schemas.microsoft.com/office/drawing/2014/main" id="{3483A878-6050-49F9-A842-5F268990E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480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71" name="Oval 47">
              <a:extLst>
                <a:ext uri="{FF2B5EF4-FFF2-40B4-BE49-F238E27FC236}">
                  <a16:creationId xmlns:a16="http://schemas.microsoft.com/office/drawing/2014/main" id="{08B9CF85-EEE5-4E0E-B536-59C695C40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25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72" name="Oval 48">
              <a:extLst>
                <a:ext uri="{FF2B5EF4-FFF2-40B4-BE49-F238E27FC236}">
                  <a16:creationId xmlns:a16="http://schemas.microsoft.com/office/drawing/2014/main" id="{E449E820-467E-421B-9F76-C95BEF2B5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979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73" name="Oval 49">
              <a:extLst>
                <a:ext uri="{FF2B5EF4-FFF2-40B4-BE49-F238E27FC236}">
                  <a16:creationId xmlns:a16="http://schemas.microsoft.com/office/drawing/2014/main" id="{0CC25F7A-EADC-42A2-BDA8-9F51F8FBE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87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74" name="Oval 50">
              <a:extLst>
                <a:ext uri="{FF2B5EF4-FFF2-40B4-BE49-F238E27FC236}">
                  <a16:creationId xmlns:a16="http://schemas.microsoft.com/office/drawing/2014/main" id="{939D5BF4-E846-43C4-BEFB-3426027E4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5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75" name="Oval 51">
              <a:extLst>
                <a:ext uri="{FF2B5EF4-FFF2-40B4-BE49-F238E27FC236}">
                  <a16:creationId xmlns:a16="http://schemas.microsoft.com/office/drawing/2014/main" id="{1463B37F-F884-4599-AE2D-A03740394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387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1477" name="Oval 53">
              <a:extLst>
                <a:ext uri="{FF2B5EF4-FFF2-40B4-BE49-F238E27FC236}">
                  <a16:creationId xmlns:a16="http://schemas.microsoft.com/office/drawing/2014/main" id="{BC15FEA5-15E3-4414-AB6D-E467EE44B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1842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1499" name="Text Box 75">
            <a:extLst>
              <a:ext uri="{FF2B5EF4-FFF2-40B4-BE49-F238E27FC236}">
                <a16:creationId xmlns:a16="http://schemas.microsoft.com/office/drawing/2014/main" id="{1056374A-E03B-41C9-B57A-D419AA731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45075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05200" indent="-167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62400" indent="-1676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9600" indent="-1676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6800" indent="-1676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34000" indent="-1676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</a:pPr>
            <a:r>
              <a:rPr lang="cs-CZ" altLang="cs-CZ" sz="2400" b="0" i="0" u="none">
                <a:effectLst/>
              </a:rPr>
              <a:t>	molekuly plynů konají: - pohyb posuvný </a:t>
            </a:r>
          </a:p>
          <a:p>
            <a:pPr>
              <a:spcBef>
                <a:spcPct val="50000"/>
              </a:spcBef>
              <a:buClr>
                <a:srgbClr val="00CC00"/>
              </a:buClr>
            </a:pPr>
            <a:r>
              <a:rPr lang="cs-CZ" altLang="cs-CZ" sz="2400" b="0" i="0" u="none">
                <a:effectLst/>
              </a:rPr>
              <a:t>				         - pohyb rotační ( víceatomové molekuly)</a:t>
            </a:r>
          </a:p>
          <a:p>
            <a:pPr>
              <a:spcBef>
                <a:spcPct val="50000"/>
              </a:spcBef>
              <a:buClr>
                <a:srgbClr val="00CC00"/>
              </a:buClr>
            </a:pPr>
            <a:r>
              <a:rPr lang="cs-CZ" altLang="cs-CZ" sz="2400" b="0" i="0" u="none">
                <a:effectLst/>
              </a:rPr>
              <a:t>				         - uvnitř molekul atomy neustále kmitají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1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1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1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1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D06757-88C2-402E-A2AC-CB2F0DDF14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993062" cy="647700"/>
          </a:xfrm>
        </p:spPr>
        <p:txBody>
          <a:bodyPr/>
          <a:lstStyle/>
          <a:p>
            <a:br>
              <a:rPr lang="cs-CZ" altLang="cs-CZ" sz="4400"/>
            </a:br>
            <a:endParaRPr lang="cs-CZ" altLang="cs-CZ" sz="4400"/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64222CC9-BAC7-4EF9-8B0A-0F8A7E667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04900"/>
            <a:ext cx="7848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i="0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MOLEKULOVÁ FYZIKA A TERMODYNAMIKA</a:t>
            </a:r>
            <a:r>
              <a:rPr lang="cs-CZ" altLang="cs-CZ" sz="2800" i="0" u="none">
                <a:solidFill>
                  <a:srgbClr val="CC0000"/>
                </a:solidFill>
                <a:effectLst/>
              </a:rPr>
              <a:t>  </a:t>
            </a:r>
            <a:r>
              <a:rPr lang="cs-CZ" altLang="cs-CZ" sz="2400" b="0" i="0" u="none">
                <a:effectLst/>
              </a:rPr>
              <a:t>obor fyziky, který studuje vlastnosti a stav látek</a:t>
            </a:r>
            <a:r>
              <a:rPr lang="cs-CZ" altLang="cs-CZ" sz="2400" b="0" i="0" u="none">
                <a:solidFill>
                  <a:srgbClr val="CC0000"/>
                </a:solidFill>
                <a:effectLst/>
              </a:rPr>
              <a:t>     </a:t>
            </a:r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id="{C5DBDF10-A9F4-426A-9183-4D74169FB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66225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1. ZÁKLADNÍ POJMY, KINETICKÁ TEORIE LÁTEK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endParaRPr lang="cs-CZ" altLang="cs-CZ" i="0" u="none">
              <a:solidFill>
                <a:srgbClr val="00FF00"/>
              </a:solidFill>
              <a:effectLst/>
            </a:endParaRP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2129C38E-AF61-4DCC-8B76-78DB9FDB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557463"/>
            <a:ext cx="7847013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cs-CZ" altLang="cs-CZ" sz="2400" i="0" u="none">
                <a:effectLst/>
              </a:rPr>
              <a:t>zkoumá vlastnosti látek </a:t>
            </a:r>
            <a:r>
              <a:rPr lang="cs-CZ" altLang="cs-CZ" sz="2400" i="0" u="none">
                <a:solidFill>
                  <a:srgbClr val="FFCC00"/>
                </a:solidFill>
                <a:effectLst/>
              </a:rPr>
              <a:t>na základě jejich vnitřní struktury</a:t>
            </a:r>
            <a:r>
              <a:rPr lang="cs-CZ" altLang="cs-CZ" sz="2400" i="0" u="none">
                <a:effectLst/>
              </a:rPr>
              <a:t>, neustálého pohybu a vzájemného působení </a:t>
            </a:r>
            <a:r>
              <a:rPr lang="cs-CZ" altLang="cs-CZ" sz="2400" b="0" i="0" u="none">
                <a:effectLst/>
              </a:rPr>
              <a:t>velkého počtu částic, z nichž se látky skládají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cs-CZ" altLang="cs-CZ" sz="2400" b="0" i="0" u="none">
                <a:effectLst/>
              </a:rPr>
              <a:t>základem je Kinetická teorie látek</a:t>
            </a:r>
          </a:p>
        </p:txBody>
      </p:sp>
      <p:sp>
        <p:nvSpPr>
          <p:cNvPr id="2091" name="Rectangle 43">
            <a:extLst>
              <a:ext uri="{FF2B5EF4-FFF2-40B4-BE49-F238E27FC236}">
                <a16:creationId xmlns:a16="http://schemas.microsoft.com/office/drawing/2014/main" id="{9BF79D82-6FB7-4BC3-BCD2-08ACDF5DF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575"/>
            <a:ext cx="4624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cs-CZ" altLang="cs-CZ" sz="2800" i="0" u="none">
                <a:solidFill>
                  <a:srgbClr val="FFCC00"/>
                </a:solidFill>
                <a:effectLst/>
              </a:rPr>
              <a:t> MOLEKULOVÁ FYZIKA</a:t>
            </a: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92" name="Rectangle 44">
            <a:extLst>
              <a:ext uri="{FF2B5EF4-FFF2-40B4-BE49-F238E27FC236}">
                <a16:creationId xmlns:a16="http://schemas.microsoft.com/office/drawing/2014/main" id="{4499F507-DA29-4F2A-A5DA-CFCD5EFE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265738"/>
            <a:ext cx="7920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/>
              </a:rPr>
              <a:t>- zkoumá </a:t>
            </a:r>
            <a:r>
              <a:rPr lang="cs-CZ" altLang="cs-CZ" sz="2400" i="0" u="none">
                <a:solidFill>
                  <a:srgbClr val="FFCC00"/>
                </a:solidFill>
                <a:effectLst/>
              </a:rPr>
              <a:t>tepelné vlastnosti</a:t>
            </a:r>
            <a:r>
              <a:rPr lang="cs-CZ" altLang="cs-CZ" sz="2400" b="0" i="0" u="none">
                <a:effectLst/>
              </a:rPr>
              <a:t> související </a:t>
            </a:r>
            <a:r>
              <a:rPr lang="cs-CZ" altLang="cs-CZ" sz="2400" i="0" u="none">
                <a:effectLst/>
              </a:rPr>
              <a:t>s tepelnou    výměnou nebo se změnou teploty</a:t>
            </a:r>
            <a:r>
              <a:rPr lang="cs-CZ" altLang="cs-CZ" sz="2400" b="0" i="0" u="none">
                <a:effectLst/>
              </a:rPr>
              <a:t> z hlediska zákona zachování  a přeměny energie</a:t>
            </a:r>
          </a:p>
        </p:txBody>
      </p:sp>
      <p:sp>
        <p:nvSpPr>
          <p:cNvPr id="2093" name="Rectangle 45">
            <a:extLst>
              <a:ext uri="{FF2B5EF4-FFF2-40B4-BE49-F238E27FC236}">
                <a16:creationId xmlns:a16="http://schemas.microsoft.com/office/drawing/2014/main" id="{BA7C5B19-4543-4133-A8E6-35BE4799E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81550"/>
            <a:ext cx="3802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sz="2800" i="0" u="none">
                <a:solidFill>
                  <a:srgbClr val="FFCC00"/>
                </a:solidFill>
                <a:effectLst/>
              </a:rPr>
              <a:t> TERMODYNAMIKA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  <p:bldP spid="2087" grpId="0"/>
      <p:bldP spid="2090" grpId="0" build="allAtOnce"/>
      <p:bldP spid="2092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>
            <a:extLst>
              <a:ext uri="{FF2B5EF4-FFF2-40B4-BE49-F238E27FC236}">
                <a16:creationId xmlns:a16="http://schemas.microsoft.com/office/drawing/2014/main" id="{06F7AC01-9148-4840-B1EA-0D2CD19C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432175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</a:pPr>
            <a:r>
              <a:rPr lang="cs-CZ" altLang="cs-CZ" sz="2400" b="0" i="0" u="none">
                <a:effectLst/>
              </a:rPr>
              <a:t>- molekuly se v prostoru neustále pohybují v různých směrech různými rychlostmi</a:t>
            </a:r>
          </a:p>
        </p:txBody>
      </p:sp>
      <p:sp>
        <p:nvSpPr>
          <p:cNvPr id="232453" name="Rectangle 5">
            <a:extLst>
              <a:ext uri="{FF2B5EF4-FFF2-40B4-BE49-F238E27FC236}">
                <a16:creationId xmlns:a16="http://schemas.microsoft.com/office/drawing/2014/main" id="{1FAAB0F0-4D6B-411A-97C7-7DFFA7C34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28713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0CC00"/>
              </a:buClr>
            </a:pPr>
            <a:r>
              <a:rPr lang="cs-CZ" altLang="cs-CZ" sz="2400" b="0" i="0" u="none">
                <a:effectLst/>
              </a:rPr>
              <a:t>- střední vzdálenosti r mezi molekulami jsou velké ( Fp → 0 )</a:t>
            </a:r>
          </a:p>
        </p:txBody>
      </p:sp>
      <p:grpSp>
        <p:nvGrpSpPr>
          <p:cNvPr id="232454" name="Group 6">
            <a:extLst>
              <a:ext uri="{FF2B5EF4-FFF2-40B4-BE49-F238E27FC236}">
                <a16:creationId xmlns:a16="http://schemas.microsoft.com/office/drawing/2014/main" id="{8BB0152C-75E1-4F5E-AE2E-665F9A89CF86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633538"/>
            <a:ext cx="6910387" cy="1412875"/>
            <a:chOff x="567" y="3249"/>
            <a:chExt cx="4353" cy="890"/>
          </a:xfrm>
        </p:grpSpPr>
        <p:grpSp>
          <p:nvGrpSpPr>
            <p:cNvPr id="232455" name="Group 7">
              <a:extLst>
                <a:ext uri="{FF2B5EF4-FFF2-40B4-BE49-F238E27FC236}">
                  <a16:creationId xmlns:a16="http://schemas.microsoft.com/office/drawing/2014/main" id="{F262E7B4-F4A6-4BF5-9B97-ABBFA54EAE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3249"/>
              <a:ext cx="997" cy="890"/>
              <a:chOff x="1610" y="3022"/>
              <a:chExt cx="1315" cy="1298"/>
            </a:xfrm>
          </p:grpSpPr>
          <p:sp>
            <p:nvSpPr>
              <p:cNvPr id="232456" name="Oval 8">
                <a:extLst>
                  <a:ext uri="{FF2B5EF4-FFF2-40B4-BE49-F238E27FC236}">
                    <a16:creationId xmlns:a16="http://schemas.microsoft.com/office/drawing/2014/main" id="{D27AA87E-EAB7-454A-88BD-250CD36CE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22"/>
                <a:ext cx="1315" cy="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2457" name="Oval 9">
                <a:extLst>
                  <a:ext uri="{FF2B5EF4-FFF2-40B4-BE49-F238E27FC236}">
                    <a16:creationId xmlns:a16="http://schemas.microsoft.com/office/drawing/2014/main" id="{5C4FB424-EABC-49BF-B55E-397D7970F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566"/>
                <a:ext cx="182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32458" name="Group 10">
              <a:extLst>
                <a:ext uri="{FF2B5EF4-FFF2-40B4-BE49-F238E27FC236}">
                  <a16:creationId xmlns:a16="http://schemas.microsoft.com/office/drawing/2014/main" id="{B3883D03-9E7B-4655-BD50-10273D2CB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3249"/>
              <a:ext cx="997" cy="890"/>
              <a:chOff x="1610" y="3022"/>
              <a:chExt cx="1315" cy="1298"/>
            </a:xfrm>
          </p:grpSpPr>
          <p:sp>
            <p:nvSpPr>
              <p:cNvPr id="232459" name="Oval 11">
                <a:extLst>
                  <a:ext uri="{FF2B5EF4-FFF2-40B4-BE49-F238E27FC236}">
                    <a16:creationId xmlns:a16="http://schemas.microsoft.com/office/drawing/2014/main" id="{396C1420-FF5A-47DA-831F-C348BE686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22"/>
                <a:ext cx="1315" cy="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2460" name="Oval 12">
                <a:extLst>
                  <a:ext uri="{FF2B5EF4-FFF2-40B4-BE49-F238E27FC236}">
                    <a16:creationId xmlns:a16="http://schemas.microsoft.com/office/drawing/2014/main" id="{167420C0-3BCF-4157-96E7-881BD49C3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566"/>
                <a:ext cx="182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32461" name="Line 13">
              <a:extLst>
                <a:ext uri="{FF2B5EF4-FFF2-40B4-BE49-F238E27FC236}">
                  <a16:creationId xmlns:a16="http://schemas.microsoft.com/office/drawing/2014/main" id="{AD8FAFCC-0D82-45BB-9D70-1B0E49EC0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702"/>
              <a:ext cx="335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462" name="Rectangle 14">
              <a:extLst>
                <a:ext uri="{FF2B5EF4-FFF2-40B4-BE49-F238E27FC236}">
                  <a16:creationId xmlns:a16="http://schemas.microsoft.com/office/drawing/2014/main" id="{7275E4A6-9846-43F3-849E-CF6E1AA18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339"/>
              <a:ext cx="1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b="0" i="0" u="none">
                  <a:solidFill>
                    <a:srgbClr val="FFCC00"/>
                  </a:solidFill>
                  <a:effectLst/>
                </a:rPr>
                <a:t>r</a:t>
              </a:r>
            </a:p>
          </p:txBody>
        </p:sp>
      </p:grpSp>
      <p:grpSp>
        <p:nvGrpSpPr>
          <p:cNvPr id="232485" name="Group 37">
            <a:extLst>
              <a:ext uri="{FF2B5EF4-FFF2-40B4-BE49-F238E27FC236}">
                <a16:creationId xmlns:a16="http://schemas.microsoft.com/office/drawing/2014/main" id="{5EE9BDE3-1705-4789-B6DE-6DEA84665CEE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3865563"/>
            <a:ext cx="6910388" cy="1771650"/>
            <a:chOff x="612" y="1979"/>
            <a:chExt cx="4353" cy="1116"/>
          </a:xfrm>
        </p:grpSpPr>
        <p:grpSp>
          <p:nvGrpSpPr>
            <p:cNvPr id="232464" name="Group 16">
              <a:extLst>
                <a:ext uri="{FF2B5EF4-FFF2-40B4-BE49-F238E27FC236}">
                  <a16:creationId xmlns:a16="http://schemas.microsoft.com/office/drawing/2014/main" id="{40C90445-3795-479C-91E9-48659B576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205"/>
              <a:ext cx="997" cy="890"/>
              <a:chOff x="1610" y="3022"/>
              <a:chExt cx="1315" cy="1298"/>
            </a:xfrm>
          </p:grpSpPr>
          <p:sp>
            <p:nvSpPr>
              <p:cNvPr id="232465" name="Oval 17">
                <a:extLst>
                  <a:ext uri="{FF2B5EF4-FFF2-40B4-BE49-F238E27FC236}">
                    <a16:creationId xmlns:a16="http://schemas.microsoft.com/office/drawing/2014/main" id="{26BAC360-9490-4F62-9B87-93C0CEBF0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22"/>
                <a:ext cx="1315" cy="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2466" name="Oval 18">
                <a:extLst>
                  <a:ext uri="{FF2B5EF4-FFF2-40B4-BE49-F238E27FC236}">
                    <a16:creationId xmlns:a16="http://schemas.microsoft.com/office/drawing/2014/main" id="{5E9B2123-68C9-4462-8F57-B12AB3FEC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566"/>
                <a:ext cx="182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32467" name="Group 19">
              <a:extLst>
                <a:ext uri="{FF2B5EF4-FFF2-40B4-BE49-F238E27FC236}">
                  <a16:creationId xmlns:a16="http://schemas.microsoft.com/office/drawing/2014/main" id="{FA4A19E7-DF63-492E-8B7A-C921C35E6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8" y="2205"/>
              <a:ext cx="997" cy="890"/>
              <a:chOff x="1610" y="3022"/>
              <a:chExt cx="1315" cy="1298"/>
            </a:xfrm>
          </p:grpSpPr>
          <p:sp>
            <p:nvSpPr>
              <p:cNvPr id="232468" name="Oval 20">
                <a:extLst>
                  <a:ext uri="{FF2B5EF4-FFF2-40B4-BE49-F238E27FC236}">
                    <a16:creationId xmlns:a16="http://schemas.microsoft.com/office/drawing/2014/main" id="{6CBC1E49-818D-4B12-A6AE-DDA928FDF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22"/>
                <a:ext cx="1315" cy="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2469" name="Oval 21">
                <a:extLst>
                  <a:ext uri="{FF2B5EF4-FFF2-40B4-BE49-F238E27FC236}">
                    <a16:creationId xmlns:a16="http://schemas.microsoft.com/office/drawing/2014/main" id="{6E7BF30C-517A-4572-AE24-318C8C5AF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566"/>
                <a:ext cx="182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32473" name="Line 25">
              <a:extLst>
                <a:ext uri="{FF2B5EF4-FFF2-40B4-BE49-F238E27FC236}">
                  <a16:creationId xmlns:a16="http://schemas.microsoft.com/office/drawing/2014/main" id="{A0890AC9-9757-4079-825D-81F5FA887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0" y="2341"/>
              <a:ext cx="272" cy="27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32474" name="Object 26">
              <a:extLst>
                <a:ext uri="{FF2B5EF4-FFF2-40B4-BE49-F238E27FC236}">
                  <a16:creationId xmlns:a16="http://schemas.microsoft.com/office/drawing/2014/main" id="{EDB73DA4-6444-4916-9CD3-397AF641F8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7" y="2387"/>
            <a:ext cx="347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488" name="Rovnice" r:id="rId3" imgW="126720" imgH="177480" progId="Equation.3">
                    <p:embed/>
                  </p:oleObj>
                </mc:Choice>
                <mc:Fallback>
                  <p:oleObj name="Rovnice" r:id="rId3" imgW="126720" imgH="177480" progId="Equation.3">
                    <p:embed/>
                    <p:pic>
                      <p:nvPicPr>
                        <p:cNvPr id="0" name="Object 26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2387"/>
                          <a:ext cx="347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2475" name="Line 27">
              <a:extLst>
                <a:ext uri="{FF2B5EF4-FFF2-40B4-BE49-F238E27FC236}">
                  <a16:creationId xmlns:a16="http://schemas.microsoft.com/office/drawing/2014/main" id="{268DE931-69B0-484F-8C20-DD25E4694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8" y="2478"/>
              <a:ext cx="363" cy="544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476" name="Line 28">
              <a:extLst>
                <a:ext uri="{FF2B5EF4-FFF2-40B4-BE49-F238E27FC236}">
                  <a16:creationId xmlns:a16="http://schemas.microsoft.com/office/drawing/2014/main" id="{9E3FC86C-8154-4CD3-A431-CD1D3B963C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1" y="2160"/>
              <a:ext cx="1542" cy="544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32477" name="Object 29">
              <a:extLst>
                <a:ext uri="{FF2B5EF4-FFF2-40B4-BE49-F238E27FC236}">
                  <a16:creationId xmlns:a16="http://schemas.microsoft.com/office/drawing/2014/main" id="{2F991F27-E21D-4FCE-A126-858E2C840B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52" y="2296"/>
            <a:ext cx="306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489" name="Rovnice" r:id="rId5" imgW="126720" imgH="177480" progId="Equation.3">
                    <p:embed/>
                  </p:oleObj>
                </mc:Choice>
                <mc:Fallback>
                  <p:oleObj name="Rovnice" r:id="rId5" imgW="126720" imgH="177480" progId="Equation.3">
                    <p:embed/>
                    <p:pic>
                      <p:nvPicPr>
                        <p:cNvPr id="0" name="Object 2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2296"/>
                          <a:ext cx="306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2479" name="Object 31">
              <a:extLst>
                <a:ext uri="{FF2B5EF4-FFF2-40B4-BE49-F238E27FC236}">
                  <a16:creationId xmlns:a16="http://schemas.microsoft.com/office/drawing/2014/main" id="{B4B9D3C0-B13E-45FA-BE01-2DC0C43926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77" y="2069"/>
            <a:ext cx="339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490" name="Rovnice" r:id="rId7" imgW="126720" imgH="177480" progId="Equation.3">
                    <p:embed/>
                  </p:oleObj>
                </mc:Choice>
                <mc:Fallback>
                  <p:oleObj name="Rovnice" r:id="rId7" imgW="126720" imgH="177480" progId="Equation.3">
                    <p:embed/>
                    <p:pic>
                      <p:nvPicPr>
                        <p:cNvPr id="0" name="Object 31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2069"/>
                          <a:ext cx="339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2482" name="Group 34">
              <a:extLst>
                <a:ext uri="{FF2B5EF4-FFF2-40B4-BE49-F238E27FC236}">
                  <a16:creationId xmlns:a16="http://schemas.microsoft.com/office/drawing/2014/main" id="{36662E71-EEC4-4DAE-AE31-C848A6CFF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979"/>
              <a:ext cx="997" cy="890"/>
              <a:chOff x="1610" y="3022"/>
              <a:chExt cx="1315" cy="1298"/>
            </a:xfrm>
          </p:grpSpPr>
          <p:sp>
            <p:nvSpPr>
              <p:cNvPr id="232483" name="Oval 35">
                <a:extLst>
                  <a:ext uri="{FF2B5EF4-FFF2-40B4-BE49-F238E27FC236}">
                    <a16:creationId xmlns:a16="http://schemas.microsoft.com/office/drawing/2014/main" id="{781C3850-FF8F-46F7-AA2A-1E6B706AC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022"/>
                <a:ext cx="1315" cy="12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2484" name="Oval 36">
                <a:extLst>
                  <a:ext uri="{FF2B5EF4-FFF2-40B4-BE49-F238E27FC236}">
                    <a16:creationId xmlns:a16="http://schemas.microsoft.com/office/drawing/2014/main" id="{E9714F85-8338-4531-8E3F-E41C8B351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566"/>
                <a:ext cx="182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32486" name="Rectangle 38">
            <a:extLst>
              <a:ext uri="{FF2B5EF4-FFF2-40B4-BE49-F238E27FC236}">
                <a16:creationId xmlns:a16="http://schemas.microsoft.com/office/drawing/2014/main" id="{B63D8870-D553-41D9-8F00-5A50B31A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953125"/>
            <a:ext cx="842486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</a:pPr>
            <a:r>
              <a:rPr lang="cs-CZ" altLang="cs-CZ" sz="2400" b="0" i="0" u="none">
                <a:effectLst/>
              </a:rPr>
              <a:t>- čím vyšší teplota plynu, tím větší střední rychlost molekul</a:t>
            </a:r>
          </a:p>
          <a:p>
            <a:pPr>
              <a:spcBef>
                <a:spcPct val="50000"/>
              </a:spcBef>
              <a:buClr>
                <a:srgbClr val="00CC00"/>
              </a:buClr>
            </a:pPr>
            <a:endParaRPr lang="cs-CZ" altLang="cs-CZ" sz="2400" b="0" i="0" u="none">
              <a:effectLst/>
            </a:endParaRPr>
          </a:p>
        </p:txBody>
      </p:sp>
      <p:sp>
        <p:nvSpPr>
          <p:cNvPr id="232487" name="Text Box 39">
            <a:extLst>
              <a:ext uri="{FF2B5EF4-FFF2-40B4-BE49-F238E27FC236}">
                <a16:creationId xmlns:a16="http://schemas.microsoft.com/office/drawing/2014/main" id="{976F48A3-A993-4DD7-9C5C-FD473183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85738"/>
            <a:ext cx="4968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VLASTNOSTI PLYNŮ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2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24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2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/>
      <p:bldP spid="232453" grpId="0"/>
      <p:bldP spid="232486" grpId="0"/>
      <p:bldP spid="2324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6" name="Rectangle 8">
            <a:extLst>
              <a:ext uri="{FF2B5EF4-FFF2-40B4-BE49-F238E27FC236}">
                <a16:creationId xmlns:a16="http://schemas.microsoft.com/office/drawing/2014/main" id="{E57C324C-FB51-4C2B-B813-309B69C3A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- částice jsou uspořádané zcela nahodile</a:t>
            </a:r>
          </a:p>
        </p:txBody>
      </p:sp>
      <p:grpSp>
        <p:nvGrpSpPr>
          <p:cNvPr id="181281" name="Group 33">
            <a:extLst>
              <a:ext uri="{FF2B5EF4-FFF2-40B4-BE49-F238E27FC236}">
                <a16:creationId xmlns:a16="http://schemas.microsoft.com/office/drawing/2014/main" id="{9BAE27EC-0552-4379-A128-A35A6407934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765175"/>
            <a:ext cx="7888287" cy="1998663"/>
            <a:chOff x="567" y="482"/>
            <a:chExt cx="4969" cy="1259"/>
          </a:xfrm>
        </p:grpSpPr>
        <p:sp>
          <p:nvSpPr>
            <p:cNvPr id="181258" name="Oval 10">
              <a:extLst>
                <a:ext uri="{FF2B5EF4-FFF2-40B4-BE49-F238E27FC236}">
                  <a16:creationId xmlns:a16="http://schemas.microsoft.com/office/drawing/2014/main" id="{A6C8859C-151A-4016-B1C8-6127C53A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784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59" name="Oval 11">
              <a:extLst>
                <a:ext uri="{FF2B5EF4-FFF2-40B4-BE49-F238E27FC236}">
                  <a16:creationId xmlns:a16="http://schemas.microsoft.com/office/drawing/2014/main" id="{50072CEC-78C0-42AB-8213-A4DE7660F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572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0" name="Oval 12">
              <a:extLst>
                <a:ext uri="{FF2B5EF4-FFF2-40B4-BE49-F238E27FC236}">
                  <a16:creationId xmlns:a16="http://schemas.microsoft.com/office/drawing/2014/main" id="{03C59508-440C-4BD3-9E4E-C8D6A2428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935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1" name="Oval 13">
              <a:extLst>
                <a:ext uri="{FF2B5EF4-FFF2-40B4-BE49-F238E27FC236}">
                  <a16:creationId xmlns:a16="http://schemas.microsoft.com/office/drawing/2014/main" id="{62057528-1787-42A2-9F72-F21ED9A05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482"/>
              <a:ext cx="253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2" name="Oval 14">
              <a:extLst>
                <a:ext uri="{FF2B5EF4-FFF2-40B4-BE49-F238E27FC236}">
                  <a16:creationId xmlns:a16="http://schemas.microsoft.com/office/drawing/2014/main" id="{B9EA42C9-F192-4B04-9BA4-03D5787DB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675"/>
              <a:ext cx="253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3" name="Oval 15">
              <a:extLst>
                <a:ext uri="{FF2B5EF4-FFF2-40B4-BE49-F238E27FC236}">
                  <a16:creationId xmlns:a16="http://schemas.microsoft.com/office/drawing/2014/main" id="{DBDC4443-173A-4FC2-B0CE-E46B42857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527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4" name="Oval 16">
              <a:extLst>
                <a:ext uri="{FF2B5EF4-FFF2-40B4-BE49-F238E27FC236}">
                  <a16:creationId xmlns:a16="http://schemas.microsoft.com/office/drawing/2014/main" id="{42324653-AC08-4FF7-8DBA-A34F7DBD0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595"/>
              <a:ext cx="253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5" name="Oval 17">
              <a:extLst>
                <a:ext uri="{FF2B5EF4-FFF2-40B4-BE49-F238E27FC236}">
                  <a16:creationId xmlns:a16="http://schemas.microsoft.com/office/drawing/2014/main" id="{2E71FB97-4390-4811-8866-5AAA74169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480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6" name="Oval 18">
              <a:extLst>
                <a:ext uri="{FF2B5EF4-FFF2-40B4-BE49-F238E27FC236}">
                  <a16:creationId xmlns:a16="http://schemas.microsoft.com/office/drawing/2014/main" id="{6D8119AE-3DF0-4576-A804-58E2B6D2C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1253"/>
              <a:ext cx="253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7" name="Oval 19">
              <a:extLst>
                <a:ext uri="{FF2B5EF4-FFF2-40B4-BE49-F238E27FC236}">
                  <a16:creationId xmlns:a16="http://schemas.microsoft.com/office/drawing/2014/main" id="{433B1A90-DBAC-43E2-A21D-725600CD9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53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8" name="Oval 20">
              <a:extLst>
                <a:ext uri="{FF2B5EF4-FFF2-40B4-BE49-F238E27FC236}">
                  <a16:creationId xmlns:a16="http://schemas.microsoft.com/office/drawing/2014/main" id="{DB9E6352-E634-4E5E-A963-4DFF2354E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935"/>
              <a:ext cx="253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69" name="Oval 21">
              <a:extLst>
                <a:ext uri="{FF2B5EF4-FFF2-40B4-BE49-F238E27FC236}">
                  <a16:creationId xmlns:a16="http://schemas.microsoft.com/office/drawing/2014/main" id="{648A8FAB-EB92-4F6B-9BCB-3246A2431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663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0" name="Oval 22">
              <a:extLst>
                <a:ext uri="{FF2B5EF4-FFF2-40B4-BE49-F238E27FC236}">
                  <a16:creationId xmlns:a16="http://schemas.microsoft.com/office/drawing/2014/main" id="{6C5D0A54-ADF2-4F6C-9E94-9F21E59B5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" y="936"/>
              <a:ext cx="253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1" name="Oval 23">
              <a:extLst>
                <a:ext uri="{FF2B5EF4-FFF2-40B4-BE49-F238E27FC236}">
                  <a16:creationId xmlns:a16="http://schemas.microsoft.com/office/drawing/2014/main" id="{BD3251E4-4C47-4583-9D3A-C2023778F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071"/>
              <a:ext cx="253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2" name="Oval 24">
              <a:extLst>
                <a:ext uri="{FF2B5EF4-FFF2-40B4-BE49-F238E27FC236}">
                  <a16:creationId xmlns:a16="http://schemas.microsoft.com/office/drawing/2014/main" id="{F1FE9766-BBF9-4EE8-A34A-A5945DD33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799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3" name="Oval 25">
              <a:extLst>
                <a:ext uri="{FF2B5EF4-FFF2-40B4-BE49-F238E27FC236}">
                  <a16:creationId xmlns:a16="http://schemas.microsoft.com/office/drawing/2014/main" id="{17F0B56E-B5C7-440A-A08A-4BD791570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298"/>
              <a:ext cx="253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4" name="Oval 26">
              <a:extLst>
                <a:ext uri="{FF2B5EF4-FFF2-40B4-BE49-F238E27FC236}">
                  <a16:creationId xmlns:a16="http://schemas.microsoft.com/office/drawing/2014/main" id="{80033F75-866C-4DE2-A0A1-A4DA508CA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618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5" name="Oval 27">
              <a:extLst>
                <a:ext uri="{FF2B5EF4-FFF2-40B4-BE49-F238E27FC236}">
                  <a16:creationId xmlns:a16="http://schemas.microsoft.com/office/drawing/2014/main" id="{67882E6E-D129-4603-902F-28A1ACDE4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298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6" name="Oval 28">
              <a:extLst>
                <a:ext uri="{FF2B5EF4-FFF2-40B4-BE49-F238E27FC236}">
                  <a16:creationId xmlns:a16="http://schemas.microsoft.com/office/drawing/2014/main" id="{4765D65C-7D2B-4069-B6A2-107D26AC5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845"/>
              <a:ext cx="253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7" name="Oval 29">
              <a:extLst>
                <a:ext uri="{FF2B5EF4-FFF2-40B4-BE49-F238E27FC236}">
                  <a16:creationId xmlns:a16="http://schemas.microsoft.com/office/drawing/2014/main" id="{CB696042-5C92-4BBA-8AD4-0EE23BB7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026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8" name="Oval 30">
              <a:extLst>
                <a:ext uri="{FF2B5EF4-FFF2-40B4-BE49-F238E27FC236}">
                  <a16:creationId xmlns:a16="http://schemas.microsoft.com/office/drawing/2014/main" id="{E1F5323F-E294-4A10-A73E-DD1659317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981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79" name="Oval 31">
              <a:extLst>
                <a:ext uri="{FF2B5EF4-FFF2-40B4-BE49-F238E27FC236}">
                  <a16:creationId xmlns:a16="http://schemas.microsoft.com/office/drawing/2014/main" id="{41B8E8D9-E7FC-423B-A2F9-4A03C7764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663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1280" name="Oval 32">
              <a:extLst>
                <a:ext uri="{FF2B5EF4-FFF2-40B4-BE49-F238E27FC236}">
                  <a16:creationId xmlns:a16="http://schemas.microsoft.com/office/drawing/2014/main" id="{78E1309B-29FB-45B0-B4C2-FE3B2FCE4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754"/>
              <a:ext cx="252" cy="2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1324" name="Group 76">
            <a:extLst>
              <a:ext uri="{FF2B5EF4-FFF2-40B4-BE49-F238E27FC236}">
                <a16:creationId xmlns:a16="http://schemas.microsoft.com/office/drawing/2014/main" id="{0EA7C490-72A2-45BE-8632-A29CCAD9D55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808288"/>
            <a:ext cx="8496300" cy="3860800"/>
            <a:chOff x="249" y="1769"/>
            <a:chExt cx="5352" cy="2432"/>
          </a:xfrm>
        </p:grpSpPr>
        <p:grpSp>
          <p:nvGrpSpPr>
            <p:cNvPr id="181286" name="Group 38">
              <a:extLst>
                <a:ext uri="{FF2B5EF4-FFF2-40B4-BE49-F238E27FC236}">
                  <a16:creationId xmlns:a16="http://schemas.microsoft.com/office/drawing/2014/main" id="{2838EDA3-8905-439C-B7EC-1974978FC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" y="2976"/>
              <a:ext cx="1085" cy="904"/>
              <a:chOff x="2925" y="1117"/>
              <a:chExt cx="1815" cy="1453"/>
            </a:xfrm>
          </p:grpSpPr>
          <p:grpSp>
            <p:nvGrpSpPr>
              <p:cNvPr id="181287" name="Group 39">
                <a:extLst>
                  <a:ext uri="{FF2B5EF4-FFF2-40B4-BE49-F238E27FC236}">
                    <a16:creationId xmlns:a16="http://schemas.microsoft.com/office/drawing/2014/main" id="{34013AEE-B224-4F47-AE23-61132D1F51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181288" name="Oval 40">
                  <a:extLst>
                    <a:ext uri="{FF2B5EF4-FFF2-40B4-BE49-F238E27FC236}">
                      <a16:creationId xmlns:a16="http://schemas.microsoft.com/office/drawing/2014/main" id="{7DB11663-89FB-40D1-ACC7-005D382A3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1289" name="Oval 41">
                  <a:extLst>
                    <a:ext uri="{FF2B5EF4-FFF2-40B4-BE49-F238E27FC236}">
                      <a16:creationId xmlns:a16="http://schemas.microsoft.com/office/drawing/2014/main" id="{C367B044-E1E9-4410-9DA8-AEC32EB50F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81290" name="Text Box 42">
                <a:extLst>
                  <a:ext uri="{FF2B5EF4-FFF2-40B4-BE49-F238E27FC236}">
                    <a16:creationId xmlns:a16="http://schemas.microsoft.com/office/drawing/2014/main" id="{733A1A24-C32A-412D-88F3-9AF4C6B24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K2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81291" name="Group 43">
              <a:extLst>
                <a:ext uri="{FF2B5EF4-FFF2-40B4-BE49-F238E27FC236}">
                  <a16:creationId xmlns:a16="http://schemas.microsoft.com/office/drawing/2014/main" id="{61E8481C-6266-457C-9CEB-7367FF23E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2614"/>
              <a:ext cx="1085" cy="904"/>
              <a:chOff x="2925" y="1117"/>
              <a:chExt cx="1815" cy="1453"/>
            </a:xfrm>
          </p:grpSpPr>
          <p:grpSp>
            <p:nvGrpSpPr>
              <p:cNvPr id="181292" name="Group 44">
                <a:extLst>
                  <a:ext uri="{FF2B5EF4-FFF2-40B4-BE49-F238E27FC236}">
                    <a16:creationId xmlns:a16="http://schemas.microsoft.com/office/drawing/2014/main" id="{53F2A5F3-2910-4B9E-A53C-7FA0189BBB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181293" name="Oval 45">
                  <a:extLst>
                    <a:ext uri="{FF2B5EF4-FFF2-40B4-BE49-F238E27FC236}">
                      <a16:creationId xmlns:a16="http://schemas.microsoft.com/office/drawing/2014/main" id="{0BD10625-7714-42AF-8388-42C311536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1294" name="Oval 46">
                  <a:extLst>
                    <a:ext uri="{FF2B5EF4-FFF2-40B4-BE49-F238E27FC236}">
                      <a16:creationId xmlns:a16="http://schemas.microsoft.com/office/drawing/2014/main" id="{3F68ED7A-CA0B-444E-BBE7-8F7547F8B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81295" name="Text Box 47">
                <a:extLst>
                  <a:ext uri="{FF2B5EF4-FFF2-40B4-BE49-F238E27FC236}">
                    <a16:creationId xmlns:a16="http://schemas.microsoft.com/office/drawing/2014/main" id="{782D1F38-5A7F-462D-A592-7D0D0C8CC1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K1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81296" name="Group 48">
              <a:extLst>
                <a:ext uri="{FF2B5EF4-FFF2-40B4-BE49-F238E27FC236}">
                  <a16:creationId xmlns:a16="http://schemas.microsoft.com/office/drawing/2014/main" id="{81E7E253-604D-4C99-A01F-AAE68EE0E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2341"/>
              <a:ext cx="1085" cy="904"/>
              <a:chOff x="2925" y="1117"/>
              <a:chExt cx="1815" cy="1453"/>
            </a:xfrm>
          </p:grpSpPr>
          <p:grpSp>
            <p:nvGrpSpPr>
              <p:cNvPr id="181297" name="Group 49">
                <a:extLst>
                  <a:ext uri="{FF2B5EF4-FFF2-40B4-BE49-F238E27FC236}">
                    <a16:creationId xmlns:a16="http://schemas.microsoft.com/office/drawing/2014/main" id="{2D341542-CCA1-4E8A-835E-496F0E5455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181298" name="Oval 50">
                  <a:extLst>
                    <a:ext uri="{FF2B5EF4-FFF2-40B4-BE49-F238E27FC236}">
                      <a16:creationId xmlns:a16="http://schemas.microsoft.com/office/drawing/2014/main" id="{93A0E577-8AD9-4F45-9BC7-27070A60F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1299" name="Oval 51">
                  <a:extLst>
                    <a:ext uri="{FF2B5EF4-FFF2-40B4-BE49-F238E27FC236}">
                      <a16:creationId xmlns:a16="http://schemas.microsoft.com/office/drawing/2014/main" id="{57F44881-5108-44F4-8454-D29C213FC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81300" name="Text Box 52">
                <a:extLst>
                  <a:ext uri="{FF2B5EF4-FFF2-40B4-BE49-F238E27FC236}">
                    <a16:creationId xmlns:a16="http://schemas.microsoft.com/office/drawing/2014/main" id="{8F88C73F-2EEC-4E72-838A-E7621758F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K4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81301" name="Group 53">
              <a:extLst>
                <a:ext uri="{FF2B5EF4-FFF2-40B4-BE49-F238E27FC236}">
                  <a16:creationId xmlns:a16="http://schemas.microsoft.com/office/drawing/2014/main" id="{DDA6E940-70EC-4370-89CE-9991A7525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" y="2251"/>
              <a:ext cx="1085" cy="904"/>
              <a:chOff x="2925" y="1117"/>
              <a:chExt cx="1815" cy="1453"/>
            </a:xfrm>
          </p:grpSpPr>
          <p:grpSp>
            <p:nvGrpSpPr>
              <p:cNvPr id="181302" name="Group 54">
                <a:extLst>
                  <a:ext uri="{FF2B5EF4-FFF2-40B4-BE49-F238E27FC236}">
                    <a16:creationId xmlns:a16="http://schemas.microsoft.com/office/drawing/2014/main" id="{B80269F9-A901-4A03-900C-6B9E7F7609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181303" name="Oval 55">
                  <a:extLst>
                    <a:ext uri="{FF2B5EF4-FFF2-40B4-BE49-F238E27FC236}">
                      <a16:creationId xmlns:a16="http://schemas.microsoft.com/office/drawing/2014/main" id="{F3D96398-6D1E-4EAE-B783-6D0A303961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1304" name="Oval 56">
                  <a:extLst>
                    <a:ext uri="{FF2B5EF4-FFF2-40B4-BE49-F238E27FC236}">
                      <a16:creationId xmlns:a16="http://schemas.microsoft.com/office/drawing/2014/main" id="{56883F29-FD6E-4350-A1D4-AD35757FB1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81305" name="Text Box 57">
                <a:extLst>
                  <a:ext uri="{FF2B5EF4-FFF2-40B4-BE49-F238E27FC236}">
                    <a16:creationId xmlns:a16="http://schemas.microsoft.com/office/drawing/2014/main" id="{D79853B5-D299-4123-9801-D764A8AA0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K3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81316" name="Group 68">
              <a:extLst>
                <a:ext uri="{FF2B5EF4-FFF2-40B4-BE49-F238E27FC236}">
                  <a16:creationId xmlns:a16="http://schemas.microsoft.com/office/drawing/2014/main" id="{3A2A6485-A85E-4D02-AB96-33395A5572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1769"/>
              <a:ext cx="5352" cy="2432"/>
              <a:chOff x="431" y="346"/>
              <a:chExt cx="4989" cy="2268"/>
            </a:xfrm>
          </p:grpSpPr>
          <p:sp>
            <p:nvSpPr>
              <p:cNvPr id="181317" name="Oval 69">
                <a:extLst>
                  <a:ext uri="{FF2B5EF4-FFF2-40B4-BE49-F238E27FC236}">
                    <a16:creationId xmlns:a16="http://schemas.microsoft.com/office/drawing/2014/main" id="{05C173C7-E9A8-460A-88DB-E1C101B66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346"/>
                <a:ext cx="4989" cy="2268"/>
              </a:xfrm>
              <a:prstGeom prst="ellips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altLang="cs-CZ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1318" name="Rectangle 70">
                <a:extLst>
                  <a:ext uri="{FF2B5EF4-FFF2-40B4-BE49-F238E27FC236}">
                    <a16:creationId xmlns:a16="http://schemas.microsoft.com/office/drawing/2014/main" id="{A778117A-0C9A-4425-9841-56FA312A2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935"/>
                <a:ext cx="1270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cs-CZ" sz="3600" i="0" u="none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K; </a:t>
                </a:r>
                <a:r>
                  <a:rPr lang="cs-CZ" altLang="cs-CZ" sz="3600" i="0" u="none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181319" name="Group 71">
              <a:extLst>
                <a:ext uri="{FF2B5EF4-FFF2-40B4-BE49-F238E27FC236}">
                  <a16:creationId xmlns:a16="http://schemas.microsoft.com/office/drawing/2014/main" id="{DF307182-1E9B-42A5-AABC-87AD9ECB2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1933"/>
              <a:ext cx="1085" cy="904"/>
              <a:chOff x="2925" y="1117"/>
              <a:chExt cx="1815" cy="1453"/>
            </a:xfrm>
          </p:grpSpPr>
          <p:grpSp>
            <p:nvGrpSpPr>
              <p:cNvPr id="181320" name="Group 72">
                <a:extLst>
                  <a:ext uri="{FF2B5EF4-FFF2-40B4-BE49-F238E27FC236}">
                    <a16:creationId xmlns:a16="http://schemas.microsoft.com/office/drawing/2014/main" id="{B78A535B-DB28-44A3-A6F6-9E4228EF40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1117"/>
                <a:ext cx="1588" cy="1453"/>
                <a:chOff x="249" y="1434"/>
                <a:chExt cx="1769" cy="1679"/>
              </a:xfrm>
            </p:grpSpPr>
            <p:sp>
              <p:nvSpPr>
                <p:cNvPr id="181321" name="Oval 73">
                  <a:extLst>
                    <a:ext uri="{FF2B5EF4-FFF2-40B4-BE49-F238E27FC236}">
                      <a16:creationId xmlns:a16="http://schemas.microsoft.com/office/drawing/2014/main" id="{CC96C2D1-A4A1-4DE4-9AF0-299F83A7F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434"/>
                  <a:ext cx="1769" cy="16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1322" name="Oval 74">
                  <a:extLst>
                    <a:ext uri="{FF2B5EF4-FFF2-40B4-BE49-F238E27FC236}">
                      <a16:creationId xmlns:a16="http://schemas.microsoft.com/office/drawing/2014/main" id="{DC4C3674-BAA8-487E-AA57-9476A841D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888"/>
                  <a:ext cx="726" cy="72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81323" name="Text Box 75">
                <a:extLst>
                  <a:ext uri="{FF2B5EF4-FFF2-40B4-BE49-F238E27FC236}">
                    <a16:creationId xmlns:a16="http://schemas.microsoft.com/office/drawing/2014/main" id="{1368576A-94F3-4158-A036-E33392AC8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" y="1209"/>
                <a:ext cx="954" cy="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</a:t>
                </a:r>
                <a:r>
                  <a:rPr lang="cs-CZ" altLang="cs-CZ" sz="3600" i="0" u="none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K5</a:t>
                </a:r>
                <a:endParaRPr lang="cs-CZ" altLang="cs-CZ" sz="3600" i="0" u="none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3" name="Text Box 73">
            <a:extLst>
              <a:ext uri="{FF2B5EF4-FFF2-40B4-BE49-F238E27FC236}">
                <a16:creationId xmlns:a16="http://schemas.microsoft.com/office/drawing/2014/main" id="{C32B0D60-D09F-478C-B82F-69271CAD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49275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Celková kinetická energie soustavy molekul    U</a:t>
            </a:r>
            <a:r>
              <a:rPr lang="cs-CZ" altLang="cs-CZ" sz="2400" i="0" u="none" baseline="-25000">
                <a:effectLst/>
                <a:cs typeface="Arial" panose="020B0604020202020204" pitchFamily="34" charset="0"/>
              </a:rPr>
              <a:t>K</a:t>
            </a:r>
            <a:endParaRPr lang="el-GR" altLang="cs-CZ" sz="2400" i="0" u="none">
              <a:effectLst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cs-CZ" altLang="cs-CZ" sz="2400" b="0" i="0" u="none">
                <a:effectLst/>
              </a:rPr>
              <a:t>- kinetická energie molekul konající posuvný a rotační pohyb</a:t>
            </a:r>
          </a:p>
          <a:p>
            <a:r>
              <a:rPr lang="cs-CZ" altLang="cs-CZ" sz="2400" b="0" i="0" u="none">
                <a:effectLst/>
              </a:rPr>
              <a:t>- kinetická energie kmitajících atomů v molekulách</a:t>
            </a:r>
          </a:p>
        </p:txBody>
      </p:sp>
      <p:sp>
        <p:nvSpPr>
          <p:cNvPr id="235594" name="Rectangle 74">
            <a:extLst>
              <a:ext uri="{FF2B5EF4-FFF2-40B4-BE49-F238E27FC236}">
                <a16:creationId xmlns:a16="http://schemas.microsoft.com/office/drawing/2014/main" id="{2FAC330F-A9A0-43F9-BC3B-28C67D5CC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357438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i="0" u="none">
                <a:solidFill>
                  <a:srgbClr val="FF0000"/>
                </a:solidFill>
                <a:effectLst/>
              </a:rPr>
              <a:t>U</a:t>
            </a:r>
            <a:r>
              <a:rPr lang="cs-CZ" altLang="cs-CZ" sz="3600" i="0" u="none" baseline="-25000">
                <a:solidFill>
                  <a:srgbClr val="FF0000"/>
                </a:solidFill>
                <a:effectLst/>
              </a:rPr>
              <a:t>p</a:t>
            </a:r>
            <a:r>
              <a:rPr lang="en-US" altLang="cs-CZ" sz="360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&gt;&gt;</a:t>
            </a:r>
            <a:r>
              <a:rPr lang="cs-CZ" altLang="cs-CZ" sz="3600" i="0" u="none">
                <a:solidFill>
                  <a:srgbClr val="FF0000"/>
                </a:solidFill>
                <a:effectLst/>
              </a:rPr>
              <a:t>U</a:t>
            </a:r>
            <a:r>
              <a:rPr lang="cs-CZ" altLang="cs-CZ" sz="3600" i="0" u="none" baseline="-25000">
                <a:solidFill>
                  <a:srgbClr val="FF0000"/>
                </a:solidFill>
                <a:effectLst/>
              </a:rPr>
              <a:t>K</a:t>
            </a:r>
          </a:p>
        </p:txBody>
      </p:sp>
      <p:sp>
        <p:nvSpPr>
          <p:cNvPr id="235595" name="Rectangle 75">
            <a:extLst>
              <a:ext uri="{FF2B5EF4-FFF2-40B4-BE49-F238E27FC236}">
                <a16:creationId xmlns:a16="http://schemas.microsoft.com/office/drawing/2014/main" id="{6753F0BF-D724-4357-BC15-1249C113C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6263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effectLst/>
              </a:rPr>
              <a:t>Celková potenciální energie soustavy molekul Up</a:t>
            </a:r>
          </a:p>
        </p:txBody>
      </p:sp>
      <p:grpSp>
        <p:nvGrpSpPr>
          <p:cNvPr id="235639" name="Group 119">
            <a:extLst>
              <a:ext uri="{FF2B5EF4-FFF2-40B4-BE49-F238E27FC236}">
                <a16:creationId xmlns:a16="http://schemas.microsoft.com/office/drawing/2014/main" id="{90643732-2EE5-40B3-AAC7-3A74F8527A4C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068638"/>
            <a:ext cx="3843337" cy="3573462"/>
            <a:chOff x="1519" y="1979"/>
            <a:chExt cx="2421" cy="2251"/>
          </a:xfrm>
        </p:grpSpPr>
        <p:sp>
          <p:nvSpPr>
            <p:cNvPr id="235605" name="Oval 85">
              <a:extLst>
                <a:ext uri="{FF2B5EF4-FFF2-40B4-BE49-F238E27FC236}">
                  <a16:creationId xmlns:a16="http://schemas.microsoft.com/office/drawing/2014/main" id="{779596FE-F058-447C-B01A-C053CB595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979"/>
              <a:ext cx="2421" cy="22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606" name="Oval 86">
              <a:extLst>
                <a:ext uri="{FF2B5EF4-FFF2-40B4-BE49-F238E27FC236}">
                  <a16:creationId xmlns:a16="http://schemas.microsoft.com/office/drawing/2014/main" id="{E367ABB1-38A6-4F03-832E-7F6B82E18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432"/>
              <a:ext cx="1406" cy="13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35640" name="Group 120">
            <a:extLst>
              <a:ext uri="{FF2B5EF4-FFF2-40B4-BE49-F238E27FC236}">
                <a16:creationId xmlns:a16="http://schemas.microsoft.com/office/drawing/2014/main" id="{5C91ACF6-58D8-43A7-9468-70E9A6553F51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21163"/>
            <a:ext cx="1295400" cy="1295400"/>
            <a:chOff x="2336" y="2659"/>
            <a:chExt cx="816" cy="816"/>
          </a:xfrm>
        </p:grpSpPr>
        <p:sp>
          <p:nvSpPr>
            <p:cNvPr id="235634" name="Oval 114">
              <a:extLst>
                <a:ext uri="{FF2B5EF4-FFF2-40B4-BE49-F238E27FC236}">
                  <a16:creationId xmlns:a16="http://schemas.microsoft.com/office/drawing/2014/main" id="{34E25C04-B5BB-4B4E-B1EC-75258D3AF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248"/>
              <a:ext cx="226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635" name="Oval 115">
              <a:extLst>
                <a:ext uri="{FF2B5EF4-FFF2-40B4-BE49-F238E27FC236}">
                  <a16:creationId xmlns:a16="http://schemas.microsoft.com/office/drawing/2014/main" id="{10A12689-323B-44EB-843E-996BC21D4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976"/>
              <a:ext cx="226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636" name="Oval 116">
              <a:extLst>
                <a:ext uri="{FF2B5EF4-FFF2-40B4-BE49-F238E27FC236}">
                  <a16:creationId xmlns:a16="http://schemas.microsoft.com/office/drawing/2014/main" id="{1BAE1FAE-B61D-4F7E-A5FB-3AE879746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931"/>
              <a:ext cx="226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637" name="Oval 117">
              <a:extLst>
                <a:ext uri="{FF2B5EF4-FFF2-40B4-BE49-F238E27FC236}">
                  <a16:creationId xmlns:a16="http://schemas.microsoft.com/office/drawing/2014/main" id="{64E89AB0-48C6-4B2D-8774-03A248B7C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659"/>
              <a:ext cx="226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35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355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3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3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4" grpId="0"/>
      <p:bldP spid="2355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Text Box 4">
            <a:extLst>
              <a:ext uri="{FF2B5EF4-FFF2-40B4-BE49-F238E27FC236}">
                <a16:creationId xmlns:a16="http://schemas.microsoft.com/office/drawing/2014/main" id="{DE24B9BC-D6B8-4828-B8AA-22B80A4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4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PLAZMA </a:t>
            </a:r>
            <a:r>
              <a:rPr lang="cs-CZ" altLang="cs-CZ" b="0" u="none">
                <a:solidFill>
                  <a:srgbClr val="00CC00"/>
                </a:solidFill>
                <a:effectLst/>
              </a:rPr>
              <a:t>	- </a:t>
            </a:r>
            <a:r>
              <a:rPr lang="cs-CZ" altLang="cs-CZ" sz="2800" i="0" u="none">
                <a:solidFill>
                  <a:srgbClr val="00CC00"/>
                </a:solidFill>
                <a:effectLst/>
              </a:rPr>
              <a:t>čtvrté skupenství látky</a:t>
            </a:r>
          </a:p>
        </p:txBody>
      </p:sp>
      <p:sp>
        <p:nvSpPr>
          <p:cNvPr id="236549" name="Rectangle 5">
            <a:extLst>
              <a:ext uri="{FF2B5EF4-FFF2-40B4-BE49-F238E27FC236}">
                <a16:creationId xmlns:a16="http://schemas.microsoft.com/office/drawing/2014/main" id="{9D38BEF9-3A11-420F-9FBD-AA5CA2532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828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i="0" u="none">
                <a:effectLst/>
              </a:rPr>
              <a:t>-  </a:t>
            </a:r>
            <a:r>
              <a:rPr lang="cs-CZ" altLang="cs-CZ" sz="2400" b="0" i="0" u="none">
                <a:effectLst/>
              </a:rPr>
              <a:t>soustava</a:t>
            </a:r>
            <a:r>
              <a:rPr lang="cs-CZ" altLang="cs-CZ" sz="2400" i="0" u="none">
                <a:effectLst/>
              </a:rPr>
              <a:t> elektricky nabitých částic ( elektronů, iontů ) a neutrálních částic ( atomů, molekul )</a:t>
            </a:r>
          </a:p>
        </p:txBody>
      </p:sp>
      <p:grpSp>
        <p:nvGrpSpPr>
          <p:cNvPr id="236623" name="Group 79">
            <a:extLst>
              <a:ext uri="{FF2B5EF4-FFF2-40B4-BE49-F238E27FC236}">
                <a16:creationId xmlns:a16="http://schemas.microsoft.com/office/drawing/2014/main" id="{4D2A3B9C-1559-45F4-AF75-490C7050A6F0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708275"/>
            <a:ext cx="7920037" cy="2082800"/>
            <a:chOff x="567" y="1071"/>
            <a:chExt cx="4989" cy="1312"/>
          </a:xfrm>
        </p:grpSpPr>
        <p:grpSp>
          <p:nvGrpSpPr>
            <p:cNvPr id="236576" name="Group 32">
              <a:extLst>
                <a:ext uri="{FF2B5EF4-FFF2-40B4-BE49-F238E27FC236}">
                  <a16:creationId xmlns:a16="http://schemas.microsoft.com/office/drawing/2014/main" id="{BBD2624F-8834-496C-AC9A-641BAE81E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1162"/>
              <a:ext cx="252" cy="404"/>
              <a:chOff x="3787" y="1706"/>
              <a:chExt cx="252" cy="404"/>
            </a:xfrm>
          </p:grpSpPr>
          <p:sp>
            <p:nvSpPr>
              <p:cNvPr id="236572" name="Oval 28">
                <a:extLst>
                  <a:ext uri="{FF2B5EF4-FFF2-40B4-BE49-F238E27FC236}">
                    <a16:creationId xmlns:a16="http://schemas.microsoft.com/office/drawing/2014/main" id="{D6D6E526-E347-4652-97F8-F9DBC5082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808"/>
                <a:ext cx="252" cy="2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575" name="Text Box 31">
                <a:extLst>
                  <a:ext uri="{FF2B5EF4-FFF2-40B4-BE49-F238E27FC236}">
                    <a16:creationId xmlns:a16="http://schemas.microsoft.com/office/drawing/2014/main" id="{8B0E3E6C-4F3A-492E-A80B-EF189E819C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06"/>
                <a:ext cx="22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+</a:t>
                </a:r>
              </a:p>
            </p:txBody>
          </p:sp>
        </p:grpSp>
        <p:grpSp>
          <p:nvGrpSpPr>
            <p:cNvPr id="236577" name="Group 33">
              <a:extLst>
                <a:ext uri="{FF2B5EF4-FFF2-40B4-BE49-F238E27FC236}">
                  <a16:creationId xmlns:a16="http://schemas.microsoft.com/office/drawing/2014/main" id="{FA5590C8-9E87-4C8D-B873-0255D3FA9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" y="1253"/>
              <a:ext cx="252" cy="404"/>
              <a:chOff x="3787" y="1706"/>
              <a:chExt cx="252" cy="404"/>
            </a:xfrm>
          </p:grpSpPr>
          <p:sp>
            <p:nvSpPr>
              <p:cNvPr id="236578" name="Oval 34">
                <a:extLst>
                  <a:ext uri="{FF2B5EF4-FFF2-40B4-BE49-F238E27FC236}">
                    <a16:creationId xmlns:a16="http://schemas.microsoft.com/office/drawing/2014/main" id="{185A103D-8EEE-41A4-ABF5-8A4B420E9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808"/>
                <a:ext cx="252" cy="2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579" name="Text Box 35">
                <a:extLst>
                  <a:ext uri="{FF2B5EF4-FFF2-40B4-BE49-F238E27FC236}">
                    <a16:creationId xmlns:a16="http://schemas.microsoft.com/office/drawing/2014/main" id="{89519B96-7998-4709-83CE-6CB6FDEB90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06"/>
                <a:ext cx="22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+</a:t>
                </a:r>
              </a:p>
            </p:txBody>
          </p:sp>
        </p:grpSp>
        <p:grpSp>
          <p:nvGrpSpPr>
            <p:cNvPr id="236580" name="Group 36">
              <a:extLst>
                <a:ext uri="{FF2B5EF4-FFF2-40B4-BE49-F238E27FC236}">
                  <a16:creationId xmlns:a16="http://schemas.microsoft.com/office/drawing/2014/main" id="{3843A792-66B4-4683-B103-3FC4DCBC8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1525"/>
              <a:ext cx="252" cy="404"/>
              <a:chOff x="3787" y="1706"/>
              <a:chExt cx="252" cy="404"/>
            </a:xfrm>
          </p:grpSpPr>
          <p:sp>
            <p:nvSpPr>
              <p:cNvPr id="236581" name="Oval 37">
                <a:extLst>
                  <a:ext uri="{FF2B5EF4-FFF2-40B4-BE49-F238E27FC236}">
                    <a16:creationId xmlns:a16="http://schemas.microsoft.com/office/drawing/2014/main" id="{22393FDB-EC2C-4225-87F7-96BCE65DA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808"/>
                <a:ext cx="252" cy="2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582" name="Text Box 38">
                <a:extLst>
                  <a:ext uri="{FF2B5EF4-FFF2-40B4-BE49-F238E27FC236}">
                    <a16:creationId xmlns:a16="http://schemas.microsoft.com/office/drawing/2014/main" id="{3A3350D3-B6F4-4695-9306-AE875DF2D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06"/>
                <a:ext cx="22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+</a:t>
                </a:r>
              </a:p>
            </p:txBody>
          </p:sp>
        </p:grpSp>
        <p:grpSp>
          <p:nvGrpSpPr>
            <p:cNvPr id="236583" name="Group 39">
              <a:extLst>
                <a:ext uri="{FF2B5EF4-FFF2-40B4-BE49-F238E27FC236}">
                  <a16:creationId xmlns:a16="http://schemas.microsoft.com/office/drawing/2014/main" id="{32BA45AF-571D-4752-8B67-8C8289659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1117"/>
              <a:ext cx="252" cy="404"/>
              <a:chOff x="3787" y="1706"/>
              <a:chExt cx="252" cy="404"/>
            </a:xfrm>
          </p:grpSpPr>
          <p:sp>
            <p:nvSpPr>
              <p:cNvPr id="236584" name="Oval 40">
                <a:extLst>
                  <a:ext uri="{FF2B5EF4-FFF2-40B4-BE49-F238E27FC236}">
                    <a16:creationId xmlns:a16="http://schemas.microsoft.com/office/drawing/2014/main" id="{0F585F1F-74E5-4CAE-A7F5-F1DD830D0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808"/>
                <a:ext cx="252" cy="2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585" name="Text Box 41">
                <a:extLst>
                  <a:ext uri="{FF2B5EF4-FFF2-40B4-BE49-F238E27FC236}">
                    <a16:creationId xmlns:a16="http://schemas.microsoft.com/office/drawing/2014/main" id="{087BE664-DA0F-465B-8F53-0DAEBDB694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06"/>
                <a:ext cx="22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+</a:t>
                </a:r>
              </a:p>
            </p:txBody>
          </p:sp>
        </p:grpSp>
        <p:grpSp>
          <p:nvGrpSpPr>
            <p:cNvPr id="236586" name="Group 42">
              <a:extLst>
                <a:ext uri="{FF2B5EF4-FFF2-40B4-BE49-F238E27FC236}">
                  <a16:creationId xmlns:a16="http://schemas.microsoft.com/office/drawing/2014/main" id="{30B41152-AAFB-4228-B26E-768D335DE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1389"/>
              <a:ext cx="252" cy="404"/>
              <a:chOff x="3787" y="1706"/>
              <a:chExt cx="252" cy="404"/>
            </a:xfrm>
          </p:grpSpPr>
          <p:sp>
            <p:nvSpPr>
              <p:cNvPr id="236587" name="Oval 43">
                <a:extLst>
                  <a:ext uri="{FF2B5EF4-FFF2-40B4-BE49-F238E27FC236}">
                    <a16:creationId xmlns:a16="http://schemas.microsoft.com/office/drawing/2014/main" id="{E8E306CB-A5F1-45C0-AAA5-26421A945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808"/>
                <a:ext cx="252" cy="2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588" name="Text Box 44">
                <a:extLst>
                  <a:ext uri="{FF2B5EF4-FFF2-40B4-BE49-F238E27FC236}">
                    <a16:creationId xmlns:a16="http://schemas.microsoft.com/office/drawing/2014/main" id="{22F6CDCE-19A3-47A2-ACF2-DE610F7E81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06"/>
                <a:ext cx="22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+</a:t>
                </a:r>
              </a:p>
            </p:txBody>
          </p:sp>
        </p:grpSp>
        <p:grpSp>
          <p:nvGrpSpPr>
            <p:cNvPr id="236589" name="Group 45">
              <a:extLst>
                <a:ext uri="{FF2B5EF4-FFF2-40B4-BE49-F238E27FC236}">
                  <a16:creationId xmlns:a16="http://schemas.microsoft.com/office/drawing/2014/main" id="{421E5EBC-FFAE-4077-A97E-EDD61C346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480"/>
              <a:ext cx="252" cy="404"/>
              <a:chOff x="3787" y="1706"/>
              <a:chExt cx="252" cy="404"/>
            </a:xfrm>
          </p:grpSpPr>
          <p:sp>
            <p:nvSpPr>
              <p:cNvPr id="236590" name="Oval 46">
                <a:extLst>
                  <a:ext uri="{FF2B5EF4-FFF2-40B4-BE49-F238E27FC236}">
                    <a16:creationId xmlns:a16="http://schemas.microsoft.com/office/drawing/2014/main" id="{9367981D-9B70-40FB-ABA3-84234F8F3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808"/>
                <a:ext cx="252" cy="2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591" name="Text Box 47">
                <a:extLst>
                  <a:ext uri="{FF2B5EF4-FFF2-40B4-BE49-F238E27FC236}">
                    <a16:creationId xmlns:a16="http://schemas.microsoft.com/office/drawing/2014/main" id="{9F677C14-E1A4-4057-9035-1C4256188C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06"/>
                <a:ext cx="22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+</a:t>
                </a:r>
              </a:p>
            </p:txBody>
          </p:sp>
        </p:grpSp>
        <p:grpSp>
          <p:nvGrpSpPr>
            <p:cNvPr id="236592" name="Group 48">
              <a:extLst>
                <a:ext uri="{FF2B5EF4-FFF2-40B4-BE49-F238E27FC236}">
                  <a16:creationId xmlns:a16="http://schemas.microsoft.com/office/drawing/2014/main" id="{5FAD5957-A3F7-4354-903F-BDF5980B8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1979"/>
              <a:ext cx="252" cy="404"/>
              <a:chOff x="3787" y="1706"/>
              <a:chExt cx="252" cy="404"/>
            </a:xfrm>
          </p:grpSpPr>
          <p:sp>
            <p:nvSpPr>
              <p:cNvPr id="236593" name="Oval 49">
                <a:extLst>
                  <a:ext uri="{FF2B5EF4-FFF2-40B4-BE49-F238E27FC236}">
                    <a16:creationId xmlns:a16="http://schemas.microsoft.com/office/drawing/2014/main" id="{AD37118B-72E4-44F3-A7EC-B1F4E4612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808"/>
                <a:ext cx="252" cy="2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594" name="Text Box 50">
                <a:extLst>
                  <a:ext uri="{FF2B5EF4-FFF2-40B4-BE49-F238E27FC236}">
                    <a16:creationId xmlns:a16="http://schemas.microsoft.com/office/drawing/2014/main" id="{C5E91593-79D9-451A-9E3A-B0F3FE4B3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06"/>
                <a:ext cx="22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+</a:t>
                </a:r>
              </a:p>
            </p:txBody>
          </p:sp>
        </p:grpSp>
        <p:grpSp>
          <p:nvGrpSpPr>
            <p:cNvPr id="236595" name="Group 51">
              <a:extLst>
                <a:ext uri="{FF2B5EF4-FFF2-40B4-BE49-F238E27FC236}">
                  <a16:creationId xmlns:a16="http://schemas.microsoft.com/office/drawing/2014/main" id="{F3B6DA4D-16FD-4C67-B9F1-F4DD0C6EE6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2" y="1706"/>
              <a:ext cx="252" cy="404"/>
              <a:chOff x="3787" y="1706"/>
              <a:chExt cx="252" cy="404"/>
            </a:xfrm>
          </p:grpSpPr>
          <p:sp>
            <p:nvSpPr>
              <p:cNvPr id="236596" name="Oval 52">
                <a:extLst>
                  <a:ext uri="{FF2B5EF4-FFF2-40B4-BE49-F238E27FC236}">
                    <a16:creationId xmlns:a16="http://schemas.microsoft.com/office/drawing/2014/main" id="{C5EEFC41-A1DA-405C-8773-C856A2415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808"/>
                <a:ext cx="252" cy="2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597" name="Text Box 53">
                <a:extLst>
                  <a:ext uri="{FF2B5EF4-FFF2-40B4-BE49-F238E27FC236}">
                    <a16:creationId xmlns:a16="http://schemas.microsoft.com/office/drawing/2014/main" id="{760F5092-F5C4-4289-BC0C-CD7C8D610B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06"/>
                <a:ext cx="22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+</a:t>
                </a:r>
              </a:p>
            </p:txBody>
          </p:sp>
        </p:grpSp>
        <p:grpSp>
          <p:nvGrpSpPr>
            <p:cNvPr id="236598" name="Group 54">
              <a:extLst>
                <a:ext uri="{FF2B5EF4-FFF2-40B4-BE49-F238E27FC236}">
                  <a16:creationId xmlns:a16="http://schemas.microsoft.com/office/drawing/2014/main" id="{BA609C88-3366-495C-8487-A7E4F3957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1797"/>
              <a:ext cx="252" cy="404"/>
              <a:chOff x="3787" y="1706"/>
              <a:chExt cx="252" cy="404"/>
            </a:xfrm>
          </p:grpSpPr>
          <p:sp>
            <p:nvSpPr>
              <p:cNvPr id="236599" name="Oval 55">
                <a:extLst>
                  <a:ext uri="{FF2B5EF4-FFF2-40B4-BE49-F238E27FC236}">
                    <a16:creationId xmlns:a16="http://schemas.microsoft.com/office/drawing/2014/main" id="{0FD47617-4820-4651-8B08-D7B4D82E4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808"/>
                <a:ext cx="252" cy="2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600" name="Text Box 56">
                <a:extLst>
                  <a:ext uri="{FF2B5EF4-FFF2-40B4-BE49-F238E27FC236}">
                    <a16:creationId xmlns:a16="http://schemas.microsoft.com/office/drawing/2014/main" id="{0866E773-6104-4523-A252-71248DD70B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06"/>
                <a:ext cx="22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+</a:t>
                </a:r>
              </a:p>
            </p:txBody>
          </p:sp>
        </p:grpSp>
        <p:grpSp>
          <p:nvGrpSpPr>
            <p:cNvPr id="236604" name="Group 60">
              <a:extLst>
                <a:ext uri="{FF2B5EF4-FFF2-40B4-BE49-F238E27FC236}">
                  <a16:creationId xmlns:a16="http://schemas.microsoft.com/office/drawing/2014/main" id="{88641C2F-C940-4CC2-BFBA-49A2FB690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1570"/>
              <a:ext cx="363" cy="408"/>
              <a:chOff x="476" y="2024"/>
              <a:chExt cx="363" cy="408"/>
            </a:xfrm>
          </p:grpSpPr>
          <p:sp>
            <p:nvSpPr>
              <p:cNvPr id="236602" name="Oval 58">
                <a:extLst>
                  <a:ext uri="{FF2B5EF4-FFF2-40B4-BE49-F238E27FC236}">
                    <a16:creationId xmlns:a16="http://schemas.microsoft.com/office/drawing/2014/main" id="{80637EDA-9057-4073-80B1-EA0434EF0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024"/>
                <a:ext cx="363" cy="408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603" name="Text Box 59">
                <a:extLst>
                  <a:ext uri="{FF2B5EF4-FFF2-40B4-BE49-F238E27FC236}">
                    <a16:creationId xmlns:a16="http://schemas.microsoft.com/office/drawing/2014/main" id="{7804C13E-CFBB-4CC7-9D27-F2A37E204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-</a:t>
                </a:r>
              </a:p>
            </p:txBody>
          </p:sp>
        </p:grpSp>
        <p:grpSp>
          <p:nvGrpSpPr>
            <p:cNvPr id="236605" name="Group 61">
              <a:extLst>
                <a:ext uri="{FF2B5EF4-FFF2-40B4-BE49-F238E27FC236}">
                  <a16:creationId xmlns:a16="http://schemas.microsoft.com/office/drawing/2014/main" id="{174343BB-D3F8-4310-B2C4-BED4B8CF3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1207"/>
              <a:ext cx="363" cy="408"/>
              <a:chOff x="476" y="2024"/>
              <a:chExt cx="363" cy="408"/>
            </a:xfrm>
          </p:grpSpPr>
          <p:sp>
            <p:nvSpPr>
              <p:cNvPr id="236606" name="Oval 62">
                <a:extLst>
                  <a:ext uri="{FF2B5EF4-FFF2-40B4-BE49-F238E27FC236}">
                    <a16:creationId xmlns:a16="http://schemas.microsoft.com/office/drawing/2014/main" id="{85B63E85-DA82-4E91-8F8D-DEAAB6F47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024"/>
                <a:ext cx="363" cy="408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607" name="Text Box 63">
                <a:extLst>
                  <a:ext uri="{FF2B5EF4-FFF2-40B4-BE49-F238E27FC236}">
                    <a16:creationId xmlns:a16="http://schemas.microsoft.com/office/drawing/2014/main" id="{28131129-6FF1-4EA1-BD7A-EFF0822D56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-</a:t>
                </a:r>
              </a:p>
            </p:txBody>
          </p:sp>
        </p:grpSp>
        <p:grpSp>
          <p:nvGrpSpPr>
            <p:cNvPr id="236608" name="Group 64">
              <a:extLst>
                <a:ext uri="{FF2B5EF4-FFF2-40B4-BE49-F238E27FC236}">
                  <a16:creationId xmlns:a16="http://schemas.microsoft.com/office/drawing/2014/main" id="{6B3FD483-3BBA-4E86-87B8-ACC33B56D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1661"/>
              <a:ext cx="363" cy="408"/>
              <a:chOff x="476" y="2024"/>
              <a:chExt cx="363" cy="408"/>
            </a:xfrm>
          </p:grpSpPr>
          <p:sp>
            <p:nvSpPr>
              <p:cNvPr id="236609" name="Oval 65">
                <a:extLst>
                  <a:ext uri="{FF2B5EF4-FFF2-40B4-BE49-F238E27FC236}">
                    <a16:creationId xmlns:a16="http://schemas.microsoft.com/office/drawing/2014/main" id="{EC9AB0E2-62C5-4840-84F1-AF218448B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024"/>
                <a:ext cx="363" cy="408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610" name="Text Box 66">
                <a:extLst>
                  <a:ext uri="{FF2B5EF4-FFF2-40B4-BE49-F238E27FC236}">
                    <a16:creationId xmlns:a16="http://schemas.microsoft.com/office/drawing/2014/main" id="{D157F0C7-6F9D-44D1-A40A-6054C577B7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-</a:t>
                </a:r>
              </a:p>
            </p:txBody>
          </p:sp>
        </p:grpSp>
        <p:grpSp>
          <p:nvGrpSpPr>
            <p:cNvPr id="236611" name="Group 67">
              <a:extLst>
                <a:ext uri="{FF2B5EF4-FFF2-40B4-BE49-F238E27FC236}">
                  <a16:creationId xmlns:a16="http://schemas.microsoft.com/office/drawing/2014/main" id="{17FF1654-DE0D-4871-91DE-288C9868D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1661"/>
              <a:ext cx="363" cy="408"/>
              <a:chOff x="476" y="2024"/>
              <a:chExt cx="363" cy="408"/>
            </a:xfrm>
          </p:grpSpPr>
          <p:sp>
            <p:nvSpPr>
              <p:cNvPr id="236612" name="Oval 68">
                <a:extLst>
                  <a:ext uri="{FF2B5EF4-FFF2-40B4-BE49-F238E27FC236}">
                    <a16:creationId xmlns:a16="http://schemas.microsoft.com/office/drawing/2014/main" id="{9EF20FF4-9343-4D83-B137-614A4843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024"/>
                <a:ext cx="363" cy="408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613" name="Text Box 69">
                <a:extLst>
                  <a:ext uri="{FF2B5EF4-FFF2-40B4-BE49-F238E27FC236}">
                    <a16:creationId xmlns:a16="http://schemas.microsoft.com/office/drawing/2014/main" id="{745DFF89-3678-4A4C-BD9C-5039B44476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-</a:t>
                </a:r>
              </a:p>
            </p:txBody>
          </p:sp>
        </p:grpSp>
        <p:grpSp>
          <p:nvGrpSpPr>
            <p:cNvPr id="236614" name="Group 70">
              <a:extLst>
                <a:ext uri="{FF2B5EF4-FFF2-40B4-BE49-F238E27FC236}">
                  <a16:creationId xmlns:a16="http://schemas.microsoft.com/office/drawing/2014/main" id="{679FE55E-5D7F-4B33-9F40-224AB2AB4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1253"/>
              <a:ext cx="363" cy="408"/>
              <a:chOff x="476" y="2024"/>
              <a:chExt cx="363" cy="408"/>
            </a:xfrm>
          </p:grpSpPr>
          <p:sp>
            <p:nvSpPr>
              <p:cNvPr id="236615" name="Oval 71">
                <a:extLst>
                  <a:ext uri="{FF2B5EF4-FFF2-40B4-BE49-F238E27FC236}">
                    <a16:creationId xmlns:a16="http://schemas.microsoft.com/office/drawing/2014/main" id="{4D60CB73-6564-47D3-805D-C3032499C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024"/>
                <a:ext cx="363" cy="408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616" name="Text Box 72">
                <a:extLst>
                  <a:ext uri="{FF2B5EF4-FFF2-40B4-BE49-F238E27FC236}">
                    <a16:creationId xmlns:a16="http://schemas.microsoft.com/office/drawing/2014/main" id="{14565FAC-A586-4A69-869E-2ED71F3014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-</a:t>
                </a:r>
              </a:p>
            </p:txBody>
          </p:sp>
        </p:grpSp>
        <p:grpSp>
          <p:nvGrpSpPr>
            <p:cNvPr id="236617" name="Group 73">
              <a:extLst>
                <a:ext uri="{FF2B5EF4-FFF2-40B4-BE49-F238E27FC236}">
                  <a16:creationId xmlns:a16="http://schemas.microsoft.com/office/drawing/2014/main" id="{794F1047-B876-41C8-A3BE-929B8A871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3" y="1071"/>
              <a:ext cx="363" cy="408"/>
              <a:chOff x="476" y="2024"/>
              <a:chExt cx="363" cy="408"/>
            </a:xfrm>
          </p:grpSpPr>
          <p:sp>
            <p:nvSpPr>
              <p:cNvPr id="236618" name="Oval 74">
                <a:extLst>
                  <a:ext uri="{FF2B5EF4-FFF2-40B4-BE49-F238E27FC236}">
                    <a16:creationId xmlns:a16="http://schemas.microsoft.com/office/drawing/2014/main" id="{3F613D37-A58A-4943-BFD2-6846CFCD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024"/>
                <a:ext cx="363" cy="408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619" name="Text Box 75">
                <a:extLst>
                  <a:ext uri="{FF2B5EF4-FFF2-40B4-BE49-F238E27FC236}">
                    <a16:creationId xmlns:a16="http://schemas.microsoft.com/office/drawing/2014/main" id="{7B92DA40-47F1-4C11-8015-F3AF42A93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-</a:t>
                </a:r>
              </a:p>
            </p:txBody>
          </p:sp>
        </p:grpSp>
        <p:grpSp>
          <p:nvGrpSpPr>
            <p:cNvPr id="236620" name="Group 76">
              <a:extLst>
                <a:ext uri="{FF2B5EF4-FFF2-40B4-BE49-F238E27FC236}">
                  <a16:creationId xmlns:a16="http://schemas.microsoft.com/office/drawing/2014/main" id="{BF34CB2E-44D3-4AC8-B53C-6D8570F7E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1933"/>
              <a:ext cx="363" cy="408"/>
              <a:chOff x="476" y="2024"/>
              <a:chExt cx="363" cy="408"/>
            </a:xfrm>
          </p:grpSpPr>
          <p:sp>
            <p:nvSpPr>
              <p:cNvPr id="236621" name="Oval 77">
                <a:extLst>
                  <a:ext uri="{FF2B5EF4-FFF2-40B4-BE49-F238E27FC236}">
                    <a16:creationId xmlns:a16="http://schemas.microsoft.com/office/drawing/2014/main" id="{C1A9FB1C-9903-4E79-B728-CBF754F14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024"/>
                <a:ext cx="363" cy="408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622" name="Text Box 78">
                <a:extLst>
                  <a:ext uri="{FF2B5EF4-FFF2-40B4-BE49-F238E27FC236}">
                    <a16:creationId xmlns:a16="http://schemas.microsoft.com/office/drawing/2014/main" id="{2AA128B1-CF74-440D-BC59-00C2EA9EC7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3600" i="0" u="none">
                    <a:effectLst/>
                  </a:rPr>
                  <a:t>-</a:t>
                </a:r>
              </a:p>
            </p:txBody>
          </p:sp>
        </p:grpSp>
      </p:grpSp>
      <p:sp>
        <p:nvSpPr>
          <p:cNvPr id="236624" name="Rectangle 80">
            <a:extLst>
              <a:ext uri="{FF2B5EF4-FFF2-40B4-BE49-F238E27FC236}">
                <a16:creationId xmlns:a16="http://schemas.microsoft.com/office/drawing/2014/main" id="{07219789-F24F-43BE-9F99-55C68A40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90713"/>
            <a:ext cx="8208962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b="0" u="none">
                <a:effectLst/>
              </a:rPr>
              <a:t>-	</a:t>
            </a:r>
            <a:r>
              <a:rPr lang="cs-CZ" altLang="cs-CZ" sz="2400" b="0" i="0" u="none">
                <a:effectLst/>
              </a:rPr>
              <a:t>při dostatečně vysokých teplotách může být plazma složeno jen  z volných jader a elektronů</a:t>
            </a:r>
          </a:p>
          <a:p>
            <a:pPr algn="just">
              <a:spcBef>
                <a:spcPct val="50000"/>
              </a:spcBef>
            </a:pPr>
            <a:endParaRPr lang="cs-CZ" altLang="cs-CZ" sz="2400" b="0" i="0" u="none">
              <a:effectLst/>
            </a:endParaRPr>
          </a:p>
        </p:txBody>
      </p:sp>
      <p:sp>
        <p:nvSpPr>
          <p:cNvPr id="236625" name="Text Box 81">
            <a:extLst>
              <a:ext uri="{FF2B5EF4-FFF2-40B4-BE49-F238E27FC236}">
                <a16:creationId xmlns:a16="http://schemas.microsoft.com/office/drawing/2014/main" id="{1F8DAAF5-BBF4-44CA-AF52-4B366CA9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868863"/>
            <a:ext cx="943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8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8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6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9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65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/>
              </a:rPr>
              <a:t>- přírodní plazma: blesk, plamen, polární záře</a:t>
            </a:r>
          </a:p>
        </p:txBody>
      </p:sp>
      <p:grpSp>
        <p:nvGrpSpPr>
          <p:cNvPr id="236631" name="Group 87">
            <a:extLst>
              <a:ext uri="{FF2B5EF4-FFF2-40B4-BE49-F238E27FC236}">
                <a16:creationId xmlns:a16="http://schemas.microsoft.com/office/drawing/2014/main" id="{6890329B-0A62-478A-9C45-25A50B0A006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373688"/>
            <a:ext cx="8280400" cy="1209675"/>
            <a:chOff x="295" y="3385"/>
            <a:chExt cx="5216" cy="762"/>
          </a:xfrm>
        </p:grpSpPr>
        <p:pic>
          <p:nvPicPr>
            <p:cNvPr id="236629" name="Picture 85" descr="polarni_zare-20112003">
              <a:extLst>
                <a:ext uri="{FF2B5EF4-FFF2-40B4-BE49-F238E27FC236}">
                  <a16:creationId xmlns:a16="http://schemas.microsoft.com/office/drawing/2014/main" id="{28C832FD-185A-4027-9893-4F7FB8D91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385"/>
              <a:ext cx="3402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630" name="Text Box 86">
              <a:extLst>
                <a:ext uri="{FF2B5EF4-FFF2-40B4-BE49-F238E27FC236}">
                  <a16:creationId xmlns:a16="http://schemas.microsoft.com/office/drawing/2014/main" id="{C20E0E7F-57C3-44CC-A607-36C585458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3884"/>
              <a:ext cx="2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28650" indent="-6286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82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b="0" u="none">
                  <a:effectLst/>
                </a:rPr>
                <a:t>Polární záře 20.11.2003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6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6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6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6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/>
      <p:bldP spid="2366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9" name="Picture 5" descr="eit195cw_strip">
            <a:extLst>
              <a:ext uri="{FF2B5EF4-FFF2-40B4-BE49-F238E27FC236}">
                <a16:creationId xmlns:a16="http://schemas.microsoft.com/office/drawing/2014/main" id="{083C08E0-0800-46E1-B6AB-61CD086F4F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6335713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0" name="Picture 6" descr="2004-0611remnant">
            <a:extLst>
              <a:ext uri="{FF2B5EF4-FFF2-40B4-BE49-F238E27FC236}">
                <a16:creationId xmlns:a16="http://schemas.microsoft.com/office/drawing/2014/main" id="{393368F5-FEF0-4E6D-B456-860F5056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349091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1" name="Text Box 7">
            <a:extLst>
              <a:ext uri="{FF2B5EF4-FFF2-40B4-BE49-F238E27FC236}">
                <a16:creationId xmlns:a16="http://schemas.microsoft.com/office/drawing/2014/main" id="{206709DC-73FF-4BA6-AB7C-3C2E9FB8F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308725"/>
            <a:ext cx="5183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0" u="none">
                <a:effectLst/>
              </a:rPr>
              <a:t>Obr.: Plazma hvězd</a:t>
            </a:r>
          </a:p>
        </p:txBody>
      </p:sp>
      <p:sp>
        <p:nvSpPr>
          <p:cNvPr id="185352" name="Rectangle 8">
            <a:extLst>
              <a:ext uri="{FF2B5EF4-FFF2-40B4-BE49-F238E27FC236}">
                <a16:creationId xmlns:a16="http://schemas.microsoft.com/office/drawing/2014/main" id="{8E2E1DDB-532B-49BB-8FDA-72A0BEE66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7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/>
              </a:rPr>
              <a:t>- jinou formou je plazma mezihvězdného prostoru a plazma hvězd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85363" name="Picture 19" descr="hot_gas">
            <a:extLst>
              <a:ext uri="{FF2B5EF4-FFF2-40B4-BE49-F238E27FC236}">
                <a16:creationId xmlns:a16="http://schemas.microsoft.com/office/drawing/2014/main" id="{30DDF625-F58A-4623-AA4C-979348E7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8936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/>
      <p:bldP spid="1853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2" name="Text Box 6">
            <a:extLst>
              <a:ext uri="{FF2B5EF4-FFF2-40B4-BE49-F238E27FC236}">
                <a16:creationId xmlns:a16="http://schemas.microsoft.com/office/drawing/2014/main" id="{E18160C1-1204-497F-ABB0-096878A1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604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Video:</a:t>
            </a:r>
            <a:r>
              <a:rPr lang="cs-CZ" altLang="cs-CZ" sz="2400" b="0" i="0" u="none">
                <a:effectLst/>
              </a:rPr>
              <a:t>  Kvark-gluonové plazma</a:t>
            </a:r>
          </a:p>
        </p:txBody>
      </p:sp>
      <p:pic>
        <p:nvPicPr>
          <p:cNvPr id="239624" name="Kvark-gluonové plazma.avi">
            <a:hlinkClick r:id="" action="ppaction://media"/>
            <a:extLst>
              <a:ext uri="{FF2B5EF4-FFF2-40B4-BE49-F238E27FC236}">
                <a16:creationId xmlns:a16="http://schemas.microsoft.com/office/drawing/2014/main" id="{418C98C6-686C-482D-9826-C977CC959C30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981075"/>
            <a:ext cx="6858000" cy="548640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9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396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62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9624"/>
                </p:tgtEl>
              </p:cMediaNode>
            </p:video>
          </p:childTnLst>
        </p:cTn>
      </p:par>
    </p:tnLst>
    <p:bldLst>
      <p:bldP spid="2396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406" name="Group 38">
            <a:extLst>
              <a:ext uri="{FF2B5EF4-FFF2-40B4-BE49-F238E27FC236}">
                <a16:creationId xmlns:a16="http://schemas.microsoft.com/office/drawing/2014/main" id="{946D63C5-818E-474A-AC61-B89A3045D366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060575"/>
            <a:ext cx="6251575" cy="4176713"/>
            <a:chOff x="748" y="1207"/>
            <a:chExt cx="4210" cy="2807"/>
          </a:xfrm>
        </p:grpSpPr>
        <p:graphicFrame>
          <p:nvGraphicFramePr>
            <p:cNvPr id="186380" name="Object 12">
              <a:extLst>
                <a:ext uri="{FF2B5EF4-FFF2-40B4-BE49-F238E27FC236}">
                  <a16:creationId xmlns:a16="http://schemas.microsoft.com/office/drawing/2014/main" id="{83BA292A-9CFB-4BC5-8116-99BD2402F1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5" y="1207"/>
            <a:ext cx="2303" cy="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10" name="Visio" r:id="rId3" imgW="3656076" imgH="1456639" progId="Visio.Drawing.11">
                    <p:embed/>
                  </p:oleObj>
                </mc:Choice>
                <mc:Fallback>
                  <p:oleObj name="Visio" r:id="rId3" imgW="3656076" imgH="1456639" progId="Visio.Drawing.11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1207"/>
                          <a:ext cx="2303" cy="9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94" name="Object 26">
              <a:extLst>
                <a:ext uri="{FF2B5EF4-FFF2-40B4-BE49-F238E27FC236}">
                  <a16:creationId xmlns:a16="http://schemas.microsoft.com/office/drawing/2014/main" id="{3005BD66-7073-42F4-AA07-8860EFB2B6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4" y="2568"/>
            <a:ext cx="354" cy="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11" name="Visio" r:id="rId5" imgW="338938" imgH="877214" progId="Visio.Drawing.11">
                    <p:embed/>
                  </p:oleObj>
                </mc:Choice>
                <mc:Fallback>
                  <p:oleObj name="Visio" r:id="rId5" imgW="338938" imgH="877214" progId="Visio.Drawing.11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" y="2568"/>
                          <a:ext cx="354" cy="9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96" name="Object 28">
              <a:extLst>
                <a:ext uri="{FF2B5EF4-FFF2-40B4-BE49-F238E27FC236}">
                  <a16:creationId xmlns:a16="http://schemas.microsoft.com/office/drawing/2014/main" id="{C41B801C-458A-4634-8F74-0998EDD488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99" y="1797"/>
            <a:ext cx="1905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12" name="Visio" r:id="rId7" imgW="1477670" imgH="1117702" progId="Visio.Drawing.11">
                    <p:embed/>
                  </p:oleObj>
                </mc:Choice>
                <mc:Fallback>
                  <p:oleObj name="Visio" r:id="rId7" imgW="1477670" imgH="1117702" progId="Visio.Drawing.11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1797"/>
                          <a:ext cx="1905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87" name="Object 19">
              <a:extLst>
                <a:ext uri="{FF2B5EF4-FFF2-40B4-BE49-F238E27FC236}">
                  <a16:creationId xmlns:a16="http://schemas.microsoft.com/office/drawing/2014/main" id="{F04A0551-A5EC-4445-9029-068CF8553D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6" y="3067"/>
            <a:ext cx="890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13" name="Visio" r:id="rId9" imgW="937870" imgH="712622" progId="Visio.Drawing.11">
                    <p:embed/>
                  </p:oleObj>
                </mc:Choice>
                <mc:Fallback>
                  <p:oleObj name="Visio" r:id="rId9" imgW="937870" imgH="712622" progId="Visio.Drawing.11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3067"/>
                          <a:ext cx="890" cy="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6400" name="Group 32">
              <a:extLst>
                <a:ext uri="{FF2B5EF4-FFF2-40B4-BE49-F238E27FC236}">
                  <a16:creationId xmlns:a16="http://schemas.microsoft.com/office/drawing/2014/main" id="{4D1DAF66-FEDC-410F-A28E-AE6C75079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2341"/>
              <a:ext cx="2148" cy="1673"/>
              <a:chOff x="3016" y="2460"/>
              <a:chExt cx="2148" cy="1673"/>
            </a:xfrm>
          </p:grpSpPr>
          <p:sp>
            <p:nvSpPr>
              <p:cNvPr id="186401" name="Freeform 33">
                <a:extLst>
                  <a:ext uri="{FF2B5EF4-FFF2-40B4-BE49-F238E27FC236}">
                    <a16:creationId xmlns:a16="http://schemas.microsoft.com/office/drawing/2014/main" id="{A3EB1B52-6FBF-44A4-BD64-29239D6E1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3430"/>
                <a:ext cx="2148" cy="703"/>
              </a:xfrm>
              <a:custGeom>
                <a:avLst/>
                <a:gdLst>
                  <a:gd name="T0" fmla="*/ 2148 w 2148"/>
                  <a:gd name="T1" fmla="*/ 53 h 847"/>
                  <a:gd name="T2" fmla="*/ 379 w 2148"/>
                  <a:gd name="T3" fmla="*/ 53 h 847"/>
                  <a:gd name="T4" fmla="*/ 1558 w 2148"/>
                  <a:gd name="T5" fmla="*/ 371 h 847"/>
                  <a:gd name="T6" fmla="*/ 106 w 2148"/>
                  <a:gd name="T7" fmla="*/ 416 h 847"/>
                  <a:gd name="T8" fmla="*/ 923 w 2148"/>
                  <a:gd name="T9" fmla="*/ 779 h 847"/>
                  <a:gd name="T10" fmla="*/ 651 w 2148"/>
                  <a:gd name="T11" fmla="*/ 824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8" h="847">
                    <a:moveTo>
                      <a:pt x="2148" y="53"/>
                    </a:moveTo>
                    <a:cubicBezTo>
                      <a:pt x="1312" y="26"/>
                      <a:pt x="477" y="0"/>
                      <a:pt x="379" y="53"/>
                    </a:cubicBezTo>
                    <a:cubicBezTo>
                      <a:pt x="281" y="106"/>
                      <a:pt x="1603" y="310"/>
                      <a:pt x="1558" y="371"/>
                    </a:cubicBezTo>
                    <a:cubicBezTo>
                      <a:pt x="1513" y="432"/>
                      <a:pt x="212" y="348"/>
                      <a:pt x="106" y="416"/>
                    </a:cubicBezTo>
                    <a:cubicBezTo>
                      <a:pt x="0" y="484"/>
                      <a:pt x="832" y="711"/>
                      <a:pt x="923" y="779"/>
                    </a:cubicBezTo>
                    <a:cubicBezTo>
                      <a:pt x="1014" y="847"/>
                      <a:pt x="696" y="831"/>
                      <a:pt x="651" y="824"/>
                    </a:cubicBezTo>
                  </a:path>
                </a:pathLst>
              </a:custGeom>
              <a:noFill/>
              <a:ln w="7620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aphicFrame>
            <p:nvGraphicFramePr>
              <p:cNvPr id="186402" name="Object 34">
                <a:extLst>
                  <a:ext uri="{FF2B5EF4-FFF2-40B4-BE49-F238E27FC236}">
                    <a16:creationId xmlns:a16="http://schemas.microsoft.com/office/drawing/2014/main" id="{9AE7A395-AF98-44AC-AE29-EAC832EAFCD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24" y="2460"/>
              <a:ext cx="1542" cy="9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14" name="Visio" r:id="rId11" imgW="3091586" imgH="1944929" progId="Visio.Drawing.11">
                      <p:embed/>
                    </p:oleObj>
                  </mc:Choice>
                  <mc:Fallback>
                    <p:oleObj name="Visio" r:id="rId11" imgW="3091586" imgH="1944929" progId="Visio.Drawing.11">
                      <p:embed/>
                      <p:pic>
                        <p:nvPicPr>
                          <p:cNvPr id="0" name="Object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24" y="2460"/>
                            <a:ext cx="1542" cy="9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6377" name="Rectangle 9">
            <a:extLst>
              <a:ext uri="{FF2B5EF4-FFF2-40B4-BE49-F238E27FC236}">
                <a16:creationId xmlns:a16="http://schemas.microsoft.com/office/drawing/2014/main" id="{A408DA34-210B-46D5-BBDD-E6168541F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27088"/>
            <a:ext cx="91455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TERMODYNAMICKÁ SOUSTAVA ( TS )</a:t>
            </a:r>
            <a:r>
              <a:rPr lang="cs-CZ" altLang="cs-CZ" sz="2800" i="0" u="none">
                <a:solidFill>
                  <a:srgbClr val="00FF00"/>
                </a:solidFill>
                <a:effectLst/>
              </a:rPr>
              <a:t> </a:t>
            </a:r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těleso nebo skupinu těles, jejichž stav zkoumáme</a:t>
            </a:r>
            <a:r>
              <a:rPr lang="cs-CZ" altLang="cs-CZ" sz="2800" i="0" u="none">
                <a:solidFill>
                  <a:schemeClr val="bg2"/>
                </a:solidFill>
                <a:effectLst/>
              </a:rPr>
              <a:t>	  </a:t>
            </a:r>
            <a:endParaRPr lang="cs-CZ" altLang="cs-CZ" sz="2800" i="0" u="none">
              <a:effectLst/>
            </a:endParaRPr>
          </a:p>
        </p:txBody>
      </p:sp>
      <p:sp>
        <p:nvSpPr>
          <p:cNvPr id="186379" name="Rectangle 11">
            <a:extLst>
              <a:ext uri="{FF2B5EF4-FFF2-40B4-BE49-F238E27FC236}">
                <a16:creationId xmlns:a16="http://schemas.microsoft.com/office/drawing/2014/main" id="{2D3BAF86-1A97-4DA1-89FA-BA43FFF2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5888"/>
            <a:ext cx="7050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/>
              </a:rPr>
              <a:t>4. ROVNOVÁŽNÝ STAV SOUSTAVY</a:t>
            </a:r>
          </a:p>
        </p:txBody>
      </p:sp>
      <p:graphicFrame>
        <p:nvGraphicFramePr>
          <p:cNvPr id="186397" name="Object 29">
            <a:extLst>
              <a:ext uri="{FF2B5EF4-FFF2-40B4-BE49-F238E27FC236}">
                <a16:creationId xmlns:a16="http://schemas.microsoft.com/office/drawing/2014/main" id="{02B8929E-1A56-42F8-9A33-55FE41B4D4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2492375"/>
          <a:ext cx="2335212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5" name="Visio" r:id="rId13" imgW="397764" imgH="577596" progId="Visio.Drawing.11">
                  <p:embed/>
                </p:oleObj>
              </mc:Choice>
              <mc:Fallback>
                <p:oleObj name="Visio" r:id="rId13" imgW="397764" imgH="577596" progId="Visio.Drawing.11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92375"/>
                        <a:ext cx="2335212" cy="338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6409" name="Group 41">
            <a:extLst>
              <a:ext uri="{FF2B5EF4-FFF2-40B4-BE49-F238E27FC236}">
                <a16:creationId xmlns:a16="http://schemas.microsoft.com/office/drawing/2014/main" id="{48A9A3BE-8D2F-480D-8E9E-4019FC0BF116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773238"/>
            <a:ext cx="8281987" cy="4895850"/>
            <a:chOff x="385" y="1117"/>
            <a:chExt cx="5217" cy="3084"/>
          </a:xfrm>
        </p:grpSpPr>
        <p:sp>
          <p:nvSpPr>
            <p:cNvPr id="186407" name="Oval 39">
              <a:extLst>
                <a:ext uri="{FF2B5EF4-FFF2-40B4-BE49-F238E27FC236}">
                  <a16:creationId xmlns:a16="http://schemas.microsoft.com/office/drawing/2014/main" id="{B75F473B-5C75-43CE-A1A0-CAD48E350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117"/>
              <a:ext cx="5217" cy="3084"/>
            </a:xfrm>
            <a:prstGeom prst="ellips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6408" name="Rectangle 40">
              <a:extLst>
                <a:ext uri="{FF2B5EF4-FFF2-40B4-BE49-F238E27FC236}">
                  <a16:creationId xmlns:a16="http://schemas.microsoft.com/office/drawing/2014/main" id="{6A37D4A3-09B0-44A0-90EB-D65B970E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475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3600" i="0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TS</a:t>
              </a:r>
              <a:endParaRPr lang="cs-CZ" altLang="cs-CZ" sz="3600" i="0" u="none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6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6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6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86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86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8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8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>
            <a:extLst>
              <a:ext uri="{FF2B5EF4-FFF2-40B4-BE49-F238E27FC236}">
                <a16:creationId xmlns:a16="http://schemas.microsoft.com/office/drawing/2014/main" id="{47E73D41-AF50-489A-95EA-4D55B87B6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36600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IZOLOVANÁ  TS</a:t>
            </a:r>
            <a:r>
              <a:rPr lang="cs-CZ" altLang="cs-CZ" sz="2400" u="none">
                <a:effectLst/>
              </a:rPr>
              <a:t> </a:t>
            </a:r>
            <a:r>
              <a:rPr lang="cs-CZ" altLang="cs-CZ" sz="2400" b="0" i="0" u="none">
                <a:effectLst/>
              </a:rPr>
              <a:t>- mezi soustavou a okolím nedochází  k výměně energie ani k výměně částic</a:t>
            </a:r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275A49DA-BE4C-48FD-A7D0-A705C8EB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90713"/>
            <a:ext cx="78486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i="0" u="none">
                <a:effectLst/>
              </a:rPr>
              <a:t>NEIZOLOVANÁ TS </a:t>
            </a:r>
            <a:r>
              <a:rPr lang="cs-CZ" altLang="cs-CZ" sz="2400" b="0" i="0" u="none">
                <a:effectLst/>
              </a:rPr>
              <a:t>- mezi soustavou a okolím dochází  k výměně energie a  částic</a:t>
            </a:r>
          </a:p>
          <a:p>
            <a:pPr>
              <a:spcBef>
                <a:spcPct val="50000"/>
              </a:spcBef>
            </a:pPr>
            <a:endParaRPr lang="cs-CZ" altLang="cs-CZ" sz="2400" b="0" i="0" u="none">
              <a:effectLst/>
            </a:endParaRPr>
          </a:p>
        </p:txBody>
      </p:sp>
      <p:sp>
        <p:nvSpPr>
          <p:cNvPr id="241670" name="Rectangle 6">
            <a:extLst>
              <a:ext uri="{FF2B5EF4-FFF2-40B4-BE49-F238E27FC236}">
                <a16:creationId xmlns:a16="http://schemas.microsoft.com/office/drawing/2014/main" id="{D5F66678-3FBF-42C0-9E64-35ED2E61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24175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UZAVŘENÁ TS </a:t>
            </a:r>
            <a:r>
              <a:rPr lang="cs-CZ" altLang="cs-CZ" sz="2400" b="0" i="0" u="none">
                <a:effectLst/>
              </a:rPr>
              <a:t>- mezi soustavou a okolím nedochází  k výměně částic</a:t>
            </a:r>
          </a:p>
        </p:txBody>
      </p:sp>
      <p:sp>
        <p:nvSpPr>
          <p:cNvPr id="241671" name="Rectangle 7">
            <a:extLst>
              <a:ext uri="{FF2B5EF4-FFF2-40B4-BE49-F238E27FC236}">
                <a16:creationId xmlns:a16="http://schemas.microsoft.com/office/drawing/2014/main" id="{F4F05AF6-37D5-4CB0-BF40-0D554F3F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76700"/>
            <a:ext cx="75596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i="0" u="none">
                <a:effectLst/>
              </a:rPr>
              <a:t>OTEVŘENÁ TS</a:t>
            </a:r>
            <a:r>
              <a:rPr lang="cs-CZ" altLang="cs-CZ" sz="2400" b="0" i="0" u="none">
                <a:effectLst/>
              </a:rPr>
              <a:t> - mezi soustavou a okolím dochází 	   k výměně částic</a:t>
            </a:r>
          </a:p>
          <a:p>
            <a:pPr>
              <a:spcBef>
                <a:spcPct val="50000"/>
              </a:spcBef>
            </a:pPr>
            <a:endParaRPr lang="cs-CZ" altLang="cs-CZ" sz="2400" b="0" i="0" u="none">
              <a:effectLst/>
            </a:endParaRPr>
          </a:p>
        </p:txBody>
      </p:sp>
      <p:sp>
        <p:nvSpPr>
          <p:cNvPr id="241672" name="Rectangle 8">
            <a:extLst>
              <a:ext uri="{FF2B5EF4-FFF2-40B4-BE49-F238E27FC236}">
                <a16:creationId xmlns:a16="http://schemas.microsoft.com/office/drawing/2014/main" id="{74E95E1F-ABC3-43B2-B8BD-9408CCFC1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54613"/>
            <a:ext cx="78486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i="0" u="none">
                <a:effectLst/>
              </a:rPr>
              <a:t>ADIABATICKY IZOLOVANÁ TS</a:t>
            </a:r>
            <a:r>
              <a:rPr lang="cs-CZ" altLang="cs-CZ" sz="2400" b="0" i="0" u="none">
                <a:effectLst/>
              </a:rPr>
              <a:t> - mezi soustavou a   okolím nedochází k tepelné výměně</a:t>
            </a:r>
          </a:p>
          <a:p>
            <a:pPr>
              <a:spcBef>
                <a:spcPct val="50000"/>
              </a:spcBef>
            </a:pPr>
            <a:endParaRPr lang="cs-CZ" altLang="cs-CZ" sz="2400" b="0" i="0" u="none"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  <p:bldP spid="241669" grpId="0"/>
      <p:bldP spid="241670" grpId="0"/>
      <p:bldP spid="241671" grpId="0"/>
      <p:bldP spid="2416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53" name="Text Box 45">
            <a:extLst>
              <a:ext uri="{FF2B5EF4-FFF2-40B4-BE49-F238E27FC236}">
                <a16:creationId xmlns:a16="http://schemas.microsoft.com/office/drawing/2014/main" id="{E81DE7D9-94A4-4CB8-9BBE-58209B9A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11613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altLang="cs-CZ" sz="3600" i="0" u="none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1;</a:t>
            </a:r>
            <a:r>
              <a: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T</a:t>
            </a:r>
            <a:r>
              <a:rPr lang="cs-CZ" altLang="cs-CZ" sz="3600" i="0" u="none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; V</a:t>
            </a:r>
            <a:r>
              <a:rPr lang="cs-CZ" altLang="cs-CZ" sz="3600" i="0" u="none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47854" name="Text Box 46">
            <a:extLst>
              <a:ext uri="{FF2B5EF4-FFF2-40B4-BE49-F238E27FC236}">
                <a16:creationId xmlns:a16="http://schemas.microsoft.com/office/drawing/2014/main" id="{8C22D400-AF19-48E8-9D6C-BA58A6E4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011613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altLang="cs-CZ" sz="3600" i="0" u="none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2;</a:t>
            </a:r>
            <a:r>
              <a: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T</a:t>
            </a:r>
            <a:r>
              <a:rPr lang="cs-CZ" altLang="cs-CZ" sz="3600" i="0" u="none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cs-CZ" altLang="cs-CZ" sz="36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; V</a:t>
            </a:r>
            <a:r>
              <a:rPr lang="cs-CZ" altLang="cs-CZ" sz="3600" i="0" u="none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</a:p>
        </p:txBody>
      </p:sp>
      <p:sp>
        <p:nvSpPr>
          <p:cNvPr id="247842" name="Text Box 34">
            <a:extLst>
              <a:ext uri="{FF2B5EF4-FFF2-40B4-BE49-F238E27FC236}">
                <a16:creationId xmlns:a16="http://schemas.microsoft.com/office/drawing/2014/main" id="{0C7DA7AB-B74C-4A2C-8530-3BF2B2DA9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00088"/>
            <a:ext cx="8604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Těleso nebo termodynamická soustava se může nacházet   v různých 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STAVECH</a:t>
            </a: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 – jiná struktura, skupenství, tlak, objem, teplota.</a:t>
            </a:r>
          </a:p>
        </p:txBody>
      </p:sp>
      <p:grpSp>
        <p:nvGrpSpPr>
          <p:cNvPr id="247858" name="Group 50">
            <a:extLst>
              <a:ext uri="{FF2B5EF4-FFF2-40B4-BE49-F238E27FC236}">
                <a16:creationId xmlns:a16="http://schemas.microsoft.com/office/drawing/2014/main" id="{22072397-4106-43E8-93DF-D3E749518B24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635125"/>
            <a:ext cx="4752975" cy="2232025"/>
            <a:chOff x="1837" y="845"/>
            <a:chExt cx="2449" cy="1460"/>
          </a:xfrm>
        </p:grpSpPr>
        <p:graphicFrame>
          <p:nvGraphicFramePr>
            <p:cNvPr id="247855" name="Object 47">
              <a:extLst>
                <a:ext uri="{FF2B5EF4-FFF2-40B4-BE49-F238E27FC236}">
                  <a16:creationId xmlns:a16="http://schemas.microsoft.com/office/drawing/2014/main" id="{752629F7-2CD8-4E67-B3CB-4BFE770856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54" y="845"/>
            <a:ext cx="565" cy="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62" name="Visio" r:id="rId3" imgW="338938" imgH="877214" progId="Visio.Drawing.11">
                    <p:embed/>
                  </p:oleObj>
                </mc:Choice>
                <mc:Fallback>
                  <p:oleObj name="Visio" r:id="rId3" imgW="338938" imgH="877214" progId="Visio.Drawing.11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845"/>
                          <a:ext cx="565" cy="1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56" name="Object 48">
              <a:extLst>
                <a:ext uri="{FF2B5EF4-FFF2-40B4-BE49-F238E27FC236}">
                  <a16:creationId xmlns:a16="http://schemas.microsoft.com/office/drawing/2014/main" id="{F9FC9552-F021-459C-AD95-2552569D0D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6" y="1162"/>
            <a:ext cx="437" cy="1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63" name="Visio" r:id="rId5" imgW="338938" imgH="877214" progId="Visio.Drawing.11">
                    <p:embed/>
                  </p:oleObj>
                </mc:Choice>
                <mc:Fallback>
                  <p:oleObj name="Visio" r:id="rId5" imgW="338938" imgH="877214" progId="Visio.Drawing.11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1162"/>
                          <a:ext cx="437" cy="1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7857" name="Line 49">
              <a:extLst>
                <a:ext uri="{FF2B5EF4-FFF2-40B4-BE49-F238E27FC236}">
                  <a16:creationId xmlns:a16="http://schemas.microsoft.com/office/drawing/2014/main" id="{84BBDA53-73B1-4704-8AA9-C8F52075F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296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7861" name="Text Box 53">
            <a:extLst>
              <a:ext uri="{FF2B5EF4-FFF2-40B4-BE49-F238E27FC236}">
                <a16:creationId xmlns:a16="http://schemas.microsoft.com/office/drawing/2014/main" id="{4464736C-011C-4D2D-9AFD-75B7D8E15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5199063"/>
            <a:ext cx="8353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Stav soustavy TS charakterizují 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STAVOVÉ VELIČINY</a:t>
            </a: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 – teplota T, tlak p, objem V, aj.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7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7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7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53" grpId="0"/>
      <p:bldP spid="247842" grpId="0"/>
      <p:bldP spid="2478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9" name="Rectangle 5">
            <a:extLst>
              <a:ext uri="{FF2B5EF4-FFF2-40B4-BE49-F238E27FC236}">
                <a16:creationId xmlns:a16="http://schemas.microsoft.com/office/drawing/2014/main" id="{DFBA8BFC-7EB9-47EE-BF32-E0918A8D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74168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lvl="2" algn="ctr"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cs-CZ" altLang="cs-CZ" sz="3200" i="0" u="none">
                <a:effectLst/>
              </a:rPr>
              <a:t> </a:t>
            </a:r>
          </a:p>
          <a:p>
            <a:pPr lvl="2" algn="ctr"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cs-CZ" altLang="cs-CZ" sz="3200" i="0" u="none">
                <a:effectLst/>
              </a:rPr>
              <a:t>VNĚJŠÍ PODMÍNKY = konst</a:t>
            </a:r>
            <a:r>
              <a:rPr lang="cs-CZ" altLang="cs-CZ" sz="2400" i="0" u="none"/>
              <a:t>     	</a:t>
            </a:r>
            <a:endParaRPr lang="cs-CZ" altLang="cs-CZ" i="0" u="none">
              <a:effectLst/>
            </a:endParaRPr>
          </a:p>
        </p:txBody>
      </p:sp>
      <p:sp>
        <p:nvSpPr>
          <p:cNvPr id="251911" name="AutoShape 7">
            <a:extLst>
              <a:ext uri="{FF2B5EF4-FFF2-40B4-BE49-F238E27FC236}">
                <a16:creationId xmlns:a16="http://schemas.microsoft.com/office/drawing/2014/main" id="{8AE04297-5DD4-4896-BB79-4754F60E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1495425"/>
            <a:ext cx="565150" cy="1754188"/>
          </a:xfrm>
          <a:prstGeom prst="downArrow">
            <a:avLst>
              <a:gd name="adj1" fmla="val 50000"/>
              <a:gd name="adj2" fmla="val 77598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1600" b="0" i="0" u="none">
              <a:solidFill>
                <a:srgbClr val="0000FF"/>
              </a:solidFill>
              <a:effectLst/>
            </a:endParaRPr>
          </a:p>
        </p:txBody>
      </p:sp>
      <p:sp>
        <p:nvSpPr>
          <p:cNvPr id="251912" name="Text Box 8">
            <a:extLst>
              <a:ext uri="{FF2B5EF4-FFF2-40B4-BE49-F238E27FC236}">
                <a16:creationId xmlns:a16="http://schemas.microsoft.com/office/drawing/2014/main" id="{0DF1EF30-7257-4849-BA62-B5D6F11E0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449638"/>
            <a:ext cx="4895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i="0" u="none">
                <a:solidFill>
                  <a:srgbClr val="00FF00"/>
                </a:solidFill>
                <a:effectLst/>
              </a:rPr>
              <a:t>ROVNOVÁŽNÝ STAV TS</a:t>
            </a:r>
          </a:p>
        </p:txBody>
      </p:sp>
      <p:sp>
        <p:nvSpPr>
          <p:cNvPr id="251915" name="Rectangle 11">
            <a:extLst>
              <a:ext uri="{FF2B5EF4-FFF2-40B4-BE49-F238E27FC236}">
                <a16:creationId xmlns:a16="http://schemas.microsoft.com/office/drawing/2014/main" id="{0F055AE4-F4E0-4D8E-A508-BC22DA57F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278313"/>
            <a:ext cx="7812087" cy="1671637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i="0" u="none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ROVNOVÁŽNÝ STAV  TS ( RS ) </a:t>
            </a: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 -  stav, ve kterém neexistují žádné makroskopické děje a změny</a:t>
            </a: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 -  hodnoty stavových veličin se nemění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1" grpId="0" animBg="1"/>
      <p:bldP spid="251912" grpId="0"/>
      <p:bldP spid="251915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Rectangle 6">
            <a:extLst>
              <a:ext uri="{FF2B5EF4-FFF2-40B4-BE49-F238E27FC236}">
                <a16:creationId xmlns:a16="http://schemas.microsoft.com/office/drawing/2014/main" id="{65A27D5D-460F-4F39-9170-C2ACB4607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33375"/>
            <a:ext cx="82073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METODY ZKOUMÁNÍ</a:t>
            </a:r>
          </a:p>
          <a:p>
            <a:r>
              <a:rPr lang="cs-CZ" altLang="cs-CZ" b="0" i="0" u="none">
                <a:solidFill>
                  <a:srgbClr val="00FF00"/>
                </a:solidFill>
                <a:effectLst/>
              </a:rPr>
              <a:t>metody zkoumající fyzikální  vlastnosti látek a procesů v nich probíhajících</a:t>
            </a:r>
          </a:p>
        </p:txBody>
      </p:sp>
      <p:sp>
        <p:nvSpPr>
          <p:cNvPr id="214023" name="Rectangle 7">
            <a:extLst>
              <a:ext uri="{FF2B5EF4-FFF2-40B4-BE49-F238E27FC236}">
                <a16:creationId xmlns:a16="http://schemas.microsoft.com/office/drawing/2014/main" id="{DB9809CA-014B-48A0-9C00-80495C97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2738"/>
            <a:ext cx="384968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FF00"/>
              </a:buClr>
              <a:buSzPct val="75000"/>
              <a:buFont typeface="Wingdings" panose="05000000000000000000" pitchFamily="2" charset="2"/>
              <a:buChar char="Ø"/>
            </a:pPr>
            <a:r>
              <a:rPr lang="cs-CZ" altLang="cs-CZ" sz="2400" i="0" u="none">
                <a:solidFill>
                  <a:srgbClr val="00FF00"/>
                </a:solidFill>
                <a:effectLst/>
              </a:rPr>
              <a:t>  MOLEKULOVÉ FYZIKY</a:t>
            </a:r>
          </a:p>
        </p:txBody>
      </p:sp>
      <p:sp>
        <p:nvSpPr>
          <p:cNvPr id="214024" name="Text Box 8">
            <a:extLst>
              <a:ext uri="{FF2B5EF4-FFF2-40B4-BE49-F238E27FC236}">
                <a16:creationId xmlns:a16="http://schemas.microsoft.com/office/drawing/2014/main" id="{AC64619A-A1D5-47B9-BA52-57AED892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378200"/>
            <a:ext cx="79200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95350" indent="-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000" u="non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STATISTICKÁ METODA </a:t>
            </a:r>
          </a:p>
          <a:p>
            <a:pPr algn="just"/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	- </a:t>
            </a:r>
            <a:r>
              <a:rPr lang="cs-CZ" altLang="cs-CZ" sz="2400" b="0" i="0" u="none">
                <a:effectLst/>
              </a:rPr>
              <a:t>vlastnosti látek pozorujeme a popisujeme z  	</a:t>
            </a:r>
            <a:r>
              <a:rPr lang="cs-CZ" altLang="cs-CZ" sz="2400" i="0" u="none">
                <a:effectLst/>
              </a:rPr>
              <a:t>mikroskopického hlediska ( </a:t>
            </a:r>
            <a:r>
              <a:rPr lang="cs-CZ" altLang="cs-CZ" sz="2400" b="0" i="0" u="none">
                <a:effectLst/>
              </a:rPr>
              <a:t>zkoumá těleso 	jako soubor  neustále se pohybujících částic )</a:t>
            </a:r>
          </a:p>
        </p:txBody>
      </p:sp>
      <p:sp>
        <p:nvSpPr>
          <p:cNvPr id="214031" name="Rectangle 15">
            <a:extLst>
              <a:ext uri="{FF2B5EF4-FFF2-40B4-BE49-F238E27FC236}">
                <a16:creationId xmlns:a16="http://schemas.microsoft.com/office/drawing/2014/main" id="{C48B317B-FD39-4C02-B5A8-657552FCD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270500"/>
            <a:ext cx="698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i="0" u="none">
                <a:effectLst/>
              </a:rPr>
              <a:t>-</a:t>
            </a:r>
            <a:r>
              <a:rPr lang="cs-CZ" altLang="cs-CZ" sz="2400" b="0" i="0" u="none">
                <a:effectLst/>
              </a:rPr>
              <a:t> k popisů dějů se využívají poznatky z teorie    pravděpodobnosti a matematické statistiky.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4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4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/>
      <p:bldP spid="214023" grpId="0"/>
      <p:bldP spid="2140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Text Box 9">
            <a:extLst>
              <a:ext uri="{FF2B5EF4-FFF2-40B4-BE49-F238E27FC236}">
                <a16:creationId xmlns:a16="http://schemas.microsoft.com/office/drawing/2014/main" id="{4396B55E-F312-415E-8167-D86168F6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7493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800" i="0" u="none">
                <a:solidFill>
                  <a:srgbClr val="FF0000"/>
                </a:solidFill>
                <a:effectLst/>
              </a:rPr>
              <a:t>ZMĚNA STAVU SOUSTAVY ( termodynamický děj )</a:t>
            </a:r>
          </a:p>
        </p:txBody>
      </p:sp>
      <p:sp>
        <p:nvSpPr>
          <p:cNvPr id="188427" name="Text Box 11">
            <a:extLst>
              <a:ext uri="{FF2B5EF4-FFF2-40B4-BE49-F238E27FC236}">
                <a16:creationId xmlns:a16="http://schemas.microsoft.com/office/drawing/2014/main" id="{A78AC12D-D5EF-4502-82FD-831F69C8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40000"/>
            <a:ext cx="712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u="none">
                <a:effectLst/>
              </a:rPr>
              <a:t>Př.: Působíme-li silou na píst válce s plynem</a:t>
            </a:r>
          </a:p>
        </p:txBody>
      </p:sp>
      <p:sp>
        <p:nvSpPr>
          <p:cNvPr id="188447" name="AutoShape 31">
            <a:extLst>
              <a:ext uri="{FF2B5EF4-FFF2-40B4-BE49-F238E27FC236}">
                <a16:creationId xmlns:a16="http://schemas.microsoft.com/office/drawing/2014/main" id="{4E74A198-C32C-4E23-9AB4-D263455D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4765675"/>
            <a:ext cx="1387475" cy="622300"/>
          </a:xfrm>
          <a:prstGeom prst="rightArrow">
            <a:avLst>
              <a:gd name="adj1" fmla="val 50000"/>
              <a:gd name="adj2" fmla="val 55740"/>
            </a:avLst>
          </a:prstGeom>
          <a:solidFill>
            <a:srgbClr val="00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88462" name="Group 46">
            <a:extLst>
              <a:ext uri="{FF2B5EF4-FFF2-40B4-BE49-F238E27FC236}">
                <a16:creationId xmlns:a16="http://schemas.microsoft.com/office/drawing/2014/main" id="{3D0C630F-88DE-4100-BFEF-8BED5AEBD33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573463"/>
            <a:ext cx="2705100" cy="2127250"/>
            <a:chOff x="586" y="2251"/>
            <a:chExt cx="1704" cy="1340"/>
          </a:xfrm>
        </p:grpSpPr>
        <p:grpSp>
          <p:nvGrpSpPr>
            <p:cNvPr id="188445" name="Group 29">
              <a:extLst>
                <a:ext uri="{FF2B5EF4-FFF2-40B4-BE49-F238E27FC236}">
                  <a16:creationId xmlns:a16="http://schemas.microsoft.com/office/drawing/2014/main" id="{C0D87430-927B-41FD-A6DF-E9E8AB3D0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" y="2251"/>
              <a:ext cx="1704" cy="1340"/>
              <a:chOff x="748" y="2471"/>
              <a:chExt cx="1769" cy="1549"/>
            </a:xfrm>
          </p:grpSpPr>
          <p:sp>
            <p:nvSpPr>
              <p:cNvPr id="188428" name="Rectangle 12">
                <a:extLst>
                  <a:ext uri="{FF2B5EF4-FFF2-40B4-BE49-F238E27FC236}">
                    <a16:creationId xmlns:a16="http://schemas.microsoft.com/office/drawing/2014/main" id="{0D5B2761-F2C9-47D9-BED1-5E984DB4F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2795"/>
                <a:ext cx="1769" cy="1225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88444" name="Group 28">
                <a:extLst>
                  <a:ext uri="{FF2B5EF4-FFF2-40B4-BE49-F238E27FC236}">
                    <a16:creationId xmlns:a16="http://schemas.microsoft.com/office/drawing/2014/main" id="{CA18B7D5-118D-4DC2-B5AA-8006A19A52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8" y="2471"/>
                <a:ext cx="1769" cy="324"/>
                <a:chOff x="748" y="2471"/>
                <a:chExt cx="1769" cy="324"/>
              </a:xfrm>
            </p:grpSpPr>
            <p:sp>
              <p:nvSpPr>
                <p:cNvPr id="188430" name="Line 14">
                  <a:extLst>
                    <a:ext uri="{FF2B5EF4-FFF2-40B4-BE49-F238E27FC236}">
                      <a16:creationId xmlns:a16="http://schemas.microsoft.com/office/drawing/2014/main" id="{46517BB1-36AF-4A1F-A557-CCAD597E5C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" y="2750"/>
                  <a:ext cx="1769" cy="0"/>
                </a:xfrm>
                <a:prstGeom prst="line">
                  <a:avLst/>
                </a:prstGeom>
                <a:noFill/>
                <a:ln w="762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8431" name="Line 15">
                  <a:extLst>
                    <a:ext uri="{FF2B5EF4-FFF2-40B4-BE49-F238E27FC236}">
                      <a16:creationId xmlns:a16="http://schemas.microsoft.com/office/drawing/2014/main" id="{C6768CFD-C53A-460F-BB73-021BD1E643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8" y="2795"/>
                  <a:ext cx="1769" cy="0"/>
                </a:xfrm>
                <a:prstGeom prst="line">
                  <a:avLst/>
                </a:prstGeom>
                <a:noFill/>
                <a:ln w="762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8437" name="Line 21">
                  <a:extLst>
                    <a:ext uri="{FF2B5EF4-FFF2-40B4-BE49-F238E27FC236}">
                      <a16:creationId xmlns:a16="http://schemas.microsoft.com/office/drawing/2014/main" id="{62A1F676-718B-4C2F-8885-568686C9C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1" y="2471"/>
                  <a:ext cx="1" cy="318"/>
                </a:xfrm>
                <a:prstGeom prst="line">
                  <a:avLst/>
                </a:prstGeom>
                <a:noFill/>
                <a:ln w="762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188450" name="Text Box 34">
              <a:extLst>
                <a:ext uri="{FF2B5EF4-FFF2-40B4-BE49-F238E27FC236}">
                  <a16:creationId xmlns:a16="http://schemas.microsoft.com/office/drawing/2014/main" id="{A58770DF-60AD-4F43-84DC-643203E95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886"/>
              <a:ext cx="14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p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1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V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1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T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188459" name="Group 43">
            <a:extLst>
              <a:ext uri="{FF2B5EF4-FFF2-40B4-BE49-F238E27FC236}">
                <a16:creationId xmlns:a16="http://schemas.microsoft.com/office/drawing/2014/main" id="{F17099EB-406A-457C-B2BB-5CCA9722AE6E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3767138"/>
            <a:ext cx="2774950" cy="1930400"/>
            <a:chOff x="3581" y="2525"/>
            <a:chExt cx="1748" cy="1216"/>
          </a:xfrm>
        </p:grpSpPr>
        <p:grpSp>
          <p:nvGrpSpPr>
            <p:cNvPr id="188446" name="Group 30">
              <a:extLst>
                <a:ext uri="{FF2B5EF4-FFF2-40B4-BE49-F238E27FC236}">
                  <a16:creationId xmlns:a16="http://schemas.microsoft.com/office/drawing/2014/main" id="{74ADEBA7-1426-4E47-9183-A04027093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" y="2525"/>
              <a:ext cx="1661" cy="1216"/>
              <a:chOff x="3470" y="2659"/>
              <a:chExt cx="1724" cy="1405"/>
            </a:xfrm>
          </p:grpSpPr>
          <p:sp>
            <p:nvSpPr>
              <p:cNvPr id="188434" name="Rectangle 18">
                <a:extLst>
                  <a:ext uri="{FF2B5EF4-FFF2-40B4-BE49-F238E27FC236}">
                    <a16:creationId xmlns:a16="http://schemas.microsoft.com/office/drawing/2014/main" id="{C3FF0401-C96B-4158-BE79-B76A8411F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" y="3022"/>
                <a:ext cx="1724" cy="104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88443" name="Group 27">
                <a:extLst>
                  <a:ext uri="{FF2B5EF4-FFF2-40B4-BE49-F238E27FC236}">
                    <a16:creationId xmlns:a16="http://schemas.microsoft.com/office/drawing/2014/main" id="{A5339095-4865-4B74-99E4-F6B5A8A57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0" y="2659"/>
                <a:ext cx="1723" cy="363"/>
                <a:chOff x="3470" y="2659"/>
                <a:chExt cx="1723" cy="363"/>
              </a:xfrm>
            </p:grpSpPr>
            <p:sp>
              <p:nvSpPr>
                <p:cNvPr id="188435" name="Line 19">
                  <a:extLst>
                    <a:ext uri="{FF2B5EF4-FFF2-40B4-BE49-F238E27FC236}">
                      <a16:creationId xmlns:a16="http://schemas.microsoft.com/office/drawing/2014/main" id="{556CD07A-ABF0-4296-94E8-270395221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0" y="2976"/>
                  <a:ext cx="1723" cy="1"/>
                </a:xfrm>
                <a:prstGeom prst="line">
                  <a:avLst/>
                </a:prstGeom>
                <a:noFill/>
                <a:ln w="762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8436" name="Line 20">
                  <a:extLst>
                    <a:ext uri="{FF2B5EF4-FFF2-40B4-BE49-F238E27FC236}">
                      <a16:creationId xmlns:a16="http://schemas.microsoft.com/office/drawing/2014/main" id="{013823CA-B61F-4148-B41D-91068CAA6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0" y="3022"/>
                  <a:ext cx="1723" cy="0"/>
                </a:xfrm>
                <a:prstGeom prst="line">
                  <a:avLst/>
                </a:prstGeom>
                <a:noFill/>
                <a:ln w="762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8438" name="Line 22">
                  <a:extLst>
                    <a:ext uri="{FF2B5EF4-FFF2-40B4-BE49-F238E27FC236}">
                      <a16:creationId xmlns:a16="http://schemas.microsoft.com/office/drawing/2014/main" id="{2C9AC34B-A2CA-43B5-B354-BE6B3D034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9" y="2659"/>
                  <a:ext cx="0" cy="319"/>
                </a:xfrm>
                <a:prstGeom prst="line">
                  <a:avLst/>
                </a:prstGeom>
                <a:noFill/>
                <a:ln w="762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188451" name="Text Box 35">
              <a:extLst>
                <a:ext uri="{FF2B5EF4-FFF2-40B4-BE49-F238E27FC236}">
                  <a16:creationId xmlns:a16="http://schemas.microsoft.com/office/drawing/2014/main" id="{A6DD7A9E-5E56-4C4C-AFD5-F871C3856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" y="3154"/>
              <a:ext cx="14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p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2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V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2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T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</p:grpSp>
      <p:grpSp>
        <p:nvGrpSpPr>
          <p:cNvPr id="188460" name="Group 44">
            <a:extLst>
              <a:ext uri="{FF2B5EF4-FFF2-40B4-BE49-F238E27FC236}">
                <a16:creationId xmlns:a16="http://schemas.microsoft.com/office/drawing/2014/main" id="{7F8FA325-2D3D-46E0-B8C0-17C122FB8AC1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2997200"/>
            <a:ext cx="620713" cy="942975"/>
            <a:chOff x="4377" y="1797"/>
            <a:chExt cx="391" cy="594"/>
          </a:xfrm>
        </p:grpSpPr>
        <p:sp>
          <p:nvSpPr>
            <p:cNvPr id="188448" name="Line 32">
              <a:extLst>
                <a:ext uri="{FF2B5EF4-FFF2-40B4-BE49-F238E27FC236}">
                  <a16:creationId xmlns:a16="http://schemas.microsoft.com/office/drawing/2014/main" id="{B541D554-52DF-4E24-BC31-0A2C52D9A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7" y="1842"/>
              <a:ext cx="1" cy="54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88453" name="Object 37">
              <a:extLst>
                <a:ext uri="{FF2B5EF4-FFF2-40B4-BE49-F238E27FC236}">
                  <a16:creationId xmlns:a16="http://schemas.microsoft.com/office/drawing/2014/main" id="{5B55FDDF-27A7-4BCA-8A90-09AD258369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22" y="1797"/>
            <a:ext cx="346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63" name="Rovnice" r:id="rId3" imgW="164880" imgH="203040" progId="Equation.3">
                    <p:embed/>
                  </p:oleObj>
                </mc:Choice>
                <mc:Fallback>
                  <p:oleObj name="Rovnice" r:id="rId3" imgW="164880" imgH="20304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1797"/>
                          <a:ext cx="346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8456" name="Text Box 40">
            <a:extLst>
              <a:ext uri="{FF2B5EF4-FFF2-40B4-BE49-F238E27FC236}">
                <a16:creationId xmlns:a16="http://schemas.microsoft.com/office/drawing/2014/main" id="{A0B3D116-3970-4FFE-A522-4C1284BA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780088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i="0" u="none">
                <a:solidFill>
                  <a:schemeClr val="accent1"/>
                </a:solidFill>
                <a:effectLst/>
              </a:rPr>
              <a:t>Počáteční stav TS</a:t>
            </a:r>
          </a:p>
        </p:txBody>
      </p:sp>
      <p:sp>
        <p:nvSpPr>
          <p:cNvPr id="188457" name="Text Box 41">
            <a:extLst>
              <a:ext uri="{FF2B5EF4-FFF2-40B4-BE49-F238E27FC236}">
                <a16:creationId xmlns:a16="http://schemas.microsoft.com/office/drawing/2014/main" id="{EAB6DA55-4B13-4F49-880E-3EEDD0FA5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754688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i="0" u="none">
                <a:solidFill>
                  <a:schemeClr val="accent1"/>
                </a:solidFill>
                <a:effectLst/>
              </a:rPr>
              <a:t>Koncový stav TS</a:t>
            </a:r>
          </a:p>
        </p:txBody>
      </p:sp>
      <p:sp>
        <p:nvSpPr>
          <p:cNvPr id="188461" name="Text Box 45">
            <a:extLst>
              <a:ext uri="{FF2B5EF4-FFF2-40B4-BE49-F238E27FC236}">
                <a16:creationId xmlns:a16="http://schemas.microsoft.com/office/drawing/2014/main" id="{EEC974A2-48AA-4856-82F0-D694713F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66813"/>
            <a:ext cx="7993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400" i="0" u="none">
                <a:effectLst/>
              </a:rPr>
              <a:t>stav soustavy TS přechází z počátečního stavu do stavu koncového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/>
      <p:bldP spid="188427" grpId="1"/>
      <p:bldP spid="188456" grpId="0"/>
      <p:bldP spid="188457" grpId="0"/>
      <p:bldP spid="1884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53" name="Rectangle 13">
            <a:extLst>
              <a:ext uri="{FF2B5EF4-FFF2-40B4-BE49-F238E27FC236}">
                <a16:creationId xmlns:a16="http://schemas.microsoft.com/office/drawing/2014/main" id="{AA970A0C-B548-41E4-8BE0-F979187B5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613400"/>
            <a:ext cx="698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V jednom směru probíhá samovolně, k tomu aby děj probíhal opačně je zapotřebí dodat energii</a:t>
            </a:r>
            <a:endParaRPr lang="cs-CZ" altLang="cs-CZ" sz="2400" b="0" i="0" u="none">
              <a:effectLst/>
            </a:endParaRPr>
          </a:p>
        </p:txBody>
      </p:sp>
      <p:sp>
        <p:nvSpPr>
          <p:cNvPr id="189456" name="AutoShape 16">
            <a:extLst>
              <a:ext uri="{FF2B5EF4-FFF2-40B4-BE49-F238E27FC236}">
                <a16:creationId xmlns:a16="http://schemas.microsoft.com/office/drawing/2014/main" id="{724928AD-901A-4C89-8993-CB744027E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57" name="Text Box 17">
            <a:extLst>
              <a:ext uri="{FF2B5EF4-FFF2-40B4-BE49-F238E27FC236}">
                <a16:creationId xmlns:a16="http://schemas.microsoft.com/office/drawing/2014/main" id="{35CB0E51-36B4-4459-96C3-FEF568EB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60350"/>
            <a:ext cx="5292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i="0" u="none">
                <a:solidFill>
                  <a:srgbClr val="FF0000"/>
                </a:solidFill>
                <a:effectLst/>
              </a:rPr>
              <a:t>VRATNÝ</a:t>
            </a:r>
            <a:r>
              <a:rPr lang="cs-CZ" altLang="cs-CZ" sz="2800" i="0" u="none">
                <a:effectLst/>
              </a:rPr>
              <a:t> – ideální děj</a:t>
            </a:r>
          </a:p>
        </p:txBody>
      </p:sp>
      <p:sp>
        <p:nvSpPr>
          <p:cNvPr id="189460" name="AutoShape 20">
            <a:extLst>
              <a:ext uri="{FF2B5EF4-FFF2-40B4-BE49-F238E27FC236}">
                <a16:creationId xmlns:a16="http://schemas.microsoft.com/office/drawing/2014/main" id="{0EF7DFDC-F2F3-4B94-AE64-AE4F97FD5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2565400"/>
            <a:ext cx="1130300" cy="495300"/>
          </a:xfrm>
          <a:prstGeom prst="rightArrow">
            <a:avLst>
              <a:gd name="adj1" fmla="val 50000"/>
              <a:gd name="adj2" fmla="val 57051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89461" name="Group 21">
            <a:extLst>
              <a:ext uri="{FF2B5EF4-FFF2-40B4-BE49-F238E27FC236}">
                <a16:creationId xmlns:a16="http://schemas.microsoft.com/office/drawing/2014/main" id="{233AB47B-D465-498C-8295-E9014B1DC171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354263"/>
            <a:ext cx="2519362" cy="1724025"/>
            <a:chOff x="340" y="709"/>
            <a:chExt cx="1950" cy="1361"/>
          </a:xfrm>
        </p:grpSpPr>
        <p:sp>
          <p:nvSpPr>
            <p:cNvPr id="189462" name="Rectangle 22">
              <a:extLst>
                <a:ext uri="{FF2B5EF4-FFF2-40B4-BE49-F238E27FC236}">
                  <a16:creationId xmlns:a16="http://schemas.microsoft.com/office/drawing/2014/main" id="{7EE5CD90-31B0-477B-BE13-63B4E4B30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709"/>
              <a:ext cx="1950" cy="136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63" name="Text Box 23">
              <a:extLst>
                <a:ext uri="{FF2B5EF4-FFF2-40B4-BE49-F238E27FC236}">
                  <a16:creationId xmlns:a16="http://schemas.microsoft.com/office/drawing/2014/main" id="{A96AB914-6664-44D8-B5D5-4ED0360EA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" y="1205"/>
              <a:ext cx="1441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p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1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V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1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T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189464" name="Group 24">
            <a:extLst>
              <a:ext uri="{FF2B5EF4-FFF2-40B4-BE49-F238E27FC236}">
                <a16:creationId xmlns:a16="http://schemas.microsoft.com/office/drawing/2014/main" id="{1FF8A846-7EE0-4987-9ED9-4371410108E2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2349500"/>
            <a:ext cx="2519362" cy="1724025"/>
            <a:chOff x="3334" y="709"/>
            <a:chExt cx="1950" cy="1361"/>
          </a:xfrm>
        </p:grpSpPr>
        <p:sp>
          <p:nvSpPr>
            <p:cNvPr id="189465" name="Text Box 25">
              <a:extLst>
                <a:ext uri="{FF2B5EF4-FFF2-40B4-BE49-F238E27FC236}">
                  <a16:creationId xmlns:a16="http://schemas.microsoft.com/office/drawing/2014/main" id="{57B4AA44-0A4E-4AD8-8898-511CD2DF8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7" y="1203"/>
              <a:ext cx="1442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p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2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V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2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t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  <p:sp>
          <p:nvSpPr>
            <p:cNvPr id="189466" name="Rectangle 26">
              <a:extLst>
                <a:ext uri="{FF2B5EF4-FFF2-40B4-BE49-F238E27FC236}">
                  <a16:creationId xmlns:a16="http://schemas.microsoft.com/office/drawing/2014/main" id="{237E6B94-4586-418F-8C12-457E0D486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709"/>
              <a:ext cx="1950" cy="136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67" name="Text Box 27">
              <a:extLst>
                <a:ext uri="{FF2B5EF4-FFF2-40B4-BE49-F238E27FC236}">
                  <a16:creationId xmlns:a16="http://schemas.microsoft.com/office/drawing/2014/main" id="{790554CA-60CA-4B96-9EFC-BB17C984E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6" y="1160"/>
              <a:ext cx="1442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p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2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V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2</a:t>
              </a:r>
              <a:r>
                <a:rPr lang="cs-CZ" altLang="cs-CZ" i="0" u="none">
                  <a:solidFill>
                    <a:schemeClr val="bg1"/>
                  </a:solidFill>
                  <a:effectLst/>
                </a:rPr>
                <a:t>, T</a:t>
              </a:r>
              <a:r>
                <a:rPr lang="cs-CZ" altLang="cs-CZ" i="0" u="none" baseline="-25000"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</p:grpSp>
      <p:sp>
        <p:nvSpPr>
          <p:cNvPr id="189468" name="AutoShape 28">
            <a:extLst>
              <a:ext uri="{FF2B5EF4-FFF2-40B4-BE49-F238E27FC236}">
                <a16:creationId xmlns:a16="http://schemas.microsoft.com/office/drawing/2014/main" id="{644D049B-D391-46DD-AC31-E1F07ACC635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89400" y="3214688"/>
            <a:ext cx="1130300" cy="495300"/>
          </a:xfrm>
          <a:prstGeom prst="rightArrow">
            <a:avLst>
              <a:gd name="adj1" fmla="val 50000"/>
              <a:gd name="adj2" fmla="val 57051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70" name="Text Box 30">
            <a:extLst>
              <a:ext uri="{FF2B5EF4-FFF2-40B4-BE49-F238E27FC236}">
                <a16:creationId xmlns:a16="http://schemas.microsoft.com/office/drawing/2014/main" id="{D40FDAA3-9893-46AB-8E58-626080B9F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49725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i="0" u="none">
                <a:solidFill>
                  <a:schemeClr val="accent1"/>
                </a:solidFill>
                <a:effectLst/>
              </a:rPr>
              <a:t>Počáteční stav </a:t>
            </a:r>
            <a:r>
              <a:rPr lang="en-US" altLang="cs-CZ" sz="2000" i="0" u="none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~</a:t>
            </a:r>
            <a:r>
              <a:rPr lang="cs-CZ" altLang="cs-CZ" sz="2000" i="0" u="none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 koncový stav </a:t>
            </a:r>
            <a:r>
              <a:rPr lang="cs-CZ" altLang="cs-CZ" sz="2000" i="0" u="none">
                <a:solidFill>
                  <a:schemeClr val="accent1"/>
                </a:solidFill>
                <a:effectLst/>
              </a:rPr>
              <a:t>TS</a:t>
            </a:r>
          </a:p>
        </p:txBody>
      </p:sp>
      <p:sp>
        <p:nvSpPr>
          <p:cNvPr id="189472" name="Rectangle 32">
            <a:extLst>
              <a:ext uri="{FF2B5EF4-FFF2-40B4-BE49-F238E27FC236}">
                <a16:creationId xmlns:a16="http://schemas.microsoft.com/office/drawing/2014/main" id="{5310473E-D636-4019-AE2A-F9D3F8A11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908050"/>
            <a:ext cx="66595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b="0" i="0" u="none">
                <a:effectLst/>
              </a:rPr>
              <a:t>Děj, který proběhne v TS v  jednom směru a ve směru opačném tak, aby se soustava dostala do původního stavu.</a:t>
            </a:r>
          </a:p>
        </p:txBody>
      </p:sp>
      <p:sp>
        <p:nvSpPr>
          <p:cNvPr id="189473" name="AutoShape 33">
            <a:extLst>
              <a:ext uri="{FF2B5EF4-FFF2-40B4-BE49-F238E27FC236}">
                <a16:creationId xmlns:a16="http://schemas.microsoft.com/office/drawing/2014/main" id="{CE78ED88-7B9C-462A-A918-379211EE3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08635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74" name="Text Box 34">
            <a:extLst>
              <a:ext uri="{FF2B5EF4-FFF2-40B4-BE49-F238E27FC236}">
                <a16:creationId xmlns:a16="http://schemas.microsoft.com/office/drawing/2014/main" id="{AF02BBB9-E49E-428D-8FDA-1799EC02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5013325"/>
            <a:ext cx="5292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i="0" u="none">
                <a:solidFill>
                  <a:srgbClr val="FF0000"/>
                </a:solidFill>
                <a:effectLst/>
              </a:rPr>
              <a:t>NEVRATNÝ</a:t>
            </a:r>
            <a:r>
              <a:rPr lang="cs-CZ" altLang="cs-CZ" sz="2800" i="0" u="none">
                <a:effectLst/>
              </a:rPr>
              <a:t> – skutečný děj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3" grpId="0"/>
      <p:bldP spid="189470" grpId="0"/>
      <p:bldP spid="18947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70" name="Group 34">
            <a:extLst>
              <a:ext uri="{FF2B5EF4-FFF2-40B4-BE49-F238E27FC236}">
                <a16:creationId xmlns:a16="http://schemas.microsoft.com/office/drawing/2014/main" id="{181940AC-C44B-40F7-BAA5-AF61ACA26821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2924175"/>
            <a:ext cx="2159000" cy="1008063"/>
            <a:chOff x="2245" y="1298"/>
            <a:chExt cx="1360" cy="635"/>
          </a:xfrm>
        </p:grpSpPr>
        <p:sp>
          <p:nvSpPr>
            <p:cNvPr id="193550" name="Rectangle 14">
              <a:extLst>
                <a:ext uri="{FF2B5EF4-FFF2-40B4-BE49-F238E27FC236}">
                  <a16:creationId xmlns:a16="http://schemas.microsoft.com/office/drawing/2014/main" id="{A8DF11C9-933E-4060-8318-B73EBC28D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298"/>
              <a:ext cx="1225" cy="635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3551" name="Text Box 15">
              <a:extLst>
                <a:ext uri="{FF2B5EF4-FFF2-40B4-BE49-F238E27FC236}">
                  <a16:creationId xmlns:a16="http://schemas.microsoft.com/office/drawing/2014/main" id="{41B55B39-F3FE-4D3C-9CC6-7D4195406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434"/>
              <a:ext cx="1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800" i="0" u="none">
                  <a:solidFill>
                    <a:schemeClr val="bg1"/>
                  </a:solidFill>
                  <a:effectLst/>
                </a:rPr>
                <a:t>TEPLOTA</a:t>
              </a:r>
            </a:p>
          </p:txBody>
        </p:sp>
      </p:grpSp>
      <p:sp>
        <p:nvSpPr>
          <p:cNvPr id="193553" name="AutoShape 17">
            <a:extLst>
              <a:ext uri="{FF2B5EF4-FFF2-40B4-BE49-F238E27FC236}">
                <a16:creationId xmlns:a16="http://schemas.microsoft.com/office/drawing/2014/main" id="{E0FCD015-0743-421F-A718-C1237B563028}"/>
              </a:ext>
            </a:extLst>
          </p:cNvPr>
          <p:cNvSpPr>
            <a:spLocks noChangeArrowheads="1"/>
          </p:cNvSpPr>
          <p:nvPr/>
        </p:nvSpPr>
        <p:spPr bwMode="auto">
          <a:xfrm rot="1900816">
            <a:off x="5703888" y="3282950"/>
            <a:ext cx="1087437" cy="504825"/>
          </a:xfrm>
          <a:prstGeom prst="rightArrow">
            <a:avLst>
              <a:gd name="adj1" fmla="val 50000"/>
              <a:gd name="adj2" fmla="val 53852"/>
            </a:avLst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93576" name="Group 40">
            <a:extLst>
              <a:ext uri="{FF2B5EF4-FFF2-40B4-BE49-F238E27FC236}">
                <a16:creationId xmlns:a16="http://schemas.microsoft.com/office/drawing/2014/main" id="{DFA86E8C-DD5E-455D-9F88-6550E03C5A5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003675"/>
            <a:ext cx="2663825" cy="1130300"/>
            <a:chOff x="340" y="2659"/>
            <a:chExt cx="1678" cy="712"/>
          </a:xfrm>
        </p:grpSpPr>
        <p:sp>
          <p:nvSpPr>
            <p:cNvPr id="193556" name="Rectangle 20">
              <a:extLst>
                <a:ext uri="{FF2B5EF4-FFF2-40B4-BE49-F238E27FC236}">
                  <a16:creationId xmlns:a16="http://schemas.microsoft.com/office/drawing/2014/main" id="{67564CC5-117A-4443-82E2-0C9AB9BDC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659"/>
              <a:ext cx="1678" cy="68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3557" name="Text Box 21">
              <a:extLst>
                <a:ext uri="{FF2B5EF4-FFF2-40B4-BE49-F238E27FC236}">
                  <a16:creationId xmlns:a16="http://schemas.microsoft.com/office/drawing/2014/main" id="{929FA085-7C56-4F90-A44A-A0BD44610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" y="2660"/>
              <a:ext cx="1020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000" b="0" i="0" u="none">
                  <a:solidFill>
                    <a:schemeClr val="bg1"/>
                  </a:solidFill>
                  <a:effectLst/>
                </a:rPr>
                <a:t>CELSIOVA </a:t>
              </a:r>
            </a:p>
            <a:p>
              <a:pPr algn="ctr">
                <a:spcBef>
                  <a:spcPct val="50000"/>
                </a:spcBef>
              </a:pPr>
              <a:r>
                <a:rPr lang="cs-CZ" altLang="cs-CZ" u="none">
                  <a:solidFill>
                    <a:schemeClr val="bg1"/>
                  </a:solidFill>
                  <a:effectLst/>
                </a:rPr>
                <a:t>t</a:t>
              </a:r>
            </a:p>
          </p:txBody>
        </p:sp>
      </p:grpSp>
      <p:grpSp>
        <p:nvGrpSpPr>
          <p:cNvPr id="193577" name="Group 41">
            <a:extLst>
              <a:ext uri="{FF2B5EF4-FFF2-40B4-BE49-F238E27FC236}">
                <a16:creationId xmlns:a16="http://schemas.microsoft.com/office/drawing/2014/main" id="{79D930E8-BA8A-4D8A-851C-806156B35ACE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4003675"/>
            <a:ext cx="2808287" cy="1152525"/>
            <a:chOff x="3787" y="2659"/>
            <a:chExt cx="1769" cy="726"/>
          </a:xfrm>
        </p:grpSpPr>
        <p:sp>
          <p:nvSpPr>
            <p:cNvPr id="193567" name="Rectangle 31">
              <a:extLst>
                <a:ext uri="{FF2B5EF4-FFF2-40B4-BE49-F238E27FC236}">
                  <a16:creationId xmlns:a16="http://schemas.microsoft.com/office/drawing/2014/main" id="{5CFAC177-4500-418B-AB95-1A903DAEA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659"/>
              <a:ext cx="1586" cy="68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3568" name="Text Box 32">
              <a:extLst>
                <a:ext uri="{FF2B5EF4-FFF2-40B4-BE49-F238E27FC236}">
                  <a16:creationId xmlns:a16="http://schemas.microsoft.com/office/drawing/2014/main" id="{3BE95864-44D2-4DBB-AC52-0CD22F5EC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674"/>
              <a:ext cx="1769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000" i="0" u="none">
                  <a:solidFill>
                    <a:schemeClr val="bg1"/>
                  </a:solidFill>
                  <a:effectLst/>
                </a:rPr>
                <a:t>TERMODYNAMICKÁ </a:t>
              </a:r>
            </a:p>
            <a:p>
              <a:pPr algn="ctr">
                <a:spcBef>
                  <a:spcPct val="50000"/>
                </a:spcBef>
              </a:pPr>
              <a:r>
                <a:rPr lang="cs-CZ" altLang="cs-CZ" u="none">
                  <a:solidFill>
                    <a:schemeClr val="bg1"/>
                  </a:solidFill>
                  <a:effectLst/>
                </a:rPr>
                <a:t>T</a:t>
              </a:r>
            </a:p>
          </p:txBody>
        </p:sp>
      </p:grpSp>
      <p:sp>
        <p:nvSpPr>
          <p:cNvPr id="193571" name="AutoShape 35">
            <a:extLst>
              <a:ext uri="{FF2B5EF4-FFF2-40B4-BE49-F238E27FC236}">
                <a16:creationId xmlns:a16="http://schemas.microsoft.com/office/drawing/2014/main" id="{1D689DF8-432D-4AED-A352-FF55648449BC}"/>
              </a:ext>
            </a:extLst>
          </p:cNvPr>
          <p:cNvSpPr>
            <a:spLocks noChangeArrowheads="1"/>
          </p:cNvSpPr>
          <p:nvPr/>
        </p:nvSpPr>
        <p:spPr bwMode="auto">
          <a:xfrm rot="8974766">
            <a:off x="2403475" y="3282950"/>
            <a:ext cx="1087438" cy="504825"/>
          </a:xfrm>
          <a:prstGeom prst="rightArrow">
            <a:avLst>
              <a:gd name="adj1" fmla="val 50000"/>
              <a:gd name="adj2" fmla="val 53852"/>
            </a:avLst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3574" name="Rectangle 38">
            <a:extLst>
              <a:ext uri="{FF2B5EF4-FFF2-40B4-BE49-F238E27FC236}">
                <a16:creationId xmlns:a16="http://schemas.microsoft.com/office/drawing/2014/main" id="{309C0062-616C-4892-8E6B-0970237ED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064500" cy="957262"/>
          </a:xfrm>
          <a:noFill/>
          <a:ln w="730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0700" indent="-1790700">
              <a:buFont typeface="Wingdings" panose="05000000000000000000" pitchFamily="2" charset="2"/>
              <a:buNone/>
            </a:pPr>
            <a:r>
              <a:rPr lang="cs-CZ" altLang="cs-CZ" sz="2800" b="1">
                <a:solidFill>
                  <a:srgbClr val="00CC00"/>
                </a:solidFill>
                <a:effectLst/>
              </a:rPr>
              <a:t>TEPLOTA</a:t>
            </a:r>
            <a:r>
              <a:rPr lang="cs-CZ" altLang="cs-CZ" sz="2400" b="1">
                <a:solidFill>
                  <a:srgbClr val="00CC00"/>
                </a:solidFill>
                <a:effectLst/>
              </a:rPr>
              <a:t> je fyzikální veličina, která charakterizuje     termodynamický stav tělesa.</a:t>
            </a:r>
            <a:r>
              <a:rPr lang="cs-CZ" altLang="cs-CZ" sz="240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193575" name="Rectangle 39">
            <a:extLst>
              <a:ext uri="{FF2B5EF4-FFF2-40B4-BE49-F238E27FC236}">
                <a16:creationId xmlns:a16="http://schemas.microsoft.com/office/drawing/2014/main" id="{03135D21-A6CE-4BF5-9608-3450DE99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0663"/>
            <a:ext cx="7993062" cy="126365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2160588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2568575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2976563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338455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38417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42989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47561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521335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TEPLOTNÍ STUPNICE</a:t>
            </a:r>
            <a:r>
              <a:rPr lang="cs-CZ" altLang="cs-CZ" sz="2000" i="0" u="none">
                <a:solidFill>
                  <a:srgbClr val="FFCC00"/>
                </a:solidFill>
                <a:effectLst/>
              </a:rPr>
              <a:t> </a:t>
            </a:r>
            <a:r>
              <a:rPr lang="cs-CZ" altLang="cs-CZ" sz="2400" i="0" u="none">
                <a:solidFill>
                  <a:srgbClr val="FFCC00"/>
                </a:solidFill>
                <a:effectLst/>
              </a:rPr>
              <a:t>je dohodou stanovený způsob, kterým jsou jednotlivým teplotám přiřazeny číselné hodnoty.</a:t>
            </a:r>
            <a:r>
              <a:rPr lang="cs-CZ" altLang="cs-CZ" sz="2400" b="0" i="0" u="none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93579" name="Rectangle 43">
            <a:extLst>
              <a:ext uri="{FF2B5EF4-FFF2-40B4-BE49-F238E27FC236}">
                <a16:creationId xmlns:a16="http://schemas.microsoft.com/office/drawing/2014/main" id="{ED36C81E-1219-4E1E-9F0B-763C6F656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60350"/>
            <a:ext cx="60420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5.	TEPLOTA A JEJÍ MĚŘENÍ</a:t>
            </a:r>
          </a:p>
        </p:txBody>
      </p:sp>
      <p:sp>
        <p:nvSpPr>
          <p:cNvPr id="193580" name="Rectangle 44">
            <a:extLst>
              <a:ext uri="{FF2B5EF4-FFF2-40B4-BE49-F238E27FC236}">
                <a16:creationId xmlns:a16="http://schemas.microsoft.com/office/drawing/2014/main" id="{EF0CC26B-373C-4749-8D92-51D504785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692150"/>
            <a:ext cx="8675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i="0" u="none">
                <a:effectLst/>
              </a:rPr>
              <a:t>Všechna tělesa, která tvoří rovnovážnou soustavu mají stejnou teplotu.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9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9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9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935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9357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935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935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1935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19357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935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935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4" grpId="0" uiExpand="1" build="p" animBg="1"/>
      <p:bldP spid="193575" grpId="0" uiExpand="1" build="allAtOnce" animBg="1"/>
      <p:bldP spid="193579" grpId="0"/>
      <p:bldP spid="19358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Rectangle 8">
            <a:extLst>
              <a:ext uri="{FF2B5EF4-FFF2-40B4-BE49-F238E27FC236}">
                <a16:creationId xmlns:a16="http://schemas.microsoft.com/office/drawing/2014/main" id="{59656A75-922D-4119-A99B-CE5A6F0D7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41463"/>
            <a:ext cx="82089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00100" indent="-43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176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399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62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8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417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9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5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1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>
                <a:solidFill>
                  <a:srgbClr val="FFCC00"/>
                </a:solidFill>
                <a:effectLst/>
              </a:rPr>
              <a:t>Druhy teploměru:</a:t>
            </a:r>
          </a:p>
          <a:p>
            <a:pPr algn="just"/>
            <a:endParaRPr lang="cs-CZ" altLang="cs-CZ" sz="2800" i="0">
              <a:solidFill>
                <a:srgbClr val="FFCC00"/>
              </a:solidFill>
              <a:effectLst/>
            </a:endParaRPr>
          </a:p>
          <a:p>
            <a:pPr algn="just">
              <a:buFontTx/>
              <a:buChar char="•"/>
            </a:pPr>
            <a:r>
              <a:rPr lang="cs-CZ" altLang="cs-CZ" sz="2000" i="0" u="none">
                <a:solidFill>
                  <a:srgbClr val="FFCC00"/>
                </a:solidFill>
                <a:effectLst/>
              </a:rPr>
              <a:t>	</a:t>
            </a:r>
            <a:r>
              <a:rPr lang="cs-CZ" altLang="cs-CZ" sz="2400" i="0" u="none">
                <a:solidFill>
                  <a:srgbClr val="FFCC00"/>
                </a:solidFill>
                <a:effectLst/>
              </a:rPr>
              <a:t>KAPALINOVÝ využívá teplotní roztažnosti  teploměrné kapaliny</a:t>
            </a:r>
            <a:r>
              <a:rPr lang="cs-CZ" altLang="cs-CZ" sz="2400" u="none">
                <a:solidFill>
                  <a:srgbClr val="FFCC00"/>
                </a:solidFill>
                <a:effectLst/>
              </a:rPr>
              <a:t> </a:t>
            </a:r>
            <a:r>
              <a:rPr lang="cs-CZ" altLang="cs-CZ" sz="2400" i="0" u="none">
                <a:solidFill>
                  <a:srgbClr val="FFCC00"/>
                </a:solidFill>
                <a:effectLst/>
              </a:rPr>
              <a:t>( </a:t>
            </a:r>
            <a:r>
              <a:rPr lang="cs-CZ" altLang="cs-CZ" sz="2400" u="none">
                <a:solidFill>
                  <a:srgbClr val="FFCC00"/>
                </a:solidFill>
                <a:effectLst/>
              </a:rPr>
              <a:t>lihu, rtuti, apod</a:t>
            </a:r>
            <a:r>
              <a:rPr lang="cs-CZ" altLang="cs-CZ" sz="2400" i="0" u="none">
                <a:solidFill>
                  <a:srgbClr val="FFCC00"/>
                </a:solidFill>
                <a:effectLst/>
              </a:rPr>
              <a:t>. )</a:t>
            </a:r>
          </a:p>
          <a:p>
            <a:pPr algn="just"/>
            <a:endParaRPr lang="cs-CZ" altLang="cs-CZ" sz="2400" i="0" u="none">
              <a:solidFill>
                <a:srgbClr val="FFCC00"/>
              </a:solidFill>
              <a:effectLst/>
            </a:endParaRPr>
          </a:p>
          <a:p>
            <a:pPr algn="just">
              <a:buFontTx/>
              <a:buChar char="•"/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	PLYNOVÝ využívá závislosti tlaku plynu při stálém   objemu 	</a:t>
            </a:r>
          </a:p>
          <a:p>
            <a:pPr algn="just">
              <a:buFontTx/>
              <a:buChar char="•"/>
            </a:pPr>
            <a:endParaRPr lang="cs-CZ" altLang="cs-CZ" sz="2400" i="0" u="none">
              <a:solidFill>
                <a:srgbClr val="FFCC00"/>
              </a:solidFill>
              <a:effectLst/>
            </a:endParaRPr>
          </a:p>
          <a:p>
            <a:pPr algn="just">
              <a:buFontTx/>
              <a:buChar char="•"/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	BIMETALOVÝ využívá změny délky v závislosti na  teplotě </a:t>
            </a:r>
          </a:p>
          <a:p>
            <a:pPr algn="just"/>
            <a:endParaRPr lang="cs-CZ" altLang="cs-CZ" sz="2400" i="0" u="none">
              <a:solidFill>
                <a:srgbClr val="FFCC00"/>
              </a:solidFill>
              <a:effectLst/>
            </a:endParaRPr>
          </a:p>
          <a:p>
            <a:pPr algn="just">
              <a:buFontTx/>
              <a:buChar char="•"/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  ODPOROVÝ využívá závislosti elektrického odporu vodiče   ( polovodiče )</a:t>
            </a:r>
          </a:p>
          <a:p>
            <a:pPr algn="just"/>
            <a:endParaRPr lang="cs-CZ" altLang="cs-CZ" sz="2400" i="0" u="none">
              <a:solidFill>
                <a:srgbClr val="FFCC00"/>
              </a:solidFill>
              <a:effectLst/>
            </a:endParaRPr>
          </a:p>
        </p:txBody>
      </p:sp>
      <p:sp>
        <p:nvSpPr>
          <p:cNvPr id="194571" name="Rectangle 11">
            <a:extLst>
              <a:ext uri="{FF2B5EF4-FFF2-40B4-BE49-F238E27FC236}">
                <a16:creationId xmlns:a16="http://schemas.microsoft.com/office/drawing/2014/main" id="{A0C8C52A-9211-47B9-8DDF-FE0D58EBD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8913"/>
            <a:ext cx="7993062" cy="89852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TEPLOMĚR je srovnávací těleso k měření teploty , u něhož známe jeho vlastnosti v závislosti na 	teplotě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45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4571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1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5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45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 uiExpand="1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Rectangle 5">
            <a:extLst>
              <a:ext uri="{FF2B5EF4-FFF2-40B4-BE49-F238E27FC236}">
                <a16:creationId xmlns:a16="http://schemas.microsoft.com/office/drawing/2014/main" id="{EFF37342-2C0A-4F88-B59F-2C9CCA21F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07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PYROMETR využívá závislost záření látky  na  teplotě ( při velmi  vysokých teplotách</a:t>
            </a:r>
            <a:r>
              <a:rPr lang="cs-CZ" altLang="cs-CZ" sz="2000" i="0" u="none">
                <a:solidFill>
                  <a:srgbClr val="FFCC00"/>
                </a:solidFill>
                <a:effectLst/>
              </a:rPr>
              <a:t> )</a:t>
            </a:r>
            <a:endParaRPr lang="cs-CZ" altLang="cs-CZ" sz="2400" i="0" u="none">
              <a:solidFill>
                <a:srgbClr val="FFCC00"/>
              </a:solidFill>
              <a:effectLst/>
            </a:endParaRPr>
          </a:p>
        </p:txBody>
      </p:sp>
      <p:grpSp>
        <p:nvGrpSpPr>
          <p:cNvPr id="204814" name="Group 14">
            <a:extLst>
              <a:ext uri="{FF2B5EF4-FFF2-40B4-BE49-F238E27FC236}">
                <a16:creationId xmlns:a16="http://schemas.microsoft.com/office/drawing/2014/main" id="{69FC8477-B59A-4989-92B8-5D05DB482735}"/>
              </a:ext>
            </a:extLst>
          </p:cNvPr>
          <p:cNvGrpSpPr>
            <a:grpSpLocks/>
          </p:cNvGrpSpPr>
          <p:nvPr/>
        </p:nvGrpSpPr>
        <p:grpSpPr bwMode="auto">
          <a:xfrm>
            <a:off x="2076450" y="2708275"/>
            <a:ext cx="3575050" cy="3744913"/>
            <a:chOff x="1338" y="1344"/>
            <a:chExt cx="2252" cy="2721"/>
          </a:xfrm>
        </p:grpSpPr>
        <p:sp>
          <p:nvSpPr>
            <p:cNvPr id="204810" name="Rectangle 10">
              <a:extLst>
                <a:ext uri="{FF2B5EF4-FFF2-40B4-BE49-F238E27FC236}">
                  <a16:creationId xmlns:a16="http://schemas.microsoft.com/office/drawing/2014/main" id="{D07FBEF5-AEE5-4EE5-950D-DB5BA9AEF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344"/>
              <a:ext cx="1995" cy="158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04806" name="Picture 6" descr="bimetal">
              <a:extLst>
                <a:ext uri="{FF2B5EF4-FFF2-40B4-BE49-F238E27FC236}">
                  <a16:creationId xmlns:a16="http://schemas.microsoft.com/office/drawing/2014/main" id="{2F7C8FD3-8C21-4D88-AD2B-27F2AADC4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598"/>
              <a:ext cx="1980" cy="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4808" name="Picture 8" descr="teploměr 3">
            <a:extLst>
              <a:ext uri="{FF2B5EF4-FFF2-40B4-BE49-F238E27FC236}">
                <a16:creationId xmlns:a16="http://schemas.microsoft.com/office/drawing/2014/main" id="{978C9F9D-7513-4B30-99D6-DBA25B289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119856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13" name="Group 13">
            <a:extLst>
              <a:ext uri="{FF2B5EF4-FFF2-40B4-BE49-F238E27FC236}">
                <a16:creationId xmlns:a16="http://schemas.microsoft.com/office/drawing/2014/main" id="{730918CB-E6E6-43FF-982B-8C298DF3CF52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990850"/>
            <a:ext cx="2808287" cy="2598738"/>
            <a:chOff x="3787" y="1884"/>
            <a:chExt cx="1769" cy="1637"/>
          </a:xfrm>
        </p:grpSpPr>
        <p:sp>
          <p:nvSpPr>
            <p:cNvPr id="204811" name="Rectangle 11">
              <a:extLst>
                <a:ext uri="{FF2B5EF4-FFF2-40B4-BE49-F238E27FC236}">
                  <a16:creationId xmlns:a16="http://schemas.microsoft.com/office/drawing/2014/main" id="{DD3D6373-C4CA-4C77-B3F9-4BB6E3270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206"/>
              <a:ext cx="1406" cy="131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04809" name="Picture 9" descr="plynové tepl">
              <a:extLst>
                <a:ext uri="{FF2B5EF4-FFF2-40B4-BE49-F238E27FC236}">
                  <a16:creationId xmlns:a16="http://schemas.microsoft.com/office/drawing/2014/main" id="{F641B2D4-BDFA-486E-A2D4-515E4AA49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884"/>
              <a:ext cx="1638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4812" name="Text Box 12">
            <a:extLst>
              <a:ext uri="{FF2B5EF4-FFF2-40B4-BE49-F238E27FC236}">
                <a16:creationId xmlns:a16="http://schemas.microsoft.com/office/drawing/2014/main" id="{9E4A1DB5-E71F-4720-9865-18055EAE6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021388"/>
            <a:ext cx="288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0" u="none">
                <a:effectLst/>
              </a:rPr>
              <a:t>Obr.: Ukázky teploměrů</a:t>
            </a:r>
          </a:p>
        </p:txBody>
      </p:sp>
      <p:sp>
        <p:nvSpPr>
          <p:cNvPr id="204816" name="Rectangle 16">
            <a:extLst>
              <a:ext uri="{FF2B5EF4-FFF2-40B4-BE49-F238E27FC236}">
                <a16:creationId xmlns:a16="http://schemas.microsoft.com/office/drawing/2014/main" id="{77F8A19D-082E-439F-8011-B1FFE795B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75" y="1341438"/>
            <a:ext cx="860425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87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9375" indent="-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>
              <a:buFontTx/>
              <a:buChar char="•"/>
            </a:pPr>
            <a:r>
              <a:rPr lang="cs-CZ" altLang="cs-CZ" sz="2400" i="0" u="none">
                <a:solidFill>
                  <a:srgbClr val="FFCC00"/>
                </a:solidFill>
                <a:effectLst/>
              </a:rPr>
              <a:t>TERMOELEKTRICKÝ využívá závislost termoelektrického napětí v místě styků dvou kovů na teplotě</a:t>
            </a:r>
          </a:p>
          <a:p>
            <a:pPr algn="just"/>
            <a:endParaRPr lang="cs-CZ" altLang="cs-CZ" sz="2400" i="0" u="none">
              <a:solidFill>
                <a:srgbClr val="FFCC00"/>
              </a:solidFill>
              <a:effectLst/>
            </a:endParaRPr>
          </a:p>
          <a:p>
            <a:pPr>
              <a:spcBef>
                <a:spcPct val="50000"/>
              </a:spcBef>
            </a:pPr>
            <a:endParaRPr lang="cs-CZ" altLang="cs-CZ" sz="2400" i="0" u="none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  <p:bldP spid="204812" grpId="0"/>
      <p:bldP spid="2048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2" name="Rectangle 8">
            <a:extLst>
              <a:ext uri="{FF2B5EF4-FFF2-40B4-BE49-F238E27FC236}">
                <a16:creationId xmlns:a16="http://schemas.microsoft.com/office/drawing/2014/main" id="{87EF14EC-DB42-4400-8A20-800454E7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5888"/>
            <a:ext cx="820896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600" i="0" u="none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CELSIOVA TEPLOTA t</a:t>
            </a:r>
          </a:p>
          <a:p>
            <a:r>
              <a:rPr lang="cs-CZ" altLang="cs-CZ" sz="2000" u="none">
                <a:solidFill>
                  <a:srgbClr val="00CC00"/>
                </a:solidFill>
                <a:effectLst/>
              </a:rPr>
              <a:t> 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- jednotka [ t ]</a:t>
            </a: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= 1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°C (stupeň Celsia) </a:t>
            </a:r>
          </a:p>
          <a:p>
            <a:endParaRPr lang="cs-CZ" altLang="cs-CZ" sz="2400" i="0" u="none">
              <a:solidFill>
                <a:srgbClr val="00CC00"/>
              </a:solidFill>
              <a:effectLst/>
            </a:endParaRPr>
          </a:p>
          <a:p>
            <a:r>
              <a:rPr lang="cs-CZ" altLang="cs-CZ" sz="2000" u="none">
                <a:solidFill>
                  <a:srgbClr val="00CC00"/>
                </a:solidFill>
                <a:effectLst/>
              </a:rPr>
              <a:t> 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  </a:t>
            </a:r>
            <a:r>
              <a:rPr lang="cs-CZ" altLang="cs-CZ" sz="2400" i="0">
                <a:effectLst/>
              </a:rPr>
              <a:t>CELSIOVA TEPLOTNÍ STUPNICE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 určena dvěma  základními teplotami:</a:t>
            </a:r>
            <a:endParaRPr lang="cs-CZ" altLang="cs-CZ" sz="2400" i="0">
              <a:solidFill>
                <a:srgbClr val="00CC00"/>
              </a:solidFill>
              <a:effectLst/>
            </a:endParaRP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   		0 °C </a:t>
            </a: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		</a:t>
            </a:r>
            <a:r>
              <a:rPr lang="cs-CZ" altLang="cs-CZ" sz="2400" b="0" i="0" u="none">
                <a:effectLst/>
              </a:rPr>
              <a:t>je teplota rovnovážného stavu chemicky čisté 	vody </a:t>
            </a:r>
            <a:r>
              <a:rPr lang="cs-CZ" altLang="cs-CZ" sz="2400" i="0" u="none">
                <a:effectLst/>
              </a:rPr>
              <a:t>	</a:t>
            </a:r>
            <a:r>
              <a:rPr lang="cs-CZ" altLang="cs-CZ" sz="2400" b="0" i="0" u="none">
                <a:effectLst/>
              </a:rPr>
              <a:t>a ledu za normálního tlaku 1013,25 hPa</a:t>
            </a: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,</a:t>
            </a: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	        100 °C </a:t>
            </a: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		</a:t>
            </a:r>
            <a:r>
              <a:rPr lang="cs-CZ" altLang="cs-CZ" sz="2400" b="0" i="0" u="none">
                <a:effectLst/>
              </a:rPr>
              <a:t>je teplota rovnovážného stavu chemicky čisté 	vody 	a její syté páry za normálního tlaku. </a:t>
            </a:r>
          </a:p>
          <a:p>
            <a:endParaRPr lang="cs-CZ" altLang="cs-CZ" sz="2400" b="0" i="0" u="none">
              <a:effectLst/>
            </a:endParaRPr>
          </a:p>
        </p:txBody>
      </p:sp>
      <p:pic>
        <p:nvPicPr>
          <p:cNvPr id="195593" name="Picture 9" descr="celsius_face_s1701-1744">
            <a:extLst>
              <a:ext uri="{FF2B5EF4-FFF2-40B4-BE49-F238E27FC236}">
                <a16:creationId xmlns:a16="http://schemas.microsoft.com/office/drawing/2014/main" id="{166E7E01-33CA-4CAB-AC4B-5F20FCF4C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149725"/>
            <a:ext cx="1847850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4" name="Rectangle 10">
            <a:extLst>
              <a:ext uri="{FF2B5EF4-FFF2-40B4-BE49-F238E27FC236}">
                <a16:creationId xmlns:a16="http://schemas.microsoft.com/office/drawing/2014/main" id="{E928365E-5C8B-4D03-B22A-3A551655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013325"/>
            <a:ext cx="6408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0" u="none">
                <a:solidFill>
                  <a:srgbClr val="00CC00"/>
                </a:solidFill>
                <a:effectLst/>
              </a:rPr>
              <a:t> </a:t>
            </a:r>
            <a:r>
              <a:rPr lang="cs-CZ" altLang="cs-CZ" sz="2400" b="0" u="none">
                <a:effectLst/>
              </a:rPr>
              <a:t>- </a:t>
            </a:r>
            <a:r>
              <a:rPr lang="cs-CZ" altLang="cs-CZ" sz="2400" b="0" i="0" u="none">
                <a:effectLst/>
              </a:rPr>
              <a:t>mezi těmito teplotami je stupnice rozdělena  na 100 stejných dílků ( 1 dílek </a:t>
            </a:r>
            <a:r>
              <a:rPr lang="en-US" altLang="cs-CZ" sz="2400" b="0" i="0" u="none">
                <a:effectLst/>
              </a:rPr>
              <a:t>~</a:t>
            </a:r>
            <a:r>
              <a:rPr lang="cs-CZ" altLang="cs-CZ" sz="2400" b="0" i="0" u="none">
                <a:effectLst/>
              </a:rPr>
              <a:t> 1 °C )</a:t>
            </a:r>
            <a:endParaRPr lang="en-US" altLang="cs-CZ" sz="2400" b="0" i="0" u="none">
              <a:effectLst/>
            </a:endParaRPr>
          </a:p>
        </p:txBody>
      </p:sp>
      <p:sp>
        <p:nvSpPr>
          <p:cNvPr id="195595" name="Text Box 11">
            <a:extLst>
              <a:ext uri="{FF2B5EF4-FFF2-40B4-BE49-F238E27FC236}">
                <a16:creationId xmlns:a16="http://schemas.microsoft.com/office/drawing/2014/main" id="{4F1ABA5F-B4D0-49D5-AF3A-C41F37A9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237288"/>
            <a:ext cx="410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0" u="none">
                <a:effectLst/>
              </a:rPr>
              <a:t>Obr.: A. Celsius ( 1701 – 1744 )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5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5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7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5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5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5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74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74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5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5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5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424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95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95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95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95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24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5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5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3740"/>
                            </p:stCondLst>
                            <p:childTnLst>
                              <p:par>
                                <p:cTn id="71" presetID="2" presetClass="entr" presetSubtype="12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4" grpId="0"/>
      <p:bldP spid="19559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>
            <a:extLst>
              <a:ext uri="{FF2B5EF4-FFF2-40B4-BE49-F238E27FC236}">
                <a16:creationId xmlns:a16="http://schemas.microsoft.com/office/drawing/2014/main" id="{B7358D45-3CE8-4FC5-9744-178E8E57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8459787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600" i="0" u="none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TERMODYNAMICKÁ TEPLOTA T</a:t>
            </a:r>
          </a:p>
          <a:p>
            <a:r>
              <a:rPr lang="cs-CZ" altLang="cs-CZ" sz="2000" i="0" u="none">
                <a:solidFill>
                  <a:srgbClr val="00CC00"/>
                </a:solidFill>
                <a:effectLst/>
              </a:rPr>
              <a:t>- 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jedna ze základních veličin soustavy SI</a:t>
            </a:r>
            <a:r>
              <a:rPr lang="cs-CZ" altLang="cs-CZ" sz="2400" b="0" i="0" u="none">
                <a:effectLst/>
              </a:rPr>
              <a:t>. </a:t>
            </a: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- jednotka [ T ]</a:t>
            </a: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solidFill>
                  <a:srgbClr val="00CC00"/>
                </a:solidFill>
                <a:effectLst/>
              </a:rPr>
              <a:t>= 1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 K (Kelvin)</a:t>
            </a:r>
          </a:p>
          <a:p>
            <a:endParaRPr lang="cs-CZ" altLang="cs-CZ" sz="2400" i="0" u="none">
              <a:solidFill>
                <a:srgbClr val="00CC00"/>
              </a:solidFill>
              <a:effectLst/>
            </a:endParaRP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- </a:t>
            </a:r>
            <a:r>
              <a:rPr lang="cs-CZ" altLang="cs-CZ" sz="2400" i="0">
                <a:effectLst/>
              </a:rPr>
              <a:t>TERMODYNAMICKÁ  TEPLOTNÍ STUPNICE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   určena jednou základní teplotou:</a:t>
            </a:r>
            <a:endParaRPr lang="cs-CZ" altLang="cs-CZ" sz="2400" i="0">
              <a:solidFill>
                <a:srgbClr val="00CC00"/>
              </a:solidFill>
              <a:effectLst/>
            </a:endParaRP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   	273,16 K</a:t>
            </a: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		 </a:t>
            </a:r>
            <a:r>
              <a:rPr lang="cs-CZ" altLang="cs-CZ" sz="2400" b="0" i="0" u="none">
                <a:effectLst/>
              </a:rPr>
              <a:t>je teplota rovnovážného stavu ledu, vody a syté 		 páry</a:t>
            </a:r>
          </a:p>
          <a:p>
            <a:r>
              <a:rPr lang="cs-CZ" altLang="cs-CZ" sz="2400" i="0" u="none">
                <a:solidFill>
                  <a:srgbClr val="00CC00"/>
                </a:solidFill>
                <a:effectLst/>
              </a:rPr>
              <a:t>     	</a:t>
            </a:r>
            <a:r>
              <a:rPr lang="cs-CZ" altLang="cs-CZ" sz="2400" b="0" i="0" u="none">
                <a:effectLst/>
              </a:rPr>
              <a:t>- teplotní stupnice termodynamické teploty nenabývá 	    	  záporných hodnot</a:t>
            </a:r>
            <a:r>
              <a:rPr lang="cs-CZ" altLang="cs-CZ" sz="2400" b="0" u="none">
                <a:effectLst/>
              </a:rPr>
              <a:t> </a:t>
            </a:r>
          </a:p>
        </p:txBody>
      </p:sp>
      <p:sp>
        <p:nvSpPr>
          <p:cNvPr id="197641" name="Rectangle 9">
            <a:extLst>
              <a:ext uri="{FF2B5EF4-FFF2-40B4-BE49-F238E27FC236}">
                <a16:creationId xmlns:a16="http://schemas.microsoft.com/office/drawing/2014/main" id="{ED88C199-131A-4B8B-A4BD-F684454E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229225"/>
            <a:ext cx="85328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i="0" u="none">
                <a:effectLst/>
              </a:rPr>
              <a:t>- 1 K je teplota, která odpovídá 1/273,16 termodynamické  teploty trojného bodu vody.</a:t>
            </a:r>
          </a:p>
          <a:p>
            <a:r>
              <a:rPr lang="cs-CZ" altLang="cs-CZ" sz="2400" i="0" u="none">
                <a:effectLst/>
              </a:rPr>
              <a:t>-</a:t>
            </a:r>
            <a:r>
              <a:rPr lang="cs-CZ" altLang="cs-CZ" sz="2400" i="0" u="none">
                <a:solidFill>
                  <a:srgbClr val="00CC00"/>
                </a:solidFill>
                <a:effectLst/>
              </a:rPr>
              <a:t> </a:t>
            </a:r>
            <a:r>
              <a:rPr lang="cs-CZ" altLang="cs-CZ" sz="2400" i="0" u="none">
                <a:effectLst/>
              </a:rPr>
              <a:t>0 K je teplota absolutní nuly (nemůže nikdy nastat), teplota varu vody za normálního tlaku. </a:t>
            </a:r>
          </a:p>
        </p:txBody>
      </p:sp>
      <p:sp>
        <p:nvSpPr>
          <p:cNvPr id="197642" name="Rectangle 10">
            <a:extLst>
              <a:ext uri="{FF2B5EF4-FFF2-40B4-BE49-F238E27FC236}">
                <a16:creationId xmlns:a16="http://schemas.microsoft.com/office/drawing/2014/main" id="{E4A813C5-B511-4756-906F-CA47F83A6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39713"/>
            <a:ext cx="7127875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6.	TERMODYNAMICKÁ TEPLOTA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FF00"/>
              </a:buClr>
              <a:buSzPct val="75000"/>
            </a:pPr>
            <a:endParaRPr lang="cs-CZ" altLang="cs-CZ" sz="2400" i="0" u="none">
              <a:solidFill>
                <a:srgbClr val="00FF0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0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0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0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7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7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20" name="Text Box 16">
            <a:extLst>
              <a:ext uri="{FF2B5EF4-FFF2-40B4-BE49-F238E27FC236}">
                <a16:creationId xmlns:a16="http://schemas.microsoft.com/office/drawing/2014/main" id="{F28A2CD9-E661-4F64-AE50-7C4B4EDCC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439102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0100" indent="-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5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cs-CZ" sz="2400" i="0" u="none">
                <a:effectLst/>
              </a:rPr>
              <a:t>{</a:t>
            </a:r>
            <a:r>
              <a:rPr lang="cs-CZ" altLang="cs-CZ" sz="2400" i="0" u="none">
                <a:effectLst/>
              </a:rPr>
              <a:t> T </a:t>
            </a:r>
            <a:r>
              <a:rPr lang="de-DE" altLang="cs-CZ" sz="2400" i="0" u="none">
                <a:effectLst/>
              </a:rPr>
              <a:t>} </a:t>
            </a:r>
            <a:r>
              <a:rPr lang="cs-CZ" altLang="cs-CZ" sz="2400" i="0" u="none">
                <a:effectLst/>
              </a:rPr>
              <a:t>– číselná hodnota    	termodynamické 	teploty</a:t>
            </a:r>
          </a:p>
          <a:p>
            <a:pPr>
              <a:spcBef>
                <a:spcPct val="50000"/>
              </a:spcBef>
            </a:pPr>
            <a:r>
              <a:rPr lang="de-DE" altLang="cs-CZ" sz="2400" i="0" u="none">
                <a:effectLst/>
              </a:rPr>
              <a:t>{</a:t>
            </a:r>
            <a:r>
              <a:rPr lang="cs-CZ" altLang="cs-CZ" sz="2400" i="0" u="none">
                <a:effectLst/>
              </a:rPr>
              <a:t> t </a:t>
            </a:r>
            <a:r>
              <a:rPr lang="de-DE" altLang="cs-CZ" sz="2400" i="0" u="none">
                <a:effectLst/>
              </a:rPr>
              <a:t>} </a:t>
            </a:r>
            <a:r>
              <a:rPr lang="cs-CZ" altLang="cs-CZ" sz="2400" i="0" u="none">
                <a:effectLst/>
              </a:rPr>
              <a:t>– číselná hodnota Celsiovy teploty</a:t>
            </a:r>
            <a:endParaRPr lang="cs-CZ" altLang="cs-CZ" sz="2400" u="none">
              <a:effectLst/>
            </a:endParaRPr>
          </a:p>
        </p:txBody>
      </p:sp>
      <p:sp>
        <p:nvSpPr>
          <p:cNvPr id="200715" name="Rectangle 11">
            <a:extLst>
              <a:ext uri="{FF2B5EF4-FFF2-40B4-BE49-F238E27FC236}">
                <a16:creationId xmlns:a16="http://schemas.microsoft.com/office/drawing/2014/main" id="{1DB0AF90-129F-4034-8AB2-CE7DE10FB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60350"/>
            <a:ext cx="885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400" b="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Vztahy mezi Celsiovou teplotou t a termodynamickou teplotou T</a:t>
            </a:r>
          </a:p>
        </p:txBody>
      </p:sp>
      <p:sp>
        <p:nvSpPr>
          <p:cNvPr id="200719" name="Text Box 15">
            <a:extLst>
              <a:ext uri="{FF2B5EF4-FFF2-40B4-BE49-F238E27FC236}">
                <a16:creationId xmlns:a16="http://schemas.microsoft.com/office/drawing/2014/main" id="{0626AC86-0774-4A06-A0BB-7E8ADA11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4033837" cy="1212850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sz="2800" i="0" u="none">
                <a:effectLst/>
              </a:rPr>
              <a:t> t = ( </a:t>
            </a:r>
            <a:r>
              <a:rPr lang="en-US" altLang="cs-CZ" sz="2800" i="0" u="none">
                <a:effectLst/>
              </a:rPr>
              <a:t>{</a:t>
            </a:r>
            <a:r>
              <a:rPr lang="cs-CZ" altLang="cs-CZ" sz="2800" i="0" u="none">
                <a:effectLst/>
              </a:rPr>
              <a:t> </a:t>
            </a:r>
            <a:r>
              <a:rPr lang="en-US" altLang="cs-CZ" sz="2800" i="0" u="none">
                <a:effectLst/>
              </a:rPr>
              <a:t>T</a:t>
            </a:r>
            <a:r>
              <a:rPr lang="cs-CZ" altLang="cs-CZ" sz="2800" i="0" u="none">
                <a:effectLst/>
              </a:rPr>
              <a:t> </a:t>
            </a:r>
            <a:r>
              <a:rPr lang="en-US" altLang="cs-CZ" sz="2800" i="0" u="none">
                <a:effectLst/>
              </a:rPr>
              <a:t>} – 273,15</a:t>
            </a:r>
            <a:r>
              <a:rPr lang="cs-CZ" altLang="cs-CZ" sz="2800" i="0" u="none">
                <a:effectLst/>
              </a:rPr>
              <a:t> ) °C</a:t>
            </a:r>
          </a:p>
          <a:p>
            <a:r>
              <a:rPr lang="cs-CZ" altLang="cs-CZ" sz="2800" i="0" u="none">
                <a:effectLst/>
              </a:rPr>
              <a:t>T = ( </a:t>
            </a:r>
            <a:r>
              <a:rPr lang="en-US" altLang="cs-CZ" sz="2800" i="0" u="none">
                <a:effectLst/>
              </a:rPr>
              <a:t>{</a:t>
            </a:r>
            <a:r>
              <a:rPr lang="cs-CZ" altLang="cs-CZ" sz="2800" i="0" u="none">
                <a:effectLst/>
              </a:rPr>
              <a:t> t </a:t>
            </a:r>
            <a:r>
              <a:rPr lang="en-US" altLang="cs-CZ" sz="2800" i="0" u="none">
                <a:effectLst/>
              </a:rPr>
              <a:t>} </a:t>
            </a:r>
            <a:r>
              <a:rPr lang="cs-CZ" altLang="cs-CZ" sz="2800" i="0" u="none">
                <a:effectLst/>
              </a:rPr>
              <a:t>+</a:t>
            </a:r>
            <a:r>
              <a:rPr lang="en-US" altLang="cs-CZ" sz="2800" i="0" u="none">
                <a:effectLst/>
              </a:rPr>
              <a:t> 273,15</a:t>
            </a:r>
            <a:r>
              <a:rPr lang="cs-CZ" altLang="cs-CZ" sz="2800" i="0" u="none">
                <a:effectLst/>
              </a:rPr>
              <a:t> ) K</a:t>
            </a:r>
            <a:endParaRPr lang="cs-CZ" altLang="cs-CZ" sz="2800" u="none">
              <a:effectLst/>
            </a:endParaRPr>
          </a:p>
        </p:txBody>
      </p:sp>
      <p:grpSp>
        <p:nvGrpSpPr>
          <p:cNvPr id="200727" name="Group 23">
            <a:extLst>
              <a:ext uri="{FF2B5EF4-FFF2-40B4-BE49-F238E27FC236}">
                <a16:creationId xmlns:a16="http://schemas.microsoft.com/office/drawing/2014/main" id="{D653B6F2-0979-4B3A-8C25-17C1DD3310F3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863600"/>
            <a:ext cx="4138613" cy="5805488"/>
            <a:chOff x="3107" y="590"/>
            <a:chExt cx="2607" cy="3657"/>
          </a:xfrm>
        </p:grpSpPr>
        <p:sp>
          <p:nvSpPr>
            <p:cNvPr id="200725" name="Rectangle 21">
              <a:extLst>
                <a:ext uri="{FF2B5EF4-FFF2-40B4-BE49-F238E27FC236}">
                  <a16:creationId xmlns:a16="http://schemas.microsoft.com/office/drawing/2014/main" id="{742FB17E-58E5-4537-9A30-578E3281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590"/>
              <a:ext cx="2426" cy="365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00722" name="Picture 18" descr="3-13">
              <a:extLst>
                <a:ext uri="{FF2B5EF4-FFF2-40B4-BE49-F238E27FC236}">
                  <a16:creationId xmlns:a16="http://schemas.microsoft.com/office/drawing/2014/main" id="{B5A3B435-D09A-4B75-82A7-801C54A13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99"/>
              <a:ext cx="2404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0723" name="Rectangle 19">
            <a:extLst>
              <a:ext uri="{FF2B5EF4-FFF2-40B4-BE49-F238E27FC236}">
                <a16:creationId xmlns:a16="http://schemas.microsoft.com/office/drawing/2014/main" id="{7F5A0C15-CF47-4D66-9E7B-3A2C1BF1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5070475"/>
            <a:ext cx="3186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i="0" u="none">
                <a:solidFill>
                  <a:srgbClr val="FF0000"/>
                </a:solidFill>
                <a:effectLst/>
              </a:rPr>
              <a:t>ZMĚNA TEPLOTY</a:t>
            </a:r>
          </a:p>
        </p:txBody>
      </p:sp>
      <p:sp>
        <p:nvSpPr>
          <p:cNvPr id="200724" name="Rectangle 20">
            <a:extLst>
              <a:ext uri="{FF2B5EF4-FFF2-40B4-BE49-F238E27FC236}">
                <a16:creationId xmlns:a16="http://schemas.microsoft.com/office/drawing/2014/main" id="{D640B338-7978-4B30-9E2D-6BFD139A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586413"/>
            <a:ext cx="2276475" cy="866775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u="none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      </a:t>
            </a:r>
            <a:r>
              <a:rPr lang="cs-CZ" altLang="cs-CZ" sz="2400" u="none">
                <a:solidFill>
                  <a:srgbClr val="FF0000"/>
                </a:solidFill>
                <a:effectLst/>
              </a:rPr>
              <a:t>T = </a:t>
            </a:r>
            <a:r>
              <a:rPr lang="cs-CZ" altLang="cs-CZ" sz="2400" u="none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</a:t>
            </a:r>
            <a:r>
              <a:rPr lang="cs-CZ" altLang="cs-CZ" sz="2400" u="none">
                <a:solidFill>
                  <a:srgbClr val="FF0000"/>
                </a:solidFill>
                <a:effectLst/>
              </a:rPr>
              <a:t>t</a:t>
            </a:r>
          </a:p>
          <a:p>
            <a:r>
              <a:rPr lang="cs-CZ" altLang="cs-CZ" sz="2400" u="none">
                <a:solidFill>
                  <a:srgbClr val="FF0000"/>
                </a:solidFill>
                <a:effectLst/>
              </a:rPr>
              <a:t>T</a:t>
            </a:r>
            <a:r>
              <a:rPr lang="cs-CZ" altLang="cs-CZ" sz="2400" u="none" baseline="-25000">
                <a:solidFill>
                  <a:srgbClr val="FF0000"/>
                </a:solidFill>
                <a:effectLst/>
              </a:rPr>
              <a:t>2</a:t>
            </a:r>
            <a:r>
              <a:rPr lang="cs-CZ" altLang="cs-CZ" sz="2400" u="none">
                <a:solidFill>
                  <a:srgbClr val="FF0000"/>
                </a:solidFill>
                <a:effectLst/>
              </a:rPr>
              <a:t> – T</a:t>
            </a:r>
            <a:r>
              <a:rPr lang="cs-CZ" altLang="cs-CZ" sz="2400" u="none" baseline="-25000">
                <a:solidFill>
                  <a:srgbClr val="FF0000"/>
                </a:solidFill>
                <a:effectLst/>
              </a:rPr>
              <a:t>1</a:t>
            </a:r>
            <a:r>
              <a:rPr lang="cs-CZ" altLang="cs-CZ" sz="2400" u="none">
                <a:solidFill>
                  <a:srgbClr val="FF0000"/>
                </a:solidFill>
                <a:effectLst/>
              </a:rPr>
              <a:t> = t</a:t>
            </a:r>
            <a:r>
              <a:rPr lang="cs-CZ" altLang="cs-CZ" sz="2400" u="none" baseline="-25000">
                <a:solidFill>
                  <a:srgbClr val="FF0000"/>
                </a:solidFill>
                <a:effectLst/>
              </a:rPr>
              <a:t>2</a:t>
            </a:r>
            <a:r>
              <a:rPr lang="cs-CZ" altLang="cs-CZ" sz="2400" u="none">
                <a:solidFill>
                  <a:srgbClr val="FF0000"/>
                </a:solidFill>
                <a:effectLst/>
              </a:rPr>
              <a:t> – t</a:t>
            </a:r>
            <a:r>
              <a:rPr lang="cs-CZ" altLang="cs-CZ" sz="2400" u="none" baseline="-25000">
                <a:solidFill>
                  <a:srgbClr val="FF0000"/>
                </a:solidFill>
                <a:effectLst/>
              </a:rPr>
              <a:t>1</a:t>
            </a:r>
            <a:endParaRPr lang="cs-CZ" altLang="cs-CZ" sz="2400" u="none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0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0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0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0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0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07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07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07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0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0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0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0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5" grpId="0"/>
      <p:bldP spid="200719" grpId="0" uiExpand="1" build="allAtOnce" animBg="1"/>
      <p:bldP spid="200723" grpId="0"/>
      <p:bldP spid="2007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WordArt 5">
            <a:extLst>
              <a:ext uri="{FF2B5EF4-FFF2-40B4-BE49-F238E27FC236}">
                <a16:creationId xmlns:a16="http://schemas.microsoft.com/office/drawing/2014/main" id="{491486B2-91C1-4B38-AA41-06864017F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67995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cs-CZ" kern="10">
                <a:ln w="9525">
                  <a:round/>
                  <a:headEnd/>
                  <a:tailEnd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FOTOGALERIE</a:t>
            </a:r>
          </a:p>
        </p:txBody>
      </p:sp>
      <p:grpSp>
        <p:nvGrpSpPr>
          <p:cNvPr id="205891" name="Group 67">
            <a:extLst>
              <a:ext uri="{FF2B5EF4-FFF2-40B4-BE49-F238E27FC236}">
                <a16:creationId xmlns:a16="http://schemas.microsoft.com/office/drawing/2014/main" id="{23A270EC-FA6B-4F53-9844-66F5C6024970}"/>
              </a:ext>
            </a:extLst>
          </p:cNvPr>
          <p:cNvGrpSpPr>
            <a:grpSpLocks/>
          </p:cNvGrpSpPr>
          <p:nvPr/>
        </p:nvGrpSpPr>
        <p:grpSpPr bwMode="auto">
          <a:xfrm>
            <a:off x="7418388" y="2636838"/>
            <a:ext cx="1546225" cy="2087562"/>
            <a:chOff x="4673" y="1661"/>
            <a:chExt cx="974" cy="1315"/>
          </a:xfrm>
        </p:grpSpPr>
        <p:pic>
          <p:nvPicPr>
            <p:cNvPr id="205834" name="Picture 10" descr="celsius_face_s1701-1744">
              <a:extLst>
                <a:ext uri="{FF2B5EF4-FFF2-40B4-BE49-F238E27FC236}">
                  <a16:creationId xmlns:a16="http://schemas.microsoft.com/office/drawing/2014/main" id="{31266603-12F0-444A-BA1F-85806162C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1661"/>
              <a:ext cx="974" cy="1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68" name="Text Box 44">
              <a:extLst>
                <a:ext uri="{FF2B5EF4-FFF2-40B4-BE49-F238E27FC236}">
                  <a16:creationId xmlns:a16="http://schemas.microsoft.com/office/drawing/2014/main" id="{20BBBC2D-88B0-4D9A-B8B5-636FEB883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2745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A. Celsius</a:t>
              </a:r>
            </a:p>
          </p:txBody>
        </p:sp>
      </p:grpSp>
      <p:grpSp>
        <p:nvGrpSpPr>
          <p:cNvPr id="205889" name="Group 65">
            <a:extLst>
              <a:ext uri="{FF2B5EF4-FFF2-40B4-BE49-F238E27FC236}">
                <a16:creationId xmlns:a16="http://schemas.microsoft.com/office/drawing/2014/main" id="{33A721AB-6C44-473C-BE8A-44317F278A5F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3573463"/>
            <a:ext cx="1873250" cy="2520950"/>
            <a:chOff x="1292" y="2795"/>
            <a:chExt cx="1180" cy="1588"/>
          </a:xfrm>
        </p:grpSpPr>
        <p:pic>
          <p:nvPicPr>
            <p:cNvPr id="205831" name="Picture 7" descr="o_kelvin 1824-1907">
              <a:extLst>
                <a:ext uri="{FF2B5EF4-FFF2-40B4-BE49-F238E27FC236}">
                  <a16:creationId xmlns:a16="http://schemas.microsoft.com/office/drawing/2014/main" id="{EDAC285F-7F48-4AF9-9C9C-1C6FD646A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795"/>
              <a:ext cx="957" cy="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69" name="Text Box 45">
              <a:extLst>
                <a:ext uri="{FF2B5EF4-FFF2-40B4-BE49-F238E27FC236}">
                  <a16:creationId xmlns:a16="http://schemas.microsoft.com/office/drawing/2014/main" id="{9625729A-D768-47C7-80BE-D3861A8C5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" y="4064"/>
              <a:ext cx="1179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W. Thomson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( lord Kelvin )</a:t>
              </a:r>
            </a:p>
          </p:txBody>
        </p:sp>
      </p:grpSp>
      <p:grpSp>
        <p:nvGrpSpPr>
          <p:cNvPr id="205890" name="Group 66">
            <a:extLst>
              <a:ext uri="{FF2B5EF4-FFF2-40B4-BE49-F238E27FC236}">
                <a16:creationId xmlns:a16="http://schemas.microsoft.com/office/drawing/2014/main" id="{11072197-5A5E-4DB9-A545-1CFBB5975BF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797425"/>
            <a:ext cx="1584325" cy="2098675"/>
            <a:chOff x="204" y="3022"/>
            <a:chExt cx="952" cy="1429"/>
          </a:xfrm>
        </p:grpSpPr>
        <p:pic>
          <p:nvPicPr>
            <p:cNvPr id="205841" name="Picture 17" descr="o_einstein  1879-1955">
              <a:extLst>
                <a:ext uri="{FF2B5EF4-FFF2-40B4-BE49-F238E27FC236}">
                  <a16:creationId xmlns:a16="http://schemas.microsoft.com/office/drawing/2014/main" id="{E02DEF74-1149-4766-9879-EBD099975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022"/>
              <a:ext cx="952" cy="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70" name="Text Box 46">
              <a:extLst>
                <a:ext uri="{FF2B5EF4-FFF2-40B4-BE49-F238E27FC236}">
                  <a16:creationId xmlns:a16="http://schemas.microsoft.com/office/drawing/2014/main" id="{C8AB60A0-3F7F-4692-BCB0-043AA0BBD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4201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A. Einstein</a:t>
              </a:r>
            </a:p>
          </p:txBody>
        </p:sp>
      </p:grpSp>
      <p:grpSp>
        <p:nvGrpSpPr>
          <p:cNvPr id="205885" name="Group 61">
            <a:extLst>
              <a:ext uri="{FF2B5EF4-FFF2-40B4-BE49-F238E27FC236}">
                <a16:creationId xmlns:a16="http://schemas.microsoft.com/office/drawing/2014/main" id="{5A893F5C-7BDB-424B-8BEA-B0CC7B9AAD37}"/>
              </a:ext>
            </a:extLst>
          </p:cNvPr>
          <p:cNvGrpSpPr>
            <a:grpSpLocks/>
          </p:cNvGrpSpPr>
          <p:nvPr/>
        </p:nvGrpSpPr>
        <p:grpSpPr bwMode="auto">
          <a:xfrm>
            <a:off x="7235825" y="182563"/>
            <a:ext cx="1871663" cy="2382837"/>
            <a:chOff x="4558" y="119"/>
            <a:chExt cx="1179" cy="1501"/>
          </a:xfrm>
        </p:grpSpPr>
        <p:pic>
          <p:nvPicPr>
            <p:cNvPr id="205837" name="Picture 13" descr="o_fahrenheit 1686-1736">
              <a:extLst>
                <a:ext uri="{FF2B5EF4-FFF2-40B4-BE49-F238E27FC236}">
                  <a16:creationId xmlns:a16="http://schemas.microsoft.com/office/drawing/2014/main" id="{CA7C21AF-A67A-4501-B8D8-FF582EF08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" y="119"/>
              <a:ext cx="1000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71" name="Text Box 47">
              <a:extLst>
                <a:ext uri="{FF2B5EF4-FFF2-40B4-BE49-F238E27FC236}">
                  <a16:creationId xmlns:a16="http://schemas.microsoft.com/office/drawing/2014/main" id="{BE2BCA31-8AEC-4ED1-A78E-422DE11BB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389"/>
              <a:ext cx="11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G.D.Fahrenheit</a:t>
              </a:r>
            </a:p>
          </p:txBody>
        </p:sp>
      </p:grpSp>
      <p:grpSp>
        <p:nvGrpSpPr>
          <p:cNvPr id="205883" name="Group 59">
            <a:extLst>
              <a:ext uri="{FF2B5EF4-FFF2-40B4-BE49-F238E27FC236}">
                <a16:creationId xmlns:a16="http://schemas.microsoft.com/office/drawing/2014/main" id="{A214FC8C-77AF-4962-8CD3-D83395841EB5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981075"/>
            <a:ext cx="1655763" cy="2447925"/>
            <a:chOff x="2290" y="618"/>
            <a:chExt cx="1043" cy="1542"/>
          </a:xfrm>
        </p:grpSpPr>
        <p:pic>
          <p:nvPicPr>
            <p:cNvPr id="205838" name="Picture 14" descr="o_galil 1564-1642">
              <a:extLst>
                <a:ext uri="{FF2B5EF4-FFF2-40B4-BE49-F238E27FC236}">
                  <a16:creationId xmlns:a16="http://schemas.microsoft.com/office/drawing/2014/main" id="{69C2EC0F-F332-4BFE-9C39-D2B7DEFAB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618"/>
              <a:ext cx="1043" cy="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72" name="Text Box 48">
              <a:extLst>
                <a:ext uri="{FF2B5EF4-FFF2-40B4-BE49-F238E27FC236}">
                  <a16:creationId xmlns:a16="http://schemas.microsoft.com/office/drawing/2014/main" id="{A1FE5D83-0AED-4E17-A9F1-09B7ED02F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929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G. Galilei</a:t>
              </a:r>
            </a:p>
          </p:txBody>
        </p:sp>
      </p:grpSp>
      <p:grpSp>
        <p:nvGrpSpPr>
          <p:cNvPr id="205886" name="Group 62">
            <a:extLst>
              <a:ext uri="{FF2B5EF4-FFF2-40B4-BE49-F238E27FC236}">
                <a16:creationId xmlns:a16="http://schemas.microsoft.com/office/drawing/2014/main" id="{1F143D57-0C51-44A5-8329-8177968B30F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420938"/>
            <a:ext cx="1727200" cy="2311400"/>
            <a:chOff x="204" y="1525"/>
            <a:chExt cx="1088" cy="1456"/>
          </a:xfrm>
        </p:grpSpPr>
        <p:pic>
          <p:nvPicPr>
            <p:cNvPr id="205867" name="Picture 43" descr="o_huygens">
              <a:extLst>
                <a:ext uri="{FF2B5EF4-FFF2-40B4-BE49-F238E27FC236}">
                  <a16:creationId xmlns:a16="http://schemas.microsoft.com/office/drawing/2014/main" id="{91909A2D-11ED-4CFE-BAE5-ADE21A8A7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25"/>
              <a:ext cx="928" cy="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74" name="Text Box 50">
              <a:extLst>
                <a:ext uri="{FF2B5EF4-FFF2-40B4-BE49-F238E27FC236}">
                  <a16:creationId xmlns:a16="http://schemas.microsoft.com/office/drawing/2014/main" id="{A8B2EAB5-CAC5-465A-8D2F-79D4B3C62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750"/>
              <a:ext cx="10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CH. Huygens</a:t>
              </a:r>
            </a:p>
          </p:txBody>
        </p:sp>
      </p:grpSp>
      <p:grpSp>
        <p:nvGrpSpPr>
          <p:cNvPr id="205881" name="Group 57">
            <a:extLst>
              <a:ext uri="{FF2B5EF4-FFF2-40B4-BE49-F238E27FC236}">
                <a16:creationId xmlns:a16="http://schemas.microsoft.com/office/drawing/2014/main" id="{DDDCCC5E-2270-43D7-9D04-15982DA4EB9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5888"/>
            <a:ext cx="1463675" cy="2311400"/>
            <a:chOff x="204" y="73"/>
            <a:chExt cx="922" cy="1456"/>
          </a:xfrm>
        </p:grpSpPr>
        <p:pic>
          <p:nvPicPr>
            <p:cNvPr id="205833" name="Picture 9" descr="Aristoteles 384-322">
              <a:extLst>
                <a:ext uri="{FF2B5EF4-FFF2-40B4-BE49-F238E27FC236}">
                  <a16:creationId xmlns:a16="http://schemas.microsoft.com/office/drawing/2014/main" id="{91D430AE-9180-4F7B-978F-30667AEDA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73"/>
              <a:ext cx="922" cy="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75" name="Text Box 51">
              <a:extLst>
                <a:ext uri="{FF2B5EF4-FFF2-40B4-BE49-F238E27FC236}">
                  <a16:creationId xmlns:a16="http://schemas.microsoft.com/office/drawing/2014/main" id="{007ECB6D-D038-43FC-98EE-61114461D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298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Aristoteles</a:t>
              </a:r>
            </a:p>
          </p:txBody>
        </p:sp>
      </p:grpSp>
      <p:grpSp>
        <p:nvGrpSpPr>
          <p:cNvPr id="205882" name="Group 58">
            <a:extLst>
              <a:ext uri="{FF2B5EF4-FFF2-40B4-BE49-F238E27FC236}">
                <a16:creationId xmlns:a16="http://schemas.microsoft.com/office/drawing/2014/main" id="{C863E8A8-1337-4424-B90B-FB435954F218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557338"/>
            <a:ext cx="1512887" cy="2447925"/>
            <a:chOff x="1247" y="1026"/>
            <a:chExt cx="953" cy="1542"/>
          </a:xfrm>
        </p:grpSpPr>
        <p:pic>
          <p:nvPicPr>
            <p:cNvPr id="205836" name="Picture 12" descr="demokritos 460-370 PŘ">
              <a:extLst>
                <a:ext uri="{FF2B5EF4-FFF2-40B4-BE49-F238E27FC236}">
                  <a16:creationId xmlns:a16="http://schemas.microsoft.com/office/drawing/2014/main" id="{9EDE07C2-DDA9-475C-A476-822C432DD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026"/>
              <a:ext cx="953" cy="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76" name="Text Box 52">
              <a:extLst>
                <a:ext uri="{FF2B5EF4-FFF2-40B4-BE49-F238E27FC236}">
                  <a16:creationId xmlns:a16="http://schemas.microsoft.com/office/drawing/2014/main" id="{A0374BA0-0FD2-4EC0-9171-074738D0A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337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Demokritos</a:t>
              </a:r>
            </a:p>
          </p:txBody>
        </p:sp>
      </p:grpSp>
      <p:grpSp>
        <p:nvGrpSpPr>
          <p:cNvPr id="205884" name="Group 60">
            <a:extLst>
              <a:ext uri="{FF2B5EF4-FFF2-40B4-BE49-F238E27FC236}">
                <a16:creationId xmlns:a16="http://schemas.microsoft.com/office/drawing/2014/main" id="{5525FCF5-4972-4597-A40C-3EA46CFC6E38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1584325"/>
            <a:ext cx="1665288" cy="2492375"/>
            <a:chOff x="3470" y="998"/>
            <a:chExt cx="1049" cy="1570"/>
          </a:xfrm>
        </p:grpSpPr>
        <p:pic>
          <p:nvPicPr>
            <p:cNvPr id="205840" name="Picture 16" descr="o_avogadro  1776-1856">
              <a:extLst>
                <a:ext uri="{FF2B5EF4-FFF2-40B4-BE49-F238E27FC236}">
                  <a16:creationId xmlns:a16="http://schemas.microsoft.com/office/drawing/2014/main" id="{272F8025-6697-472C-98F8-F2D3FC331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998"/>
              <a:ext cx="1049" cy="1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77" name="Text Box 53">
              <a:extLst>
                <a:ext uri="{FF2B5EF4-FFF2-40B4-BE49-F238E27FC236}">
                  <a16:creationId xmlns:a16="http://schemas.microsoft.com/office/drawing/2014/main" id="{12B2E59D-635F-4F3C-8E82-73C615EFE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337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A. Avogadro</a:t>
              </a:r>
            </a:p>
          </p:txBody>
        </p:sp>
      </p:grpSp>
      <p:grpSp>
        <p:nvGrpSpPr>
          <p:cNvPr id="205887" name="Group 63">
            <a:extLst>
              <a:ext uri="{FF2B5EF4-FFF2-40B4-BE49-F238E27FC236}">
                <a16:creationId xmlns:a16="http://schemas.microsoft.com/office/drawing/2014/main" id="{42ED2915-FF72-46DF-AA0E-A9B4F41478C8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4221163"/>
            <a:ext cx="1584325" cy="2520950"/>
            <a:chOff x="2381" y="2341"/>
            <a:chExt cx="998" cy="1588"/>
          </a:xfrm>
        </p:grpSpPr>
        <p:pic>
          <p:nvPicPr>
            <p:cNvPr id="205835" name="Picture 11" descr="dalton 1766-1844">
              <a:extLst>
                <a:ext uri="{FF2B5EF4-FFF2-40B4-BE49-F238E27FC236}">
                  <a16:creationId xmlns:a16="http://schemas.microsoft.com/office/drawing/2014/main" id="{088AF1EE-3B07-4A43-ABB7-906B87B2E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341"/>
              <a:ext cx="978" cy="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78" name="Text Box 54">
              <a:extLst>
                <a:ext uri="{FF2B5EF4-FFF2-40B4-BE49-F238E27FC236}">
                  <a16:creationId xmlns:a16="http://schemas.microsoft.com/office/drawing/2014/main" id="{42217B45-8522-408F-9755-80206B1D6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3698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J. Dalton</a:t>
              </a:r>
            </a:p>
          </p:txBody>
        </p:sp>
      </p:grpSp>
      <p:grpSp>
        <p:nvGrpSpPr>
          <p:cNvPr id="205888" name="Group 64">
            <a:extLst>
              <a:ext uri="{FF2B5EF4-FFF2-40B4-BE49-F238E27FC236}">
                <a16:creationId xmlns:a16="http://schemas.microsoft.com/office/drawing/2014/main" id="{1414A2D7-E1D0-40C1-80EE-FC5297D504C8}"/>
              </a:ext>
            </a:extLst>
          </p:cNvPr>
          <p:cNvGrpSpPr>
            <a:grpSpLocks/>
          </p:cNvGrpSpPr>
          <p:nvPr/>
        </p:nvGrpSpPr>
        <p:grpSpPr bwMode="auto">
          <a:xfrm>
            <a:off x="5510213" y="4219575"/>
            <a:ext cx="1725612" cy="2449513"/>
            <a:chOff x="3471" y="2658"/>
            <a:chExt cx="1087" cy="1543"/>
          </a:xfrm>
        </p:grpSpPr>
        <p:pic>
          <p:nvPicPr>
            <p:cNvPr id="205832" name="Picture 8" descr="o_rankine 1820-1872">
              <a:extLst>
                <a:ext uri="{FF2B5EF4-FFF2-40B4-BE49-F238E27FC236}">
                  <a16:creationId xmlns:a16="http://schemas.microsoft.com/office/drawing/2014/main" id="{E134B3FE-81D4-4F7A-B3B7-59D6C954D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658"/>
              <a:ext cx="1087" cy="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80" name="Text Box 56">
              <a:extLst>
                <a:ext uri="{FF2B5EF4-FFF2-40B4-BE49-F238E27FC236}">
                  <a16:creationId xmlns:a16="http://schemas.microsoft.com/office/drawing/2014/main" id="{0BA8BFB4-1A19-4151-8A8F-A5474DC62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970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Rankine</a:t>
              </a:r>
            </a:p>
          </p:txBody>
        </p:sp>
      </p:grpSp>
      <p:grpSp>
        <p:nvGrpSpPr>
          <p:cNvPr id="205894" name="Group 70">
            <a:extLst>
              <a:ext uri="{FF2B5EF4-FFF2-40B4-BE49-F238E27FC236}">
                <a16:creationId xmlns:a16="http://schemas.microsoft.com/office/drawing/2014/main" id="{F5E7838B-CFC0-4F96-9DA2-502424C5FCF4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4724400"/>
            <a:ext cx="1800225" cy="2162175"/>
            <a:chOff x="4694" y="2976"/>
            <a:chExt cx="1134" cy="1362"/>
          </a:xfrm>
        </p:grpSpPr>
        <p:sp>
          <p:nvSpPr>
            <p:cNvPr id="205879" name="Text Box 55">
              <a:extLst>
                <a:ext uri="{FF2B5EF4-FFF2-40B4-BE49-F238E27FC236}">
                  <a16:creationId xmlns:a16="http://schemas.microsoft.com/office/drawing/2014/main" id="{E0F29345-7D48-4257-ACEE-5341CBC9B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4107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0" u="none">
                  <a:effectLst/>
                </a:rPr>
                <a:t>O.V.Guericke</a:t>
              </a:r>
            </a:p>
          </p:txBody>
        </p:sp>
        <p:pic>
          <p:nvPicPr>
            <p:cNvPr id="205893" name="Picture 69" descr="guericke">
              <a:extLst>
                <a:ext uri="{FF2B5EF4-FFF2-40B4-BE49-F238E27FC236}">
                  <a16:creationId xmlns:a16="http://schemas.microsoft.com/office/drawing/2014/main" id="{17BE6C1E-C103-4120-BE10-AD48C9524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" y="2976"/>
              <a:ext cx="908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40" presetID="7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0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0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>
            <a:extLst>
              <a:ext uri="{FF2B5EF4-FFF2-40B4-BE49-F238E27FC236}">
                <a16:creationId xmlns:a16="http://schemas.microsoft.com/office/drawing/2014/main" id="{4ABE7832-6145-4A82-A2A8-57EDA584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125538"/>
            <a:ext cx="46910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Vyrobeno v rámci projektu SIPVZ</a:t>
            </a:r>
          </a:p>
          <a:p>
            <a:r>
              <a:rPr lang="cs-CZ" altLang="cs-CZ" sz="2400" b="0" i="0" u="none">
                <a:effectLst/>
              </a:rPr>
              <a:t>         Gymnázium a SOŠ </a:t>
            </a:r>
          </a:p>
          <a:p>
            <a:r>
              <a:rPr lang="cs-CZ" altLang="cs-CZ" sz="2400" b="0" i="0" u="none">
                <a:effectLst/>
              </a:rPr>
              <a:t>               Cihelní 410</a:t>
            </a:r>
          </a:p>
          <a:p>
            <a:r>
              <a:rPr lang="cs-CZ" altLang="cs-CZ" sz="2400" b="0" i="0" u="none">
                <a:effectLst/>
              </a:rPr>
              <a:t>             Frýdek-Místek</a:t>
            </a: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  Autor: Mgr. Naděžda Lisníková</a:t>
            </a: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           Rok výroby: 2005</a:t>
            </a:r>
            <a:r>
              <a:rPr lang="cs-CZ" altLang="cs-CZ" sz="2400" b="0" i="0" u="none"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210947" name="Picture 3" descr="logo">
            <a:extLst>
              <a:ext uri="{FF2B5EF4-FFF2-40B4-BE49-F238E27FC236}">
                <a16:creationId xmlns:a16="http://schemas.microsoft.com/office/drawing/2014/main" id="{6C9A3685-50FF-4E38-9625-36A85FD4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6787" r="28094" b="11011"/>
          <a:stretch>
            <a:fillRect/>
          </a:stretch>
        </p:blipFill>
        <p:spPr bwMode="auto">
          <a:xfrm>
            <a:off x="3779838" y="2924175"/>
            <a:ext cx="808037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0" name="Rectangle 18">
            <a:extLst>
              <a:ext uri="{FF2B5EF4-FFF2-40B4-BE49-F238E27FC236}">
                <a16:creationId xmlns:a16="http://schemas.microsoft.com/office/drawing/2014/main" id="{26498365-E03C-428E-92DB-ACBE3731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3375"/>
            <a:ext cx="31765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FF00"/>
              </a:buClr>
              <a:buSzPct val="75000"/>
              <a:buFont typeface="Wingdings" panose="05000000000000000000" pitchFamily="2" charset="2"/>
              <a:buChar char="Ø"/>
            </a:pPr>
            <a:r>
              <a:rPr lang="cs-CZ" altLang="cs-CZ" sz="2400" i="0" u="none">
                <a:solidFill>
                  <a:srgbClr val="00FF00"/>
                </a:solidFill>
                <a:effectLst/>
              </a:rPr>
              <a:t> TERMODYNAMIKY</a:t>
            </a:r>
          </a:p>
        </p:txBody>
      </p:sp>
      <p:sp>
        <p:nvSpPr>
          <p:cNvPr id="161811" name="Rectangle 19">
            <a:extLst>
              <a:ext uri="{FF2B5EF4-FFF2-40B4-BE49-F238E27FC236}">
                <a16:creationId xmlns:a16="http://schemas.microsoft.com/office/drawing/2014/main" id="{21443917-0EAD-44FA-896C-8B36DF876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836613"/>
            <a:ext cx="719931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1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0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0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7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36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9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0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800" i="0" u="none">
                <a:effectLst/>
              </a:rPr>
              <a:t>TERMODYNAMICKÁ METODA </a:t>
            </a:r>
          </a:p>
          <a:p>
            <a:pPr algn="just">
              <a:buFontTx/>
              <a:buChar char="-"/>
            </a:pPr>
            <a:r>
              <a:rPr lang="cs-CZ" altLang="cs-CZ" sz="2400" b="0" i="0" u="none">
                <a:effectLst/>
              </a:rPr>
              <a:t>vlastnosti látek pozorujeme a popisujeme z</a:t>
            </a:r>
            <a:r>
              <a:rPr lang="cs-CZ" altLang="cs-CZ" sz="2400" i="0" u="none">
                <a:effectLst/>
              </a:rPr>
              <a:t>  makroskopického hlediska ( </a:t>
            </a:r>
            <a:r>
              <a:rPr lang="cs-CZ" altLang="cs-CZ" sz="2400" b="0" i="0" u="none">
                <a:effectLst/>
              </a:rPr>
              <a:t>nebereme v úvahu částicové složení látek )</a:t>
            </a:r>
          </a:p>
          <a:p>
            <a:pPr algn="just">
              <a:buFontTx/>
              <a:buChar char="-"/>
            </a:pPr>
            <a:endParaRPr lang="cs-CZ" altLang="cs-CZ" sz="2400" b="0" i="0" u="none">
              <a:effectLst/>
            </a:endParaRPr>
          </a:p>
          <a:p>
            <a:pPr algn="just">
              <a:buFontTx/>
              <a:buChar char="-"/>
            </a:pPr>
            <a:r>
              <a:rPr lang="cs-CZ" altLang="cs-CZ" sz="2400" b="0" i="0" u="none">
                <a:effectLst/>
              </a:rPr>
              <a:t>pracujeme s veličinami, které lze experimentálně změřit nebo z měřených veličin odvodit</a:t>
            </a:r>
          </a:p>
        </p:txBody>
      </p:sp>
      <p:pic>
        <p:nvPicPr>
          <p:cNvPr id="161812" name="Picture 20" descr="4sku">
            <a:extLst>
              <a:ext uri="{FF2B5EF4-FFF2-40B4-BE49-F238E27FC236}">
                <a16:creationId xmlns:a16="http://schemas.microsoft.com/office/drawing/2014/main" id="{68C47B7C-63FF-4D4A-9A4A-FC61F3F5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30194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13" name="Picture 21" descr="4akupenstvi">
            <a:extLst>
              <a:ext uri="{FF2B5EF4-FFF2-40B4-BE49-F238E27FC236}">
                <a16:creationId xmlns:a16="http://schemas.microsoft.com/office/drawing/2014/main" id="{4476AFE0-8F94-4529-BC08-71704846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424815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814" name="Rectangle 22">
            <a:extLst>
              <a:ext uri="{FF2B5EF4-FFF2-40B4-BE49-F238E27FC236}">
                <a16:creationId xmlns:a16="http://schemas.microsoft.com/office/drawing/2014/main" id="{E95A3DD1-3FF8-4BAD-BE08-2E55993C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657850"/>
            <a:ext cx="4630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4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STATISTICKÁ METODA</a:t>
            </a: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61815" name="Rectangle 23">
            <a:extLst>
              <a:ext uri="{FF2B5EF4-FFF2-40B4-BE49-F238E27FC236}">
                <a16:creationId xmlns:a16="http://schemas.microsoft.com/office/drawing/2014/main" id="{A581A03F-1C12-48F5-8ECC-565776EB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6089650"/>
            <a:ext cx="555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u="non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400" i="0" u="none">
                <a:effectLst/>
              </a:rPr>
              <a:t>TERMODYNAMICKÁ</a:t>
            </a:r>
            <a:r>
              <a:rPr lang="cs-CZ" altLang="cs-CZ" sz="24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METODA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618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618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0" grpId="0"/>
      <p:bldP spid="161814" grpId="0"/>
      <p:bldP spid="1618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2" name="Rectangle 6">
            <a:extLst>
              <a:ext uri="{FF2B5EF4-FFF2-40B4-BE49-F238E27FC236}">
                <a16:creationId xmlns:a16="http://schemas.microsoft.com/office/drawing/2014/main" id="{5741EBC0-2598-4BB8-995E-C9ED6F434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49275"/>
            <a:ext cx="7272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CC0000"/>
                </a:solidFill>
                <a:effectLst/>
              </a:rPr>
              <a:t>KINETICKÁ TEORIE LÁTEK ( KTL )</a:t>
            </a:r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8D38D8AA-2959-4CC7-88AF-0491415510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268413"/>
            <a:ext cx="7920037" cy="1223962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cs-CZ" altLang="cs-CZ" sz="2400" b="1">
                <a:effectLst/>
              </a:rPr>
              <a:t>teorie, která objasňuje strukturu a vlastnosti látek pohybem a vzájemným působením atomů, molekul a iontů, z nichž se látky skládají</a:t>
            </a:r>
          </a:p>
        </p:txBody>
      </p:sp>
      <p:sp>
        <p:nvSpPr>
          <p:cNvPr id="162827" name="Rectangle 11">
            <a:extLst>
              <a:ext uri="{FF2B5EF4-FFF2-40B4-BE49-F238E27FC236}">
                <a16:creationId xmlns:a16="http://schemas.microsoft.com/office/drawing/2014/main" id="{3C589285-5241-4CFB-8C1E-C0CA53F85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3850" y="2997200"/>
            <a:ext cx="88566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5188" indent="-342900"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7638" indent="-438150"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1038" indent="-342900"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73325" indent="-342900"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30525" indent="-3429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7725" indent="-3429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4925" indent="-3429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02125" indent="-3429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>
              <a:buClr>
                <a:srgbClr val="CC0000"/>
              </a:buClr>
              <a:buFontTx/>
              <a:buAutoNum type="arabicParenR"/>
            </a:pPr>
            <a:r>
              <a:rPr lang="cs-CZ" altLang="cs-CZ" sz="2800" i="0" u="none">
                <a:solidFill>
                  <a:srgbClr val="CC0000"/>
                </a:solidFill>
                <a:effectLst/>
              </a:rPr>
              <a:t>Látka kteréhokoli skupenství se skládá   z částic </a:t>
            </a:r>
            <a:r>
              <a:rPr lang="cs-CZ" altLang="cs-CZ" sz="2800" b="0" i="0" u="none">
                <a:solidFill>
                  <a:srgbClr val="CC0000"/>
                </a:solidFill>
                <a:effectLst/>
              </a:rPr>
              <a:t>(molekul, atomů, iontů).</a:t>
            </a:r>
            <a:r>
              <a:rPr lang="cs-CZ" altLang="cs-CZ" sz="2800" i="0" u="none">
                <a:solidFill>
                  <a:srgbClr val="CC0000"/>
                </a:solidFill>
                <a:effectLst/>
              </a:rPr>
              <a:t> </a:t>
            </a:r>
          </a:p>
        </p:txBody>
      </p:sp>
      <p:grpSp>
        <p:nvGrpSpPr>
          <p:cNvPr id="162840" name="Group 24">
            <a:extLst>
              <a:ext uri="{FF2B5EF4-FFF2-40B4-BE49-F238E27FC236}">
                <a16:creationId xmlns:a16="http://schemas.microsoft.com/office/drawing/2014/main" id="{9D93B1D0-6D5D-4345-9DBE-7AD217A950E1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49725"/>
            <a:ext cx="2016125" cy="792163"/>
            <a:chOff x="2064" y="2523"/>
            <a:chExt cx="1270" cy="499"/>
          </a:xfrm>
        </p:grpSpPr>
        <p:sp>
          <p:nvSpPr>
            <p:cNvPr id="162833" name="Rectangle 17">
              <a:extLst>
                <a:ext uri="{FF2B5EF4-FFF2-40B4-BE49-F238E27FC236}">
                  <a16:creationId xmlns:a16="http://schemas.microsoft.com/office/drawing/2014/main" id="{1371A8E0-CC33-4994-9243-BF7D34F6E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23"/>
              <a:ext cx="1225" cy="499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29" name="Text Box 13">
              <a:extLst>
                <a:ext uri="{FF2B5EF4-FFF2-40B4-BE49-F238E27FC236}">
                  <a16:creationId xmlns:a16="http://schemas.microsoft.com/office/drawing/2014/main" id="{D36CFA31-3C2C-485C-92FC-B23271451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568"/>
              <a:ext cx="11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effectLst/>
                </a:rPr>
                <a:t>LÁTKA</a:t>
              </a:r>
            </a:p>
          </p:txBody>
        </p:sp>
      </p:grpSp>
      <p:grpSp>
        <p:nvGrpSpPr>
          <p:cNvPr id="162839" name="Group 23">
            <a:extLst>
              <a:ext uri="{FF2B5EF4-FFF2-40B4-BE49-F238E27FC236}">
                <a16:creationId xmlns:a16="http://schemas.microsoft.com/office/drawing/2014/main" id="{D31DC6D3-2EF5-4B6C-BBD7-213E64EF5FA4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4941888"/>
            <a:ext cx="5976937" cy="792162"/>
            <a:chOff x="703" y="3022"/>
            <a:chExt cx="3765" cy="499"/>
          </a:xfrm>
        </p:grpSpPr>
        <p:sp>
          <p:nvSpPr>
            <p:cNvPr id="162834" name="Rectangle 18">
              <a:extLst>
                <a:ext uri="{FF2B5EF4-FFF2-40B4-BE49-F238E27FC236}">
                  <a16:creationId xmlns:a16="http://schemas.microsoft.com/office/drawing/2014/main" id="{E3336DCE-6476-4DC4-865D-FF32A4337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022"/>
              <a:ext cx="1996" cy="49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2838" name="Group 22">
              <a:extLst>
                <a:ext uri="{FF2B5EF4-FFF2-40B4-BE49-F238E27FC236}">
                  <a16:creationId xmlns:a16="http://schemas.microsoft.com/office/drawing/2014/main" id="{C3EDAC5C-E6BA-4EE6-8AD9-18F656723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3022"/>
              <a:ext cx="1633" cy="499"/>
              <a:chOff x="2835" y="3022"/>
              <a:chExt cx="1633" cy="499"/>
            </a:xfrm>
          </p:grpSpPr>
          <p:sp>
            <p:nvSpPr>
              <p:cNvPr id="162835" name="Rectangle 19">
                <a:extLst>
                  <a:ext uri="{FF2B5EF4-FFF2-40B4-BE49-F238E27FC236}">
                    <a16:creationId xmlns:a16="http://schemas.microsoft.com/office/drawing/2014/main" id="{F9CB8805-FA57-484A-AC16-D878B121C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3022"/>
                <a:ext cx="1633" cy="499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2836" name="Text Box 20">
                <a:extLst>
                  <a:ext uri="{FF2B5EF4-FFF2-40B4-BE49-F238E27FC236}">
                    <a16:creationId xmlns:a16="http://schemas.microsoft.com/office/drawing/2014/main" id="{5F234CE7-3DC6-480A-B150-6692ED853E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7" y="3067"/>
                <a:ext cx="117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i="0" u="none">
                    <a:effectLst/>
                  </a:rPr>
                  <a:t>PRVEK</a:t>
                </a:r>
              </a:p>
            </p:txBody>
          </p:sp>
        </p:grpSp>
        <p:sp>
          <p:nvSpPr>
            <p:cNvPr id="162837" name="Text Box 21">
              <a:extLst>
                <a:ext uri="{FF2B5EF4-FFF2-40B4-BE49-F238E27FC236}">
                  <a16:creationId xmlns:a16="http://schemas.microsoft.com/office/drawing/2014/main" id="{C602F75E-B308-412B-94C0-C2E7B476D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3067"/>
              <a:ext cx="18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effectLst/>
                </a:rPr>
                <a:t>SLOUČENINA</a:t>
              </a:r>
            </a:p>
          </p:txBody>
        </p:sp>
      </p:grpSp>
      <p:sp>
        <p:nvSpPr>
          <p:cNvPr id="162841" name="Text Box 25">
            <a:extLst>
              <a:ext uri="{FF2B5EF4-FFF2-40B4-BE49-F238E27FC236}">
                <a16:creationId xmlns:a16="http://schemas.microsoft.com/office/drawing/2014/main" id="{0BD33607-FB46-448D-A08A-ECDA3222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876925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i="0" u="none">
                <a:effectLst/>
              </a:rPr>
              <a:t>( MOLEKULA )</a:t>
            </a:r>
          </a:p>
        </p:txBody>
      </p:sp>
      <p:sp>
        <p:nvSpPr>
          <p:cNvPr id="162842" name="Text Box 26">
            <a:extLst>
              <a:ext uri="{FF2B5EF4-FFF2-40B4-BE49-F238E27FC236}">
                <a16:creationId xmlns:a16="http://schemas.microsoft.com/office/drawing/2014/main" id="{D9347BEA-95A9-4380-8F07-2E129AE3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805488"/>
            <a:ext cx="201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i="0" u="none">
                <a:effectLst/>
              </a:rPr>
              <a:t>( ATOM )</a:t>
            </a:r>
          </a:p>
        </p:txBody>
      </p:sp>
      <p:sp>
        <p:nvSpPr>
          <p:cNvPr id="162843" name="Line 27">
            <a:extLst>
              <a:ext uri="{FF2B5EF4-FFF2-40B4-BE49-F238E27FC236}">
                <a16:creationId xmlns:a16="http://schemas.microsoft.com/office/drawing/2014/main" id="{9491C350-A210-4A44-BCED-28F2C12D5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6092825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453DCC8D-758B-4E1B-8167-7FC33CE2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5805488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i="0" u="none">
                <a:effectLst/>
              </a:rPr>
              <a:t> IONT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8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8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2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/>
      <p:bldP spid="162823" grpId="0" build="p" animBg="1"/>
      <p:bldP spid="162827" grpId="0"/>
      <p:bldP spid="162841" grpId="0"/>
      <p:bldP spid="162842" grpId="0"/>
      <p:bldP spid="1628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82" name="Group 18">
            <a:extLst>
              <a:ext uri="{FF2B5EF4-FFF2-40B4-BE49-F238E27FC236}">
                <a16:creationId xmlns:a16="http://schemas.microsoft.com/office/drawing/2014/main" id="{C3D48781-551D-4174-B365-2330B955B995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333375"/>
            <a:ext cx="3740150" cy="1249363"/>
            <a:chOff x="657" y="210"/>
            <a:chExt cx="2356" cy="787"/>
          </a:xfrm>
        </p:grpSpPr>
        <p:sp>
          <p:nvSpPr>
            <p:cNvPr id="216072" name="Rectangle 8">
              <a:extLst>
                <a:ext uri="{FF2B5EF4-FFF2-40B4-BE49-F238E27FC236}">
                  <a16:creationId xmlns:a16="http://schemas.microsoft.com/office/drawing/2014/main" id="{432275D2-3422-48D3-B934-07D98AEED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10"/>
              <a:ext cx="2356" cy="49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6076" name="Text Box 12">
              <a:extLst>
                <a:ext uri="{FF2B5EF4-FFF2-40B4-BE49-F238E27FC236}">
                  <a16:creationId xmlns:a16="http://schemas.microsoft.com/office/drawing/2014/main" id="{A2C6DEF2-F6C9-442E-A622-846CF9CE6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55"/>
              <a:ext cx="21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i="0" u="none">
                  <a:effectLst/>
                </a:rPr>
                <a:t>SLOUČENINA</a:t>
              </a:r>
            </a:p>
          </p:txBody>
        </p:sp>
        <p:sp>
          <p:nvSpPr>
            <p:cNvPr id="216077" name="Text Box 13">
              <a:extLst>
                <a:ext uri="{FF2B5EF4-FFF2-40B4-BE49-F238E27FC236}">
                  <a16:creationId xmlns:a16="http://schemas.microsoft.com/office/drawing/2014/main" id="{1099E21F-8E23-4DF4-9DAF-7AC98CF57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709"/>
              <a:ext cx="2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effectLst/>
                </a:rPr>
                <a:t>Př.: molekula H</a:t>
              </a:r>
              <a:r>
                <a:rPr lang="cs-CZ" altLang="cs-CZ" sz="2400" i="0" u="none" baseline="-25000">
                  <a:effectLst/>
                </a:rPr>
                <a:t>2</a:t>
              </a:r>
              <a:r>
                <a:rPr lang="cs-CZ" altLang="cs-CZ" sz="2400" i="0" u="none">
                  <a:effectLst/>
                </a:rPr>
                <a:t>O</a:t>
              </a:r>
            </a:p>
          </p:txBody>
        </p:sp>
      </p:grpSp>
      <p:grpSp>
        <p:nvGrpSpPr>
          <p:cNvPr id="216083" name="Group 19">
            <a:extLst>
              <a:ext uri="{FF2B5EF4-FFF2-40B4-BE49-F238E27FC236}">
                <a16:creationId xmlns:a16="http://schemas.microsoft.com/office/drawing/2014/main" id="{65E75434-7B84-4D35-9ACB-712170CEBB55}"/>
              </a:ext>
            </a:extLst>
          </p:cNvPr>
          <p:cNvGrpSpPr>
            <a:grpSpLocks/>
          </p:cNvGrpSpPr>
          <p:nvPr/>
        </p:nvGrpSpPr>
        <p:grpSpPr bwMode="auto">
          <a:xfrm>
            <a:off x="5111750" y="333375"/>
            <a:ext cx="3060700" cy="1320800"/>
            <a:chOff x="3220" y="210"/>
            <a:chExt cx="1928" cy="832"/>
          </a:xfrm>
        </p:grpSpPr>
        <p:grpSp>
          <p:nvGrpSpPr>
            <p:cNvPr id="216073" name="Group 9">
              <a:extLst>
                <a:ext uri="{FF2B5EF4-FFF2-40B4-BE49-F238E27FC236}">
                  <a16:creationId xmlns:a16="http://schemas.microsoft.com/office/drawing/2014/main" id="{21228224-2B97-4A5C-82CA-1D1BBC17E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210"/>
              <a:ext cx="1928" cy="499"/>
              <a:chOff x="2835" y="3022"/>
              <a:chExt cx="1633" cy="499"/>
            </a:xfrm>
          </p:grpSpPr>
          <p:sp>
            <p:nvSpPr>
              <p:cNvPr id="216074" name="Rectangle 10">
                <a:extLst>
                  <a:ext uri="{FF2B5EF4-FFF2-40B4-BE49-F238E27FC236}">
                    <a16:creationId xmlns:a16="http://schemas.microsoft.com/office/drawing/2014/main" id="{B6EA0CF0-38A0-4B7A-8955-20B48E651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3022"/>
                <a:ext cx="1633" cy="499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6075" name="Text Box 11">
                <a:extLst>
                  <a:ext uri="{FF2B5EF4-FFF2-40B4-BE49-F238E27FC236}">
                    <a16:creationId xmlns:a16="http://schemas.microsoft.com/office/drawing/2014/main" id="{A60EB86F-A928-4A67-A35E-09FAEE428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7" y="3067"/>
                <a:ext cx="117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i="0" u="none">
                    <a:effectLst/>
                  </a:rPr>
                  <a:t>PRVEK</a:t>
                </a:r>
              </a:p>
            </p:txBody>
          </p:sp>
        </p:grpSp>
        <p:sp>
          <p:nvSpPr>
            <p:cNvPr id="216078" name="Text Box 14">
              <a:extLst>
                <a:ext uri="{FF2B5EF4-FFF2-40B4-BE49-F238E27FC236}">
                  <a16:creationId xmlns:a16="http://schemas.microsoft.com/office/drawing/2014/main" id="{E3AB4293-7781-425B-9D24-643A30B60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754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i="0" u="none">
                  <a:effectLst/>
                </a:rPr>
                <a:t>Př.: atom Cs</a:t>
              </a:r>
            </a:p>
          </p:txBody>
        </p:sp>
      </p:grpSp>
      <p:pic>
        <p:nvPicPr>
          <p:cNvPr id="216079" name="Picture 15" descr="molekulaHOanim">
            <a:extLst>
              <a:ext uri="{FF2B5EF4-FFF2-40B4-BE49-F238E27FC236}">
                <a16:creationId xmlns:a16="http://schemas.microsoft.com/office/drawing/2014/main" id="{7841CB81-8928-4533-880F-17A63D43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4017962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80" name="Picture 16" descr="atrukrura cesia">
            <a:extLst>
              <a:ext uri="{FF2B5EF4-FFF2-40B4-BE49-F238E27FC236}">
                <a16:creationId xmlns:a16="http://schemas.microsoft.com/office/drawing/2014/main" id="{A845BF13-48B9-4D4C-A09E-F557665B6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45757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84" name="Rectangle 20">
            <a:extLst>
              <a:ext uri="{FF2B5EF4-FFF2-40B4-BE49-F238E27FC236}">
                <a16:creationId xmlns:a16="http://schemas.microsoft.com/office/drawing/2014/main" id="{4B09ACED-11D3-407C-B0B5-31744163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437063"/>
            <a:ext cx="83169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FF00"/>
              </a:buClr>
            </a:pPr>
            <a:r>
              <a:rPr lang="cs-CZ" altLang="cs-CZ" sz="2800" i="0" u="none">
                <a:solidFill>
                  <a:srgbClr val="CC0000"/>
                </a:solidFill>
                <a:effectLst/>
              </a:rPr>
              <a:t>2) Částice se v látkách neustále neuspořádaně (chaoticky) pohybují. </a:t>
            </a:r>
          </a:p>
        </p:txBody>
      </p:sp>
      <p:sp>
        <p:nvSpPr>
          <p:cNvPr id="216085" name="Rectangle 21">
            <a:extLst>
              <a:ext uri="{FF2B5EF4-FFF2-40B4-BE49-F238E27FC236}">
                <a16:creationId xmlns:a16="http://schemas.microsoft.com/office/drawing/2014/main" id="{47549975-98DC-4960-AF7A-870FA910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661025"/>
            <a:ext cx="496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FF00"/>
              </a:buClr>
            </a:pPr>
            <a:r>
              <a:rPr lang="cs-CZ" altLang="cs-CZ" sz="2400" b="0" i="0" u="none">
                <a:effectLst/>
              </a:rPr>
              <a:t>Tento druh pohybu nazýváme</a:t>
            </a:r>
            <a:r>
              <a:rPr lang="cs-CZ" altLang="cs-CZ" sz="2400" i="0" u="none">
                <a:effectLst/>
              </a:rPr>
              <a:t>  TEPELNÝ POHYB.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4" grpId="0"/>
      <p:bldP spid="2160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5" name="Rectangle 7">
            <a:extLst>
              <a:ext uri="{FF2B5EF4-FFF2-40B4-BE49-F238E27FC236}">
                <a16:creationId xmlns:a16="http://schemas.microsoft.com/office/drawing/2014/main" id="{FA1D7C85-45CF-485C-AAD7-442550FB6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solidFill>
                  <a:srgbClr val="CC00FF"/>
                </a:solidFill>
                <a:effectLst/>
              </a:rPr>
              <a:t>Důkazy tepelného pohybu molekul:</a:t>
            </a:r>
            <a:r>
              <a:rPr lang="cs-CZ" altLang="cs-CZ" i="0" u="none">
                <a:effectLst/>
              </a:rPr>
              <a:t>	</a:t>
            </a:r>
          </a:p>
        </p:txBody>
      </p:sp>
      <p:sp>
        <p:nvSpPr>
          <p:cNvPr id="217096" name="Rectangle 8">
            <a:extLst>
              <a:ext uri="{FF2B5EF4-FFF2-40B4-BE49-F238E27FC236}">
                <a16:creationId xmlns:a16="http://schemas.microsoft.com/office/drawing/2014/main" id="{D1850F4E-212A-465A-88F1-698E48172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971550"/>
            <a:ext cx="77057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cs-CZ" altLang="cs-CZ" sz="2400" i="0" u="none">
                <a:effectLst/>
              </a:rPr>
              <a:t>TLAK PLYNU</a:t>
            </a:r>
            <a:r>
              <a:rPr lang="cs-CZ" altLang="cs-CZ" i="0" u="none">
                <a:effectLst/>
              </a:rPr>
              <a:t> </a:t>
            </a:r>
          </a:p>
          <a:p>
            <a:pPr lvl="3"/>
            <a:r>
              <a:rPr lang="cs-CZ" altLang="cs-CZ" sz="2400" i="0" u="none">
                <a:effectLst/>
              </a:rPr>
              <a:t>způsoben nárazy  molekul  na stěny nádoby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17097" name="Rectangle 9">
            <a:extLst>
              <a:ext uri="{FF2B5EF4-FFF2-40B4-BE49-F238E27FC236}">
                <a16:creationId xmlns:a16="http://schemas.microsoft.com/office/drawing/2014/main" id="{E4A0C721-3329-43BA-B866-5B3D39C89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70113"/>
            <a:ext cx="74882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cs-CZ" altLang="cs-CZ" sz="2400" i="0" u="none">
                <a:effectLst/>
              </a:rPr>
              <a:t>DIFÚZE </a:t>
            </a:r>
          </a:p>
          <a:p>
            <a:pPr lvl="2" algn="just"/>
            <a:r>
              <a:rPr lang="cs-CZ" altLang="cs-CZ" sz="2400" i="0" u="none">
                <a:effectLst/>
              </a:rPr>
              <a:t>samovolné pronikání částic jedné látky mezi částice látky druhé při vzájemném styku</a:t>
            </a:r>
          </a:p>
        </p:txBody>
      </p:sp>
      <p:sp>
        <p:nvSpPr>
          <p:cNvPr id="217098" name="Rectangle 10">
            <a:extLst>
              <a:ext uri="{FF2B5EF4-FFF2-40B4-BE49-F238E27FC236}">
                <a16:creationId xmlns:a16="http://schemas.microsoft.com/office/drawing/2014/main" id="{34CEAB72-91D0-4F6A-AAD1-DA9687A8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609975"/>
            <a:ext cx="8388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cs-CZ" altLang="cs-CZ" sz="2400" i="0" u="none">
                <a:effectLst/>
              </a:rPr>
              <a:t>OSMÓZA</a:t>
            </a:r>
          </a:p>
          <a:p>
            <a:pPr lvl="2"/>
            <a:r>
              <a:rPr lang="cs-CZ" altLang="cs-CZ" sz="2400" i="0" u="none">
                <a:effectLst/>
              </a:rPr>
              <a:t>difúze kapalin přes polopropustnou překážku ( biologická  membrána, pergamenový papír, apod. )</a:t>
            </a:r>
          </a:p>
        </p:txBody>
      </p:sp>
      <p:sp>
        <p:nvSpPr>
          <p:cNvPr id="217099" name="Rectangle 11">
            <a:extLst>
              <a:ext uri="{FF2B5EF4-FFF2-40B4-BE49-F238E27FC236}">
                <a16:creationId xmlns:a16="http://schemas.microsoft.com/office/drawing/2014/main" id="{2895E699-07EA-4ED7-BCCD-BD44D2A39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49838"/>
            <a:ext cx="7272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cs-CZ" altLang="cs-CZ" sz="2400" i="0" u="none">
                <a:effectLst/>
              </a:rPr>
              <a:t>TRANSFÚZE </a:t>
            </a:r>
          </a:p>
          <a:p>
            <a:pPr lvl="2"/>
            <a:r>
              <a:rPr lang="cs-CZ" altLang="cs-CZ" sz="2400" i="0" u="none">
                <a:effectLst/>
              </a:rPr>
              <a:t>difúze dvou různých plynů pórovitými stěnami  nebo blánami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17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17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17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7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7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7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7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7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7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7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Rectangle 7">
            <a:extLst>
              <a:ext uri="{FF2B5EF4-FFF2-40B4-BE49-F238E27FC236}">
                <a16:creationId xmlns:a16="http://schemas.microsoft.com/office/drawing/2014/main" id="{05818EC2-577E-4164-85EA-39B76A0B6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441325"/>
            <a:ext cx="9180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536575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1038" indent="-342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73325" indent="-342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30525" indent="-342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7725" indent="-342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4925" indent="-342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02125" indent="-342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000" i="0" u="none">
                <a:effectLst/>
              </a:rPr>
              <a:t>		</a:t>
            </a:r>
            <a:r>
              <a:rPr lang="cs-CZ" altLang="cs-CZ" sz="2400" i="0" u="none">
                <a:effectLst/>
              </a:rPr>
              <a:t>BROWNŮV POHYB </a:t>
            </a:r>
          </a:p>
          <a:p>
            <a:pPr lvl="2"/>
            <a:r>
              <a:rPr lang="cs-CZ" altLang="cs-CZ" sz="2400" i="0" u="none">
                <a:effectLst/>
              </a:rPr>
              <a:t>		neustálý chaotický pohyb mikroskopických  částic 	rozptýlených v tekutinách</a:t>
            </a:r>
            <a:r>
              <a:rPr lang="cs-CZ" altLang="cs-CZ" sz="2000" b="0" u="none">
                <a:solidFill>
                  <a:srgbClr val="CC0099"/>
                </a:solidFill>
                <a:effectLst/>
              </a:rPr>
              <a:t>	</a:t>
            </a:r>
            <a:endParaRPr lang="cs-CZ" altLang="cs-CZ" sz="1800" i="0" u="none">
              <a:solidFill>
                <a:schemeClr val="bg2"/>
              </a:solidFill>
              <a:effectLst/>
            </a:endParaRPr>
          </a:p>
        </p:txBody>
      </p:sp>
      <p:sp>
        <p:nvSpPr>
          <p:cNvPr id="218120" name="Rectangle 8">
            <a:extLst>
              <a:ext uri="{FF2B5EF4-FFF2-40B4-BE49-F238E27FC236}">
                <a16:creationId xmlns:a16="http://schemas.microsoft.com/office/drawing/2014/main" id="{AE773605-4A50-42A9-B36D-0D423AD63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57388"/>
            <a:ext cx="43926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000" b="0" i="0">
                <a:effectLst/>
              </a:rPr>
              <a:t>Poznámka:</a:t>
            </a:r>
            <a:r>
              <a:rPr lang="cs-CZ" altLang="cs-CZ" sz="2000" b="0" i="0" u="none">
                <a:solidFill>
                  <a:srgbClr val="CC0099"/>
                </a:solidFill>
                <a:effectLst/>
              </a:rPr>
              <a:t> </a:t>
            </a:r>
          </a:p>
          <a:p>
            <a:pPr algn="just"/>
            <a:r>
              <a:rPr lang="cs-CZ" altLang="cs-CZ" sz="2000" b="0" i="0" u="none">
                <a:effectLst/>
              </a:rPr>
              <a:t>R. BROWN (braun, 1773 – 1858) poprvé v roce 1827 pozoroval neustálý neuspořádaný pohyb velmi malých pylových zrnek ve vodě.</a:t>
            </a:r>
          </a:p>
        </p:txBody>
      </p:sp>
      <p:pic>
        <p:nvPicPr>
          <p:cNvPr id="218121" name="Picture 9" descr="Brownian[1]">
            <a:extLst>
              <a:ext uri="{FF2B5EF4-FFF2-40B4-BE49-F238E27FC236}">
                <a16:creationId xmlns:a16="http://schemas.microsoft.com/office/drawing/2014/main" id="{8AD31CCD-97C0-4ADA-96D1-B7A8E2D6F0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68450"/>
            <a:ext cx="3240088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128" name="Group 16">
            <a:extLst>
              <a:ext uri="{FF2B5EF4-FFF2-40B4-BE49-F238E27FC236}">
                <a16:creationId xmlns:a16="http://schemas.microsoft.com/office/drawing/2014/main" id="{D329A959-4278-4E66-AEAF-4F06D05B458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4195763"/>
            <a:ext cx="7850188" cy="457200"/>
            <a:chOff x="612" y="2387"/>
            <a:chExt cx="4945" cy="288"/>
          </a:xfrm>
        </p:grpSpPr>
        <p:sp>
          <p:nvSpPr>
            <p:cNvPr id="218126" name="AutoShape 14">
              <a:extLst>
                <a:ext uri="{FF2B5EF4-FFF2-40B4-BE49-F238E27FC236}">
                  <a16:creationId xmlns:a16="http://schemas.microsoft.com/office/drawing/2014/main" id="{276616B4-B9AD-4A60-97F6-59B881A89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478"/>
              <a:ext cx="318" cy="164"/>
            </a:xfrm>
            <a:prstGeom prst="rightArrow">
              <a:avLst>
                <a:gd name="adj1" fmla="val 50000"/>
                <a:gd name="adj2" fmla="val 48476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8127" name="Rectangle 15">
              <a:extLst>
                <a:ext uri="{FF2B5EF4-FFF2-40B4-BE49-F238E27FC236}">
                  <a16:creationId xmlns:a16="http://schemas.microsoft.com/office/drawing/2014/main" id="{0FF4080C-A1EF-4AE1-8A74-C0BFA555C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387"/>
              <a:ext cx="45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i="0" u="none">
                  <a:solidFill>
                    <a:srgbClr val="FFFF00"/>
                  </a:solidFill>
                  <a:effectLst/>
                </a:rPr>
                <a:t>se zvýšením teploty se tepelný   pohyb zrychluje</a:t>
              </a:r>
            </a:p>
          </p:txBody>
        </p:sp>
      </p:grpSp>
      <p:sp>
        <p:nvSpPr>
          <p:cNvPr id="218129" name="Text Box 17">
            <a:extLst>
              <a:ext uri="{FF2B5EF4-FFF2-40B4-BE49-F238E27FC236}">
                <a16:creationId xmlns:a16="http://schemas.microsoft.com/office/drawing/2014/main" id="{1B209705-72FA-4C18-8F72-B33E39CD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219700"/>
            <a:ext cx="8820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94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017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240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463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0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60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17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75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FF00"/>
              </a:buClr>
            </a:pPr>
            <a:r>
              <a:rPr lang="cs-CZ" altLang="cs-CZ" sz="2800" i="0" u="none">
                <a:solidFill>
                  <a:srgbClr val="CC0000"/>
                </a:solidFill>
                <a:effectLst/>
              </a:rPr>
              <a:t>3) Částice na sebe navzájem působí přitažlivými a  odpudivými silami.</a:t>
            </a:r>
            <a:r>
              <a:rPr lang="cs-CZ" altLang="cs-CZ" sz="2000" i="0" u="none">
                <a:solidFill>
                  <a:srgbClr val="00FF00"/>
                </a:solidFill>
                <a:effectLst/>
              </a:rPr>
              <a:t> </a:t>
            </a:r>
            <a:endParaRPr lang="cs-CZ" altLang="cs-CZ" sz="2000" b="0" i="0" u="none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0" grpId="0"/>
    </p:bldLst>
  </p:timing>
</p:sld>
</file>

<file path=ppt/theme/theme1.xml><?xml version="1.0" encoding="utf-8"?>
<a:theme xmlns:a="http://schemas.openxmlformats.org/drawingml/2006/main" name="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7279</TotalTime>
  <Words>1383</Words>
  <Application>Microsoft Office PowerPoint</Application>
  <PresentationFormat>Předvádění na obrazovce (4:3)</PresentationFormat>
  <Paragraphs>319</Paragraphs>
  <Slides>49</Slides>
  <Notes>1</Notes>
  <HiddenSlides>0</HiddenSlides>
  <MMClips>2</MMClips>
  <ScaleCrop>false</ScaleCrop>
  <HeadingPairs>
    <vt:vector size="10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49</vt:i4>
      </vt:variant>
      <vt:variant>
        <vt:lpstr>Vlastní prezentace</vt:lpstr>
      </vt:variant>
      <vt:variant>
        <vt:i4>1</vt:i4>
      </vt:variant>
    </vt:vector>
  </HeadingPairs>
  <TitlesOfParts>
    <vt:vector size="58" baseType="lpstr">
      <vt:lpstr>Arial</vt:lpstr>
      <vt:lpstr>Times New Roman</vt:lpstr>
      <vt:lpstr>Wingdings</vt:lpstr>
      <vt:lpstr>Symbol</vt:lpstr>
      <vt:lpstr>Oběžná dráha</vt:lpstr>
      <vt:lpstr>Výkres aplikace Microsoft Visio</vt:lpstr>
      <vt:lpstr>Editor rovnic 3.0</vt:lpstr>
      <vt:lpstr>Videoklip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Molekulová fyzika a termodynami</vt:lpstr>
    </vt:vector>
  </TitlesOfParts>
  <Company>Transcon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Alan Rehwald</dc:creator>
  <cp:lastModifiedBy>Jaromír Osčádal</cp:lastModifiedBy>
  <cp:revision>611</cp:revision>
  <dcterms:created xsi:type="dcterms:W3CDTF">2005-08-10T09:47:02Z</dcterms:created>
  <dcterms:modified xsi:type="dcterms:W3CDTF">2017-09-28T17:16:28Z</dcterms:modified>
</cp:coreProperties>
</file>