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8" r:id="rId9"/>
    <p:sldId id="261" r:id="rId10"/>
    <p:sldId id="267" r:id="rId11"/>
    <p:sldId id="269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8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65FDBCA-02F6-45D6-AF1B-D70E46E682A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9F7F5EB-1C7E-47DB-9ABF-053768327E7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A9025EF2-F533-4EC7-8A9A-44EEA6FEC2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2FD35A88-1803-488C-83E1-040DB84B1F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5E0EB32E-373B-4818-A5EA-12184406AA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8063D52C-B6BC-4AEB-9C1B-B782A377C6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BA7A55A0-C13B-4EA9-8034-705B43F1AB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0DE8ABA5-F3AF-42B6-8C47-24F87E452C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4153FB76-D68D-441B-8847-D443CA3DAF0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38C1D646-20E1-41EE-92BE-0B79BCFDC8B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6FF928C-495D-44B6-8EE4-5846CB087E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38D9B88-D587-474F-A03C-37CD9EEAB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D8C446-C9AC-4016-818F-CBE40B2972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B54C61-099A-42C8-9340-C39500731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1DF84FD-422B-445B-BC7B-DF7776C5AD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3D619-43F3-43A3-BB33-3A4ABEDC7A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071FF6B-F169-4ED9-961E-3C130C79852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84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7DD9C5E-4696-48F7-963A-F3559089D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AAA49A-42B3-44C5-A85A-9BCDD6EB28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35F7B-7471-4CD9-98CB-66DCC171C4B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18AB75C-76DC-431A-8276-C59C8B569DD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8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0E0A57C-0A60-4648-AE3E-01C99599D8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F78DE0-86BE-46F2-90F1-5F9646529E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29CC7-CC61-463C-89CB-0D0AC552EBE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B98F298-1D20-4746-8196-AB174299069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94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E79043B-1F87-4F5E-AA96-2310171B1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F8A7F9-B978-4E59-864D-33FE6292DC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9E6C4-6D8C-4EB9-9038-AF728983D06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A44CFDB-1D6B-47E8-A5CC-2687366629C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51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2C748A3-BE85-492D-8247-A51A33B303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E71C333-9742-422E-B156-159391A028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C8537-AF4E-403D-A0CD-B7E540B96F1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434AC96-68EA-4885-ACE8-9E791C80345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3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75D9123-F242-4E2E-B92E-B13670278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50BD8AF-3E04-4372-903A-0909D2F3A7D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1211C-B291-42E3-9771-52D14D2DC34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382A0B7-57D1-4DF0-9A2C-B7251A29686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7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B8FE4A-5935-4B22-B27D-433B1BCF4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AB28E6-B7E4-4E45-9F56-5D60CD1F60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F77BE6-17B4-4AA9-98D5-99DD197E133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4040BC3-8579-4840-A5A4-0EC529E692C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BE95AA3-2D13-490D-91BF-412A939362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3F18296-000A-42AA-AC51-75501CD74E9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2257E-3358-4C1E-9DA8-34769D27C59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E6680A7-5F5C-411F-AD01-5A0B0D01B28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490B17-7789-44FB-908B-8133917E4F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B264C0B-0875-4BD9-BF9D-9448BB9D5B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696E5-912F-4B32-94F8-22418A79E13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03A06BE-2CEC-40E3-8CB3-86BDC00CC87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30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7EDB939-3F9D-43E1-BE72-24280C06E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823C6C-ED78-4132-87F3-2D3449E908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FA643-F57A-4B02-9B6D-5FF9D91483A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AED4928-69F0-4786-A13B-CCA49AF158A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44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F85DB9C-7FA8-4508-B528-091637F2A0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675006-B46B-4DA2-8C9A-ECE59058CC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16E17AF-801D-4E78-AEED-96173ABFFD05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6FF950E9-B9F4-4644-B3DC-D21F583BFE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4" name="Group 5">
              <a:extLst>
                <a:ext uri="{FF2B5EF4-FFF2-40B4-BE49-F238E27FC236}">
                  <a16:creationId xmlns:a16="http://schemas.microsoft.com/office/drawing/2014/main" id="{B8BAB7EE-D2ED-4ABA-B57D-FF86898E5FA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>
                <a:extLst>
                  <a:ext uri="{FF2B5EF4-FFF2-40B4-BE49-F238E27FC236}">
                    <a16:creationId xmlns:a16="http://schemas.microsoft.com/office/drawing/2014/main" id="{900FAF2B-F9CA-4308-9F4C-7CE00FA890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03" name="Freeform 7">
                <a:extLst>
                  <a:ext uri="{FF2B5EF4-FFF2-40B4-BE49-F238E27FC236}">
                    <a16:creationId xmlns:a16="http://schemas.microsoft.com/office/drawing/2014/main" id="{3899E648-F007-4FB6-B1DF-BF464237ED8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" name="Freeform 8">
                <a:extLst>
                  <a:ext uri="{FF2B5EF4-FFF2-40B4-BE49-F238E27FC236}">
                    <a16:creationId xmlns:a16="http://schemas.microsoft.com/office/drawing/2014/main" id="{2791061B-7B49-42DD-80CE-39B9AEFE424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05" name="Freeform 9">
                <a:extLst>
                  <a:ext uri="{FF2B5EF4-FFF2-40B4-BE49-F238E27FC236}">
                    <a16:creationId xmlns:a16="http://schemas.microsoft.com/office/drawing/2014/main" id="{D552E4CB-E447-49BD-9D63-4D3F8F80E2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06" name="Freeform 10">
                <a:extLst>
                  <a:ext uri="{FF2B5EF4-FFF2-40B4-BE49-F238E27FC236}">
                    <a16:creationId xmlns:a16="http://schemas.microsoft.com/office/drawing/2014/main" id="{3EA09DED-60B3-4451-AB0D-B44ACF2BFE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4107" name="Freeform 11">
              <a:extLst>
                <a:ext uri="{FF2B5EF4-FFF2-40B4-BE49-F238E27FC236}">
                  <a16:creationId xmlns:a16="http://schemas.microsoft.com/office/drawing/2014/main" id="{9CCD6F43-C8AB-462A-B29C-5823721F6E0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7DEA793C-25A0-48F6-A61E-04738E3D00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109" name="Rectangle 13">
            <a:extLst>
              <a:ext uri="{FF2B5EF4-FFF2-40B4-BE49-F238E27FC236}">
                <a16:creationId xmlns:a16="http://schemas.microsoft.com/office/drawing/2014/main" id="{3779A3B7-D888-4E75-A6A5-EEA1FABDF00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AD708486-8E01-4084-924D-6121CE626A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EDF6FDA9-39A8-4ECE-9E2A-1DFD732ED0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71931D-5272-43F1-92A5-360C41CA06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Kalorimetrie </a:t>
            </a:r>
            <a:br>
              <a:rPr lang="cs-CZ" dirty="0"/>
            </a:br>
            <a:r>
              <a:rPr lang="cs-CZ" dirty="0"/>
              <a:t>měření tepla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1797779-379B-4B2D-A529-E7CA66368C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SPŠ SE Liberec</a:t>
            </a:r>
          </a:p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61E10-127A-4607-923D-418D11A59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E06441-5B9E-4955-BB13-7E97F2C97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Hliníkový předmět o hmotnosti 850 g a teplotě  200°C byl vložen do vody o hmotnosti 1,5 kg a teplotě  20°C. Jaká je teplota soustavy po dosažení tepelné rovnováhy. Tepelné ztráty zanedbejte. </a:t>
            </a:r>
            <a:r>
              <a:rPr lang="cs-CZ" dirty="0" err="1"/>
              <a:t>c</a:t>
            </a:r>
            <a:r>
              <a:rPr lang="cs-CZ" baseline="-25000" dirty="0" err="1"/>
              <a:t>Al</a:t>
            </a:r>
            <a:r>
              <a:rPr lang="cs-CZ" dirty="0"/>
              <a:t>=0,896 </a:t>
            </a:r>
            <a:r>
              <a:rPr lang="cs-CZ" dirty="0" err="1"/>
              <a:t>kJ</a:t>
            </a:r>
            <a:r>
              <a:rPr lang="cs-CZ" dirty="0"/>
              <a:t>. kg</a:t>
            </a:r>
            <a:r>
              <a:rPr lang="cs-CZ" baseline="30000" dirty="0"/>
              <a:t>-1</a:t>
            </a:r>
            <a:r>
              <a:rPr lang="cs-CZ" dirty="0"/>
              <a:t> K</a:t>
            </a:r>
            <a:r>
              <a:rPr lang="cs-CZ" baseline="30000" dirty="0"/>
              <a:t>-1</a:t>
            </a:r>
          </a:p>
          <a:p>
            <a:pPr eaLnBrk="1" hangingPunct="1">
              <a:defRPr/>
            </a:pPr>
            <a:r>
              <a:rPr lang="cs-CZ" dirty="0"/>
              <a:t>39,5°C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D9C67-420B-4EA8-A332-1245A193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2AC8C4-52E7-46A4-B630-5B1F764B0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Do vody o hmotnosti 10,0 g ponoříme teploměr o tepelné kapacitě 2,0 J.K. Před ponořením do vody ukazoval teploměr teplotu 17,5°C, po dosažení tepelné rovnováhy teplotu 32,5°C. Jaká byla teplota vody před měřením?</a:t>
            </a:r>
          </a:p>
          <a:p>
            <a:pPr eaLnBrk="1" hangingPunct="1">
              <a:defRPr/>
            </a:pPr>
            <a:r>
              <a:rPr lang="cs-CZ" dirty="0"/>
              <a:t>33,2°C 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51CE9-194A-4510-97EF-A609F3672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Vedení tepla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4A33DA-7EDD-4FAD-9B31-634DEC57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80CE3-5679-4EC3-A3A6-C44AE119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0FA3D-DB03-45F5-8FF7-8B9012AA7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F8AA85-EC7A-40EE-8C75-079D3A6267E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Kalorimetr  a tepelná kapacita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355B879-BFCE-4394-AF36-B2ADC9941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4402138" cy="47815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Na obrázku je přístroj, jehož součástí je topná spirála ponořená do kapaliny v tepelně izolované nádobě. Nádoba s teploměrem, míchačkou a topnou spirálou tvoří elektrický </a:t>
            </a:r>
            <a:r>
              <a:rPr lang="cs-CZ" b="1" dirty="0">
                <a:solidFill>
                  <a:schemeClr val="hlink"/>
                </a:solidFill>
              </a:rPr>
              <a:t>kalorimetr</a:t>
            </a:r>
            <a:r>
              <a:rPr lang="cs-CZ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20036CEB-1A36-4D09-8799-1C5A48A30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412875"/>
            <a:ext cx="4402137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Topná</a:t>
            </a:r>
            <a:r>
              <a:rPr lang="cs-CZ" sz="3200"/>
              <a:t> </a:t>
            </a: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spirála se při průchodu elektrického proudu zahřívá a  odevzdává teplo kapalině. Je-li napětí na koncích spirály </a:t>
            </a:r>
            <a:r>
              <a:rPr lang="cs-CZ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cs-CZ" sz="32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a spirálou prochází konstantní proud </a:t>
            </a:r>
            <a:r>
              <a:rPr lang="cs-CZ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po dobu </a:t>
            </a:r>
            <a:r>
              <a:rPr lang="cs-CZ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cs-CZ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, pak dodané teplo odpovídá elektrické práci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Q=W= U</a:t>
            </a:r>
            <a:r>
              <a:rPr lang="cs-CZ" sz="3600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cs-CZ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.I.</a:t>
            </a:r>
            <a:r>
              <a:rPr lang="cs-CZ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t</a:t>
            </a:r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[ J ] </a:t>
            </a:r>
            <a:endParaRPr lang="cs-CZ" sz="3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cs-CZ" sz="2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BFA962CD-DE95-4F27-97B4-91BD8AD74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412875"/>
            <a:ext cx="460851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Přijatým teplem se zvýší teplota kapaliny o hodnotu 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Tímto způsobem můžeme měřit kolik tepla potřebuje dané těleso, aby zvýšilo svou teplotu o 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Q= C. 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[ J ]</a:t>
            </a:r>
            <a:r>
              <a:rPr lang="cs-CZ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cs-CZ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=&gt;</a:t>
            </a:r>
            <a:r>
              <a:rPr lang="cs-CZ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C=Q/ 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D</a:t>
            </a:r>
            <a:r>
              <a:rPr lang="cs-CZ" sz="32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cs-CZ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cs-CZ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je </a:t>
            </a:r>
            <a:r>
              <a:rPr lang="cs-CZ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tepelná kapacita tělesa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(soustavy) </a:t>
            </a:r>
            <a:b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jednotkou je </a:t>
            </a:r>
            <a:r>
              <a:rPr lang="cs-CZ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r>
              <a:rPr lang="cs-CZ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J.K</a:t>
            </a:r>
            <a:r>
              <a:rPr lang="cs-CZ" sz="2800" b="1" baseline="30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</a:p>
        </p:txBody>
      </p:sp>
      <p:sp>
        <p:nvSpPr>
          <p:cNvPr id="1031" name="Rectangle 13">
            <a:extLst>
              <a:ext uri="{FF2B5EF4-FFF2-40B4-BE49-F238E27FC236}">
                <a16:creationId xmlns:a16="http://schemas.microsoft.com/office/drawing/2014/main" id="{0BF4B07E-A20C-4B76-AE7F-C83A7F0D3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6" name="Object 12">
            <a:extLst>
              <a:ext uri="{FF2B5EF4-FFF2-40B4-BE49-F238E27FC236}">
                <a16:creationId xmlns:a16="http://schemas.microsoft.com/office/drawing/2014/main" id="{9CB38E62-107C-4D24-90D2-8983AFE2DD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219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3" imgW="215713" imgH="393359" progId="Equation.3">
                  <p:embed/>
                </p:oleObj>
              </mc:Choice>
              <mc:Fallback>
                <p:oleObj name="Rovnice" r:id="rId3" imgW="215713" imgH="39335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90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2" name="Picture 14" descr="02">
            <a:extLst>
              <a:ext uri="{FF2B5EF4-FFF2-40B4-BE49-F238E27FC236}">
                <a16:creationId xmlns:a16="http://schemas.microsoft.com/office/drawing/2014/main" id="{FB9E585E-E743-4BE2-9F7D-DDB6B710C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3" r="26387"/>
          <a:stretch>
            <a:fillRect/>
          </a:stretch>
        </p:blipFill>
        <p:spPr bwMode="auto">
          <a:xfrm>
            <a:off x="4929188" y="1714500"/>
            <a:ext cx="3954462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52" grpId="0"/>
      <p:bldP spid="6152" grpId="1"/>
      <p:bldP spid="615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9A73CF2-6CF4-4D90-9539-36E8239991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Kalorimetr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4FAEE94-C4DB-4F10-9865-EFF043F5C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43307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Pokud známe tepelnou kapacitu  </a:t>
            </a:r>
            <a:r>
              <a:rPr lang="cs-CZ" b="1" dirty="0">
                <a:solidFill>
                  <a:schemeClr val="hlink"/>
                </a:solidFill>
              </a:rPr>
              <a:t>C</a:t>
            </a:r>
            <a:r>
              <a:rPr lang="cs-CZ" dirty="0"/>
              <a:t> dané soustavy, můžeme pomocí  ní měřit tepelné kapacity i jiných těles.  Toho využijeme u směšovacích kalorimetrů, jejichž  </a:t>
            </a:r>
            <a:r>
              <a:rPr lang="cs-CZ" b="1" dirty="0">
                <a:solidFill>
                  <a:schemeClr val="hlink"/>
                </a:solidFill>
              </a:rPr>
              <a:t>C</a:t>
            </a:r>
            <a:r>
              <a:rPr lang="cs-CZ" dirty="0"/>
              <a:t> je malé ( maximálně několik stovek  J. K</a:t>
            </a:r>
            <a:r>
              <a:rPr lang="cs-CZ" baseline="30000" dirty="0"/>
              <a:t>-1</a:t>
            </a:r>
            <a:r>
              <a:rPr lang="cs-CZ" dirty="0"/>
              <a:t>) .</a:t>
            </a:r>
          </a:p>
          <a:p>
            <a:pPr eaLnBrk="1" hangingPunct="1">
              <a:defRPr/>
            </a:pPr>
            <a:endParaRPr lang="cs-CZ" dirty="0"/>
          </a:p>
        </p:txBody>
      </p:sp>
      <p:pic>
        <p:nvPicPr>
          <p:cNvPr id="7172" name="Picture 4" descr="03">
            <a:extLst>
              <a:ext uri="{FF2B5EF4-FFF2-40B4-BE49-F238E27FC236}">
                <a16:creationId xmlns:a16="http://schemas.microsoft.com/office/drawing/2014/main" id="{C8E7A1E8-2B76-4885-90D9-D6FC673DB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7" r="1950"/>
          <a:stretch>
            <a:fillRect/>
          </a:stretch>
        </p:blipFill>
        <p:spPr bwMode="auto">
          <a:xfrm>
            <a:off x="4932363" y="1484313"/>
            <a:ext cx="3995737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2BB0B-C8D9-4EE3-8DC5-1FB916D2C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6AF84C-F65F-4E0B-9391-3FB41364C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 Elektrickým kalorimetrem pod napětím 230V protékal proud  1,25 A po dobu 5 minut.  Vypočítejte teplo dodané kalorimetrem a  tepelnou kapacitu materiálu, jestliže  jeho teplota stoupla z 12°C na 87°C.</a:t>
            </a:r>
          </a:p>
          <a:p>
            <a:pPr eaLnBrk="1" hangingPunct="1">
              <a:defRPr/>
            </a:pPr>
            <a:r>
              <a:rPr lang="cs-CZ" dirty="0"/>
              <a:t>Q=86,25 </a:t>
            </a:r>
            <a:r>
              <a:rPr lang="cs-CZ" dirty="0" err="1"/>
              <a:t>kJ</a:t>
            </a:r>
            <a:r>
              <a:rPr lang="cs-CZ" dirty="0"/>
              <a:t> </a:t>
            </a:r>
          </a:p>
          <a:p>
            <a:pPr eaLnBrk="1" hangingPunct="1">
              <a:defRPr/>
            </a:pPr>
            <a:r>
              <a:rPr lang="cs-CZ" dirty="0"/>
              <a:t>C=1,15 </a:t>
            </a:r>
            <a:r>
              <a:rPr lang="cs-CZ" dirty="0" err="1"/>
              <a:t>kJ</a:t>
            </a:r>
            <a:r>
              <a:rPr lang="cs-CZ" dirty="0"/>
              <a:t> K</a:t>
            </a:r>
            <a:r>
              <a:rPr lang="cs-CZ" baseline="30000" dirty="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ED060A69-B9D2-4C34-9259-5ABD00AE6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Z experimentů s kalorimetrickým měřením tepla se zjišťuje, že tepelná kapacita tělesa závisí na hmotnosti a na druhu látky. Proto se  zavádí veličina  </a:t>
            </a:r>
            <a:r>
              <a:rPr lang="cs-CZ" b="1">
                <a:solidFill>
                  <a:schemeClr val="hlink"/>
                </a:solidFill>
              </a:rPr>
              <a:t>měrná tepelná kapacita c</a:t>
            </a:r>
            <a:r>
              <a:rPr lang="cs-CZ"/>
              <a:t>.</a:t>
            </a:r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r>
              <a:rPr lang="cs-CZ"/>
              <a:t>Jednotkou je </a:t>
            </a:r>
          </a:p>
          <a:p>
            <a:pPr eaLnBrk="1" hangingPunct="1">
              <a:defRPr/>
            </a:pPr>
            <a:endParaRPr lang="cs-CZ"/>
          </a:p>
          <a:p>
            <a:pPr eaLnBrk="1" hangingPunct="1">
              <a:defRPr/>
            </a:pPr>
            <a:endParaRPr lang="cs-CZ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180B1B4-ADD4-4071-8AD7-FE078280B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860800"/>
            <a:ext cx="5256212" cy="15859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2326EC94-296C-46C1-821B-A15641FF019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Měrná tepelná kapacita</a:t>
            </a:r>
          </a:p>
        </p:txBody>
      </p:sp>
      <p:sp>
        <p:nvSpPr>
          <p:cNvPr id="2056" name="Rectangle 5">
            <a:extLst>
              <a:ext uri="{FF2B5EF4-FFF2-40B4-BE49-F238E27FC236}">
                <a16:creationId xmlns:a16="http://schemas.microsoft.com/office/drawing/2014/main" id="{910DDD12-7EA0-4B75-8B36-56ACC5494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FF4740C2-1F00-46D8-AC24-EC82F35AC6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8538" y="4005263"/>
          <a:ext cx="136207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3" imgW="406080" imgH="393480" progId="Equation.3">
                  <p:embed/>
                </p:oleObj>
              </mc:Choice>
              <mc:Fallback>
                <p:oleObj name="Rovnice" r:id="rId3" imgW="406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005263"/>
                        <a:ext cx="1362075" cy="1223962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id="{71D4733C-31F3-462A-AA2C-ED519FABB3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4076700"/>
          <a:ext cx="22987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Rovnice" r:id="rId5" imgW="685800" imgH="431640" progId="Equation.3">
                  <p:embed/>
                </p:oleObj>
              </mc:Choice>
              <mc:Fallback>
                <p:oleObj name="Rovnice" r:id="rId5" imgW="6858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076700"/>
                        <a:ext cx="2298700" cy="122396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>
            <a:extLst>
              <a:ext uri="{FF2B5EF4-FFF2-40B4-BE49-F238E27FC236}">
                <a16:creationId xmlns:a16="http://schemas.microsoft.com/office/drawing/2014/main" id="{F1D375E9-D681-4929-AC23-D74DDA1B1C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0288" y="5589588"/>
          <a:ext cx="12890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Rovnice" r:id="rId7" imgW="444240" imgH="431640" progId="Equation.3">
                  <p:embed/>
                </p:oleObj>
              </mc:Choice>
              <mc:Fallback>
                <p:oleObj name="Rovnice" r:id="rId7" imgW="44424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5589588"/>
                        <a:ext cx="1289050" cy="10572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F32B1-5917-41E0-B267-E7B7A80B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B9C05B-4C82-4EBF-9270-55FBFE67C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Určete měrnou tepelnou kapacitu hliníku, jestliže po dodání tepla 67, 2kJ se 2,5 kg hliníku ohřeje o 30°C.</a:t>
            </a: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767C6659-1E2B-492D-959E-4DD369D95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C442783E-4914-4C3E-8C3C-250CA600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7269158C-20A1-461F-84C9-0BEF8D985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4000500"/>
            <a:ext cx="3048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8768D6-4C2D-4846-9B86-5FD17B672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 Ze předchozích vztahů dostaneme:</a:t>
            </a:r>
          </a:p>
          <a:p>
            <a:pPr eaLnBrk="1" hangingPunct="1">
              <a:defRPr/>
            </a:pPr>
            <a:r>
              <a:rPr lang="cs-CZ" dirty="0"/>
              <a:t>Teplotní rozdíl ve  °C je stejný jako v K, proto je jedno, jestli uvedeme teplotní rozdíl v</a:t>
            </a:r>
            <a:r>
              <a:rPr lang="en-US" dirty="0"/>
              <a:t>e </a:t>
            </a:r>
            <a:r>
              <a:rPr lang="cs-CZ" dirty="0"/>
              <a:t>°C nebo v K.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8A6DF62-F31A-4ECF-87C4-8DEAF8C73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933825"/>
            <a:ext cx="7920037" cy="15859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29C8F20-9472-48B9-8836-FAA3E0671EC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Kalorimetrie</a:t>
            </a:r>
          </a:p>
        </p:txBody>
      </p:sp>
      <p:sp>
        <p:nvSpPr>
          <p:cNvPr id="3079" name="Rectangle 5">
            <a:extLst>
              <a:ext uri="{FF2B5EF4-FFF2-40B4-BE49-F238E27FC236}">
                <a16:creationId xmlns:a16="http://schemas.microsoft.com/office/drawing/2014/main" id="{312A229D-6AC1-4771-BDDA-3EBD9712C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9222" name="Object 6">
            <a:extLst>
              <a:ext uri="{FF2B5EF4-FFF2-40B4-BE49-F238E27FC236}">
                <a16:creationId xmlns:a16="http://schemas.microsoft.com/office/drawing/2014/main" id="{42897FA6-3EC9-460B-B792-2C44440FC9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3063" y="4357688"/>
          <a:ext cx="28733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ovnice" r:id="rId3" imgW="685800" imgH="203040" progId="Equation.3">
                  <p:embed/>
                </p:oleObj>
              </mc:Choice>
              <mc:Fallback>
                <p:oleObj name="Rovnice" r:id="rId3" imgW="6858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357688"/>
                        <a:ext cx="2873375" cy="79057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>
            <a:extLst>
              <a:ext uri="{FF2B5EF4-FFF2-40B4-BE49-F238E27FC236}">
                <a16:creationId xmlns:a16="http://schemas.microsoft.com/office/drawing/2014/main" id="{2B275A4D-B81A-482C-ADA5-B25740EE2D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9188" y="4357688"/>
          <a:ext cx="2736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Rovnice" r:id="rId5" imgW="596880" imgH="177480" progId="Equation.3">
                  <p:embed/>
                </p:oleObj>
              </mc:Choice>
              <mc:Fallback>
                <p:oleObj name="Rovnice" r:id="rId5" imgW="59688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4357688"/>
                        <a:ext cx="2736850" cy="7588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92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46B04-5AD1-4D2C-9F34-CFF293A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5EFC5B-64E5-4EC5-908A-C97CA8B7C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Vnitřní nádoba směšovacího kalorimetru s příslušenstvím má tepelnou kapacitu 90 J.K</a:t>
            </a:r>
            <a:r>
              <a:rPr lang="cs-CZ" baseline="30000" dirty="0"/>
              <a:t>-1</a:t>
            </a:r>
            <a:r>
              <a:rPr lang="cs-CZ" dirty="0"/>
              <a:t>. V nádobě je 0,5 kg vody o měrné tepelné kapacitě 4,2 </a:t>
            </a:r>
            <a:r>
              <a:rPr lang="cs-CZ" dirty="0" err="1"/>
              <a:t>kJ.kg</a:t>
            </a:r>
            <a:r>
              <a:rPr lang="cs-CZ" baseline="30000" dirty="0"/>
              <a:t>-1</a:t>
            </a:r>
            <a:r>
              <a:rPr lang="cs-CZ" dirty="0"/>
              <a:t>.K</a:t>
            </a:r>
            <a:r>
              <a:rPr lang="cs-CZ" baseline="30000" dirty="0"/>
              <a:t>-1</a:t>
            </a:r>
            <a:r>
              <a:rPr lang="cs-CZ" dirty="0"/>
              <a:t>. vypočítejte změnu vnitřní energie kalorimetru a vody, jestliže se  u soustavy zvýší teplota z 280°C na 320°C. Obě veličiny porovnejte.</a:t>
            </a:r>
          </a:p>
          <a:p>
            <a:pPr eaLnBrk="1" hangingPunct="1">
              <a:defRPr/>
            </a:pPr>
            <a:r>
              <a:rPr lang="cs-CZ" dirty="0"/>
              <a:t>3,6 </a:t>
            </a:r>
            <a:r>
              <a:rPr lang="cs-CZ" dirty="0" err="1"/>
              <a:t>kJ</a:t>
            </a:r>
            <a:r>
              <a:rPr lang="cs-CZ" dirty="0"/>
              <a:t> a  84 </a:t>
            </a:r>
            <a:r>
              <a:rPr lang="cs-CZ" dirty="0" err="1"/>
              <a:t>kJ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F2F3E23-B43D-4227-AF66-26B860A9BE5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Kalorimetrická rovnice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DE1F257-6DE7-4FA4-B238-A2578FFDD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313" y="928688"/>
            <a:ext cx="8643937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3000" dirty="0"/>
              <a:t>Ze zákona zachování mechanické energie  pro izolovanou soustavu plyne, že teplo odevzdané teplejším předmětem se musí rovnat teplu přijatému chladnějším předmětem.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sz="1600" dirty="0"/>
          </a:p>
          <a:p>
            <a:pPr eaLnBrk="1" hangingPunct="1">
              <a:defRPr/>
            </a:pPr>
            <a:r>
              <a:rPr lang="cs-CZ" sz="3000" dirty="0"/>
              <a:t>Pokud zanedbáme tepelnou kapacitu kalorimetru dostaneme rovnic, kde indexy </a:t>
            </a:r>
            <a:r>
              <a:rPr lang="cs-CZ" sz="3000" b="1" dirty="0">
                <a:solidFill>
                  <a:srgbClr val="FFC000"/>
                </a:solidFill>
              </a:rPr>
              <a:t>1</a:t>
            </a:r>
            <a:r>
              <a:rPr lang="cs-CZ" sz="3000" dirty="0"/>
              <a:t> označují teplejší předmět a  indexy </a:t>
            </a:r>
            <a:r>
              <a:rPr lang="cs-CZ" sz="3000" b="1" dirty="0">
                <a:solidFill>
                  <a:srgbClr val="FFC000"/>
                </a:solidFill>
              </a:rPr>
              <a:t>2</a:t>
            </a:r>
            <a:r>
              <a:rPr lang="cs-CZ" sz="3000" dirty="0"/>
              <a:t> chladnější předmět. Písmenem </a:t>
            </a:r>
            <a:r>
              <a:rPr lang="cs-CZ" sz="3000" b="1" dirty="0">
                <a:solidFill>
                  <a:srgbClr val="FFC000"/>
                </a:solidFill>
              </a:rPr>
              <a:t>t</a:t>
            </a:r>
            <a:r>
              <a:rPr lang="cs-CZ" sz="3000" dirty="0"/>
              <a:t> označíme výslednou teplotu.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1268" name="TextovéPole 6">
            <a:extLst>
              <a:ext uri="{FF2B5EF4-FFF2-40B4-BE49-F238E27FC236}">
                <a16:creationId xmlns:a16="http://schemas.microsoft.com/office/drawing/2014/main" id="{587DCD2D-97B2-4650-83E3-0566B7959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3000375"/>
            <a:ext cx="4786312" cy="7080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2"/>
                </a:solidFill>
              </a:rPr>
              <a:t>Q </a:t>
            </a:r>
            <a:r>
              <a:rPr lang="cs-CZ" altLang="cs-CZ" sz="2400" b="1">
                <a:solidFill>
                  <a:schemeClr val="bg2"/>
                </a:solidFill>
              </a:rPr>
              <a:t>odevzdané</a:t>
            </a:r>
            <a:r>
              <a:rPr lang="cs-CZ" altLang="cs-CZ" b="1">
                <a:solidFill>
                  <a:schemeClr val="bg2"/>
                </a:solidFill>
              </a:rPr>
              <a:t> </a:t>
            </a:r>
            <a:r>
              <a:rPr lang="cs-CZ" altLang="cs-CZ" sz="4000" b="1">
                <a:solidFill>
                  <a:schemeClr val="bg2"/>
                </a:solidFill>
              </a:rPr>
              <a:t>=Q </a:t>
            </a:r>
            <a:r>
              <a:rPr lang="cs-CZ" altLang="cs-CZ" sz="2400" b="1">
                <a:solidFill>
                  <a:schemeClr val="bg2"/>
                </a:solidFill>
              </a:rPr>
              <a:t>přijaté</a:t>
            </a:r>
          </a:p>
        </p:txBody>
      </p:sp>
      <p:sp>
        <p:nvSpPr>
          <p:cNvPr id="11269" name="TextovéPole 7">
            <a:extLst>
              <a:ext uri="{FF2B5EF4-FFF2-40B4-BE49-F238E27FC236}">
                <a16:creationId xmlns:a16="http://schemas.microsoft.com/office/drawing/2014/main" id="{05165A57-B3B4-436D-B75A-AA1D30BF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857875"/>
            <a:ext cx="6500812" cy="7080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cs-CZ" altLang="cs-CZ" sz="4000" b="1">
                <a:solidFill>
                  <a:schemeClr val="bg2"/>
                </a:solidFill>
              </a:rPr>
              <a:t>m</a:t>
            </a:r>
            <a:r>
              <a:rPr lang="cs-CZ" altLang="cs-CZ" sz="4000" b="1" baseline="-25000">
                <a:solidFill>
                  <a:schemeClr val="bg2"/>
                </a:solidFill>
              </a:rPr>
              <a:t>1</a:t>
            </a:r>
            <a:r>
              <a:rPr lang="cs-CZ" altLang="cs-CZ" sz="4000" b="1">
                <a:solidFill>
                  <a:schemeClr val="bg2"/>
                </a:solidFill>
              </a:rPr>
              <a:t>c</a:t>
            </a:r>
            <a:r>
              <a:rPr lang="cs-CZ" altLang="cs-CZ" sz="4000" b="1" baseline="-25000">
                <a:solidFill>
                  <a:schemeClr val="bg2"/>
                </a:solidFill>
              </a:rPr>
              <a:t>1</a:t>
            </a:r>
            <a:r>
              <a:rPr lang="cs-CZ" altLang="cs-CZ" sz="4000" b="1">
                <a:solidFill>
                  <a:schemeClr val="bg2"/>
                </a:solidFill>
              </a:rPr>
              <a:t>(t</a:t>
            </a:r>
            <a:r>
              <a:rPr lang="cs-CZ" altLang="cs-CZ" sz="4000" b="1" baseline="-25000">
                <a:solidFill>
                  <a:schemeClr val="bg2"/>
                </a:solidFill>
              </a:rPr>
              <a:t>1</a:t>
            </a:r>
            <a:r>
              <a:rPr lang="cs-CZ" altLang="cs-CZ" sz="4000" b="1">
                <a:solidFill>
                  <a:schemeClr val="bg2"/>
                </a:solidFill>
              </a:rPr>
              <a:t>-t)= m</a:t>
            </a:r>
            <a:r>
              <a:rPr lang="cs-CZ" altLang="cs-CZ" sz="4000" b="1" baseline="-25000">
                <a:solidFill>
                  <a:schemeClr val="bg2"/>
                </a:solidFill>
              </a:rPr>
              <a:t>2</a:t>
            </a:r>
            <a:r>
              <a:rPr lang="cs-CZ" altLang="cs-CZ" sz="4000" b="1">
                <a:solidFill>
                  <a:schemeClr val="bg2"/>
                </a:solidFill>
              </a:rPr>
              <a:t>c</a:t>
            </a:r>
            <a:r>
              <a:rPr lang="cs-CZ" altLang="cs-CZ" sz="4000" b="1" baseline="-25000">
                <a:solidFill>
                  <a:schemeClr val="bg2"/>
                </a:solidFill>
              </a:rPr>
              <a:t>2</a:t>
            </a:r>
            <a:r>
              <a:rPr lang="cs-CZ" altLang="cs-CZ" sz="4000" b="1">
                <a:solidFill>
                  <a:schemeClr val="bg2"/>
                </a:solidFill>
              </a:rPr>
              <a:t>(t-t</a:t>
            </a:r>
            <a:r>
              <a:rPr lang="cs-CZ" altLang="cs-CZ" sz="4000" b="1" baseline="-25000">
                <a:solidFill>
                  <a:schemeClr val="bg2"/>
                </a:solidFill>
              </a:rPr>
              <a:t>2</a:t>
            </a:r>
            <a:r>
              <a:rPr lang="cs-CZ" altLang="cs-CZ" sz="4000" b="1">
                <a:solidFill>
                  <a:schemeClr val="bg2"/>
                </a:solidFill>
              </a:rPr>
              <a:t>)</a:t>
            </a:r>
            <a:endParaRPr lang="cs-CZ" altLang="cs-CZ" sz="2400" b="1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332</TotalTime>
  <Words>524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Garamond</vt:lpstr>
      <vt:lpstr>Arial</vt:lpstr>
      <vt:lpstr>Wingdings</vt:lpstr>
      <vt:lpstr>Calibri</vt:lpstr>
      <vt:lpstr>Symbol</vt:lpstr>
      <vt:lpstr>Proudění</vt:lpstr>
      <vt:lpstr>Editor rovnic 3.0</vt:lpstr>
      <vt:lpstr>Kalorimetrie  měření tepla</vt:lpstr>
      <vt:lpstr>Kalorimetr  a tepelná kapacita</vt:lpstr>
      <vt:lpstr>Kalorimetr</vt:lpstr>
      <vt:lpstr>Příklad</vt:lpstr>
      <vt:lpstr>Měrná tepelná kapacita</vt:lpstr>
      <vt:lpstr>Příklad</vt:lpstr>
      <vt:lpstr>Kalorimetrie</vt:lpstr>
      <vt:lpstr>Příklad</vt:lpstr>
      <vt:lpstr>Kalorimetrická rovnice</vt:lpstr>
      <vt:lpstr>Příklad</vt:lpstr>
      <vt:lpstr>Příklad</vt:lpstr>
      <vt:lpstr>Vedení tepla</vt:lpstr>
      <vt:lpstr>Prezentace aplikace PowerPoint</vt:lpstr>
    </vt:vector>
  </TitlesOfParts>
  <Company>SPŠSE Liberec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Kalorimetrie  měření tepla</dc:title>
  <dc:creator>fyzik</dc:creator>
  <cp:lastModifiedBy>Jaromír Osčádal</cp:lastModifiedBy>
  <cp:revision>15</cp:revision>
  <dcterms:created xsi:type="dcterms:W3CDTF">2009-01-07T12:08:52Z</dcterms:created>
  <dcterms:modified xsi:type="dcterms:W3CDTF">2017-09-28T17:13:49Z</dcterms:modified>
</cp:coreProperties>
</file>