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1" r:id="rId3"/>
    <p:sldId id="257" r:id="rId4"/>
    <p:sldId id="258" r:id="rId5"/>
    <p:sldId id="270" r:id="rId6"/>
    <p:sldId id="259" r:id="rId7"/>
    <p:sldId id="260" r:id="rId8"/>
    <p:sldId id="269" r:id="rId9"/>
    <p:sldId id="262" r:id="rId10"/>
    <p:sldId id="263" r:id="rId11"/>
    <p:sldId id="264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F18FD58B-DC61-4CCC-9A1A-1CD400590EA5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503D38F-CFA0-4AFA-9571-5BAB29628736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10F03DD-9747-48EE-833E-BD7AAD303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A3716-A5CA-45CC-8A61-92AD8388315A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7EBA418-A4F7-4167-9751-8CDF875C7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70A201B-0CB0-48A1-9478-5C0F3B60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1D601-A04D-415E-8A33-C6974BB752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6886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1ECB3-A391-492A-9697-B31009B22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BF59E-B344-4772-BD4A-A998FC5F58B2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66523-025A-4C2E-8679-6AE38558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F212F-EACE-4872-8512-6F01AC099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C880B-D5DD-414C-A587-CDEF05FDD0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062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A7C6719F-E5F5-479F-8A34-C814491D0A14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73D0CFC-052D-4DF8-B52F-58C7458F80C9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D9A57A1-C69D-4AC8-85F3-6BFDDA6B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C16A8-1A7A-4654-9E4A-FB9DCF937555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DC18A2A-CE2A-4FA7-9EAC-5EF68BBFC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66E0E77-10C3-4958-BEB3-DC71A6FF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A18A4-0D6D-4B8B-8BB7-1443E2F4FD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47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F7BE8-C711-47DC-8565-717F62E27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88D9-0E9F-47AC-9A56-D35AF6C6796B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A7E89-DAA4-4C43-8F76-9AD424DDA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0DD05-F17F-4118-8F36-515CAC40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DDC3A-2860-4B4C-995B-2A29316B7D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19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F6CF601F-D6E7-4796-8F5D-760D974F6D18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AEA83B0-3BA7-4A99-B12B-69D10BF3AF0C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E98B31B-CBC7-4E48-BB22-A0FF76782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EAE53-9028-48B8-A51C-08534D8BCB4F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DF30C4E-267F-484C-8DCE-8DB205AC2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CA5ECE1-FF76-45A1-B571-A04CC8194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6B697-A918-434F-AFD9-079EF22234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3741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E2B465-5653-4CA2-85CD-1CCFD4848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60105-5DEE-4EB7-8F54-078CD7397153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53970D-CFF3-48ED-8BB4-5B2E29B1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0619B5-D408-4F31-B684-A3D7007F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2B833-62C8-4C07-B8F2-6A5C6B1D3FF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79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BF3FEE1-6574-451C-A21D-80CAA5B5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A491F-41E3-4344-B25F-D49CD6CB71DA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5F7D6F-386E-43A4-A67A-594716BC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C004D3-863C-4021-B8F5-ACDC0BF8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3D45A-C8A9-45CE-A309-4AF619F67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990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C399A09-9DF6-4581-9AFB-8893D488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707E-488C-4495-9E04-46A00F143EA1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08D4721-F4E1-43AD-B500-7EE5A1071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F4A3AE-8EF3-4CBF-A09F-826739E1D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9A3B3-BBFA-4E1F-B0B5-4BE4C399B8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183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158A06-E96D-4948-B98F-66811111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AA975-2ECB-414A-8E28-18B50DDAF3BD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20BFF1-D2C2-4B82-842E-4B0FE86F5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1F1E4-CFCC-4F3E-93EB-9B859C7B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3F387-4072-4AF7-B236-E7E7D9578E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86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8E12EABC-B909-4FA0-9DA6-DA21D5FA8B55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00E9B42-60A1-48E6-8941-9F0DA090F1F1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592EDA7-AB1D-4574-A7DA-8FA9FF7A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856-5E15-4978-94A2-D553E7AAF4C9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02432E3-A228-4DEE-937A-0D6219966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B0C68F8-A1A4-43E9-AB94-0B57F350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D5E58-7699-4A7E-893C-9F66AF6DFE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108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837EC413-64B9-448F-B3B3-FF427B07321A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4A495CC-6991-4383-9C2B-A60360BA44AB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98508BD-802E-4F66-A337-897FA014D2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AB206-EF31-470A-8578-1FD625B8A656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C5AF92-0F46-4F7E-A992-33A6B9FDA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5167AFB-8D04-4B79-A32B-4F4711D6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F5FC44D2-34ED-4CF1-98D1-297D6A192E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3291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096D75D-FDC9-427C-85C7-F489C139E21B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F0006A-3126-48F5-97ED-7976CFB24D0E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58A40A-CBF0-444F-AD9B-DFA2D69F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37FC3A22-9C0B-4E5D-9D77-D7E849F4EF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text styles</a:t>
            </a:r>
          </a:p>
          <a:p>
            <a:pPr lvl="1"/>
            <a:r>
              <a:rPr lang="en-US" altLang="cs-CZ"/>
              <a:t>Second level</a:t>
            </a:r>
          </a:p>
          <a:p>
            <a:pPr lvl="2"/>
            <a:r>
              <a:rPr lang="en-US" altLang="cs-CZ"/>
              <a:t>Third level</a:t>
            </a:r>
          </a:p>
          <a:p>
            <a:pPr lvl="3"/>
            <a:r>
              <a:rPr lang="en-US" altLang="cs-CZ"/>
              <a:t>Fourth level</a:t>
            </a:r>
          </a:p>
          <a:p>
            <a:pPr lvl="4"/>
            <a:r>
              <a:rPr lang="en-US" altLang="cs-CZ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C4256-0F9D-4F6A-B36E-FF91D6E4D5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C377B79-DBBF-4E52-8FD0-77AA7183F05E}" type="datetimeFigureOut">
              <a:rPr lang="cs-CZ"/>
              <a:pPr>
                <a:defRPr/>
              </a:pPr>
              <a:t>28.09.2017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BF604-AC8B-4E89-9900-D2B30CE32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9BD1C-85E3-4C15-B2EE-21E854617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  <a:latin typeface="Corbel" panose="020B0503020204020204" pitchFamily="34" charset="0"/>
              </a:defRPr>
            </a:lvl1pPr>
          </a:lstStyle>
          <a:p>
            <a:fld id="{4ED2ADC9-2D4A-4A43-A937-FAB276DCBB8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5" r:id="rId2"/>
    <p:sldLayoutId id="2147484001" r:id="rId3"/>
    <p:sldLayoutId id="2147483996" r:id="rId4"/>
    <p:sldLayoutId id="2147483997" r:id="rId5"/>
    <p:sldLayoutId id="2147483998" r:id="rId6"/>
    <p:sldLayoutId id="2147484002" r:id="rId7"/>
    <p:sldLayoutId id="2147484003" r:id="rId8"/>
    <p:sldLayoutId id="2147484004" r:id="rId9"/>
    <p:sldLayoutId id="2147483999" r:id="rId10"/>
    <p:sldLayoutId id="21474840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E8C84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E8C84C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E8C84C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E8C84C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E8C84C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E8C84C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E8C84C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E8C84C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E8C84C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7E6BC9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8813-1801-4AB9-891B-CF76C9809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8077200" cy="167335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Problémy klasické fyziky vedoucí ke vzniku speciální teorie relativity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FE26FE-0874-4D30-9212-5F5F27416E0B}"/>
              </a:ext>
            </a:extLst>
          </p:cNvPr>
          <p:cNvSpPr txBox="1"/>
          <p:nvPr/>
        </p:nvSpPr>
        <p:spPr>
          <a:xfrm>
            <a:off x="142875" y="4643438"/>
            <a:ext cx="4071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Marek Vronka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EB9B59-5384-428A-96B1-B37B1742D9B4}"/>
              </a:ext>
            </a:extLst>
          </p:cNvPr>
          <p:cNvSpPr txBox="1"/>
          <p:nvPr/>
        </p:nvSpPr>
        <p:spPr>
          <a:xfrm>
            <a:off x="7715250" y="4643438"/>
            <a:ext cx="14287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8.1.2009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CD340-1238-47CD-A445-58283EEB6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Důsledky pokusu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FEB46593-CD49-4429-BE19-10182DE8B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Země se vůči éteru nepohybuje.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Země není ve vesmíru význačná, takže stojí-li éter vůči Zemi, pak zřejmě stojí i vůči jiným nebeským tělesům.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To bylo nepřímo potvrzeno opakováním pokusu o půl roku později.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Někteří fyzikové si to vysvětlovali tím, že éter je v blízkosti Země strhován jejím pohybem.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5B4FB-F079-4154-B189-EA38AB03B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Aberace světla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2C16041C-5956-40E4-B3B4-CA698B9E3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1571625"/>
            <a:ext cx="86439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Corbel" panose="020B0503020204020204" pitchFamily="34" charset="0"/>
              </a:rPr>
              <a:t>Jako </a:t>
            </a:r>
            <a:r>
              <a:rPr lang="cs-CZ" altLang="cs-CZ" sz="2400" b="1">
                <a:latin typeface="Corbel" panose="020B0503020204020204" pitchFamily="34" charset="0"/>
              </a:rPr>
              <a:t>aberace světla</a:t>
            </a:r>
            <a:r>
              <a:rPr lang="cs-CZ" altLang="cs-CZ" sz="2400">
                <a:latin typeface="Corbel" panose="020B0503020204020204" pitchFamily="34" charset="0"/>
              </a:rPr>
              <a:t> se označuje odchýlení světelného paprsku přicházejícího od pozorovaného tělesa</a:t>
            </a:r>
          </a:p>
        </p:txBody>
      </p:sp>
      <p:pic>
        <p:nvPicPr>
          <p:cNvPr id="18436" name="Content Placeholder 6" descr="aberace.bmp">
            <a:extLst>
              <a:ext uri="{FF2B5EF4-FFF2-40B4-BE49-F238E27FC236}">
                <a16:creationId xmlns:a16="http://schemas.microsoft.com/office/drawing/2014/main" id="{292E98FB-EA3E-4DE2-9C0F-9E661370B8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1563" y="2357438"/>
            <a:ext cx="5908675" cy="4357687"/>
          </a:xfrm>
        </p:spPr>
      </p:pic>
      <p:sp>
        <p:nvSpPr>
          <p:cNvPr id="18437" name="TextBox 7">
            <a:extLst>
              <a:ext uri="{FF2B5EF4-FFF2-40B4-BE49-F238E27FC236}">
                <a16:creationId xmlns:a16="http://schemas.microsoft.com/office/drawing/2014/main" id="{21D21A17-4CD0-40A8-9418-4F6B43978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688" y="5786438"/>
            <a:ext cx="335756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>
                <a:latin typeface="Corbel" panose="020B0503020204020204" pitchFamily="34" charset="0"/>
              </a:rPr>
              <a:t>v : rychlost země</a:t>
            </a:r>
          </a:p>
          <a:p>
            <a:pPr eaLnBrk="1" hangingPunct="1"/>
            <a:r>
              <a:rPr lang="cs-CZ" altLang="cs-CZ" sz="1400">
                <a:latin typeface="Corbel" panose="020B0503020204020204" pitchFamily="34" charset="0"/>
              </a:rPr>
              <a:t>c :  rychlost světla přicházejícího z hvězdy</a:t>
            </a:r>
          </a:p>
          <a:p>
            <a:pPr eaLnBrk="1" hangingPunct="1"/>
            <a:endParaRPr lang="cs-CZ" altLang="cs-CZ">
              <a:latin typeface="Corbel" panose="020B0503020204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FA0F-41B1-4698-A0DF-ED82661D7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Základy speciální teorie relativity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AA3CD-FF8A-467D-B5A5-1BD9EB6A7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4825"/>
            <a:ext cx="8186738" cy="2368550"/>
          </a:xfrm>
        </p:spPr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V roce 1905 Einstein formuluje základy speciální teorie relativity.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Založena na dvou postulátech: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Důsledky plynoucí z postulátů: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2400" dirty="0"/>
          </a:p>
          <a:p>
            <a:pPr marL="1133856" lvl="2" indent="-45720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/>
              <a:buNone/>
              <a:defRPr/>
            </a:pPr>
            <a:endParaRPr lang="cs-CZ" dirty="0"/>
          </a:p>
        </p:txBody>
      </p:sp>
      <p:sp>
        <p:nvSpPr>
          <p:cNvPr id="19460" name="TextBox 3">
            <a:extLst>
              <a:ext uri="{FF2B5EF4-FFF2-40B4-BE49-F238E27FC236}">
                <a16:creationId xmlns:a16="http://schemas.microsoft.com/office/drawing/2014/main" id="{24F2C102-F6A5-4D32-82B6-3AE69EDB7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2928938"/>
            <a:ext cx="5357812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Corbel" panose="020B0503020204020204" pitchFamily="34" charset="0"/>
              <a:buAutoNum type="alphaLcParenR"/>
            </a:pPr>
            <a:r>
              <a:rPr lang="cs-CZ" altLang="cs-CZ" sz="2000">
                <a:latin typeface="Corbel" panose="020B0503020204020204" pitchFamily="34" charset="0"/>
              </a:rPr>
              <a:t>Speciální princip relativity</a:t>
            </a:r>
          </a:p>
          <a:p>
            <a:pPr eaLnBrk="1" hangingPunct="1">
              <a:buFont typeface="Corbel" panose="020B0503020204020204" pitchFamily="34" charset="0"/>
              <a:buAutoNum type="alphaLcParenR"/>
            </a:pPr>
            <a:r>
              <a:rPr lang="cs-CZ" altLang="cs-CZ" sz="2000">
                <a:latin typeface="Corbel" panose="020B0503020204020204" pitchFamily="34" charset="0"/>
              </a:rPr>
              <a:t>Princip konstantní rychlosti světla</a:t>
            </a:r>
          </a:p>
          <a:p>
            <a:pPr eaLnBrk="1" hangingPunct="1"/>
            <a:endParaRPr lang="cs-CZ" altLang="cs-CZ">
              <a:latin typeface="Corbel" panose="020B0503020204020204" pitchFamily="34" charset="0"/>
            </a:endParaRPr>
          </a:p>
        </p:txBody>
      </p:sp>
      <p:sp>
        <p:nvSpPr>
          <p:cNvPr id="19461" name="TextBox 4">
            <a:extLst>
              <a:ext uri="{FF2B5EF4-FFF2-40B4-BE49-F238E27FC236}">
                <a16:creationId xmlns:a16="http://schemas.microsoft.com/office/drawing/2014/main" id="{11B5C68D-58F8-41C1-9E45-3346E2E70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4071938"/>
            <a:ext cx="4214812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Corbel" panose="020B0503020204020204" pitchFamily="34" charset="0"/>
              <a:buAutoNum type="arabicParenR"/>
            </a:pPr>
            <a:r>
              <a:rPr lang="cs-CZ" altLang="cs-CZ" sz="2000">
                <a:latin typeface="Corbel" panose="020B0503020204020204" pitchFamily="34" charset="0"/>
              </a:rPr>
              <a:t>Relativnost součastnosti</a:t>
            </a:r>
          </a:p>
          <a:p>
            <a:pPr eaLnBrk="1" hangingPunct="1">
              <a:buFont typeface="Corbel" panose="020B0503020204020204" pitchFamily="34" charset="0"/>
              <a:buAutoNum type="arabicParenR"/>
            </a:pPr>
            <a:r>
              <a:rPr lang="cs-CZ" altLang="cs-CZ" sz="2000">
                <a:latin typeface="Corbel" panose="020B0503020204020204" pitchFamily="34" charset="0"/>
              </a:rPr>
              <a:t>Diletace času</a:t>
            </a:r>
          </a:p>
          <a:p>
            <a:pPr eaLnBrk="1" hangingPunct="1">
              <a:buFont typeface="Corbel" panose="020B0503020204020204" pitchFamily="34" charset="0"/>
              <a:buAutoNum type="arabicParenR"/>
            </a:pPr>
            <a:r>
              <a:rPr lang="cs-CZ" altLang="cs-CZ" sz="2000">
                <a:latin typeface="Corbel" panose="020B0503020204020204" pitchFamily="34" charset="0"/>
              </a:rPr>
              <a:t>Kontrakce délek</a:t>
            </a:r>
          </a:p>
          <a:p>
            <a:pPr eaLnBrk="1" hangingPunct="1">
              <a:buFont typeface="Corbel" panose="020B0503020204020204" pitchFamily="34" charset="0"/>
              <a:buAutoNum type="arabicParenR"/>
            </a:pPr>
            <a:r>
              <a:rPr lang="cs-CZ" altLang="cs-CZ" sz="2000">
                <a:latin typeface="Corbel" panose="020B0503020204020204" pitchFamily="34" charset="0"/>
              </a:rPr>
              <a:t>Skládání rychlostí</a:t>
            </a:r>
          </a:p>
          <a:p>
            <a:pPr eaLnBrk="1" hangingPunct="1">
              <a:buFont typeface="Corbel" panose="020B0503020204020204" pitchFamily="34" charset="0"/>
              <a:buAutoNum type="arabicParenR"/>
            </a:pPr>
            <a:r>
              <a:rPr lang="cs-CZ" altLang="cs-CZ" sz="2000">
                <a:latin typeface="Corbel" panose="020B0503020204020204" pitchFamily="34" charset="0"/>
              </a:rPr>
              <a:t>Relativistický vzorec pro hmotnost</a:t>
            </a:r>
          </a:p>
          <a:p>
            <a:pPr eaLnBrk="1" hangingPunct="1">
              <a:buFont typeface="Corbel" panose="020B0503020204020204" pitchFamily="34" charset="0"/>
              <a:buAutoNum type="arabicParenR"/>
            </a:pPr>
            <a:r>
              <a:rPr lang="cs-CZ" altLang="cs-CZ" sz="2000">
                <a:latin typeface="Corbel" panose="020B0503020204020204" pitchFamily="34" charset="0"/>
              </a:rPr>
              <a:t>Vzorec pro energii</a:t>
            </a:r>
          </a:p>
        </p:txBody>
      </p:sp>
      <p:pic>
        <p:nvPicPr>
          <p:cNvPr id="19462" name="Picture 5" descr="obr002.gif">
            <a:extLst>
              <a:ext uri="{FF2B5EF4-FFF2-40B4-BE49-F238E27FC236}">
                <a16:creationId xmlns:a16="http://schemas.microsoft.com/office/drawing/2014/main" id="{53799B3D-C545-4E64-B2DB-845A7D2350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929188"/>
            <a:ext cx="32099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746F-51DC-4021-BA26-F591D8864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Shrnutí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0707B1BE-B09C-4ED5-80C7-C9A93ADCA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785938"/>
            <a:ext cx="6615113" cy="35115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Galileiho princip relativity a jeho transformace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Vlnová podstata světla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Problém éteru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Michelsonův pokus a jeho důsledky</a:t>
            </a:r>
          </a:p>
          <a:p>
            <a:pPr eaLnBrk="1" hangingPunct="1"/>
            <a:endParaRPr lang="cs-CZ" altLang="cs-CZ" sz="2400"/>
          </a:p>
        </p:txBody>
      </p:sp>
      <p:pic>
        <p:nvPicPr>
          <p:cNvPr id="20484" name="Picture 3" descr="caricature_Albert_Einstein.jpg">
            <a:extLst>
              <a:ext uri="{FF2B5EF4-FFF2-40B4-BE49-F238E27FC236}">
                <a16:creationId xmlns:a16="http://schemas.microsoft.com/office/drawing/2014/main" id="{BA18FB35-BE71-4D7B-8C50-6D03ED13F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3500438"/>
            <a:ext cx="2514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32A6B-1E21-4844-BFB3-49C056013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Zdroje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D88248CE-4589-466F-A370-EE562D063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Deset kapitol ze specilní teorie relativity, </a:t>
            </a:r>
            <a:r>
              <a:rPr lang="cs-CZ" altLang="cs-CZ" sz="2400" i="1"/>
              <a:t>K. Bartuška, </a:t>
            </a:r>
            <a:r>
              <a:rPr lang="cs-CZ" altLang="cs-CZ" sz="2400"/>
              <a:t>1980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Encyklopedie fyziky, </a:t>
            </a:r>
            <a:r>
              <a:rPr lang="cs-CZ" altLang="cs-CZ" sz="2400" i="1"/>
              <a:t>M. Macháček, </a:t>
            </a:r>
            <a:r>
              <a:rPr lang="cs-CZ" altLang="cs-CZ" sz="2400"/>
              <a:t>1994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http://cs.wikipedia.org/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http://www.youtube.com/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</p:txBody>
      </p:sp>
      <p:pic>
        <p:nvPicPr>
          <p:cNvPr id="21508" name="Picture 3" descr="Einstein_vtip.jpg">
            <a:extLst>
              <a:ext uri="{FF2B5EF4-FFF2-40B4-BE49-F238E27FC236}">
                <a16:creationId xmlns:a16="http://schemas.microsoft.com/office/drawing/2014/main" id="{43E656CE-DC42-4F49-9F69-88CB033FB3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3143250"/>
            <a:ext cx="2547937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B868B3-5CAE-4C71-9AF0-35C52AB22A92}"/>
              </a:ext>
            </a:extLst>
          </p:cNvPr>
          <p:cNvSpPr txBox="1"/>
          <p:nvPr/>
        </p:nvSpPr>
        <p:spPr>
          <a:xfrm>
            <a:off x="857250" y="5214938"/>
            <a:ext cx="4643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5F80B-0FF1-4C2B-AD4B-3F65F2560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5272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Obsah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D96A4-60E2-4F63-B426-40DB1643C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2000250"/>
            <a:ext cx="4257675" cy="3797300"/>
          </a:xfrm>
        </p:spPr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Úvod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Galileiho princip relativity a jeho transformace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Vlnová podstata světla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Problém éteru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Michelsonův pokus a jeho důsledky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Aberace světla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 Základy speciální teorie relativity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Shrnutí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</p:txBody>
      </p:sp>
      <p:pic>
        <p:nvPicPr>
          <p:cNvPr id="9220" name="Picture 3" descr="Einstein.jpg">
            <a:extLst>
              <a:ext uri="{FF2B5EF4-FFF2-40B4-BE49-F238E27FC236}">
                <a16:creationId xmlns:a16="http://schemas.microsoft.com/office/drawing/2014/main" id="{4077221C-4A34-4437-A816-83E4CF424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1571625"/>
            <a:ext cx="12858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huygens4.jpg">
            <a:extLst>
              <a:ext uri="{FF2B5EF4-FFF2-40B4-BE49-F238E27FC236}">
                <a16:creationId xmlns:a16="http://schemas.microsoft.com/office/drawing/2014/main" id="{A3CC68FE-1873-4EFC-912E-A6B8ECEFB2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000625"/>
            <a:ext cx="11430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" descr="isaac_newton.jpg">
            <a:extLst>
              <a:ext uri="{FF2B5EF4-FFF2-40B4-BE49-F238E27FC236}">
                <a16:creationId xmlns:a16="http://schemas.microsoft.com/office/drawing/2014/main" id="{8EC1A26B-A30F-4F58-AC0A-39A9DCDFDE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571625"/>
            <a:ext cx="14795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6" descr="young.jpg">
            <a:extLst>
              <a:ext uri="{FF2B5EF4-FFF2-40B4-BE49-F238E27FC236}">
                <a16:creationId xmlns:a16="http://schemas.microsoft.com/office/drawing/2014/main" id="{226D934C-AF8B-4BF9-9CA7-2E6805498F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5000625"/>
            <a:ext cx="11430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7" descr="Albert_Abraham_Michelson.JPG">
            <a:extLst>
              <a:ext uri="{FF2B5EF4-FFF2-40B4-BE49-F238E27FC236}">
                <a16:creationId xmlns:a16="http://schemas.microsoft.com/office/drawing/2014/main" id="{4127FE16-01DB-474A-B3A2-5F087EB3CB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357563"/>
            <a:ext cx="1203325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8" descr="his_galilei.jpg">
            <a:extLst>
              <a:ext uri="{FF2B5EF4-FFF2-40B4-BE49-F238E27FC236}">
                <a16:creationId xmlns:a16="http://schemas.microsoft.com/office/drawing/2014/main" id="{CDC7C08C-8B78-434E-837D-BF8813B539B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3214688"/>
            <a:ext cx="1376363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aristoteles-4.jpg">
            <a:extLst>
              <a:ext uri="{FF2B5EF4-FFF2-40B4-BE49-F238E27FC236}">
                <a16:creationId xmlns:a16="http://schemas.microsoft.com/office/drawing/2014/main" id="{A1B87ECD-51E7-48B1-86BF-7EBE4B5E7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2571750"/>
            <a:ext cx="17145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438EF9-E405-4EE2-830B-4B80BC8FC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Úvod</a:t>
            </a:r>
            <a:endParaRPr lang="cs-CZ" sz="32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4" name="Content Placeholder 2">
            <a:extLst>
              <a:ext uri="{FF2B5EF4-FFF2-40B4-BE49-F238E27FC236}">
                <a16:creationId xmlns:a16="http://schemas.microsoft.com/office/drawing/2014/main" id="{2EEEBF7C-80D7-4FC8-9B66-AF2CBD1A0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Podle aristotelovské fyziky je přirozeným stavem všech věcí na Zemi klid, nehybnost.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Až Galilei na počátku 17. století vyslovil názor, že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     každý nebržděný rovnoměrný přímočarý pohyb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	je stejně trvalý a tedy přirozený jako klid.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Během následujících tří set let se stalo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	samozřejmým, že klid nebo pohyb nějaké věci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 	existuje pouze relativně vůči něčemu jinému.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3F8E9-6485-4768-806E-33A524AF5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Galileiho princip relativity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B8FA678-2BC7-4841-BE72-1702CEFFC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24399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Můžeme ho vyslovit takto: </a:t>
            </a:r>
            <a:r>
              <a:rPr lang="cs-CZ" altLang="cs-CZ" sz="2400" b="1" i="1"/>
              <a:t>Zákony mechanického pohybu jsou stejné, ať tento pohyb pozorujeme z kterékoliv inerciální vztažné soustavy.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 b="1" i="1"/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Galileo předpokádá:</a:t>
            </a:r>
          </a:p>
        </p:txBody>
      </p:sp>
      <p:pic>
        <p:nvPicPr>
          <p:cNvPr id="11268" name="Picture 3" descr="gal. prn. real..gif">
            <a:extLst>
              <a:ext uri="{FF2B5EF4-FFF2-40B4-BE49-F238E27FC236}">
                <a16:creationId xmlns:a16="http://schemas.microsoft.com/office/drawing/2014/main" id="{4830E2C9-F9D3-4E7A-8924-35F509E24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2714625"/>
            <a:ext cx="32099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Box 5">
            <a:extLst>
              <a:ext uri="{FF2B5EF4-FFF2-40B4-BE49-F238E27FC236}">
                <a16:creationId xmlns:a16="http://schemas.microsoft.com/office/drawing/2014/main" id="{D7CBDF05-27CE-46C3-A6AF-10CDD9BE0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286250"/>
            <a:ext cx="35004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Corbel" panose="020B0503020204020204" pitchFamily="34" charset="0"/>
              <a:buAutoNum type="alphaLcParenR"/>
            </a:pPr>
            <a:r>
              <a:rPr lang="cs-CZ" altLang="cs-CZ" sz="2000">
                <a:latin typeface="Corbel" panose="020B0503020204020204" pitchFamily="34" charset="0"/>
              </a:rPr>
              <a:t>Čas je absolutní veličina</a:t>
            </a:r>
          </a:p>
          <a:p>
            <a:pPr eaLnBrk="1" hangingPunct="1">
              <a:buFont typeface="Corbel" panose="020B0503020204020204" pitchFamily="34" charset="0"/>
              <a:buAutoNum type="alphaLcParenR"/>
            </a:pPr>
            <a:r>
              <a:rPr lang="cs-CZ" altLang="cs-CZ" sz="2000">
                <a:latin typeface="Corbel" panose="020B0503020204020204" pitchFamily="34" charset="0"/>
              </a:rPr>
              <a:t>Prostor je také absolutní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0BFF-9B88-4D74-877A-B770194C5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Galileova transformace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EEF17A9-F66E-4C64-A630-0391EE369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2143125"/>
            <a:ext cx="1471612" cy="16541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x´= x-vt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y´= y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z´= z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t´= t</a:t>
            </a:r>
          </a:p>
        </p:txBody>
      </p:sp>
      <p:sp>
        <p:nvSpPr>
          <p:cNvPr id="12292" name="TextBox 3">
            <a:extLst>
              <a:ext uri="{FF2B5EF4-FFF2-40B4-BE49-F238E27FC236}">
                <a16:creationId xmlns:a16="http://schemas.microsoft.com/office/drawing/2014/main" id="{8970ED42-BF8A-4424-8621-CF8791871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2214563"/>
            <a:ext cx="16430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Corbel" panose="020B0503020204020204" pitchFamily="34" charset="0"/>
              </a:rPr>
              <a:t>x  = x´+vt´</a:t>
            </a:r>
          </a:p>
          <a:p>
            <a:pPr eaLnBrk="1" hangingPunct="1"/>
            <a:r>
              <a:rPr lang="cs-CZ" altLang="cs-CZ" sz="2400">
                <a:latin typeface="Corbel" panose="020B0503020204020204" pitchFamily="34" charset="0"/>
              </a:rPr>
              <a:t>y = y´</a:t>
            </a:r>
          </a:p>
          <a:p>
            <a:pPr eaLnBrk="1" hangingPunct="1"/>
            <a:r>
              <a:rPr lang="cs-CZ" altLang="cs-CZ" sz="2400">
                <a:latin typeface="Corbel" panose="020B0503020204020204" pitchFamily="34" charset="0"/>
              </a:rPr>
              <a:t>z = z´</a:t>
            </a:r>
          </a:p>
          <a:p>
            <a:pPr eaLnBrk="1" hangingPunct="1"/>
            <a:r>
              <a:rPr lang="cs-CZ" altLang="cs-CZ" sz="2400">
                <a:latin typeface="Corbel" panose="020B0503020204020204" pitchFamily="34" charset="0"/>
              </a:rPr>
              <a:t>t = t´ </a:t>
            </a:r>
          </a:p>
        </p:txBody>
      </p:sp>
      <p:pic>
        <p:nvPicPr>
          <p:cNvPr id="12293" name="Picture 4" descr="galtrans.gif">
            <a:extLst>
              <a:ext uri="{FF2B5EF4-FFF2-40B4-BE49-F238E27FC236}">
                <a16:creationId xmlns:a16="http://schemas.microsoft.com/office/drawing/2014/main" id="{76C46FC3-4B92-49DE-BC4F-7C8D3F77B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2571750"/>
            <a:ext cx="5770562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Box 5">
            <a:extLst>
              <a:ext uri="{FF2B5EF4-FFF2-40B4-BE49-F238E27FC236}">
                <a16:creationId xmlns:a16="http://schemas.microsoft.com/office/drawing/2014/main" id="{ED57CE0C-4BAF-45E6-B30E-7DAE3490E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571625"/>
            <a:ext cx="4286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Corbel" panose="020B0503020204020204" pitchFamily="34" charset="0"/>
              </a:rPr>
              <a:t>Určují vztahy mezi soustavami.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2EB3-B5B5-4EDC-9316-7ED8B20B1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Vlnová podstata světla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9FE2CFED-F2D8-43A4-85D6-26B46E2E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Počátkem 19. stol. byla T. Youngem prokázána vlnová podstata světla.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Provedl slavný dvouštěrbinový pokus, když nechal procházet svazek světla dvěma rovnoběžnými štěrbinami za které umístil stínítko.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</p:txBody>
      </p:sp>
      <p:pic>
        <p:nvPicPr>
          <p:cNvPr id="13316" name="Picture 3" descr="180px-Fentes_young.jpg">
            <a:extLst>
              <a:ext uri="{FF2B5EF4-FFF2-40B4-BE49-F238E27FC236}">
                <a16:creationId xmlns:a16="http://schemas.microsoft.com/office/drawing/2014/main" id="{35BF8214-F87F-428B-B6AD-0CD1100EB3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643313"/>
            <a:ext cx="51435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180px-Double_slit_simulated.jpg">
            <a:extLst>
              <a:ext uri="{FF2B5EF4-FFF2-40B4-BE49-F238E27FC236}">
                <a16:creationId xmlns:a16="http://schemas.microsoft.com/office/drawing/2014/main" id="{11C2CCD7-6F5D-4A1A-85DC-4A921145FC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4429125"/>
            <a:ext cx="142875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A7C4-82D8-42FC-8226-A67E5209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Éter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C94E87C-9E39-41CE-93C7-C40192156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Všechna vlnění, která byla do té doby známá, jsou spojená s nějakým hmotným „nosným prostředím“.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Nosné prostředí fyzikové označili jako éter.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Fyzikové se domnívali, že celý vesmír je zaplněn tímto zvláštním nehmotným prostředím.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Otázka: pohybuje se éter kolem nás?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Můžeme měřit rychlost éteru prostě tak, že bychom měřili rychlost světla vůči němu v různých směrech.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A540E-D07C-48D9-869D-8779AD79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Michelsonův pokus (1)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3C76ED63-9A02-4882-9B79-641FDDF4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Chtěl dokáza existenci éteru jaku absolutního prostoru.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První sérii pokusů provedl Michelson v roce 1881.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Zpočátku se potýkal s problémem deformace.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Přesvědčivá byla až druhá série pokusů, kterou provedl se spolupracovníkem Morleym  v roce 1887.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Deska plavala v nádobě se rtutí,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	a dala se proto snadno a bez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/>
              <a:t>	deformací otáčet. 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/>
          </a:p>
        </p:txBody>
      </p:sp>
      <p:pic>
        <p:nvPicPr>
          <p:cNvPr id="15364" name="Picture 3" descr="obr.interferometru.png">
            <a:extLst>
              <a:ext uri="{FF2B5EF4-FFF2-40B4-BE49-F238E27FC236}">
                <a16:creationId xmlns:a16="http://schemas.microsoft.com/office/drawing/2014/main" id="{B2EECE57-AA7A-43DE-B2BD-D437381939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4940300"/>
            <a:ext cx="3100388" cy="180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9D16-9C7C-4669-BFFC-496A27163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</a:rPr>
              <a:t>Michelsonův pokus (2)</a:t>
            </a:r>
          </a:p>
        </p:txBody>
      </p:sp>
      <p:pic>
        <p:nvPicPr>
          <p:cNvPr id="16387" name="Content Placeholder 3" descr="Michelsonův_interferometr.gif">
            <a:extLst>
              <a:ext uri="{FF2B5EF4-FFF2-40B4-BE49-F238E27FC236}">
                <a16:creationId xmlns:a16="http://schemas.microsoft.com/office/drawing/2014/main" id="{149417FB-B626-4C5C-A52C-E6FA330BA8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750" y="2000250"/>
            <a:ext cx="6500813" cy="4727575"/>
          </a:xfrm>
        </p:spPr>
      </p:pic>
      <p:sp>
        <p:nvSpPr>
          <p:cNvPr id="16388" name="TextBox 4">
            <a:extLst>
              <a:ext uri="{FF2B5EF4-FFF2-40B4-BE49-F238E27FC236}">
                <a16:creationId xmlns:a16="http://schemas.microsoft.com/office/drawing/2014/main" id="{CD7DF2B1-4E82-4C4B-9F99-2E1FD4580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143125"/>
            <a:ext cx="25003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>
                <a:latin typeface="Corbel" panose="020B0503020204020204" pitchFamily="34" charset="0"/>
              </a:rPr>
              <a:t>P : zdroj paprsků</a:t>
            </a:r>
          </a:p>
          <a:p>
            <a:pPr eaLnBrk="1" hangingPunct="1"/>
            <a:r>
              <a:rPr lang="cs-CZ" altLang="cs-CZ" sz="1400">
                <a:latin typeface="Corbel" panose="020B0503020204020204" pitchFamily="34" charset="0"/>
              </a:rPr>
              <a:t>Z1,Z2 : zrcadla</a:t>
            </a:r>
          </a:p>
          <a:p>
            <a:pPr eaLnBrk="1" hangingPunct="1"/>
            <a:r>
              <a:rPr lang="cs-CZ" altLang="cs-CZ" sz="1400">
                <a:latin typeface="Corbel" panose="020B0503020204020204" pitchFamily="34" charset="0"/>
              </a:rPr>
              <a:t>D : dalekohled</a:t>
            </a:r>
          </a:p>
          <a:p>
            <a:pPr eaLnBrk="1" hangingPunct="1"/>
            <a:r>
              <a:rPr lang="cs-CZ" altLang="cs-CZ" sz="1400">
                <a:latin typeface="Corbel" panose="020B0503020204020204" pitchFamily="34" charset="0"/>
              </a:rPr>
              <a:t>k1 : kompenzační deska</a:t>
            </a:r>
          </a:p>
          <a:p>
            <a:pPr eaLnBrk="1" hangingPunct="1"/>
            <a:r>
              <a:rPr lang="cs-CZ" altLang="cs-CZ" sz="1400">
                <a:latin typeface="Corbel" panose="020B0503020204020204" pitchFamily="34" charset="0"/>
              </a:rPr>
              <a:t>d : polopropustná deska</a:t>
            </a:r>
          </a:p>
        </p:txBody>
      </p:sp>
      <p:sp>
        <p:nvSpPr>
          <p:cNvPr id="16389" name="TextBox 5">
            <a:extLst>
              <a:ext uri="{FF2B5EF4-FFF2-40B4-BE49-F238E27FC236}">
                <a16:creationId xmlns:a16="http://schemas.microsoft.com/office/drawing/2014/main" id="{582B4C42-646D-45DC-A38A-6DA3AA9A4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1643063"/>
            <a:ext cx="4786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>
                <a:latin typeface="Corbel" panose="020B0503020204020204" pitchFamily="34" charset="0"/>
              </a:rPr>
              <a:t>Michelsonův interferometr: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5">
      <a:dk1>
        <a:sysClr val="windowText" lastClr="000000"/>
      </a:dk1>
      <a:lt1>
        <a:sysClr val="window" lastClr="FFFFFF"/>
      </a:lt1>
      <a:dk2>
        <a:srgbClr val="A5A5A5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A5A5A5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2.xml><?xml version="1.0" encoding="utf-8"?>
<a:themeOverride xmlns:a="http://schemas.openxmlformats.org/drawingml/2006/main">
  <a:clrScheme name="Custom 5">
    <a:dk1>
      <a:sysClr val="windowText" lastClr="000000"/>
    </a:dk1>
    <a:lt1>
      <a:sysClr val="window" lastClr="FFFFFF"/>
    </a:lt1>
    <a:dk2>
      <a:srgbClr val="A5A5A5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804</TotalTime>
  <Words>509</Words>
  <Application>Microsoft Office PowerPoint</Application>
  <PresentationFormat>Předvádění na obrazovce (4:3)</PresentationFormat>
  <Paragraphs>117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Corbel</vt:lpstr>
      <vt:lpstr>Wingdings 2</vt:lpstr>
      <vt:lpstr>Wingdings</vt:lpstr>
      <vt:lpstr>Wingdings 3</vt:lpstr>
      <vt:lpstr>Calibri</vt:lpstr>
      <vt:lpstr>Module</vt:lpstr>
      <vt:lpstr>Problémy klasické fyziky vedoucí ke vzniku speciální teorie relativity</vt:lpstr>
      <vt:lpstr>Obsah</vt:lpstr>
      <vt:lpstr>Úvod</vt:lpstr>
      <vt:lpstr>Galileiho princip relativity</vt:lpstr>
      <vt:lpstr>Galileova transformace</vt:lpstr>
      <vt:lpstr>Vlnová podstata světla</vt:lpstr>
      <vt:lpstr>Éter</vt:lpstr>
      <vt:lpstr>Michelsonův pokus (1)</vt:lpstr>
      <vt:lpstr>Michelsonův pokus (2)</vt:lpstr>
      <vt:lpstr>Důsledky pokusu</vt:lpstr>
      <vt:lpstr>Aberace světla</vt:lpstr>
      <vt:lpstr>Základy speciální teorie relativity</vt:lpstr>
      <vt:lpstr>Shrnutí</vt:lpstr>
      <vt:lpstr>Zdroje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Problémy klasické fyziky vedoucí ke vzniku speciální teorie relat</dc:title>
  <dc:creator>Marcelka</dc:creator>
  <cp:lastModifiedBy>Jaromír Osčádal</cp:lastModifiedBy>
  <cp:revision>64</cp:revision>
  <dcterms:created xsi:type="dcterms:W3CDTF">2009-01-02T19:46:01Z</dcterms:created>
  <dcterms:modified xsi:type="dcterms:W3CDTF">2017-09-28T15:55:53Z</dcterms:modified>
</cp:coreProperties>
</file>