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0" r:id="rId3"/>
    <p:sldId id="321" r:id="rId4"/>
    <p:sldId id="314" r:id="rId5"/>
    <p:sldId id="322" r:id="rId6"/>
    <p:sldId id="262" r:id="rId7"/>
    <p:sldId id="263" r:id="rId8"/>
    <p:sldId id="264" r:id="rId9"/>
    <p:sldId id="265" r:id="rId10"/>
    <p:sldId id="305" r:id="rId11"/>
    <p:sldId id="304" r:id="rId12"/>
    <p:sldId id="267" r:id="rId13"/>
    <p:sldId id="266" r:id="rId14"/>
    <p:sldId id="268" r:id="rId15"/>
    <p:sldId id="269" r:id="rId16"/>
    <p:sldId id="270" r:id="rId17"/>
    <p:sldId id="306" r:id="rId18"/>
    <p:sldId id="258" r:id="rId19"/>
    <p:sldId id="274" r:id="rId20"/>
    <p:sldId id="275" r:id="rId21"/>
    <p:sldId id="276" r:id="rId22"/>
    <p:sldId id="259" r:id="rId23"/>
    <p:sldId id="277" r:id="rId24"/>
    <p:sldId id="278" r:id="rId25"/>
    <p:sldId id="279" r:id="rId26"/>
    <p:sldId id="280" r:id="rId27"/>
    <p:sldId id="260" r:id="rId28"/>
    <p:sldId id="281" r:id="rId29"/>
    <p:sldId id="296" r:id="rId30"/>
    <p:sldId id="282" r:id="rId31"/>
    <p:sldId id="283" r:id="rId32"/>
    <p:sldId id="284" r:id="rId33"/>
    <p:sldId id="285" r:id="rId34"/>
    <p:sldId id="286" r:id="rId35"/>
    <p:sldId id="295" r:id="rId36"/>
    <p:sldId id="293" r:id="rId37"/>
    <p:sldId id="303" r:id="rId38"/>
    <p:sldId id="287" r:id="rId39"/>
    <p:sldId id="292" r:id="rId40"/>
    <p:sldId id="261" r:id="rId41"/>
    <p:sldId id="294" r:id="rId42"/>
    <p:sldId id="288" r:id="rId43"/>
    <p:sldId id="297" r:id="rId44"/>
    <p:sldId id="289" r:id="rId45"/>
    <p:sldId id="299" r:id="rId46"/>
    <p:sldId id="313" r:id="rId47"/>
    <p:sldId id="290" r:id="rId48"/>
    <p:sldId id="298" r:id="rId49"/>
    <p:sldId id="291" r:id="rId50"/>
    <p:sldId id="300" r:id="rId51"/>
    <p:sldId id="301" r:id="rId52"/>
    <p:sldId id="307" r:id="rId53"/>
    <p:sldId id="271" r:id="rId54"/>
    <p:sldId id="272" r:id="rId55"/>
    <p:sldId id="273" r:id="rId56"/>
    <p:sldId id="308" r:id="rId57"/>
    <p:sldId id="309" r:id="rId58"/>
    <p:sldId id="310" r:id="rId59"/>
    <p:sldId id="311" r:id="rId60"/>
    <p:sldId id="312" r:id="rId61"/>
    <p:sldId id="315" r:id="rId62"/>
    <p:sldId id="316" r:id="rId63"/>
    <p:sldId id="317" r:id="rId64"/>
    <p:sldId id="323" r:id="rId65"/>
    <p:sldId id="324" r:id="rId66"/>
    <p:sldId id="319" r:id="rId67"/>
    <p:sldId id="302"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36" autoAdjust="0"/>
  </p:normalViewPr>
  <p:slideViewPr>
    <p:cSldViewPr>
      <p:cViewPr varScale="1">
        <p:scale>
          <a:sx n="68" d="100"/>
          <a:sy n="68" d="100"/>
        </p:scale>
        <p:origin x="14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C749D-7087-43BA-8812-78C7980E8814}"/>
              </a:ext>
            </a:extLst>
          </p:cNvPr>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3568F90-A767-4294-92E0-C6B9D899985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76F239E-5FF7-4853-B480-2617E6A45288}"/>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1F8EA0E0-CFA7-48AC-8DC4-68356B059ECD}"/>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50366F16-B923-4E43-AB0B-4EFC70780715}"/>
              </a:ext>
            </a:extLst>
          </p:cNvPr>
          <p:cNvSpPr>
            <a:spLocks noGrp="1"/>
          </p:cNvSpPr>
          <p:nvPr>
            <p:ph type="sldNum" sz="quarter" idx="12"/>
          </p:nvPr>
        </p:nvSpPr>
        <p:spPr/>
        <p:txBody>
          <a:bodyPr/>
          <a:lstStyle>
            <a:lvl1pPr>
              <a:defRPr/>
            </a:lvl1pPr>
          </a:lstStyle>
          <a:p>
            <a:fld id="{A8CE5495-1F83-476C-96A1-D0405F993A06}" type="slidenum">
              <a:rPr lang="cs-CZ" altLang="cs-CZ"/>
              <a:pPr/>
              <a:t>‹#›</a:t>
            </a:fld>
            <a:endParaRPr lang="cs-CZ" altLang="cs-CZ"/>
          </a:p>
        </p:txBody>
      </p:sp>
    </p:spTree>
    <p:extLst>
      <p:ext uri="{BB962C8B-B14F-4D97-AF65-F5344CB8AC3E}">
        <p14:creationId xmlns:p14="http://schemas.microsoft.com/office/powerpoint/2010/main" val="34492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3C9AD-377E-47D6-B035-AF208902A06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5DB1221-50EC-49EA-AD8B-3D1A77E61A3C}"/>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42382AD-5A61-412A-9612-4D5F2DFA1556}"/>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83DD35D1-4813-4A70-A220-BCC23416715F}"/>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1099A870-5C40-4346-8F53-47ADEA0512D0}"/>
              </a:ext>
            </a:extLst>
          </p:cNvPr>
          <p:cNvSpPr>
            <a:spLocks noGrp="1"/>
          </p:cNvSpPr>
          <p:nvPr>
            <p:ph type="sldNum" sz="quarter" idx="12"/>
          </p:nvPr>
        </p:nvSpPr>
        <p:spPr/>
        <p:txBody>
          <a:bodyPr/>
          <a:lstStyle>
            <a:lvl1pPr>
              <a:defRPr/>
            </a:lvl1pPr>
          </a:lstStyle>
          <a:p>
            <a:fld id="{793B7BAE-B4D3-4B4E-A66F-5AB87B348661}" type="slidenum">
              <a:rPr lang="cs-CZ" altLang="cs-CZ"/>
              <a:pPr/>
              <a:t>‹#›</a:t>
            </a:fld>
            <a:endParaRPr lang="cs-CZ" altLang="cs-CZ"/>
          </a:p>
        </p:txBody>
      </p:sp>
    </p:spTree>
    <p:extLst>
      <p:ext uri="{BB962C8B-B14F-4D97-AF65-F5344CB8AC3E}">
        <p14:creationId xmlns:p14="http://schemas.microsoft.com/office/powerpoint/2010/main" val="333979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8EAA80D-BB77-457C-8541-A9209107FF07}"/>
              </a:ext>
            </a:extLst>
          </p:cNvPr>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CA2B21A-9118-421E-AE5F-AC97E504CBC3}"/>
              </a:ext>
            </a:extLst>
          </p:cNvPr>
          <p:cNvSpPr>
            <a:spLocks noGrp="1"/>
          </p:cNvSpPr>
          <p:nvPr>
            <p:ph type="body" orient="vert" idx="1"/>
          </p:nvPr>
        </p:nvSpPr>
        <p:spPr>
          <a:xfrm>
            <a:off x="457200" y="274638"/>
            <a:ext cx="6019800" cy="58515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945707-D2D6-4E34-B0E0-D0CF20217516}"/>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4CBF1161-8579-4CAC-AAFC-DF44E3552D1A}"/>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8AF5D901-0B27-47EE-979B-8CE1CB5CA83B}"/>
              </a:ext>
            </a:extLst>
          </p:cNvPr>
          <p:cNvSpPr>
            <a:spLocks noGrp="1"/>
          </p:cNvSpPr>
          <p:nvPr>
            <p:ph type="sldNum" sz="quarter" idx="12"/>
          </p:nvPr>
        </p:nvSpPr>
        <p:spPr/>
        <p:txBody>
          <a:bodyPr/>
          <a:lstStyle>
            <a:lvl1pPr>
              <a:defRPr/>
            </a:lvl1pPr>
          </a:lstStyle>
          <a:p>
            <a:fld id="{EA087604-557C-481A-B260-AD567ED8AD00}" type="slidenum">
              <a:rPr lang="cs-CZ" altLang="cs-CZ"/>
              <a:pPr/>
              <a:t>‹#›</a:t>
            </a:fld>
            <a:endParaRPr lang="cs-CZ" altLang="cs-CZ"/>
          </a:p>
        </p:txBody>
      </p:sp>
    </p:spTree>
    <p:extLst>
      <p:ext uri="{BB962C8B-B14F-4D97-AF65-F5344CB8AC3E}">
        <p14:creationId xmlns:p14="http://schemas.microsoft.com/office/powerpoint/2010/main" val="288321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04A86-9EBF-4A4C-A887-39E2DA63F4CE}"/>
              </a:ext>
            </a:extLst>
          </p:cNvPr>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0E6630D-00E5-45B5-93E1-B95CB29641BF}"/>
              </a:ext>
            </a:extLst>
          </p:cNvPr>
          <p:cNvSpPr>
            <a:spLocks noGrp="1"/>
          </p:cNvSpPr>
          <p:nvPr>
            <p:ph type="body"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AA71BD17-0225-4A11-97F5-5A0A4D770EFF}"/>
              </a:ext>
            </a:extLst>
          </p:cNvPr>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593E729A-812A-4B0A-918A-187325E821E6}"/>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4F705E1C-3E47-49D7-BE3B-D4D285B49EF7}"/>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F76CFEAE-25B9-4487-8F8D-0C89DC821275}"/>
              </a:ext>
            </a:extLst>
          </p:cNvPr>
          <p:cNvSpPr>
            <a:spLocks noGrp="1"/>
          </p:cNvSpPr>
          <p:nvPr>
            <p:ph type="sldNum" sz="quarter" idx="12"/>
          </p:nvPr>
        </p:nvSpPr>
        <p:spPr>
          <a:xfrm>
            <a:off x="6553200" y="6245225"/>
            <a:ext cx="2133600" cy="476250"/>
          </a:xfrm>
        </p:spPr>
        <p:txBody>
          <a:bodyPr/>
          <a:lstStyle>
            <a:lvl1pPr>
              <a:defRPr/>
            </a:lvl1pPr>
          </a:lstStyle>
          <a:p>
            <a:fld id="{DE2991D4-9795-429E-9273-A226A0D296C1}" type="slidenum">
              <a:rPr lang="cs-CZ" altLang="cs-CZ"/>
              <a:pPr/>
              <a:t>‹#›</a:t>
            </a:fld>
            <a:endParaRPr lang="cs-CZ" altLang="cs-CZ"/>
          </a:p>
        </p:txBody>
      </p:sp>
    </p:spTree>
    <p:extLst>
      <p:ext uri="{BB962C8B-B14F-4D97-AF65-F5344CB8AC3E}">
        <p14:creationId xmlns:p14="http://schemas.microsoft.com/office/powerpoint/2010/main" val="348996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93EDDD2C-4E93-4050-9E30-CF4C8EBB9AA0}"/>
              </a:ext>
            </a:extLst>
          </p:cNvPr>
          <p:cNvSpPr>
            <a:spLocks noGrp="1"/>
          </p:cNvSpPr>
          <p:nvPr>
            <p:ph/>
          </p:nvPr>
        </p:nvSpPr>
        <p:spPr>
          <a:xfrm>
            <a:off x="457200" y="274638"/>
            <a:ext cx="8229600" cy="5851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a:extLst>
              <a:ext uri="{FF2B5EF4-FFF2-40B4-BE49-F238E27FC236}">
                <a16:creationId xmlns:a16="http://schemas.microsoft.com/office/drawing/2014/main" id="{0A4098B6-EB3A-44C7-9BC7-72A6A97C2010}"/>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D803EA7C-EDAE-4452-A8F7-2633F1E47B37}"/>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78D5CD5C-65E2-449C-B172-1C87D36A1AF3}"/>
              </a:ext>
            </a:extLst>
          </p:cNvPr>
          <p:cNvSpPr>
            <a:spLocks noGrp="1"/>
          </p:cNvSpPr>
          <p:nvPr>
            <p:ph type="sldNum" sz="quarter" idx="12"/>
          </p:nvPr>
        </p:nvSpPr>
        <p:spPr>
          <a:xfrm>
            <a:off x="6553200" y="6245225"/>
            <a:ext cx="2133600" cy="476250"/>
          </a:xfrm>
        </p:spPr>
        <p:txBody>
          <a:bodyPr/>
          <a:lstStyle>
            <a:lvl1pPr>
              <a:defRPr/>
            </a:lvl1pPr>
          </a:lstStyle>
          <a:p>
            <a:fld id="{A639794B-ABC3-4316-A3AA-2202A0AA51CA}" type="slidenum">
              <a:rPr lang="cs-CZ" altLang="cs-CZ"/>
              <a:pPr/>
              <a:t>‹#›</a:t>
            </a:fld>
            <a:endParaRPr lang="cs-CZ" altLang="cs-CZ"/>
          </a:p>
        </p:txBody>
      </p:sp>
    </p:spTree>
    <p:extLst>
      <p:ext uri="{BB962C8B-B14F-4D97-AF65-F5344CB8AC3E}">
        <p14:creationId xmlns:p14="http://schemas.microsoft.com/office/powerpoint/2010/main" val="394177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CB4427-DEFC-418A-8DFF-413DA320855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A2C94DE8-4A14-4A08-B65E-DE5C10D8DA5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A2678B-E81B-4A64-AE8A-2739AC0B42B3}"/>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B240DC7-1410-4705-BCFB-51E8F2D1A88A}"/>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A31150F9-1D74-4C55-947D-034B599515F0}"/>
              </a:ext>
            </a:extLst>
          </p:cNvPr>
          <p:cNvSpPr>
            <a:spLocks noGrp="1"/>
          </p:cNvSpPr>
          <p:nvPr>
            <p:ph type="sldNum" sz="quarter" idx="12"/>
          </p:nvPr>
        </p:nvSpPr>
        <p:spPr/>
        <p:txBody>
          <a:bodyPr/>
          <a:lstStyle>
            <a:lvl1pPr>
              <a:defRPr/>
            </a:lvl1pPr>
          </a:lstStyle>
          <a:p>
            <a:fld id="{108D0559-2739-4B53-A05E-3EBE61D7D132}" type="slidenum">
              <a:rPr lang="cs-CZ" altLang="cs-CZ"/>
              <a:pPr/>
              <a:t>‹#›</a:t>
            </a:fld>
            <a:endParaRPr lang="cs-CZ" altLang="cs-CZ"/>
          </a:p>
        </p:txBody>
      </p:sp>
    </p:spTree>
    <p:extLst>
      <p:ext uri="{BB962C8B-B14F-4D97-AF65-F5344CB8AC3E}">
        <p14:creationId xmlns:p14="http://schemas.microsoft.com/office/powerpoint/2010/main" val="26719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77F47C-6710-450D-B2F2-402AA7B52B94}"/>
              </a:ext>
            </a:extLst>
          </p:cNvPr>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D57FAC4-C86E-4FBE-A7F2-8536B1D4616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Zástupný symbol pro datum 3">
            <a:extLst>
              <a:ext uri="{FF2B5EF4-FFF2-40B4-BE49-F238E27FC236}">
                <a16:creationId xmlns:a16="http://schemas.microsoft.com/office/drawing/2014/main" id="{4A786A17-1B2A-4AE9-A5CA-AB7DAF457F95}"/>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B77BC966-53C5-40C6-9D36-F21822EAC23C}"/>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272C3688-9ACE-4BF7-905C-BCD55554E578}"/>
              </a:ext>
            </a:extLst>
          </p:cNvPr>
          <p:cNvSpPr>
            <a:spLocks noGrp="1"/>
          </p:cNvSpPr>
          <p:nvPr>
            <p:ph type="sldNum" sz="quarter" idx="12"/>
          </p:nvPr>
        </p:nvSpPr>
        <p:spPr/>
        <p:txBody>
          <a:bodyPr/>
          <a:lstStyle>
            <a:lvl1pPr>
              <a:defRPr/>
            </a:lvl1pPr>
          </a:lstStyle>
          <a:p>
            <a:fld id="{1A184D22-9985-4033-A20A-26825229BBD2}" type="slidenum">
              <a:rPr lang="cs-CZ" altLang="cs-CZ"/>
              <a:pPr/>
              <a:t>‹#›</a:t>
            </a:fld>
            <a:endParaRPr lang="cs-CZ" altLang="cs-CZ"/>
          </a:p>
        </p:txBody>
      </p:sp>
    </p:spTree>
    <p:extLst>
      <p:ext uri="{BB962C8B-B14F-4D97-AF65-F5344CB8AC3E}">
        <p14:creationId xmlns:p14="http://schemas.microsoft.com/office/powerpoint/2010/main" val="395381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3CC85C-BC4E-4F52-B7DB-A2F13214B31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D44E2A5-5766-4F09-9F8B-43561593436F}"/>
              </a:ext>
            </a:extLst>
          </p:cNvPr>
          <p:cNvSpPr>
            <a:spLocks noGrp="1"/>
          </p:cNvSpPr>
          <p:nvPr>
            <p:ph sz="half" idx="1"/>
          </p:nvPr>
        </p:nvSpPr>
        <p:spPr>
          <a:xfrm>
            <a:off x="457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350EE54-26FA-48E5-94BB-12283C758C6D}"/>
              </a:ext>
            </a:extLst>
          </p:cNvPr>
          <p:cNvSpPr>
            <a:spLocks noGrp="1"/>
          </p:cNvSpPr>
          <p:nvPr>
            <p:ph sz="half" idx="2"/>
          </p:nvPr>
        </p:nvSpPr>
        <p:spPr>
          <a:xfrm>
            <a:off x="4648200" y="1600200"/>
            <a:ext cx="4038600" cy="452596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3BA6BF6-254B-4F30-A4CB-C2879CE94C3C}"/>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5EFA425C-A1E9-4C58-B44C-11654D80F607}"/>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50B715AC-F288-466A-A4F7-B6BBABAB82BB}"/>
              </a:ext>
            </a:extLst>
          </p:cNvPr>
          <p:cNvSpPr>
            <a:spLocks noGrp="1"/>
          </p:cNvSpPr>
          <p:nvPr>
            <p:ph type="sldNum" sz="quarter" idx="12"/>
          </p:nvPr>
        </p:nvSpPr>
        <p:spPr/>
        <p:txBody>
          <a:bodyPr/>
          <a:lstStyle>
            <a:lvl1pPr>
              <a:defRPr/>
            </a:lvl1pPr>
          </a:lstStyle>
          <a:p>
            <a:fld id="{0CDCC2A3-34C7-4B9E-B87C-01BC6E2E95A4}" type="slidenum">
              <a:rPr lang="cs-CZ" altLang="cs-CZ"/>
              <a:pPr/>
              <a:t>‹#›</a:t>
            </a:fld>
            <a:endParaRPr lang="cs-CZ" altLang="cs-CZ"/>
          </a:p>
        </p:txBody>
      </p:sp>
    </p:spTree>
    <p:extLst>
      <p:ext uri="{BB962C8B-B14F-4D97-AF65-F5344CB8AC3E}">
        <p14:creationId xmlns:p14="http://schemas.microsoft.com/office/powerpoint/2010/main" val="488347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3207F2-3052-450C-AA2D-5648E02C1970}"/>
              </a:ext>
            </a:extLst>
          </p:cNvPr>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FA74B92-FC59-4E01-B092-CD5155999D5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173E0B00-5A10-48E0-B56C-6091B491A6BA}"/>
              </a:ext>
            </a:extLst>
          </p:cNvPr>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7202AD8-A1D0-4E14-A1FD-3418D4F5561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B523D1AD-7CAF-4F9A-B91D-AD718424868C}"/>
              </a:ext>
            </a:extLst>
          </p:cNvPr>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2897C86-8FCC-4665-B0F1-C4CC451AC40F}"/>
              </a:ext>
            </a:extLst>
          </p:cNvPr>
          <p:cNvSpPr>
            <a:spLocks noGrp="1"/>
          </p:cNvSpPr>
          <p:nvPr>
            <p:ph type="dt" sz="half"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3E96138A-E6C9-4115-999E-1014CB6ABD55}"/>
              </a:ext>
            </a:extLst>
          </p:cNvPr>
          <p:cNvSpPr>
            <a:spLocks noGrp="1"/>
          </p:cNvSpPr>
          <p:nvPr>
            <p:ph type="ftr" sz="quarte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7CE6C9D4-E4B1-46C3-AF12-F97C01889496}"/>
              </a:ext>
            </a:extLst>
          </p:cNvPr>
          <p:cNvSpPr>
            <a:spLocks noGrp="1"/>
          </p:cNvSpPr>
          <p:nvPr>
            <p:ph type="sldNum" sz="quarter" idx="12"/>
          </p:nvPr>
        </p:nvSpPr>
        <p:spPr/>
        <p:txBody>
          <a:bodyPr/>
          <a:lstStyle>
            <a:lvl1pPr>
              <a:defRPr/>
            </a:lvl1pPr>
          </a:lstStyle>
          <a:p>
            <a:fld id="{48AC4143-5E8F-4426-99AD-03620B26F10C}" type="slidenum">
              <a:rPr lang="cs-CZ" altLang="cs-CZ"/>
              <a:pPr/>
              <a:t>‹#›</a:t>
            </a:fld>
            <a:endParaRPr lang="cs-CZ" altLang="cs-CZ"/>
          </a:p>
        </p:txBody>
      </p:sp>
    </p:spTree>
    <p:extLst>
      <p:ext uri="{BB962C8B-B14F-4D97-AF65-F5344CB8AC3E}">
        <p14:creationId xmlns:p14="http://schemas.microsoft.com/office/powerpoint/2010/main" val="223123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2533B9-2AAA-47C3-99B7-AFE82B0482D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A7964A0-A81B-4399-A96E-74B1E1AF6E16}"/>
              </a:ext>
            </a:extLst>
          </p:cNvPr>
          <p:cNvSpPr>
            <a:spLocks noGrp="1"/>
          </p:cNvSpPr>
          <p:nvPr>
            <p:ph type="dt" sz="half"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369E8344-9D2D-4EAF-865E-C0879D0C7710}"/>
              </a:ext>
            </a:extLst>
          </p:cNvPr>
          <p:cNvSpPr>
            <a:spLocks noGrp="1"/>
          </p:cNvSpPr>
          <p:nvPr>
            <p:ph type="ftr" sz="quarte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18C0145C-A47E-4C07-8111-28E0CD1AD3B1}"/>
              </a:ext>
            </a:extLst>
          </p:cNvPr>
          <p:cNvSpPr>
            <a:spLocks noGrp="1"/>
          </p:cNvSpPr>
          <p:nvPr>
            <p:ph type="sldNum" sz="quarter" idx="12"/>
          </p:nvPr>
        </p:nvSpPr>
        <p:spPr/>
        <p:txBody>
          <a:bodyPr/>
          <a:lstStyle>
            <a:lvl1pPr>
              <a:defRPr/>
            </a:lvl1pPr>
          </a:lstStyle>
          <a:p>
            <a:fld id="{FA58A781-8E4E-4BF8-8F53-268EED1A2B99}" type="slidenum">
              <a:rPr lang="cs-CZ" altLang="cs-CZ"/>
              <a:pPr/>
              <a:t>‹#›</a:t>
            </a:fld>
            <a:endParaRPr lang="cs-CZ" altLang="cs-CZ"/>
          </a:p>
        </p:txBody>
      </p:sp>
    </p:spTree>
    <p:extLst>
      <p:ext uri="{BB962C8B-B14F-4D97-AF65-F5344CB8AC3E}">
        <p14:creationId xmlns:p14="http://schemas.microsoft.com/office/powerpoint/2010/main" val="272208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18982A9-DECD-496C-8058-3893F646DAFF}"/>
              </a:ext>
            </a:extLst>
          </p:cNvPr>
          <p:cNvSpPr>
            <a:spLocks noGrp="1"/>
          </p:cNvSpPr>
          <p:nvPr>
            <p:ph type="dt" sz="half"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D377C025-4F36-409F-AF1B-8ECB050E7596}"/>
              </a:ext>
            </a:extLst>
          </p:cNvPr>
          <p:cNvSpPr>
            <a:spLocks noGrp="1"/>
          </p:cNvSpPr>
          <p:nvPr>
            <p:ph type="ftr" sz="quarte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AA0D5202-0320-478E-B5F9-46BA9E841EA8}"/>
              </a:ext>
            </a:extLst>
          </p:cNvPr>
          <p:cNvSpPr>
            <a:spLocks noGrp="1"/>
          </p:cNvSpPr>
          <p:nvPr>
            <p:ph type="sldNum" sz="quarter" idx="12"/>
          </p:nvPr>
        </p:nvSpPr>
        <p:spPr/>
        <p:txBody>
          <a:bodyPr/>
          <a:lstStyle>
            <a:lvl1pPr>
              <a:defRPr/>
            </a:lvl1pPr>
          </a:lstStyle>
          <a:p>
            <a:fld id="{0D37778F-EFEE-494D-91DD-AF73FC281C80}" type="slidenum">
              <a:rPr lang="cs-CZ" altLang="cs-CZ"/>
              <a:pPr/>
              <a:t>‹#›</a:t>
            </a:fld>
            <a:endParaRPr lang="cs-CZ" altLang="cs-CZ"/>
          </a:p>
        </p:txBody>
      </p:sp>
    </p:spTree>
    <p:extLst>
      <p:ext uri="{BB962C8B-B14F-4D97-AF65-F5344CB8AC3E}">
        <p14:creationId xmlns:p14="http://schemas.microsoft.com/office/powerpoint/2010/main" val="141918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C7DB9-5D36-4A8A-866D-C59281738BC2}"/>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1FEBFB72-145A-4FF9-A6E1-0E2980A689A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1BC09221-897F-41AA-BA4C-EB2D89C8D54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E8D7C7E-5716-43C8-BDC5-26F425F69987}"/>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F9D57E0B-D187-4B0B-9684-BCBFF1E45BA5}"/>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A017F17D-53DE-47C9-9DB0-D3FD2BB6BF22}"/>
              </a:ext>
            </a:extLst>
          </p:cNvPr>
          <p:cNvSpPr>
            <a:spLocks noGrp="1"/>
          </p:cNvSpPr>
          <p:nvPr>
            <p:ph type="sldNum" sz="quarter" idx="12"/>
          </p:nvPr>
        </p:nvSpPr>
        <p:spPr/>
        <p:txBody>
          <a:bodyPr/>
          <a:lstStyle>
            <a:lvl1pPr>
              <a:defRPr/>
            </a:lvl1pPr>
          </a:lstStyle>
          <a:p>
            <a:fld id="{5AC2569D-D36B-44D6-B9D0-7B7D81C55994}" type="slidenum">
              <a:rPr lang="cs-CZ" altLang="cs-CZ"/>
              <a:pPr/>
              <a:t>‹#›</a:t>
            </a:fld>
            <a:endParaRPr lang="cs-CZ" altLang="cs-CZ"/>
          </a:p>
        </p:txBody>
      </p:sp>
    </p:spTree>
    <p:extLst>
      <p:ext uri="{BB962C8B-B14F-4D97-AF65-F5344CB8AC3E}">
        <p14:creationId xmlns:p14="http://schemas.microsoft.com/office/powerpoint/2010/main" val="391965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5FE946-0721-4EC9-B92A-E9EF8BE7A0EB}"/>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443703C-17F7-408B-B384-F66FA3F9CC0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1FBFD18D-ACC7-4C3B-89E4-5769703648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B152D78-45CD-4A82-9765-4B1FE0C8FC79}"/>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C21D883B-C5FC-49C2-8D14-0A792A7A564E}"/>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B429232D-9AB4-44B3-AB54-DD0E1ABDE714}"/>
              </a:ext>
            </a:extLst>
          </p:cNvPr>
          <p:cNvSpPr>
            <a:spLocks noGrp="1"/>
          </p:cNvSpPr>
          <p:nvPr>
            <p:ph type="sldNum" sz="quarter" idx="12"/>
          </p:nvPr>
        </p:nvSpPr>
        <p:spPr/>
        <p:txBody>
          <a:bodyPr/>
          <a:lstStyle>
            <a:lvl1pPr>
              <a:defRPr/>
            </a:lvl1pPr>
          </a:lstStyle>
          <a:p>
            <a:fld id="{C8EA2958-20C4-4624-B55A-74600E3BE178}" type="slidenum">
              <a:rPr lang="cs-CZ" altLang="cs-CZ"/>
              <a:pPr/>
              <a:t>‹#›</a:t>
            </a:fld>
            <a:endParaRPr lang="cs-CZ" altLang="cs-CZ"/>
          </a:p>
        </p:txBody>
      </p:sp>
    </p:spTree>
    <p:extLst>
      <p:ext uri="{BB962C8B-B14F-4D97-AF65-F5344CB8AC3E}">
        <p14:creationId xmlns:p14="http://schemas.microsoft.com/office/powerpoint/2010/main" val="376805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ED3012-292B-4189-87E6-BCB1B7B498C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DA691F1F-87E1-40B4-AB13-A280DBBB8F5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D9C3CF67-BB77-4A02-B397-560DA4B3F2F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cs-CZ"/>
          </a:p>
        </p:txBody>
      </p:sp>
      <p:sp>
        <p:nvSpPr>
          <p:cNvPr id="1029" name="Rectangle 5">
            <a:extLst>
              <a:ext uri="{FF2B5EF4-FFF2-40B4-BE49-F238E27FC236}">
                <a16:creationId xmlns:a16="http://schemas.microsoft.com/office/drawing/2014/main" id="{089F924B-EA16-4E35-B577-110F94A0CDD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cs-CZ"/>
          </a:p>
        </p:txBody>
      </p:sp>
      <p:sp>
        <p:nvSpPr>
          <p:cNvPr id="1030" name="Rectangle 6">
            <a:extLst>
              <a:ext uri="{FF2B5EF4-FFF2-40B4-BE49-F238E27FC236}">
                <a16:creationId xmlns:a16="http://schemas.microsoft.com/office/drawing/2014/main" id="{BB638CD3-918D-4F5A-AB9E-30E6A4F25ED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660B0EC-DB7A-4C4C-9D49-A3D85F6CA250}"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Documents%20and%20Settings\Bert'a\Dokumenty\Semer&#225;k%20-%20Obecn&#225;%20relativita\Prezentace\Precess.mp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A2060CD-BC46-4E5B-8365-55E0F022138B}"/>
              </a:ext>
            </a:extLst>
          </p:cNvPr>
          <p:cNvSpPr>
            <a:spLocks noGrp="1" noChangeArrowheads="1"/>
          </p:cNvSpPr>
          <p:nvPr>
            <p:ph type="ctrTitle"/>
          </p:nvPr>
        </p:nvSpPr>
        <p:spPr>
          <a:xfrm>
            <a:off x="685800" y="2130425"/>
            <a:ext cx="7772400" cy="1470025"/>
          </a:xfrm>
        </p:spPr>
        <p:txBody>
          <a:bodyPr anchor="ctr"/>
          <a:lstStyle/>
          <a:p>
            <a:r>
              <a:rPr lang="cs-CZ" altLang="cs-CZ" sz="4400"/>
              <a:t>Teorie relativity</a:t>
            </a:r>
          </a:p>
        </p:txBody>
      </p:sp>
      <p:sp>
        <p:nvSpPr>
          <p:cNvPr id="2051" name="Rectangle 3">
            <a:extLst>
              <a:ext uri="{FF2B5EF4-FFF2-40B4-BE49-F238E27FC236}">
                <a16:creationId xmlns:a16="http://schemas.microsoft.com/office/drawing/2014/main" id="{F4C55DDB-AD3B-4DB5-A8D6-4AC7ED5517D5}"/>
              </a:ext>
            </a:extLst>
          </p:cNvPr>
          <p:cNvSpPr>
            <a:spLocks noGrp="1" noChangeArrowheads="1"/>
          </p:cNvSpPr>
          <p:nvPr>
            <p:ph type="subTitle" idx="1"/>
          </p:nvPr>
        </p:nvSpPr>
        <p:spPr>
          <a:xfrm>
            <a:off x="1371600" y="3886200"/>
            <a:ext cx="6400800" cy="1752600"/>
          </a:xfrm>
        </p:spPr>
        <p:txBody>
          <a:bodyPr/>
          <a:lstStyle/>
          <a:p>
            <a:r>
              <a:rPr lang="cs-CZ" altLang="cs-CZ"/>
              <a:t>Lze překročit rychlost světla?</a:t>
            </a:r>
          </a:p>
          <a:p>
            <a:endParaRPr lang="cs-CZ" altLang="cs-CZ"/>
          </a:p>
          <a:p>
            <a:r>
              <a:rPr lang="cs-CZ" altLang="cs-CZ"/>
              <a:t>Gravitační pole okolo černých děr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45C3EA4-0F17-4E31-94CB-51A77DAE4CAE}"/>
              </a:ext>
            </a:extLst>
          </p:cNvPr>
          <p:cNvSpPr>
            <a:spLocks noGrp="1" noChangeArrowheads="1"/>
          </p:cNvSpPr>
          <p:nvPr>
            <p:ph type="title"/>
          </p:nvPr>
        </p:nvSpPr>
        <p:spPr/>
        <p:txBody>
          <a:bodyPr/>
          <a:lstStyle/>
          <a:p>
            <a:r>
              <a:rPr lang="cs-CZ" altLang="cs-CZ"/>
              <a:t>Lorentzova transformace</a:t>
            </a:r>
          </a:p>
        </p:txBody>
      </p:sp>
      <p:sp>
        <p:nvSpPr>
          <p:cNvPr id="78851" name="Rectangle 3">
            <a:extLst>
              <a:ext uri="{FF2B5EF4-FFF2-40B4-BE49-F238E27FC236}">
                <a16:creationId xmlns:a16="http://schemas.microsoft.com/office/drawing/2014/main" id="{5EAA6911-F40C-4233-A147-D3C2A4F80BCA}"/>
              </a:ext>
            </a:extLst>
          </p:cNvPr>
          <p:cNvSpPr>
            <a:spLocks noGrp="1" noChangeArrowheads="1"/>
          </p:cNvSpPr>
          <p:nvPr>
            <p:ph type="body" idx="1"/>
          </p:nvPr>
        </p:nvSpPr>
        <p:spPr/>
        <p:txBody>
          <a:bodyPr/>
          <a:lstStyle/>
          <a:p>
            <a:pPr>
              <a:buFontTx/>
              <a:buNone/>
            </a:pPr>
            <a:endParaRPr lang="cs-CZ" altLang="cs-CZ"/>
          </a:p>
          <a:p>
            <a:pPr>
              <a:buFontTx/>
              <a:buNone/>
            </a:pPr>
            <a:r>
              <a:rPr lang="cs-CZ" altLang="cs-CZ"/>
              <a:t>t</a:t>
            </a:r>
            <a:r>
              <a:rPr lang="en-US" altLang="cs-CZ"/>
              <a:t>’</a:t>
            </a:r>
            <a:r>
              <a:rPr lang="cs-CZ" altLang="cs-CZ"/>
              <a:t> = </a:t>
            </a:r>
            <a:r>
              <a:rPr lang="el-GR" altLang="cs-CZ">
                <a:cs typeface="Arial" panose="020B0604020202020204" pitchFamily="34" charset="0"/>
              </a:rPr>
              <a:t>γ</a:t>
            </a:r>
            <a:r>
              <a:rPr lang="cs-CZ" altLang="cs-CZ">
                <a:cs typeface="Arial" panose="020B0604020202020204" pitchFamily="34" charset="0"/>
              </a:rPr>
              <a:t> (t – v x / c)</a:t>
            </a:r>
          </a:p>
          <a:p>
            <a:pPr>
              <a:buFontTx/>
              <a:buNone/>
            </a:pPr>
            <a:r>
              <a:rPr lang="cs-CZ" altLang="cs-CZ">
                <a:cs typeface="Arial" panose="020B0604020202020204" pitchFamily="34" charset="0"/>
              </a:rPr>
              <a:t>x</a:t>
            </a:r>
            <a:r>
              <a:rPr lang="en-US" altLang="cs-CZ">
                <a:cs typeface="Arial" panose="020B0604020202020204" pitchFamily="34" charset="0"/>
              </a:rPr>
              <a:t>’ </a:t>
            </a:r>
            <a:r>
              <a:rPr lang="cs-CZ" altLang="cs-CZ">
                <a:cs typeface="Arial" panose="020B0604020202020204" pitchFamily="34" charset="0"/>
              </a:rPr>
              <a:t>= </a:t>
            </a:r>
            <a:r>
              <a:rPr lang="el-GR" altLang="cs-CZ">
                <a:cs typeface="Arial" panose="020B0604020202020204" pitchFamily="34" charset="0"/>
              </a:rPr>
              <a:t>γ</a:t>
            </a:r>
            <a:r>
              <a:rPr lang="cs-CZ" altLang="cs-CZ">
                <a:cs typeface="Arial" panose="020B0604020202020204" pitchFamily="34" charset="0"/>
              </a:rPr>
              <a:t> (x – v t)</a:t>
            </a:r>
          </a:p>
          <a:p>
            <a:pPr>
              <a:buFontTx/>
              <a:buNone/>
            </a:pPr>
            <a:r>
              <a:rPr lang="cs-CZ" altLang="cs-CZ">
                <a:cs typeface="Arial" panose="020B0604020202020204" pitchFamily="34" charset="0"/>
              </a:rPr>
              <a:t>y</a:t>
            </a:r>
            <a:r>
              <a:rPr lang="en-US" altLang="cs-CZ">
                <a:cs typeface="Arial" panose="020B0604020202020204" pitchFamily="34" charset="0"/>
              </a:rPr>
              <a:t>’ </a:t>
            </a:r>
            <a:r>
              <a:rPr lang="cs-CZ" altLang="cs-CZ">
                <a:cs typeface="Arial" panose="020B0604020202020204" pitchFamily="34" charset="0"/>
              </a:rPr>
              <a:t>= y</a:t>
            </a:r>
          </a:p>
          <a:p>
            <a:pPr>
              <a:buFontTx/>
              <a:buNone/>
            </a:pPr>
            <a:r>
              <a:rPr lang="cs-CZ" altLang="cs-CZ">
                <a:cs typeface="Arial" panose="020B0604020202020204" pitchFamily="34" charset="0"/>
              </a:rPr>
              <a:t>z</a:t>
            </a:r>
            <a:r>
              <a:rPr lang="en-US" altLang="cs-CZ">
                <a:cs typeface="Arial" panose="020B0604020202020204" pitchFamily="34" charset="0"/>
              </a:rPr>
              <a:t>’ </a:t>
            </a:r>
            <a:r>
              <a:rPr lang="cs-CZ" altLang="cs-CZ">
                <a:cs typeface="Arial" panose="020B0604020202020204" pitchFamily="34" charset="0"/>
              </a:rPr>
              <a:t>= z</a:t>
            </a:r>
          </a:p>
          <a:p>
            <a:pPr>
              <a:buFontTx/>
              <a:buNone/>
            </a:pPr>
            <a:endParaRPr lang="cs-CZ" altLang="cs-CZ">
              <a:cs typeface="Arial" panose="020B0604020202020204" pitchFamily="34" charset="0"/>
            </a:endParaRPr>
          </a:p>
          <a:p>
            <a:pPr>
              <a:buFontTx/>
              <a:buNone/>
            </a:pPr>
            <a:r>
              <a:rPr lang="el-GR" altLang="cs-CZ">
                <a:cs typeface="Arial" panose="020B0604020202020204" pitchFamily="34" charset="0"/>
              </a:rPr>
              <a:t>γ</a:t>
            </a:r>
            <a:r>
              <a:rPr lang="cs-CZ" altLang="cs-CZ">
                <a:cs typeface="Arial" panose="020B0604020202020204" pitchFamily="34" charset="0"/>
              </a:rPr>
              <a:t> = (1 – v</a:t>
            </a:r>
            <a:r>
              <a:rPr lang="cs-CZ" altLang="cs-CZ" baseline="30000">
                <a:cs typeface="Arial" panose="020B0604020202020204" pitchFamily="34" charset="0"/>
              </a:rPr>
              <a:t>2</a:t>
            </a:r>
            <a:r>
              <a:rPr lang="cs-CZ" altLang="cs-CZ">
                <a:cs typeface="Arial" panose="020B0604020202020204" pitchFamily="34" charset="0"/>
              </a:rPr>
              <a:t>/c</a:t>
            </a:r>
            <a:r>
              <a:rPr lang="cs-CZ" altLang="cs-CZ" baseline="30000">
                <a:cs typeface="Arial" panose="020B0604020202020204" pitchFamily="34" charset="0"/>
              </a:rPr>
              <a:t>2</a:t>
            </a:r>
            <a:r>
              <a:rPr lang="cs-CZ" altLang="cs-CZ">
                <a:cs typeface="Arial" panose="020B0604020202020204" pitchFamily="34" charset="0"/>
              </a:rPr>
              <a:t>)</a:t>
            </a:r>
            <a:r>
              <a:rPr lang="cs-CZ" altLang="cs-CZ" baseline="30000">
                <a:cs typeface="Arial" panose="020B0604020202020204" pitchFamily="34" charset="0"/>
              </a:rPr>
              <a:t>-1/2</a:t>
            </a:r>
            <a:endParaRPr lang="el-GR" altLang="cs-CZ">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A183CE8-5116-49E4-94ED-C15044EBF1B6}"/>
              </a:ext>
            </a:extLst>
          </p:cNvPr>
          <p:cNvSpPr>
            <a:spLocks noGrp="1" noChangeArrowheads="1"/>
          </p:cNvSpPr>
          <p:nvPr>
            <p:ph type="title"/>
          </p:nvPr>
        </p:nvSpPr>
        <p:spPr/>
        <p:txBody>
          <a:bodyPr/>
          <a:lstStyle/>
          <a:p>
            <a:r>
              <a:rPr lang="cs-CZ" altLang="cs-CZ"/>
              <a:t>Lorentzova transformace</a:t>
            </a:r>
          </a:p>
        </p:txBody>
      </p:sp>
      <p:pic>
        <p:nvPicPr>
          <p:cNvPr id="76805" name="Picture 5" descr="lorentz">
            <a:extLst>
              <a:ext uri="{FF2B5EF4-FFF2-40B4-BE49-F238E27FC236}">
                <a16:creationId xmlns:a16="http://schemas.microsoft.com/office/drawing/2014/main" id="{FC79A345-A4E9-4820-B903-6C2D5C85822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7875" y="1339850"/>
            <a:ext cx="5045075" cy="504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8EBF205-609E-449D-906D-207507BAC037}"/>
              </a:ext>
            </a:extLst>
          </p:cNvPr>
          <p:cNvSpPr>
            <a:spLocks noGrp="1" noChangeArrowheads="1"/>
          </p:cNvSpPr>
          <p:nvPr>
            <p:ph type="title"/>
          </p:nvPr>
        </p:nvSpPr>
        <p:spPr/>
        <p:txBody>
          <a:bodyPr/>
          <a:lstStyle/>
          <a:p>
            <a:r>
              <a:rPr lang="cs-CZ" altLang="cs-CZ"/>
              <a:t>Lorentzova transformace</a:t>
            </a:r>
          </a:p>
        </p:txBody>
      </p:sp>
      <p:pic>
        <p:nvPicPr>
          <p:cNvPr id="15367" name="Picture 7" descr="mink3d">
            <a:extLst>
              <a:ext uri="{FF2B5EF4-FFF2-40B4-BE49-F238E27FC236}">
                <a16:creationId xmlns:a16="http://schemas.microsoft.com/office/drawing/2014/main" id="{9C44AFAF-A6F0-4EBE-9BF9-9FEBB2F06CD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6025" y="1600200"/>
            <a:ext cx="41719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38BD3C2-B0B0-4774-921B-A27260F9E27F}"/>
              </a:ext>
            </a:extLst>
          </p:cNvPr>
          <p:cNvSpPr>
            <a:spLocks noGrp="1" noChangeArrowheads="1"/>
          </p:cNvSpPr>
          <p:nvPr>
            <p:ph type="title"/>
          </p:nvPr>
        </p:nvSpPr>
        <p:spPr/>
        <p:txBody>
          <a:bodyPr/>
          <a:lstStyle/>
          <a:p>
            <a:r>
              <a:rPr lang="cs-CZ" altLang="cs-CZ" sz="4000"/>
              <a:t>Důsledky Lorentzovy transformace</a:t>
            </a:r>
          </a:p>
        </p:txBody>
      </p:sp>
      <p:sp>
        <p:nvSpPr>
          <p:cNvPr id="14339" name="Rectangle 3">
            <a:extLst>
              <a:ext uri="{FF2B5EF4-FFF2-40B4-BE49-F238E27FC236}">
                <a16:creationId xmlns:a16="http://schemas.microsoft.com/office/drawing/2014/main" id="{47193504-B879-4216-9FCE-D2B44BE10C33}"/>
              </a:ext>
            </a:extLst>
          </p:cNvPr>
          <p:cNvSpPr>
            <a:spLocks noGrp="1" noChangeArrowheads="1"/>
          </p:cNvSpPr>
          <p:nvPr>
            <p:ph type="body" idx="1"/>
          </p:nvPr>
        </p:nvSpPr>
        <p:spPr/>
        <p:txBody>
          <a:bodyPr/>
          <a:lstStyle/>
          <a:p>
            <a:pPr>
              <a:lnSpc>
                <a:spcPct val="90000"/>
              </a:lnSpc>
            </a:pPr>
            <a:r>
              <a:rPr lang="cs-CZ" altLang="cs-CZ" sz="2800"/>
              <a:t>Kontrakce délek</a:t>
            </a:r>
          </a:p>
          <a:p>
            <a:pPr>
              <a:lnSpc>
                <a:spcPct val="90000"/>
              </a:lnSpc>
            </a:pPr>
            <a:r>
              <a:rPr lang="cs-CZ" altLang="cs-CZ" sz="2800"/>
              <a:t>Dilatace času</a:t>
            </a:r>
          </a:p>
          <a:p>
            <a:pPr>
              <a:lnSpc>
                <a:spcPct val="90000"/>
              </a:lnSpc>
            </a:pPr>
            <a:r>
              <a:rPr lang="cs-CZ" altLang="cs-CZ" sz="2800"/>
              <a:t>Relativita soumístnosti</a:t>
            </a:r>
          </a:p>
          <a:p>
            <a:pPr>
              <a:lnSpc>
                <a:spcPct val="90000"/>
              </a:lnSpc>
            </a:pPr>
            <a:r>
              <a:rPr lang="cs-CZ" altLang="cs-CZ" sz="2800"/>
              <a:t>Relativita současnosti !</a:t>
            </a:r>
          </a:p>
          <a:p>
            <a:pPr>
              <a:lnSpc>
                <a:spcPct val="90000"/>
              </a:lnSpc>
            </a:pPr>
            <a:r>
              <a:rPr lang="cs-CZ" altLang="cs-CZ" sz="2800"/>
              <a:t>Transformace hmotností </a:t>
            </a:r>
            <a:r>
              <a:rPr lang="cs-CZ" altLang="cs-CZ" sz="2800">
                <a:cs typeface="Arial" panose="020B0604020202020204" pitchFamily="34" charset="0"/>
              </a:rPr>
              <a:t>→ E = mc</a:t>
            </a:r>
            <a:r>
              <a:rPr lang="cs-CZ" altLang="cs-CZ" sz="2800" baseline="30000">
                <a:cs typeface="Arial" panose="020B0604020202020204" pitchFamily="34" charset="0"/>
              </a:rPr>
              <a:t>2</a:t>
            </a:r>
            <a:endParaRPr lang="cs-CZ" altLang="cs-CZ" sz="2800"/>
          </a:p>
          <a:p>
            <a:pPr>
              <a:lnSpc>
                <a:spcPct val="90000"/>
              </a:lnSpc>
            </a:pPr>
            <a:r>
              <a:rPr lang="cs-CZ" altLang="cs-CZ" sz="2800"/>
              <a:t>Prostor a čas už nejsou nezávislé </a:t>
            </a:r>
            <a:r>
              <a:rPr lang="cs-CZ" altLang="cs-CZ" sz="2800">
                <a:cs typeface="Arial" panose="020B0604020202020204" pitchFamily="34" charset="0"/>
              </a:rPr>
              <a:t>→ </a:t>
            </a:r>
            <a:r>
              <a:rPr lang="cs-CZ" altLang="cs-CZ" sz="2800"/>
              <a:t>má smysl místo o 3 rozměrném prostoru a nezávislém čase uvažovat o 4 rozměrném prostoročase </a:t>
            </a:r>
            <a:r>
              <a:rPr lang="cs-CZ" altLang="cs-CZ" sz="2800">
                <a:cs typeface="Arial" panose="020B0604020202020204" pitchFamily="34" charset="0"/>
              </a:rPr>
              <a:t>→ Minkowského prostoročas, body v něm se nazývají „události“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A65700-CB98-4BD8-A2D2-7E05A6E4B156}"/>
              </a:ext>
            </a:extLst>
          </p:cNvPr>
          <p:cNvSpPr>
            <a:spLocks noGrp="1" noChangeArrowheads="1"/>
          </p:cNvSpPr>
          <p:nvPr>
            <p:ph type="title"/>
          </p:nvPr>
        </p:nvSpPr>
        <p:spPr/>
        <p:txBody>
          <a:bodyPr/>
          <a:lstStyle/>
          <a:p>
            <a:r>
              <a:rPr lang="cs-CZ" altLang="cs-CZ"/>
              <a:t>Relativita soumístnosti</a:t>
            </a:r>
          </a:p>
        </p:txBody>
      </p:sp>
      <p:sp>
        <p:nvSpPr>
          <p:cNvPr id="17411" name="Rectangle 3">
            <a:extLst>
              <a:ext uri="{FF2B5EF4-FFF2-40B4-BE49-F238E27FC236}">
                <a16:creationId xmlns:a16="http://schemas.microsoft.com/office/drawing/2014/main" id="{D72319B9-7441-41E2-AAA5-FB5488AF02BE}"/>
              </a:ext>
            </a:extLst>
          </p:cNvPr>
          <p:cNvSpPr>
            <a:spLocks noGrp="1" noChangeArrowheads="1"/>
          </p:cNvSpPr>
          <p:nvPr>
            <p:ph type="body" idx="1"/>
          </p:nvPr>
        </p:nvSpPr>
        <p:spPr/>
        <p:txBody>
          <a:bodyPr/>
          <a:lstStyle/>
          <a:p>
            <a:pPr>
              <a:buFontTx/>
              <a:buNone/>
            </a:pPr>
            <a:r>
              <a:rPr lang="cs-CZ" altLang="cs-CZ" sz="2400"/>
              <a:t>Známe i z klasické fyziky. Dvě události, které nastaly ve stejném místě v různých časech v jednom IVS mohou nastat v jiné soustavě na různých místech.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AFD222-3C1C-4814-84E7-A95FDDB53898}"/>
              </a:ext>
            </a:extLst>
          </p:cNvPr>
          <p:cNvSpPr>
            <a:spLocks noGrp="1" noChangeArrowheads="1"/>
          </p:cNvSpPr>
          <p:nvPr>
            <p:ph type="title"/>
          </p:nvPr>
        </p:nvSpPr>
        <p:spPr/>
        <p:txBody>
          <a:bodyPr/>
          <a:lstStyle/>
          <a:p>
            <a:r>
              <a:rPr lang="cs-CZ" altLang="cs-CZ"/>
              <a:t>Relativita současnosti</a:t>
            </a:r>
          </a:p>
        </p:txBody>
      </p:sp>
      <p:sp>
        <p:nvSpPr>
          <p:cNvPr id="18435" name="Rectangle 3">
            <a:extLst>
              <a:ext uri="{FF2B5EF4-FFF2-40B4-BE49-F238E27FC236}">
                <a16:creationId xmlns:a16="http://schemas.microsoft.com/office/drawing/2014/main" id="{7CE04F8B-9BB7-46A3-9A69-9F94F3BB7C12}"/>
              </a:ext>
            </a:extLst>
          </p:cNvPr>
          <p:cNvSpPr>
            <a:spLocks noGrp="1" noChangeArrowheads="1"/>
          </p:cNvSpPr>
          <p:nvPr>
            <p:ph type="body" sz="half" idx="1"/>
          </p:nvPr>
        </p:nvSpPr>
        <p:spPr/>
        <p:txBody>
          <a:bodyPr/>
          <a:lstStyle/>
          <a:p>
            <a:pPr>
              <a:buFontTx/>
              <a:buNone/>
            </a:pPr>
            <a:r>
              <a:rPr lang="cs-CZ" altLang="cs-CZ" sz="2000"/>
              <a:t>Toto je v STR nové. Dvě události, které v jednom IVS nastaly současně, ale na různých místech, mohou v jiné IVS nastat v různých časech. A to v jakémkoliv pořadí.</a:t>
            </a:r>
          </a:p>
          <a:p>
            <a:pPr>
              <a:buFontTx/>
              <a:buNone/>
            </a:pPr>
            <a:r>
              <a:rPr lang="cs-CZ" altLang="cs-CZ" sz="2000"/>
              <a:t>V diagramu vpravo nastaly události B a C po události A. V jiné soustavě však událost C nastane současně s A. Dokonce existuje IVS, v které C nastane dříve než A. Naopak B nastane v každé soustavě až po události A ,tzn.</a:t>
            </a:r>
            <a:r>
              <a:rPr lang="cs-CZ" altLang="cs-CZ" sz="2000">
                <a:cs typeface="Arial" panose="020B0604020202020204" pitchFamily="34" charset="0"/>
              </a:rPr>
              <a:t> B je v absolutní budoucnosti události A.</a:t>
            </a:r>
          </a:p>
        </p:txBody>
      </p:sp>
      <p:pic>
        <p:nvPicPr>
          <p:cNvPr id="18437" name="Picture 5" descr="Light_cone">
            <a:extLst>
              <a:ext uri="{FF2B5EF4-FFF2-40B4-BE49-F238E27FC236}">
                <a16:creationId xmlns:a16="http://schemas.microsoft.com/office/drawing/2014/main" id="{4B8DDAA4-C41D-459B-93C4-9609B8C791F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60925" y="1600200"/>
            <a:ext cx="36115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4AAA8F7-AC8D-4759-8EE4-9E5F65D83CAF}"/>
              </a:ext>
            </a:extLst>
          </p:cNvPr>
          <p:cNvSpPr>
            <a:spLocks noGrp="1" noChangeArrowheads="1"/>
          </p:cNvSpPr>
          <p:nvPr>
            <p:ph type="title"/>
          </p:nvPr>
        </p:nvSpPr>
        <p:spPr/>
        <p:txBody>
          <a:bodyPr/>
          <a:lstStyle/>
          <a:p>
            <a:r>
              <a:rPr lang="cs-CZ" altLang="cs-CZ"/>
              <a:t>Paradox dvojčat</a:t>
            </a:r>
          </a:p>
        </p:txBody>
      </p:sp>
      <p:sp>
        <p:nvSpPr>
          <p:cNvPr id="21507" name="Rectangle 3">
            <a:extLst>
              <a:ext uri="{FF2B5EF4-FFF2-40B4-BE49-F238E27FC236}">
                <a16:creationId xmlns:a16="http://schemas.microsoft.com/office/drawing/2014/main" id="{B2E2573A-88FA-492F-985B-518EDCF0E82C}"/>
              </a:ext>
            </a:extLst>
          </p:cNvPr>
          <p:cNvSpPr>
            <a:spLocks noGrp="1" noChangeArrowheads="1"/>
          </p:cNvSpPr>
          <p:nvPr>
            <p:ph type="body" idx="1"/>
          </p:nvPr>
        </p:nvSpPr>
        <p:spPr/>
        <p:txBody>
          <a:bodyPr/>
          <a:lstStyle/>
          <a:p>
            <a:pPr>
              <a:lnSpc>
                <a:spcPct val="90000"/>
              </a:lnSpc>
            </a:pPr>
            <a:r>
              <a:rPr lang="cs-CZ" altLang="cs-CZ"/>
              <a:t>Představme si následující situaci: Zemi opouští kosmická loď rychlostí blízkou rychlosti světla a v ní je astronaut. Jeho dvojče zůstává na Zemi. Po nějaké době se astronaut vrátí a zjistí, že zestárl méně než jeho dvojče. Když použijeme jednoduchý vzoreček pro dilataci času, dojdeme k paradoxu, neboť z pohledu každého z dvojčat, by ten druhý měl stárnout pomaleji.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9CE46C50-92C3-44BE-8619-EFD5438847B0}"/>
              </a:ext>
            </a:extLst>
          </p:cNvPr>
          <p:cNvSpPr>
            <a:spLocks noGrp="1" noChangeArrowheads="1"/>
          </p:cNvSpPr>
          <p:nvPr>
            <p:ph type="title"/>
          </p:nvPr>
        </p:nvSpPr>
        <p:spPr/>
        <p:txBody>
          <a:bodyPr/>
          <a:lstStyle/>
          <a:p>
            <a:r>
              <a:rPr lang="cs-CZ" altLang="cs-CZ"/>
              <a:t>Paradox dvojčat</a:t>
            </a:r>
          </a:p>
        </p:txBody>
      </p:sp>
      <p:sp>
        <p:nvSpPr>
          <p:cNvPr id="79876" name="Rectangle 4">
            <a:extLst>
              <a:ext uri="{FF2B5EF4-FFF2-40B4-BE49-F238E27FC236}">
                <a16:creationId xmlns:a16="http://schemas.microsoft.com/office/drawing/2014/main" id="{E453D53D-F6BA-4EAD-BB04-2BAD2212B704}"/>
              </a:ext>
            </a:extLst>
          </p:cNvPr>
          <p:cNvSpPr>
            <a:spLocks noGrp="1" noChangeArrowheads="1"/>
          </p:cNvSpPr>
          <p:nvPr>
            <p:ph type="body" sz="half" idx="1"/>
          </p:nvPr>
        </p:nvSpPr>
        <p:spPr/>
        <p:txBody>
          <a:bodyPr/>
          <a:lstStyle/>
          <a:p>
            <a:r>
              <a:rPr lang="cs-CZ" altLang="cs-CZ" sz="2400"/>
              <a:t>Situace však ve skutečnosti není symetrická. Pozorovatel v raketě na své cestě musí zastavit, obrátit se a opět zrychlit. Přitom si neuvědomí, že ve svých výpočtech vynechal žlutou část časové osy, kterou jeho dvojče na Zemi prožije a o kterou je pak starší.</a:t>
            </a:r>
          </a:p>
        </p:txBody>
      </p:sp>
      <p:pic>
        <p:nvPicPr>
          <p:cNvPr id="79878" name="Picture 6" descr="twins">
            <a:extLst>
              <a:ext uri="{FF2B5EF4-FFF2-40B4-BE49-F238E27FC236}">
                <a16:creationId xmlns:a16="http://schemas.microsoft.com/office/drawing/2014/main" id="{64E23E71-70CA-472C-AB3F-6895E67AF55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244600"/>
            <a:ext cx="2806700" cy="561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F6AEF4-4003-42DC-9B6D-2C530BADDD56}"/>
              </a:ext>
            </a:extLst>
          </p:cNvPr>
          <p:cNvSpPr>
            <a:spLocks noGrp="1" noChangeArrowheads="1"/>
          </p:cNvSpPr>
          <p:nvPr>
            <p:ph type="title"/>
          </p:nvPr>
        </p:nvSpPr>
        <p:spPr/>
        <p:txBody>
          <a:bodyPr/>
          <a:lstStyle/>
          <a:p>
            <a:r>
              <a:rPr lang="cs-CZ" altLang="cs-CZ"/>
              <a:t>Proč teorie gravitace?</a:t>
            </a:r>
          </a:p>
        </p:txBody>
      </p:sp>
      <p:sp>
        <p:nvSpPr>
          <p:cNvPr id="5123" name="Rectangle 3">
            <a:extLst>
              <a:ext uri="{FF2B5EF4-FFF2-40B4-BE49-F238E27FC236}">
                <a16:creationId xmlns:a16="http://schemas.microsoft.com/office/drawing/2014/main" id="{4D1FC7C5-BE04-42FC-A5AD-0E2E54CF9D46}"/>
              </a:ext>
            </a:extLst>
          </p:cNvPr>
          <p:cNvSpPr>
            <a:spLocks noGrp="1" noChangeArrowheads="1"/>
          </p:cNvSpPr>
          <p:nvPr>
            <p:ph type="body" idx="1"/>
          </p:nvPr>
        </p:nvSpPr>
        <p:spPr/>
        <p:txBody>
          <a:bodyPr/>
          <a:lstStyle/>
          <a:p>
            <a:pPr>
              <a:lnSpc>
                <a:spcPct val="90000"/>
              </a:lnSpc>
            </a:pPr>
            <a:r>
              <a:rPr lang="cs-CZ" altLang="cs-CZ" sz="2800"/>
              <a:t>Gravitace je nejslabší ze všech čtyř základních sil</a:t>
            </a:r>
          </a:p>
          <a:p>
            <a:pPr lvl="1">
              <a:lnSpc>
                <a:spcPct val="90000"/>
              </a:lnSpc>
              <a:buFontTx/>
              <a:buNone/>
            </a:pPr>
            <a:r>
              <a:rPr lang="cs-CZ" altLang="cs-CZ" sz="2400"/>
              <a:t>U elektronu je gravitace 10</a:t>
            </a:r>
            <a:r>
              <a:rPr lang="cs-CZ" altLang="cs-CZ" sz="2400" baseline="30000"/>
              <a:t>-40</a:t>
            </a:r>
            <a:r>
              <a:rPr lang="cs-CZ" altLang="cs-CZ" sz="2400"/>
              <a:t> krát slabší než elektrická interakce</a:t>
            </a:r>
          </a:p>
          <a:p>
            <a:pPr>
              <a:lnSpc>
                <a:spcPct val="90000"/>
              </a:lnSpc>
            </a:pPr>
            <a:r>
              <a:rPr lang="cs-CZ" altLang="cs-CZ" sz="2800"/>
              <a:t>Je dalekodosahová: působí na libovolnou vzdálenost</a:t>
            </a:r>
          </a:p>
          <a:p>
            <a:pPr>
              <a:lnSpc>
                <a:spcPct val="90000"/>
              </a:lnSpc>
            </a:pPr>
            <a:r>
              <a:rPr lang="cs-CZ" altLang="cs-CZ" sz="2800"/>
              <a:t>Neexistuje odpudivá gravitační síla – veškerá známá hmota působí přitažlivě</a:t>
            </a:r>
          </a:p>
          <a:p>
            <a:pPr>
              <a:lnSpc>
                <a:spcPct val="90000"/>
              </a:lnSpc>
            </a:pPr>
            <a:r>
              <a:rPr lang="cs-CZ" altLang="cs-CZ" sz="2800"/>
              <a:t>Je univerzální: veškerá hmota ve vesmíru způsobuje gravitaci a je jí ovlivňována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B42FE5-BB9D-4102-8579-5D5438F0CEC9}"/>
              </a:ext>
            </a:extLst>
          </p:cNvPr>
          <p:cNvSpPr>
            <a:spLocks noGrp="1" noChangeArrowheads="1"/>
          </p:cNvSpPr>
          <p:nvPr>
            <p:ph type="title"/>
          </p:nvPr>
        </p:nvSpPr>
        <p:spPr/>
        <p:txBody>
          <a:bodyPr/>
          <a:lstStyle/>
          <a:p>
            <a:r>
              <a:rPr lang="cs-CZ" altLang="cs-CZ"/>
              <a:t>Proč teorie gravitace?</a:t>
            </a:r>
          </a:p>
        </p:txBody>
      </p:sp>
      <p:sp>
        <p:nvSpPr>
          <p:cNvPr id="29699" name="Rectangle 3">
            <a:extLst>
              <a:ext uri="{FF2B5EF4-FFF2-40B4-BE49-F238E27FC236}">
                <a16:creationId xmlns:a16="http://schemas.microsoft.com/office/drawing/2014/main" id="{F078DB8F-4B0E-49C0-8CF5-DADB3BDCE1CF}"/>
              </a:ext>
            </a:extLst>
          </p:cNvPr>
          <p:cNvSpPr>
            <a:spLocks noGrp="1" noChangeArrowheads="1"/>
          </p:cNvSpPr>
          <p:nvPr>
            <p:ph type="body" idx="1"/>
          </p:nvPr>
        </p:nvSpPr>
        <p:spPr/>
        <p:txBody>
          <a:bodyPr/>
          <a:lstStyle/>
          <a:p>
            <a:r>
              <a:rPr lang="cs-CZ" altLang="cs-CZ" sz="2800"/>
              <a:t>Pochopení této síly</a:t>
            </a:r>
          </a:p>
          <a:p>
            <a:r>
              <a:rPr lang="cs-CZ" altLang="cs-CZ" sz="2800"/>
              <a:t>Vesmír je na velkých rozměrech ovlivňován pouze gravitací. Elektrická síla se kompenzuje díky stejnému množství kladného a záporného náboje: vesmír je jako celek elektricky neutrální. </a:t>
            </a:r>
          </a:p>
          <a:p>
            <a:r>
              <a:rPr lang="cs-CZ" altLang="cs-CZ" sz="2800"/>
              <a:t>Pozorování vysoce kompaktních objektů, u kterých mají významný vliv relativistické efekty: bílí trpaslíci, neutronové hvězdy, černé díry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4B13324-7E52-4944-BB38-EAB17B4CE92E}"/>
              </a:ext>
            </a:extLst>
          </p:cNvPr>
          <p:cNvSpPr>
            <a:spLocks noGrp="1" noChangeArrowheads="1"/>
          </p:cNvSpPr>
          <p:nvPr>
            <p:ph type="title"/>
          </p:nvPr>
        </p:nvSpPr>
        <p:spPr/>
        <p:txBody>
          <a:bodyPr/>
          <a:lstStyle/>
          <a:p>
            <a:r>
              <a:rPr lang="cs-CZ" altLang="cs-CZ"/>
              <a:t>Cesta k speciální teorii relativity</a:t>
            </a:r>
          </a:p>
        </p:txBody>
      </p:sp>
      <p:sp>
        <p:nvSpPr>
          <p:cNvPr id="101379" name="Rectangle 3">
            <a:extLst>
              <a:ext uri="{FF2B5EF4-FFF2-40B4-BE49-F238E27FC236}">
                <a16:creationId xmlns:a16="http://schemas.microsoft.com/office/drawing/2014/main" id="{10B4DF88-949F-47C1-B001-D6B5B091746C}"/>
              </a:ext>
            </a:extLst>
          </p:cNvPr>
          <p:cNvSpPr>
            <a:spLocks noGrp="1" noChangeArrowheads="1"/>
          </p:cNvSpPr>
          <p:nvPr>
            <p:ph type="body" idx="1"/>
          </p:nvPr>
        </p:nvSpPr>
        <p:spPr/>
        <p:txBody>
          <a:bodyPr/>
          <a:lstStyle/>
          <a:p>
            <a:pPr>
              <a:lnSpc>
                <a:spcPct val="90000"/>
              </a:lnSpc>
            </a:pPr>
            <a:r>
              <a:rPr lang="cs-CZ" altLang="cs-CZ" sz="2800"/>
              <a:t>Galileo: uvědomil si, že neexistuje absolutní vztažný systém. Je mnoho vztažných systémů (pozorovatelů), v nichž se volná tělesa pohybují rovnoměrně přímočaře. Pozorovatelé mohou porovnávat svá měření pomocí Galileovy transformace</a:t>
            </a:r>
          </a:p>
          <a:p>
            <a:pPr>
              <a:lnSpc>
                <a:spcPct val="90000"/>
              </a:lnSpc>
            </a:pPr>
            <a:r>
              <a:rPr lang="cs-CZ" altLang="cs-CZ" sz="2800"/>
              <a:t>V souvislosti s objevem vlnové povahy světla se mělo za to, že se světlo šíří prostředím zvaným světlovodný aether. To by znamenalo existenci absolutního vztažného systému, který je spojen právě s tímto aetherem.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8CBC7DC-2098-493E-B194-31E0A6CA037D}"/>
              </a:ext>
            </a:extLst>
          </p:cNvPr>
          <p:cNvSpPr>
            <a:spLocks noGrp="1" noChangeArrowheads="1"/>
          </p:cNvSpPr>
          <p:nvPr>
            <p:ph type="title"/>
          </p:nvPr>
        </p:nvSpPr>
        <p:spPr/>
        <p:txBody>
          <a:bodyPr/>
          <a:lstStyle/>
          <a:p>
            <a:r>
              <a:rPr lang="cs-CZ" altLang="cs-CZ"/>
              <a:t>Cesta k obecné relativitě</a:t>
            </a:r>
          </a:p>
        </p:txBody>
      </p:sp>
      <p:sp>
        <p:nvSpPr>
          <p:cNvPr id="30723" name="Rectangle 3">
            <a:extLst>
              <a:ext uri="{FF2B5EF4-FFF2-40B4-BE49-F238E27FC236}">
                <a16:creationId xmlns:a16="http://schemas.microsoft.com/office/drawing/2014/main" id="{5348AC95-4118-43D5-B688-1AA2015D509A}"/>
              </a:ext>
            </a:extLst>
          </p:cNvPr>
          <p:cNvSpPr>
            <a:spLocks noGrp="1" noChangeArrowheads="1"/>
          </p:cNvSpPr>
          <p:nvPr>
            <p:ph type="body" idx="1"/>
          </p:nvPr>
        </p:nvSpPr>
        <p:spPr/>
        <p:txBody>
          <a:bodyPr/>
          <a:lstStyle/>
          <a:p>
            <a:pPr>
              <a:lnSpc>
                <a:spcPct val="90000"/>
              </a:lnSpc>
            </a:pPr>
            <a:r>
              <a:rPr lang="cs-CZ" altLang="cs-CZ"/>
              <a:t>Galileo: zrychlení těles v gravitačním poli </a:t>
            </a:r>
            <a:r>
              <a:rPr lang="cs-CZ" altLang="cs-CZ">
                <a:cs typeface="Arial" panose="020B0604020202020204" pitchFamily="34" charset="0"/>
              </a:rPr>
              <a:t>→ princip ekvivalence: všechny tělesa jsou ovlivněny gravitačním polem stejně</a:t>
            </a:r>
          </a:p>
          <a:p>
            <a:pPr>
              <a:lnSpc>
                <a:spcPct val="90000"/>
              </a:lnSpc>
            </a:pPr>
            <a:r>
              <a:rPr lang="cs-CZ" altLang="cs-CZ">
                <a:cs typeface="Arial" panose="020B0604020202020204" pitchFamily="34" charset="0"/>
              </a:rPr>
              <a:t>Newton: teorie gravitace → gravitace působí na dálku, nekonečnou rychlostí</a:t>
            </a:r>
          </a:p>
          <a:p>
            <a:pPr>
              <a:lnSpc>
                <a:spcPct val="90000"/>
              </a:lnSpc>
            </a:pPr>
            <a:r>
              <a:rPr lang="cs-CZ" altLang="cs-CZ">
                <a:cs typeface="Arial" panose="020B0604020202020204" pitchFamily="34" charset="0"/>
              </a:rPr>
              <a:t>Laplace (1798!!): první si uvědomil, že dostatečně hmotný objekt vytvoří gravitační pole tak silné, že ani světlo nebude moci uniknout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FC6DC6C-AD50-4203-9A96-736EB49D6E3B}"/>
              </a:ext>
            </a:extLst>
          </p:cNvPr>
          <p:cNvSpPr>
            <a:spLocks noGrp="1" noChangeArrowheads="1"/>
          </p:cNvSpPr>
          <p:nvPr>
            <p:ph type="title"/>
          </p:nvPr>
        </p:nvSpPr>
        <p:spPr/>
        <p:txBody>
          <a:bodyPr/>
          <a:lstStyle/>
          <a:p>
            <a:r>
              <a:rPr lang="cs-CZ" altLang="cs-CZ"/>
              <a:t>Cesta k obecné relativitě</a:t>
            </a:r>
          </a:p>
        </p:txBody>
      </p:sp>
      <p:sp>
        <p:nvSpPr>
          <p:cNvPr id="31747" name="Rectangle 3">
            <a:extLst>
              <a:ext uri="{FF2B5EF4-FFF2-40B4-BE49-F238E27FC236}">
                <a16:creationId xmlns:a16="http://schemas.microsoft.com/office/drawing/2014/main" id="{346A0372-758B-465B-937A-42625F01F171}"/>
              </a:ext>
            </a:extLst>
          </p:cNvPr>
          <p:cNvSpPr>
            <a:spLocks noGrp="1" noChangeArrowheads="1"/>
          </p:cNvSpPr>
          <p:nvPr>
            <p:ph type="body" idx="1"/>
          </p:nvPr>
        </p:nvSpPr>
        <p:spPr/>
        <p:txBody>
          <a:bodyPr/>
          <a:lstStyle/>
          <a:p>
            <a:pPr>
              <a:lnSpc>
                <a:spcPct val="90000"/>
              </a:lnSpc>
            </a:pPr>
            <a:r>
              <a:rPr lang="cs-CZ" altLang="cs-CZ"/>
              <a:t>Einstein (1915): nový pohled na gravitaci, ovlivněn Machem. Hmota samotná ovlivňuje vlastnosti prostoru a času, v kterém se nachází.</a:t>
            </a:r>
          </a:p>
          <a:p>
            <a:pPr>
              <a:lnSpc>
                <a:spcPct val="90000"/>
              </a:lnSpc>
            </a:pPr>
            <a:r>
              <a:rPr lang="cs-CZ" altLang="cs-CZ"/>
              <a:t>Einsteinovy gravitační rovnice </a:t>
            </a:r>
          </a:p>
          <a:p>
            <a:pPr lvl="1">
              <a:lnSpc>
                <a:spcPct val="90000"/>
              </a:lnSpc>
              <a:buFontTx/>
              <a:buNone/>
            </a:pPr>
            <a:r>
              <a:rPr lang="cs-CZ" altLang="cs-CZ"/>
              <a:t>R</a:t>
            </a:r>
            <a:r>
              <a:rPr lang="el-GR" altLang="cs-CZ" baseline="-25000">
                <a:cs typeface="Arial" panose="020B0604020202020204" pitchFamily="34" charset="0"/>
              </a:rPr>
              <a:t>μν</a:t>
            </a:r>
            <a:r>
              <a:rPr lang="cs-CZ" altLang="cs-CZ" baseline="-25000">
                <a:cs typeface="Arial" panose="020B0604020202020204" pitchFamily="34" charset="0"/>
              </a:rPr>
              <a:t> </a:t>
            </a:r>
            <a:r>
              <a:rPr lang="cs-CZ" altLang="cs-CZ">
                <a:cs typeface="Arial" panose="020B0604020202020204" pitchFamily="34" charset="0"/>
              </a:rPr>
              <a:t>- ½ R g</a:t>
            </a:r>
            <a:r>
              <a:rPr lang="el-GR" altLang="cs-CZ" baseline="-25000">
                <a:cs typeface="Arial" panose="020B0604020202020204" pitchFamily="34" charset="0"/>
              </a:rPr>
              <a:t>μν</a:t>
            </a:r>
            <a:r>
              <a:rPr lang="cs-CZ" altLang="cs-CZ">
                <a:cs typeface="Arial" panose="020B0604020202020204" pitchFamily="34" charset="0"/>
              </a:rPr>
              <a:t> = 8</a:t>
            </a:r>
            <a:r>
              <a:rPr lang="el-GR" altLang="cs-CZ">
                <a:cs typeface="Arial" panose="020B0604020202020204" pitchFamily="34" charset="0"/>
              </a:rPr>
              <a:t>π</a:t>
            </a:r>
            <a:r>
              <a:rPr lang="cs-CZ" altLang="cs-CZ">
                <a:cs typeface="Arial" panose="020B0604020202020204" pitchFamily="34" charset="0"/>
              </a:rPr>
              <a:t>T</a:t>
            </a:r>
            <a:r>
              <a:rPr lang="el-GR" altLang="cs-CZ" baseline="-25000">
                <a:cs typeface="Arial" panose="020B0604020202020204" pitchFamily="34" charset="0"/>
              </a:rPr>
              <a:t>μν</a:t>
            </a:r>
            <a:endParaRPr lang="cs-CZ" altLang="cs-CZ">
              <a:cs typeface="Arial" panose="020B0604020202020204" pitchFamily="34" charset="0"/>
            </a:endParaRPr>
          </a:p>
          <a:p>
            <a:pPr>
              <a:lnSpc>
                <a:spcPct val="90000"/>
              </a:lnSpc>
            </a:pPr>
            <a:r>
              <a:rPr lang="cs-CZ" altLang="cs-CZ"/>
              <a:t>Schwarzschild (1915): první přesné řešení Einsteinových rovnic pro stacionární sféricky symetrickou černou díru</a:t>
            </a:r>
          </a:p>
          <a:p>
            <a:pPr lvl="1">
              <a:lnSpc>
                <a:spcPct val="90000"/>
              </a:lnSpc>
              <a:buFontTx/>
              <a:buNone/>
            </a:pPr>
            <a:endParaRPr lang="el-GR" altLang="cs-CZ">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449A370-BC14-4FF8-BB16-A3E04DA7095A}"/>
              </a:ext>
            </a:extLst>
          </p:cNvPr>
          <p:cNvSpPr>
            <a:spLocks noGrp="1" noChangeArrowheads="1"/>
          </p:cNvSpPr>
          <p:nvPr>
            <p:ph type="title"/>
          </p:nvPr>
        </p:nvSpPr>
        <p:spPr/>
        <p:txBody>
          <a:bodyPr/>
          <a:lstStyle/>
          <a:p>
            <a:r>
              <a:rPr lang="cs-CZ" altLang="cs-CZ"/>
              <a:t>Základní principy OR</a:t>
            </a:r>
          </a:p>
        </p:txBody>
      </p:sp>
      <p:sp>
        <p:nvSpPr>
          <p:cNvPr id="6147" name="Rectangle 3">
            <a:extLst>
              <a:ext uri="{FF2B5EF4-FFF2-40B4-BE49-F238E27FC236}">
                <a16:creationId xmlns:a16="http://schemas.microsoft.com/office/drawing/2014/main" id="{3A510A5F-ECA0-4D78-BF6E-FF8E5332C859}"/>
              </a:ext>
            </a:extLst>
          </p:cNvPr>
          <p:cNvSpPr>
            <a:spLocks noGrp="1" noChangeArrowheads="1"/>
          </p:cNvSpPr>
          <p:nvPr>
            <p:ph type="body" idx="1"/>
          </p:nvPr>
        </p:nvSpPr>
        <p:spPr/>
        <p:txBody>
          <a:bodyPr/>
          <a:lstStyle/>
          <a:p>
            <a:r>
              <a:rPr lang="cs-CZ" altLang="cs-CZ"/>
              <a:t>Princip ekvivalence</a:t>
            </a:r>
          </a:p>
          <a:p>
            <a:r>
              <a:rPr lang="cs-CZ" altLang="cs-CZ"/>
              <a:t>Princip obecné kovariance (relativity)</a:t>
            </a:r>
          </a:p>
          <a:p>
            <a:r>
              <a:rPr lang="cs-CZ" altLang="cs-CZ"/>
              <a:t>Princip jednoduchosti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E37360F-C366-49D5-8C4F-074E4A1C1061}"/>
              </a:ext>
            </a:extLst>
          </p:cNvPr>
          <p:cNvSpPr>
            <a:spLocks noGrp="1" noChangeArrowheads="1"/>
          </p:cNvSpPr>
          <p:nvPr>
            <p:ph type="title"/>
          </p:nvPr>
        </p:nvSpPr>
        <p:spPr/>
        <p:txBody>
          <a:bodyPr/>
          <a:lstStyle/>
          <a:p>
            <a:r>
              <a:rPr lang="cs-CZ" altLang="cs-CZ"/>
              <a:t>Princip ekvivalence</a:t>
            </a:r>
          </a:p>
        </p:txBody>
      </p:sp>
      <p:sp>
        <p:nvSpPr>
          <p:cNvPr id="32771" name="Rectangle 3">
            <a:extLst>
              <a:ext uri="{FF2B5EF4-FFF2-40B4-BE49-F238E27FC236}">
                <a16:creationId xmlns:a16="http://schemas.microsoft.com/office/drawing/2014/main" id="{6A0810CC-9850-413E-A8F4-C7F06058F991}"/>
              </a:ext>
            </a:extLst>
          </p:cNvPr>
          <p:cNvSpPr>
            <a:spLocks noGrp="1" noChangeArrowheads="1"/>
          </p:cNvSpPr>
          <p:nvPr>
            <p:ph type="body" idx="1"/>
          </p:nvPr>
        </p:nvSpPr>
        <p:spPr/>
        <p:txBody>
          <a:bodyPr/>
          <a:lstStyle/>
          <a:p>
            <a:pPr marL="609600" indent="-609600"/>
            <a:r>
              <a:rPr lang="cs-CZ" altLang="cs-CZ"/>
              <a:t>Zrychlení v gravitačním poli je stejné pro všechna tělesa (Galileo)</a:t>
            </a:r>
          </a:p>
          <a:p>
            <a:pPr marL="609600" indent="-609600"/>
            <a:r>
              <a:rPr lang="cs-CZ" altLang="cs-CZ"/>
              <a:t>Máme dvě různé(!) hmotnosti:</a:t>
            </a:r>
          </a:p>
          <a:p>
            <a:pPr marL="990600" lvl="1" indent="-533400">
              <a:buFontTx/>
              <a:buAutoNum type="arabicPeriod"/>
            </a:pPr>
            <a:r>
              <a:rPr lang="cs-CZ" altLang="cs-CZ"/>
              <a:t>Setrvačná hmotnost: vyjadřuje odpor tělesa vůči zrychlení (2. Newtonův zákon F = m</a:t>
            </a:r>
            <a:r>
              <a:rPr lang="cs-CZ" altLang="cs-CZ" baseline="-25000"/>
              <a:t>s</a:t>
            </a:r>
            <a:r>
              <a:rPr lang="cs-CZ" altLang="cs-CZ"/>
              <a:t> a)</a:t>
            </a:r>
          </a:p>
          <a:p>
            <a:pPr marL="990600" lvl="1" indent="-533400">
              <a:buFontTx/>
              <a:buAutoNum type="arabicPeriod"/>
            </a:pPr>
            <a:r>
              <a:rPr lang="cs-CZ" altLang="cs-CZ"/>
              <a:t>Gravitační hmotnost: charakterizuje míru odezvy na vnější gravitační pole (Newtonův gravitační zákon F = G M m</a:t>
            </a:r>
            <a:r>
              <a:rPr lang="cs-CZ" altLang="cs-CZ" baseline="-25000"/>
              <a:t>g</a:t>
            </a:r>
            <a:r>
              <a:rPr lang="cs-CZ" altLang="cs-CZ"/>
              <a:t>/r</a:t>
            </a:r>
            <a:r>
              <a:rPr lang="cs-CZ" altLang="cs-CZ" baseline="30000"/>
              <a:t>2</a:t>
            </a:r>
            <a:r>
              <a:rPr lang="cs-CZ" altLang="cs-CZ"/>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86A71DD-0D43-47AF-ADB9-64A5E90585E1}"/>
              </a:ext>
            </a:extLst>
          </p:cNvPr>
          <p:cNvSpPr>
            <a:spLocks noGrp="1" noChangeArrowheads="1"/>
          </p:cNvSpPr>
          <p:nvPr>
            <p:ph type="title"/>
          </p:nvPr>
        </p:nvSpPr>
        <p:spPr/>
        <p:txBody>
          <a:bodyPr/>
          <a:lstStyle/>
          <a:p>
            <a:r>
              <a:rPr lang="cs-CZ" altLang="cs-CZ"/>
              <a:t>Princip ekvivalence</a:t>
            </a:r>
          </a:p>
        </p:txBody>
      </p:sp>
      <p:sp>
        <p:nvSpPr>
          <p:cNvPr id="33795" name="Rectangle 3">
            <a:extLst>
              <a:ext uri="{FF2B5EF4-FFF2-40B4-BE49-F238E27FC236}">
                <a16:creationId xmlns:a16="http://schemas.microsoft.com/office/drawing/2014/main" id="{5B421ED6-1229-4248-A5FE-BBD7278F4CD2}"/>
              </a:ext>
            </a:extLst>
          </p:cNvPr>
          <p:cNvSpPr>
            <a:spLocks noGrp="1" noChangeArrowheads="1"/>
          </p:cNvSpPr>
          <p:nvPr>
            <p:ph type="body" idx="1"/>
          </p:nvPr>
        </p:nvSpPr>
        <p:spPr/>
        <p:txBody>
          <a:bodyPr/>
          <a:lstStyle/>
          <a:p>
            <a:pPr>
              <a:lnSpc>
                <a:spcPct val="90000"/>
              </a:lnSpc>
            </a:pPr>
            <a:r>
              <a:rPr lang="cs-CZ" altLang="cs-CZ" sz="2800"/>
              <a:t>V Newtonově teorii gravitace jsou tyto hmotnosti rovny čistě náhodně. </a:t>
            </a:r>
          </a:p>
          <a:p>
            <a:pPr>
              <a:lnSpc>
                <a:spcPct val="90000"/>
              </a:lnSpc>
            </a:pPr>
            <a:r>
              <a:rPr lang="cs-CZ" altLang="cs-CZ" sz="2800"/>
              <a:t>V Einsteinově teorii je však toto základní pilíř </a:t>
            </a:r>
            <a:r>
              <a:rPr lang="cs-CZ" altLang="cs-CZ" sz="2800">
                <a:cs typeface="Arial" panose="020B0604020202020204" pitchFamily="34" charset="0"/>
              </a:rPr>
              <a:t>→ princip ekvivalence → setrvačná a gravitační hmotnost je jedna a tatáž</a:t>
            </a:r>
          </a:p>
          <a:p>
            <a:pPr>
              <a:lnSpc>
                <a:spcPct val="90000"/>
              </a:lnSpc>
            </a:pPr>
            <a:r>
              <a:rPr lang="cs-CZ" altLang="cs-CZ" sz="2800">
                <a:cs typeface="Arial" panose="020B0604020202020204" pitchFamily="34" charset="0"/>
              </a:rPr>
              <a:t>Nelze rozlišit gravitaci a setrvačnou sílu</a:t>
            </a:r>
          </a:p>
          <a:p>
            <a:pPr>
              <a:lnSpc>
                <a:spcPct val="90000"/>
              </a:lnSpc>
            </a:pPr>
            <a:r>
              <a:rPr lang="cs-CZ" altLang="cs-CZ" sz="2800">
                <a:cs typeface="Arial" panose="020B0604020202020204" pitchFamily="34" charset="0"/>
              </a:rPr>
              <a:t>V každém bodě prostoročasu lze zavést lokální inerciální systém (LIS), že v dostatečně malé oblasti kolem uvažovaného bodu mají v něm přírodní zákony stejný tvar jako v STR.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1A2FEB5-DBCC-4785-9F87-B9F382754CF4}"/>
              </a:ext>
            </a:extLst>
          </p:cNvPr>
          <p:cNvSpPr>
            <a:spLocks noGrp="1" noChangeArrowheads="1"/>
          </p:cNvSpPr>
          <p:nvPr>
            <p:ph type="title"/>
          </p:nvPr>
        </p:nvSpPr>
        <p:spPr/>
        <p:txBody>
          <a:bodyPr/>
          <a:lstStyle/>
          <a:p>
            <a:r>
              <a:rPr lang="cs-CZ" altLang="cs-CZ" sz="4000"/>
              <a:t>Princip obecné kovariance (relativity)</a:t>
            </a:r>
          </a:p>
        </p:txBody>
      </p:sp>
      <p:sp>
        <p:nvSpPr>
          <p:cNvPr id="34819" name="Rectangle 3">
            <a:extLst>
              <a:ext uri="{FF2B5EF4-FFF2-40B4-BE49-F238E27FC236}">
                <a16:creationId xmlns:a16="http://schemas.microsoft.com/office/drawing/2014/main" id="{41734E06-5EAA-4FDA-BBCF-69473D7281D2}"/>
              </a:ext>
            </a:extLst>
          </p:cNvPr>
          <p:cNvSpPr>
            <a:spLocks noGrp="1" noChangeArrowheads="1"/>
          </p:cNvSpPr>
          <p:nvPr>
            <p:ph type="body" idx="1"/>
          </p:nvPr>
        </p:nvSpPr>
        <p:spPr/>
        <p:txBody>
          <a:bodyPr/>
          <a:lstStyle/>
          <a:p>
            <a:r>
              <a:rPr lang="cs-CZ" altLang="cs-CZ"/>
              <a:t>Všechny vztažné systémy jsou si navzájem ekvivalentní</a:t>
            </a:r>
          </a:p>
          <a:p>
            <a:r>
              <a:rPr lang="cs-CZ" altLang="cs-CZ"/>
              <a:t>Všechny zákony vypadají „tenzor = tenzor“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23DDB40-3807-4D4D-BB14-8812BA6715FA}"/>
              </a:ext>
            </a:extLst>
          </p:cNvPr>
          <p:cNvSpPr>
            <a:spLocks noGrp="1" noChangeArrowheads="1"/>
          </p:cNvSpPr>
          <p:nvPr>
            <p:ph type="title"/>
          </p:nvPr>
        </p:nvSpPr>
        <p:spPr/>
        <p:txBody>
          <a:bodyPr/>
          <a:lstStyle/>
          <a:p>
            <a:r>
              <a:rPr lang="cs-CZ" altLang="cs-CZ"/>
              <a:t>Princip jednoduchosti</a:t>
            </a:r>
          </a:p>
        </p:txBody>
      </p:sp>
      <p:sp>
        <p:nvSpPr>
          <p:cNvPr id="35843" name="Rectangle 3">
            <a:extLst>
              <a:ext uri="{FF2B5EF4-FFF2-40B4-BE49-F238E27FC236}">
                <a16:creationId xmlns:a16="http://schemas.microsoft.com/office/drawing/2014/main" id="{1389AAA4-3606-4684-A783-E919D33D976D}"/>
              </a:ext>
            </a:extLst>
          </p:cNvPr>
          <p:cNvSpPr>
            <a:spLocks noGrp="1" noChangeArrowheads="1"/>
          </p:cNvSpPr>
          <p:nvPr>
            <p:ph type="body" idx="1"/>
          </p:nvPr>
        </p:nvSpPr>
        <p:spPr/>
        <p:txBody>
          <a:bodyPr/>
          <a:lstStyle/>
          <a:p>
            <a:r>
              <a:rPr lang="cs-CZ" altLang="cs-CZ"/>
              <a:t>Nepřidávat do zákonů členy, které tam sice nevadí, ale nemají fyzikální opodstatnění</a:t>
            </a:r>
          </a:p>
          <a:p>
            <a:r>
              <a:rPr lang="cs-CZ" altLang="cs-CZ"/>
              <a:t>Toto je spíše estetický návod, jak zobecňovat zákony do OTR, než nějaký fundamentální zákon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F8D1726-4127-4EE4-9561-7E65CA2C152E}"/>
              </a:ext>
            </a:extLst>
          </p:cNvPr>
          <p:cNvSpPr>
            <a:spLocks noGrp="1" noChangeArrowheads="1"/>
          </p:cNvSpPr>
          <p:nvPr>
            <p:ph type="title"/>
          </p:nvPr>
        </p:nvSpPr>
        <p:spPr/>
        <p:txBody>
          <a:bodyPr/>
          <a:lstStyle/>
          <a:p>
            <a:r>
              <a:rPr lang="cs-CZ" altLang="cs-CZ"/>
              <a:t>Co přináší nového OR</a:t>
            </a:r>
          </a:p>
        </p:txBody>
      </p:sp>
      <p:sp>
        <p:nvSpPr>
          <p:cNvPr id="7171" name="Rectangle 3">
            <a:extLst>
              <a:ext uri="{FF2B5EF4-FFF2-40B4-BE49-F238E27FC236}">
                <a16:creationId xmlns:a16="http://schemas.microsoft.com/office/drawing/2014/main" id="{CC860F9B-F30F-4EEA-A71F-1C87C8819865}"/>
              </a:ext>
            </a:extLst>
          </p:cNvPr>
          <p:cNvSpPr>
            <a:spLocks noGrp="1" noChangeArrowheads="1"/>
          </p:cNvSpPr>
          <p:nvPr>
            <p:ph type="body" idx="1"/>
          </p:nvPr>
        </p:nvSpPr>
        <p:spPr/>
        <p:txBody>
          <a:bodyPr/>
          <a:lstStyle/>
          <a:p>
            <a:r>
              <a:rPr lang="cs-CZ" altLang="cs-CZ"/>
              <a:t>Prostor a čas jsou provázány mnohem silněji než v STR. Lze je oddělit jen lokálně.</a:t>
            </a:r>
          </a:p>
          <a:p>
            <a:r>
              <a:rPr lang="cs-CZ" altLang="cs-CZ"/>
              <a:t>Prostoročas není netečným pozadím, na kterém se odehrává fyzika, ale jeho geometrie je přítomností hmoty ovlivňována.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E3FEF50-8C9A-4CEE-B14D-412ADE516A31}"/>
              </a:ext>
            </a:extLst>
          </p:cNvPr>
          <p:cNvSpPr>
            <a:spLocks noGrp="1" noChangeArrowheads="1"/>
          </p:cNvSpPr>
          <p:nvPr>
            <p:ph type="title"/>
          </p:nvPr>
        </p:nvSpPr>
        <p:spPr/>
        <p:txBody>
          <a:bodyPr/>
          <a:lstStyle/>
          <a:p>
            <a:r>
              <a:rPr lang="cs-CZ" altLang="cs-CZ" sz="4000"/>
              <a:t>Jak ovlivňuje hmota prostoročas?</a:t>
            </a:r>
          </a:p>
        </p:txBody>
      </p:sp>
      <p:sp>
        <p:nvSpPr>
          <p:cNvPr id="36867" name="Rectangle 3">
            <a:extLst>
              <a:ext uri="{FF2B5EF4-FFF2-40B4-BE49-F238E27FC236}">
                <a16:creationId xmlns:a16="http://schemas.microsoft.com/office/drawing/2014/main" id="{BB6EDC6A-481F-40F2-8641-15C1F47C9C0D}"/>
              </a:ext>
            </a:extLst>
          </p:cNvPr>
          <p:cNvSpPr>
            <a:spLocks noGrp="1" noChangeArrowheads="1"/>
          </p:cNvSpPr>
          <p:nvPr>
            <p:ph type="body" idx="1"/>
          </p:nvPr>
        </p:nvSpPr>
        <p:spPr/>
        <p:txBody>
          <a:bodyPr/>
          <a:lstStyle/>
          <a:p>
            <a:r>
              <a:rPr lang="cs-CZ" altLang="cs-CZ"/>
              <a:t>Hmota mění geometrii prostoročasu, tzn. vzdálenosti a vztahy mezi blízkými událostmi. V plochém prostoročase STR existují rovnoběžky, trojúhelníky mají součet úhlů 180</a:t>
            </a:r>
            <a:r>
              <a:rPr lang="cs-CZ" altLang="cs-CZ" baseline="30000"/>
              <a:t>o</a:t>
            </a:r>
            <a:r>
              <a:rPr lang="cs-CZ" altLang="cs-CZ"/>
              <a:t> apod., jak to známe z běžné geometrie. Hmota však v OTR zakřivuje prostoročas podle Einsteinových rovnic a běžná geometrie už lze používat pouze lokálně v malých oblastech.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5DFF2A6-1826-4C16-8328-CD8A2C52E8C3}"/>
              </a:ext>
            </a:extLst>
          </p:cNvPr>
          <p:cNvSpPr>
            <a:spLocks noGrp="1" noChangeArrowheads="1"/>
          </p:cNvSpPr>
          <p:nvPr>
            <p:ph type="title"/>
          </p:nvPr>
        </p:nvSpPr>
        <p:spPr/>
        <p:txBody>
          <a:bodyPr/>
          <a:lstStyle/>
          <a:p>
            <a:r>
              <a:rPr lang="cs-CZ" altLang="cs-CZ" sz="4000"/>
              <a:t>Jak ovlivňuje hmota prostoročas?</a:t>
            </a:r>
          </a:p>
        </p:txBody>
      </p:sp>
      <p:pic>
        <p:nvPicPr>
          <p:cNvPr id="61445" name="Picture 5" descr="BinarySecondAnim0632">
            <a:extLst>
              <a:ext uri="{FF2B5EF4-FFF2-40B4-BE49-F238E27FC236}">
                <a16:creationId xmlns:a16="http://schemas.microsoft.com/office/drawing/2014/main" id="{A207ECE9-3BDD-43E5-929C-103258B4E8E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3075" y="1600200"/>
            <a:ext cx="56578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19E96712-95A5-4A91-A0ED-A02712F55AED}"/>
              </a:ext>
            </a:extLst>
          </p:cNvPr>
          <p:cNvSpPr>
            <a:spLocks noGrp="1" noChangeArrowheads="1"/>
          </p:cNvSpPr>
          <p:nvPr>
            <p:ph type="title"/>
          </p:nvPr>
        </p:nvSpPr>
        <p:spPr/>
        <p:txBody>
          <a:bodyPr/>
          <a:lstStyle/>
          <a:p>
            <a:r>
              <a:rPr lang="cs-CZ" altLang="cs-CZ"/>
              <a:t>Cesta k speciální teorii relativity</a:t>
            </a:r>
          </a:p>
        </p:txBody>
      </p:sp>
      <p:sp>
        <p:nvSpPr>
          <p:cNvPr id="102403" name="Rectangle 3">
            <a:extLst>
              <a:ext uri="{FF2B5EF4-FFF2-40B4-BE49-F238E27FC236}">
                <a16:creationId xmlns:a16="http://schemas.microsoft.com/office/drawing/2014/main" id="{CEC0EA54-9D5D-499F-B89D-0F7B4C1D7476}"/>
              </a:ext>
            </a:extLst>
          </p:cNvPr>
          <p:cNvSpPr>
            <a:spLocks noGrp="1" noChangeArrowheads="1"/>
          </p:cNvSpPr>
          <p:nvPr>
            <p:ph type="body" idx="1"/>
          </p:nvPr>
        </p:nvSpPr>
        <p:spPr/>
        <p:txBody>
          <a:bodyPr/>
          <a:lstStyle/>
          <a:p>
            <a:r>
              <a:rPr lang="cs-CZ" altLang="cs-CZ"/>
              <a:t>Michelsonův – Morleyho pokus: měl prokázat aether, naopak však prokázal, že se světlo šíří vždy stejnou rychlostí</a:t>
            </a:r>
          </a:p>
          <a:p>
            <a:r>
              <a:rPr lang="cs-CZ" altLang="cs-CZ"/>
              <a:t>Lorentz: vysvětlil tento pokus tak, že zavedl kontrakci délek těles pohybujících se v aetheru a dilataci času. Nahradil Galileovu transformaci Lorentzovou.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A438733-CF3C-491D-B673-6C597F446B04}"/>
              </a:ext>
            </a:extLst>
          </p:cNvPr>
          <p:cNvSpPr>
            <a:spLocks noGrp="1" noChangeArrowheads="1"/>
          </p:cNvSpPr>
          <p:nvPr>
            <p:ph type="title"/>
          </p:nvPr>
        </p:nvSpPr>
        <p:spPr/>
        <p:txBody>
          <a:bodyPr/>
          <a:lstStyle/>
          <a:p>
            <a:r>
              <a:rPr lang="cs-CZ" altLang="cs-CZ"/>
              <a:t>Co je to křivost prostoročasu?</a:t>
            </a:r>
          </a:p>
        </p:txBody>
      </p:sp>
      <p:sp>
        <p:nvSpPr>
          <p:cNvPr id="37892" name="Rectangle 4">
            <a:extLst>
              <a:ext uri="{FF2B5EF4-FFF2-40B4-BE49-F238E27FC236}">
                <a16:creationId xmlns:a16="http://schemas.microsoft.com/office/drawing/2014/main" id="{8DFF7A9E-3F63-431D-B069-443B6D0636F1}"/>
              </a:ext>
            </a:extLst>
          </p:cNvPr>
          <p:cNvSpPr>
            <a:spLocks noGrp="1" noChangeArrowheads="1"/>
          </p:cNvSpPr>
          <p:nvPr>
            <p:ph type="body" sz="half" idx="1"/>
          </p:nvPr>
        </p:nvSpPr>
        <p:spPr/>
        <p:txBody>
          <a:bodyPr/>
          <a:lstStyle/>
          <a:p>
            <a:pPr>
              <a:lnSpc>
                <a:spcPct val="90000"/>
              </a:lnSpc>
            </a:pPr>
            <a:r>
              <a:rPr lang="cs-CZ" altLang="cs-CZ" sz="2000"/>
              <a:t>Je to podobné, jako v případě povrchu Země. Když stavíme budovu, nezajímá nás, že je Země zakřivená. Když se však pohybujeme např. letadlem na velké vzdálenosti, rovnoběžnost ztrácí smysl. Pokud kreslíme na kouli co nejrovnější čáru, což jsou třeba poledníky, všechny se protínají ve 2 bodech. To by se nám nikdy nemohlo stát, kdyby byla Země plochá.</a:t>
            </a:r>
          </a:p>
        </p:txBody>
      </p:sp>
      <p:pic>
        <p:nvPicPr>
          <p:cNvPr id="37894" name="Picture 6" descr="koule">
            <a:extLst>
              <a:ext uri="{FF2B5EF4-FFF2-40B4-BE49-F238E27FC236}">
                <a16:creationId xmlns:a16="http://schemas.microsoft.com/office/drawing/2014/main" id="{A916E507-A389-494F-AE78-2BD8635AB3A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89100"/>
            <a:ext cx="4038600" cy="4346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C7EAA0C-A721-4DA3-9012-F4CB2372A386}"/>
              </a:ext>
            </a:extLst>
          </p:cNvPr>
          <p:cNvSpPr>
            <a:spLocks noGrp="1" noChangeArrowheads="1"/>
          </p:cNvSpPr>
          <p:nvPr>
            <p:ph type="title"/>
          </p:nvPr>
        </p:nvSpPr>
        <p:spPr/>
        <p:txBody>
          <a:bodyPr/>
          <a:lstStyle/>
          <a:p>
            <a:r>
              <a:rPr lang="cs-CZ" altLang="cs-CZ" sz="4000"/>
              <a:t>Jak se pohybují tělesa v grav. poli?</a:t>
            </a:r>
          </a:p>
        </p:txBody>
      </p:sp>
      <p:sp>
        <p:nvSpPr>
          <p:cNvPr id="39939" name="Rectangle 3">
            <a:extLst>
              <a:ext uri="{FF2B5EF4-FFF2-40B4-BE49-F238E27FC236}">
                <a16:creationId xmlns:a16="http://schemas.microsoft.com/office/drawing/2014/main" id="{99F1583B-44F7-4510-A775-0D1E5B9EB273}"/>
              </a:ext>
            </a:extLst>
          </p:cNvPr>
          <p:cNvSpPr>
            <a:spLocks noGrp="1" noChangeArrowheads="1"/>
          </p:cNvSpPr>
          <p:nvPr>
            <p:ph type="body" idx="1"/>
          </p:nvPr>
        </p:nvSpPr>
        <p:spPr/>
        <p:txBody>
          <a:bodyPr/>
          <a:lstStyle/>
          <a:p>
            <a:r>
              <a:rPr lang="cs-CZ" altLang="cs-CZ" sz="2800"/>
              <a:t>V OTR gravitační pole jako takové neexistuje. Těleso, na které působí pouze grav. síla je z pohledu OTR volné, a pohybuje se rovnoměrně přímočaře. Protože je však sám prostoročas zakřiven, přímočarý pohyb už neznamená pohyb po přímce, ale po nejrovnější možné křivce v daném prostoročasu, které se říká „geodetika“. Na kouli jsou geodetikami všechny hlavní kružnice, speciálně poledníky.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54E1EB1-F6BF-4C46-8207-F4F4634BF089}"/>
              </a:ext>
            </a:extLst>
          </p:cNvPr>
          <p:cNvSpPr>
            <a:spLocks noGrp="1" noChangeArrowheads="1"/>
          </p:cNvSpPr>
          <p:nvPr>
            <p:ph type="title"/>
          </p:nvPr>
        </p:nvSpPr>
        <p:spPr/>
        <p:txBody>
          <a:bodyPr/>
          <a:lstStyle/>
          <a:p>
            <a:r>
              <a:rPr lang="cs-CZ" altLang="cs-CZ" sz="4000"/>
              <a:t>Prostoročas ve Sluneční soustavě</a:t>
            </a:r>
          </a:p>
        </p:txBody>
      </p:sp>
      <p:sp>
        <p:nvSpPr>
          <p:cNvPr id="40963" name="Rectangle 3">
            <a:extLst>
              <a:ext uri="{FF2B5EF4-FFF2-40B4-BE49-F238E27FC236}">
                <a16:creationId xmlns:a16="http://schemas.microsoft.com/office/drawing/2014/main" id="{DA21524F-25A7-4765-994A-DD49E599151B}"/>
              </a:ext>
            </a:extLst>
          </p:cNvPr>
          <p:cNvSpPr>
            <a:spLocks noGrp="1" noChangeArrowheads="1"/>
          </p:cNvSpPr>
          <p:nvPr>
            <p:ph type="body" idx="1"/>
          </p:nvPr>
        </p:nvSpPr>
        <p:spPr/>
        <p:txBody>
          <a:bodyPr/>
          <a:lstStyle/>
          <a:p>
            <a:r>
              <a:rPr lang="cs-CZ" altLang="cs-CZ" sz="2800"/>
              <a:t>V okolí Slunce je prostoročas prakticky úplně plochý, takže efekty obecné relativity můžeme pozorovat pouze velmi omezeně. Jeden z velkých úspěchů obecné relativity je vysvětlení stáčení perihelia Merkuru. </a:t>
            </a:r>
          </a:p>
          <a:p>
            <a:r>
              <a:rPr lang="cs-CZ" altLang="cs-CZ" sz="2800"/>
              <a:t>Díky dobré plochosti prostoročasu platí ve Sluneční soustavě velice přesně Newtonův gravitační zákon, který je pro výpočty mnohem použitelnější.</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E844D4D-5A03-42A0-92DC-FBF709B87D3E}"/>
              </a:ext>
            </a:extLst>
          </p:cNvPr>
          <p:cNvSpPr>
            <a:spLocks noGrp="1" noChangeArrowheads="1"/>
          </p:cNvSpPr>
          <p:nvPr>
            <p:ph type="title"/>
          </p:nvPr>
        </p:nvSpPr>
        <p:spPr/>
        <p:txBody>
          <a:bodyPr/>
          <a:lstStyle/>
          <a:p>
            <a:r>
              <a:rPr lang="cs-CZ" altLang="cs-CZ"/>
              <a:t>Oběh planet</a:t>
            </a:r>
          </a:p>
        </p:txBody>
      </p:sp>
      <p:sp>
        <p:nvSpPr>
          <p:cNvPr id="41987" name="Rectangle 3">
            <a:extLst>
              <a:ext uri="{FF2B5EF4-FFF2-40B4-BE49-F238E27FC236}">
                <a16:creationId xmlns:a16="http://schemas.microsoft.com/office/drawing/2014/main" id="{5B8ADADC-C3D3-469F-9707-B4293BA9E7B2}"/>
              </a:ext>
            </a:extLst>
          </p:cNvPr>
          <p:cNvSpPr>
            <a:spLocks noGrp="1" noChangeArrowheads="1"/>
          </p:cNvSpPr>
          <p:nvPr>
            <p:ph type="body" idx="1"/>
          </p:nvPr>
        </p:nvSpPr>
        <p:spPr/>
        <p:txBody>
          <a:bodyPr/>
          <a:lstStyle/>
          <a:p>
            <a:r>
              <a:rPr lang="cs-CZ" altLang="cs-CZ"/>
              <a:t>Jak je tedy možné, že planety obíhají Slunce po elipsách, což má do přímky velmi daleko?</a:t>
            </a:r>
          </a:p>
          <a:p>
            <a:pPr>
              <a:buFontTx/>
              <a:buNone/>
            </a:pPr>
            <a:endParaRPr lang="cs-CZ" alt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6A44114-2862-466F-AAE0-CF027D3B5A90}"/>
              </a:ext>
            </a:extLst>
          </p:cNvPr>
          <p:cNvSpPr>
            <a:spLocks noGrp="1" noChangeArrowheads="1"/>
          </p:cNvSpPr>
          <p:nvPr>
            <p:ph type="title"/>
          </p:nvPr>
        </p:nvSpPr>
        <p:spPr/>
        <p:txBody>
          <a:bodyPr/>
          <a:lstStyle/>
          <a:p>
            <a:r>
              <a:rPr lang="cs-CZ" altLang="cs-CZ"/>
              <a:t>Oběh planet</a:t>
            </a:r>
          </a:p>
        </p:txBody>
      </p:sp>
      <p:sp>
        <p:nvSpPr>
          <p:cNvPr id="43012" name="Rectangle 4">
            <a:extLst>
              <a:ext uri="{FF2B5EF4-FFF2-40B4-BE49-F238E27FC236}">
                <a16:creationId xmlns:a16="http://schemas.microsoft.com/office/drawing/2014/main" id="{5E792344-9813-496D-A565-426E9DABE00B}"/>
              </a:ext>
            </a:extLst>
          </p:cNvPr>
          <p:cNvSpPr>
            <a:spLocks noGrp="1" noChangeArrowheads="1"/>
          </p:cNvSpPr>
          <p:nvPr>
            <p:ph type="body" sz="half" idx="1"/>
          </p:nvPr>
        </p:nvSpPr>
        <p:spPr/>
        <p:txBody>
          <a:bodyPr/>
          <a:lstStyle/>
          <a:p>
            <a:pPr>
              <a:lnSpc>
                <a:spcPct val="80000"/>
              </a:lnSpc>
            </a:pPr>
            <a:r>
              <a:rPr lang="cs-CZ" altLang="cs-CZ" sz="2400"/>
              <a:t>Musíme si uvědomit, že planety se nepohybují pouze v prostoru, ale v prostoročase. V něm už není pohyb planety kružnice, ale spirála. Země oběhne Slunce jednou za rok, ale vzdálenost od Slunce činí pouze asi 8 světelných minut, výsledkem je velice protažená spirála, která se od přímky liší jen velmi málo.</a:t>
            </a:r>
          </a:p>
        </p:txBody>
      </p:sp>
      <p:pic>
        <p:nvPicPr>
          <p:cNvPr id="43017" name="Picture 9" descr="spiral">
            <a:extLst>
              <a:ext uri="{FF2B5EF4-FFF2-40B4-BE49-F238E27FC236}">
                <a16:creationId xmlns:a16="http://schemas.microsoft.com/office/drawing/2014/main" id="{A9835E0C-793D-40A8-9747-F0786A6D380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74813"/>
            <a:ext cx="4038600"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38B2A28-B2A5-4CEF-A0FB-223DA6CC9E49}"/>
              </a:ext>
            </a:extLst>
          </p:cNvPr>
          <p:cNvSpPr>
            <a:spLocks noGrp="1" noChangeArrowheads="1"/>
          </p:cNvSpPr>
          <p:nvPr>
            <p:ph type="title"/>
          </p:nvPr>
        </p:nvSpPr>
        <p:spPr/>
        <p:txBody>
          <a:bodyPr/>
          <a:lstStyle/>
          <a:p>
            <a:r>
              <a:rPr lang="cs-CZ" altLang="cs-CZ"/>
              <a:t>Stáčení perihélia Merkuru</a:t>
            </a:r>
          </a:p>
        </p:txBody>
      </p:sp>
      <p:pic>
        <p:nvPicPr>
          <p:cNvPr id="59397" name="Picture 5" descr="mercury_perihelion_precession">
            <a:extLst>
              <a:ext uri="{FF2B5EF4-FFF2-40B4-BE49-F238E27FC236}">
                <a16:creationId xmlns:a16="http://schemas.microsoft.com/office/drawing/2014/main" id="{42F15FAB-F304-490A-BF08-7645AD9C2AA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785938"/>
            <a:ext cx="7921625" cy="415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1BC0FF5-3EBC-4C52-B6C5-155D91B51C42}"/>
              </a:ext>
            </a:extLst>
          </p:cNvPr>
          <p:cNvSpPr>
            <a:spLocks noGrp="1" noChangeArrowheads="1"/>
          </p:cNvSpPr>
          <p:nvPr>
            <p:ph type="title"/>
          </p:nvPr>
        </p:nvSpPr>
        <p:spPr/>
        <p:txBody>
          <a:bodyPr/>
          <a:lstStyle/>
          <a:p>
            <a:r>
              <a:rPr lang="cs-CZ" altLang="cs-CZ"/>
              <a:t>Stáčení perihélia Merkuru</a:t>
            </a:r>
          </a:p>
        </p:txBody>
      </p:sp>
      <p:pic>
        <p:nvPicPr>
          <p:cNvPr id="55301" name="Precess.mpg">
            <a:hlinkClick r:id="" action="ppaction://media"/>
            <a:extLst>
              <a:ext uri="{FF2B5EF4-FFF2-40B4-BE49-F238E27FC236}">
                <a16:creationId xmlns:a16="http://schemas.microsoft.com/office/drawing/2014/main" id="{F9D2A85B-778D-46F9-99A2-FFA6ABAC8120}"/>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331913" y="1431925"/>
            <a:ext cx="6480175" cy="486092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135EE40-76BF-42C9-969F-46ADE0387075}"/>
              </a:ext>
            </a:extLst>
          </p:cNvPr>
          <p:cNvSpPr>
            <a:spLocks noGrp="1" noChangeArrowheads="1"/>
          </p:cNvSpPr>
          <p:nvPr>
            <p:ph type="title"/>
          </p:nvPr>
        </p:nvSpPr>
        <p:spPr/>
        <p:txBody>
          <a:bodyPr/>
          <a:lstStyle/>
          <a:p>
            <a:r>
              <a:rPr lang="cs-CZ" altLang="cs-CZ"/>
              <a:t>Gravitační rudý posuv</a:t>
            </a:r>
          </a:p>
        </p:txBody>
      </p:sp>
      <p:sp>
        <p:nvSpPr>
          <p:cNvPr id="75779" name="Rectangle 3">
            <a:extLst>
              <a:ext uri="{FF2B5EF4-FFF2-40B4-BE49-F238E27FC236}">
                <a16:creationId xmlns:a16="http://schemas.microsoft.com/office/drawing/2014/main" id="{8266E449-8275-4955-A7C8-C53BD0AEFB72}"/>
              </a:ext>
            </a:extLst>
          </p:cNvPr>
          <p:cNvSpPr>
            <a:spLocks noGrp="1" noChangeArrowheads="1"/>
          </p:cNvSpPr>
          <p:nvPr>
            <p:ph type="body" idx="1"/>
          </p:nvPr>
        </p:nvSpPr>
        <p:spPr/>
        <p:txBody>
          <a:bodyPr/>
          <a:lstStyle/>
          <a:p>
            <a:pPr>
              <a:lnSpc>
                <a:spcPct val="90000"/>
              </a:lnSpc>
            </a:pPr>
            <a:r>
              <a:rPr lang="cs-CZ" altLang="cs-CZ"/>
              <a:t>Pokud opouští světelný paprsek hmotné tělesu, musí překonat jeho gravitační pole. Při tom ztrácí část své energie, čímž se prodlužuje jeho vlnová délka a zdá se nám „červenější“.</a:t>
            </a:r>
          </a:p>
          <a:p>
            <a:pPr>
              <a:lnSpc>
                <a:spcPct val="90000"/>
              </a:lnSpc>
            </a:pPr>
            <a:r>
              <a:rPr lang="cs-CZ" altLang="cs-CZ"/>
              <a:t>Tento efekt souvisí s dilatací času u hmotných objektů: v silném gravitačním poli plyne čas pomaleji (proto se nám zdá, že vyslané světlo má nižší frekvenci)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7B79E5-9758-4744-B405-2EA583973224}"/>
              </a:ext>
            </a:extLst>
          </p:cNvPr>
          <p:cNvSpPr>
            <a:spLocks noGrp="1" noChangeArrowheads="1"/>
          </p:cNvSpPr>
          <p:nvPr>
            <p:ph type="title"/>
          </p:nvPr>
        </p:nvSpPr>
        <p:spPr/>
        <p:txBody>
          <a:bodyPr/>
          <a:lstStyle/>
          <a:p>
            <a:r>
              <a:rPr lang="cs-CZ" altLang="cs-CZ"/>
              <a:t>Gravitační vlny</a:t>
            </a:r>
          </a:p>
        </p:txBody>
      </p:sp>
      <p:sp>
        <p:nvSpPr>
          <p:cNvPr id="46083" name="Rectangle 3">
            <a:extLst>
              <a:ext uri="{FF2B5EF4-FFF2-40B4-BE49-F238E27FC236}">
                <a16:creationId xmlns:a16="http://schemas.microsoft.com/office/drawing/2014/main" id="{210212DB-0417-4711-9B7F-C8DF41D23BF3}"/>
              </a:ext>
            </a:extLst>
          </p:cNvPr>
          <p:cNvSpPr>
            <a:spLocks noGrp="1" noChangeArrowheads="1"/>
          </p:cNvSpPr>
          <p:nvPr>
            <p:ph type="body" idx="1"/>
          </p:nvPr>
        </p:nvSpPr>
        <p:spPr/>
        <p:txBody>
          <a:bodyPr/>
          <a:lstStyle/>
          <a:p>
            <a:r>
              <a:rPr lang="cs-CZ" altLang="cs-CZ"/>
              <a:t>Podobně jako v elektromagnetismu se gravitační interakce šíří rychlostí světla a pohyb hmoty způsobuje vyzařovaní gravitačních vln. Jsou to vlastně malé změny geometrie prostoročasu, které se šíří od zdroje a odnášejí energii. Jsou však mnohem slabší, a proto těžce zachytitelné. Jejich prokázání by znamenalo veliký úspěch OTR.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50C40C7-1B4E-4F41-9258-CF311DFB2F07}"/>
              </a:ext>
            </a:extLst>
          </p:cNvPr>
          <p:cNvSpPr>
            <a:spLocks noGrp="1" noChangeArrowheads="1"/>
          </p:cNvSpPr>
          <p:nvPr>
            <p:ph type="title"/>
          </p:nvPr>
        </p:nvSpPr>
        <p:spPr/>
        <p:txBody>
          <a:bodyPr/>
          <a:lstStyle/>
          <a:p>
            <a:r>
              <a:rPr lang="cs-CZ" altLang="cs-CZ"/>
              <a:t>Gravitační vlny</a:t>
            </a:r>
          </a:p>
        </p:txBody>
      </p:sp>
      <p:pic>
        <p:nvPicPr>
          <p:cNvPr id="52233" name="Picture 9" descr="lisa_2blkholes">
            <a:extLst>
              <a:ext uri="{FF2B5EF4-FFF2-40B4-BE49-F238E27FC236}">
                <a16:creationId xmlns:a16="http://schemas.microsoft.com/office/drawing/2014/main" id="{E7625F18-F915-4C4B-8A68-B100E0B64FC4}"/>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25463" y="1920875"/>
            <a:ext cx="3902075" cy="3883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4" name="Picture 10" descr="lisa_formation2">
            <a:extLst>
              <a:ext uri="{FF2B5EF4-FFF2-40B4-BE49-F238E27FC236}">
                <a16:creationId xmlns:a16="http://schemas.microsoft.com/office/drawing/2014/main" id="{7A71B45B-A010-4C38-8BA1-ED6EE2D38A5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62500" y="2439988"/>
            <a:ext cx="3810000" cy="284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A516DABA-61DA-4DD4-BA0C-FB287BF62DF1}"/>
              </a:ext>
            </a:extLst>
          </p:cNvPr>
          <p:cNvSpPr>
            <a:spLocks noGrp="1" noChangeArrowheads="1"/>
          </p:cNvSpPr>
          <p:nvPr>
            <p:ph type="title"/>
          </p:nvPr>
        </p:nvSpPr>
        <p:spPr/>
        <p:txBody>
          <a:bodyPr/>
          <a:lstStyle/>
          <a:p>
            <a:r>
              <a:rPr lang="cs-CZ" altLang="cs-CZ"/>
              <a:t>Albert Einstein (1879 – 1855)</a:t>
            </a:r>
          </a:p>
        </p:txBody>
      </p:sp>
      <p:pic>
        <p:nvPicPr>
          <p:cNvPr id="93196" name="Picture 12" descr="Einstein19991008nova">
            <a:extLst>
              <a:ext uri="{FF2B5EF4-FFF2-40B4-BE49-F238E27FC236}">
                <a16:creationId xmlns:a16="http://schemas.microsoft.com/office/drawing/2014/main" id="{3D0328D5-2F95-4FB8-9822-037657B7089B}"/>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42938" y="1487488"/>
            <a:ext cx="3667125" cy="474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7" name="Picture 13" descr="einstein">
            <a:extLst>
              <a:ext uri="{FF2B5EF4-FFF2-40B4-BE49-F238E27FC236}">
                <a16:creationId xmlns:a16="http://schemas.microsoft.com/office/drawing/2014/main" id="{718C153C-0AFE-4800-9DDF-2DA6B5B568FD}"/>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13263" y="1487488"/>
            <a:ext cx="4305300" cy="474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605C835-AB26-4F30-95BD-41AAD1D5774E}"/>
              </a:ext>
            </a:extLst>
          </p:cNvPr>
          <p:cNvSpPr>
            <a:spLocks noGrp="1" noChangeArrowheads="1"/>
          </p:cNvSpPr>
          <p:nvPr>
            <p:ph type="title"/>
          </p:nvPr>
        </p:nvSpPr>
        <p:spPr/>
        <p:txBody>
          <a:bodyPr/>
          <a:lstStyle/>
          <a:p>
            <a:r>
              <a:rPr lang="cs-CZ" altLang="cs-CZ"/>
              <a:t>Prostoročasové singularity</a:t>
            </a:r>
          </a:p>
        </p:txBody>
      </p:sp>
      <p:sp>
        <p:nvSpPr>
          <p:cNvPr id="8195" name="Rectangle 3">
            <a:extLst>
              <a:ext uri="{FF2B5EF4-FFF2-40B4-BE49-F238E27FC236}">
                <a16:creationId xmlns:a16="http://schemas.microsoft.com/office/drawing/2014/main" id="{564CC48E-9883-451A-8309-6B79B37E79D7}"/>
              </a:ext>
            </a:extLst>
          </p:cNvPr>
          <p:cNvSpPr>
            <a:spLocks noGrp="1" noChangeArrowheads="1"/>
          </p:cNvSpPr>
          <p:nvPr>
            <p:ph type="body" idx="1"/>
          </p:nvPr>
        </p:nvSpPr>
        <p:spPr/>
        <p:txBody>
          <a:bodyPr/>
          <a:lstStyle/>
          <a:p>
            <a:r>
              <a:rPr lang="cs-CZ" altLang="cs-CZ"/>
              <a:t>Místa, kde OTR nějakým způsobem naráží na hranici své použitelnosti (okolo 10</a:t>
            </a:r>
            <a:r>
              <a:rPr lang="cs-CZ" altLang="cs-CZ" baseline="30000"/>
              <a:t>96</a:t>
            </a:r>
            <a:r>
              <a:rPr lang="cs-CZ" altLang="cs-CZ"/>
              <a:t> kg/m</a:t>
            </a:r>
            <a:r>
              <a:rPr lang="cs-CZ" altLang="cs-CZ" baseline="30000"/>
              <a:t>3</a:t>
            </a:r>
            <a:r>
              <a:rPr lang="cs-CZ" altLang="cs-CZ"/>
              <a:t>). Singularity jsou v oblastech s vysokou hustotou, v jejich okolí roste křivost. Nedá se předpovědět jejich chování, může z nich kdykoli cokoli vyletět. Takovou singularitou byl například velký třesk.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96FF680-F80B-4A29-83CB-9FC007BB9136}"/>
              </a:ext>
            </a:extLst>
          </p:cNvPr>
          <p:cNvSpPr>
            <a:spLocks noGrp="1" noChangeArrowheads="1"/>
          </p:cNvSpPr>
          <p:nvPr>
            <p:ph type="title"/>
          </p:nvPr>
        </p:nvSpPr>
        <p:spPr/>
        <p:txBody>
          <a:bodyPr/>
          <a:lstStyle/>
          <a:p>
            <a:r>
              <a:rPr lang="cs-CZ" altLang="cs-CZ"/>
              <a:t>Černé díry</a:t>
            </a:r>
          </a:p>
        </p:txBody>
      </p:sp>
      <p:pic>
        <p:nvPicPr>
          <p:cNvPr id="57349" name="Picture 5" descr="Agademna_Black_Hole">
            <a:extLst>
              <a:ext uri="{FF2B5EF4-FFF2-40B4-BE49-F238E27FC236}">
                <a16:creationId xmlns:a16="http://schemas.microsoft.com/office/drawing/2014/main" id="{1FCDD93A-B20C-49B1-AD3B-E336840B711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3BD10AA-8B45-4122-BCAF-6FA79C148530}"/>
              </a:ext>
            </a:extLst>
          </p:cNvPr>
          <p:cNvSpPr>
            <a:spLocks noGrp="1" noChangeArrowheads="1"/>
          </p:cNvSpPr>
          <p:nvPr>
            <p:ph type="title"/>
          </p:nvPr>
        </p:nvSpPr>
        <p:spPr/>
        <p:txBody>
          <a:bodyPr/>
          <a:lstStyle/>
          <a:p>
            <a:r>
              <a:rPr lang="cs-CZ" altLang="cs-CZ"/>
              <a:t>Černé díry</a:t>
            </a:r>
          </a:p>
        </p:txBody>
      </p:sp>
      <p:sp>
        <p:nvSpPr>
          <p:cNvPr id="47107" name="Rectangle 3">
            <a:extLst>
              <a:ext uri="{FF2B5EF4-FFF2-40B4-BE49-F238E27FC236}">
                <a16:creationId xmlns:a16="http://schemas.microsoft.com/office/drawing/2014/main" id="{6CD32CAC-A1F0-4095-A684-6CF2F166C3F8}"/>
              </a:ext>
            </a:extLst>
          </p:cNvPr>
          <p:cNvSpPr>
            <a:spLocks noGrp="1" noChangeArrowheads="1"/>
          </p:cNvSpPr>
          <p:nvPr>
            <p:ph type="body" idx="1"/>
          </p:nvPr>
        </p:nvSpPr>
        <p:spPr/>
        <p:txBody>
          <a:bodyPr/>
          <a:lstStyle/>
          <a:p>
            <a:pPr>
              <a:lnSpc>
                <a:spcPct val="80000"/>
              </a:lnSpc>
            </a:pPr>
            <a:r>
              <a:rPr lang="cs-CZ" altLang="cs-CZ" sz="2800"/>
              <a:t>Černé díry jsou objekty tak hmotné, že z jejich povrchu nemůže gravitaci uniknout ani světlo. Tyto objekty existují i v Newtonově teorii gravitace (dokonce plyne i stejný vztah pro jejich rozměr). V OTR jsou však přirozeným a definitivním koncem každého gravitačního kolapsu. Černá díra nemá hmotný povrch, neboť veškerá její hmota končí v centrální singularitě. Jejím povrchem je „horizont událostí“,což je plocha obklopující vnitřek černé díry, z pod které už nemůže uniknout žádná hmota ani světlo do vnějšího prostoru.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093958F-6B72-4959-A020-9E92735D0FCA}"/>
              </a:ext>
            </a:extLst>
          </p:cNvPr>
          <p:cNvSpPr>
            <a:spLocks noGrp="1" noChangeArrowheads="1"/>
          </p:cNvSpPr>
          <p:nvPr>
            <p:ph type="title"/>
          </p:nvPr>
        </p:nvSpPr>
        <p:spPr/>
        <p:txBody>
          <a:bodyPr/>
          <a:lstStyle/>
          <a:p>
            <a:r>
              <a:rPr lang="cs-CZ" altLang="cs-CZ"/>
              <a:t>Černé díry</a:t>
            </a:r>
          </a:p>
        </p:txBody>
      </p:sp>
      <p:pic>
        <p:nvPicPr>
          <p:cNvPr id="63493" name="Picture 5" descr="2002-30">
            <a:extLst>
              <a:ext uri="{FF2B5EF4-FFF2-40B4-BE49-F238E27FC236}">
                <a16:creationId xmlns:a16="http://schemas.microsoft.com/office/drawing/2014/main" id="{8E341E2E-BE90-4199-8517-9E391DBEA94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0D30D57-FFA1-4BC4-9CC3-23516E43C081}"/>
              </a:ext>
            </a:extLst>
          </p:cNvPr>
          <p:cNvSpPr>
            <a:spLocks noGrp="1" noChangeArrowheads="1"/>
          </p:cNvSpPr>
          <p:nvPr>
            <p:ph type="title"/>
          </p:nvPr>
        </p:nvSpPr>
        <p:spPr/>
        <p:txBody>
          <a:bodyPr/>
          <a:lstStyle/>
          <a:p>
            <a:r>
              <a:rPr lang="cs-CZ" altLang="cs-CZ"/>
              <a:t>Černé díry</a:t>
            </a:r>
          </a:p>
        </p:txBody>
      </p:sp>
      <p:sp>
        <p:nvSpPr>
          <p:cNvPr id="48131" name="Rectangle 3">
            <a:extLst>
              <a:ext uri="{FF2B5EF4-FFF2-40B4-BE49-F238E27FC236}">
                <a16:creationId xmlns:a16="http://schemas.microsoft.com/office/drawing/2014/main" id="{52FE23BB-6614-4A8A-9C00-CF4747035259}"/>
              </a:ext>
            </a:extLst>
          </p:cNvPr>
          <p:cNvSpPr>
            <a:spLocks noGrp="1" noChangeArrowheads="1"/>
          </p:cNvSpPr>
          <p:nvPr>
            <p:ph type="body" idx="1"/>
          </p:nvPr>
        </p:nvSpPr>
        <p:spPr/>
        <p:txBody>
          <a:bodyPr/>
          <a:lstStyle/>
          <a:p>
            <a:r>
              <a:rPr lang="cs-CZ" altLang="cs-CZ"/>
              <a:t>Jakmile se dostane jakýkoliv pozorovatel pod horizont událostí, je odsouzen k zániku v centrální singularitě v konečném čase.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DDF4B53-00BC-4BE1-ADA2-18913843F636}"/>
              </a:ext>
            </a:extLst>
          </p:cNvPr>
          <p:cNvSpPr>
            <a:spLocks noGrp="1" noChangeArrowheads="1"/>
          </p:cNvSpPr>
          <p:nvPr>
            <p:ph type="title"/>
          </p:nvPr>
        </p:nvSpPr>
        <p:spPr/>
        <p:txBody>
          <a:bodyPr/>
          <a:lstStyle/>
          <a:p>
            <a:r>
              <a:rPr lang="cs-CZ" altLang="cs-CZ"/>
              <a:t>Černé díry</a:t>
            </a:r>
          </a:p>
        </p:txBody>
      </p:sp>
      <p:pic>
        <p:nvPicPr>
          <p:cNvPr id="67589" name="Picture 5" descr="Black Hole">
            <a:extLst>
              <a:ext uri="{FF2B5EF4-FFF2-40B4-BE49-F238E27FC236}">
                <a16:creationId xmlns:a16="http://schemas.microsoft.com/office/drawing/2014/main" id="{1154D3A7-A7DD-4479-9341-42A92CB4B6F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2838" y="1270000"/>
            <a:ext cx="6915150"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E1F42DA-5AE0-4C33-BAFC-BB45D46BC1E7}"/>
              </a:ext>
            </a:extLst>
          </p:cNvPr>
          <p:cNvSpPr>
            <a:spLocks noGrp="1" noChangeArrowheads="1"/>
          </p:cNvSpPr>
          <p:nvPr>
            <p:ph type="title"/>
          </p:nvPr>
        </p:nvSpPr>
        <p:spPr/>
        <p:txBody>
          <a:bodyPr/>
          <a:lstStyle/>
          <a:p>
            <a:r>
              <a:rPr lang="cs-CZ" altLang="cs-CZ"/>
              <a:t>Černé díry</a:t>
            </a:r>
          </a:p>
        </p:txBody>
      </p:sp>
      <p:pic>
        <p:nvPicPr>
          <p:cNvPr id="91141" name="Picture 5" descr="96922main_ngc4261_hubble_m">
            <a:extLst>
              <a:ext uri="{FF2B5EF4-FFF2-40B4-BE49-F238E27FC236}">
                <a16:creationId xmlns:a16="http://schemas.microsoft.com/office/drawing/2014/main" id="{14A885F2-9836-424F-BB2B-CA74C1DFF04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19263" y="1600200"/>
            <a:ext cx="57054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22F2878-F60E-4234-83E6-C21050EF1C3D}"/>
              </a:ext>
            </a:extLst>
          </p:cNvPr>
          <p:cNvSpPr>
            <a:spLocks noGrp="1" noChangeArrowheads="1"/>
          </p:cNvSpPr>
          <p:nvPr>
            <p:ph type="title"/>
          </p:nvPr>
        </p:nvSpPr>
        <p:spPr/>
        <p:txBody>
          <a:bodyPr/>
          <a:lstStyle/>
          <a:p>
            <a:r>
              <a:rPr lang="cs-CZ" altLang="cs-CZ"/>
              <a:t>Rotující objekty</a:t>
            </a:r>
          </a:p>
        </p:txBody>
      </p:sp>
      <p:sp>
        <p:nvSpPr>
          <p:cNvPr id="49155" name="Rectangle 3">
            <a:extLst>
              <a:ext uri="{FF2B5EF4-FFF2-40B4-BE49-F238E27FC236}">
                <a16:creationId xmlns:a16="http://schemas.microsoft.com/office/drawing/2014/main" id="{AB320E94-54F4-4783-81FF-83C39890B172}"/>
              </a:ext>
            </a:extLst>
          </p:cNvPr>
          <p:cNvSpPr>
            <a:spLocks noGrp="1" noChangeArrowheads="1"/>
          </p:cNvSpPr>
          <p:nvPr>
            <p:ph type="body" idx="1"/>
          </p:nvPr>
        </p:nvSpPr>
        <p:spPr/>
        <p:txBody>
          <a:bodyPr/>
          <a:lstStyle/>
          <a:p>
            <a:r>
              <a:rPr lang="cs-CZ" altLang="cs-CZ" sz="2800"/>
              <a:t>V Newtonově teorii nezáleží na tom, zda objekt budící gravitační pole rotuje. Ve skutečnosti však hmotné objekty strhávají prostoročas kolem sebe podobně jako kapalinu. Takto vzniká kolem rotujících černých děr oblast zvaná „ergosféra“, která je ještě mimo horizont událostí, ale v níž již nemůže pozorovatel zůstávat v klidu a musí korotovat s černou dírou.</a:t>
            </a:r>
          </a:p>
          <a:p>
            <a:r>
              <a:rPr lang="cs-CZ" altLang="cs-CZ" sz="2800"/>
              <a:t>Rotující objekty na sebe působí vzájemně odpudivě, tzv. „gravitomagnetismem“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2DA3EF6-5A19-486B-BB5F-A5C999C6EF26}"/>
              </a:ext>
            </a:extLst>
          </p:cNvPr>
          <p:cNvSpPr>
            <a:spLocks noGrp="1" noChangeArrowheads="1"/>
          </p:cNvSpPr>
          <p:nvPr>
            <p:ph type="title"/>
          </p:nvPr>
        </p:nvSpPr>
        <p:spPr/>
        <p:txBody>
          <a:bodyPr/>
          <a:lstStyle/>
          <a:p>
            <a:r>
              <a:rPr lang="cs-CZ" altLang="cs-CZ"/>
              <a:t>Rotující objekty</a:t>
            </a:r>
          </a:p>
        </p:txBody>
      </p:sp>
      <p:pic>
        <p:nvPicPr>
          <p:cNvPr id="65541" name="Picture 5" descr="bh_ergosphere">
            <a:extLst>
              <a:ext uri="{FF2B5EF4-FFF2-40B4-BE49-F238E27FC236}">
                <a16:creationId xmlns:a16="http://schemas.microsoft.com/office/drawing/2014/main" id="{9A28FE4A-DF9F-4249-B5BB-060FB10F6D8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862138"/>
            <a:ext cx="7921625" cy="400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295D1A6-4441-4707-88C9-7DCF2840B4F1}"/>
              </a:ext>
            </a:extLst>
          </p:cNvPr>
          <p:cNvSpPr>
            <a:spLocks noGrp="1" noChangeArrowheads="1"/>
          </p:cNvSpPr>
          <p:nvPr>
            <p:ph type="title"/>
          </p:nvPr>
        </p:nvSpPr>
        <p:spPr/>
        <p:txBody>
          <a:bodyPr/>
          <a:lstStyle/>
          <a:p>
            <a:r>
              <a:rPr lang="cs-CZ" altLang="cs-CZ"/>
              <a:t>Červí díry</a:t>
            </a:r>
          </a:p>
        </p:txBody>
      </p:sp>
      <p:sp>
        <p:nvSpPr>
          <p:cNvPr id="50180" name="Rectangle 4">
            <a:extLst>
              <a:ext uri="{FF2B5EF4-FFF2-40B4-BE49-F238E27FC236}">
                <a16:creationId xmlns:a16="http://schemas.microsoft.com/office/drawing/2014/main" id="{4EE3D6CD-8B43-4791-9946-18335B170708}"/>
              </a:ext>
            </a:extLst>
          </p:cNvPr>
          <p:cNvSpPr>
            <a:spLocks noGrp="1" noChangeArrowheads="1"/>
          </p:cNvSpPr>
          <p:nvPr>
            <p:ph type="body" sz="half" idx="1"/>
          </p:nvPr>
        </p:nvSpPr>
        <p:spPr/>
        <p:txBody>
          <a:bodyPr/>
          <a:lstStyle/>
          <a:p>
            <a:pPr>
              <a:lnSpc>
                <a:spcPct val="90000"/>
              </a:lnSpc>
            </a:pPr>
            <a:r>
              <a:rPr lang="cs-CZ" altLang="cs-CZ" sz="2800"/>
              <a:t>Jsou to zkratky mezi vzdálenými místy vesmíru. Lze si je představit jako chodbičky propojující zakřivený prostoročas. Pokud by existovaly, umožnily by cesty jak na velké vzdálenosti, tak cesty časem.</a:t>
            </a:r>
          </a:p>
        </p:txBody>
      </p:sp>
      <p:pic>
        <p:nvPicPr>
          <p:cNvPr id="50184" name="Picture 8" descr="wormhole">
            <a:extLst>
              <a:ext uri="{FF2B5EF4-FFF2-40B4-BE49-F238E27FC236}">
                <a16:creationId xmlns:a16="http://schemas.microsoft.com/office/drawing/2014/main" id="{6AADDB89-1B9F-49A8-91CC-5D45B8B46E3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43463" y="2747963"/>
            <a:ext cx="3648075" cy="2228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6090AB7-0ABD-4A62-8D85-A23E0E43053B}"/>
              </a:ext>
            </a:extLst>
          </p:cNvPr>
          <p:cNvSpPr>
            <a:spLocks noGrp="1" noChangeArrowheads="1"/>
          </p:cNvSpPr>
          <p:nvPr>
            <p:ph type="title"/>
          </p:nvPr>
        </p:nvSpPr>
        <p:spPr/>
        <p:txBody>
          <a:bodyPr/>
          <a:lstStyle/>
          <a:p>
            <a:r>
              <a:rPr lang="cs-CZ" altLang="cs-CZ"/>
              <a:t>Cesta k speciální teorii relativity</a:t>
            </a:r>
          </a:p>
        </p:txBody>
      </p:sp>
      <p:sp>
        <p:nvSpPr>
          <p:cNvPr id="103427" name="Rectangle 3">
            <a:extLst>
              <a:ext uri="{FF2B5EF4-FFF2-40B4-BE49-F238E27FC236}">
                <a16:creationId xmlns:a16="http://schemas.microsoft.com/office/drawing/2014/main" id="{D9F04ED0-F898-4DE2-B30C-41A56A181221}"/>
              </a:ext>
            </a:extLst>
          </p:cNvPr>
          <p:cNvSpPr>
            <a:spLocks noGrp="1" noChangeArrowheads="1"/>
          </p:cNvSpPr>
          <p:nvPr>
            <p:ph type="body" idx="1"/>
          </p:nvPr>
        </p:nvSpPr>
        <p:spPr/>
        <p:txBody>
          <a:bodyPr/>
          <a:lstStyle/>
          <a:p>
            <a:pPr>
              <a:lnSpc>
                <a:spcPct val="90000"/>
              </a:lnSpc>
            </a:pPr>
            <a:r>
              <a:rPr lang="cs-CZ" altLang="cs-CZ"/>
              <a:t>Lorentz však nebyl se svou teorií aetheru spokojen, protože nevycházela z hlubších principů.</a:t>
            </a:r>
          </a:p>
          <a:p>
            <a:pPr>
              <a:lnSpc>
                <a:spcPct val="90000"/>
              </a:lnSpc>
            </a:pPr>
            <a:r>
              <a:rPr lang="cs-CZ" altLang="cs-CZ"/>
              <a:t>Einstein (1905): odvodil stejné rovnice jako Lorentz, avšak z fundamentálních principů mnohem jednodušším způsobem bez jakékoliv potřeby aetheru. Lorentzovo i Einsteinovo pojetí dává v praxi stejné výsledky.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43DD7D2-0D72-4BAF-8F1E-B3458A4971D5}"/>
              </a:ext>
            </a:extLst>
          </p:cNvPr>
          <p:cNvSpPr>
            <a:spLocks noGrp="1" noChangeArrowheads="1"/>
          </p:cNvSpPr>
          <p:nvPr>
            <p:ph type="title"/>
          </p:nvPr>
        </p:nvSpPr>
        <p:spPr/>
        <p:txBody>
          <a:bodyPr/>
          <a:lstStyle/>
          <a:p>
            <a:r>
              <a:rPr lang="cs-CZ" altLang="cs-CZ"/>
              <a:t>Červí díry</a:t>
            </a:r>
          </a:p>
        </p:txBody>
      </p:sp>
      <p:pic>
        <p:nvPicPr>
          <p:cNvPr id="69637" name="Picture 5" descr="base_1">
            <a:extLst>
              <a:ext uri="{FF2B5EF4-FFF2-40B4-BE49-F238E27FC236}">
                <a16:creationId xmlns:a16="http://schemas.microsoft.com/office/drawing/2014/main" id="{9AFFF790-3886-4614-9619-0DC6DF272F7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235075"/>
            <a:ext cx="7200900" cy="5254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476FABA-A680-4AC6-8265-B1E8C0A6585D}"/>
              </a:ext>
            </a:extLst>
          </p:cNvPr>
          <p:cNvSpPr>
            <a:spLocks noGrp="1" noChangeArrowheads="1"/>
          </p:cNvSpPr>
          <p:nvPr>
            <p:ph type="title"/>
          </p:nvPr>
        </p:nvSpPr>
        <p:spPr/>
        <p:txBody>
          <a:bodyPr/>
          <a:lstStyle/>
          <a:p>
            <a:r>
              <a:rPr lang="cs-CZ" altLang="cs-CZ"/>
              <a:t>Červí díry</a:t>
            </a:r>
          </a:p>
        </p:txBody>
      </p:sp>
      <p:pic>
        <p:nvPicPr>
          <p:cNvPr id="71685" name="Picture 5" descr="wormhole3">
            <a:extLst>
              <a:ext uri="{FF2B5EF4-FFF2-40B4-BE49-F238E27FC236}">
                <a16:creationId xmlns:a16="http://schemas.microsoft.com/office/drawing/2014/main" id="{E6460911-17DB-404A-B35E-A1876E07CAF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0400" y="1600200"/>
            <a:ext cx="528161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6FF500F-BF33-4982-BB0D-13324F3A5DD1}"/>
              </a:ext>
            </a:extLst>
          </p:cNvPr>
          <p:cNvSpPr>
            <a:spLocks noGrp="1" noChangeArrowheads="1"/>
          </p:cNvSpPr>
          <p:nvPr>
            <p:ph type="title"/>
          </p:nvPr>
        </p:nvSpPr>
        <p:spPr/>
        <p:txBody>
          <a:bodyPr/>
          <a:lstStyle/>
          <a:p>
            <a:r>
              <a:rPr lang="cs-CZ" altLang="cs-CZ"/>
              <a:t>Gravitační čočka</a:t>
            </a:r>
          </a:p>
        </p:txBody>
      </p:sp>
      <p:sp>
        <p:nvSpPr>
          <p:cNvPr id="81923" name="Rectangle 3">
            <a:extLst>
              <a:ext uri="{FF2B5EF4-FFF2-40B4-BE49-F238E27FC236}">
                <a16:creationId xmlns:a16="http://schemas.microsoft.com/office/drawing/2014/main" id="{8A557F11-5BCA-4A9F-8202-AE4E3344297A}"/>
              </a:ext>
            </a:extLst>
          </p:cNvPr>
          <p:cNvSpPr>
            <a:spLocks noGrp="1" noChangeArrowheads="1"/>
          </p:cNvSpPr>
          <p:nvPr>
            <p:ph type="body" idx="1"/>
          </p:nvPr>
        </p:nvSpPr>
        <p:spPr/>
        <p:txBody>
          <a:bodyPr/>
          <a:lstStyle/>
          <a:p>
            <a:r>
              <a:rPr lang="cs-CZ" altLang="cs-CZ"/>
              <a:t>Efekt zvětšení obrazu vzdálených objektů díky ohybu světla v gravitačním poli blízkých hvězd nebo galaxií.</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7AB84DF-3EF9-41BB-B2A8-ED5D598B2A3B}"/>
              </a:ext>
            </a:extLst>
          </p:cNvPr>
          <p:cNvSpPr>
            <a:spLocks noGrp="1" noChangeArrowheads="1"/>
          </p:cNvSpPr>
          <p:nvPr>
            <p:ph type="title"/>
          </p:nvPr>
        </p:nvSpPr>
        <p:spPr/>
        <p:txBody>
          <a:bodyPr/>
          <a:lstStyle/>
          <a:p>
            <a:r>
              <a:rPr lang="cs-CZ" altLang="cs-CZ"/>
              <a:t>Gravitační čočka</a:t>
            </a:r>
          </a:p>
        </p:txBody>
      </p:sp>
      <p:pic>
        <p:nvPicPr>
          <p:cNvPr id="22533" name="Picture 5" descr="EinsteinRing_schematic">
            <a:extLst>
              <a:ext uri="{FF2B5EF4-FFF2-40B4-BE49-F238E27FC236}">
                <a16:creationId xmlns:a16="http://schemas.microsoft.com/office/drawing/2014/main" id="{50D31CF9-1746-45A9-B02E-0D2A9A790C6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6438" y="1268413"/>
            <a:ext cx="5187950" cy="5187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7">
            <a:extLst>
              <a:ext uri="{FF2B5EF4-FFF2-40B4-BE49-F238E27FC236}">
                <a16:creationId xmlns:a16="http://schemas.microsoft.com/office/drawing/2014/main" id="{CD1F9C91-F31B-41D4-BD2A-C46276B5F167}"/>
              </a:ext>
            </a:extLst>
          </p:cNvPr>
          <p:cNvSpPr>
            <a:spLocks noGrp="1" noChangeArrowheads="1"/>
          </p:cNvSpPr>
          <p:nvPr>
            <p:ph type="title"/>
          </p:nvPr>
        </p:nvSpPr>
        <p:spPr/>
        <p:txBody>
          <a:bodyPr/>
          <a:lstStyle/>
          <a:p>
            <a:r>
              <a:rPr lang="cs-CZ" altLang="cs-CZ"/>
              <a:t>Gravitační čočka</a:t>
            </a:r>
          </a:p>
        </p:txBody>
      </p:sp>
      <p:pic>
        <p:nvPicPr>
          <p:cNvPr id="24585" name="Picture 9" descr="20030716-Quadruply-lensed-quasar-with-Einstein-ring">
            <a:extLst>
              <a:ext uri="{FF2B5EF4-FFF2-40B4-BE49-F238E27FC236}">
                <a16:creationId xmlns:a16="http://schemas.microsoft.com/office/drawing/2014/main" id="{1604E770-A183-473D-BD94-E4060CEECF6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2475" y="1339850"/>
            <a:ext cx="7635875" cy="504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a:extLst>
              <a:ext uri="{FF2B5EF4-FFF2-40B4-BE49-F238E27FC236}">
                <a16:creationId xmlns:a16="http://schemas.microsoft.com/office/drawing/2014/main" id="{8525AB9B-490B-4F7B-890D-8A6678DC8DEC}"/>
              </a:ext>
            </a:extLst>
          </p:cNvPr>
          <p:cNvSpPr>
            <a:spLocks noGrp="1" noChangeArrowheads="1"/>
          </p:cNvSpPr>
          <p:nvPr>
            <p:ph type="title"/>
          </p:nvPr>
        </p:nvSpPr>
        <p:spPr/>
        <p:txBody>
          <a:bodyPr/>
          <a:lstStyle/>
          <a:p>
            <a:r>
              <a:rPr lang="cs-CZ" altLang="cs-CZ"/>
              <a:t>Gravitační čočka</a:t>
            </a:r>
          </a:p>
        </p:txBody>
      </p:sp>
      <p:pic>
        <p:nvPicPr>
          <p:cNvPr id="27654" name="Picture 6" descr="einstein">
            <a:extLst>
              <a:ext uri="{FF2B5EF4-FFF2-40B4-BE49-F238E27FC236}">
                <a16:creationId xmlns:a16="http://schemas.microsoft.com/office/drawing/2014/main" id="{38ECF090-431E-435A-96F3-B2702493BE1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1671638"/>
            <a:ext cx="4464050" cy="438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3051E30-CF95-4495-B4A5-EDFACB8364E3}"/>
              </a:ext>
            </a:extLst>
          </p:cNvPr>
          <p:cNvSpPr>
            <a:spLocks noGrp="1" noChangeArrowheads="1"/>
          </p:cNvSpPr>
          <p:nvPr>
            <p:ph type="title"/>
          </p:nvPr>
        </p:nvSpPr>
        <p:spPr/>
        <p:txBody>
          <a:bodyPr/>
          <a:lstStyle/>
          <a:p>
            <a:r>
              <a:rPr lang="cs-CZ" altLang="cs-CZ"/>
              <a:t>Vývoj vesmíru</a:t>
            </a:r>
          </a:p>
        </p:txBody>
      </p:sp>
      <p:sp>
        <p:nvSpPr>
          <p:cNvPr id="82947" name="Rectangle 3">
            <a:extLst>
              <a:ext uri="{FF2B5EF4-FFF2-40B4-BE49-F238E27FC236}">
                <a16:creationId xmlns:a16="http://schemas.microsoft.com/office/drawing/2014/main" id="{E2BC432E-E175-42C5-9516-F19C344544E6}"/>
              </a:ext>
            </a:extLst>
          </p:cNvPr>
          <p:cNvSpPr>
            <a:spLocks noGrp="1" noChangeArrowheads="1"/>
          </p:cNvSpPr>
          <p:nvPr>
            <p:ph type="body" idx="1"/>
          </p:nvPr>
        </p:nvSpPr>
        <p:spPr/>
        <p:txBody>
          <a:bodyPr/>
          <a:lstStyle/>
          <a:p>
            <a:r>
              <a:rPr lang="cs-CZ" altLang="cs-CZ"/>
              <a:t>Jeden z prvních důsledků OTR, které Einstein objevil, bylo rozpínání vesmíru. To se neslučovalo s tehdejší představou, a proto se Einstein zavedl do svých rovnic „kosmologickou konstantu“, která měla tento </a:t>
            </a:r>
            <a:r>
              <a:rPr lang="cs-CZ" altLang="cs-CZ" i="1"/>
              <a:t>nedostatek</a:t>
            </a:r>
            <a:r>
              <a:rPr lang="cs-CZ" altLang="cs-CZ"/>
              <a:t> opravit. V roce 1929 však Hubble pozoroval rudý posuv u vzdálených galaxií, čímž dokázal, že vesmír se rozpíná.</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3030E6F-A10C-46A2-88A9-568F2D5DC6A8}"/>
              </a:ext>
            </a:extLst>
          </p:cNvPr>
          <p:cNvSpPr>
            <a:spLocks noGrp="1" noChangeArrowheads="1"/>
          </p:cNvSpPr>
          <p:nvPr>
            <p:ph type="title"/>
          </p:nvPr>
        </p:nvSpPr>
        <p:spPr/>
        <p:txBody>
          <a:bodyPr/>
          <a:lstStyle/>
          <a:p>
            <a:r>
              <a:rPr lang="cs-CZ" altLang="cs-CZ"/>
              <a:t>Vývoj vesmíru</a:t>
            </a:r>
          </a:p>
        </p:txBody>
      </p:sp>
      <p:sp>
        <p:nvSpPr>
          <p:cNvPr id="83971" name="Rectangle 3">
            <a:extLst>
              <a:ext uri="{FF2B5EF4-FFF2-40B4-BE49-F238E27FC236}">
                <a16:creationId xmlns:a16="http://schemas.microsoft.com/office/drawing/2014/main" id="{64B3E076-9397-4A0D-BA59-B76D9B538DD7}"/>
              </a:ext>
            </a:extLst>
          </p:cNvPr>
          <p:cNvSpPr>
            <a:spLocks noGrp="1" noChangeArrowheads="1"/>
          </p:cNvSpPr>
          <p:nvPr>
            <p:ph type="body" idx="1"/>
          </p:nvPr>
        </p:nvSpPr>
        <p:spPr/>
        <p:txBody>
          <a:bodyPr/>
          <a:lstStyle/>
          <a:p>
            <a:r>
              <a:rPr lang="cs-CZ" altLang="cs-CZ"/>
              <a:t>Z OTR vyplývá, že vesmír začal svou existenci v singularitě zvané Velký třesk. Od této chvíle se neustále rozpíná. Jak bude jeho vývoj pokračovat dál, závisí na mnoha parametrech, např. hustotě hmoty, kosmologické konstantě apod.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4D21083-C82A-4438-9ED1-BC0D1417CD2B}"/>
              </a:ext>
            </a:extLst>
          </p:cNvPr>
          <p:cNvSpPr>
            <a:spLocks noGrp="1" noChangeArrowheads="1"/>
          </p:cNvSpPr>
          <p:nvPr>
            <p:ph type="title"/>
          </p:nvPr>
        </p:nvSpPr>
        <p:spPr/>
        <p:txBody>
          <a:bodyPr/>
          <a:lstStyle/>
          <a:p>
            <a:r>
              <a:rPr lang="cs-CZ" altLang="cs-CZ"/>
              <a:t>Velký třesk</a:t>
            </a:r>
          </a:p>
        </p:txBody>
      </p:sp>
      <p:pic>
        <p:nvPicPr>
          <p:cNvPr id="84997" name="Picture 5" descr="big-bang">
            <a:extLst>
              <a:ext uri="{FF2B5EF4-FFF2-40B4-BE49-F238E27FC236}">
                <a16:creationId xmlns:a16="http://schemas.microsoft.com/office/drawing/2014/main" id="{AE4BA278-5CE1-4106-9632-07643B72490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8225" y="1600200"/>
            <a:ext cx="4525963"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bigbang1_large">
            <a:extLst>
              <a:ext uri="{FF2B5EF4-FFF2-40B4-BE49-F238E27FC236}">
                <a16:creationId xmlns:a16="http://schemas.microsoft.com/office/drawing/2014/main" id="{511F1D3A-FDA6-426B-B056-F31A90F56413}"/>
              </a:ext>
            </a:extLst>
          </p:cNvPr>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08175" y="93663"/>
            <a:ext cx="5251450" cy="664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60AC79F-5419-4D89-AFFC-AC01C374EBC2}"/>
              </a:ext>
            </a:extLst>
          </p:cNvPr>
          <p:cNvSpPr>
            <a:spLocks noGrp="1" noChangeArrowheads="1"/>
          </p:cNvSpPr>
          <p:nvPr>
            <p:ph type="title"/>
          </p:nvPr>
        </p:nvSpPr>
        <p:spPr/>
        <p:txBody>
          <a:bodyPr/>
          <a:lstStyle/>
          <a:p>
            <a:r>
              <a:rPr lang="cs-CZ" altLang="cs-CZ"/>
              <a:t>Výchozí principy STR</a:t>
            </a:r>
          </a:p>
        </p:txBody>
      </p:sp>
      <p:sp>
        <p:nvSpPr>
          <p:cNvPr id="10243" name="Rectangle 3">
            <a:extLst>
              <a:ext uri="{FF2B5EF4-FFF2-40B4-BE49-F238E27FC236}">
                <a16:creationId xmlns:a16="http://schemas.microsoft.com/office/drawing/2014/main" id="{929FDC81-9102-47DC-BA72-556BA0106DDF}"/>
              </a:ext>
            </a:extLst>
          </p:cNvPr>
          <p:cNvSpPr>
            <a:spLocks noGrp="1" noChangeArrowheads="1"/>
          </p:cNvSpPr>
          <p:nvPr>
            <p:ph type="body" idx="1"/>
          </p:nvPr>
        </p:nvSpPr>
        <p:spPr/>
        <p:txBody>
          <a:bodyPr/>
          <a:lstStyle/>
          <a:p>
            <a:r>
              <a:rPr lang="cs-CZ" altLang="cs-CZ"/>
              <a:t>1. Newtonův zákon</a:t>
            </a:r>
          </a:p>
          <a:p>
            <a:r>
              <a:rPr lang="cs-CZ" altLang="cs-CZ"/>
              <a:t>Princip speciální relativity</a:t>
            </a:r>
          </a:p>
          <a:p>
            <a:r>
              <a:rPr lang="cs-CZ" altLang="cs-CZ"/>
              <a:t>Princip konstantní rychlosti světla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285E26-66BB-476A-9534-9B0F26146D3A}"/>
              </a:ext>
            </a:extLst>
          </p:cNvPr>
          <p:cNvSpPr>
            <a:spLocks noGrp="1" noChangeArrowheads="1"/>
          </p:cNvSpPr>
          <p:nvPr>
            <p:ph type="title"/>
          </p:nvPr>
        </p:nvSpPr>
        <p:spPr/>
        <p:txBody>
          <a:bodyPr/>
          <a:lstStyle/>
          <a:p>
            <a:r>
              <a:rPr lang="cs-CZ" altLang="cs-CZ"/>
              <a:t>Konec vesmíru</a:t>
            </a:r>
          </a:p>
        </p:txBody>
      </p:sp>
      <p:sp>
        <p:nvSpPr>
          <p:cNvPr id="90115" name="Rectangle 3">
            <a:extLst>
              <a:ext uri="{FF2B5EF4-FFF2-40B4-BE49-F238E27FC236}">
                <a16:creationId xmlns:a16="http://schemas.microsoft.com/office/drawing/2014/main" id="{AD8DD1E4-304C-4854-B5DD-A9CA77A31725}"/>
              </a:ext>
            </a:extLst>
          </p:cNvPr>
          <p:cNvSpPr>
            <a:spLocks noGrp="1" noChangeArrowheads="1"/>
          </p:cNvSpPr>
          <p:nvPr>
            <p:ph type="body" idx="1"/>
          </p:nvPr>
        </p:nvSpPr>
        <p:spPr/>
        <p:txBody>
          <a:bodyPr/>
          <a:lstStyle/>
          <a:p>
            <a:pPr marL="609600" indent="-609600"/>
            <a:r>
              <a:rPr lang="cs-CZ" altLang="cs-CZ" sz="2800"/>
              <a:t>Otevřený vesmír</a:t>
            </a:r>
          </a:p>
          <a:p>
            <a:pPr marL="990600" lvl="1" indent="-533400">
              <a:buFontTx/>
              <a:buNone/>
            </a:pPr>
            <a:r>
              <a:rPr lang="cs-CZ" altLang="cs-CZ" sz="2400"/>
              <a:t>Tento vesmír je prostorově i časově nekonečný. Od velkého třesku se bude neustále rozpínat, až dojde vyhasnutí všech hvězd a vesmír se stane chladným a skoro prázdným místem. </a:t>
            </a:r>
          </a:p>
          <a:p>
            <a:pPr marL="609600" indent="-609600"/>
            <a:r>
              <a:rPr lang="cs-CZ" altLang="cs-CZ" sz="2800"/>
              <a:t>Uzavřený vesmír</a:t>
            </a:r>
          </a:p>
          <a:p>
            <a:pPr marL="990600" lvl="1" indent="-533400">
              <a:buFontTx/>
              <a:buNone/>
            </a:pPr>
            <a:r>
              <a:rPr lang="cs-CZ" altLang="cs-CZ" sz="2400"/>
              <a:t>Vesmír je omezený jak prostorově tak časově. Jeho objem je konečný a v konečném čase se vlastní gravitací zhroutí do finální singularity. V té skončí svou existenci i všichni pozorovatelé.</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1894F20-8801-4EC6-A237-10FA38B77256}"/>
              </a:ext>
            </a:extLst>
          </p:cNvPr>
          <p:cNvSpPr>
            <a:spLocks noGrp="1" noChangeArrowheads="1"/>
          </p:cNvSpPr>
          <p:nvPr>
            <p:ph type="title"/>
          </p:nvPr>
        </p:nvSpPr>
        <p:spPr/>
        <p:txBody>
          <a:bodyPr/>
          <a:lstStyle/>
          <a:p>
            <a:r>
              <a:rPr lang="cs-CZ" altLang="cs-CZ"/>
              <a:t>Lze překročit rychlost světla?</a:t>
            </a:r>
          </a:p>
        </p:txBody>
      </p:sp>
      <p:sp>
        <p:nvSpPr>
          <p:cNvPr id="96259" name="Rectangle 3">
            <a:extLst>
              <a:ext uri="{FF2B5EF4-FFF2-40B4-BE49-F238E27FC236}">
                <a16:creationId xmlns:a16="http://schemas.microsoft.com/office/drawing/2014/main" id="{80B4E055-409F-40E2-96C2-55DFFF1D17E7}"/>
              </a:ext>
            </a:extLst>
          </p:cNvPr>
          <p:cNvSpPr>
            <a:spLocks noGrp="1" noChangeArrowheads="1"/>
          </p:cNvSpPr>
          <p:nvPr>
            <p:ph type="body" idx="1"/>
          </p:nvPr>
        </p:nvSpPr>
        <p:spPr/>
        <p:txBody>
          <a:bodyPr/>
          <a:lstStyle/>
          <a:p>
            <a:r>
              <a:rPr lang="cs-CZ" altLang="cs-CZ"/>
              <a:t>Teorie relativity tuto možnost nepřipouští. Rychlost světla je limitem pro všechny reálné (fyzikální) pozorovatele. Kdyby existoval signál, který by cestoval rychleji než světlo, byla by narušena kauzalita (časová návaznost dějů). Mohlo by se pak stát, že by tento signál pro některé pozorovatele cestoval do minulosti, což není možné.</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35C3D3C-6749-451A-BCC1-86E17DE78719}"/>
              </a:ext>
            </a:extLst>
          </p:cNvPr>
          <p:cNvSpPr>
            <a:spLocks noGrp="1" noChangeArrowheads="1"/>
          </p:cNvSpPr>
          <p:nvPr>
            <p:ph type="title"/>
          </p:nvPr>
        </p:nvSpPr>
        <p:spPr/>
        <p:txBody>
          <a:bodyPr/>
          <a:lstStyle/>
          <a:p>
            <a:r>
              <a:rPr lang="cs-CZ" altLang="cs-CZ"/>
              <a:t>Lze překročit rychlost světla?</a:t>
            </a:r>
          </a:p>
        </p:txBody>
      </p:sp>
      <p:sp>
        <p:nvSpPr>
          <p:cNvPr id="97283" name="Rectangle 3">
            <a:extLst>
              <a:ext uri="{FF2B5EF4-FFF2-40B4-BE49-F238E27FC236}">
                <a16:creationId xmlns:a16="http://schemas.microsoft.com/office/drawing/2014/main" id="{1C74989E-0F79-4DDF-B763-C1DD7E9E3FF7}"/>
              </a:ext>
            </a:extLst>
          </p:cNvPr>
          <p:cNvSpPr>
            <a:spLocks noGrp="1" noChangeArrowheads="1"/>
          </p:cNvSpPr>
          <p:nvPr>
            <p:ph type="body" idx="1"/>
          </p:nvPr>
        </p:nvSpPr>
        <p:spPr/>
        <p:txBody>
          <a:bodyPr/>
          <a:lstStyle/>
          <a:p>
            <a:r>
              <a:rPr lang="cs-CZ" altLang="cs-CZ"/>
              <a:t>Červí díry nabízí jistou možnost, jak obejít toto omezení tím, že cestujeme </a:t>
            </a:r>
            <a:r>
              <a:rPr lang="cs-CZ" altLang="cs-CZ" i="1"/>
              <a:t>zkratkou</a:t>
            </a:r>
            <a:r>
              <a:rPr lang="cs-CZ" altLang="cs-CZ"/>
              <a:t>. Dokonce umožňují cestování časem. Jsou to však pouze hypotetické objekty. S existencí červích děr jsou velké problémy: jak ji vytvořit, jak ji stabilizovat, jak jí procházet. Potřebujeme exotickou hmotu.</a:t>
            </a:r>
            <a:endParaRPr lang="cs-CZ" altLang="cs-CZ" i="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6B998D0A-9350-4204-929C-415561288FC7}"/>
              </a:ext>
            </a:extLst>
          </p:cNvPr>
          <p:cNvSpPr>
            <a:spLocks noGrp="1" noChangeArrowheads="1"/>
          </p:cNvSpPr>
          <p:nvPr>
            <p:ph type="title"/>
          </p:nvPr>
        </p:nvSpPr>
        <p:spPr/>
        <p:txBody>
          <a:bodyPr/>
          <a:lstStyle/>
          <a:p>
            <a:r>
              <a:rPr lang="cs-CZ" altLang="cs-CZ"/>
              <a:t>Lze překročit rychlost světla?</a:t>
            </a:r>
          </a:p>
        </p:txBody>
      </p:sp>
      <p:sp>
        <p:nvSpPr>
          <p:cNvPr id="98307" name="Rectangle 3">
            <a:extLst>
              <a:ext uri="{FF2B5EF4-FFF2-40B4-BE49-F238E27FC236}">
                <a16:creationId xmlns:a16="http://schemas.microsoft.com/office/drawing/2014/main" id="{9C75A556-7E46-4087-AF70-7DED7B5A697E}"/>
              </a:ext>
            </a:extLst>
          </p:cNvPr>
          <p:cNvSpPr>
            <a:spLocks noGrp="1" noChangeArrowheads="1"/>
          </p:cNvSpPr>
          <p:nvPr>
            <p:ph type="body" idx="1"/>
          </p:nvPr>
        </p:nvSpPr>
        <p:spPr/>
        <p:txBody>
          <a:bodyPr/>
          <a:lstStyle/>
          <a:p>
            <a:r>
              <a:rPr lang="cs-CZ" altLang="cs-CZ"/>
              <a:t>Kvantová teorie však umožňuje ovlivňování částic na libovolnou vzdálenost nekonečnou rychlostí. Mnoho experimentů tento fenomén potvrdilo. Naštěstí však není narušena kauzalita, protože abychom přenesli informaci, musíme ještě sdělit, zda se přenos vůbec povedl. A to už probíhá podsvětelnou rychlostí.</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DE025AFF-F74E-4EC3-AB74-700D79849787}"/>
              </a:ext>
            </a:extLst>
          </p:cNvPr>
          <p:cNvSpPr>
            <a:spLocks noGrp="1" noChangeArrowheads="1"/>
          </p:cNvSpPr>
          <p:nvPr>
            <p:ph type="title"/>
          </p:nvPr>
        </p:nvSpPr>
        <p:spPr/>
        <p:txBody>
          <a:bodyPr/>
          <a:lstStyle/>
          <a:p>
            <a:r>
              <a:rPr lang="cs-CZ" altLang="cs-CZ"/>
              <a:t>Kvantová teleportace</a:t>
            </a:r>
          </a:p>
        </p:txBody>
      </p:sp>
      <p:pic>
        <p:nvPicPr>
          <p:cNvPr id="105477" name="Picture 5" descr="figureB">
            <a:extLst>
              <a:ext uri="{FF2B5EF4-FFF2-40B4-BE49-F238E27FC236}">
                <a16:creationId xmlns:a16="http://schemas.microsoft.com/office/drawing/2014/main" id="{988F2B83-70B7-4F29-8F5C-5FFF23B4A56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201738"/>
            <a:ext cx="6337300" cy="532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09BE97-93ED-484F-94B2-0A2E80EEE687}"/>
              </a:ext>
            </a:extLst>
          </p:cNvPr>
          <p:cNvSpPr>
            <a:spLocks noGrp="1" noChangeArrowheads="1"/>
          </p:cNvSpPr>
          <p:nvPr>
            <p:ph type="title"/>
          </p:nvPr>
        </p:nvSpPr>
        <p:spPr/>
        <p:txBody>
          <a:bodyPr/>
          <a:lstStyle/>
          <a:p>
            <a:r>
              <a:rPr lang="cs-CZ" altLang="cs-CZ"/>
              <a:t>Kvantová teleportace</a:t>
            </a:r>
          </a:p>
        </p:txBody>
      </p:sp>
      <p:pic>
        <p:nvPicPr>
          <p:cNvPr id="107525" name="Picture 5" descr="tpscheme">
            <a:extLst>
              <a:ext uri="{FF2B5EF4-FFF2-40B4-BE49-F238E27FC236}">
                <a16:creationId xmlns:a16="http://schemas.microsoft.com/office/drawing/2014/main" id="{88C2DA06-3CC4-43CB-8FE6-94463257FC58}"/>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339850"/>
            <a:ext cx="6911975" cy="504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F848E40-FB50-4CF9-ADA6-29A7147CB88F}"/>
              </a:ext>
            </a:extLst>
          </p:cNvPr>
          <p:cNvSpPr>
            <a:spLocks noGrp="1" noChangeArrowheads="1"/>
          </p:cNvSpPr>
          <p:nvPr>
            <p:ph type="title"/>
          </p:nvPr>
        </p:nvSpPr>
        <p:spPr/>
        <p:txBody>
          <a:bodyPr/>
          <a:lstStyle/>
          <a:p>
            <a:r>
              <a:rPr lang="cs-CZ" altLang="cs-CZ"/>
              <a:t>Lze překročit rychlost světla?</a:t>
            </a:r>
          </a:p>
        </p:txBody>
      </p:sp>
      <p:sp>
        <p:nvSpPr>
          <p:cNvPr id="100355" name="Rectangle 3">
            <a:extLst>
              <a:ext uri="{FF2B5EF4-FFF2-40B4-BE49-F238E27FC236}">
                <a16:creationId xmlns:a16="http://schemas.microsoft.com/office/drawing/2014/main" id="{5E2120A0-EF44-42AF-9B45-1B99537EBB24}"/>
              </a:ext>
            </a:extLst>
          </p:cNvPr>
          <p:cNvSpPr>
            <a:spLocks noGrp="1" noChangeArrowheads="1"/>
          </p:cNvSpPr>
          <p:nvPr>
            <p:ph type="body" idx="1"/>
          </p:nvPr>
        </p:nvSpPr>
        <p:spPr/>
        <p:txBody>
          <a:bodyPr/>
          <a:lstStyle/>
          <a:p>
            <a:r>
              <a:rPr lang="cs-CZ" altLang="cs-CZ"/>
              <a:t>V některých materiálech lze dosáhnout rychlostí větších než rychlosti světla u tzv. grupové nebo fázové rychlosti světla. Jsou to však jen matematické pojmy a nic skutečného se nepřenáší.</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CBB937A-667D-4063-8AAF-D5761CAED2DE}"/>
              </a:ext>
            </a:extLst>
          </p:cNvPr>
          <p:cNvSpPr>
            <a:spLocks noGrp="1" noChangeArrowheads="1"/>
          </p:cNvSpPr>
          <p:nvPr>
            <p:ph type="title"/>
          </p:nvPr>
        </p:nvSpPr>
        <p:spPr/>
        <p:txBody>
          <a:bodyPr/>
          <a:lstStyle/>
          <a:p>
            <a:r>
              <a:rPr lang="cs-CZ" altLang="cs-CZ"/>
              <a:t>Červí díry</a:t>
            </a:r>
          </a:p>
        </p:txBody>
      </p:sp>
      <p:pic>
        <p:nvPicPr>
          <p:cNvPr id="73733" name="Picture 5" descr="wormhole">
            <a:extLst>
              <a:ext uri="{FF2B5EF4-FFF2-40B4-BE49-F238E27FC236}">
                <a16:creationId xmlns:a16="http://schemas.microsoft.com/office/drawing/2014/main" id="{CC7783D0-8D07-4414-AC76-F91C00C8ABE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0175" y="1357313"/>
            <a:ext cx="6340475" cy="5010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0B3CC9D-612B-42CE-B0DA-19FF91839153}"/>
              </a:ext>
            </a:extLst>
          </p:cNvPr>
          <p:cNvSpPr>
            <a:spLocks noGrp="1" noChangeArrowheads="1"/>
          </p:cNvSpPr>
          <p:nvPr>
            <p:ph type="title"/>
          </p:nvPr>
        </p:nvSpPr>
        <p:spPr/>
        <p:txBody>
          <a:bodyPr/>
          <a:lstStyle/>
          <a:p>
            <a:r>
              <a:rPr lang="cs-CZ" altLang="cs-CZ"/>
              <a:t>1. Newtonův zákon</a:t>
            </a:r>
          </a:p>
        </p:txBody>
      </p:sp>
      <p:sp>
        <p:nvSpPr>
          <p:cNvPr id="11267" name="Rectangle 3">
            <a:extLst>
              <a:ext uri="{FF2B5EF4-FFF2-40B4-BE49-F238E27FC236}">
                <a16:creationId xmlns:a16="http://schemas.microsoft.com/office/drawing/2014/main" id="{591A0B8E-8F8F-4B61-90AB-9DF12895CF82}"/>
              </a:ext>
            </a:extLst>
          </p:cNvPr>
          <p:cNvSpPr>
            <a:spLocks noGrp="1" noChangeArrowheads="1"/>
          </p:cNvSpPr>
          <p:nvPr>
            <p:ph type="body" idx="1"/>
          </p:nvPr>
        </p:nvSpPr>
        <p:spPr/>
        <p:txBody>
          <a:bodyPr/>
          <a:lstStyle/>
          <a:p>
            <a:pPr>
              <a:buFontTx/>
              <a:buNone/>
            </a:pPr>
            <a:r>
              <a:rPr lang="cs-CZ" altLang="cs-CZ" sz="2400"/>
              <a:t>Existují vztažné systémy (pozorovatelé), vůči nimž se tělesa, na něž nepůsobí síly, pohybují rovnoměrně přímočaře. Těmto VS se říká inerciální. V takovémto vztažném systému můžeme pomocí ideálně tuhých měřidel a ideálních hodin zkonstruovat souřadnicovou soustavu.</a:t>
            </a:r>
          </a:p>
          <a:p>
            <a:pPr>
              <a:buFontTx/>
              <a:buNone/>
            </a:pPr>
            <a:endParaRPr lang="cs-CZ" altLang="cs-CZ" sz="2400"/>
          </a:p>
          <a:p>
            <a:pPr>
              <a:buFontTx/>
              <a:buNone/>
            </a:pPr>
            <a:r>
              <a:rPr lang="cs-CZ" altLang="cs-CZ" sz="2400"/>
              <a:t>Inerciální systémy jsou vůči ostatním preferované, což je jedno z omezení STR (nepopisuje systémy se zrychlením ani gravitací)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BD513FF-6DF2-473D-B399-734556EE50A3}"/>
              </a:ext>
            </a:extLst>
          </p:cNvPr>
          <p:cNvSpPr>
            <a:spLocks noGrp="1" noChangeArrowheads="1"/>
          </p:cNvSpPr>
          <p:nvPr>
            <p:ph type="title"/>
          </p:nvPr>
        </p:nvSpPr>
        <p:spPr/>
        <p:txBody>
          <a:bodyPr/>
          <a:lstStyle/>
          <a:p>
            <a:r>
              <a:rPr lang="cs-CZ" altLang="cs-CZ"/>
              <a:t>Princip speciální relativity</a:t>
            </a:r>
          </a:p>
        </p:txBody>
      </p:sp>
      <p:sp>
        <p:nvSpPr>
          <p:cNvPr id="12291" name="Rectangle 3">
            <a:extLst>
              <a:ext uri="{FF2B5EF4-FFF2-40B4-BE49-F238E27FC236}">
                <a16:creationId xmlns:a16="http://schemas.microsoft.com/office/drawing/2014/main" id="{FB0EF035-13C6-4393-B163-D6FFC929F7C6}"/>
              </a:ext>
            </a:extLst>
          </p:cNvPr>
          <p:cNvSpPr>
            <a:spLocks noGrp="1" noChangeArrowheads="1"/>
          </p:cNvSpPr>
          <p:nvPr>
            <p:ph type="body" idx="1"/>
          </p:nvPr>
        </p:nvSpPr>
        <p:spPr/>
        <p:txBody>
          <a:bodyPr/>
          <a:lstStyle/>
          <a:p>
            <a:pPr>
              <a:buFontTx/>
              <a:buNone/>
            </a:pPr>
            <a:r>
              <a:rPr lang="cs-CZ" altLang="cs-CZ" sz="2400"/>
              <a:t>Všechny inerciální vztažné systémy jsou si rovnocenné, platí v nich stejné fyzikální zákony. Rovnice musí mít ve všech stejný tvar.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E9DEB77-9B6A-4A51-BB6D-1A27EBDA25CA}"/>
              </a:ext>
            </a:extLst>
          </p:cNvPr>
          <p:cNvSpPr>
            <a:spLocks noGrp="1" noChangeArrowheads="1"/>
          </p:cNvSpPr>
          <p:nvPr>
            <p:ph type="title"/>
          </p:nvPr>
        </p:nvSpPr>
        <p:spPr/>
        <p:txBody>
          <a:bodyPr/>
          <a:lstStyle/>
          <a:p>
            <a:r>
              <a:rPr lang="cs-CZ" altLang="cs-CZ" sz="4000"/>
              <a:t>Princip konstantní rychlosti světla</a:t>
            </a:r>
          </a:p>
        </p:txBody>
      </p:sp>
      <p:sp>
        <p:nvSpPr>
          <p:cNvPr id="13315" name="Rectangle 3">
            <a:extLst>
              <a:ext uri="{FF2B5EF4-FFF2-40B4-BE49-F238E27FC236}">
                <a16:creationId xmlns:a16="http://schemas.microsoft.com/office/drawing/2014/main" id="{0E885500-01DE-4F04-BA2E-9516434F8773}"/>
              </a:ext>
            </a:extLst>
          </p:cNvPr>
          <p:cNvSpPr>
            <a:spLocks noGrp="1" noChangeArrowheads="1"/>
          </p:cNvSpPr>
          <p:nvPr>
            <p:ph type="body" idx="1"/>
          </p:nvPr>
        </p:nvSpPr>
        <p:spPr/>
        <p:txBody>
          <a:bodyPr/>
          <a:lstStyle/>
          <a:p>
            <a:pPr>
              <a:buFontTx/>
              <a:buNone/>
            </a:pPr>
            <a:r>
              <a:rPr lang="cs-CZ" altLang="cs-CZ" sz="2400"/>
              <a:t>Ve vakuu se šíří světlo vůči všem inerciálním vztažným systémům s konstantní rychlostí nezávislou na rychlosti zdroje.</a:t>
            </a:r>
          </a:p>
          <a:p>
            <a:pPr>
              <a:buFontTx/>
              <a:buNone/>
            </a:pPr>
            <a:endParaRPr lang="cs-CZ" altLang="cs-CZ" sz="2400"/>
          </a:p>
          <a:p>
            <a:pPr>
              <a:buFontTx/>
              <a:buNone/>
            </a:pPr>
            <a:r>
              <a:rPr lang="cs-CZ" altLang="cs-CZ" sz="2400"/>
              <a:t>Z tohoto principu vyplývá, že transformace mezi IVS bude jiná než Galileova </a:t>
            </a:r>
            <a:r>
              <a:rPr lang="cs-CZ" altLang="cs-CZ" sz="2400">
                <a:cs typeface="Arial" panose="020B0604020202020204" pitchFamily="34" charset="0"/>
              </a:rPr>
              <a:t>→ Lorentzova transformace.</a:t>
            </a:r>
          </a:p>
        </p:txBody>
      </p:sp>
    </p:spTree>
  </p:cSld>
  <p:clrMapOvr>
    <a:masterClrMapping/>
  </p:clrMapOvr>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TotalTime>
  <Words>2349</Words>
  <Application>Microsoft Office PowerPoint</Application>
  <PresentationFormat>Předvádění na obrazovce (4:3)</PresentationFormat>
  <Paragraphs>162</Paragraphs>
  <Slides>67</Slides>
  <Notes>0</Notes>
  <HiddenSlides>0</HiddenSlides>
  <MMClips>1</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67</vt:i4>
      </vt:variant>
    </vt:vector>
  </HeadingPairs>
  <TitlesOfParts>
    <vt:vector size="69" baseType="lpstr">
      <vt:lpstr>Arial</vt:lpstr>
      <vt:lpstr>Výchozí návrh</vt:lpstr>
      <vt:lpstr>Teorie relativity</vt:lpstr>
      <vt:lpstr>Cesta k speciální teorii relativity</vt:lpstr>
      <vt:lpstr>Cesta k speciální teorii relativity</vt:lpstr>
      <vt:lpstr>Albert Einstein (1879 – 1855)</vt:lpstr>
      <vt:lpstr>Cesta k speciální teorii relativity</vt:lpstr>
      <vt:lpstr>Výchozí principy STR</vt:lpstr>
      <vt:lpstr>1. Newtonův zákon</vt:lpstr>
      <vt:lpstr>Princip speciální relativity</vt:lpstr>
      <vt:lpstr>Princip konstantní rychlosti světla</vt:lpstr>
      <vt:lpstr>Lorentzova transformace</vt:lpstr>
      <vt:lpstr>Lorentzova transformace</vt:lpstr>
      <vt:lpstr>Lorentzova transformace</vt:lpstr>
      <vt:lpstr>Důsledky Lorentzovy transformace</vt:lpstr>
      <vt:lpstr>Relativita soumístnosti</vt:lpstr>
      <vt:lpstr>Relativita současnosti</vt:lpstr>
      <vt:lpstr>Paradox dvojčat</vt:lpstr>
      <vt:lpstr>Paradox dvojčat</vt:lpstr>
      <vt:lpstr>Proč teorie gravitace?</vt:lpstr>
      <vt:lpstr>Proč teorie gravitace?</vt:lpstr>
      <vt:lpstr>Cesta k obecné relativitě</vt:lpstr>
      <vt:lpstr>Cesta k obecné relativitě</vt:lpstr>
      <vt:lpstr>Základní principy OR</vt:lpstr>
      <vt:lpstr>Princip ekvivalence</vt:lpstr>
      <vt:lpstr>Princip ekvivalence</vt:lpstr>
      <vt:lpstr>Princip obecné kovariance (relativity)</vt:lpstr>
      <vt:lpstr>Princip jednoduchosti</vt:lpstr>
      <vt:lpstr>Co přináší nového OR</vt:lpstr>
      <vt:lpstr>Jak ovlivňuje hmota prostoročas?</vt:lpstr>
      <vt:lpstr>Jak ovlivňuje hmota prostoročas?</vt:lpstr>
      <vt:lpstr>Co je to křivost prostoročasu?</vt:lpstr>
      <vt:lpstr>Jak se pohybují tělesa v grav. poli?</vt:lpstr>
      <vt:lpstr>Prostoročas ve Sluneční soustavě</vt:lpstr>
      <vt:lpstr>Oběh planet</vt:lpstr>
      <vt:lpstr>Oběh planet</vt:lpstr>
      <vt:lpstr>Stáčení perihélia Merkuru</vt:lpstr>
      <vt:lpstr>Stáčení perihélia Merkuru</vt:lpstr>
      <vt:lpstr>Gravitační rudý posuv</vt:lpstr>
      <vt:lpstr>Gravitační vlny</vt:lpstr>
      <vt:lpstr>Gravitační vlny</vt:lpstr>
      <vt:lpstr>Prostoročasové singularity</vt:lpstr>
      <vt:lpstr>Černé díry</vt:lpstr>
      <vt:lpstr>Černé díry</vt:lpstr>
      <vt:lpstr>Černé díry</vt:lpstr>
      <vt:lpstr>Černé díry</vt:lpstr>
      <vt:lpstr>Černé díry</vt:lpstr>
      <vt:lpstr>Černé díry</vt:lpstr>
      <vt:lpstr>Rotující objekty</vt:lpstr>
      <vt:lpstr>Rotující objekty</vt:lpstr>
      <vt:lpstr>Červí díry</vt:lpstr>
      <vt:lpstr>Červí díry</vt:lpstr>
      <vt:lpstr>Červí díry</vt:lpstr>
      <vt:lpstr>Gravitační čočka</vt:lpstr>
      <vt:lpstr>Gravitační čočka</vt:lpstr>
      <vt:lpstr>Gravitační čočka</vt:lpstr>
      <vt:lpstr>Gravitační čočka</vt:lpstr>
      <vt:lpstr>Vývoj vesmíru</vt:lpstr>
      <vt:lpstr>Vývoj vesmíru</vt:lpstr>
      <vt:lpstr>Velký třesk</vt:lpstr>
      <vt:lpstr>Prezentace aplikace PowerPoint</vt:lpstr>
      <vt:lpstr>Konec vesmíru</vt:lpstr>
      <vt:lpstr>Lze překročit rychlost světla?</vt:lpstr>
      <vt:lpstr>Lze překročit rychlost světla?</vt:lpstr>
      <vt:lpstr>Lze překročit rychlost světla?</vt:lpstr>
      <vt:lpstr>Kvantová teleportace</vt:lpstr>
      <vt:lpstr>Kvantová teleportace</vt:lpstr>
      <vt:lpstr>Lze překročit rychlost světla?</vt:lpstr>
      <vt:lpstr>Červí díry</vt:lpstr>
    </vt:vector>
  </TitlesOfParts>
  <Company>pn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Obecná relativita</dc:title>
  <dc:creator>np</dc:creator>
  <cp:lastModifiedBy>Jaromír Osčádal</cp:lastModifiedBy>
  <cp:revision>23</cp:revision>
  <dcterms:created xsi:type="dcterms:W3CDTF">2005-01-08T14:47:49Z</dcterms:created>
  <dcterms:modified xsi:type="dcterms:W3CDTF">2017-09-28T16:30:11Z</dcterms:modified>
</cp:coreProperties>
</file>