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57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8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12">
            <a:extLst>
              <a:ext uri="{FF2B5EF4-FFF2-40B4-BE49-F238E27FC236}">
                <a16:creationId xmlns:a16="http://schemas.microsoft.com/office/drawing/2014/main" id="{517D0BF3-7D4F-4099-BF3E-F6ECB2F7CD8D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Elipsa 13">
            <a:extLst>
              <a:ext uri="{FF2B5EF4-FFF2-40B4-BE49-F238E27FC236}">
                <a16:creationId xmlns:a16="http://schemas.microsoft.com/office/drawing/2014/main" id="{1DAD1399-718F-432C-9AC9-BA828FEC12C6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>
            <a:extLst>
              <a:ext uri="{FF2B5EF4-FFF2-40B4-BE49-F238E27FC236}">
                <a16:creationId xmlns:a16="http://schemas.microsoft.com/office/drawing/2014/main" id="{F218AD57-D720-4B10-8603-346586EBA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19">
            <a:extLst>
              <a:ext uri="{FF2B5EF4-FFF2-40B4-BE49-F238E27FC236}">
                <a16:creationId xmlns:a16="http://schemas.microsoft.com/office/drawing/2014/main" id="{CF430498-A82C-4B41-B6A2-38911A6ED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Alena Cahová</a:t>
            </a:r>
          </a:p>
        </p:txBody>
      </p:sp>
      <p:sp>
        <p:nvSpPr>
          <p:cNvPr id="8" name="Zástupný symbol pro číslo snímku 9">
            <a:extLst>
              <a:ext uri="{FF2B5EF4-FFF2-40B4-BE49-F238E27FC236}">
                <a16:creationId xmlns:a16="http://schemas.microsoft.com/office/drawing/2014/main" id="{FA6185CB-2DFF-4317-B036-3F8DB45FB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41003C-51C3-45DC-8A14-F29C0DC04CE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032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D504C8F4-846A-4944-9C62-5EA520CF2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64998905-9529-426D-8419-F618E391B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2B35CA9A-4C49-4326-AD94-B11D173A8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2BE80-40FC-4D2F-B671-138F7831EA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287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89CEB6B4-27A8-4AF4-BB69-D9B141923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F7355127-5F8E-4A18-803B-978B829C9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DDB7DA86-D2E4-42DF-993A-E7A412C41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3757E0-FB41-49A3-9FE2-D93BC058B3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81139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23">
            <a:extLst>
              <a:ext uri="{FF2B5EF4-FFF2-40B4-BE49-F238E27FC236}">
                <a16:creationId xmlns:a16="http://schemas.microsoft.com/office/drawing/2014/main" id="{48FBB2F3-1C09-403F-936E-12F123E17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9">
            <a:extLst>
              <a:ext uri="{FF2B5EF4-FFF2-40B4-BE49-F238E27FC236}">
                <a16:creationId xmlns:a16="http://schemas.microsoft.com/office/drawing/2014/main" id="{370668C0-018C-44CA-AAC2-47AD49323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>
            <a:extLst>
              <a:ext uri="{FF2B5EF4-FFF2-40B4-BE49-F238E27FC236}">
                <a16:creationId xmlns:a16="http://schemas.microsoft.com/office/drawing/2014/main" id="{73C9BE83-4D59-415D-9021-56D576581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B653B-9D83-4989-AA3B-5AE9FCF7941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291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7B17236B-2141-4D9E-9EA1-55DCBDDB3443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EDD65D4-0AEE-42A4-9B83-C8FB34D40796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Elipsa 15">
            <a:extLst>
              <a:ext uri="{FF2B5EF4-FFF2-40B4-BE49-F238E27FC236}">
                <a16:creationId xmlns:a16="http://schemas.microsoft.com/office/drawing/2014/main" id="{0FE5B3B5-3AC4-4484-A9D1-190345E3EE13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Elipsa 16">
            <a:extLst>
              <a:ext uri="{FF2B5EF4-FFF2-40B4-BE49-F238E27FC236}">
                <a16:creationId xmlns:a16="http://schemas.microsoft.com/office/drawing/2014/main" id="{F1467C06-7987-4EDA-B822-78CAF90E5A52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3">
            <a:extLst>
              <a:ext uri="{FF2B5EF4-FFF2-40B4-BE49-F238E27FC236}">
                <a16:creationId xmlns:a16="http://schemas.microsoft.com/office/drawing/2014/main" id="{C9B845F5-F28B-43E9-A11D-0298CD75F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4">
            <a:extLst>
              <a:ext uri="{FF2B5EF4-FFF2-40B4-BE49-F238E27FC236}">
                <a16:creationId xmlns:a16="http://schemas.microsoft.com/office/drawing/2014/main" id="{E67977D9-44B5-4542-A2FD-035556F1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>
            <a:extLst>
              <a:ext uri="{FF2B5EF4-FFF2-40B4-BE49-F238E27FC236}">
                <a16:creationId xmlns:a16="http://schemas.microsoft.com/office/drawing/2014/main" id="{55678B24-D702-4C6C-A530-0B031809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D0BD57-754F-4706-B9EC-D0767507CF7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276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23">
            <a:extLst>
              <a:ext uri="{FF2B5EF4-FFF2-40B4-BE49-F238E27FC236}">
                <a16:creationId xmlns:a16="http://schemas.microsoft.com/office/drawing/2014/main" id="{C80FADFB-F707-4918-A3B6-E63ECB80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9">
            <a:extLst>
              <a:ext uri="{FF2B5EF4-FFF2-40B4-BE49-F238E27FC236}">
                <a16:creationId xmlns:a16="http://schemas.microsoft.com/office/drawing/2014/main" id="{6A1728B6-AFD0-48A2-8D4E-0FBE0592E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>
            <a:extLst>
              <a:ext uri="{FF2B5EF4-FFF2-40B4-BE49-F238E27FC236}">
                <a16:creationId xmlns:a16="http://schemas.microsoft.com/office/drawing/2014/main" id="{A1ABC73C-6D17-49A4-8AF5-4F194ECC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E9F0E-B705-4923-8F0B-6F43FC28030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346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7EE30A6-D3C8-41FD-98D4-927A5ADC1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71998ED-222D-4192-9A08-8F37AFC58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BAE9018-B060-49CC-AC78-7DAF916DB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AAB17D-044E-4FBF-B32F-05A9E2D3EB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9600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>
            <a:extLst>
              <a:ext uri="{FF2B5EF4-FFF2-40B4-BE49-F238E27FC236}">
                <a16:creationId xmlns:a16="http://schemas.microsoft.com/office/drawing/2014/main" id="{3EDA5C49-D438-4D84-AE57-E485961E1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9">
            <a:extLst>
              <a:ext uri="{FF2B5EF4-FFF2-40B4-BE49-F238E27FC236}">
                <a16:creationId xmlns:a16="http://schemas.microsoft.com/office/drawing/2014/main" id="{D5E5789E-3BB2-4CE8-9642-32522E58A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>
            <a:extLst>
              <a:ext uri="{FF2B5EF4-FFF2-40B4-BE49-F238E27FC236}">
                <a16:creationId xmlns:a16="http://schemas.microsoft.com/office/drawing/2014/main" id="{010FB525-0E39-46D6-8F90-144869CC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576E65-3FBE-4C9D-8A9B-5EF283B0931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149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39C141E5-2CB9-4B05-8EA5-01794A36CA7D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58C418E-1F55-4D95-B876-A093AEB6A213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datum 1">
            <a:extLst>
              <a:ext uri="{FF2B5EF4-FFF2-40B4-BE49-F238E27FC236}">
                <a16:creationId xmlns:a16="http://schemas.microsoft.com/office/drawing/2014/main" id="{67FA3E9A-D28D-444C-B456-6412ECB4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>
            <a:extLst>
              <a:ext uri="{FF2B5EF4-FFF2-40B4-BE49-F238E27FC236}">
                <a16:creationId xmlns:a16="http://schemas.microsoft.com/office/drawing/2014/main" id="{4E0A4AE8-59C5-4AC4-877C-040C20361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>
            <a:extLst>
              <a:ext uri="{FF2B5EF4-FFF2-40B4-BE49-F238E27FC236}">
                <a16:creationId xmlns:a16="http://schemas.microsoft.com/office/drawing/2014/main" id="{BD2AE705-D44E-48FC-8190-8827B22A5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54B81-F903-4A0B-AAA1-300478C993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71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9E899B3-4440-4FF5-9FFB-0D8739DA4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5E63DA-4BF1-48B1-AD68-C8E6E0124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C6BAC1-C2CC-44BD-AAB4-3DB32CD6D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DF7C6-F59E-4116-9CEC-51C4F740B8A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952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E86CD399-CAEA-4FD8-834F-8E3716AEB9E8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Vývojový diagram: postup 5">
            <a:extLst>
              <a:ext uri="{FF2B5EF4-FFF2-40B4-BE49-F238E27FC236}">
                <a16:creationId xmlns:a16="http://schemas.microsoft.com/office/drawing/2014/main" id="{19CD14EE-88E0-4A28-A798-3B25BB4482AE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Vývojový diagram: postup 6">
            <a:extLst>
              <a:ext uri="{FF2B5EF4-FFF2-40B4-BE49-F238E27FC236}">
                <a16:creationId xmlns:a16="http://schemas.microsoft.com/office/drawing/2014/main" id="{FE966019-A0D1-4824-8C21-54985AB50D46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8" name="Zástupný symbol pro datum 4">
            <a:extLst>
              <a:ext uri="{FF2B5EF4-FFF2-40B4-BE49-F238E27FC236}">
                <a16:creationId xmlns:a16="http://schemas.microsoft.com/office/drawing/2014/main" id="{440C3F04-0ADA-4981-957C-6E798651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id="{396E4103-8CC2-4428-8AA8-5345F2C8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DBC23B19-E39F-4D13-9793-C5660567D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43503-8C7B-4330-9E24-6280E3B1BE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4379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>
            <a:extLst>
              <a:ext uri="{FF2B5EF4-FFF2-40B4-BE49-F238E27FC236}">
                <a16:creationId xmlns:a16="http://schemas.microsoft.com/office/drawing/2014/main" id="{14FA0019-143C-4F8C-9E6B-BAC2D74BC1FA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Elipsa 7">
            <a:extLst>
              <a:ext uri="{FF2B5EF4-FFF2-40B4-BE49-F238E27FC236}">
                <a16:creationId xmlns:a16="http://schemas.microsoft.com/office/drawing/2014/main" id="{BD310713-4096-4E34-836A-671B04DA5B24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rstenec 10">
            <a:extLst>
              <a:ext uri="{FF2B5EF4-FFF2-40B4-BE49-F238E27FC236}">
                <a16:creationId xmlns:a16="http://schemas.microsoft.com/office/drawing/2014/main" id="{1B2D850E-AC99-4482-B646-094BAD2E15CF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5F05C579-A428-4E91-A86F-42315A2AAE9F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Zástupný symbol pro nadpis 4">
            <a:extLst>
              <a:ext uri="{FF2B5EF4-FFF2-40B4-BE49-F238E27FC236}">
                <a16:creationId xmlns:a16="http://schemas.microsoft.com/office/drawing/2014/main" id="{B8659CDA-BB80-49D9-8C9F-780D8B599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4105" name="Zástupný symbol pro text 8">
            <a:extLst>
              <a:ext uri="{FF2B5EF4-FFF2-40B4-BE49-F238E27FC236}">
                <a16:creationId xmlns:a16="http://schemas.microsoft.com/office/drawing/2014/main" id="{A1D0B927-E489-486C-B617-9607A9D7DA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  <p:sp>
        <p:nvSpPr>
          <p:cNvPr id="24" name="Zástupný symbol pro datum 23">
            <a:extLst>
              <a:ext uri="{FF2B5EF4-FFF2-40B4-BE49-F238E27FC236}">
                <a16:creationId xmlns:a16="http://schemas.microsoft.com/office/drawing/2014/main" id="{038C41D6-D858-4040-83A6-C55983C73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9EAD3615-B3F5-425D-9DB5-41F74854C0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>
            <a:extLst>
              <a:ext uri="{FF2B5EF4-FFF2-40B4-BE49-F238E27FC236}">
                <a16:creationId xmlns:a16="http://schemas.microsoft.com/office/drawing/2014/main" id="{01CAD176-9C15-4467-A415-83F107180B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E0CE4D"/>
                </a:solidFill>
              </a:defRPr>
            </a:lvl1pPr>
          </a:lstStyle>
          <a:p>
            <a:fld id="{59B4AA8D-4E02-4447-9B93-D5DF632650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580C936-07C5-4753-B24C-8F9D2ACA1AB8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6" r:id="rId2"/>
    <p:sldLayoutId id="2147483702" r:id="rId3"/>
    <p:sldLayoutId id="2147483697" r:id="rId4"/>
    <p:sldLayoutId id="2147483703" r:id="rId5"/>
    <p:sldLayoutId id="2147483698" r:id="rId6"/>
    <p:sldLayoutId id="2147483704" r:id="rId7"/>
    <p:sldLayoutId id="2147483705" r:id="rId8"/>
    <p:sldLayoutId id="2147483706" r:id="rId9"/>
    <p:sldLayoutId id="2147483699" r:id="rId10"/>
    <p:sldLayoutId id="214748370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45E70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45E70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B32C16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5CD2D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13.wmf"/><Relationship Id="rId3" Type="http://schemas.openxmlformats.org/officeDocument/2006/relationships/image" Target="../media/image4.png"/><Relationship Id="rId21" Type="http://schemas.openxmlformats.org/officeDocument/2006/relationships/oleObject" Target="../embeddings/oleObject8.bin"/><Relationship Id="rId7" Type="http://schemas.openxmlformats.org/officeDocument/2006/relationships/oleObject" Target="../embeddings/oleObject1.bin"/><Relationship Id="rId12" Type="http://schemas.openxmlformats.org/officeDocument/2006/relationships/image" Target="../media/image10.wmf"/><Relationship Id="rId1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5.png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19" Type="http://schemas.openxmlformats.org/officeDocument/2006/relationships/oleObject" Target="../embeddings/oleObject7.bin"/><Relationship Id="rId4" Type="http://schemas.openxmlformats.org/officeDocument/2006/relationships/image" Target="../media/image7.png"/><Relationship Id="rId9" Type="http://schemas.openxmlformats.org/officeDocument/2006/relationships/oleObject" Target="../embeddings/oleObject2.bin"/><Relationship Id="rId14" Type="http://schemas.openxmlformats.org/officeDocument/2006/relationships/image" Target="../media/image11.wmf"/><Relationship Id="rId22" Type="http://schemas.openxmlformats.org/officeDocument/2006/relationships/image" Target="../media/image1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E24A2B2-52AD-44D4-AD8A-0F05CC6132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857375" y="1143000"/>
            <a:ext cx="6003925" cy="2209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Relativistická dynamika</a:t>
            </a:r>
          </a:p>
        </p:txBody>
      </p:sp>
      <p:sp>
        <p:nvSpPr>
          <p:cNvPr id="11267" name="Rectangle 17">
            <a:extLst>
              <a:ext uri="{FF2B5EF4-FFF2-40B4-BE49-F238E27FC236}">
                <a16:creationId xmlns:a16="http://schemas.microsoft.com/office/drawing/2014/main" id="{C46DC03E-D782-4D9E-8B57-FA3C043A8F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500438" y="3571875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000">
                <a:solidFill>
                  <a:srgbClr val="FFC000"/>
                </a:solidFill>
              </a:rPr>
              <a:t>Alena Cahová</a:t>
            </a:r>
          </a:p>
        </p:txBody>
      </p:sp>
      <p:pic>
        <p:nvPicPr>
          <p:cNvPr id="11268" name="Picture 6" descr="logo_eucitel">
            <a:extLst>
              <a:ext uri="{FF2B5EF4-FFF2-40B4-BE49-F238E27FC236}">
                <a16:creationId xmlns:a16="http://schemas.microsoft.com/office/drawing/2014/main" id="{2C996FA9-F86A-4003-88F2-FB136ABBD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500188"/>
            <a:ext cx="181610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57E5075-9291-4FA6-ADBF-29FCB0126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  <a:latin typeface="Book Antiqua" pitchFamily="18" charset="0"/>
              </a:rPr>
              <a:t>Einstein na dálnici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C8D6CE7C-A787-4E17-9E01-4F4227A1E6C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1563" y="1285875"/>
            <a:ext cx="5072062" cy="4857750"/>
          </a:xfrm>
        </p:spPr>
        <p:txBody>
          <a:bodyPr>
            <a:normAutofit fontScale="85000" lnSpcReduction="10000"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Book Antiqua" pitchFamily="18" charset="0"/>
              </a:rPr>
              <a:t>Pravím ženě na dálnici řídě trabanta: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Book Antiqua" pitchFamily="18" charset="0"/>
              </a:rPr>
              <a:t>Hmotnost tvého organismu není konstanta.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Book Antiqua" pitchFamily="18" charset="0"/>
              </a:rPr>
              <a:t>Čím rychleji se tímto vozem řítíme,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Book Antiqua" pitchFamily="18" charset="0"/>
              </a:rPr>
              <a:t>tím podle Einsteina víc vážíme.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Book Antiqua" pitchFamily="18" charset="0"/>
              </a:rPr>
              <a:t>Zastav rychle, manželka se leká,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Book Antiqua" pitchFamily="18" charset="0"/>
              </a:rPr>
              <a:t>zas budu mít více o pár deka!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dirty="0">
              <a:latin typeface="Book Antiqua" pitchFamily="18" charset="0"/>
            </a:endParaRP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dirty="0">
                <a:latin typeface="Book Antiqua" pitchFamily="18" charset="0"/>
              </a:rPr>
              <a:t>(Emil </a:t>
            </a:r>
            <a:r>
              <a:rPr lang="cs-CZ" dirty="0" err="1">
                <a:latin typeface="Book Antiqua" pitchFamily="18" charset="0"/>
              </a:rPr>
              <a:t>Calda</a:t>
            </a:r>
            <a:r>
              <a:rPr lang="cs-CZ" dirty="0">
                <a:latin typeface="Book Antiqua" pitchFamily="18" charset="0"/>
              </a:rPr>
              <a:t>)</a:t>
            </a:r>
          </a:p>
        </p:txBody>
      </p:sp>
      <p:pic>
        <p:nvPicPr>
          <p:cNvPr id="20484" name="Picture 4" descr="Einstein_jazyk">
            <a:extLst>
              <a:ext uri="{FF2B5EF4-FFF2-40B4-BE49-F238E27FC236}">
                <a16:creationId xmlns:a16="http://schemas.microsoft.com/office/drawing/2014/main" id="{153CB28A-61EB-4763-B116-16CDDB12AB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1500188"/>
            <a:ext cx="2743200" cy="357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AB27FC5-EB73-4266-ADF4-E8D40740EE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>
                <a:solidFill>
                  <a:schemeClr val="tx2">
                    <a:satMod val="130000"/>
                  </a:schemeClr>
                </a:solidFill>
              </a:rPr>
              <a:t>Skládání rychlostí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FE10432F-9E94-4C96-94A0-E1BD532AE8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/>
              <a:t>Principu stálé rychlosti světla odporuje klasický vztah</a:t>
            </a:r>
            <a:br>
              <a:rPr lang="cs-CZ" sz="2800"/>
            </a:br>
            <a:r>
              <a:rPr lang="cs-CZ" sz="2800"/>
              <a:t> 				u´= u + v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/>
              <a:t>Předpokládejme, že raketa letí rychlostí v = 0,5c.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/>
              <a:t>V určitém okamžiku pilot rozsvítí přední reflektor. Světlo reflektoru se vzhledem k raketě šíří    rychlostí c.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/>
              <a:t>Podle klasické mechaniky by se světlo vzhledem k Zemi šířilo rychlostí </a:t>
            </a:r>
            <a:br>
              <a:rPr lang="cs-CZ" sz="2800"/>
            </a:br>
            <a:r>
              <a:rPr lang="cs-CZ" sz="2800"/>
              <a:t>			c´= 0,5c+c = 1,5c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cs-CZ" sz="2800"/>
              <a:t>=&gt; spor s principem stálé rychlosti světla.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70" name="Picture 6" descr="earth">
            <a:extLst>
              <a:ext uri="{FF2B5EF4-FFF2-40B4-BE49-F238E27FC236}">
                <a16:creationId xmlns:a16="http://schemas.microsoft.com/office/drawing/2014/main" id="{E2FB5661-621A-4CD9-8937-51940D1D6A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41" r="10558" b="77736"/>
          <a:stretch>
            <a:fillRect/>
          </a:stretch>
        </p:blipFill>
        <p:spPr bwMode="auto">
          <a:xfrm>
            <a:off x="-36513" y="4365625"/>
            <a:ext cx="9217026" cy="260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14" descr="10_astronaut">
            <a:extLst>
              <a:ext uri="{FF2B5EF4-FFF2-40B4-BE49-F238E27FC236}">
                <a16:creationId xmlns:a16="http://schemas.microsoft.com/office/drawing/2014/main" id="{D15D3837-3276-4718-962A-04851F9B7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2708275"/>
            <a:ext cx="133350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82" name="AutoShape 18">
            <a:extLst>
              <a:ext uri="{FF2B5EF4-FFF2-40B4-BE49-F238E27FC236}">
                <a16:creationId xmlns:a16="http://schemas.microsoft.com/office/drawing/2014/main" id="{5D4EC6B6-F044-4FD0-92FF-44B3E64D963E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7505700" y="1935163"/>
            <a:ext cx="792163" cy="2484437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4D0808">
                  <a:alpha val="89999"/>
                </a:srgbClr>
              </a:gs>
              <a:gs pos="30000">
                <a:srgbClr val="FF0300">
                  <a:alpha val="72000"/>
                </a:srgbClr>
              </a:gs>
              <a:gs pos="55000">
                <a:srgbClr val="FF7A00">
                  <a:alpha val="57000"/>
                </a:srgbClr>
              </a:gs>
              <a:gs pos="100000">
                <a:srgbClr val="FFF200">
                  <a:alpha val="3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11280" name="AutoShape 16">
            <a:extLst>
              <a:ext uri="{FF2B5EF4-FFF2-40B4-BE49-F238E27FC236}">
                <a16:creationId xmlns:a16="http://schemas.microsoft.com/office/drawing/2014/main" id="{E43EB2C6-251A-40B0-A7D4-4071CDA53C6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25432" y="2959894"/>
            <a:ext cx="287337" cy="504825"/>
          </a:xfrm>
          <a:prstGeom prst="can">
            <a:avLst>
              <a:gd name="adj" fmla="val 43923"/>
            </a:avLst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1283" name="Text Box 19">
            <a:extLst>
              <a:ext uri="{FF2B5EF4-FFF2-40B4-BE49-F238E27FC236}">
                <a16:creationId xmlns:a16="http://schemas.microsoft.com/office/drawing/2014/main" id="{7EF82006-DD07-4969-B021-C2EB5B404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7988" y="5157788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</a:rPr>
              <a:t>S</a:t>
            </a:r>
          </a:p>
        </p:txBody>
      </p:sp>
      <p:grpSp>
        <p:nvGrpSpPr>
          <p:cNvPr id="2" name="Group 21">
            <a:extLst>
              <a:ext uri="{FF2B5EF4-FFF2-40B4-BE49-F238E27FC236}">
                <a16:creationId xmlns:a16="http://schemas.microsoft.com/office/drawing/2014/main" id="{59AE95D8-9995-4484-8BA8-A664169B6D2D}"/>
              </a:ext>
            </a:extLst>
          </p:cNvPr>
          <p:cNvGrpSpPr>
            <a:grpSpLocks/>
          </p:cNvGrpSpPr>
          <p:nvPr/>
        </p:nvGrpSpPr>
        <p:grpSpPr bwMode="auto">
          <a:xfrm>
            <a:off x="2124075" y="2492375"/>
            <a:ext cx="6048375" cy="2016125"/>
            <a:chOff x="1429" y="1570"/>
            <a:chExt cx="3810" cy="1270"/>
          </a:xfrm>
        </p:grpSpPr>
        <p:sp>
          <p:nvSpPr>
            <p:cNvPr id="13325" name="AutoShape 8" descr="Modrý ubrousek">
              <a:extLst>
                <a:ext uri="{FF2B5EF4-FFF2-40B4-BE49-F238E27FC236}">
                  <a16:creationId xmlns:a16="http://schemas.microsoft.com/office/drawing/2014/main" id="{8E54066C-5550-4ACB-8405-69D33E3C09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9" y="1570"/>
              <a:ext cx="3810" cy="1270"/>
            </a:xfrm>
            <a:prstGeom prst="homePlate">
              <a:avLst>
                <a:gd name="adj" fmla="val 75000"/>
              </a:avLst>
            </a:prstGeom>
            <a:blipFill dpi="0" rotWithShape="1">
              <a:blip r:embed="rId4">
                <a:alphaModFix amt="20000"/>
              </a:blip>
              <a:srcRect/>
              <a:tile tx="0" ty="0" sx="100000" sy="100000" flip="none" algn="tl"/>
            </a:blipFill>
            <a:ln w="9525">
              <a:solidFill>
                <a:srgbClr val="3366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3326" name="Text Box 20">
              <a:extLst>
                <a:ext uri="{FF2B5EF4-FFF2-40B4-BE49-F238E27FC236}">
                  <a16:creationId xmlns:a16="http://schemas.microsoft.com/office/drawing/2014/main" id="{C7EFB2C8-EB80-4481-B8E4-F17694AB66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19" y="1661"/>
              <a:ext cx="3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2400">
                  <a:solidFill>
                    <a:srgbClr val="0000FF"/>
                  </a:solidFill>
                </a:rPr>
                <a:t>S´</a:t>
              </a:r>
            </a:p>
          </p:txBody>
        </p:sp>
      </p:grpSp>
      <p:sp>
        <p:nvSpPr>
          <p:cNvPr id="11288" name="Line 24">
            <a:extLst>
              <a:ext uri="{FF2B5EF4-FFF2-40B4-BE49-F238E27FC236}">
                <a16:creationId xmlns:a16="http://schemas.microsoft.com/office/drawing/2014/main" id="{5CAC10C3-56DE-4C9C-92C0-2B159672E030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6550" y="3213100"/>
            <a:ext cx="1187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89" name="Text Box 25">
            <a:extLst>
              <a:ext uri="{FF2B5EF4-FFF2-40B4-BE49-F238E27FC236}">
                <a16:creationId xmlns:a16="http://schemas.microsoft.com/office/drawing/2014/main" id="{E70388D9-8A47-4B06-8086-98B075686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6913" y="2781300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/>
              <a:t>u</a:t>
            </a:r>
          </a:p>
        </p:txBody>
      </p:sp>
      <p:pic>
        <p:nvPicPr>
          <p:cNvPr id="11279" name="Picture 15" descr="einstein">
            <a:extLst>
              <a:ext uri="{FF2B5EF4-FFF2-40B4-BE49-F238E27FC236}">
                <a16:creationId xmlns:a16="http://schemas.microsoft.com/office/drawing/2014/main" id="{72895B33-0EA0-4ABD-A93A-DDB113BA54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0249">
            <a:off x="6372225" y="4076700"/>
            <a:ext cx="1228725" cy="1566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20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80" grpId="0" animBg="1"/>
      <p:bldP spid="11283" grpId="0"/>
      <p:bldP spid="112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earth">
            <a:extLst>
              <a:ext uri="{FF2B5EF4-FFF2-40B4-BE49-F238E27FC236}">
                <a16:creationId xmlns:a16="http://schemas.microsoft.com/office/drawing/2014/main" id="{35AEEDC2-393A-4777-AEBD-46DADF1B4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4797425"/>
            <a:ext cx="2058987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4" descr="einstein">
            <a:extLst>
              <a:ext uri="{FF2B5EF4-FFF2-40B4-BE49-F238E27FC236}">
                <a16:creationId xmlns:a16="http://schemas.microsoft.com/office/drawing/2014/main" id="{6D5CEF62-150A-49E2-AD85-5C06C96BB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15">
            <a:off x="7445375" y="3716338"/>
            <a:ext cx="1065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AutoShape 5">
            <a:extLst>
              <a:ext uri="{FF2B5EF4-FFF2-40B4-BE49-F238E27FC236}">
                <a16:creationId xmlns:a16="http://schemas.microsoft.com/office/drawing/2014/main" id="{F07E6990-08C1-4932-906C-738F15F9C412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6353969" y="-513556"/>
            <a:ext cx="792162" cy="47879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4D0808">
                  <a:alpha val="50000"/>
                </a:srgbClr>
              </a:gs>
              <a:gs pos="30000">
                <a:srgbClr val="FF0300">
                  <a:alpha val="44000"/>
                </a:srgbClr>
              </a:gs>
              <a:gs pos="55000">
                <a:srgbClr val="FF7A00">
                  <a:alpha val="39000"/>
                </a:srgbClr>
              </a:gs>
              <a:gs pos="100000">
                <a:srgbClr val="FFF200">
                  <a:alpha val="3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14343" name="Text Box 7">
            <a:extLst>
              <a:ext uri="{FF2B5EF4-FFF2-40B4-BE49-F238E27FC236}">
                <a16:creationId xmlns:a16="http://schemas.microsoft.com/office/drawing/2014/main" id="{1FC38B05-98A8-4D4E-A061-203D8C0E3D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6238" y="501332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</a:rPr>
              <a:t>S</a:t>
            </a:r>
          </a:p>
        </p:txBody>
      </p:sp>
      <p:grpSp>
        <p:nvGrpSpPr>
          <p:cNvPr id="2" name="Group 18">
            <a:extLst>
              <a:ext uri="{FF2B5EF4-FFF2-40B4-BE49-F238E27FC236}">
                <a16:creationId xmlns:a16="http://schemas.microsoft.com/office/drawing/2014/main" id="{77FBD4CF-6FDF-4085-8DD1-DABC93EAA8E2}"/>
              </a:ext>
            </a:extLst>
          </p:cNvPr>
          <p:cNvGrpSpPr>
            <a:grpSpLocks/>
          </p:cNvGrpSpPr>
          <p:nvPr/>
        </p:nvGrpSpPr>
        <p:grpSpPr bwMode="auto">
          <a:xfrm>
            <a:off x="0" y="765175"/>
            <a:ext cx="2124075" cy="1727200"/>
            <a:chOff x="0" y="482"/>
            <a:chExt cx="1338" cy="1088"/>
          </a:xfrm>
        </p:grpSpPr>
        <p:grpSp>
          <p:nvGrpSpPr>
            <p:cNvPr id="14348" name="Group 17">
              <a:extLst>
                <a:ext uri="{FF2B5EF4-FFF2-40B4-BE49-F238E27FC236}">
                  <a16:creationId xmlns:a16="http://schemas.microsoft.com/office/drawing/2014/main" id="{7D09EEC4-0AD3-4D92-86DD-745EB7AAA5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935"/>
              <a:ext cx="1338" cy="635"/>
              <a:chOff x="0" y="1616"/>
              <a:chExt cx="1338" cy="635"/>
            </a:xfrm>
          </p:grpSpPr>
          <p:grpSp>
            <p:nvGrpSpPr>
              <p:cNvPr id="14351" name="Group 16">
                <a:extLst>
                  <a:ext uri="{FF2B5EF4-FFF2-40B4-BE49-F238E27FC236}">
                    <a16:creationId xmlns:a16="http://schemas.microsoft.com/office/drawing/2014/main" id="{BDE196BE-56C4-49C4-A89B-B9996C3ED0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16"/>
                <a:ext cx="1338" cy="635"/>
                <a:chOff x="0" y="1616"/>
                <a:chExt cx="1338" cy="635"/>
              </a:xfrm>
            </p:grpSpPr>
            <p:grpSp>
              <p:nvGrpSpPr>
                <p:cNvPr id="14353" name="Group 15">
                  <a:extLst>
                    <a:ext uri="{FF2B5EF4-FFF2-40B4-BE49-F238E27FC236}">
                      <a16:creationId xmlns:a16="http://schemas.microsoft.com/office/drawing/2014/main" id="{E9C4B545-3A70-4B68-A5A0-974629880D88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12" y="1706"/>
                  <a:ext cx="408" cy="499"/>
                  <a:chOff x="612" y="1026"/>
                  <a:chExt cx="408" cy="499"/>
                </a:xfrm>
              </p:grpSpPr>
              <p:pic>
                <p:nvPicPr>
                  <p:cNvPr id="14355" name="Picture 3" descr="10_astronaut">
                    <a:extLst>
                      <a:ext uri="{FF2B5EF4-FFF2-40B4-BE49-F238E27FC236}">
                        <a16:creationId xmlns:a16="http://schemas.microsoft.com/office/drawing/2014/main" id="{92657F88-C763-4AA4-B378-DB6CE28A2EF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4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" y="1026"/>
                    <a:ext cx="370" cy="4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4356" name="AutoShape 6">
                    <a:extLst>
                      <a:ext uri="{FF2B5EF4-FFF2-40B4-BE49-F238E27FC236}">
                        <a16:creationId xmlns:a16="http://schemas.microsoft.com/office/drawing/2014/main" id="{4299E8A9-F1DA-4E03-B10D-BB1135848A92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952" y="1140"/>
                    <a:ext cx="45" cy="90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cs-CZ" altLang="cs-CZ"/>
                  </a:p>
                </p:txBody>
              </p:sp>
            </p:grpSp>
            <p:sp>
              <p:nvSpPr>
                <p:cNvPr id="14354" name="AutoShape 9" descr="Modrý ubrousek">
                  <a:extLst>
                    <a:ext uri="{FF2B5EF4-FFF2-40B4-BE49-F238E27FC236}">
                      <a16:creationId xmlns:a16="http://schemas.microsoft.com/office/drawing/2014/main" id="{C522A312-901C-457F-B2D8-6CC810D081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16"/>
                  <a:ext cx="1338" cy="635"/>
                </a:xfrm>
                <a:prstGeom prst="homePlate">
                  <a:avLst>
                    <a:gd name="adj" fmla="val 52677"/>
                  </a:avLst>
                </a:prstGeom>
                <a:blipFill dpi="0" rotWithShape="1">
                  <a:blip r:embed="rId5">
                    <a:alphaModFix amt="20000"/>
                  </a:blip>
                  <a:srcRect/>
                  <a:tile tx="0" ty="0" sx="100000" sy="100000" flip="none" algn="tl"/>
                </a:blip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  <p:sp>
            <p:nvSpPr>
              <p:cNvPr id="14352" name="Text Box 10">
                <a:extLst>
                  <a:ext uri="{FF2B5EF4-FFF2-40B4-BE49-F238E27FC236}">
                    <a16:creationId xmlns:a16="http://schemas.microsoft.com/office/drawing/2014/main" id="{CD5911D9-69A6-467F-B59F-E2A1B5E7C4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616"/>
                <a:ext cx="36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>
                    <a:solidFill>
                      <a:srgbClr val="0000FF"/>
                    </a:solidFill>
                  </a:rPr>
                  <a:t>S´</a:t>
                </a:r>
              </a:p>
            </p:txBody>
          </p:sp>
        </p:grpSp>
        <p:sp>
          <p:nvSpPr>
            <p:cNvPr id="14349" name="Line 11">
              <a:extLst>
                <a:ext uri="{FF2B5EF4-FFF2-40B4-BE49-F238E27FC236}">
                  <a16:creationId xmlns:a16="http://schemas.microsoft.com/office/drawing/2014/main" id="{D98B322D-267D-4B07-AC56-74878683D1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" y="754"/>
              <a:ext cx="5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50" name="Text Box 12">
              <a:extLst>
                <a:ext uri="{FF2B5EF4-FFF2-40B4-BE49-F238E27FC236}">
                  <a16:creationId xmlns:a16="http://schemas.microsoft.com/office/drawing/2014/main" id="{2887661E-E5BF-4E17-9472-8341609A57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482"/>
              <a:ext cx="2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2400">
                  <a:solidFill>
                    <a:srgbClr val="0000FF"/>
                  </a:solidFill>
                </a:rPr>
                <a:t>v</a:t>
              </a:r>
            </a:p>
          </p:txBody>
        </p:sp>
      </p:grpSp>
      <p:grpSp>
        <p:nvGrpSpPr>
          <p:cNvPr id="6" name="Group 20">
            <a:extLst>
              <a:ext uri="{FF2B5EF4-FFF2-40B4-BE49-F238E27FC236}">
                <a16:creationId xmlns:a16="http://schemas.microsoft.com/office/drawing/2014/main" id="{9E21BEB8-5C2D-4217-B667-5902FDD92F0A}"/>
              </a:ext>
            </a:extLst>
          </p:cNvPr>
          <p:cNvGrpSpPr>
            <a:grpSpLocks/>
          </p:cNvGrpSpPr>
          <p:nvPr/>
        </p:nvGrpSpPr>
        <p:grpSpPr bwMode="auto">
          <a:xfrm>
            <a:off x="5435600" y="2708275"/>
            <a:ext cx="1295400" cy="457200"/>
            <a:chOff x="3424" y="1706"/>
            <a:chExt cx="816" cy="288"/>
          </a:xfrm>
        </p:grpSpPr>
        <p:sp>
          <p:nvSpPr>
            <p:cNvPr id="14346" name="Line 13">
              <a:extLst>
                <a:ext uri="{FF2B5EF4-FFF2-40B4-BE49-F238E27FC236}">
                  <a16:creationId xmlns:a16="http://schemas.microsoft.com/office/drawing/2014/main" id="{AAB97867-B081-403C-B997-46C25EB5A0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4" y="1979"/>
              <a:ext cx="81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347" name="Text Box 14">
              <a:extLst>
                <a:ext uri="{FF2B5EF4-FFF2-40B4-BE49-F238E27FC236}">
                  <a16:creationId xmlns:a16="http://schemas.microsoft.com/office/drawing/2014/main" id="{A4E7A59B-5C46-45F8-8A39-EA3F5EB6D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706"/>
              <a:ext cx="36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2400"/>
                <a:t>u´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0.32083 0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2083 0 L 0.81701 0 " pathEditMode="relative" rAng="0" ptsTypes="AA">
                                      <p:cBhvr>
                                        <p:cTn id="2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9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22" dur="3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2" descr="earth">
            <a:extLst>
              <a:ext uri="{FF2B5EF4-FFF2-40B4-BE49-F238E27FC236}">
                <a16:creationId xmlns:a16="http://schemas.microsoft.com/office/drawing/2014/main" id="{F354DC16-AF3A-4092-B1F4-55B82C506E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5013" y="4797425"/>
            <a:ext cx="2058987" cy="206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3" descr="einstein">
            <a:extLst>
              <a:ext uri="{FF2B5EF4-FFF2-40B4-BE49-F238E27FC236}">
                <a16:creationId xmlns:a16="http://schemas.microsoft.com/office/drawing/2014/main" id="{0A65E44F-7923-4AE5-9BF6-202A48258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115">
            <a:off x="7445375" y="3716338"/>
            <a:ext cx="1065213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AutoShape 4">
            <a:extLst>
              <a:ext uri="{FF2B5EF4-FFF2-40B4-BE49-F238E27FC236}">
                <a16:creationId xmlns:a16="http://schemas.microsoft.com/office/drawing/2014/main" id="{0C1E3094-ECE3-4A44-B66A-FF5FE434C0E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8116887" y="962026"/>
            <a:ext cx="504825" cy="1549400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4D0808">
                  <a:alpha val="50000"/>
                </a:srgbClr>
              </a:gs>
              <a:gs pos="30000">
                <a:srgbClr val="FF0300">
                  <a:alpha val="44000"/>
                </a:srgbClr>
              </a:gs>
              <a:gs pos="55000">
                <a:srgbClr val="FF7A00">
                  <a:alpha val="39000"/>
                </a:srgbClr>
              </a:gs>
              <a:gs pos="100000">
                <a:srgbClr val="FFF200">
                  <a:alpha val="30000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>
              <a:latin typeface="Arial" charset="0"/>
            </a:endParaRPr>
          </a:p>
        </p:txBody>
      </p:sp>
      <p:sp>
        <p:nvSpPr>
          <p:cNvPr id="1040" name="Text Box 5">
            <a:extLst>
              <a:ext uri="{FF2B5EF4-FFF2-40B4-BE49-F238E27FC236}">
                <a16:creationId xmlns:a16="http://schemas.microsoft.com/office/drawing/2014/main" id="{455CF491-6D61-4562-A741-B87662A3D5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6238" y="5013325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FF3300"/>
                </a:solidFill>
              </a:rPr>
              <a:t>S</a:t>
            </a:r>
          </a:p>
        </p:txBody>
      </p:sp>
      <p:grpSp>
        <p:nvGrpSpPr>
          <p:cNvPr id="1041" name="Group 6">
            <a:extLst>
              <a:ext uri="{FF2B5EF4-FFF2-40B4-BE49-F238E27FC236}">
                <a16:creationId xmlns:a16="http://schemas.microsoft.com/office/drawing/2014/main" id="{47BFA69A-8E1A-4761-98F9-EAFE44CA4483}"/>
              </a:ext>
            </a:extLst>
          </p:cNvPr>
          <p:cNvGrpSpPr>
            <a:grpSpLocks/>
          </p:cNvGrpSpPr>
          <p:nvPr/>
        </p:nvGrpSpPr>
        <p:grpSpPr bwMode="auto">
          <a:xfrm>
            <a:off x="6084888" y="620713"/>
            <a:ext cx="2124075" cy="1727200"/>
            <a:chOff x="0" y="482"/>
            <a:chExt cx="1338" cy="1088"/>
          </a:xfrm>
        </p:grpSpPr>
        <p:grpSp>
          <p:nvGrpSpPr>
            <p:cNvPr id="1049" name="Group 7">
              <a:extLst>
                <a:ext uri="{FF2B5EF4-FFF2-40B4-BE49-F238E27FC236}">
                  <a16:creationId xmlns:a16="http://schemas.microsoft.com/office/drawing/2014/main" id="{20B26901-E404-4C03-90E0-A1A2C7EC53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935"/>
              <a:ext cx="1338" cy="635"/>
              <a:chOff x="0" y="1616"/>
              <a:chExt cx="1338" cy="635"/>
            </a:xfrm>
          </p:grpSpPr>
          <p:grpSp>
            <p:nvGrpSpPr>
              <p:cNvPr id="1052" name="Group 8">
                <a:extLst>
                  <a:ext uri="{FF2B5EF4-FFF2-40B4-BE49-F238E27FC236}">
                    <a16:creationId xmlns:a16="http://schemas.microsoft.com/office/drawing/2014/main" id="{4683A004-D1BC-4556-AAAB-8B21CD44F1C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616"/>
                <a:ext cx="1338" cy="635"/>
                <a:chOff x="0" y="1616"/>
                <a:chExt cx="1338" cy="635"/>
              </a:xfrm>
            </p:grpSpPr>
            <p:grpSp>
              <p:nvGrpSpPr>
                <p:cNvPr id="1054" name="Group 9">
                  <a:extLst>
                    <a:ext uri="{FF2B5EF4-FFF2-40B4-BE49-F238E27FC236}">
                      <a16:creationId xmlns:a16="http://schemas.microsoft.com/office/drawing/2014/main" id="{29E8A1CC-9429-43C3-8BAB-FDBB2830D4BF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612" y="1706"/>
                  <a:ext cx="408" cy="499"/>
                  <a:chOff x="612" y="1026"/>
                  <a:chExt cx="408" cy="499"/>
                </a:xfrm>
              </p:grpSpPr>
              <p:pic>
                <p:nvPicPr>
                  <p:cNvPr id="1056" name="Picture 10" descr="10_astronaut">
                    <a:extLst>
                      <a:ext uri="{FF2B5EF4-FFF2-40B4-BE49-F238E27FC236}">
                        <a16:creationId xmlns:a16="http://schemas.microsoft.com/office/drawing/2014/main" id="{72D3F601-BB19-4698-83A5-89AF77A350A6}"/>
                      </a:ext>
                    </a:extLst>
                  </p:cNvPr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12" y="1026"/>
                    <a:ext cx="370" cy="4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</p:pic>
              <p:sp>
                <p:nvSpPr>
                  <p:cNvPr id="1057" name="AutoShape 11">
                    <a:extLst>
                      <a:ext uri="{FF2B5EF4-FFF2-40B4-BE49-F238E27FC236}">
                        <a16:creationId xmlns:a16="http://schemas.microsoft.com/office/drawing/2014/main" id="{FAF6BD3D-BB00-47FD-9720-604A1399F3E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 rot="5400000">
                    <a:off x="952" y="1140"/>
                    <a:ext cx="45" cy="90"/>
                  </a:xfrm>
                  <a:prstGeom prst="can">
                    <a:avLst>
                      <a:gd name="adj" fmla="val 50000"/>
                    </a:avLst>
                  </a:prstGeom>
                  <a:solidFill>
                    <a:srgbClr val="3366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eaLnBrk="1" hangingPunct="1"/>
                    <a:endParaRPr lang="cs-CZ" altLang="cs-CZ"/>
                  </a:p>
                </p:txBody>
              </p:sp>
            </p:grpSp>
            <p:sp>
              <p:nvSpPr>
                <p:cNvPr id="1055" name="AutoShape 12" descr="Modrý ubrousek">
                  <a:extLst>
                    <a:ext uri="{FF2B5EF4-FFF2-40B4-BE49-F238E27FC236}">
                      <a16:creationId xmlns:a16="http://schemas.microsoft.com/office/drawing/2014/main" id="{5E300CEE-7F93-4A82-9C52-383CEAB701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0" y="1616"/>
                  <a:ext cx="1338" cy="635"/>
                </a:xfrm>
                <a:prstGeom prst="homePlate">
                  <a:avLst>
                    <a:gd name="adj" fmla="val 52677"/>
                  </a:avLst>
                </a:prstGeom>
                <a:blipFill dpi="0" rotWithShape="1">
                  <a:blip r:embed="rId6">
                    <a:alphaModFix amt="20000"/>
                  </a:blip>
                  <a:srcRect/>
                  <a:tile tx="0" ty="0" sx="100000" sy="100000" flip="none" algn="tl"/>
                </a:blipFill>
                <a:ln w="9525">
                  <a:solidFill>
                    <a:srgbClr val="3366FF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/>
                  <a:endParaRPr lang="cs-CZ" altLang="cs-CZ"/>
                </a:p>
              </p:txBody>
            </p:sp>
          </p:grpSp>
          <p:sp>
            <p:nvSpPr>
              <p:cNvPr id="1053" name="Text Box 13">
                <a:extLst>
                  <a:ext uri="{FF2B5EF4-FFF2-40B4-BE49-F238E27FC236}">
                    <a16:creationId xmlns:a16="http://schemas.microsoft.com/office/drawing/2014/main" id="{4658CD83-0FA1-483B-8D1D-4B112CBF22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616"/>
                <a:ext cx="363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cs-CZ" altLang="cs-CZ" sz="2400">
                    <a:solidFill>
                      <a:srgbClr val="0000FF"/>
                    </a:solidFill>
                  </a:rPr>
                  <a:t>S´</a:t>
                </a:r>
              </a:p>
            </p:txBody>
          </p:sp>
        </p:grpSp>
        <p:sp>
          <p:nvSpPr>
            <p:cNvPr id="1050" name="Line 14">
              <a:extLst>
                <a:ext uri="{FF2B5EF4-FFF2-40B4-BE49-F238E27FC236}">
                  <a16:creationId xmlns:a16="http://schemas.microsoft.com/office/drawing/2014/main" id="{A921B8DC-1C98-4D2F-B948-85C4B19D62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" y="754"/>
              <a:ext cx="54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51" name="Text Box 15">
              <a:extLst>
                <a:ext uri="{FF2B5EF4-FFF2-40B4-BE49-F238E27FC236}">
                  <a16:creationId xmlns:a16="http://schemas.microsoft.com/office/drawing/2014/main" id="{5559F39C-07E8-4A07-B773-BEEBBCF95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" y="482"/>
              <a:ext cx="27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2400">
                  <a:solidFill>
                    <a:srgbClr val="0000FF"/>
                  </a:solidFill>
                </a:rPr>
                <a:t>v</a:t>
              </a:r>
            </a:p>
          </p:txBody>
        </p:sp>
      </p:grpSp>
      <p:grpSp>
        <p:nvGrpSpPr>
          <p:cNvPr id="1042" name="Group 21">
            <a:extLst>
              <a:ext uri="{FF2B5EF4-FFF2-40B4-BE49-F238E27FC236}">
                <a16:creationId xmlns:a16="http://schemas.microsoft.com/office/drawing/2014/main" id="{988A9280-BE44-40F4-9FFF-71A432CD1DA6}"/>
              </a:ext>
            </a:extLst>
          </p:cNvPr>
          <p:cNvGrpSpPr>
            <a:grpSpLocks/>
          </p:cNvGrpSpPr>
          <p:nvPr/>
        </p:nvGrpSpPr>
        <p:grpSpPr bwMode="auto">
          <a:xfrm>
            <a:off x="7848600" y="1989138"/>
            <a:ext cx="1295400" cy="457200"/>
            <a:chOff x="3107" y="1298"/>
            <a:chExt cx="816" cy="288"/>
          </a:xfrm>
        </p:grpSpPr>
        <p:sp>
          <p:nvSpPr>
            <p:cNvPr id="1047" name="Line 17">
              <a:extLst>
                <a:ext uri="{FF2B5EF4-FFF2-40B4-BE49-F238E27FC236}">
                  <a16:creationId xmlns:a16="http://schemas.microsoft.com/office/drawing/2014/main" id="{5C7473AB-393E-4CEC-8B53-3C9E8407A1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1571"/>
              <a:ext cx="816" cy="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8" name="Text Box 18">
              <a:extLst>
                <a:ext uri="{FF2B5EF4-FFF2-40B4-BE49-F238E27FC236}">
                  <a16:creationId xmlns:a16="http://schemas.microsoft.com/office/drawing/2014/main" id="{D06DDA17-5D31-4052-9233-1D15B94D5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1298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2400"/>
                <a:t>u´</a:t>
              </a:r>
            </a:p>
          </p:txBody>
        </p:sp>
      </p:grpSp>
      <p:sp>
        <p:nvSpPr>
          <p:cNvPr id="13332" name="Rectangle 20">
            <a:extLst>
              <a:ext uri="{FF2B5EF4-FFF2-40B4-BE49-F238E27FC236}">
                <a16:creationId xmlns:a16="http://schemas.microsoft.com/office/drawing/2014/main" id="{86DEB39D-EB44-46A5-8262-9298D060960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5976938" cy="3455987"/>
          </a:xfrm>
        </p:spPr>
        <p:txBody>
          <a:bodyPr/>
          <a:lstStyle/>
          <a:p>
            <a:pPr eaLnBrk="1" hangingPunct="1"/>
            <a:r>
              <a:rPr lang="cs-CZ" altLang="cs-CZ" sz="2800"/>
              <a:t>v</a:t>
            </a:r>
            <a:br>
              <a:rPr lang="cs-CZ" altLang="cs-CZ" sz="2800"/>
            </a:br>
            <a:r>
              <a:rPr lang="cs-CZ" altLang="cs-CZ" sz="2800"/>
              <a:t>rychlost </a:t>
            </a:r>
            <a:r>
              <a:rPr lang="cs-CZ" altLang="cs-CZ" sz="2800" i="1"/>
              <a:t>S</a:t>
            </a:r>
            <a:r>
              <a:rPr lang="cs-CZ" altLang="cs-CZ" sz="2800"/>
              <a:t>´ vzhledem k </a:t>
            </a:r>
            <a:r>
              <a:rPr lang="cs-CZ" altLang="cs-CZ" sz="2800" i="1"/>
              <a:t>S</a:t>
            </a:r>
          </a:p>
          <a:p>
            <a:pPr eaLnBrk="1" hangingPunct="1"/>
            <a:r>
              <a:rPr lang="cs-CZ" altLang="cs-CZ" sz="2800" i="1"/>
              <a:t>u</a:t>
            </a:r>
            <a:r>
              <a:rPr lang="cs-CZ" altLang="cs-CZ" sz="2800"/>
              <a:t>´ </a:t>
            </a:r>
            <a:br>
              <a:rPr lang="cs-CZ" altLang="cs-CZ" sz="2800"/>
            </a:br>
            <a:r>
              <a:rPr lang="cs-CZ" altLang="cs-CZ" sz="2800"/>
              <a:t>rychlost signálu vzhledem k </a:t>
            </a:r>
            <a:r>
              <a:rPr lang="cs-CZ" altLang="cs-CZ" sz="2800" i="1"/>
              <a:t>S</a:t>
            </a:r>
            <a:r>
              <a:rPr lang="cs-CZ" altLang="cs-CZ" sz="2800"/>
              <a:t>´ </a:t>
            </a:r>
          </a:p>
          <a:p>
            <a:pPr eaLnBrk="1" hangingPunct="1"/>
            <a:r>
              <a:rPr lang="cs-CZ" altLang="cs-CZ" sz="2800" i="1"/>
              <a:t>u</a:t>
            </a:r>
            <a:br>
              <a:rPr lang="cs-CZ" altLang="cs-CZ" sz="2800" i="1"/>
            </a:br>
            <a:r>
              <a:rPr lang="cs-CZ" altLang="cs-CZ" sz="2800" i="1"/>
              <a:t> </a:t>
            </a:r>
            <a:r>
              <a:rPr lang="cs-CZ" altLang="cs-CZ" sz="2800"/>
              <a:t>rychlost signálu vzhledem k </a:t>
            </a:r>
            <a:r>
              <a:rPr lang="cs-CZ" altLang="cs-CZ" sz="2800" i="1"/>
              <a:t>S</a:t>
            </a:r>
            <a:endParaRPr lang="cs-CZ" altLang="cs-CZ" sz="2800"/>
          </a:p>
        </p:txBody>
      </p:sp>
      <p:grpSp>
        <p:nvGrpSpPr>
          <p:cNvPr id="7" name="Group 25">
            <a:extLst>
              <a:ext uri="{FF2B5EF4-FFF2-40B4-BE49-F238E27FC236}">
                <a16:creationId xmlns:a16="http://schemas.microsoft.com/office/drawing/2014/main" id="{BD992675-EF58-4CDA-BF83-48844F5A6358}"/>
              </a:ext>
            </a:extLst>
          </p:cNvPr>
          <p:cNvGrpSpPr>
            <a:grpSpLocks/>
          </p:cNvGrpSpPr>
          <p:nvPr/>
        </p:nvGrpSpPr>
        <p:grpSpPr bwMode="auto">
          <a:xfrm>
            <a:off x="6877050" y="2708275"/>
            <a:ext cx="2016125" cy="457200"/>
            <a:chOff x="3107" y="1842"/>
            <a:chExt cx="1270" cy="288"/>
          </a:xfrm>
        </p:grpSpPr>
        <p:sp>
          <p:nvSpPr>
            <p:cNvPr id="1045" name="Line 23">
              <a:extLst>
                <a:ext uri="{FF2B5EF4-FFF2-40B4-BE49-F238E27FC236}">
                  <a16:creationId xmlns:a16="http://schemas.microsoft.com/office/drawing/2014/main" id="{C2C419A8-E4FF-44FB-B8BD-D614F9A752A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7" y="2115"/>
              <a:ext cx="1270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046" name="Text Box 24">
              <a:extLst>
                <a:ext uri="{FF2B5EF4-FFF2-40B4-BE49-F238E27FC236}">
                  <a16:creationId xmlns:a16="http://schemas.microsoft.com/office/drawing/2014/main" id="{EE09044A-54DC-40FB-8A96-2A20AC568A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79" y="1842"/>
              <a:ext cx="31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cs-CZ" altLang="cs-CZ" sz="2400">
                  <a:solidFill>
                    <a:srgbClr val="FF3300"/>
                  </a:solidFill>
                </a:rPr>
                <a:t>u</a:t>
              </a:r>
            </a:p>
          </p:txBody>
        </p:sp>
      </p:grpSp>
      <p:graphicFrame>
        <p:nvGraphicFramePr>
          <p:cNvPr id="13338" name="Object 26">
            <a:extLst>
              <a:ext uri="{FF2B5EF4-FFF2-40B4-BE49-F238E27FC236}">
                <a16:creationId xmlns:a16="http://schemas.microsoft.com/office/drawing/2014/main" id="{92033E48-F6DA-4E15-97BB-7941E88005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4076700"/>
          <a:ext cx="8572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Rovnice" r:id="rId7" imgW="380880" imgH="393480" progId="Equation.3">
                  <p:embed/>
                </p:oleObj>
              </mc:Choice>
              <mc:Fallback>
                <p:oleObj name="Rovnice" r:id="rId7" imgW="380880" imgH="3934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076700"/>
                        <a:ext cx="85725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39" name="Object 27">
            <a:extLst>
              <a:ext uri="{FF2B5EF4-FFF2-40B4-BE49-F238E27FC236}">
                <a16:creationId xmlns:a16="http://schemas.microsoft.com/office/drawing/2014/main" id="{BB5AEE6D-204F-4700-ADE7-6EE497C42C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156325" y="3284538"/>
          <a:ext cx="1101725" cy="938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Rovnice" r:id="rId9" imgW="761760" imgH="647640" progId="Equation.3">
                  <p:embed/>
                </p:oleObj>
              </mc:Choice>
              <mc:Fallback>
                <p:oleObj name="Rovnice" r:id="rId9" imgW="761760" imgH="64764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284538"/>
                        <a:ext cx="1101725" cy="938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0" name="Object 28">
            <a:extLst>
              <a:ext uri="{FF2B5EF4-FFF2-40B4-BE49-F238E27FC236}">
                <a16:creationId xmlns:a16="http://schemas.microsoft.com/office/drawing/2014/main" id="{9D1D5DF6-262B-48FB-BDA9-DE53AAFC42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11863" y="5445125"/>
          <a:ext cx="993775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Rovnice" r:id="rId11" imgW="685800" imgH="825480" progId="Equation.3">
                  <p:embed/>
                </p:oleObj>
              </mc:Choice>
              <mc:Fallback>
                <p:oleObj name="Rovnice" r:id="rId11" imgW="685800" imgH="825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5445125"/>
                        <a:ext cx="993775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1" name="Object 29">
            <a:extLst>
              <a:ext uri="{FF2B5EF4-FFF2-40B4-BE49-F238E27FC236}">
                <a16:creationId xmlns:a16="http://schemas.microsoft.com/office/drawing/2014/main" id="{A3ECFDB7-00D5-4723-B8D2-77CEE1765F4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95963" y="5876925"/>
          <a:ext cx="184150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Rovnice" r:id="rId13" imgW="126720" imgH="177480" progId="Equation.3">
                  <p:embed/>
                </p:oleObj>
              </mc:Choice>
              <mc:Fallback>
                <p:oleObj name="Rovnice" r:id="rId13" imgW="126720" imgH="17748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5963" y="5876925"/>
                        <a:ext cx="184150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2" name="Object 30">
            <a:extLst>
              <a:ext uri="{FF2B5EF4-FFF2-40B4-BE49-F238E27FC236}">
                <a16:creationId xmlns:a16="http://schemas.microsoft.com/office/drawing/2014/main" id="{1583C15C-D242-46C5-A1C5-AD23A1C9997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3141663"/>
          <a:ext cx="1514475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Rovnice" r:id="rId15" imgW="672840" imgH="863280" progId="Equation.3">
                  <p:embed/>
                </p:oleObj>
              </mc:Choice>
              <mc:Fallback>
                <p:oleObj name="Rovnice" r:id="rId15" imgW="672840" imgH="8632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141663"/>
                        <a:ext cx="1514475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3" name="Object 31">
            <a:extLst>
              <a:ext uri="{FF2B5EF4-FFF2-40B4-BE49-F238E27FC236}">
                <a16:creationId xmlns:a16="http://schemas.microsoft.com/office/drawing/2014/main" id="{B120F70A-EAC7-4A27-A376-0C70AD1468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4437063"/>
          <a:ext cx="122713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Rovnice" r:id="rId17" imgW="545760" imgH="825480" progId="Equation.3">
                  <p:embed/>
                </p:oleObj>
              </mc:Choice>
              <mc:Fallback>
                <p:oleObj name="Rovnice" r:id="rId17" imgW="545760" imgH="82548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437063"/>
                        <a:ext cx="1227138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4" name="Object 32">
            <a:extLst>
              <a:ext uri="{FF2B5EF4-FFF2-40B4-BE49-F238E27FC236}">
                <a16:creationId xmlns:a16="http://schemas.microsoft.com/office/drawing/2014/main" id="{2B804C7E-EF69-4FBE-BCEC-BBE2D846B15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213" y="4149725"/>
          <a:ext cx="151447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Rovnice" r:id="rId19" imgW="672840" imgH="583920" progId="Equation.3">
                  <p:embed/>
                </p:oleObj>
              </mc:Choice>
              <mc:Fallback>
                <p:oleObj name="Rovnice" r:id="rId19" imgW="672840" imgH="58392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149725"/>
                        <a:ext cx="1514475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45" name="Object 33">
            <a:extLst>
              <a:ext uri="{FF2B5EF4-FFF2-40B4-BE49-F238E27FC236}">
                <a16:creationId xmlns:a16="http://schemas.microsoft.com/office/drawing/2014/main" id="{2EFAE395-2C54-43F5-BDF7-87AD7675E6B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3644900"/>
          <a:ext cx="2170113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Rovnice" r:id="rId21" imgW="965160" imgH="838080" progId="Equation.3">
                  <p:embed/>
                </p:oleObj>
              </mc:Choice>
              <mc:Fallback>
                <p:oleObj name="Rovnice" r:id="rId21" imgW="965160" imgH="838080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644900"/>
                        <a:ext cx="2170113" cy="188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3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33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3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33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30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3000"/>
                                        <p:tgtEl>
                                          <p:spTgt spid="1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3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3000"/>
                                        <p:tgtEl>
                                          <p:spTgt spid="13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3000"/>
                                        <p:tgtEl>
                                          <p:spTgt spid="13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3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41" name="Rectangle 33">
            <a:extLst>
              <a:ext uri="{FF2B5EF4-FFF2-40B4-BE49-F238E27FC236}">
                <a16:creationId xmlns:a16="http://schemas.microsoft.com/office/drawing/2014/main" id="{69646443-A824-4B05-AA5A-3A417904EF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3575" y="0"/>
            <a:ext cx="5940425" cy="7207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dirty="0">
                <a:solidFill>
                  <a:srgbClr val="FF3300"/>
                </a:solidFill>
              </a:rPr>
              <a:t>Relativistické skládání rychlostí</a:t>
            </a:r>
          </a:p>
        </p:txBody>
      </p:sp>
      <p:sp>
        <p:nvSpPr>
          <p:cNvPr id="2059" name="Rectangle 19">
            <a:extLst>
              <a:ext uri="{FF2B5EF4-FFF2-40B4-BE49-F238E27FC236}">
                <a16:creationId xmlns:a16="http://schemas.microsoft.com/office/drawing/2014/main" id="{EDD20A10-89AB-42B8-95D8-6FE980E42E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23850" y="404813"/>
            <a:ext cx="5976938" cy="3455987"/>
          </a:xfrm>
        </p:spPr>
        <p:txBody>
          <a:bodyPr/>
          <a:lstStyle/>
          <a:p>
            <a:pPr eaLnBrk="1" hangingPunct="1"/>
            <a:r>
              <a:rPr lang="cs-CZ" altLang="cs-CZ" sz="2800"/>
              <a:t>v</a:t>
            </a:r>
            <a:br>
              <a:rPr lang="cs-CZ" altLang="cs-CZ" sz="2800"/>
            </a:br>
            <a:r>
              <a:rPr lang="cs-CZ" altLang="cs-CZ" sz="2800"/>
              <a:t>rychlost </a:t>
            </a:r>
            <a:r>
              <a:rPr lang="cs-CZ" altLang="cs-CZ" sz="2800" i="1"/>
              <a:t>S</a:t>
            </a:r>
            <a:r>
              <a:rPr lang="cs-CZ" altLang="cs-CZ" sz="2800"/>
              <a:t>´ vzhledem k </a:t>
            </a:r>
            <a:r>
              <a:rPr lang="cs-CZ" altLang="cs-CZ" sz="2800" i="1"/>
              <a:t>S</a:t>
            </a:r>
          </a:p>
          <a:p>
            <a:pPr eaLnBrk="1" hangingPunct="1"/>
            <a:r>
              <a:rPr lang="cs-CZ" altLang="cs-CZ" sz="2800" i="1"/>
              <a:t>u</a:t>
            </a:r>
            <a:r>
              <a:rPr lang="cs-CZ" altLang="cs-CZ" sz="2800"/>
              <a:t>´ </a:t>
            </a:r>
            <a:br>
              <a:rPr lang="cs-CZ" altLang="cs-CZ" sz="2800"/>
            </a:br>
            <a:r>
              <a:rPr lang="cs-CZ" altLang="cs-CZ" sz="2800"/>
              <a:t>rychlost signálu vzhledem k </a:t>
            </a:r>
            <a:r>
              <a:rPr lang="cs-CZ" altLang="cs-CZ" sz="2800" i="1"/>
              <a:t>S</a:t>
            </a:r>
            <a:r>
              <a:rPr lang="cs-CZ" altLang="cs-CZ" sz="2800"/>
              <a:t>´ </a:t>
            </a:r>
          </a:p>
          <a:p>
            <a:pPr eaLnBrk="1" hangingPunct="1"/>
            <a:r>
              <a:rPr lang="cs-CZ" altLang="cs-CZ" sz="2800" i="1"/>
              <a:t>u</a:t>
            </a:r>
            <a:br>
              <a:rPr lang="cs-CZ" altLang="cs-CZ" sz="2800" i="1"/>
            </a:br>
            <a:r>
              <a:rPr lang="cs-CZ" altLang="cs-CZ" sz="2800" i="1"/>
              <a:t> </a:t>
            </a:r>
            <a:r>
              <a:rPr lang="cs-CZ" altLang="cs-CZ" sz="2800"/>
              <a:t>rychlost signálu vzhledem k </a:t>
            </a:r>
            <a:r>
              <a:rPr lang="cs-CZ" altLang="cs-CZ" sz="2800" i="1"/>
              <a:t>S</a:t>
            </a:r>
            <a:endParaRPr lang="cs-CZ" altLang="cs-CZ" sz="2800"/>
          </a:p>
        </p:txBody>
      </p:sp>
      <p:graphicFrame>
        <p:nvGraphicFramePr>
          <p:cNvPr id="2050" name="Object 23">
            <a:extLst>
              <a:ext uri="{FF2B5EF4-FFF2-40B4-BE49-F238E27FC236}">
                <a16:creationId xmlns:a16="http://schemas.microsoft.com/office/drawing/2014/main" id="{23DE7251-1B66-4F04-B9CC-6373FD27D80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9388" y="4076700"/>
          <a:ext cx="857250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Rovnice" r:id="rId3" imgW="380880" imgH="393480" progId="Equation.3">
                  <p:embed/>
                </p:oleObj>
              </mc:Choice>
              <mc:Fallback>
                <p:oleObj name="Rovnice" r:id="rId3" imgW="380880" imgH="39348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4076700"/>
                        <a:ext cx="857250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27">
            <a:extLst>
              <a:ext uri="{FF2B5EF4-FFF2-40B4-BE49-F238E27FC236}">
                <a16:creationId xmlns:a16="http://schemas.microsoft.com/office/drawing/2014/main" id="{F054AFF7-3255-46B0-BEA1-ACBECDE853C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116013" y="3141663"/>
          <a:ext cx="1514475" cy="194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Rovnice" r:id="rId5" imgW="672840" imgH="863280" progId="Equation.3">
                  <p:embed/>
                </p:oleObj>
              </mc:Choice>
              <mc:Fallback>
                <p:oleObj name="Rovnice" r:id="rId5" imgW="672840" imgH="86328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141663"/>
                        <a:ext cx="1514475" cy="194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28">
            <a:extLst>
              <a:ext uri="{FF2B5EF4-FFF2-40B4-BE49-F238E27FC236}">
                <a16:creationId xmlns:a16="http://schemas.microsoft.com/office/drawing/2014/main" id="{F3EE213D-36A5-4350-A9F4-4B35E67E7C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403350" y="4437063"/>
          <a:ext cx="1227138" cy="185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Rovnice" r:id="rId7" imgW="545760" imgH="825480" progId="Equation.3">
                  <p:embed/>
                </p:oleObj>
              </mc:Choice>
              <mc:Fallback>
                <p:oleObj name="Rovnice" r:id="rId7" imgW="545760" imgH="82548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437063"/>
                        <a:ext cx="1227138" cy="185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29">
            <a:extLst>
              <a:ext uri="{FF2B5EF4-FFF2-40B4-BE49-F238E27FC236}">
                <a16:creationId xmlns:a16="http://schemas.microsoft.com/office/drawing/2014/main" id="{82973B55-3CE1-455A-B12F-AE6E0BBE7C9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43213" y="4149725"/>
          <a:ext cx="1514475" cy="1314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Rovnice" r:id="rId9" imgW="672840" imgH="583920" progId="Equation.3">
                  <p:embed/>
                </p:oleObj>
              </mc:Choice>
              <mc:Fallback>
                <p:oleObj name="Rovnice" r:id="rId9" imgW="672840" imgH="58392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4149725"/>
                        <a:ext cx="1514475" cy="1314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30">
            <a:extLst>
              <a:ext uri="{FF2B5EF4-FFF2-40B4-BE49-F238E27FC236}">
                <a16:creationId xmlns:a16="http://schemas.microsoft.com/office/drawing/2014/main" id="{639D4B21-C111-4289-8144-14839DC7EF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56100" y="3644900"/>
          <a:ext cx="2170113" cy="188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Rovnice" r:id="rId11" imgW="965160" imgH="838080" progId="Equation.3">
                  <p:embed/>
                </p:oleObj>
              </mc:Choice>
              <mc:Fallback>
                <p:oleObj name="Rovnice" r:id="rId11" imgW="965160" imgH="83808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3644900"/>
                        <a:ext cx="2170113" cy="188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39" name="Object 31">
            <a:extLst>
              <a:ext uri="{FF2B5EF4-FFF2-40B4-BE49-F238E27FC236}">
                <a16:creationId xmlns:a16="http://schemas.microsoft.com/office/drawing/2014/main" id="{0B656B8A-77A5-411A-A042-21B3E09871B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88125" y="4149725"/>
          <a:ext cx="1627188" cy="131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Rovnice" r:id="rId13" imgW="723600" imgH="583920" progId="Equation.3">
                  <p:embed/>
                </p:oleObj>
              </mc:Choice>
              <mc:Fallback>
                <p:oleObj name="Rovnice" r:id="rId13" imgW="723600" imgH="58392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4149725"/>
                        <a:ext cx="1627188" cy="131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40" name="Object 32">
            <a:extLst>
              <a:ext uri="{FF2B5EF4-FFF2-40B4-BE49-F238E27FC236}">
                <a16:creationId xmlns:a16="http://schemas.microsoft.com/office/drawing/2014/main" id="{A4CC2579-1442-4396-8C93-37FD6DF40C6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948488" y="981075"/>
          <a:ext cx="1568450" cy="131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Rovnice" r:id="rId15" imgW="698400" imgH="583920" progId="Equation.3">
                  <p:embed/>
                </p:oleObj>
              </mc:Choice>
              <mc:Fallback>
                <p:oleObj name="Rovnice" r:id="rId15" imgW="698400" imgH="58392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981075"/>
                        <a:ext cx="1568450" cy="1311275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>
            <a:extLst>
              <a:ext uri="{FF2B5EF4-FFF2-40B4-BE49-F238E27FC236}">
                <a16:creationId xmlns:a16="http://schemas.microsoft.com/office/drawing/2014/main" id="{AAC50A2F-D27C-4A11-8222-14F953F53EA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928813" y="714375"/>
            <a:ext cx="6075362" cy="2209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Hmotnost a energie</a:t>
            </a:r>
          </a:p>
        </p:txBody>
      </p:sp>
      <p:sp>
        <p:nvSpPr>
          <p:cNvPr id="15363" name="Rectangle 17">
            <a:extLst>
              <a:ext uri="{FF2B5EF4-FFF2-40B4-BE49-F238E27FC236}">
                <a16:creationId xmlns:a16="http://schemas.microsoft.com/office/drawing/2014/main" id="{1D69F95C-DBBB-4E4D-A023-07E049605B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214688" y="3643313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solidFill>
                  <a:srgbClr val="FFC000"/>
                </a:solidFill>
              </a:rPr>
              <a:t>Alena Cahová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Rectangle 8">
            <a:extLst>
              <a:ext uri="{FF2B5EF4-FFF2-40B4-BE49-F238E27FC236}">
                <a16:creationId xmlns:a16="http://schemas.microsoft.com/office/drawing/2014/main" id="{1DFB1DBC-92B9-459B-A0C2-76D90BA1E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708275"/>
            <a:ext cx="122555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884E6B5-C3AD-4A4D-B4C8-57FCA9C246D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388" y="620713"/>
            <a:ext cx="8713787" cy="5976937"/>
          </a:xfrm>
        </p:spPr>
        <p:txBody>
          <a:bodyPr/>
          <a:lstStyle/>
          <a:p>
            <a:pPr eaLnBrk="1" hangingPunct="1"/>
            <a:r>
              <a:rPr lang="cs-CZ" altLang="cs-CZ"/>
              <a:t>Mění-li se rychlost tělesa, mění se jeho hmotnost, a tedy i jeho energie.</a:t>
            </a:r>
          </a:p>
          <a:p>
            <a:pPr eaLnBrk="1" hangingPunct="1"/>
            <a:r>
              <a:rPr lang="cs-CZ" altLang="cs-CZ"/>
              <a:t>Změna hmotnosti při změně rychlosti z v=0 na v:</a:t>
            </a:r>
            <a:br>
              <a:rPr lang="cs-CZ" altLang="cs-CZ"/>
            </a:br>
            <a:endParaRPr lang="cs-CZ" altLang="cs-CZ"/>
          </a:p>
          <a:p>
            <a:pPr eaLnBrk="1" hangingPunct="1">
              <a:buFont typeface="Wingdings 2" panose="05020102010507070707" pitchFamily="18" charset="2"/>
              <a:buNone/>
            </a:pPr>
            <a:br>
              <a:rPr lang="cs-CZ" altLang="cs-CZ"/>
            </a:br>
            <a:br>
              <a:rPr lang="cs-CZ" altLang="cs-CZ"/>
            </a:br>
            <a:endParaRPr lang="cs-CZ" altLang="cs-CZ"/>
          </a:p>
          <a:p>
            <a:pPr eaLnBrk="1" hangingPunct="1"/>
            <a:r>
              <a:rPr lang="cs-CZ" altLang="cs-CZ"/>
              <a:t>využijeme vztahu</a:t>
            </a:r>
          </a:p>
        </p:txBody>
      </p:sp>
      <p:graphicFrame>
        <p:nvGraphicFramePr>
          <p:cNvPr id="18436" name="Object 4">
            <a:extLst>
              <a:ext uri="{FF2B5EF4-FFF2-40B4-BE49-F238E27FC236}">
                <a16:creationId xmlns:a16="http://schemas.microsoft.com/office/drawing/2014/main" id="{C405B6C1-8189-495D-B2DC-32264C55DFD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5750" y="2786063"/>
          <a:ext cx="3914775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Rovnice" r:id="rId3" imgW="1739880" imgH="647640" progId="Equation.3">
                  <p:embed/>
                </p:oleObj>
              </mc:Choice>
              <mc:Fallback>
                <p:oleObj name="Rovnice" r:id="rId3" imgW="1739880" imgH="64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2786063"/>
                        <a:ext cx="3914775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7" name="Object 5">
            <a:extLst>
              <a:ext uri="{FF2B5EF4-FFF2-40B4-BE49-F238E27FC236}">
                <a16:creationId xmlns:a16="http://schemas.microsoft.com/office/drawing/2014/main" id="{E428EA71-AB53-48F6-A43D-7DB6FF84062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4213" y="4868863"/>
          <a:ext cx="2198687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Rovnice" r:id="rId5" imgW="977760" imgH="419040" progId="Equation.3">
                  <p:embed/>
                </p:oleObj>
              </mc:Choice>
              <mc:Fallback>
                <p:oleObj name="Rovnice" r:id="rId5" imgW="97776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868863"/>
                        <a:ext cx="2198687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8" name="Object 6">
            <a:extLst>
              <a:ext uri="{FF2B5EF4-FFF2-40B4-BE49-F238E27FC236}">
                <a16:creationId xmlns:a16="http://schemas.microsoft.com/office/drawing/2014/main" id="{5067BD1B-1CDC-401F-8DCE-0463D8F6E4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284663" y="2708275"/>
          <a:ext cx="2544762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Rovnice" r:id="rId7" imgW="1130040" imgH="482400" progId="Equation.3">
                  <p:embed/>
                </p:oleObj>
              </mc:Choice>
              <mc:Fallback>
                <p:oleObj name="Rovnice" r:id="rId7" imgW="1130040" imgH="482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708275"/>
                        <a:ext cx="2544762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>
            <a:extLst>
              <a:ext uri="{FF2B5EF4-FFF2-40B4-BE49-F238E27FC236}">
                <a16:creationId xmlns:a16="http://schemas.microsoft.com/office/drawing/2014/main" id="{CF9D3D63-E588-4732-A68E-46406933F95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804025" y="2781300"/>
          <a:ext cx="211296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Rovnice" r:id="rId9" imgW="939600" imgH="393480" progId="Equation.3">
                  <p:embed/>
                </p:oleObj>
              </mc:Choice>
              <mc:Fallback>
                <p:oleObj name="Rovnice" r:id="rId9" imgW="939600" imgH="393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2781300"/>
                        <a:ext cx="2112963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1" name="Text Box 9">
            <a:extLst>
              <a:ext uri="{FF2B5EF4-FFF2-40B4-BE49-F238E27FC236}">
                <a16:creationId xmlns:a16="http://schemas.microsoft.com/office/drawing/2014/main" id="{1E97361B-52F3-48FA-B755-1F3F00B81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5113" y="3789363"/>
            <a:ext cx="86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>
                <a:sym typeface="Symbol" panose="05050102010706020507" pitchFamily="18" charset="2"/>
              </a:rPr>
              <a:t></a:t>
            </a:r>
            <a:r>
              <a:rPr lang="cs-CZ" altLang="cs-CZ" sz="2400"/>
              <a:t>E</a:t>
            </a:r>
            <a:r>
              <a:rPr lang="cs-CZ" altLang="cs-CZ" sz="2400" baseline="-25000"/>
              <a:t>k</a:t>
            </a:r>
            <a:endParaRPr lang="cs-CZ" altLang="cs-CZ" sz="2400"/>
          </a:p>
        </p:txBody>
      </p:sp>
      <p:graphicFrame>
        <p:nvGraphicFramePr>
          <p:cNvPr id="18442" name="Object 10">
            <a:extLst>
              <a:ext uri="{FF2B5EF4-FFF2-40B4-BE49-F238E27FC236}">
                <a16:creationId xmlns:a16="http://schemas.microsoft.com/office/drawing/2014/main" id="{F0890164-30F7-4B12-9744-B62B7AAF165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076825" y="4365625"/>
          <a:ext cx="1803400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Rovnice" r:id="rId11" imgW="799920" imgH="241200" progId="Equation.3">
                  <p:embed/>
                </p:oleObj>
              </mc:Choice>
              <mc:Fallback>
                <p:oleObj name="Rovnice" r:id="rId11" imgW="799920" imgH="241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365625"/>
                        <a:ext cx="1803400" cy="544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2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20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  <p:bldP spid="18435" grpId="0" build="p"/>
      <p:bldP spid="1844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120CD30-CF8E-45E6-B157-8F9D7B8E69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496300" cy="7207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>
                <a:solidFill>
                  <a:schemeClr val="tx2">
                    <a:satMod val="130000"/>
                  </a:schemeClr>
                </a:solidFill>
              </a:rPr>
              <a:t>Einsteinův vztah mezi hmotností a energií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7F103AD-DE9F-4538-8B1E-44FDD99BAB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2938" y="1196975"/>
            <a:ext cx="8321675" cy="56610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/>
              <a:t>A. Einstein usoudil, že obdobný vztah bude platit i mezi celkovou energií soustavy </a:t>
            </a:r>
            <a:r>
              <a:rPr lang="cs-CZ" altLang="cs-CZ" sz="2400" i="1"/>
              <a:t>E</a:t>
            </a:r>
            <a:r>
              <a:rPr lang="cs-CZ" altLang="cs-CZ" sz="2400"/>
              <a:t> a hmotností soustavy </a:t>
            </a:r>
            <a:r>
              <a:rPr lang="cs-CZ" altLang="cs-CZ" sz="2400" i="1"/>
              <a:t>m</a:t>
            </a:r>
            <a:r>
              <a:rPr lang="cs-CZ" altLang="cs-CZ" sz="2400"/>
              <a:t>.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/>
              <a:t> 				</a:t>
            </a:r>
            <a:r>
              <a:rPr lang="cs-CZ" altLang="cs-CZ"/>
              <a:t>E = m.c</a:t>
            </a:r>
            <a:r>
              <a:rPr lang="cs-CZ" altLang="cs-CZ" baseline="30000"/>
              <a:t>2</a:t>
            </a:r>
            <a:br>
              <a:rPr lang="cs-CZ" altLang="cs-CZ" baseline="30000"/>
            </a:br>
            <a:endParaRPr lang="cs-CZ" altLang="cs-CZ" baseline="30000"/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Tato rovnice patří k nejvýznamnějším výsledkům speciální teorie relativity a také k nejznámějším fyzikálním rovnicím vůbec.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Vzhledem k velké hodnotě rychlosti světla </a:t>
            </a:r>
            <a:r>
              <a:rPr lang="cs-CZ" altLang="cs-CZ" sz="2400" i="1"/>
              <a:t>c</a:t>
            </a:r>
            <a:r>
              <a:rPr lang="cs-CZ" altLang="cs-CZ" sz="2400"/>
              <a:t> odpovídá určité změně energie makroskopického tělesa jen malá změna jeho hmotnosti.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V klasické fyzice proto můžeme hmotnost těles považovat za konstantní a nezávislou na energii.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/>
              <a:t>Uvedený vztah byl ověřen mnohými experimenty v jaderné fyzice.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167</TotalTime>
  <Words>145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20" baseType="lpstr">
      <vt:lpstr>Arial</vt:lpstr>
      <vt:lpstr>Gill Sans MT</vt:lpstr>
      <vt:lpstr>Wingdings 2</vt:lpstr>
      <vt:lpstr>Verdana</vt:lpstr>
      <vt:lpstr>Calibri</vt:lpstr>
      <vt:lpstr>Symbol</vt:lpstr>
      <vt:lpstr>Wingdings</vt:lpstr>
      <vt:lpstr>Book Antiqua</vt:lpstr>
      <vt:lpstr>Slunovrat</vt:lpstr>
      <vt:lpstr>Editor rovnic 3.0</vt:lpstr>
      <vt:lpstr>Relativistická dynamika</vt:lpstr>
      <vt:lpstr>Skládání rychlostí</vt:lpstr>
      <vt:lpstr>Prezentace aplikace PowerPoint</vt:lpstr>
      <vt:lpstr>Prezentace aplikace PowerPoint</vt:lpstr>
      <vt:lpstr>Prezentace aplikace PowerPoint</vt:lpstr>
      <vt:lpstr>Relativistické skládání rychlostí</vt:lpstr>
      <vt:lpstr>Hmotnost a energie</vt:lpstr>
      <vt:lpstr>Prezentace aplikace PowerPoint</vt:lpstr>
      <vt:lpstr>Einsteinův vztah mezi hmotností a energií</vt:lpstr>
      <vt:lpstr>Einstein na dálnici</vt:lpstr>
    </vt:vector>
  </TitlesOfParts>
  <Company>Třebíč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Prostor a čas v klasické fyzice</dc:title>
  <dc:creator>Alena Cahová</dc:creator>
  <cp:lastModifiedBy>Jaromír Osčádal</cp:lastModifiedBy>
  <cp:revision>40</cp:revision>
  <dcterms:created xsi:type="dcterms:W3CDTF">2007-10-26T17:11:30Z</dcterms:created>
  <dcterms:modified xsi:type="dcterms:W3CDTF">2017-09-28T16:32:39Z</dcterms:modified>
</cp:coreProperties>
</file>