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1pPr>
    <a:lvl2pPr marL="4572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2pPr>
    <a:lvl3pPr marL="9144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3pPr>
    <a:lvl4pPr marL="1371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4pPr>
    <a:lvl5pPr marL="18288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CC"/>
    <a:srgbClr val="FF0066"/>
    <a:srgbClr val="CC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31.wmf"/><Relationship Id="rId7" Type="http://schemas.openxmlformats.org/officeDocument/2006/relationships/image" Target="../media/image14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emf"/><Relationship Id="rId6" Type="http://schemas.openxmlformats.org/officeDocument/2006/relationships/image" Target="../media/image16.e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3.wmf"/><Relationship Id="rId2" Type="http://schemas.openxmlformats.org/officeDocument/2006/relationships/image" Target="../media/image17.emf"/><Relationship Id="rId1" Type="http://schemas.openxmlformats.org/officeDocument/2006/relationships/image" Target="../media/image20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19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4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4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70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4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4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panose="020B0604020202020204" pitchFamily="34" charset="-128"/>
              </a:defRPr>
            </a:lvl1pPr>
          </a:lstStyle>
          <a:p>
            <a:fld id="{CCFAA43F-AE1A-44EF-AF6A-C52D1B239F8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9352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B50BD1FC-ECBB-4770-BCC9-3A86D6559C00}" type="slidenum">
              <a:rPr lang="cs-CZ" altLang="cs-CZ">
                <a:solidFill>
                  <a:srgbClr val="000000"/>
                </a:solidFill>
              </a:rPr>
              <a:pPr eaLnBrk="1" hangingPunct="1"/>
              <a:t>1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277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506ADAF3-DBB8-4A92-917A-C783A58953A2}" type="slidenum">
              <a:rPr lang="cs-CZ" altLang="cs-CZ">
                <a:solidFill>
                  <a:srgbClr val="000000"/>
                </a:solidFill>
              </a:rPr>
              <a:pPr eaLnBrk="1" hangingPunct="1"/>
              <a:t>10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507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F33BE379-AD73-4E95-89A6-0242B9ECFC5D}" type="slidenum">
              <a:rPr lang="cs-CZ" altLang="cs-CZ">
                <a:solidFill>
                  <a:srgbClr val="000000"/>
                </a:solidFill>
              </a:rPr>
              <a:pPr eaLnBrk="1" hangingPunct="1"/>
              <a:t>11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157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689EA100-D6FA-4E89-96ED-3CCC937697BF}" type="slidenum">
              <a:rPr lang="cs-CZ" altLang="cs-CZ">
                <a:solidFill>
                  <a:srgbClr val="000000"/>
                </a:solidFill>
              </a:rPr>
              <a:pPr eaLnBrk="1" hangingPunct="1"/>
              <a:t>12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061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0024E7C1-57CF-4E7D-8AF7-A16F00028A8F}" type="slidenum">
              <a:rPr lang="cs-CZ" altLang="cs-CZ">
                <a:solidFill>
                  <a:srgbClr val="000000"/>
                </a:solidFill>
              </a:rPr>
              <a:pPr eaLnBrk="1" hangingPunct="1"/>
              <a:t>13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098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5C3BBBBA-2BB2-488D-B5CB-BFF7066A18BB}" type="slidenum">
              <a:rPr lang="cs-CZ" altLang="cs-CZ">
                <a:solidFill>
                  <a:srgbClr val="000000"/>
                </a:solidFill>
              </a:rPr>
              <a:pPr eaLnBrk="1" hangingPunct="1"/>
              <a:t>14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971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6CCE2702-2879-4D5E-89B2-CF13EC306CD7}" type="slidenum">
              <a:rPr lang="cs-CZ" altLang="cs-CZ">
                <a:solidFill>
                  <a:srgbClr val="000000"/>
                </a:solidFill>
              </a:rPr>
              <a:pPr eaLnBrk="1" hangingPunct="1"/>
              <a:t>15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713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8380355-93C2-41EF-A442-9EAA52A92E93}" type="slidenum">
              <a:rPr lang="cs-CZ" altLang="cs-CZ">
                <a:solidFill>
                  <a:srgbClr val="000000"/>
                </a:solidFill>
              </a:rPr>
              <a:pPr eaLnBrk="1" hangingPunct="1"/>
              <a:t>16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379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B200E563-422B-46FB-8E2B-0103A54B1F80}" type="slidenum">
              <a:rPr lang="cs-CZ" altLang="cs-CZ">
                <a:solidFill>
                  <a:srgbClr val="000000"/>
                </a:solidFill>
              </a:rPr>
              <a:pPr eaLnBrk="1" hangingPunct="1"/>
              <a:t>17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530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BE8E9729-55D7-4964-BFBC-C9A3D83A0578}" type="slidenum">
              <a:rPr lang="cs-CZ" altLang="cs-CZ">
                <a:solidFill>
                  <a:srgbClr val="000000"/>
                </a:solidFill>
              </a:rPr>
              <a:pPr eaLnBrk="1" hangingPunct="1"/>
              <a:t>18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030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4880BD3A-CDEB-4974-95BC-052440F9E5A5}" type="slidenum">
              <a:rPr lang="cs-CZ" altLang="cs-CZ">
                <a:solidFill>
                  <a:srgbClr val="000000"/>
                </a:solidFill>
              </a:rPr>
              <a:pPr eaLnBrk="1" hangingPunct="1"/>
              <a:t>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167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F52F7F17-25A0-443D-AA87-B4F039B0CA77}" type="slidenum">
              <a:rPr lang="cs-CZ" altLang="cs-CZ">
                <a:solidFill>
                  <a:srgbClr val="000000"/>
                </a:solidFill>
              </a:rPr>
              <a:pPr eaLnBrk="1" hangingPunct="1"/>
              <a:t>2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8668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5FD7E32F-7BF7-4B63-8EA4-2A0D2A7AFBA0}" type="slidenum">
              <a:rPr lang="cs-CZ" altLang="cs-CZ">
                <a:solidFill>
                  <a:srgbClr val="000000"/>
                </a:solidFill>
              </a:rPr>
              <a:pPr eaLnBrk="1" hangingPunct="1"/>
              <a:t>20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7995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8644EF40-C018-42B4-BE57-C4F960B8210C}" type="slidenum">
              <a:rPr lang="cs-CZ" altLang="cs-CZ">
                <a:solidFill>
                  <a:srgbClr val="000000"/>
                </a:solidFill>
              </a:rPr>
              <a:pPr eaLnBrk="1" hangingPunct="1"/>
              <a:t>21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7131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28B1AE5A-689A-44FD-A510-9FA49542EAB1}" type="slidenum">
              <a:rPr lang="cs-CZ" altLang="cs-CZ">
                <a:solidFill>
                  <a:srgbClr val="000000"/>
                </a:solidFill>
              </a:rPr>
              <a:pPr eaLnBrk="1" hangingPunct="1"/>
              <a:t>22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284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85EE55D1-1978-4D02-8DEE-8AD8887B9283}" type="slidenum">
              <a:rPr lang="cs-CZ" altLang="cs-CZ">
                <a:solidFill>
                  <a:srgbClr val="000000"/>
                </a:solidFill>
              </a:rPr>
              <a:pPr eaLnBrk="1" hangingPunct="1"/>
              <a:t>23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2107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D38B47EA-8A92-402A-9400-DF2989F270EE}" type="slidenum">
              <a:rPr lang="cs-CZ" altLang="cs-CZ">
                <a:solidFill>
                  <a:srgbClr val="000000"/>
                </a:solidFill>
              </a:rPr>
              <a:pPr eaLnBrk="1" hangingPunct="1"/>
              <a:t>24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0959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3E8F5D6-04EE-4E21-B680-01BC24A4B979}" type="slidenum">
              <a:rPr lang="cs-CZ" altLang="cs-CZ">
                <a:solidFill>
                  <a:srgbClr val="000000"/>
                </a:solidFill>
              </a:rPr>
              <a:pPr eaLnBrk="1" hangingPunct="1"/>
              <a:t>25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9905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344A70C9-03CC-4643-B6AC-747D69C59558}" type="slidenum">
              <a:rPr lang="cs-CZ" altLang="cs-CZ">
                <a:solidFill>
                  <a:srgbClr val="000000"/>
                </a:solidFill>
              </a:rPr>
              <a:pPr eaLnBrk="1" hangingPunct="1"/>
              <a:t>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9364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1A5A253A-DB98-4939-8830-87B5CAB28F1E}" type="slidenum">
              <a:rPr lang="cs-CZ" altLang="cs-CZ">
                <a:solidFill>
                  <a:srgbClr val="000000"/>
                </a:solidFill>
              </a:rPr>
              <a:pPr eaLnBrk="1" hangingPunct="1"/>
              <a:t>27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466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F8C0D388-A89A-4F0D-9069-F55966C52E9A}" type="slidenum">
              <a:rPr lang="cs-CZ" altLang="cs-CZ">
                <a:solidFill>
                  <a:srgbClr val="000000"/>
                </a:solidFill>
              </a:rPr>
              <a:pPr eaLnBrk="1" hangingPunct="1"/>
              <a:t>3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84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07E84709-42B6-4334-90C5-ADEEF80E7BC9}" type="slidenum">
              <a:rPr lang="cs-CZ" altLang="cs-CZ">
                <a:solidFill>
                  <a:srgbClr val="000000"/>
                </a:solidFill>
              </a:rPr>
              <a:pPr eaLnBrk="1" hangingPunct="1"/>
              <a:t>4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739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76EE544D-C129-4386-902D-C3DEF4B92D87}" type="slidenum">
              <a:rPr lang="cs-CZ" altLang="cs-CZ">
                <a:solidFill>
                  <a:srgbClr val="000000"/>
                </a:solidFill>
              </a:rPr>
              <a:pPr eaLnBrk="1" hangingPunct="1"/>
              <a:t>5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069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0F109BB-0A96-4FD0-9332-5F8F1ABF301D}" type="slidenum">
              <a:rPr lang="cs-CZ" altLang="cs-CZ">
                <a:solidFill>
                  <a:srgbClr val="000000"/>
                </a:solidFill>
              </a:rPr>
              <a:pPr eaLnBrk="1" hangingPunct="1"/>
              <a:t>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590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6A3DF2EB-2204-4C41-9252-FB4F37A7FC56}" type="slidenum">
              <a:rPr lang="cs-CZ" altLang="cs-CZ">
                <a:solidFill>
                  <a:srgbClr val="000000"/>
                </a:solidFill>
              </a:rPr>
              <a:pPr eaLnBrk="1" hangingPunct="1"/>
              <a:t>7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933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6F916E1-F125-4F43-9260-155FD66A917F}" type="slidenum">
              <a:rPr lang="cs-CZ" altLang="cs-CZ">
                <a:solidFill>
                  <a:srgbClr val="000000"/>
                </a:solidFill>
              </a:rPr>
              <a:pPr eaLnBrk="1" hangingPunct="1"/>
              <a:t>8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36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F1175952-07DD-45CC-81A9-D472AF0C846E}" type="slidenum">
              <a:rPr lang="cs-CZ" altLang="cs-CZ">
                <a:solidFill>
                  <a:srgbClr val="000000"/>
                </a:solidFill>
              </a:rPr>
              <a:pPr eaLnBrk="1" hangingPunct="1"/>
              <a:t>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18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6C26C6-BC09-4660-9D5A-D2EB3C66DAF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023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6AF5D0-9F2C-4D06-8FB4-F753F7AA579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8522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10235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10235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421D8-A500-4F7C-84DB-5DE93819E5A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3278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00" y="144463"/>
            <a:ext cx="7497763" cy="140335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B43E91-2DF1-4BE4-A121-E04497EEBE0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7666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00" y="144463"/>
            <a:ext cx="7497763" cy="140335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5F0CB-CBEC-46BA-97BB-D4E27F633B3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769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5A70-DC54-4F99-B22D-F1BA10F7783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9890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BA2BA3-1BED-4F5D-9862-CDFED37734C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133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07E29-288F-4B76-A869-41844C96F7B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716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14B4B-E7FA-4E4B-AF1E-1BD5724A537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040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DDFC6-56B9-4AEC-AB62-95B7F5619D8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272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55666-09E1-48B5-AFF2-8260C3431F6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381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4B02D0-5AB6-4B54-BC75-32539E268D8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927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7F68F-FC43-48A9-AD6A-C9438F9A8CD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14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-815975" y="-815975"/>
            <a:ext cx="1638300" cy="1638300"/>
          </a:xfrm>
          <a:custGeom>
            <a:avLst/>
            <a:gdLst>
              <a:gd name="T0" fmla="*/ 1638300 w 1638300"/>
              <a:gd name="T1" fmla="*/ 819150 h 1638300"/>
              <a:gd name="T2" fmla="*/ 819150 w 1638300"/>
              <a:gd name="T3" fmla="*/ 1638300 h 1638300"/>
              <a:gd name="T4" fmla="*/ 0 w 1638300"/>
              <a:gd name="T5" fmla="*/ 819150 h 1638300"/>
              <a:gd name="T6" fmla="*/ 819150 w 1638300"/>
              <a:gd name="T7" fmla="*/ 0 h 1638300"/>
              <a:gd name="T8" fmla="*/ 239924 w 1638300"/>
              <a:gd name="T9" fmla="*/ 239923 h 1638300"/>
              <a:gd name="T10" fmla="*/ 1398376 w 1638300"/>
              <a:gd name="T11" fmla="*/ 1398377 h 1638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638300" h="1638300">
                <a:moveTo>
                  <a:pt x="1638300" y="819150"/>
                </a:moveTo>
                <a:lnTo>
                  <a:pt x="1638300" y="819150"/>
                </a:lnTo>
                <a:cubicBezTo>
                  <a:pt x="1638300" y="1271554"/>
                  <a:pt x="1271554" y="1638300"/>
                  <a:pt x="819150" y="1638300"/>
                </a:cubicBezTo>
                <a:cubicBezTo>
                  <a:pt x="818981" y="1638300"/>
                  <a:pt x="818812" y="1638299"/>
                  <a:pt x="818644" y="1638299"/>
                </a:cubicBezTo>
                <a:lnTo>
                  <a:pt x="819150" y="819150"/>
                </a:lnTo>
                <a:close/>
              </a:path>
            </a:pathLst>
          </a:custGeom>
          <a:solidFill>
            <a:srgbClr val="FFFFE9">
              <a:alpha val="32999"/>
            </a:srgbClr>
          </a:solidFill>
          <a:ln w="3240">
            <a:solidFill>
              <a:srgbClr val="FFEF5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60">
            <a:solidFill>
              <a:srgbClr val="FFFFB1"/>
            </a:solidFill>
            <a:miter lim="800000"/>
            <a:headEnd/>
            <a:tailEnd/>
          </a:ln>
          <a:effectLst>
            <a:outerShdw dist="108733" dir="399266" algn="ctr" rotWithShape="0">
              <a:srgbClr val="CEC060">
                <a:alpha val="85008"/>
              </a:srgbClr>
            </a:outerShdw>
          </a:effec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grpSp>
        <p:nvGrpSpPr>
          <p:cNvPr id="12292" name="Group 3"/>
          <p:cNvGrpSpPr>
            <a:grpSpLocks/>
          </p:cNvGrpSpPr>
          <p:nvPr/>
        </p:nvGrpSpPr>
        <p:grpSpPr bwMode="auto">
          <a:xfrm>
            <a:off x="165100" y="1036638"/>
            <a:ext cx="1168400" cy="1168400"/>
            <a:chOff x="104" y="653"/>
            <a:chExt cx="736" cy="736"/>
          </a:xfrm>
        </p:grpSpPr>
        <p:pic>
          <p:nvPicPr>
            <p:cNvPr id="12304" name="Picture 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" y="653"/>
              <a:ext cx="737" cy="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 rot="2340000">
              <a:off x="220" y="766"/>
              <a:ext cx="501" cy="4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cs-CZ">
                <a:latin typeface="Arial" charset="0"/>
                <a:ea typeface="MS Gothic" charset="-128"/>
              </a:endParaRPr>
            </a:p>
          </p:txBody>
        </p:sp>
      </p:grp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012825" y="0"/>
            <a:ext cx="8131175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014413" y="0"/>
            <a:ext cx="73025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14543" dir="6567601" algn="ctr" rotWithShape="0">
              <a:srgbClr val="7E7747">
                <a:alpha val="25041"/>
              </a:srgbClr>
            </a:outerShdw>
          </a:effec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grpSp>
        <p:nvGrpSpPr>
          <p:cNvPr id="12295" name="Group 8"/>
          <p:cNvGrpSpPr>
            <a:grpSpLocks/>
          </p:cNvGrpSpPr>
          <p:nvPr/>
        </p:nvGrpSpPr>
        <p:grpSpPr bwMode="auto">
          <a:xfrm>
            <a:off x="914400" y="1408113"/>
            <a:ext cx="230188" cy="223837"/>
            <a:chOff x="576" y="887"/>
            <a:chExt cx="145" cy="141"/>
          </a:xfrm>
        </p:grpSpPr>
        <p:pic>
          <p:nvPicPr>
            <p:cNvPr id="12302" name="Picture 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887"/>
              <a:ext cx="14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600" y="910"/>
              <a:ext cx="94" cy="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cs-CZ">
                <a:latin typeface="Arial" charset="0"/>
                <a:ea typeface="MS Gothic" charset="-128"/>
              </a:endParaRPr>
            </a:p>
          </p:txBody>
        </p:sp>
      </p:grpSp>
      <p:sp>
        <p:nvSpPr>
          <p:cNvPr id="1035" name="Oval 11"/>
          <p:cNvSpPr>
            <a:spLocks noChangeArrowheads="1"/>
          </p:cNvSpPr>
          <p:nvPr/>
        </p:nvSpPr>
        <p:spPr bwMode="auto">
          <a:xfrm>
            <a:off x="1157288" y="1344613"/>
            <a:ext cx="63500" cy="65087"/>
          </a:xfrm>
          <a:prstGeom prst="ellipse">
            <a:avLst/>
          </a:prstGeom>
          <a:noFill/>
          <a:ln w="12600">
            <a:solidFill>
              <a:srgbClr val="E0752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sp>
        <p:nvSpPr>
          <p:cNvPr id="1229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titulního textu</a:t>
            </a:r>
          </a:p>
        </p:txBody>
      </p:sp>
      <p:sp>
        <p:nvSpPr>
          <p:cNvPr id="1229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  <a:p>
            <a:pPr lvl="4"/>
            <a:r>
              <a:rPr lang="en-GB" altLang="cs-CZ"/>
              <a:t>Osmá úroveň textu</a:t>
            </a:r>
          </a:p>
          <a:p>
            <a:pPr lvl="4"/>
            <a:r>
              <a:rPr lang="en-GB" altLang="cs-CZ"/>
              <a:t>Devátá úroveň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E0CE4D"/>
              </a:buClr>
              <a:buFont typeface="Gill Sans MT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E0CE4D"/>
                </a:solidFill>
                <a:latin typeface="+mn-lt"/>
                <a:ea typeface="MS Gothic" charset="-128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>
                <a:srgbClr val="E0CE4D"/>
              </a:buClr>
              <a:buFont typeface="Gill Sans MT" panose="020B0502020104020203" pitchFamily="34" charset="-18"/>
              <a:buNone/>
              <a:defRPr sz="1200">
                <a:solidFill>
                  <a:srgbClr val="E0CE4D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</a:lstStyle>
          <a:p>
            <a:fld id="{5FD6F71B-0416-41D9-B199-AE398D1ACA49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9pPr>
    </p:titleStyle>
    <p:bodyStyle>
      <a:lvl1pPr marL="363538" indent="-282575" algn="l" defTabSz="449263" rtl="0" eaLnBrk="0" fontAlgn="base" hangingPunct="0">
        <a:spcBef>
          <a:spcPts val="600"/>
        </a:spcBef>
        <a:spcAft>
          <a:spcPct val="0"/>
        </a:spcAft>
        <a:buClr>
          <a:srgbClr val="FE8637"/>
        </a:buClr>
        <a:buSzPct val="80000"/>
        <a:buFont typeface="Wingdings 2" panose="05020102010507070707" pitchFamily="18" charset="2"/>
        <a:buChar char="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638175" indent="-234950" algn="l" defTabSz="449263" rtl="0" eaLnBrk="0" fontAlgn="base" hangingPunct="0">
        <a:spcBef>
          <a:spcPts val="550"/>
        </a:spcBef>
        <a:spcAft>
          <a:spcPct val="0"/>
        </a:spcAft>
        <a:buClr>
          <a:srgbClr val="FE8637"/>
        </a:buClr>
        <a:buSzPct val="100000"/>
        <a:buFont typeface="Verdana" panose="020B0604030504040204" pitchFamily="34" charset="0"/>
        <a:buChar char="◦"/>
        <a:defRPr sz="2800">
          <a:solidFill>
            <a:srgbClr val="000000"/>
          </a:solidFill>
          <a:latin typeface="+mn-lt"/>
          <a:ea typeface="+mn-ea"/>
        </a:defRPr>
      </a:lvl2pPr>
      <a:lvl3pPr marL="884238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7598D9"/>
        </a:buClr>
        <a:buSzPct val="100000"/>
        <a:buFont typeface="Wingdings 2" panose="05020102010507070707" pitchFamily="18" charset="2"/>
        <a:buChar char=""/>
        <a:defRPr sz="2400">
          <a:solidFill>
            <a:srgbClr val="000000"/>
          </a:solidFill>
          <a:latin typeface="+mn-lt"/>
          <a:ea typeface="+mn-ea"/>
        </a:defRPr>
      </a:lvl3pPr>
      <a:lvl4pPr marL="1095375" indent="-173038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anose="05020102010507070707" pitchFamily="18" charset="2"/>
        <a:buChar char=""/>
        <a:defRPr sz="2000">
          <a:solidFill>
            <a:srgbClr val="000000"/>
          </a:solidFill>
          <a:latin typeface="+mn-lt"/>
          <a:ea typeface="+mn-ea"/>
        </a:defRPr>
      </a:lvl4pPr>
      <a:lvl5pPr marL="12954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anose="05020102010507070707" pitchFamily="18" charset="2"/>
        <a:buChar char=""/>
        <a:defRPr sz="2000">
          <a:solidFill>
            <a:srgbClr val="000000"/>
          </a:solidFill>
          <a:latin typeface="+mn-lt"/>
          <a:ea typeface="+mn-ea"/>
        </a:defRPr>
      </a:lvl5pPr>
      <a:lvl6pPr marL="17526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6pPr>
      <a:lvl7pPr marL="22098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7pPr>
      <a:lvl8pPr marL="26670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8pPr>
      <a:lvl9pPr marL="31242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4.wmf"/><Relationship Id="rId5" Type="http://schemas.openxmlformats.org/officeDocument/2006/relationships/image" Target="../media/image11.emf"/><Relationship Id="rId15" Type="http://schemas.openxmlformats.org/officeDocument/2006/relationships/image" Target="../media/image16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7.e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23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0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9.wmf"/><Relationship Id="rId5" Type="http://schemas.openxmlformats.org/officeDocument/2006/relationships/image" Target="../media/image20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8.emf"/><Relationship Id="rId14" Type="http://schemas.openxmlformats.org/officeDocument/2006/relationships/oleObject" Target="../embeddings/oleObject19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5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29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0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8.wmf"/><Relationship Id="rId5" Type="http://schemas.openxmlformats.org/officeDocument/2006/relationships/image" Target="../media/image19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29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12.wmf"/><Relationship Id="rId18" Type="http://schemas.openxmlformats.org/officeDocument/2006/relationships/oleObject" Target="../embeddings/oleObject38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7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2.wmf"/><Relationship Id="rId5" Type="http://schemas.openxmlformats.org/officeDocument/2006/relationships/image" Target="../media/image26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15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3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55875" y="765175"/>
            <a:ext cx="7772400" cy="1470025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/>
              <a:t>Speciální teorie relativity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2271713"/>
          </a:xfrm>
        </p:spPr>
        <p:txBody>
          <a:bodyPr/>
          <a:lstStyle/>
          <a:p>
            <a:pPr marL="80963" indent="0" algn="ctr">
              <a:buFont typeface="Wingdings 2" panose="05020102010507070707" pitchFamily="18" charset="2"/>
              <a:buNone/>
              <a:tabLst>
                <a:tab pos="8096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b="1"/>
              <a:t>Úvod</a:t>
            </a:r>
          </a:p>
          <a:p>
            <a:pPr marL="80963" indent="0" algn="ctr">
              <a:buFont typeface="Wingdings 2" panose="05020102010507070707" pitchFamily="18" charset="2"/>
              <a:buNone/>
              <a:tabLst>
                <a:tab pos="8096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/>
              <a:t>Alena Cahová</a:t>
            </a:r>
          </a:p>
          <a:p>
            <a:pPr marL="80963" indent="0" algn="ctr">
              <a:buFont typeface="Wingdings 2" panose="05020102010507070707" pitchFamily="18" charset="2"/>
              <a:buNone/>
              <a:tabLst>
                <a:tab pos="8096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/>
          </a:p>
          <a:p>
            <a:pPr marL="80963" indent="0" algn="ctr">
              <a:buFont typeface="Wingdings 2" panose="05020102010507070707" pitchFamily="18" charset="2"/>
              <a:buNone/>
              <a:tabLst>
                <a:tab pos="8096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-20638"/>
            <a:ext cx="8496300" cy="1282701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600"/>
              <a:t>Albert Einstein (14. 3. 1879 - 18. 4. 1955)</a:t>
            </a:r>
            <a:r>
              <a:rPr lang="cs-CZ" altLang="cs-CZ" sz="3900"/>
              <a:t> 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844675"/>
            <a:ext cx="3381375" cy="4800600"/>
          </a:xfrm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>
                <a:latin typeface="Arial" panose="020B0604020202020204" pitchFamily="34" charset="0"/>
              </a:rPr>
              <a:t>Německý teoretický fyzik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>
                <a:latin typeface="Arial" panose="020B0604020202020204" pitchFamily="34" charset="0"/>
              </a:rPr>
              <a:t>NC 1921 za příspěvek teoretické fyzice, zvláště za objasnění fotoefektu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r="6723" b="9663"/>
          <a:stretch>
            <a:fillRect/>
          </a:stretch>
        </p:blipFill>
        <p:spPr bwMode="auto">
          <a:xfrm>
            <a:off x="4397375" y="1268413"/>
            <a:ext cx="413543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1500188" y="-214313"/>
            <a:ext cx="5280025" cy="1403351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900" b="1"/>
              <a:t>Základní postuláty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57688" y="1428750"/>
            <a:ext cx="4643437" cy="4799013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b="1" u="sng">
                <a:solidFill>
                  <a:srgbClr val="FF6600"/>
                </a:solidFill>
              </a:rPr>
              <a:t>Einsteinův princip relativity</a:t>
            </a:r>
            <a:br>
              <a:rPr lang="cs-CZ" altLang="cs-CZ" sz="2400" b="1" u="sng">
                <a:solidFill>
                  <a:srgbClr val="FF6600"/>
                </a:solidFill>
              </a:rPr>
            </a:br>
            <a:r>
              <a:rPr lang="cs-CZ" altLang="cs-CZ" sz="2300">
                <a:solidFill>
                  <a:srgbClr val="FF6600"/>
                </a:solidFill>
                <a:latin typeface="Arial" panose="020B0604020202020204" pitchFamily="34" charset="0"/>
              </a:rPr>
              <a:t>Žádným pokusem nelze zjistit, zda se těleso pohybuje rovnoměrným přímočarým pohybem nebo je v klidu.</a:t>
            </a:r>
            <a:br>
              <a:rPr lang="cs-CZ" altLang="cs-CZ" sz="2300">
                <a:solidFill>
                  <a:srgbClr val="FF6600"/>
                </a:solidFill>
                <a:latin typeface="Arial" panose="020B0604020202020204" pitchFamily="34" charset="0"/>
              </a:rPr>
            </a:br>
            <a:r>
              <a:rPr lang="cs-CZ" altLang="cs-CZ" sz="2300">
                <a:solidFill>
                  <a:srgbClr val="FF6600"/>
                </a:solidFill>
                <a:latin typeface="Arial" panose="020B0604020202020204" pitchFamily="34" charset="0"/>
              </a:rPr>
              <a:t>(Ve všech inerciálních soustavách platí stejné fyzikální zákony.)</a:t>
            </a:r>
            <a:r>
              <a:rPr lang="ar-SA" altLang="cs-CZ" sz="23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‏</a:t>
            </a:r>
            <a:endParaRPr lang="cs-CZ" altLang="cs-CZ" sz="2300">
              <a:solidFill>
                <a:srgbClr val="FF6600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b="1" u="sng">
                <a:solidFill>
                  <a:srgbClr val="FF6600"/>
                </a:solidFill>
                <a:latin typeface="Arial" panose="020B0604020202020204" pitchFamily="34" charset="0"/>
              </a:rPr>
              <a:t>Einsteinův princip stálé rychlosti světla</a:t>
            </a:r>
            <a:br>
              <a:rPr lang="cs-CZ" altLang="cs-CZ" sz="2400" b="1" u="sng">
                <a:solidFill>
                  <a:srgbClr val="FF6600"/>
                </a:solidFill>
                <a:latin typeface="Arial" panose="020B0604020202020204" pitchFamily="34" charset="0"/>
              </a:rPr>
            </a:br>
            <a:r>
              <a:rPr lang="cs-CZ" altLang="cs-CZ" sz="2300">
                <a:solidFill>
                  <a:srgbClr val="FF6600"/>
                </a:solidFill>
                <a:latin typeface="Arial" panose="020B0604020202020204" pitchFamily="34" charset="0"/>
              </a:rPr>
              <a:t>Ve všech inerciálních soustavách má rychlost světla ve vakuu stejnou velikost, nezávisí na vzájemném pohybu zdroje a pozorovatele a je ve všech směrech stejná.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sz="half" idx="2"/>
          </p:nvPr>
        </p:nvSpPr>
        <p:spPr>
          <a:xfrm>
            <a:off x="214313" y="1428750"/>
            <a:ext cx="4213225" cy="5214938"/>
          </a:xfrm>
        </p:spPr>
        <p:txBody>
          <a:bodyPr/>
          <a:lstStyle/>
          <a:p>
            <a:pPr marL="273050" indent="-190500">
              <a:lnSpc>
                <a:spcPct val="90000"/>
              </a:lnSpc>
              <a:buFont typeface="Wingdings" panose="05000000000000000000" pitchFamily="2" charset="2"/>
              <a:buChar char=""/>
              <a:tabLst>
                <a:tab pos="820738" algn="l"/>
                <a:tab pos="1735138" algn="l"/>
                <a:tab pos="2649538" algn="l"/>
                <a:tab pos="3563938" algn="l"/>
                <a:tab pos="4478338" algn="l"/>
                <a:tab pos="5392738" algn="l"/>
                <a:tab pos="6307138" algn="l"/>
                <a:tab pos="7221538" algn="l"/>
                <a:tab pos="8135938" algn="l"/>
                <a:tab pos="9050338" algn="l"/>
                <a:tab pos="9964738" algn="l"/>
              </a:tabLst>
            </a:pPr>
            <a:r>
              <a:rPr lang="cs-CZ" altLang="cs-CZ" sz="2400" b="1">
                <a:solidFill>
                  <a:srgbClr val="404040"/>
                </a:solidFill>
                <a:latin typeface="Arial" panose="020B0604020202020204" pitchFamily="34" charset="0"/>
              </a:rPr>
              <a:t>Čas a prostor je  absolutní</a:t>
            </a:r>
            <a:r>
              <a:rPr lang="cs-CZ" altLang="cs-CZ" sz="2400">
                <a:solidFill>
                  <a:srgbClr val="404040"/>
                </a:solidFill>
              </a:rPr>
              <a:t> =&gt; </a:t>
            </a:r>
            <a:r>
              <a:rPr lang="cs-CZ" altLang="cs-CZ" sz="2400">
                <a:solidFill>
                  <a:srgbClr val="404040"/>
                </a:solidFill>
                <a:latin typeface="Arial" panose="020B0604020202020204" pitchFamily="34" charset="0"/>
              </a:rPr>
              <a:t>nezávisí na vztažné soustavě, ve které ho měříme</a:t>
            </a:r>
            <a:r>
              <a:rPr lang="cs-CZ" altLang="cs-CZ" sz="2400">
                <a:solidFill>
                  <a:srgbClr val="404040"/>
                </a:solidFill>
              </a:rPr>
              <a:t> (t´ = t, l´ = l). </a:t>
            </a:r>
          </a:p>
          <a:p>
            <a:pPr marL="273050" indent="-190500">
              <a:lnSpc>
                <a:spcPct val="90000"/>
              </a:lnSpc>
              <a:buFont typeface="Wingdings" panose="05000000000000000000" pitchFamily="2" charset="2"/>
              <a:buChar char=""/>
              <a:tabLst>
                <a:tab pos="820738" algn="l"/>
                <a:tab pos="1735138" algn="l"/>
                <a:tab pos="2649538" algn="l"/>
                <a:tab pos="3563938" algn="l"/>
                <a:tab pos="4478338" algn="l"/>
                <a:tab pos="5392738" algn="l"/>
                <a:tab pos="6307138" algn="l"/>
                <a:tab pos="7221538" algn="l"/>
                <a:tab pos="8135938" algn="l"/>
                <a:tab pos="9050338" algn="l"/>
                <a:tab pos="9964738" algn="l"/>
              </a:tabLst>
            </a:pPr>
            <a:r>
              <a:rPr lang="cs-CZ" altLang="cs-CZ" sz="2400" b="1">
                <a:solidFill>
                  <a:srgbClr val="404040"/>
                </a:solidFill>
                <a:latin typeface="Arial" panose="020B0604020202020204" pitchFamily="34" charset="0"/>
              </a:rPr>
              <a:t>Galileův mechanický princip relativity:</a:t>
            </a:r>
            <a:br>
              <a:rPr lang="cs-CZ" altLang="cs-CZ" sz="2400" b="1">
                <a:solidFill>
                  <a:srgbClr val="404040"/>
                </a:solidFill>
                <a:latin typeface="Arial" panose="020B0604020202020204" pitchFamily="34" charset="0"/>
              </a:rPr>
            </a:br>
            <a:r>
              <a:rPr lang="cs-CZ" altLang="cs-CZ" sz="2400">
                <a:solidFill>
                  <a:srgbClr val="404040"/>
                </a:solidFill>
                <a:latin typeface="Arial" panose="020B0604020202020204" pitchFamily="34" charset="0"/>
              </a:rPr>
              <a:t>Žádným mechanickým pokusem nelze zjistit, zda se těleso pohybuje rovnoměrným přímočarým pohybem nebo je v klidu.</a:t>
            </a:r>
            <a:br>
              <a:rPr lang="cs-CZ" altLang="cs-CZ" sz="2400">
                <a:solidFill>
                  <a:srgbClr val="404040"/>
                </a:solidFill>
                <a:latin typeface="Arial" panose="020B0604020202020204" pitchFamily="34" charset="0"/>
              </a:rPr>
            </a:br>
            <a:r>
              <a:rPr lang="cs-CZ" altLang="cs-CZ" sz="2400">
                <a:solidFill>
                  <a:srgbClr val="404040"/>
                </a:solidFill>
                <a:latin typeface="Arial" panose="020B0604020202020204" pitchFamily="34" charset="0"/>
              </a:rPr>
              <a:t>(Ve všech inerciálních vztažných soustavách platí stejné zákony klasické Newtonovy mechaniky.)</a:t>
            </a:r>
            <a:r>
              <a:rPr lang="ar-SA" altLang="cs-CZ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‏</a:t>
            </a:r>
            <a:endParaRPr lang="cs-CZ" altLang="cs-CZ" sz="2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68313" y="908050"/>
            <a:ext cx="316706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>
                <a:srgbClr val="0000FF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24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MS Gothic" charset="-128"/>
              </a:rPr>
              <a:t>Klasická fyzika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859338" y="908050"/>
            <a:ext cx="3889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FF3300"/>
              </a:buClr>
            </a:pPr>
            <a:r>
              <a:rPr lang="cs-CZ" altLang="cs-CZ" sz="2400" b="1">
                <a:solidFill>
                  <a:srgbClr val="FF6600"/>
                </a:solidFill>
              </a:rPr>
              <a:t>Speciální teorie relativity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99" end="3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58">
                                            <p:txEl>
                                              <p:charRg st="99" end="3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458">
                                            <p:txEl>
                                              <p:charRg st="99" end="3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0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459">
                                            <p:txEl>
                                              <p:charRg st="0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459">
                                            <p:txEl>
                                              <p:charRg st="0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197" end="3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459">
                                            <p:txEl>
                                              <p:charRg st="197" end="39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459">
                                            <p:txEl>
                                              <p:charRg st="197" end="39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411413" y="1828800"/>
            <a:ext cx="6580187" cy="22098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>
                <a:latin typeface="Arial" panose="020B0604020202020204" pitchFamily="34" charset="0"/>
              </a:rPr>
              <a:t>Prostor a čas v klasické fyzice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90525"/>
            <a:ext cx="8496300" cy="7493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>
                <a:latin typeface="Arial" panose="020B0604020202020204" pitchFamily="34" charset="0"/>
              </a:rPr>
              <a:t>Vztažná soustava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341438"/>
            <a:ext cx="7993063" cy="5184775"/>
          </a:xfrm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800" b="1">
                <a:latin typeface="Arial" panose="020B0604020202020204" pitchFamily="34" charset="0"/>
              </a:rPr>
              <a:t>Pohyb a klid tělesa</a:t>
            </a:r>
            <a:r>
              <a:rPr lang="cs-CZ" altLang="cs-CZ" sz="2800">
                <a:latin typeface="Arial" panose="020B0604020202020204" pitchFamily="34" charset="0"/>
              </a:rPr>
              <a:t> považujeme </a:t>
            </a:r>
            <a:r>
              <a:rPr lang="cs-CZ" altLang="cs-CZ" sz="2800" b="1">
                <a:latin typeface="Arial" panose="020B0604020202020204" pitchFamily="34" charset="0"/>
              </a:rPr>
              <a:t>relativní pojmy – </a:t>
            </a:r>
            <a:r>
              <a:rPr lang="cs-CZ" altLang="cs-CZ" sz="2800">
                <a:latin typeface="Arial" panose="020B0604020202020204" pitchFamily="34" charset="0"/>
              </a:rPr>
              <a:t>závisí na</a:t>
            </a:r>
            <a:r>
              <a:rPr lang="cs-CZ" altLang="cs-CZ" sz="2800" b="1">
                <a:latin typeface="Arial" panose="020B0604020202020204" pitchFamily="34" charset="0"/>
              </a:rPr>
              <a:t> vztažné soustavě.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800">
                <a:latin typeface="Arial" panose="020B0604020202020204" pitchFamily="34" charset="0"/>
              </a:rPr>
              <a:t>Vztažná soustava, v níž platí </a:t>
            </a:r>
            <a:r>
              <a:rPr lang="cs-CZ" altLang="cs-CZ" sz="2800" b="1">
                <a:latin typeface="Arial" panose="020B0604020202020204" pitchFamily="34" charset="0"/>
              </a:rPr>
              <a:t>první pohybový zákon</a:t>
            </a:r>
            <a:r>
              <a:rPr lang="cs-CZ" altLang="cs-CZ" sz="2800">
                <a:latin typeface="Arial" panose="020B0604020202020204" pitchFamily="34" charset="0"/>
              </a:rPr>
              <a:t> (zákon setrvačnosti), se nazývá </a:t>
            </a:r>
            <a:r>
              <a:rPr lang="cs-CZ" altLang="cs-CZ" sz="2800" b="1">
                <a:latin typeface="Arial" panose="020B0604020202020204" pitchFamily="34" charset="0"/>
              </a:rPr>
              <a:t>inerciální</a:t>
            </a:r>
            <a:r>
              <a:rPr lang="cs-CZ" altLang="cs-CZ" sz="2800">
                <a:latin typeface="Arial" panose="020B0604020202020204" pitchFamily="34" charset="0"/>
              </a:rPr>
              <a:t> (z lat. inertia = setrvačnost).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800">
                <a:latin typeface="Arial" panose="020B0604020202020204" pitchFamily="34" charset="0"/>
              </a:rPr>
              <a:t>Pohybuje-li se soustava souřadnic </a:t>
            </a:r>
            <a:r>
              <a:rPr lang="cs-CZ" altLang="cs-CZ" sz="2800" i="1">
                <a:latin typeface="Arial" panose="020B0604020202020204" pitchFamily="34" charset="0"/>
              </a:rPr>
              <a:t>S´</a:t>
            </a:r>
            <a:r>
              <a:rPr lang="cs-CZ" altLang="cs-CZ" sz="2800">
                <a:latin typeface="Arial" panose="020B0604020202020204" pitchFamily="34" charset="0"/>
              </a:rPr>
              <a:t> vzhledem k jiné inerciální soustavě souřadnic </a:t>
            </a:r>
            <a:r>
              <a:rPr lang="cs-CZ" altLang="cs-CZ" sz="2800" i="1">
                <a:latin typeface="Arial" panose="020B0604020202020204" pitchFamily="34" charset="0"/>
              </a:rPr>
              <a:t>S</a:t>
            </a:r>
            <a:r>
              <a:rPr lang="cs-CZ" altLang="cs-CZ" sz="2800">
                <a:latin typeface="Arial" panose="020B0604020202020204" pitchFamily="34" charset="0"/>
              </a:rPr>
              <a:t> rovnoměrně přímočaře (nebo je v klidu), pak soustava </a:t>
            </a:r>
            <a:r>
              <a:rPr lang="cs-CZ" altLang="cs-CZ" sz="2800" i="1">
                <a:latin typeface="Arial" panose="020B0604020202020204" pitchFamily="34" charset="0"/>
              </a:rPr>
              <a:t>S´</a:t>
            </a:r>
            <a:r>
              <a:rPr lang="cs-CZ" altLang="cs-CZ" sz="2800">
                <a:latin typeface="Arial" panose="020B0604020202020204" pitchFamily="34" charset="0"/>
              </a:rPr>
              <a:t> je opět inerciální.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800">
                <a:latin typeface="Arial" panose="020B0604020202020204" pitchFamily="34" charset="0"/>
              </a:rPr>
              <a:t>Každá událost nastane v místě o souřadnicích </a:t>
            </a:r>
            <a:r>
              <a:rPr lang="cs-CZ" altLang="cs-CZ" sz="2800" i="1">
                <a:latin typeface="Arial" panose="020B0604020202020204" pitchFamily="34" charset="0"/>
              </a:rPr>
              <a:t>x</a:t>
            </a:r>
            <a:r>
              <a:rPr lang="cs-CZ" altLang="cs-CZ" sz="2800">
                <a:latin typeface="Arial" panose="020B0604020202020204" pitchFamily="34" charset="0"/>
              </a:rPr>
              <a:t>, </a:t>
            </a:r>
            <a:r>
              <a:rPr lang="cs-CZ" altLang="cs-CZ" sz="2800" i="1">
                <a:latin typeface="Arial" panose="020B0604020202020204" pitchFamily="34" charset="0"/>
              </a:rPr>
              <a:t>y</a:t>
            </a:r>
            <a:r>
              <a:rPr lang="cs-CZ" altLang="cs-CZ" sz="2800">
                <a:latin typeface="Arial" panose="020B0604020202020204" pitchFamily="34" charset="0"/>
              </a:rPr>
              <a:t>, </a:t>
            </a:r>
            <a:r>
              <a:rPr lang="cs-CZ" altLang="cs-CZ" sz="2800" i="1">
                <a:latin typeface="Arial" panose="020B0604020202020204" pitchFamily="34" charset="0"/>
              </a:rPr>
              <a:t>z</a:t>
            </a:r>
            <a:r>
              <a:rPr lang="cs-CZ" altLang="cs-CZ" sz="2800">
                <a:latin typeface="Arial" panose="020B0604020202020204" pitchFamily="34" charset="0"/>
              </a:rPr>
              <a:t> a v okamžiku </a:t>
            </a:r>
            <a:r>
              <a:rPr lang="cs-CZ" altLang="cs-CZ" sz="2800" i="1">
                <a:latin typeface="Arial" panose="020B0604020202020204" pitchFamily="34" charset="0"/>
              </a:rPr>
              <a:t>t</a:t>
            </a:r>
            <a:r>
              <a:rPr lang="cs-CZ" altLang="cs-CZ" sz="2800">
                <a:latin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/>
              <a:t>Galileiho transformace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35100" y="1447800"/>
            <a:ext cx="7499350" cy="1068388"/>
          </a:xfrm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>
                <a:latin typeface="Arial" panose="020B0604020202020204" pitchFamily="34" charset="0"/>
              </a:rPr>
              <a:t>Přechod od jedné inerciální soustavy ke druhé.</a:t>
            </a:r>
            <a:r>
              <a:rPr lang="cs-CZ" altLang="cs-CZ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23850" y="882650"/>
            <a:ext cx="5616575" cy="5973763"/>
            <a:chOff x="204" y="556"/>
            <a:chExt cx="3538" cy="3763"/>
          </a:xfrm>
        </p:grpSpPr>
        <p:grpSp>
          <p:nvGrpSpPr>
            <p:cNvPr id="2065" name="Group 2"/>
            <p:cNvGrpSpPr>
              <a:grpSpLocks/>
            </p:cNvGrpSpPr>
            <p:nvPr/>
          </p:nvGrpSpPr>
          <p:grpSpPr bwMode="auto">
            <a:xfrm>
              <a:off x="204" y="556"/>
              <a:ext cx="3491" cy="3763"/>
              <a:chOff x="204" y="556"/>
              <a:chExt cx="3491" cy="3763"/>
            </a:xfrm>
          </p:grpSpPr>
          <p:sp>
            <p:nvSpPr>
              <p:cNvPr id="2070" name="Line 3"/>
              <p:cNvSpPr>
                <a:spLocks noChangeShapeType="1"/>
              </p:cNvSpPr>
              <p:nvPr/>
            </p:nvSpPr>
            <p:spPr bwMode="auto">
              <a:xfrm>
                <a:off x="1202" y="556"/>
                <a:ext cx="1" cy="2540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71" name="Line 4"/>
              <p:cNvSpPr>
                <a:spLocks noChangeShapeType="1"/>
              </p:cNvSpPr>
              <p:nvPr/>
            </p:nvSpPr>
            <p:spPr bwMode="auto">
              <a:xfrm>
                <a:off x="1202" y="3096"/>
                <a:ext cx="2494" cy="1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72" name="Line 5"/>
              <p:cNvSpPr>
                <a:spLocks noChangeShapeType="1"/>
              </p:cNvSpPr>
              <p:nvPr/>
            </p:nvSpPr>
            <p:spPr bwMode="auto">
              <a:xfrm flipH="1">
                <a:off x="203" y="3096"/>
                <a:ext cx="1000" cy="1224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066" name="Text Box 6"/>
            <p:cNvSpPr txBox="1">
              <a:spLocks noChangeArrowheads="1"/>
            </p:cNvSpPr>
            <p:nvPr/>
          </p:nvSpPr>
          <p:spPr bwMode="auto">
            <a:xfrm>
              <a:off x="3470" y="3096"/>
              <a:ext cx="27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spcBef>
                  <a:spcPts val="1250"/>
                </a:spcBef>
                <a:buClr>
                  <a:srgbClr val="FF3300"/>
                </a:buClr>
              </a:pPr>
              <a:r>
                <a:rPr lang="cs-CZ" altLang="cs-CZ" sz="2000" b="1">
                  <a:solidFill>
                    <a:srgbClr val="FF3300"/>
                  </a:solidFill>
                </a:rPr>
                <a:t>x</a:t>
              </a:r>
            </a:p>
          </p:txBody>
        </p:sp>
        <p:sp>
          <p:nvSpPr>
            <p:cNvPr id="2067" name="Text Box 7"/>
            <p:cNvSpPr txBox="1">
              <a:spLocks noChangeArrowheads="1"/>
            </p:cNvSpPr>
            <p:nvPr/>
          </p:nvSpPr>
          <p:spPr bwMode="auto">
            <a:xfrm>
              <a:off x="385" y="4048"/>
              <a:ext cx="27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spcBef>
                  <a:spcPts val="1250"/>
                </a:spcBef>
                <a:buClr>
                  <a:srgbClr val="FF3300"/>
                </a:buClr>
              </a:pPr>
              <a:r>
                <a:rPr lang="cs-CZ" altLang="cs-CZ" sz="2000" b="1">
                  <a:solidFill>
                    <a:srgbClr val="FF3300"/>
                  </a:solidFill>
                </a:rPr>
                <a:t>y</a:t>
              </a:r>
            </a:p>
          </p:txBody>
        </p:sp>
        <p:sp>
          <p:nvSpPr>
            <p:cNvPr id="2068" name="Text Box 8"/>
            <p:cNvSpPr txBox="1">
              <a:spLocks noChangeArrowheads="1"/>
            </p:cNvSpPr>
            <p:nvPr/>
          </p:nvSpPr>
          <p:spPr bwMode="auto">
            <a:xfrm>
              <a:off x="1247" y="601"/>
              <a:ext cx="27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spcBef>
                  <a:spcPts val="1250"/>
                </a:spcBef>
                <a:buClr>
                  <a:srgbClr val="FF3300"/>
                </a:buClr>
              </a:pPr>
              <a:r>
                <a:rPr lang="cs-CZ" altLang="cs-CZ" sz="2000" b="1">
                  <a:solidFill>
                    <a:srgbClr val="FF3300"/>
                  </a:solidFill>
                </a:rPr>
                <a:t>z</a:t>
              </a:r>
            </a:p>
          </p:txBody>
        </p:sp>
        <p:sp>
          <p:nvSpPr>
            <p:cNvPr id="2069" name="Text Box 9"/>
            <p:cNvSpPr txBox="1">
              <a:spLocks noChangeArrowheads="1"/>
            </p:cNvSpPr>
            <p:nvPr/>
          </p:nvSpPr>
          <p:spPr bwMode="auto">
            <a:xfrm>
              <a:off x="884" y="2189"/>
              <a:ext cx="27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spcBef>
                  <a:spcPts val="1250"/>
                </a:spcBef>
                <a:buClr>
                  <a:srgbClr val="FF3300"/>
                </a:buClr>
              </a:pPr>
              <a:r>
                <a:rPr lang="cs-CZ" altLang="cs-CZ" sz="2000" b="1">
                  <a:solidFill>
                    <a:srgbClr val="FF3300"/>
                  </a:solidFill>
                </a:rPr>
                <a:t>S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23850" y="882650"/>
            <a:ext cx="5832476" cy="5973763"/>
            <a:chOff x="204" y="556"/>
            <a:chExt cx="3674" cy="3763"/>
          </a:xfrm>
        </p:grpSpPr>
        <p:grpSp>
          <p:nvGrpSpPr>
            <p:cNvPr id="2057" name="Group 11"/>
            <p:cNvGrpSpPr>
              <a:grpSpLocks/>
            </p:cNvGrpSpPr>
            <p:nvPr/>
          </p:nvGrpSpPr>
          <p:grpSpPr bwMode="auto">
            <a:xfrm>
              <a:off x="204" y="556"/>
              <a:ext cx="3491" cy="3763"/>
              <a:chOff x="204" y="556"/>
              <a:chExt cx="3491" cy="3763"/>
            </a:xfrm>
          </p:grpSpPr>
          <p:sp>
            <p:nvSpPr>
              <p:cNvPr id="2062" name="Line 12"/>
              <p:cNvSpPr>
                <a:spLocks noChangeShapeType="1"/>
              </p:cNvSpPr>
              <p:nvPr/>
            </p:nvSpPr>
            <p:spPr bwMode="auto">
              <a:xfrm>
                <a:off x="1202" y="556"/>
                <a:ext cx="1" cy="2540"/>
              </a:xfrm>
              <a:prstGeom prst="line">
                <a:avLst/>
              </a:prstGeom>
              <a:noFill/>
              <a:ln w="936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3" name="Line 13"/>
              <p:cNvSpPr>
                <a:spLocks noChangeShapeType="1"/>
              </p:cNvSpPr>
              <p:nvPr/>
            </p:nvSpPr>
            <p:spPr bwMode="auto">
              <a:xfrm>
                <a:off x="1202" y="3096"/>
                <a:ext cx="2494" cy="1"/>
              </a:xfrm>
              <a:prstGeom prst="line">
                <a:avLst/>
              </a:prstGeom>
              <a:noFill/>
              <a:ln w="936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4" name="Line 14"/>
              <p:cNvSpPr>
                <a:spLocks noChangeShapeType="1"/>
              </p:cNvSpPr>
              <p:nvPr/>
            </p:nvSpPr>
            <p:spPr bwMode="auto">
              <a:xfrm flipH="1">
                <a:off x="203" y="3096"/>
                <a:ext cx="1000" cy="1224"/>
              </a:xfrm>
              <a:prstGeom prst="line">
                <a:avLst/>
              </a:prstGeom>
              <a:noFill/>
              <a:ln w="936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058" name="Text Box 15"/>
            <p:cNvSpPr txBox="1">
              <a:spLocks noChangeArrowheads="1"/>
            </p:cNvSpPr>
            <p:nvPr/>
          </p:nvSpPr>
          <p:spPr bwMode="auto">
            <a:xfrm>
              <a:off x="3470" y="3096"/>
              <a:ext cx="408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spcBef>
                  <a:spcPts val="1250"/>
                </a:spcBef>
                <a:buClr>
                  <a:srgbClr val="0000FF"/>
                </a:buClr>
              </a:pPr>
              <a:r>
                <a:rPr lang="cs-CZ" altLang="cs-CZ" sz="2000" b="1" dirty="0">
                  <a:solidFill>
                    <a:srgbClr val="0000FF"/>
                  </a:solidFill>
                </a:rPr>
                <a:t>x´</a:t>
              </a:r>
            </a:p>
          </p:txBody>
        </p:sp>
        <p:sp>
          <p:nvSpPr>
            <p:cNvPr id="2059" name="Text Box 16"/>
            <p:cNvSpPr txBox="1">
              <a:spLocks noChangeArrowheads="1"/>
            </p:cNvSpPr>
            <p:nvPr/>
          </p:nvSpPr>
          <p:spPr bwMode="auto">
            <a:xfrm>
              <a:off x="385" y="4048"/>
              <a:ext cx="408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spcBef>
                  <a:spcPts val="1250"/>
                </a:spcBef>
                <a:buClr>
                  <a:srgbClr val="0000FF"/>
                </a:buClr>
              </a:pPr>
              <a:r>
                <a:rPr lang="cs-CZ" altLang="cs-CZ" sz="2000" b="1" dirty="0">
                  <a:solidFill>
                    <a:srgbClr val="0000FF"/>
                  </a:solidFill>
                </a:rPr>
                <a:t>y´</a:t>
              </a:r>
            </a:p>
          </p:txBody>
        </p:sp>
        <p:sp>
          <p:nvSpPr>
            <p:cNvPr id="2060" name="Text Box 17"/>
            <p:cNvSpPr txBox="1">
              <a:spLocks noChangeArrowheads="1"/>
            </p:cNvSpPr>
            <p:nvPr/>
          </p:nvSpPr>
          <p:spPr bwMode="auto">
            <a:xfrm>
              <a:off x="1247" y="601"/>
              <a:ext cx="381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spcBef>
                  <a:spcPts val="1250"/>
                </a:spcBef>
                <a:buClr>
                  <a:srgbClr val="0000FF"/>
                </a:buClr>
              </a:pPr>
              <a:r>
                <a:rPr lang="cs-CZ" altLang="cs-CZ" sz="2000" b="1" dirty="0">
                  <a:solidFill>
                    <a:srgbClr val="0000FF"/>
                  </a:solidFill>
                </a:rPr>
                <a:t>z´</a:t>
              </a:r>
            </a:p>
          </p:txBody>
        </p:sp>
        <p:sp>
          <p:nvSpPr>
            <p:cNvPr id="2061" name="Text Box 18"/>
            <p:cNvSpPr txBox="1">
              <a:spLocks noChangeArrowheads="1"/>
            </p:cNvSpPr>
            <p:nvPr/>
          </p:nvSpPr>
          <p:spPr bwMode="auto">
            <a:xfrm>
              <a:off x="884" y="2189"/>
              <a:ext cx="454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spcBef>
                  <a:spcPts val="1250"/>
                </a:spcBef>
                <a:buClr>
                  <a:srgbClr val="0000FF"/>
                </a:buClr>
              </a:pPr>
              <a:r>
                <a:rPr lang="cs-CZ" altLang="cs-CZ" sz="2000" b="1" dirty="0">
                  <a:solidFill>
                    <a:srgbClr val="0000FF"/>
                  </a:solidFill>
                </a:rPr>
                <a:t>S´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908175" y="1700213"/>
            <a:ext cx="1149350" cy="628650"/>
            <a:chOff x="1202" y="1071"/>
            <a:chExt cx="724" cy="396"/>
          </a:xfrm>
        </p:grpSpPr>
        <p:sp>
          <p:nvSpPr>
            <p:cNvPr id="2056" name="Line 20"/>
            <p:cNvSpPr>
              <a:spLocks noChangeShapeType="1"/>
            </p:cNvSpPr>
            <p:nvPr/>
          </p:nvSpPr>
          <p:spPr bwMode="auto">
            <a:xfrm>
              <a:off x="1202" y="1434"/>
              <a:ext cx="725" cy="1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2050" name="Object 21"/>
            <p:cNvGraphicFramePr>
              <a:graphicFrameLocks noChangeAspect="1"/>
            </p:cNvGraphicFramePr>
            <p:nvPr/>
          </p:nvGraphicFramePr>
          <p:xfrm>
            <a:off x="1429" y="1071"/>
            <a:ext cx="199" cy="3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6" r:id="rId4" imgW="114120" imgH="228600" progId="">
                    <p:embed/>
                  </p:oleObj>
                </mc:Choice>
                <mc:Fallback>
                  <p:oleObj r:id="rId4" imgW="114120" imgH="228600" progId="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9" y="1071"/>
                          <a:ext cx="199" cy="397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574" name="Oval 22"/>
          <p:cNvSpPr>
            <a:spLocks noChangeArrowheads="1"/>
          </p:cNvSpPr>
          <p:nvPr/>
        </p:nvSpPr>
        <p:spPr bwMode="auto">
          <a:xfrm>
            <a:off x="5364163" y="2924175"/>
            <a:ext cx="144462" cy="144463"/>
          </a:xfrm>
          <a:prstGeom prst="ellipse">
            <a:avLst/>
          </a:prstGeom>
          <a:solidFill>
            <a:srgbClr val="FE8637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5435600" y="2565400"/>
            <a:ext cx="158432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250"/>
              </a:spcBef>
              <a:buClr>
                <a:srgbClr val="FF3300"/>
              </a:buClr>
            </a:pPr>
            <a:r>
              <a:rPr lang="cs-CZ" altLang="cs-CZ" sz="2000" b="1">
                <a:solidFill>
                  <a:srgbClr val="FF3300"/>
                </a:solidFill>
              </a:rPr>
              <a:t>událost</a:t>
            </a:r>
          </a:p>
          <a:p>
            <a:pPr eaLnBrk="1" hangingPunct="1">
              <a:spcBef>
                <a:spcPts val="1250"/>
              </a:spcBef>
              <a:buClr>
                <a:srgbClr val="FF3300"/>
              </a:buClr>
            </a:pPr>
            <a:r>
              <a:rPr lang="cs-CZ" altLang="cs-CZ" sz="2000" b="1">
                <a:solidFill>
                  <a:srgbClr val="FF3300"/>
                </a:solidFill>
              </a:rPr>
              <a:t>U[x,y,z, t]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mph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additive="repl">
                                        <p:cTn id="27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strVal val="rgb(-1,0,0)"/>
                                      </p:to>
                                    </p:set>
                                    <p:set>
                                      <p:cBhvr additive="repl">
                                        <p:cTn id="28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strVal val="rgb(-1,0,0)"/>
                                      </p:to>
                                    </p:set>
                                    <p:set>
                                      <p:cBhvr additive="repl">
                                        <p:cTn id="29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">
                                      <p:cBhvr additive="repl"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">
                                      <p:cBhvr additive="repl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804025" y="1125538"/>
            <a:ext cx="2089150" cy="2232025"/>
          </a:xfrm>
          <a:prstGeom prst="rect">
            <a:avLst/>
          </a:prstGeom>
          <a:solidFill>
            <a:srgbClr val="FE8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grpSp>
        <p:nvGrpSpPr>
          <p:cNvPr id="3081" name="Group 2"/>
          <p:cNvGrpSpPr>
            <a:grpSpLocks/>
          </p:cNvGrpSpPr>
          <p:nvPr/>
        </p:nvGrpSpPr>
        <p:grpSpPr bwMode="auto">
          <a:xfrm>
            <a:off x="323850" y="882650"/>
            <a:ext cx="5616575" cy="5973763"/>
            <a:chOff x="204" y="556"/>
            <a:chExt cx="3538" cy="3763"/>
          </a:xfrm>
        </p:grpSpPr>
        <p:grpSp>
          <p:nvGrpSpPr>
            <p:cNvPr id="3099" name="Group 3"/>
            <p:cNvGrpSpPr>
              <a:grpSpLocks/>
            </p:cNvGrpSpPr>
            <p:nvPr/>
          </p:nvGrpSpPr>
          <p:grpSpPr bwMode="auto">
            <a:xfrm>
              <a:off x="204" y="556"/>
              <a:ext cx="3491" cy="3763"/>
              <a:chOff x="204" y="556"/>
              <a:chExt cx="3491" cy="3763"/>
            </a:xfrm>
          </p:grpSpPr>
          <p:sp>
            <p:nvSpPr>
              <p:cNvPr id="3104" name="Line 4"/>
              <p:cNvSpPr>
                <a:spLocks noChangeShapeType="1"/>
              </p:cNvSpPr>
              <p:nvPr/>
            </p:nvSpPr>
            <p:spPr bwMode="auto">
              <a:xfrm>
                <a:off x="1202" y="556"/>
                <a:ext cx="1" cy="2540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05" name="Line 5"/>
              <p:cNvSpPr>
                <a:spLocks noChangeShapeType="1"/>
              </p:cNvSpPr>
              <p:nvPr/>
            </p:nvSpPr>
            <p:spPr bwMode="auto">
              <a:xfrm>
                <a:off x="1202" y="3096"/>
                <a:ext cx="2494" cy="1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06" name="Line 6"/>
              <p:cNvSpPr>
                <a:spLocks noChangeShapeType="1"/>
              </p:cNvSpPr>
              <p:nvPr/>
            </p:nvSpPr>
            <p:spPr bwMode="auto">
              <a:xfrm flipH="1">
                <a:off x="203" y="3096"/>
                <a:ext cx="1000" cy="1224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100" name="Text Box 7"/>
            <p:cNvSpPr txBox="1">
              <a:spLocks noChangeArrowheads="1"/>
            </p:cNvSpPr>
            <p:nvPr/>
          </p:nvSpPr>
          <p:spPr bwMode="auto">
            <a:xfrm>
              <a:off x="3470" y="3096"/>
              <a:ext cx="27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spcBef>
                  <a:spcPts val="1250"/>
                </a:spcBef>
                <a:buClr>
                  <a:srgbClr val="FF3300"/>
                </a:buClr>
              </a:pPr>
              <a:r>
                <a:rPr lang="cs-CZ" altLang="cs-CZ" sz="2000" b="1">
                  <a:solidFill>
                    <a:srgbClr val="FF3300"/>
                  </a:solidFill>
                </a:rPr>
                <a:t>x</a:t>
              </a:r>
            </a:p>
          </p:txBody>
        </p:sp>
        <p:sp>
          <p:nvSpPr>
            <p:cNvPr id="3101" name="Text Box 8"/>
            <p:cNvSpPr txBox="1">
              <a:spLocks noChangeArrowheads="1"/>
            </p:cNvSpPr>
            <p:nvPr/>
          </p:nvSpPr>
          <p:spPr bwMode="auto">
            <a:xfrm>
              <a:off x="385" y="4048"/>
              <a:ext cx="27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spcBef>
                  <a:spcPts val="1250"/>
                </a:spcBef>
                <a:buClr>
                  <a:srgbClr val="FF3300"/>
                </a:buClr>
              </a:pPr>
              <a:r>
                <a:rPr lang="cs-CZ" altLang="cs-CZ" sz="2000" b="1">
                  <a:solidFill>
                    <a:srgbClr val="FF3300"/>
                  </a:solidFill>
                </a:rPr>
                <a:t>y</a:t>
              </a:r>
            </a:p>
          </p:txBody>
        </p:sp>
        <p:sp>
          <p:nvSpPr>
            <p:cNvPr id="3102" name="Text Box 9"/>
            <p:cNvSpPr txBox="1">
              <a:spLocks noChangeArrowheads="1"/>
            </p:cNvSpPr>
            <p:nvPr/>
          </p:nvSpPr>
          <p:spPr bwMode="auto">
            <a:xfrm>
              <a:off x="1247" y="601"/>
              <a:ext cx="27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spcBef>
                  <a:spcPts val="1250"/>
                </a:spcBef>
                <a:buClr>
                  <a:srgbClr val="FF3300"/>
                </a:buClr>
              </a:pPr>
              <a:r>
                <a:rPr lang="cs-CZ" altLang="cs-CZ" sz="2000" b="1">
                  <a:solidFill>
                    <a:srgbClr val="FF3300"/>
                  </a:solidFill>
                </a:rPr>
                <a:t>z</a:t>
              </a:r>
            </a:p>
          </p:txBody>
        </p:sp>
        <p:sp>
          <p:nvSpPr>
            <p:cNvPr id="3103" name="Text Box 10"/>
            <p:cNvSpPr txBox="1">
              <a:spLocks noChangeArrowheads="1"/>
            </p:cNvSpPr>
            <p:nvPr/>
          </p:nvSpPr>
          <p:spPr bwMode="auto">
            <a:xfrm>
              <a:off x="884" y="2189"/>
              <a:ext cx="27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spcBef>
                  <a:spcPts val="1250"/>
                </a:spcBef>
                <a:buClr>
                  <a:srgbClr val="FF3300"/>
                </a:buClr>
              </a:pPr>
              <a:r>
                <a:rPr lang="cs-CZ" altLang="cs-CZ" sz="2000" b="1">
                  <a:solidFill>
                    <a:srgbClr val="FF3300"/>
                  </a:solidFill>
                </a:rPr>
                <a:t>S</a:t>
              </a:r>
            </a:p>
          </p:txBody>
        </p:sp>
      </p:grpSp>
      <p:grpSp>
        <p:nvGrpSpPr>
          <p:cNvPr id="3082" name="Group 11"/>
          <p:cNvGrpSpPr>
            <a:grpSpLocks/>
          </p:cNvGrpSpPr>
          <p:nvPr/>
        </p:nvGrpSpPr>
        <p:grpSpPr bwMode="auto">
          <a:xfrm>
            <a:off x="2916238" y="882650"/>
            <a:ext cx="5846763" cy="5973763"/>
            <a:chOff x="1837" y="556"/>
            <a:chExt cx="3683" cy="3763"/>
          </a:xfrm>
        </p:grpSpPr>
        <p:grpSp>
          <p:nvGrpSpPr>
            <p:cNvPr id="3091" name="Group 12"/>
            <p:cNvGrpSpPr>
              <a:grpSpLocks/>
            </p:cNvGrpSpPr>
            <p:nvPr/>
          </p:nvGrpSpPr>
          <p:grpSpPr bwMode="auto">
            <a:xfrm>
              <a:off x="1837" y="556"/>
              <a:ext cx="3491" cy="3763"/>
              <a:chOff x="1837" y="556"/>
              <a:chExt cx="3491" cy="3763"/>
            </a:xfrm>
          </p:grpSpPr>
          <p:sp>
            <p:nvSpPr>
              <p:cNvPr id="3096" name="Line 13"/>
              <p:cNvSpPr>
                <a:spLocks noChangeShapeType="1"/>
              </p:cNvSpPr>
              <p:nvPr/>
            </p:nvSpPr>
            <p:spPr bwMode="auto">
              <a:xfrm>
                <a:off x="2835" y="556"/>
                <a:ext cx="1" cy="2540"/>
              </a:xfrm>
              <a:prstGeom prst="line">
                <a:avLst/>
              </a:prstGeom>
              <a:noFill/>
              <a:ln w="936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7" name="Line 14"/>
              <p:cNvSpPr>
                <a:spLocks noChangeShapeType="1"/>
              </p:cNvSpPr>
              <p:nvPr/>
            </p:nvSpPr>
            <p:spPr bwMode="auto">
              <a:xfrm>
                <a:off x="2835" y="3096"/>
                <a:ext cx="2494" cy="1"/>
              </a:xfrm>
              <a:prstGeom prst="line">
                <a:avLst/>
              </a:prstGeom>
              <a:noFill/>
              <a:ln w="936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8" name="Line 15"/>
              <p:cNvSpPr>
                <a:spLocks noChangeShapeType="1"/>
              </p:cNvSpPr>
              <p:nvPr/>
            </p:nvSpPr>
            <p:spPr bwMode="auto">
              <a:xfrm flipH="1">
                <a:off x="1836" y="3096"/>
                <a:ext cx="1000" cy="1224"/>
              </a:xfrm>
              <a:prstGeom prst="line">
                <a:avLst/>
              </a:prstGeom>
              <a:noFill/>
              <a:ln w="936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092" name="Text Box 16"/>
            <p:cNvSpPr txBox="1">
              <a:spLocks noChangeArrowheads="1"/>
            </p:cNvSpPr>
            <p:nvPr/>
          </p:nvSpPr>
          <p:spPr bwMode="auto">
            <a:xfrm>
              <a:off x="5103" y="3096"/>
              <a:ext cx="41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spcBef>
                  <a:spcPts val="1250"/>
                </a:spcBef>
                <a:buClr>
                  <a:srgbClr val="0000FF"/>
                </a:buClr>
              </a:pPr>
              <a:r>
                <a:rPr lang="cs-CZ" altLang="cs-CZ" sz="2000" b="1" dirty="0">
                  <a:solidFill>
                    <a:srgbClr val="0000FF"/>
                  </a:solidFill>
                </a:rPr>
                <a:t>x´</a:t>
              </a:r>
            </a:p>
          </p:txBody>
        </p:sp>
        <p:sp>
          <p:nvSpPr>
            <p:cNvPr id="3093" name="Text Box 17"/>
            <p:cNvSpPr txBox="1">
              <a:spLocks noChangeArrowheads="1"/>
            </p:cNvSpPr>
            <p:nvPr/>
          </p:nvSpPr>
          <p:spPr bwMode="auto">
            <a:xfrm>
              <a:off x="2018" y="4048"/>
              <a:ext cx="499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spcBef>
                  <a:spcPts val="1250"/>
                </a:spcBef>
                <a:buClr>
                  <a:srgbClr val="0000FF"/>
                </a:buClr>
              </a:pPr>
              <a:r>
                <a:rPr lang="cs-CZ" altLang="cs-CZ" sz="2000" b="1" dirty="0">
                  <a:solidFill>
                    <a:srgbClr val="0000FF"/>
                  </a:solidFill>
                </a:rPr>
                <a:t>y´</a:t>
              </a:r>
            </a:p>
          </p:txBody>
        </p:sp>
        <p:sp>
          <p:nvSpPr>
            <p:cNvPr id="3094" name="Text Box 18"/>
            <p:cNvSpPr txBox="1">
              <a:spLocks noChangeArrowheads="1"/>
            </p:cNvSpPr>
            <p:nvPr/>
          </p:nvSpPr>
          <p:spPr bwMode="auto">
            <a:xfrm>
              <a:off x="2880" y="601"/>
              <a:ext cx="364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spcBef>
                  <a:spcPts val="1250"/>
                </a:spcBef>
                <a:buClr>
                  <a:srgbClr val="0000FF"/>
                </a:buClr>
              </a:pPr>
              <a:r>
                <a:rPr lang="cs-CZ" altLang="cs-CZ" sz="2000" b="1" dirty="0">
                  <a:solidFill>
                    <a:srgbClr val="0000FF"/>
                  </a:solidFill>
                </a:rPr>
                <a:t>z´</a:t>
              </a:r>
            </a:p>
          </p:txBody>
        </p:sp>
        <p:sp>
          <p:nvSpPr>
            <p:cNvPr id="3095" name="Text Box 19"/>
            <p:cNvSpPr txBox="1">
              <a:spLocks noChangeArrowheads="1"/>
            </p:cNvSpPr>
            <p:nvPr/>
          </p:nvSpPr>
          <p:spPr bwMode="auto">
            <a:xfrm>
              <a:off x="2517" y="2189"/>
              <a:ext cx="454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spcBef>
                  <a:spcPts val="1250"/>
                </a:spcBef>
                <a:buClr>
                  <a:srgbClr val="0000FF"/>
                </a:buClr>
              </a:pPr>
              <a:r>
                <a:rPr lang="cs-CZ" altLang="cs-CZ" sz="2000" b="1" dirty="0">
                  <a:solidFill>
                    <a:srgbClr val="0000FF"/>
                  </a:solidFill>
                </a:rPr>
                <a:t>S´</a:t>
              </a:r>
            </a:p>
          </p:txBody>
        </p:sp>
      </p:grpSp>
      <p:grpSp>
        <p:nvGrpSpPr>
          <p:cNvPr id="3083" name="Group 20"/>
          <p:cNvGrpSpPr>
            <a:grpSpLocks/>
          </p:cNvGrpSpPr>
          <p:nvPr/>
        </p:nvGrpSpPr>
        <p:grpSpPr bwMode="auto">
          <a:xfrm>
            <a:off x="4500563" y="1484313"/>
            <a:ext cx="1149350" cy="628650"/>
            <a:chOff x="2835" y="935"/>
            <a:chExt cx="724" cy="396"/>
          </a:xfrm>
        </p:grpSpPr>
        <p:sp>
          <p:nvSpPr>
            <p:cNvPr id="3090" name="Line 21"/>
            <p:cNvSpPr>
              <a:spLocks noChangeShapeType="1"/>
            </p:cNvSpPr>
            <p:nvPr/>
          </p:nvSpPr>
          <p:spPr bwMode="auto">
            <a:xfrm>
              <a:off x="2835" y="1298"/>
              <a:ext cx="725" cy="1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3079" name="Object 22"/>
            <p:cNvGraphicFramePr>
              <a:graphicFrameLocks noChangeAspect="1"/>
            </p:cNvGraphicFramePr>
            <p:nvPr/>
          </p:nvGraphicFramePr>
          <p:xfrm>
            <a:off x="3062" y="935"/>
            <a:ext cx="199" cy="3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0" r:id="rId4" imgW="114120" imgH="228600" progId="">
                    <p:embed/>
                  </p:oleObj>
                </mc:Choice>
                <mc:Fallback>
                  <p:oleObj r:id="rId4" imgW="114120" imgH="228600" progId="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2" y="935"/>
                          <a:ext cx="199" cy="397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84" name="Oval 23"/>
          <p:cNvSpPr>
            <a:spLocks noChangeArrowheads="1"/>
          </p:cNvSpPr>
          <p:nvPr/>
        </p:nvSpPr>
        <p:spPr bwMode="auto">
          <a:xfrm>
            <a:off x="5364163" y="2924175"/>
            <a:ext cx="144462" cy="144463"/>
          </a:xfrm>
          <a:prstGeom prst="ellipse">
            <a:avLst/>
          </a:prstGeom>
          <a:solidFill>
            <a:srgbClr val="FE8637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5" name="Text Box 24"/>
          <p:cNvSpPr txBox="1">
            <a:spLocks noChangeArrowheads="1"/>
          </p:cNvSpPr>
          <p:nvPr/>
        </p:nvSpPr>
        <p:spPr bwMode="auto">
          <a:xfrm>
            <a:off x="5003800" y="2492375"/>
            <a:ext cx="15843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250"/>
              </a:spcBef>
              <a:buClr>
                <a:srgbClr val="FF3300"/>
              </a:buClr>
            </a:pPr>
            <a:r>
              <a:rPr lang="cs-CZ" altLang="cs-CZ" sz="2000" b="1">
                <a:solidFill>
                  <a:srgbClr val="FF3300"/>
                </a:solidFill>
              </a:rPr>
              <a:t>U[x,y,z,t]</a:t>
            </a:r>
          </a:p>
        </p:txBody>
      </p:sp>
      <p:sp>
        <p:nvSpPr>
          <p:cNvPr id="3086" name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5875"/>
            <a:ext cx="8713787" cy="12827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600">
                <a:latin typeface="Arial" panose="020B0604020202020204" pitchFamily="34" charset="0"/>
              </a:rPr>
              <a:t>Souřadnice bodu U v soustavě S´ vzhledem k souřadnicím v S</a:t>
            </a:r>
          </a:p>
        </p:txBody>
      </p:sp>
      <p:graphicFrame>
        <p:nvGraphicFramePr>
          <p:cNvPr id="24602" name="Object 26"/>
          <p:cNvGraphicFramePr>
            <a:graphicFrameLocks noChangeAspect="1"/>
          </p:cNvGraphicFramePr>
          <p:nvPr/>
        </p:nvGraphicFramePr>
        <p:xfrm>
          <a:off x="6877050" y="1844675"/>
          <a:ext cx="10795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r:id="rId6" imgW="380880" imgH="203040" progId="">
                  <p:embed/>
                </p:oleObj>
              </mc:Choice>
              <mc:Fallback>
                <p:oleObj r:id="rId6" imgW="380880" imgH="203040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1844675"/>
                        <a:ext cx="1079500" cy="4905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3" name="Object 27"/>
          <p:cNvGraphicFramePr>
            <a:graphicFrameLocks noChangeAspect="1"/>
          </p:cNvGraphicFramePr>
          <p:nvPr/>
        </p:nvGraphicFramePr>
        <p:xfrm>
          <a:off x="6877050" y="2322513"/>
          <a:ext cx="9429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r:id="rId8" imgW="342720" imgH="164880" progId="">
                  <p:embed/>
                </p:oleObj>
              </mc:Choice>
              <mc:Fallback>
                <p:oleObj r:id="rId8" imgW="342720" imgH="164880" progId="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2322513"/>
                        <a:ext cx="942975" cy="4540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4" name="Object 28"/>
          <p:cNvGraphicFramePr>
            <a:graphicFrameLocks noChangeAspect="1"/>
          </p:cNvGraphicFramePr>
          <p:nvPr/>
        </p:nvGraphicFramePr>
        <p:xfrm>
          <a:off x="6877050" y="1268413"/>
          <a:ext cx="18859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r:id="rId10" imgW="685800" imgH="177480" progId="">
                  <p:embed/>
                </p:oleObj>
              </mc:Choice>
              <mc:Fallback>
                <p:oleObj r:id="rId10" imgW="685800" imgH="177480" progId="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1268413"/>
                        <a:ext cx="1885950" cy="4873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5" name="Object 29"/>
          <p:cNvGraphicFramePr>
            <a:graphicFrameLocks noChangeAspect="1"/>
          </p:cNvGraphicFramePr>
          <p:nvPr/>
        </p:nvGraphicFramePr>
        <p:xfrm>
          <a:off x="6877050" y="2781300"/>
          <a:ext cx="8032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r:id="rId12" imgW="291960" imgH="177480" progId="">
                  <p:embed/>
                </p:oleObj>
              </mc:Choice>
              <mc:Fallback>
                <p:oleObj r:id="rId12" imgW="291960" imgH="177480" progId="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2781300"/>
                        <a:ext cx="803275" cy="4873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6" name="AutoShape 30"/>
          <p:cNvSpPr>
            <a:spLocks/>
          </p:cNvSpPr>
          <p:nvPr/>
        </p:nvSpPr>
        <p:spPr bwMode="auto">
          <a:xfrm rot="-5400000">
            <a:off x="3058319" y="3501232"/>
            <a:ext cx="288925" cy="2592387"/>
          </a:xfrm>
          <a:prstGeom prst="rightBrace">
            <a:avLst>
              <a:gd name="adj1" fmla="val 74771"/>
              <a:gd name="adj2" fmla="val 50028"/>
            </a:avLst>
          </a:prstGeom>
          <a:noFill/>
          <a:ln w="936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graphicFrame>
        <p:nvGraphicFramePr>
          <p:cNvPr id="24607" name="Object 31"/>
          <p:cNvGraphicFramePr>
            <a:graphicFrameLocks noChangeAspect="1"/>
          </p:cNvGraphicFramePr>
          <p:nvPr/>
        </p:nvGraphicFramePr>
        <p:xfrm>
          <a:off x="2916238" y="4221163"/>
          <a:ext cx="6651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r:id="rId14" imgW="241200" imgH="152280" progId="">
                  <p:embed/>
                </p:oleObj>
              </mc:Choice>
              <mc:Fallback>
                <p:oleObj r:id="rId14" imgW="241200" imgH="152280" progId="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221163"/>
                        <a:ext cx="665162" cy="4191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7524750" y="1295400"/>
            <a:ext cx="1295400" cy="504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4609" name="Text Box 33"/>
          <p:cNvSpPr txBox="1">
            <a:spLocks noChangeArrowheads="1"/>
          </p:cNvSpPr>
          <p:nvPr/>
        </p:nvSpPr>
        <p:spPr bwMode="auto">
          <a:xfrm>
            <a:off x="5580063" y="3573463"/>
            <a:ext cx="32400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500"/>
              </a:spcBef>
            </a:pPr>
            <a:r>
              <a:rPr lang="cs-CZ" altLang="cs-CZ" sz="2400">
                <a:solidFill>
                  <a:srgbClr val="000000"/>
                </a:solidFill>
              </a:rPr>
              <a:t>Galileiho transformace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20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20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" dur="20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1" dur="20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5" dur="20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0" dur="20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 additive="repl">
                                        <p:cTn id="33" dur="20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8" dur="20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animBg="1"/>
      <p:bldP spid="24606" grpId="0" animBg="1"/>
      <p:bldP spid="2460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339975" y="1828800"/>
            <a:ext cx="6651625" cy="22098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/>
              <a:t>Lorentzovy transformace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144463"/>
            <a:ext cx="7818437" cy="1404937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4100">
                <a:latin typeface="Arial" panose="020B0604020202020204" pitchFamily="34" charset="0"/>
              </a:rPr>
              <a:t>Požadavky na transformační rovnice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447800"/>
            <a:ext cx="7962900" cy="4800600"/>
          </a:xfrm>
        </p:spPr>
        <p:txBody>
          <a:bodyPr/>
          <a:lstStyle/>
          <a:p>
            <a:pPr marL="608013" indent="-525463">
              <a:lnSpc>
                <a:spcPct val="90000"/>
              </a:lnSpc>
              <a:buFont typeface="Wingdings" panose="05000000000000000000" pitchFamily="2" charset="2"/>
              <a:buChar char=""/>
              <a:tabLst>
                <a:tab pos="1155700" algn="l"/>
                <a:tab pos="2070100" algn="l"/>
                <a:tab pos="2984500" algn="l"/>
                <a:tab pos="3898900" algn="l"/>
                <a:tab pos="4813300" algn="l"/>
                <a:tab pos="5727700" algn="l"/>
                <a:tab pos="6642100" algn="l"/>
                <a:tab pos="7556500" algn="l"/>
                <a:tab pos="8470900" algn="l"/>
                <a:tab pos="9385300" algn="l"/>
                <a:tab pos="10299700" algn="l"/>
              </a:tabLst>
            </a:pPr>
            <a:r>
              <a:rPr lang="cs-CZ" altLang="cs-CZ">
                <a:latin typeface="Arial" panose="020B0604020202020204" pitchFamily="34" charset="0"/>
              </a:rPr>
              <a:t>Musí být lineární (veškeré souřadnice a čas musí být v první mocnině).</a:t>
            </a:r>
          </a:p>
          <a:p>
            <a:pPr marL="608013" indent="-525463">
              <a:lnSpc>
                <a:spcPct val="90000"/>
              </a:lnSpc>
              <a:buFont typeface="Wingdings" panose="05000000000000000000" pitchFamily="2" charset="2"/>
              <a:buChar char=""/>
              <a:tabLst>
                <a:tab pos="1155700" algn="l"/>
                <a:tab pos="2070100" algn="l"/>
                <a:tab pos="2984500" algn="l"/>
                <a:tab pos="3898900" algn="l"/>
                <a:tab pos="4813300" algn="l"/>
                <a:tab pos="5727700" algn="l"/>
                <a:tab pos="6642100" algn="l"/>
                <a:tab pos="7556500" algn="l"/>
                <a:tab pos="8470900" algn="l"/>
                <a:tab pos="9385300" algn="l"/>
                <a:tab pos="10299700" algn="l"/>
              </a:tabLst>
            </a:pPr>
            <a:r>
              <a:rPr lang="cs-CZ" altLang="cs-CZ">
                <a:latin typeface="Arial" panose="020B0604020202020204" pitchFamily="34" charset="0"/>
              </a:rPr>
              <a:t>Transformační koeficient pro přechod z jedné soustavy (</a:t>
            </a:r>
            <a:r>
              <a:rPr lang="cs-CZ" altLang="cs-CZ" i="1">
                <a:latin typeface="Arial" panose="020B0604020202020204" pitchFamily="34" charset="0"/>
              </a:rPr>
              <a:t>S</a:t>
            </a:r>
            <a:r>
              <a:rPr lang="cs-CZ" altLang="cs-CZ">
                <a:latin typeface="Arial" panose="020B0604020202020204" pitchFamily="34" charset="0"/>
              </a:rPr>
              <a:t>) do druhé (</a:t>
            </a:r>
            <a:r>
              <a:rPr lang="cs-CZ" altLang="cs-CZ" i="1">
                <a:latin typeface="Arial" panose="020B0604020202020204" pitchFamily="34" charset="0"/>
              </a:rPr>
              <a:t>S</a:t>
            </a:r>
            <a:r>
              <a:rPr lang="cs-CZ" altLang="cs-CZ">
                <a:latin typeface="Arial" panose="020B0604020202020204" pitchFamily="34" charset="0"/>
              </a:rPr>
              <a:t>´) musí být stejný jako transformační koeficient pro přechod opačným směrem (ze soustavy </a:t>
            </a:r>
            <a:r>
              <a:rPr lang="cs-CZ" altLang="cs-CZ" i="1">
                <a:latin typeface="Arial" panose="020B0604020202020204" pitchFamily="34" charset="0"/>
              </a:rPr>
              <a:t>S</a:t>
            </a:r>
            <a:r>
              <a:rPr lang="cs-CZ" altLang="cs-CZ">
                <a:latin typeface="Arial" panose="020B0604020202020204" pitchFamily="34" charset="0"/>
              </a:rPr>
              <a:t>´ do soustavy </a:t>
            </a:r>
            <a:r>
              <a:rPr lang="cs-CZ" altLang="cs-CZ" i="1">
                <a:latin typeface="Arial" panose="020B0604020202020204" pitchFamily="34" charset="0"/>
              </a:rPr>
              <a:t>S</a:t>
            </a:r>
            <a:r>
              <a:rPr lang="cs-CZ" altLang="cs-CZ">
                <a:latin typeface="Arial" panose="020B0604020202020204" pitchFamily="34" charset="0"/>
              </a:rPr>
              <a:t>).</a:t>
            </a:r>
          </a:p>
          <a:p>
            <a:pPr marL="608013" indent="-525463">
              <a:lnSpc>
                <a:spcPct val="90000"/>
              </a:lnSpc>
              <a:buFont typeface="Wingdings" panose="05000000000000000000" pitchFamily="2" charset="2"/>
              <a:buChar char=""/>
              <a:tabLst>
                <a:tab pos="1155700" algn="l"/>
                <a:tab pos="2070100" algn="l"/>
                <a:tab pos="2984500" algn="l"/>
                <a:tab pos="3898900" algn="l"/>
                <a:tab pos="4813300" algn="l"/>
                <a:tab pos="5727700" algn="l"/>
                <a:tab pos="6642100" algn="l"/>
                <a:tab pos="7556500" algn="l"/>
                <a:tab pos="8470900" algn="l"/>
                <a:tab pos="9385300" algn="l"/>
                <a:tab pos="10299700" algn="l"/>
              </a:tabLst>
            </a:pPr>
            <a:r>
              <a:rPr lang="cs-CZ" altLang="cs-CZ">
                <a:latin typeface="Arial" panose="020B0604020202020204" pitchFamily="34" charset="0"/>
              </a:rPr>
              <a:t>Pro rychlosti zanedbatelné ve srovnání s rychlostí světla musí přecházet v Galileiho transformaci.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>
                <a:latin typeface="Arial" panose="020B0604020202020204" pitchFamily="34" charset="0"/>
              </a:rPr>
              <a:t>Počáteční podmínky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268413"/>
            <a:ext cx="8064500" cy="5184775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>
                <a:latin typeface="Arial" panose="020B0604020202020204" pitchFamily="34" charset="0"/>
              </a:rPr>
              <a:t>Soustava S´se pohybuje vzhledem k S rychlostí v</a:t>
            </a:r>
            <a:r>
              <a:rPr lang="cs-CZ" altLang="cs-CZ"/>
              <a:t> </a:t>
            </a:r>
            <a:r>
              <a:rPr lang="cs-CZ" altLang="cs-CZ">
                <a:latin typeface="Symbol" panose="05050102010706020507" pitchFamily="18" charset="2"/>
              </a:rPr>
              <a:t></a:t>
            </a:r>
            <a:r>
              <a:rPr lang="cs-CZ" altLang="cs-CZ"/>
              <a:t> </a:t>
            </a:r>
            <a:r>
              <a:rPr lang="cs-CZ" altLang="cs-CZ">
                <a:latin typeface="Arial" panose="020B0604020202020204" pitchFamily="34" charset="0"/>
              </a:rPr>
              <a:t>c.</a:t>
            </a:r>
          </a:p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>
                <a:latin typeface="Arial" panose="020B0604020202020204" pitchFamily="34" charset="0"/>
              </a:rPr>
              <a:t>V čase t = t´= 0 obě soustavy splývají.</a:t>
            </a:r>
          </a:p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>
                <a:latin typeface="Arial" panose="020B0604020202020204" pitchFamily="34" charset="0"/>
              </a:rPr>
              <a:t>V tomto okamžiku vyšleme z počátku O = O´ světelný signál.</a:t>
            </a:r>
          </a:p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>
                <a:latin typeface="Arial" panose="020B0604020202020204" pitchFamily="34" charset="0"/>
              </a:rPr>
              <a:t>Ten se ve všech </a:t>
            </a:r>
            <a:r>
              <a:rPr lang="cs-CZ" altLang="cs-CZ" b="1">
                <a:latin typeface="Arial" panose="020B0604020202020204" pitchFamily="34" charset="0"/>
              </a:rPr>
              <a:t>inerciálních</a:t>
            </a:r>
            <a:r>
              <a:rPr lang="cs-CZ" altLang="cs-CZ">
                <a:latin typeface="Arial" panose="020B0604020202020204" pitchFamily="34" charset="0"/>
              </a:rPr>
              <a:t> soustavách šíří rychlostí c.</a:t>
            </a:r>
          </a:p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/>
              <a:t>=&gt; </a:t>
            </a:r>
            <a:r>
              <a:rPr lang="cs-CZ" altLang="cs-CZ">
                <a:latin typeface="Arial" panose="020B0604020202020204" pitchFamily="34" charset="0"/>
              </a:rPr>
              <a:t>ve všech soustavách je bod na jedné z vlnoploch  současně.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19088"/>
            <a:ext cx="8496300" cy="7493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>
                <a:latin typeface="Arial" panose="020B0604020202020204" pitchFamily="34" charset="0"/>
              </a:rPr>
              <a:t>Shrnutí dosavadních poznatků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844675"/>
            <a:ext cx="4105275" cy="48006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>
                <a:latin typeface="Arial" panose="020B0604020202020204" pitchFamily="34" charset="0"/>
              </a:rPr>
              <a:t>Všechny fyzikální děje probíhají v prostoru a čase.</a:t>
            </a:r>
          </a:p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>
                <a:latin typeface="Arial" panose="020B0604020202020204" pitchFamily="34" charset="0"/>
              </a:rPr>
              <a:t>formuloval tři základní zákony: </a:t>
            </a:r>
          </a:p>
          <a:p>
            <a:pPr lvl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>
                <a:latin typeface="Arial" panose="020B0604020202020204" pitchFamily="34" charset="0"/>
              </a:rPr>
              <a:t>princip relativity v klasické mechanice, </a:t>
            </a:r>
          </a:p>
          <a:p>
            <a:pPr lvl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>
                <a:latin typeface="Arial" panose="020B0604020202020204" pitchFamily="34" charset="0"/>
              </a:rPr>
              <a:t>zákon setrvačnosti, </a:t>
            </a:r>
          </a:p>
          <a:p>
            <a:pPr lvl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>
                <a:latin typeface="Arial" panose="020B0604020202020204" pitchFamily="34" charset="0"/>
              </a:rPr>
              <a:t>princip skládání a nezávislosti pohybů.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133600"/>
            <a:ext cx="3970338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27088" y="981075"/>
            <a:ext cx="64436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buClr>
                <a:srgbClr val="0E1B1F"/>
              </a:buClr>
              <a:buFont typeface="Gill Sans MT" panose="020B0502020104020203" pitchFamily="34" charset="-18"/>
              <a:buNone/>
            </a:pPr>
            <a:r>
              <a:rPr lang="cs-CZ" altLang="cs-CZ" sz="3400">
                <a:solidFill>
                  <a:srgbClr val="0E1B1F"/>
                </a:solidFill>
                <a:latin typeface="Gill Sans MT" panose="020B0502020104020203" pitchFamily="34" charset="-18"/>
              </a:rPr>
              <a:t>Galileo Galilei (1564-1642 )</a:t>
            </a:r>
            <a:r>
              <a:rPr lang="ar-SA" altLang="cs-CZ" sz="3400">
                <a:solidFill>
                  <a:srgbClr val="0E1B1F"/>
                </a:solidFill>
                <a:latin typeface="Gill Sans MT" panose="020B0502020104020203" pitchFamily="34" charset="-18"/>
                <a:cs typeface="Arial" panose="020B0604020202020204" pitchFamily="34" charset="0"/>
              </a:rPr>
              <a:t>‏</a:t>
            </a:r>
            <a:endParaRPr lang="cs-CZ" altLang="cs-CZ" sz="3400">
              <a:solidFill>
                <a:srgbClr val="0E1B1F"/>
              </a:solidFill>
              <a:latin typeface="Gill Sans MT" panose="020B0502020104020203" pitchFamily="34" charset="-1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Group 1"/>
          <p:cNvGrpSpPr>
            <a:grpSpLocks/>
          </p:cNvGrpSpPr>
          <p:nvPr/>
        </p:nvGrpSpPr>
        <p:grpSpPr bwMode="auto">
          <a:xfrm>
            <a:off x="323850" y="882650"/>
            <a:ext cx="5616575" cy="5973763"/>
            <a:chOff x="204" y="556"/>
            <a:chExt cx="3538" cy="3763"/>
          </a:xfrm>
        </p:grpSpPr>
        <p:grpSp>
          <p:nvGrpSpPr>
            <p:cNvPr id="4124" name="Group 2"/>
            <p:cNvGrpSpPr>
              <a:grpSpLocks/>
            </p:cNvGrpSpPr>
            <p:nvPr/>
          </p:nvGrpSpPr>
          <p:grpSpPr bwMode="auto">
            <a:xfrm>
              <a:off x="204" y="556"/>
              <a:ext cx="3491" cy="3763"/>
              <a:chOff x="204" y="556"/>
              <a:chExt cx="3491" cy="3763"/>
            </a:xfrm>
          </p:grpSpPr>
          <p:sp>
            <p:nvSpPr>
              <p:cNvPr id="4129" name="Line 3"/>
              <p:cNvSpPr>
                <a:spLocks noChangeShapeType="1"/>
              </p:cNvSpPr>
              <p:nvPr/>
            </p:nvSpPr>
            <p:spPr bwMode="auto">
              <a:xfrm>
                <a:off x="1202" y="556"/>
                <a:ext cx="1" cy="2540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30" name="Line 4"/>
              <p:cNvSpPr>
                <a:spLocks noChangeShapeType="1"/>
              </p:cNvSpPr>
              <p:nvPr/>
            </p:nvSpPr>
            <p:spPr bwMode="auto">
              <a:xfrm>
                <a:off x="1202" y="3096"/>
                <a:ext cx="2494" cy="1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31" name="Line 5"/>
              <p:cNvSpPr>
                <a:spLocks noChangeShapeType="1"/>
              </p:cNvSpPr>
              <p:nvPr/>
            </p:nvSpPr>
            <p:spPr bwMode="auto">
              <a:xfrm flipH="1">
                <a:off x="203" y="3096"/>
                <a:ext cx="1000" cy="1224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125" name="Text Box 6"/>
            <p:cNvSpPr txBox="1">
              <a:spLocks noChangeArrowheads="1"/>
            </p:cNvSpPr>
            <p:nvPr/>
          </p:nvSpPr>
          <p:spPr bwMode="auto">
            <a:xfrm>
              <a:off x="3470" y="3096"/>
              <a:ext cx="27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spcBef>
                  <a:spcPts val="1250"/>
                </a:spcBef>
                <a:buClr>
                  <a:srgbClr val="FF3300"/>
                </a:buClr>
              </a:pPr>
              <a:r>
                <a:rPr lang="cs-CZ" altLang="cs-CZ" sz="2000" b="1">
                  <a:solidFill>
                    <a:srgbClr val="FF3300"/>
                  </a:solidFill>
                </a:rPr>
                <a:t>x</a:t>
              </a:r>
            </a:p>
          </p:txBody>
        </p:sp>
        <p:sp>
          <p:nvSpPr>
            <p:cNvPr id="4126" name="Text Box 7"/>
            <p:cNvSpPr txBox="1">
              <a:spLocks noChangeArrowheads="1"/>
            </p:cNvSpPr>
            <p:nvPr/>
          </p:nvSpPr>
          <p:spPr bwMode="auto">
            <a:xfrm>
              <a:off x="385" y="4048"/>
              <a:ext cx="27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spcBef>
                  <a:spcPts val="1250"/>
                </a:spcBef>
                <a:buClr>
                  <a:srgbClr val="FF3300"/>
                </a:buClr>
              </a:pPr>
              <a:r>
                <a:rPr lang="cs-CZ" altLang="cs-CZ" sz="2000" b="1">
                  <a:solidFill>
                    <a:srgbClr val="FF3300"/>
                  </a:solidFill>
                </a:rPr>
                <a:t>y</a:t>
              </a:r>
            </a:p>
          </p:txBody>
        </p:sp>
        <p:sp>
          <p:nvSpPr>
            <p:cNvPr id="4127" name="Text Box 8"/>
            <p:cNvSpPr txBox="1">
              <a:spLocks noChangeArrowheads="1"/>
            </p:cNvSpPr>
            <p:nvPr/>
          </p:nvSpPr>
          <p:spPr bwMode="auto">
            <a:xfrm>
              <a:off x="1247" y="601"/>
              <a:ext cx="27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spcBef>
                  <a:spcPts val="1250"/>
                </a:spcBef>
                <a:buClr>
                  <a:srgbClr val="FF3300"/>
                </a:buClr>
              </a:pPr>
              <a:r>
                <a:rPr lang="cs-CZ" altLang="cs-CZ" sz="2000" b="1">
                  <a:solidFill>
                    <a:srgbClr val="FF3300"/>
                  </a:solidFill>
                </a:rPr>
                <a:t>z</a:t>
              </a:r>
            </a:p>
          </p:txBody>
        </p:sp>
        <p:sp>
          <p:nvSpPr>
            <p:cNvPr id="4128" name="Text Box 9"/>
            <p:cNvSpPr txBox="1">
              <a:spLocks noChangeArrowheads="1"/>
            </p:cNvSpPr>
            <p:nvPr/>
          </p:nvSpPr>
          <p:spPr bwMode="auto">
            <a:xfrm>
              <a:off x="884" y="2189"/>
              <a:ext cx="27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spcBef>
                  <a:spcPts val="1250"/>
                </a:spcBef>
                <a:buClr>
                  <a:srgbClr val="FF3300"/>
                </a:buClr>
              </a:pPr>
              <a:r>
                <a:rPr lang="cs-CZ" altLang="cs-CZ" sz="2000" b="1">
                  <a:solidFill>
                    <a:srgbClr val="FF3300"/>
                  </a:solidFill>
                </a:rPr>
                <a:t>S</a:t>
              </a:r>
            </a:p>
          </p:txBody>
        </p:sp>
      </p:grpSp>
      <p:grpSp>
        <p:nvGrpSpPr>
          <p:cNvPr id="4101" name="Group 10"/>
          <p:cNvGrpSpPr>
            <a:grpSpLocks/>
          </p:cNvGrpSpPr>
          <p:nvPr/>
        </p:nvGrpSpPr>
        <p:grpSpPr bwMode="auto">
          <a:xfrm>
            <a:off x="2628900" y="882650"/>
            <a:ext cx="5943600" cy="5973763"/>
            <a:chOff x="1656" y="556"/>
            <a:chExt cx="3744" cy="3763"/>
          </a:xfrm>
        </p:grpSpPr>
        <p:grpSp>
          <p:nvGrpSpPr>
            <p:cNvPr id="4116" name="Group 11"/>
            <p:cNvGrpSpPr>
              <a:grpSpLocks/>
            </p:cNvGrpSpPr>
            <p:nvPr/>
          </p:nvGrpSpPr>
          <p:grpSpPr bwMode="auto">
            <a:xfrm>
              <a:off x="1656" y="556"/>
              <a:ext cx="3491" cy="3763"/>
              <a:chOff x="1656" y="556"/>
              <a:chExt cx="3491" cy="3763"/>
            </a:xfrm>
          </p:grpSpPr>
          <p:sp>
            <p:nvSpPr>
              <p:cNvPr id="4121" name="Line 12"/>
              <p:cNvSpPr>
                <a:spLocks noChangeShapeType="1"/>
              </p:cNvSpPr>
              <p:nvPr/>
            </p:nvSpPr>
            <p:spPr bwMode="auto">
              <a:xfrm>
                <a:off x="2654" y="556"/>
                <a:ext cx="1" cy="2540"/>
              </a:xfrm>
              <a:prstGeom prst="line">
                <a:avLst/>
              </a:prstGeom>
              <a:noFill/>
              <a:ln w="936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22" name="Line 13"/>
              <p:cNvSpPr>
                <a:spLocks noChangeShapeType="1"/>
              </p:cNvSpPr>
              <p:nvPr/>
            </p:nvSpPr>
            <p:spPr bwMode="auto">
              <a:xfrm>
                <a:off x="2654" y="3096"/>
                <a:ext cx="2494" cy="1"/>
              </a:xfrm>
              <a:prstGeom prst="line">
                <a:avLst/>
              </a:prstGeom>
              <a:noFill/>
              <a:ln w="936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23" name="Line 14"/>
              <p:cNvSpPr>
                <a:spLocks noChangeShapeType="1"/>
              </p:cNvSpPr>
              <p:nvPr/>
            </p:nvSpPr>
            <p:spPr bwMode="auto">
              <a:xfrm flipH="1">
                <a:off x="1655" y="3096"/>
                <a:ext cx="1000" cy="1224"/>
              </a:xfrm>
              <a:prstGeom prst="line">
                <a:avLst/>
              </a:prstGeom>
              <a:noFill/>
              <a:ln w="936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117" name="Text Box 15"/>
            <p:cNvSpPr txBox="1">
              <a:spLocks noChangeArrowheads="1"/>
            </p:cNvSpPr>
            <p:nvPr/>
          </p:nvSpPr>
          <p:spPr bwMode="auto">
            <a:xfrm>
              <a:off x="4922" y="3096"/>
              <a:ext cx="478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spcBef>
                  <a:spcPts val="1250"/>
                </a:spcBef>
                <a:buClr>
                  <a:srgbClr val="0000FF"/>
                </a:buClr>
              </a:pPr>
              <a:r>
                <a:rPr lang="cs-CZ" altLang="cs-CZ" sz="2000" b="1">
                  <a:solidFill>
                    <a:srgbClr val="0000FF"/>
                  </a:solidFill>
                </a:rPr>
                <a:t>x´</a:t>
              </a:r>
            </a:p>
          </p:txBody>
        </p:sp>
        <p:sp>
          <p:nvSpPr>
            <p:cNvPr id="4118" name="Text Box 16"/>
            <p:cNvSpPr txBox="1">
              <a:spLocks noChangeArrowheads="1"/>
            </p:cNvSpPr>
            <p:nvPr/>
          </p:nvSpPr>
          <p:spPr bwMode="auto">
            <a:xfrm>
              <a:off x="1837" y="4048"/>
              <a:ext cx="458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spcBef>
                  <a:spcPts val="1250"/>
                </a:spcBef>
                <a:buClr>
                  <a:srgbClr val="0000FF"/>
                </a:buClr>
              </a:pPr>
              <a:r>
                <a:rPr lang="cs-CZ" altLang="cs-CZ" sz="2000" b="1">
                  <a:solidFill>
                    <a:srgbClr val="0000FF"/>
                  </a:solidFill>
                </a:rPr>
                <a:t>y´</a:t>
              </a:r>
            </a:p>
          </p:txBody>
        </p:sp>
        <p:sp>
          <p:nvSpPr>
            <p:cNvPr id="4119" name="Text Box 17"/>
            <p:cNvSpPr txBox="1">
              <a:spLocks noChangeArrowheads="1"/>
            </p:cNvSpPr>
            <p:nvPr/>
          </p:nvSpPr>
          <p:spPr bwMode="auto">
            <a:xfrm>
              <a:off x="2699" y="601"/>
              <a:ext cx="406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spcBef>
                  <a:spcPts val="1250"/>
                </a:spcBef>
                <a:buClr>
                  <a:srgbClr val="0000FF"/>
                </a:buClr>
              </a:pPr>
              <a:r>
                <a:rPr lang="cs-CZ" altLang="cs-CZ" sz="2000" b="1">
                  <a:solidFill>
                    <a:srgbClr val="0000FF"/>
                  </a:solidFill>
                </a:rPr>
                <a:t>z´</a:t>
              </a:r>
            </a:p>
          </p:txBody>
        </p:sp>
        <p:sp>
          <p:nvSpPr>
            <p:cNvPr id="4120" name="Text Box 18"/>
            <p:cNvSpPr txBox="1">
              <a:spLocks noChangeArrowheads="1"/>
            </p:cNvSpPr>
            <p:nvPr/>
          </p:nvSpPr>
          <p:spPr bwMode="auto">
            <a:xfrm>
              <a:off x="2336" y="2189"/>
              <a:ext cx="499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spcBef>
                  <a:spcPts val="1250"/>
                </a:spcBef>
                <a:buClr>
                  <a:srgbClr val="0000FF"/>
                </a:buClr>
              </a:pPr>
              <a:r>
                <a:rPr lang="cs-CZ" altLang="cs-CZ" sz="2000" b="1">
                  <a:solidFill>
                    <a:srgbClr val="0000FF"/>
                  </a:solidFill>
                </a:rPr>
                <a:t>S´</a:t>
              </a:r>
            </a:p>
          </p:txBody>
        </p:sp>
      </p:grpSp>
      <p:grpSp>
        <p:nvGrpSpPr>
          <p:cNvPr id="4102" name="Group 19"/>
          <p:cNvGrpSpPr>
            <a:grpSpLocks/>
          </p:cNvGrpSpPr>
          <p:nvPr/>
        </p:nvGrpSpPr>
        <p:grpSpPr bwMode="auto">
          <a:xfrm>
            <a:off x="4213225" y="1700213"/>
            <a:ext cx="1149350" cy="628650"/>
            <a:chOff x="2654" y="1071"/>
            <a:chExt cx="724" cy="396"/>
          </a:xfrm>
        </p:grpSpPr>
        <p:sp>
          <p:nvSpPr>
            <p:cNvPr id="4115" name="Line 20"/>
            <p:cNvSpPr>
              <a:spLocks noChangeShapeType="1"/>
            </p:cNvSpPr>
            <p:nvPr/>
          </p:nvSpPr>
          <p:spPr bwMode="auto">
            <a:xfrm>
              <a:off x="2654" y="1434"/>
              <a:ext cx="725" cy="1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4098" name="Object 21"/>
            <p:cNvGraphicFramePr>
              <a:graphicFrameLocks noChangeAspect="1"/>
            </p:cNvGraphicFramePr>
            <p:nvPr/>
          </p:nvGraphicFramePr>
          <p:xfrm>
            <a:off x="2881" y="1071"/>
            <a:ext cx="199" cy="3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4" r:id="rId4" imgW="114120" imgH="228600" progId="">
                    <p:embed/>
                  </p:oleObj>
                </mc:Choice>
                <mc:Fallback>
                  <p:oleObj r:id="rId4" imgW="114120" imgH="228600" progId="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1" y="1071"/>
                          <a:ext cx="199" cy="397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03" name="Oval 22"/>
          <p:cNvSpPr>
            <a:spLocks noChangeArrowheads="1"/>
          </p:cNvSpPr>
          <p:nvPr/>
        </p:nvSpPr>
        <p:spPr bwMode="auto">
          <a:xfrm>
            <a:off x="-1331913" y="1412875"/>
            <a:ext cx="6840538" cy="6840538"/>
          </a:xfrm>
          <a:prstGeom prst="ellipse">
            <a:avLst/>
          </a:prstGeom>
          <a:noFill/>
          <a:ln w="3816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104" name="Oval 23"/>
          <p:cNvSpPr>
            <a:spLocks noChangeArrowheads="1"/>
          </p:cNvSpPr>
          <p:nvPr/>
        </p:nvSpPr>
        <p:spPr bwMode="auto">
          <a:xfrm>
            <a:off x="2555875" y="3284538"/>
            <a:ext cx="3097213" cy="3097212"/>
          </a:xfrm>
          <a:prstGeom prst="ellipse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8696" name="Oval 24"/>
          <p:cNvSpPr>
            <a:spLocks noChangeArrowheads="1"/>
          </p:cNvSpPr>
          <p:nvPr/>
        </p:nvSpPr>
        <p:spPr bwMode="auto">
          <a:xfrm>
            <a:off x="5364163" y="4005263"/>
            <a:ext cx="144462" cy="144462"/>
          </a:xfrm>
          <a:prstGeom prst="ellipse">
            <a:avLst/>
          </a:prstGeom>
          <a:solidFill>
            <a:srgbClr val="0000FF"/>
          </a:solidFill>
          <a:ln w="936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5435600" y="3716338"/>
            <a:ext cx="3603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250"/>
              </a:spcBef>
              <a:buClr>
                <a:srgbClr val="0000FF"/>
              </a:buClr>
            </a:pPr>
            <a:r>
              <a:rPr lang="cs-CZ" altLang="cs-CZ" sz="2000" b="1">
                <a:solidFill>
                  <a:srgbClr val="0000FF"/>
                </a:solidFill>
              </a:rPr>
              <a:t>U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3635375" y="4437063"/>
            <a:ext cx="3603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250"/>
              </a:spcBef>
              <a:buClr>
                <a:srgbClr val="FF3300"/>
              </a:buClr>
            </a:pPr>
            <a:r>
              <a:rPr lang="cs-CZ" altLang="cs-CZ" sz="2000" b="1">
                <a:solidFill>
                  <a:srgbClr val="FF3300"/>
                </a:solidFill>
              </a:rPr>
              <a:t>t</a:t>
            </a:r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4786313" y="4572000"/>
            <a:ext cx="5715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250"/>
              </a:spcBef>
              <a:buClr>
                <a:srgbClr val="0000FF"/>
              </a:buClr>
            </a:pPr>
            <a:r>
              <a:rPr lang="cs-CZ" altLang="cs-CZ" sz="2000" b="1">
                <a:solidFill>
                  <a:srgbClr val="0000FF"/>
                </a:solidFill>
              </a:rPr>
              <a:t>t´</a:t>
            </a: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5219700" y="2708275"/>
            <a:ext cx="3744913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250"/>
              </a:spcBef>
              <a:buClr>
                <a:srgbClr val="FF3300"/>
              </a:buClr>
            </a:pPr>
            <a:r>
              <a:rPr lang="cs-CZ" altLang="cs-CZ" sz="2000">
                <a:solidFill>
                  <a:srgbClr val="FF3300"/>
                </a:solidFill>
              </a:rPr>
              <a:t>světlo dospělo do vzdálenosti c.t</a:t>
            </a:r>
          </a:p>
        </p:txBody>
      </p:sp>
      <p:sp>
        <p:nvSpPr>
          <p:cNvPr id="28701" name="Text Box 29"/>
          <p:cNvSpPr txBox="1">
            <a:spLocks noChangeArrowheads="1"/>
          </p:cNvSpPr>
          <p:nvPr/>
        </p:nvSpPr>
        <p:spPr bwMode="auto">
          <a:xfrm>
            <a:off x="5651500" y="4005263"/>
            <a:ext cx="3744913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250"/>
              </a:spcBef>
              <a:buClr>
                <a:srgbClr val="0000FF"/>
              </a:buClr>
            </a:pPr>
            <a:r>
              <a:rPr lang="cs-CZ" altLang="cs-CZ" sz="2000">
                <a:solidFill>
                  <a:srgbClr val="0000FF"/>
                </a:solidFill>
              </a:rPr>
              <a:t>světlo dospělo do vzdálenosti c.t´</a:t>
            </a:r>
          </a:p>
        </p:txBody>
      </p:sp>
      <p:sp>
        <p:nvSpPr>
          <p:cNvPr id="28702" name="Line 30"/>
          <p:cNvSpPr>
            <a:spLocks noChangeShapeType="1"/>
          </p:cNvSpPr>
          <p:nvPr/>
        </p:nvSpPr>
        <p:spPr bwMode="auto">
          <a:xfrm flipV="1">
            <a:off x="1908175" y="4075113"/>
            <a:ext cx="3527425" cy="868362"/>
          </a:xfrm>
          <a:prstGeom prst="line">
            <a:avLst/>
          </a:prstGeom>
          <a:noFill/>
          <a:ln w="126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03" name="Line 31"/>
          <p:cNvSpPr>
            <a:spLocks noChangeShapeType="1"/>
          </p:cNvSpPr>
          <p:nvPr/>
        </p:nvSpPr>
        <p:spPr bwMode="auto">
          <a:xfrm flipV="1">
            <a:off x="4211638" y="4075113"/>
            <a:ext cx="1223962" cy="868362"/>
          </a:xfrm>
          <a:prstGeom prst="line">
            <a:avLst/>
          </a:prstGeom>
          <a:noFill/>
          <a:ln w="126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3" name="Rectangle 32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0"/>
            <a:ext cx="7499350" cy="1404938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>
                <a:latin typeface="Arial" panose="020B0604020202020204" pitchFamily="34" charset="0"/>
              </a:rPr>
              <a:t>Podle principu stálé rychlosti světla</a:t>
            </a:r>
          </a:p>
        </p:txBody>
      </p:sp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5292725" y="1557338"/>
            <a:ext cx="3600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ts val="1500"/>
              </a:spcBef>
            </a:pPr>
            <a:r>
              <a:rPr lang="cs-CZ" altLang="cs-CZ" sz="2400">
                <a:solidFill>
                  <a:srgbClr val="000000"/>
                </a:solidFill>
              </a:rPr>
              <a:t>protože c = konst., musí</a:t>
            </a:r>
          </a:p>
          <a:p>
            <a:pPr algn="ctr" eaLnBrk="1" hangingPunct="1">
              <a:spcBef>
                <a:spcPts val="1500"/>
              </a:spcBef>
            </a:pPr>
            <a:r>
              <a:rPr lang="cs-CZ" altLang="cs-CZ" sz="2400">
                <a:solidFill>
                  <a:srgbClr val="000000"/>
                </a:solidFill>
              </a:rPr>
              <a:t>t´&lt; 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5" dur="20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8" dur="20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20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" dur="20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20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6" dur="20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1" dur="20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1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additive="repl">
                                        <p:cTn id="45" dur="500" fill="hold" masterRel="sameClick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462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6" grpId="0" animBg="1"/>
      <p:bldP spid="28702" grpId="0" animBg="1"/>
      <p:bldP spid="2870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6" name="Group 1"/>
          <p:cNvGrpSpPr>
            <a:grpSpLocks/>
          </p:cNvGrpSpPr>
          <p:nvPr/>
        </p:nvGrpSpPr>
        <p:grpSpPr bwMode="auto">
          <a:xfrm>
            <a:off x="323850" y="882650"/>
            <a:ext cx="5616575" cy="5973763"/>
            <a:chOff x="204" y="556"/>
            <a:chExt cx="3538" cy="3763"/>
          </a:xfrm>
        </p:grpSpPr>
        <p:grpSp>
          <p:nvGrpSpPr>
            <p:cNvPr id="5148" name="Group 2"/>
            <p:cNvGrpSpPr>
              <a:grpSpLocks/>
            </p:cNvGrpSpPr>
            <p:nvPr/>
          </p:nvGrpSpPr>
          <p:grpSpPr bwMode="auto">
            <a:xfrm>
              <a:off x="204" y="556"/>
              <a:ext cx="3491" cy="3763"/>
              <a:chOff x="204" y="556"/>
              <a:chExt cx="3491" cy="3763"/>
            </a:xfrm>
          </p:grpSpPr>
          <p:sp>
            <p:nvSpPr>
              <p:cNvPr id="5153" name="Line 3"/>
              <p:cNvSpPr>
                <a:spLocks noChangeShapeType="1"/>
              </p:cNvSpPr>
              <p:nvPr/>
            </p:nvSpPr>
            <p:spPr bwMode="auto">
              <a:xfrm>
                <a:off x="1202" y="556"/>
                <a:ext cx="1" cy="2540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4" name="Line 4"/>
              <p:cNvSpPr>
                <a:spLocks noChangeShapeType="1"/>
              </p:cNvSpPr>
              <p:nvPr/>
            </p:nvSpPr>
            <p:spPr bwMode="auto">
              <a:xfrm>
                <a:off x="1202" y="3096"/>
                <a:ext cx="2494" cy="1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5" name="Line 5"/>
              <p:cNvSpPr>
                <a:spLocks noChangeShapeType="1"/>
              </p:cNvSpPr>
              <p:nvPr/>
            </p:nvSpPr>
            <p:spPr bwMode="auto">
              <a:xfrm flipH="1">
                <a:off x="203" y="3096"/>
                <a:ext cx="1000" cy="1224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149" name="Text Box 6"/>
            <p:cNvSpPr txBox="1">
              <a:spLocks noChangeArrowheads="1"/>
            </p:cNvSpPr>
            <p:nvPr/>
          </p:nvSpPr>
          <p:spPr bwMode="auto">
            <a:xfrm>
              <a:off x="3470" y="3096"/>
              <a:ext cx="27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spcBef>
                  <a:spcPts val="1250"/>
                </a:spcBef>
                <a:buClr>
                  <a:srgbClr val="FF3300"/>
                </a:buClr>
              </a:pPr>
              <a:r>
                <a:rPr lang="cs-CZ" altLang="cs-CZ" sz="2000" b="1">
                  <a:solidFill>
                    <a:srgbClr val="FF3300"/>
                  </a:solidFill>
                </a:rPr>
                <a:t>x</a:t>
              </a:r>
            </a:p>
          </p:txBody>
        </p:sp>
        <p:sp>
          <p:nvSpPr>
            <p:cNvPr id="5150" name="Text Box 7"/>
            <p:cNvSpPr txBox="1">
              <a:spLocks noChangeArrowheads="1"/>
            </p:cNvSpPr>
            <p:nvPr/>
          </p:nvSpPr>
          <p:spPr bwMode="auto">
            <a:xfrm>
              <a:off x="385" y="4048"/>
              <a:ext cx="27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spcBef>
                  <a:spcPts val="1250"/>
                </a:spcBef>
                <a:buClr>
                  <a:srgbClr val="FF3300"/>
                </a:buClr>
              </a:pPr>
              <a:r>
                <a:rPr lang="cs-CZ" altLang="cs-CZ" sz="2000" b="1">
                  <a:solidFill>
                    <a:srgbClr val="FF3300"/>
                  </a:solidFill>
                </a:rPr>
                <a:t>y</a:t>
              </a:r>
            </a:p>
          </p:txBody>
        </p:sp>
        <p:sp>
          <p:nvSpPr>
            <p:cNvPr id="5151" name="Text Box 8"/>
            <p:cNvSpPr txBox="1">
              <a:spLocks noChangeArrowheads="1"/>
            </p:cNvSpPr>
            <p:nvPr/>
          </p:nvSpPr>
          <p:spPr bwMode="auto">
            <a:xfrm>
              <a:off x="1247" y="601"/>
              <a:ext cx="27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spcBef>
                  <a:spcPts val="1250"/>
                </a:spcBef>
                <a:buClr>
                  <a:srgbClr val="FF3300"/>
                </a:buClr>
              </a:pPr>
              <a:r>
                <a:rPr lang="cs-CZ" altLang="cs-CZ" sz="2000" b="1">
                  <a:solidFill>
                    <a:srgbClr val="FF3300"/>
                  </a:solidFill>
                </a:rPr>
                <a:t>z</a:t>
              </a:r>
            </a:p>
          </p:txBody>
        </p:sp>
        <p:sp>
          <p:nvSpPr>
            <p:cNvPr id="5152" name="Text Box 9"/>
            <p:cNvSpPr txBox="1">
              <a:spLocks noChangeArrowheads="1"/>
            </p:cNvSpPr>
            <p:nvPr/>
          </p:nvSpPr>
          <p:spPr bwMode="auto">
            <a:xfrm>
              <a:off x="884" y="2189"/>
              <a:ext cx="27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spcBef>
                  <a:spcPts val="1250"/>
                </a:spcBef>
                <a:buClr>
                  <a:srgbClr val="FF3300"/>
                </a:buClr>
              </a:pPr>
              <a:r>
                <a:rPr lang="cs-CZ" altLang="cs-CZ" sz="2000" b="1">
                  <a:solidFill>
                    <a:srgbClr val="FF3300"/>
                  </a:solidFill>
                </a:rPr>
                <a:t>S</a:t>
              </a:r>
            </a:p>
          </p:txBody>
        </p:sp>
      </p:grpSp>
      <p:grpSp>
        <p:nvGrpSpPr>
          <p:cNvPr id="5127" name="Group 10"/>
          <p:cNvGrpSpPr>
            <a:grpSpLocks/>
          </p:cNvGrpSpPr>
          <p:nvPr/>
        </p:nvGrpSpPr>
        <p:grpSpPr bwMode="auto">
          <a:xfrm>
            <a:off x="2628900" y="882650"/>
            <a:ext cx="5872163" cy="5973763"/>
            <a:chOff x="1656" y="556"/>
            <a:chExt cx="3699" cy="3763"/>
          </a:xfrm>
        </p:grpSpPr>
        <p:grpSp>
          <p:nvGrpSpPr>
            <p:cNvPr id="5140" name="Group 11"/>
            <p:cNvGrpSpPr>
              <a:grpSpLocks/>
            </p:cNvGrpSpPr>
            <p:nvPr/>
          </p:nvGrpSpPr>
          <p:grpSpPr bwMode="auto">
            <a:xfrm>
              <a:off x="1656" y="556"/>
              <a:ext cx="3491" cy="3763"/>
              <a:chOff x="1656" y="556"/>
              <a:chExt cx="3491" cy="3763"/>
            </a:xfrm>
          </p:grpSpPr>
          <p:sp>
            <p:nvSpPr>
              <p:cNvPr id="5145" name="Line 12"/>
              <p:cNvSpPr>
                <a:spLocks noChangeShapeType="1"/>
              </p:cNvSpPr>
              <p:nvPr/>
            </p:nvSpPr>
            <p:spPr bwMode="auto">
              <a:xfrm>
                <a:off x="2654" y="556"/>
                <a:ext cx="1" cy="2540"/>
              </a:xfrm>
              <a:prstGeom prst="line">
                <a:avLst/>
              </a:prstGeom>
              <a:noFill/>
              <a:ln w="936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46" name="Line 13"/>
              <p:cNvSpPr>
                <a:spLocks noChangeShapeType="1"/>
              </p:cNvSpPr>
              <p:nvPr/>
            </p:nvSpPr>
            <p:spPr bwMode="auto">
              <a:xfrm>
                <a:off x="2654" y="3096"/>
                <a:ext cx="2494" cy="1"/>
              </a:xfrm>
              <a:prstGeom prst="line">
                <a:avLst/>
              </a:prstGeom>
              <a:noFill/>
              <a:ln w="936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47" name="Line 14"/>
              <p:cNvSpPr>
                <a:spLocks noChangeShapeType="1"/>
              </p:cNvSpPr>
              <p:nvPr/>
            </p:nvSpPr>
            <p:spPr bwMode="auto">
              <a:xfrm flipH="1">
                <a:off x="1655" y="3096"/>
                <a:ext cx="1000" cy="1224"/>
              </a:xfrm>
              <a:prstGeom prst="line">
                <a:avLst/>
              </a:prstGeom>
              <a:noFill/>
              <a:ln w="936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141" name="Text Box 15"/>
            <p:cNvSpPr txBox="1">
              <a:spLocks noChangeArrowheads="1"/>
            </p:cNvSpPr>
            <p:nvPr/>
          </p:nvSpPr>
          <p:spPr bwMode="auto">
            <a:xfrm>
              <a:off x="4922" y="3096"/>
              <a:ext cx="43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spcBef>
                  <a:spcPts val="1250"/>
                </a:spcBef>
                <a:buClr>
                  <a:srgbClr val="0000FF"/>
                </a:buClr>
              </a:pPr>
              <a:r>
                <a:rPr lang="cs-CZ" altLang="cs-CZ" sz="2000" b="1">
                  <a:solidFill>
                    <a:srgbClr val="0000FF"/>
                  </a:solidFill>
                </a:rPr>
                <a:t>x´</a:t>
              </a:r>
            </a:p>
          </p:txBody>
        </p:sp>
        <p:sp>
          <p:nvSpPr>
            <p:cNvPr id="5142" name="Text Box 16"/>
            <p:cNvSpPr txBox="1">
              <a:spLocks noChangeArrowheads="1"/>
            </p:cNvSpPr>
            <p:nvPr/>
          </p:nvSpPr>
          <p:spPr bwMode="auto">
            <a:xfrm>
              <a:off x="1837" y="4048"/>
              <a:ext cx="458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spcBef>
                  <a:spcPts val="1250"/>
                </a:spcBef>
                <a:buClr>
                  <a:srgbClr val="0000FF"/>
                </a:buClr>
              </a:pPr>
              <a:r>
                <a:rPr lang="cs-CZ" altLang="cs-CZ" sz="2000" b="1">
                  <a:solidFill>
                    <a:srgbClr val="0000FF"/>
                  </a:solidFill>
                </a:rPr>
                <a:t>y´</a:t>
              </a:r>
            </a:p>
          </p:txBody>
        </p:sp>
        <p:sp>
          <p:nvSpPr>
            <p:cNvPr id="5143" name="Text Box 17"/>
            <p:cNvSpPr txBox="1">
              <a:spLocks noChangeArrowheads="1"/>
            </p:cNvSpPr>
            <p:nvPr/>
          </p:nvSpPr>
          <p:spPr bwMode="auto">
            <a:xfrm>
              <a:off x="2699" y="601"/>
              <a:ext cx="406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spcBef>
                  <a:spcPts val="1250"/>
                </a:spcBef>
                <a:buClr>
                  <a:srgbClr val="0000FF"/>
                </a:buClr>
              </a:pPr>
              <a:r>
                <a:rPr lang="cs-CZ" altLang="cs-CZ" sz="2000" b="1">
                  <a:solidFill>
                    <a:srgbClr val="0000FF"/>
                  </a:solidFill>
                </a:rPr>
                <a:t>z´</a:t>
              </a:r>
            </a:p>
          </p:txBody>
        </p:sp>
        <p:sp>
          <p:nvSpPr>
            <p:cNvPr id="5144" name="Text Box 18"/>
            <p:cNvSpPr txBox="1">
              <a:spLocks noChangeArrowheads="1"/>
            </p:cNvSpPr>
            <p:nvPr/>
          </p:nvSpPr>
          <p:spPr bwMode="auto">
            <a:xfrm>
              <a:off x="2336" y="2189"/>
              <a:ext cx="499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spcBef>
                  <a:spcPts val="1250"/>
                </a:spcBef>
                <a:buClr>
                  <a:srgbClr val="0000FF"/>
                </a:buClr>
              </a:pPr>
              <a:r>
                <a:rPr lang="cs-CZ" altLang="cs-CZ" sz="2000" b="1">
                  <a:solidFill>
                    <a:srgbClr val="0000FF"/>
                  </a:solidFill>
                </a:rPr>
                <a:t>S´</a:t>
              </a:r>
            </a:p>
          </p:txBody>
        </p:sp>
      </p:grpSp>
      <p:grpSp>
        <p:nvGrpSpPr>
          <p:cNvPr id="5128" name="Group 19"/>
          <p:cNvGrpSpPr>
            <a:grpSpLocks/>
          </p:cNvGrpSpPr>
          <p:nvPr/>
        </p:nvGrpSpPr>
        <p:grpSpPr bwMode="auto">
          <a:xfrm>
            <a:off x="4213225" y="1700213"/>
            <a:ext cx="1149350" cy="628650"/>
            <a:chOff x="2654" y="1071"/>
            <a:chExt cx="724" cy="396"/>
          </a:xfrm>
        </p:grpSpPr>
        <p:sp>
          <p:nvSpPr>
            <p:cNvPr id="5139" name="Line 20"/>
            <p:cNvSpPr>
              <a:spLocks noChangeShapeType="1"/>
            </p:cNvSpPr>
            <p:nvPr/>
          </p:nvSpPr>
          <p:spPr bwMode="auto">
            <a:xfrm>
              <a:off x="2654" y="1434"/>
              <a:ext cx="725" cy="1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5124" name="Object 21"/>
            <p:cNvGraphicFramePr>
              <a:graphicFrameLocks noChangeAspect="1"/>
            </p:cNvGraphicFramePr>
            <p:nvPr/>
          </p:nvGraphicFramePr>
          <p:xfrm>
            <a:off x="2881" y="1071"/>
            <a:ext cx="199" cy="3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2" r:id="rId4" imgW="114120" imgH="228600" progId="">
                    <p:embed/>
                  </p:oleObj>
                </mc:Choice>
                <mc:Fallback>
                  <p:oleObj r:id="rId4" imgW="114120" imgH="228600" progId="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1" y="1071"/>
                          <a:ext cx="199" cy="397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29" name="Oval 22"/>
          <p:cNvSpPr>
            <a:spLocks noChangeArrowheads="1"/>
          </p:cNvSpPr>
          <p:nvPr/>
        </p:nvSpPr>
        <p:spPr bwMode="auto">
          <a:xfrm>
            <a:off x="-1331913" y="1412875"/>
            <a:ext cx="6840538" cy="6840538"/>
          </a:xfrm>
          <a:prstGeom prst="ellipse">
            <a:avLst/>
          </a:prstGeom>
          <a:noFill/>
          <a:ln w="3816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130" name="Oval 23"/>
          <p:cNvSpPr>
            <a:spLocks noChangeArrowheads="1"/>
          </p:cNvSpPr>
          <p:nvPr/>
        </p:nvSpPr>
        <p:spPr bwMode="auto">
          <a:xfrm>
            <a:off x="2555875" y="3284538"/>
            <a:ext cx="3097213" cy="3097212"/>
          </a:xfrm>
          <a:prstGeom prst="ellipse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131" name="Oval 24"/>
          <p:cNvSpPr>
            <a:spLocks noChangeArrowheads="1"/>
          </p:cNvSpPr>
          <p:nvPr/>
        </p:nvSpPr>
        <p:spPr bwMode="auto">
          <a:xfrm>
            <a:off x="5364163" y="4005263"/>
            <a:ext cx="144462" cy="144462"/>
          </a:xfrm>
          <a:prstGeom prst="ellipse">
            <a:avLst/>
          </a:prstGeom>
          <a:solidFill>
            <a:srgbClr val="0000FF"/>
          </a:solidFill>
          <a:ln w="936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132" name="Text Box 25"/>
          <p:cNvSpPr txBox="1">
            <a:spLocks noChangeArrowheads="1"/>
          </p:cNvSpPr>
          <p:nvPr/>
        </p:nvSpPr>
        <p:spPr bwMode="auto">
          <a:xfrm>
            <a:off x="5435600" y="3716338"/>
            <a:ext cx="3603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250"/>
              </a:spcBef>
              <a:buClr>
                <a:srgbClr val="0000FF"/>
              </a:buClr>
            </a:pPr>
            <a:r>
              <a:rPr lang="cs-CZ" altLang="cs-CZ" sz="2000" b="1">
                <a:solidFill>
                  <a:srgbClr val="0000FF"/>
                </a:solidFill>
              </a:rPr>
              <a:t>U</a:t>
            </a:r>
          </a:p>
        </p:txBody>
      </p:sp>
      <p:sp>
        <p:nvSpPr>
          <p:cNvPr id="5133" name="Text Box 26"/>
          <p:cNvSpPr txBox="1">
            <a:spLocks noChangeArrowheads="1"/>
          </p:cNvSpPr>
          <p:nvPr/>
        </p:nvSpPr>
        <p:spPr bwMode="auto">
          <a:xfrm>
            <a:off x="3635375" y="4437063"/>
            <a:ext cx="3603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250"/>
              </a:spcBef>
              <a:buClr>
                <a:srgbClr val="FF3300"/>
              </a:buClr>
            </a:pPr>
            <a:endParaRPr lang="cs-CZ" altLang="cs-CZ" sz="2000" b="1">
              <a:solidFill>
                <a:srgbClr val="FF3300"/>
              </a:solidFill>
            </a:endParaRP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5795963" y="2917825"/>
            <a:ext cx="129698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750"/>
              </a:spcBef>
              <a:buClr>
                <a:srgbClr val="FF3300"/>
              </a:buClr>
              <a:buFont typeface="Times New Roman" panose="02020603050405020304" pitchFamily="18" charset="0"/>
              <a:buNone/>
            </a:pPr>
            <a:r>
              <a:rPr lang="cs-CZ" altLang="cs-CZ" sz="2800" i="1">
                <a:solidFill>
                  <a:srgbClr val="FF3300"/>
                </a:solidFill>
                <a:latin typeface="Times New Roman" panose="02020603050405020304" pitchFamily="18" charset="0"/>
              </a:rPr>
              <a:t>x =c.t</a:t>
            </a:r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5429250" y="5857875"/>
            <a:ext cx="192881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750"/>
              </a:spcBef>
              <a:buClr>
                <a:srgbClr val="0000FF"/>
              </a:buClr>
              <a:buFont typeface="Times New Roman" panose="02020603050405020304" pitchFamily="18" charset="0"/>
              <a:buNone/>
            </a:pPr>
            <a:r>
              <a:rPr lang="cs-CZ" altLang="cs-CZ" sz="2800" i="1">
                <a:solidFill>
                  <a:srgbClr val="0000FF"/>
                </a:solidFill>
                <a:latin typeface="Times New Roman" panose="02020603050405020304" pitchFamily="18" charset="0"/>
              </a:rPr>
              <a:t>x´= c.t´</a:t>
            </a:r>
          </a:p>
        </p:txBody>
      </p:sp>
      <p:sp>
        <p:nvSpPr>
          <p:cNvPr id="5136" name="Line 29"/>
          <p:cNvSpPr>
            <a:spLocks noChangeShapeType="1"/>
          </p:cNvSpPr>
          <p:nvPr/>
        </p:nvSpPr>
        <p:spPr bwMode="auto">
          <a:xfrm flipV="1">
            <a:off x="1908175" y="4075113"/>
            <a:ext cx="3527425" cy="868362"/>
          </a:xfrm>
          <a:prstGeom prst="line">
            <a:avLst/>
          </a:prstGeom>
          <a:noFill/>
          <a:ln w="126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7" name="Line 30"/>
          <p:cNvSpPr>
            <a:spLocks noChangeShapeType="1"/>
          </p:cNvSpPr>
          <p:nvPr/>
        </p:nvSpPr>
        <p:spPr bwMode="auto">
          <a:xfrm flipV="1">
            <a:off x="4211638" y="4075113"/>
            <a:ext cx="1223962" cy="868362"/>
          </a:xfrm>
          <a:prstGeom prst="line">
            <a:avLst/>
          </a:prstGeom>
          <a:noFill/>
          <a:ln w="126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8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0"/>
            <a:ext cx="7499350" cy="1404938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>
                <a:latin typeface="Arial" panose="020B0604020202020204" pitchFamily="34" charset="0"/>
              </a:rPr>
              <a:t>Vzdálenost, kterou světlo urazí v S a S´</a:t>
            </a:r>
          </a:p>
        </p:txBody>
      </p:sp>
      <p:graphicFrame>
        <p:nvGraphicFramePr>
          <p:cNvPr id="29728" name="Object 32"/>
          <p:cNvGraphicFramePr>
            <a:graphicFrameLocks noChangeAspect="1"/>
          </p:cNvGraphicFramePr>
          <p:nvPr/>
        </p:nvGraphicFramePr>
        <p:xfrm>
          <a:off x="7235825" y="2636838"/>
          <a:ext cx="101282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r:id="rId6" imgW="368280" imgH="393480" progId="">
                  <p:embed/>
                </p:oleObj>
              </mc:Choice>
              <mc:Fallback>
                <p:oleObj r:id="rId6" imgW="368280" imgH="393480" progId="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2636838"/>
                        <a:ext cx="1012825" cy="10826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29" name="Object 33"/>
          <p:cNvGraphicFramePr>
            <a:graphicFrameLocks noChangeAspect="1"/>
          </p:cNvGraphicFramePr>
          <p:nvPr/>
        </p:nvGraphicFramePr>
        <p:xfrm>
          <a:off x="7380288" y="5516563"/>
          <a:ext cx="1116012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r:id="rId8" imgW="406080" imgH="393480" progId="">
                  <p:embed/>
                </p:oleObj>
              </mc:Choice>
              <mc:Fallback>
                <p:oleObj r:id="rId8" imgW="406080" imgH="393480" progId="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5516563"/>
                        <a:ext cx="1116012" cy="10826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20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20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20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0" dur="20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0"/>
            <a:ext cx="749935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/>
              <a:t>Odvození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981075"/>
            <a:ext cx="7499350" cy="4800600"/>
          </a:xfrm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>
                <a:latin typeface="Arial" panose="020B0604020202020204" pitchFamily="34" charset="0"/>
              </a:rPr>
              <a:t>Hledáme rovnice pro přechod od S k S´ a naopak, které musí pro malé rychlosti přejít na Galileovu transformaci.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>
                <a:latin typeface="Arial" panose="020B0604020202020204" pitchFamily="34" charset="0"/>
              </a:rPr>
              <a:t>Rovnice musí mít tedy tvar:</a:t>
            </a:r>
            <a:br>
              <a:rPr lang="cs-CZ" altLang="cs-CZ">
                <a:latin typeface="Arial" panose="020B0604020202020204" pitchFamily="34" charset="0"/>
              </a:rPr>
            </a:br>
            <a:br>
              <a:rPr lang="cs-CZ" altLang="cs-CZ"/>
            </a:br>
            <a:br>
              <a:rPr lang="cs-CZ" altLang="cs-CZ"/>
            </a:br>
            <a:endParaRPr lang="cs-CZ" altLang="cs-CZ"/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>
                <a:latin typeface="Symbol" panose="05050102010706020507" pitchFamily="18" charset="2"/>
              </a:rPr>
              <a:t></a:t>
            </a:r>
            <a:r>
              <a:rPr lang="cs-CZ" altLang="cs-CZ"/>
              <a:t> – </a:t>
            </a:r>
            <a:r>
              <a:rPr lang="cs-CZ" altLang="cs-CZ">
                <a:latin typeface="Arial" panose="020B0604020202020204" pitchFamily="34" charset="0"/>
              </a:rPr>
              <a:t>transformační koeficient</a:t>
            </a: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3132138" y="3716338"/>
          <a:ext cx="223520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r:id="rId4" imgW="812520" imgH="431640" progId="">
                  <p:embed/>
                </p:oleObj>
              </mc:Choice>
              <mc:Fallback>
                <p:oleObj r:id="rId4" imgW="812520" imgH="4316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3716338"/>
                        <a:ext cx="2235200" cy="11874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4303713" y="3429000"/>
          <a:ext cx="4840287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r:id="rId4" imgW="1765080" imgH="431640" progId="">
                  <p:embed/>
                </p:oleObj>
              </mc:Choice>
              <mc:Fallback>
                <p:oleObj r:id="rId4" imgW="1765080" imgH="43164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713" y="3429000"/>
                        <a:ext cx="4840287" cy="11842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35100" y="1447800"/>
            <a:ext cx="3684588" cy="48006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800"/>
              <a:t>rovnice vynásobíme</a:t>
            </a:r>
            <a:br>
              <a:rPr lang="cs-CZ" altLang="cs-CZ" sz="2800"/>
            </a:br>
            <a:endParaRPr lang="cs-CZ" altLang="cs-CZ" sz="2800"/>
          </a:p>
          <a:p>
            <a:pPr>
              <a:buFont typeface="Wingdings 2" panose="05020102010507070707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800"/>
              <a:t>vynásobíme koeficientem </a:t>
            </a:r>
            <a:r>
              <a:rPr lang="cs-CZ" altLang="cs-CZ" sz="2800">
                <a:latin typeface="Times New Roman" panose="02020603050405020304" pitchFamily="18" charset="0"/>
              </a:rPr>
              <a:t>1</a:t>
            </a:r>
            <a:r>
              <a:rPr lang="cs-CZ" altLang="cs-CZ" sz="2800"/>
              <a:t>/t.t´</a:t>
            </a:r>
            <a:br>
              <a:rPr lang="cs-CZ" altLang="cs-CZ" sz="2800"/>
            </a:br>
            <a:endParaRPr lang="cs-CZ" altLang="cs-CZ" sz="2800"/>
          </a:p>
          <a:p>
            <a:pPr>
              <a:buFont typeface="Wingdings 2" panose="05020102010507070707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800"/>
              <a:t>a dosadíme</a:t>
            </a:r>
            <a:br>
              <a:rPr lang="cs-CZ" altLang="cs-CZ" sz="2800"/>
            </a:br>
            <a:endParaRPr lang="cs-CZ" altLang="cs-CZ" sz="2800"/>
          </a:p>
          <a:p>
            <a:pPr>
              <a:buFont typeface="Wingdings 2" panose="05020102010507070707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800">
                <a:latin typeface="Arial" panose="020B0604020202020204" pitchFamily="34" charset="0"/>
              </a:rPr>
              <a:t>transformační koeficient</a:t>
            </a: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403350" y="260350"/>
          <a:ext cx="101282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r:id="rId6" imgW="368280" imgH="393480" progId="">
                  <p:embed/>
                </p:oleObj>
              </mc:Choice>
              <mc:Fallback>
                <p:oleObj r:id="rId6" imgW="368280" imgH="3934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60350"/>
                        <a:ext cx="1012825" cy="10826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2987675" y="260350"/>
          <a:ext cx="1116013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r:id="rId8" imgW="406080" imgH="393480" progId="">
                  <p:embed/>
                </p:oleObj>
              </mc:Choice>
              <mc:Fallback>
                <p:oleObj r:id="rId8" imgW="406080" imgH="39348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60350"/>
                        <a:ext cx="1116013" cy="10826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6659563" y="549275"/>
          <a:ext cx="223520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r:id="rId10" imgW="812520" imgH="431640" progId="">
                  <p:embed/>
                </p:oleObj>
              </mc:Choice>
              <mc:Fallback>
                <p:oleObj r:id="rId10" imgW="812520" imgH="4316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549275"/>
                        <a:ext cx="2235200" cy="11874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5076825" y="1989138"/>
          <a:ext cx="4024313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r:id="rId12" imgW="1460160" imgH="228600" progId="">
                  <p:embed/>
                </p:oleObj>
              </mc:Choice>
              <mc:Fallback>
                <p:oleObj r:id="rId12" imgW="1460160" imgH="2286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989138"/>
                        <a:ext cx="4024313" cy="6302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4427538" y="4797425"/>
          <a:ext cx="353377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r:id="rId14" imgW="1282680" imgH="228600" progId="">
                  <p:embed/>
                </p:oleObj>
              </mc:Choice>
              <mc:Fallback>
                <p:oleObj r:id="rId14" imgW="1282680" imgH="2286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4797425"/>
                        <a:ext cx="3533775" cy="6302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5508625" y="5445125"/>
          <a:ext cx="2339975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r:id="rId16" imgW="850680" imgH="457200" progId="">
                  <p:embed/>
                </p:oleObj>
              </mc:Choice>
              <mc:Fallback>
                <p:oleObj r:id="rId16" imgW="850680" imgH="45720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5445125"/>
                        <a:ext cx="2339975" cy="12573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3" name="Oval 9"/>
          <p:cNvSpPr>
            <a:spLocks noChangeArrowheads="1"/>
          </p:cNvSpPr>
          <p:nvPr/>
        </p:nvSpPr>
        <p:spPr bwMode="auto">
          <a:xfrm>
            <a:off x="4284663" y="3573463"/>
            <a:ext cx="358775" cy="935037"/>
          </a:xfrm>
          <a:prstGeom prst="ellipse">
            <a:avLst/>
          </a:prstGeom>
          <a:noFill/>
          <a:ln w="9360" cap="rnd">
            <a:solidFill>
              <a:srgbClr val="FF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7956550" y="3573463"/>
            <a:ext cx="358775" cy="935037"/>
          </a:xfrm>
          <a:prstGeom prst="ellipse">
            <a:avLst/>
          </a:prstGeom>
          <a:noFill/>
          <a:ln w="9360" cap="rnd">
            <a:solidFill>
              <a:srgbClr val="FF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755" name="Oval 11"/>
          <p:cNvSpPr>
            <a:spLocks noChangeArrowheads="1"/>
          </p:cNvSpPr>
          <p:nvPr/>
        </p:nvSpPr>
        <p:spPr bwMode="auto">
          <a:xfrm>
            <a:off x="4716463" y="3500438"/>
            <a:ext cx="503237" cy="1008062"/>
          </a:xfrm>
          <a:prstGeom prst="ellipse">
            <a:avLst/>
          </a:prstGeom>
          <a:noFill/>
          <a:ln w="9360" cap="rnd">
            <a:solidFill>
              <a:srgbClr val="0000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756" name="Oval 12"/>
          <p:cNvSpPr>
            <a:spLocks noChangeArrowheads="1"/>
          </p:cNvSpPr>
          <p:nvPr/>
        </p:nvSpPr>
        <p:spPr bwMode="auto">
          <a:xfrm>
            <a:off x="6372225" y="3500438"/>
            <a:ext cx="504825" cy="1008062"/>
          </a:xfrm>
          <a:prstGeom prst="ellipse">
            <a:avLst/>
          </a:prstGeom>
          <a:noFill/>
          <a:ln w="9360" cap="rnd">
            <a:solidFill>
              <a:srgbClr val="0000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4" dur="5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1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4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9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0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 animBg="1"/>
      <p:bldP spid="31754" grpId="0" animBg="1"/>
      <p:bldP spid="31755" grpId="0" animBg="1"/>
      <p:bldP spid="3175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0"/>
            <a:ext cx="8532812" cy="1404938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4000">
                <a:latin typeface="Arial" panose="020B0604020202020204" pitchFamily="34" charset="0"/>
              </a:rPr>
              <a:t>Lorentzův transformační koeficient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484438" y="1268413"/>
          <a:ext cx="2339975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r:id="rId4" imgW="850680" imgH="457200" progId="">
                  <p:embed/>
                </p:oleObj>
              </mc:Choice>
              <mc:Fallback>
                <p:oleObj r:id="rId4" imgW="850680" imgH="4572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268413"/>
                        <a:ext cx="2339975" cy="12573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2484438" y="2997200"/>
          <a:ext cx="4081462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r:id="rId6" imgW="1485720" imgH="457200" progId="">
                  <p:embed/>
                </p:oleObj>
              </mc:Choice>
              <mc:Fallback>
                <p:oleObj r:id="rId6" imgW="1485720" imgH="4572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997200"/>
                        <a:ext cx="4081462" cy="12557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2555875" y="4581525"/>
          <a:ext cx="2166938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r:id="rId8" imgW="787320" imgH="647640" progId="">
                  <p:embed/>
                </p:oleObj>
              </mc:Choice>
              <mc:Fallback>
                <p:oleObj r:id="rId8" imgW="787320" imgH="6476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4581525"/>
                        <a:ext cx="2166938" cy="17827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/>
              <a:t>Lorentzova transformace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4932363" y="1341438"/>
          <a:ext cx="223520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r:id="rId4" imgW="812520" imgH="431640" progId="">
                  <p:embed/>
                </p:oleObj>
              </mc:Choice>
              <mc:Fallback>
                <p:oleObj r:id="rId4" imgW="812520" imgH="4316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341438"/>
                        <a:ext cx="2235200" cy="11874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611188" y="1196975"/>
          <a:ext cx="2093912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r:id="rId6" imgW="761760" imgH="647640" progId="">
                  <p:embed/>
                </p:oleObj>
              </mc:Choice>
              <mc:Fallback>
                <p:oleObj r:id="rId6" imgW="761760" imgH="6476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196975"/>
                        <a:ext cx="2093912" cy="17811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611188" y="3068638"/>
          <a:ext cx="1047750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r:id="rId8" imgW="380880" imgH="406080" progId="">
                  <p:embed/>
                </p:oleObj>
              </mc:Choice>
              <mc:Fallback>
                <p:oleObj r:id="rId8" imgW="380880" imgH="40608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068638"/>
                        <a:ext cx="1047750" cy="11160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611188" y="4759325"/>
          <a:ext cx="10477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r:id="rId10" imgW="380880" imgH="393480" progId="">
                  <p:embed/>
                </p:oleObj>
              </mc:Choice>
              <mc:Fallback>
                <p:oleObj r:id="rId10" imgW="380880" imgH="39348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759325"/>
                        <a:ext cx="1047750" cy="10826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1908175" y="4292600"/>
          <a:ext cx="1990725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r:id="rId12" imgW="723600" imgH="825480" progId="">
                  <p:embed/>
                </p:oleObj>
              </mc:Choice>
              <mc:Fallback>
                <p:oleObj r:id="rId12" imgW="723600" imgH="82548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292600"/>
                        <a:ext cx="1990725" cy="22701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4140200" y="4292600"/>
          <a:ext cx="1922463" cy="227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r:id="rId14" imgW="698400" imgH="825480" progId="">
                  <p:embed/>
                </p:oleObj>
              </mc:Choice>
              <mc:Fallback>
                <p:oleObj r:id="rId14" imgW="698400" imgH="82548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292600"/>
                        <a:ext cx="1922463" cy="22717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6281738" y="4327525"/>
          <a:ext cx="1885950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r:id="rId16" imgW="685800" imgH="825480" progId="">
                  <p:embed/>
                </p:oleObj>
              </mc:Choice>
              <mc:Fallback>
                <p:oleObj r:id="rId16" imgW="685800" imgH="82548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1738" y="4327525"/>
                        <a:ext cx="1885950" cy="22701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5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5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" dur="5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2" dur="5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/>
              <a:t>LT </a:t>
            </a:r>
            <a:r>
              <a:rPr lang="cs-CZ" altLang="cs-CZ">
                <a:latin typeface="Arial" panose="020B0604020202020204" pitchFamily="34" charset="0"/>
              </a:rPr>
              <a:t>při</a:t>
            </a:r>
            <a:r>
              <a:rPr lang="cs-CZ" altLang="cs-CZ"/>
              <a:t> v&lt;&lt;c </a:t>
            </a:r>
            <a:r>
              <a:rPr lang="cs-CZ" altLang="cs-CZ">
                <a:latin typeface="Arial" panose="020B0604020202020204" pitchFamily="34" charset="0"/>
              </a:rPr>
              <a:t>přejde</a:t>
            </a:r>
            <a:r>
              <a:rPr lang="cs-CZ" altLang="cs-CZ"/>
              <a:t> v GT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042988" y="1196975"/>
          <a:ext cx="2093912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r:id="rId4" imgW="761760" imgH="647640" progId="">
                  <p:embed/>
                </p:oleObj>
              </mc:Choice>
              <mc:Fallback>
                <p:oleObj r:id="rId4" imgW="761760" imgH="6476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196975"/>
                        <a:ext cx="2093912" cy="17811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1042988" y="3068638"/>
          <a:ext cx="1047750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r:id="rId6" imgW="380880" imgH="406080" progId="">
                  <p:embed/>
                </p:oleObj>
              </mc:Choice>
              <mc:Fallback>
                <p:oleObj r:id="rId6" imgW="380880" imgH="4060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068638"/>
                        <a:ext cx="1047750" cy="11160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1258888" y="4365625"/>
          <a:ext cx="1885950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r:id="rId8" imgW="685800" imgH="825480" progId="">
                  <p:embed/>
                </p:oleObj>
              </mc:Choice>
              <mc:Fallback>
                <p:oleObj r:id="rId8" imgW="685800" imgH="82548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365625"/>
                        <a:ext cx="1885950" cy="22701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971550" y="5084763"/>
          <a:ext cx="3492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r:id="rId10" imgW="126720" imgH="177480" progId="">
                  <p:embed/>
                </p:oleObj>
              </mc:Choice>
              <mc:Fallback>
                <p:oleObj r:id="rId10" imgW="126720" imgH="17748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084763"/>
                        <a:ext cx="349250" cy="4889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3851275" y="3357563"/>
            <a:ext cx="1871663" cy="720725"/>
          </a:xfrm>
          <a:prstGeom prst="rightArrow">
            <a:avLst>
              <a:gd name="adj1" fmla="val 50000"/>
              <a:gd name="adj2" fmla="val 64923"/>
            </a:avLst>
          </a:prstGeom>
          <a:solidFill>
            <a:srgbClr val="FE8637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6443663" y="3141663"/>
          <a:ext cx="10477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r:id="rId12" imgW="380880" imgH="203040" progId="">
                  <p:embed/>
                </p:oleObj>
              </mc:Choice>
              <mc:Fallback>
                <p:oleObj r:id="rId12" imgW="380880" imgH="20304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3141663"/>
                        <a:ext cx="1047750" cy="5588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6443663" y="3705225"/>
          <a:ext cx="9429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r:id="rId14" imgW="342720" imgH="164880" progId="">
                  <p:embed/>
                </p:oleObj>
              </mc:Choice>
              <mc:Fallback>
                <p:oleObj r:id="rId14" imgW="342720" imgH="16488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3705225"/>
                        <a:ext cx="942975" cy="4540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9"/>
          <p:cNvGraphicFramePr>
            <a:graphicFrameLocks noChangeAspect="1"/>
          </p:cNvGraphicFramePr>
          <p:nvPr/>
        </p:nvGraphicFramePr>
        <p:xfrm>
          <a:off x="6443663" y="1473200"/>
          <a:ext cx="188595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r:id="rId16" imgW="685800" imgH="177480" progId="">
                  <p:embed/>
                </p:oleObj>
              </mc:Choice>
              <mc:Fallback>
                <p:oleObj r:id="rId16" imgW="685800" imgH="17748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1473200"/>
                        <a:ext cx="1885950" cy="4873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10"/>
          <p:cNvGraphicFramePr>
            <a:graphicFrameLocks noChangeAspect="1"/>
          </p:cNvGraphicFramePr>
          <p:nvPr/>
        </p:nvGraphicFramePr>
        <p:xfrm>
          <a:off x="6443663" y="5073650"/>
          <a:ext cx="8032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r:id="rId18" imgW="291960" imgH="177480" progId="">
                  <p:embed/>
                </p:oleObj>
              </mc:Choice>
              <mc:Fallback>
                <p:oleObj r:id="rId18" imgW="291960" imgH="17748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5073650"/>
                        <a:ext cx="803275" cy="4873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Object 1"/>
          <p:cNvGraphicFramePr>
            <a:graphicFrameLocks noChangeAspect="1"/>
          </p:cNvGraphicFramePr>
          <p:nvPr/>
        </p:nvGraphicFramePr>
        <p:xfrm>
          <a:off x="0" y="1241425"/>
          <a:ext cx="913765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r:id="rId4" imgW="8305920" imgH="4029120" progId="">
                  <p:embed/>
                </p:oleObj>
              </mc:Choice>
              <mc:Fallback>
                <p:oleObj r:id="rId4" imgW="8305920" imgH="402912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41425"/>
                        <a:ext cx="9137650" cy="56165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58738"/>
            <a:ext cx="8683625" cy="12827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900"/>
              <a:t>Závislost koeficientu </a:t>
            </a:r>
            <a:r>
              <a:rPr lang="cs-CZ" altLang="cs-CZ" sz="3900">
                <a:latin typeface="Symbol" panose="05050102010706020507" pitchFamily="18" charset="2"/>
              </a:rPr>
              <a:t></a:t>
            </a:r>
            <a:r>
              <a:rPr lang="cs-CZ" altLang="cs-CZ" sz="3900"/>
              <a:t> na rychlosti soustavy</a:t>
            </a:r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971550" y="1557338"/>
          <a:ext cx="1871663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r:id="rId6" imgW="787320" imgH="647640" progId="">
                  <p:embed/>
                </p:oleObj>
              </mc:Choice>
              <mc:Fallback>
                <p:oleObj r:id="rId6" imgW="787320" imgH="6476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557338"/>
                        <a:ext cx="1871663" cy="15398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Freeform 4"/>
          <p:cNvSpPr>
            <a:spLocks noChangeArrowheads="1"/>
          </p:cNvSpPr>
          <p:nvPr/>
        </p:nvSpPr>
        <p:spPr bwMode="auto">
          <a:xfrm>
            <a:off x="611188" y="2057400"/>
            <a:ext cx="7994650" cy="3316288"/>
          </a:xfrm>
          <a:custGeom>
            <a:avLst/>
            <a:gdLst>
              <a:gd name="T0" fmla="*/ 0 w 5036"/>
              <a:gd name="T1" fmla="*/ 3316288 h 2089"/>
              <a:gd name="T2" fmla="*/ 812800 w 5036"/>
              <a:gd name="T3" fmla="*/ 3309938 h 2089"/>
              <a:gd name="T4" fmla="*/ 1627188 w 5036"/>
              <a:gd name="T5" fmla="*/ 3305176 h 2089"/>
              <a:gd name="T6" fmla="*/ 2470150 w 5036"/>
              <a:gd name="T7" fmla="*/ 3281363 h 2089"/>
              <a:gd name="T8" fmla="*/ 3246437 w 5036"/>
              <a:gd name="T9" fmla="*/ 3257551 h 2089"/>
              <a:gd name="T10" fmla="*/ 3608388 w 5036"/>
              <a:gd name="T11" fmla="*/ 3244850 h 2089"/>
              <a:gd name="T12" fmla="*/ 4037012 w 5036"/>
              <a:gd name="T13" fmla="*/ 3228975 h 2089"/>
              <a:gd name="T14" fmla="*/ 4360862 w 5036"/>
              <a:gd name="T15" fmla="*/ 3209925 h 2089"/>
              <a:gd name="T16" fmla="*/ 4611687 w 5036"/>
              <a:gd name="T17" fmla="*/ 3195637 h 2089"/>
              <a:gd name="T18" fmla="*/ 4865687 w 5036"/>
              <a:gd name="T19" fmla="*/ 3176587 h 2089"/>
              <a:gd name="T20" fmla="*/ 5070475 w 5036"/>
              <a:gd name="T21" fmla="*/ 3157537 h 2089"/>
              <a:gd name="T22" fmla="*/ 5303837 w 5036"/>
              <a:gd name="T23" fmla="*/ 3133725 h 2089"/>
              <a:gd name="T24" fmla="*/ 5661024 w 5036"/>
              <a:gd name="T25" fmla="*/ 3086100 h 2089"/>
              <a:gd name="T26" fmla="*/ 5884862 w 5036"/>
              <a:gd name="T27" fmla="*/ 3059112 h 2089"/>
              <a:gd name="T28" fmla="*/ 6146799 w 5036"/>
              <a:gd name="T29" fmla="*/ 3014662 h 2089"/>
              <a:gd name="T30" fmla="*/ 6356349 w 5036"/>
              <a:gd name="T31" fmla="*/ 2971800 h 2089"/>
              <a:gd name="T32" fmla="*/ 6513513 w 5036"/>
              <a:gd name="T33" fmla="*/ 2933700 h 2089"/>
              <a:gd name="T34" fmla="*/ 6656388 w 5036"/>
              <a:gd name="T35" fmla="*/ 2895600 h 2089"/>
              <a:gd name="T36" fmla="*/ 6794500 w 5036"/>
              <a:gd name="T37" fmla="*/ 2852737 h 2089"/>
              <a:gd name="T38" fmla="*/ 6937375 w 5036"/>
              <a:gd name="T39" fmla="*/ 2800350 h 2089"/>
              <a:gd name="T40" fmla="*/ 7118350 w 5036"/>
              <a:gd name="T41" fmla="*/ 2709862 h 2089"/>
              <a:gd name="T42" fmla="*/ 7327900 w 5036"/>
              <a:gd name="T43" fmla="*/ 2562225 h 2089"/>
              <a:gd name="T44" fmla="*/ 7486650 w 5036"/>
              <a:gd name="T45" fmla="*/ 2393950 h 2089"/>
              <a:gd name="T46" fmla="*/ 7599363 w 5036"/>
              <a:gd name="T47" fmla="*/ 2224088 h 2089"/>
              <a:gd name="T48" fmla="*/ 7723188 w 5036"/>
              <a:gd name="T49" fmla="*/ 1971675 h 2089"/>
              <a:gd name="T50" fmla="*/ 7780338 w 5036"/>
              <a:gd name="T51" fmla="*/ 1804988 h 2089"/>
              <a:gd name="T52" fmla="*/ 7842250 w 5036"/>
              <a:gd name="T53" fmla="*/ 1585912 h 2089"/>
              <a:gd name="T54" fmla="*/ 7889875 w 5036"/>
              <a:gd name="T55" fmla="*/ 1366837 h 2089"/>
              <a:gd name="T56" fmla="*/ 7932738 w 5036"/>
              <a:gd name="T57" fmla="*/ 1081088 h 2089"/>
              <a:gd name="T58" fmla="*/ 7951788 w 5036"/>
              <a:gd name="T59" fmla="*/ 785812 h 2089"/>
              <a:gd name="T60" fmla="*/ 7966075 w 5036"/>
              <a:gd name="T61" fmla="*/ 500063 h 2089"/>
              <a:gd name="T62" fmla="*/ 7975600 w 5036"/>
              <a:gd name="T63" fmla="*/ 300038 h 2089"/>
              <a:gd name="T64" fmla="*/ 7994650 w 5036"/>
              <a:gd name="T65" fmla="*/ 0 h 208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036"/>
              <a:gd name="T100" fmla="*/ 0 h 2089"/>
              <a:gd name="T101" fmla="*/ 5036 w 5036"/>
              <a:gd name="T102" fmla="*/ 2089 h 208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036" h="2089">
                <a:moveTo>
                  <a:pt x="0" y="2089"/>
                </a:moveTo>
                <a:lnTo>
                  <a:pt x="512" y="2085"/>
                </a:lnTo>
                <a:lnTo>
                  <a:pt x="1025" y="2082"/>
                </a:lnTo>
                <a:lnTo>
                  <a:pt x="1556" y="2067"/>
                </a:lnTo>
                <a:lnTo>
                  <a:pt x="2045" y="2052"/>
                </a:lnTo>
                <a:lnTo>
                  <a:pt x="2273" y="2044"/>
                </a:lnTo>
                <a:lnTo>
                  <a:pt x="2543" y="2034"/>
                </a:lnTo>
                <a:cubicBezTo>
                  <a:pt x="2622" y="2030"/>
                  <a:pt x="2687" y="2026"/>
                  <a:pt x="2747" y="2022"/>
                </a:cubicBezTo>
                <a:cubicBezTo>
                  <a:pt x="2807" y="2018"/>
                  <a:pt x="2852" y="2016"/>
                  <a:pt x="2905" y="2013"/>
                </a:cubicBezTo>
                <a:cubicBezTo>
                  <a:pt x="2958" y="2010"/>
                  <a:pt x="3017" y="2005"/>
                  <a:pt x="3065" y="2001"/>
                </a:cubicBezTo>
                <a:cubicBezTo>
                  <a:pt x="3113" y="1997"/>
                  <a:pt x="3148" y="1993"/>
                  <a:pt x="3194" y="1989"/>
                </a:cubicBezTo>
                <a:lnTo>
                  <a:pt x="3341" y="1974"/>
                </a:lnTo>
                <a:cubicBezTo>
                  <a:pt x="3403" y="1966"/>
                  <a:pt x="3505" y="1952"/>
                  <a:pt x="3566" y="1944"/>
                </a:cubicBezTo>
                <a:lnTo>
                  <a:pt x="3707" y="1927"/>
                </a:lnTo>
                <a:lnTo>
                  <a:pt x="3872" y="1899"/>
                </a:lnTo>
                <a:cubicBezTo>
                  <a:pt x="3921" y="1890"/>
                  <a:pt x="3966" y="1880"/>
                  <a:pt x="4004" y="1872"/>
                </a:cubicBezTo>
                <a:cubicBezTo>
                  <a:pt x="4042" y="1864"/>
                  <a:pt x="4072" y="1856"/>
                  <a:pt x="4103" y="1848"/>
                </a:cubicBezTo>
                <a:cubicBezTo>
                  <a:pt x="4134" y="1840"/>
                  <a:pt x="4164" y="1832"/>
                  <a:pt x="4193" y="1824"/>
                </a:cubicBezTo>
                <a:cubicBezTo>
                  <a:pt x="4222" y="1816"/>
                  <a:pt x="4251" y="1807"/>
                  <a:pt x="4280" y="1797"/>
                </a:cubicBezTo>
                <a:cubicBezTo>
                  <a:pt x="4309" y="1787"/>
                  <a:pt x="4336" y="1779"/>
                  <a:pt x="4370" y="1764"/>
                </a:cubicBezTo>
                <a:cubicBezTo>
                  <a:pt x="4404" y="1749"/>
                  <a:pt x="4443" y="1732"/>
                  <a:pt x="4484" y="1707"/>
                </a:cubicBezTo>
                <a:cubicBezTo>
                  <a:pt x="4525" y="1682"/>
                  <a:pt x="4577" y="1647"/>
                  <a:pt x="4616" y="1614"/>
                </a:cubicBezTo>
                <a:cubicBezTo>
                  <a:pt x="4655" y="1581"/>
                  <a:pt x="4687" y="1544"/>
                  <a:pt x="4716" y="1508"/>
                </a:cubicBezTo>
                <a:cubicBezTo>
                  <a:pt x="4745" y="1472"/>
                  <a:pt x="4762" y="1445"/>
                  <a:pt x="4787" y="1401"/>
                </a:cubicBezTo>
                <a:cubicBezTo>
                  <a:pt x="4812" y="1357"/>
                  <a:pt x="4846" y="1286"/>
                  <a:pt x="4865" y="1242"/>
                </a:cubicBezTo>
                <a:cubicBezTo>
                  <a:pt x="4884" y="1198"/>
                  <a:pt x="4889" y="1177"/>
                  <a:pt x="4901" y="1137"/>
                </a:cubicBezTo>
                <a:cubicBezTo>
                  <a:pt x="4913" y="1097"/>
                  <a:pt x="4929" y="1045"/>
                  <a:pt x="4940" y="999"/>
                </a:cubicBezTo>
                <a:cubicBezTo>
                  <a:pt x="4951" y="953"/>
                  <a:pt x="4961" y="914"/>
                  <a:pt x="4970" y="861"/>
                </a:cubicBezTo>
                <a:cubicBezTo>
                  <a:pt x="4979" y="808"/>
                  <a:pt x="4991" y="742"/>
                  <a:pt x="4997" y="681"/>
                </a:cubicBezTo>
                <a:cubicBezTo>
                  <a:pt x="5003" y="620"/>
                  <a:pt x="5005" y="556"/>
                  <a:pt x="5009" y="495"/>
                </a:cubicBezTo>
                <a:cubicBezTo>
                  <a:pt x="5013" y="434"/>
                  <a:pt x="5015" y="366"/>
                  <a:pt x="5018" y="315"/>
                </a:cubicBezTo>
                <a:cubicBezTo>
                  <a:pt x="5021" y="264"/>
                  <a:pt x="5021" y="241"/>
                  <a:pt x="5024" y="189"/>
                </a:cubicBezTo>
                <a:cubicBezTo>
                  <a:pt x="5027" y="137"/>
                  <a:pt x="5034" y="39"/>
                  <a:pt x="5036" y="0"/>
                </a:cubicBezTo>
              </a:path>
            </a:pathLst>
          </a:custGeom>
          <a:noFill/>
          <a:ln w="381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7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400"/>
              <a:t>Isaac Newton (1642 – 1727)</a:t>
            </a:r>
            <a:r>
              <a:rPr lang="cs-CZ" altLang="cs-CZ"/>
              <a:t> 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412875"/>
            <a:ext cx="3960812" cy="4800600"/>
          </a:xfrm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800">
                <a:latin typeface="Arial" panose="020B0604020202020204" pitchFamily="34" charset="0"/>
              </a:rPr>
              <a:t>Položil základy teoretické fyziky.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800">
                <a:latin typeface="Arial" panose="020B0604020202020204" pitchFamily="34" charset="0"/>
              </a:rPr>
              <a:t>Shrnul všechny tehdy známé poznatky o pohybu těles do tří zákonů: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>
                <a:latin typeface="Arial" panose="020B0604020202020204" pitchFamily="34" charset="0"/>
              </a:rPr>
              <a:t>zákon setrvačnosti, 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>
                <a:latin typeface="Arial" panose="020B0604020202020204" pitchFamily="34" charset="0"/>
              </a:rPr>
              <a:t>zákon síly, 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>
                <a:latin typeface="Arial" panose="020B0604020202020204" pitchFamily="34" charset="0"/>
              </a:rPr>
              <a:t>zákon akce a reakce;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341438"/>
            <a:ext cx="3678238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0"/>
            <a:ext cx="749935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/>
              <a:t>Rozpory teorie s praxí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196975"/>
            <a:ext cx="7958137" cy="5661025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>
                <a:solidFill>
                  <a:srgbClr val="CC3300"/>
                </a:solidFill>
                <a:latin typeface="Arial" panose="020B0604020202020204" pitchFamily="34" charset="0"/>
              </a:rPr>
              <a:t>V 19. stol. objevy v mikrosvětě ukázaly, že při velkých rychlostech v </a:t>
            </a:r>
            <a:r>
              <a:rPr lang="cs-CZ" altLang="cs-CZ" sz="2400">
                <a:solidFill>
                  <a:srgbClr val="CC3300"/>
                </a:solidFill>
                <a:latin typeface="Symbol" panose="05050102010706020507" pitchFamily="18" charset="2"/>
              </a:rPr>
              <a:t></a:t>
            </a:r>
            <a:r>
              <a:rPr lang="cs-CZ" altLang="cs-CZ" sz="2400">
                <a:solidFill>
                  <a:srgbClr val="CC3300"/>
                </a:solidFill>
                <a:latin typeface="Arial" panose="020B0604020202020204" pitchFamily="34" charset="0"/>
              </a:rPr>
              <a:t> c nesouhlasí dosavadní teorie s výsledky experimentů.</a:t>
            </a:r>
          </a:p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>
                <a:solidFill>
                  <a:srgbClr val="9900CC"/>
                </a:solidFill>
                <a:latin typeface="Arial" panose="020B0604020202020204" pitchFamily="34" charset="0"/>
              </a:rPr>
              <a:t>Bylo nutné provést revizi Newtonových zákonů a poznatků o prostoru a čase.</a:t>
            </a:r>
          </a:p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>
                <a:solidFill>
                  <a:srgbClr val="FF0066"/>
                </a:solidFill>
                <a:latin typeface="Arial" panose="020B0604020202020204" pitchFamily="34" charset="0"/>
              </a:rPr>
              <a:t>Jedním ze zásadních pokusů, který vedl ke vzniku STR byl Michelsonův pokus.</a:t>
            </a:r>
          </a:p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>
                <a:latin typeface="Arial" panose="020B0604020202020204" pitchFamily="34" charset="0"/>
              </a:rPr>
              <a:t>Zabývá se měřením rychlosti světla v různých směrech vzhledem k Zemi. </a:t>
            </a:r>
          </a:p>
          <a:p>
            <a:pPr lvl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>
                <a:latin typeface="Arial" panose="020B0604020202020204" pitchFamily="34" charset="0"/>
              </a:rPr>
              <a:t>V 19. století fyzikové předpokládali, že tato rychlost je v různých směrech různá, a snažili se toho využít k určení absolutního pohybu Země.</a:t>
            </a:r>
          </a:p>
          <a:p>
            <a:pPr lvl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>
                <a:latin typeface="Arial" panose="020B0604020202020204" pitchFamily="34" charset="0"/>
              </a:rPr>
              <a:t>V té době se totiž předpokládala existence nějakého nosného prostředí pro optické vlnění, nazvaného světelný éter.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893175" cy="8636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900"/>
              <a:t>Albert Abraham Michelson (1852 – 1931)</a:t>
            </a:r>
            <a:r>
              <a:rPr lang="ar-SA" altLang="cs-CZ" sz="3900">
                <a:cs typeface="Arial" panose="020B0604020202020204" pitchFamily="34" charset="0"/>
              </a:rPr>
              <a:t>‏</a:t>
            </a:r>
            <a:endParaRPr lang="cs-CZ" altLang="cs-CZ" sz="390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268413"/>
            <a:ext cx="4319587" cy="5256212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>
                <a:latin typeface="Arial" panose="020B0604020202020204" pitchFamily="34" charset="0"/>
              </a:rPr>
              <a:t>Americký fyzik polského původu.</a:t>
            </a:r>
          </a:p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>
                <a:latin typeface="Arial" panose="020B0604020202020204" pitchFamily="34" charset="0"/>
              </a:rPr>
              <a:t>1907 NC za přesné optické přístroje a výzkum.</a:t>
            </a:r>
          </a:p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>
                <a:latin typeface="Arial" panose="020B0604020202020204" pitchFamily="34" charset="0"/>
              </a:rPr>
              <a:t>V roce 1881 provedl optický pokus, kterým chtěl zjistit absolutní pohyb Země vzhledem k éteru.</a:t>
            </a:r>
          </a:p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>
                <a:latin typeface="Arial" panose="020B0604020202020204" pitchFamily="34" charset="0"/>
              </a:rPr>
              <a:t>Neměřil přímo rychlost světla, ale pouze dráhový rozdíl dvou světelných paprsků, které se pohybují po dvou stejných dráhách různě orientovaných vůči směru pohybu Země.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268413"/>
            <a:ext cx="3725862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64163" y="171450"/>
            <a:ext cx="3168650" cy="1404938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>
                <a:latin typeface="Arial" panose="020B0604020202020204" pitchFamily="34" charset="0"/>
              </a:rPr>
              <a:t>Michelsonův pokus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688975"/>
            <a:ext cx="4356100" cy="6169025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>
                <a:latin typeface="Arial" panose="020B0604020202020204" pitchFamily="34" charset="0"/>
              </a:rPr>
              <a:t>Monofrekvenční světlo vyslané zdrojem </a:t>
            </a:r>
            <a:r>
              <a:rPr lang="cs-CZ" altLang="cs-CZ" sz="2400" i="1">
                <a:latin typeface="Arial" panose="020B0604020202020204" pitchFamily="34" charset="0"/>
              </a:rPr>
              <a:t>S</a:t>
            </a:r>
            <a:r>
              <a:rPr lang="cs-CZ" altLang="cs-CZ" sz="2400">
                <a:latin typeface="Arial" panose="020B0604020202020204" pitchFamily="34" charset="0"/>
              </a:rPr>
              <a:t> dopadá na polopropustnou destičku </a:t>
            </a:r>
            <a:r>
              <a:rPr lang="cs-CZ" altLang="cs-CZ" sz="2400" i="1">
                <a:latin typeface="Arial" panose="020B0604020202020204" pitchFamily="34" charset="0"/>
              </a:rPr>
              <a:t>D</a:t>
            </a:r>
            <a:r>
              <a:rPr lang="cs-CZ" altLang="cs-CZ" sz="2400">
                <a:latin typeface="Arial" panose="020B0604020202020204" pitchFamily="34" charset="0"/>
              </a:rPr>
              <a:t> pod úhlem 45°.</a:t>
            </a:r>
          </a:p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>
                <a:latin typeface="Arial" panose="020B0604020202020204" pitchFamily="34" charset="0"/>
              </a:rPr>
              <a:t>Část světla se šíří dále a po odrazu od zrcátka </a:t>
            </a:r>
            <a:r>
              <a:rPr lang="cs-CZ" altLang="cs-CZ" sz="2400" i="1">
                <a:latin typeface="Arial" panose="020B0604020202020204" pitchFamily="34" charset="0"/>
              </a:rPr>
              <a:t>Z</a:t>
            </a:r>
            <a:r>
              <a:rPr lang="cs-CZ" altLang="cs-CZ" sz="2400">
                <a:latin typeface="Arial" panose="020B0604020202020204" pitchFamily="34" charset="0"/>
              </a:rPr>
              <a:t>1 se vrací nazpět k destičce, odrazí se a dopadne na stínítko P.</a:t>
            </a:r>
          </a:p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>
                <a:latin typeface="Arial" panose="020B0604020202020204" pitchFamily="34" charset="0"/>
              </a:rPr>
              <a:t>Druhá část světla se šíří kolmo a po odrazu od zrcadla </a:t>
            </a:r>
            <a:r>
              <a:rPr lang="cs-CZ" altLang="cs-CZ" sz="2400" i="1">
                <a:latin typeface="Arial" panose="020B0604020202020204" pitchFamily="34" charset="0"/>
              </a:rPr>
              <a:t>Z</a:t>
            </a:r>
            <a:r>
              <a:rPr lang="cs-CZ" altLang="cs-CZ" sz="2400">
                <a:latin typeface="Arial" panose="020B0604020202020204" pitchFamily="34" charset="0"/>
              </a:rPr>
              <a:t>2 a průchodu destičkou také dopadá na stínítko </a:t>
            </a:r>
            <a:r>
              <a:rPr lang="cs-CZ" altLang="cs-CZ" sz="2400" i="1">
                <a:latin typeface="Arial" panose="020B0604020202020204" pitchFamily="34" charset="0"/>
              </a:rPr>
              <a:t>P</a:t>
            </a:r>
            <a:r>
              <a:rPr lang="cs-CZ" altLang="cs-CZ" sz="2400">
                <a:latin typeface="Arial" panose="020B0604020202020204" pitchFamily="34" charset="0"/>
              </a:rPr>
              <a:t>. </a:t>
            </a:r>
          </a:p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>
                <a:latin typeface="Arial" panose="020B0604020202020204" pitchFamily="34" charset="0"/>
              </a:rPr>
              <a:t>Oba světelné svazky mají stálý dráhový rozdíl, neboť pocházejí ze stejného zdroje, a proto vytvářejí na stínítku interferenční obrazec.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827213"/>
            <a:ext cx="442595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7524750" y="1773238"/>
            <a:ext cx="576263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125"/>
              </a:spcBef>
            </a:pPr>
            <a:r>
              <a:rPr lang="cs-CZ" altLang="cs-CZ">
                <a:solidFill>
                  <a:srgbClr val="000000"/>
                </a:solidFill>
                <a:cs typeface="Arial" panose="020B0604020202020204" pitchFamily="34" charset="0"/>
              </a:rPr>
              <a:t>Z2</a:t>
            </a: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8243888" y="4797425"/>
            <a:ext cx="576262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125"/>
              </a:spcBef>
            </a:pPr>
            <a:r>
              <a:rPr lang="cs-CZ" altLang="cs-CZ">
                <a:solidFill>
                  <a:srgbClr val="000000"/>
                </a:solidFill>
                <a:cs typeface="Arial" panose="020B0604020202020204" pitchFamily="34" charset="0"/>
              </a:rPr>
              <a:t>Z1</a:t>
            </a:r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7451725" y="5661025"/>
            <a:ext cx="576263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125"/>
              </a:spcBef>
            </a:pPr>
            <a:r>
              <a:rPr lang="cs-CZ" altLang="cs-CZ">
                <a:solidFill>
                  <a:srgbClr val="000000"/>
                </a:solidFill>
                <a:cs typeface="Arial" panose="020B0604020202020204" pitchFamily="34" charset="0"/>
              </a:rPr>
              <a:t>P</a:t>
            </a:r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5580063" y="4365625"/>
            <a:ext cx="504825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125"/>
              </a:spcBef>
            </a:pPr>
            <a:r>
              <a:rPr lang="cs-CZ" altLang="cs-CZ">
                <a:solidFill>
                  <a:srgbClr val="000000"/>
                </a:solidFill>
                <a:cs typeface="Arial" panose="020B0604020202020204" pitchFamily="34" charset="0"/>
              </a:rPr>
              <a:t>D</a:t>
            </a: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4356100" y="4005263"/>
            <a:ext cx="360363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84628"/>
              </a:buClr>
            </a:pPr>
            <a:r>
              <a:rPr lang="cs-CZ" altLang="cs-CZ" b="1">
                <a:solidFill>
                  <a:srgbClr val="F84628"/>
                </a:solidFill>
                <a:cs typeface="Arial" panose="020B0604020202020204" pitchFamily="34" charset="0"/>
              </a:rPr>
              <a:t>S</a:t>
            </a:r>
          </a:p>
        </p:txBody>
      </p:sp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8101013" y="2133600"/>
            <a:ext cx="576262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125"/>
              </a:spcBef>
            </a:pPr>
            <a:r>
              <a:rPr lang="cs-CZ" altLang="cs-CZ">
                <a:solidFill>
                  <a:srgbClr val="000000"/>
                </a:solidFill>
                <a:cs typeface="Arial" panose="020B0604020202020204" pitchFamily="34" charset="0"/>
              </a:rPr>
              <a:t>v</a:t>
            </a:r>
          </a:p>
        </p:txBody>
      </p:sp>
      <p:sp>
        <p:nvSpPr>
          <p:cNvPr id="18443" name="Text Box 10"/>
          <p:cNvSpPr txBox="1">
            <a:spLocks noChangeArrowheads="1"/>
          </p:cNvSpPr>
          <p:nvPr/>
        </p:nvSpPr>
        <p:spPr bwMode="auto">
          <a:xfrm>
            <a:off x="6659563" y="4005263"/>
            <a:ext cx="576262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125"/>
              </a:spcBef>
            </a:pPr>
            <a:r>
              <a:rPr lang="cs-CZ" altLang="cs-CZ">
                <a:solidFill>
                  <a:srgbClr val="000000"/>
                </a:solidFill>
                <a:cs typeface="Arial" panose="020B0604020202020204" pitchFamily="34" charset="0"/>
              </a:rPr>
              <a:t>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"/>
          <p:cNvGrpSpPr>
            <a:grpSpLocks/>
          </p:cNvGrpSpPr>
          <p:nvPr/>
        </p:nvGrpSpPr>
        <p:grpSpPr bwMode="auto">
          <a:xfrm>
            <a:off x="4572000" y="1844675"/>
            <a:ext cx="4352925" cy="4189413"/>
            <a:chOff x="2880" y="1162"/>
            <a:chExt cx="2742" cy="2639"/>
          </a:xfrm>
        </p:grpSpPr>
        <p:pic>
          <p:nvPicPr>
            <p:cNvPr id="1946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1195"/>
              <a:ext cx="2656" cy="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9464" name="Text Box 3"/>
            <p:cNvSpPr txBox="1">
              <a:spLocks noChangeArrowheads="1"/>
            </p:cNvSpPr>
            <p:nvPr/>
          </p:nvSpPr>
          <p:spPr bwMode="auto">
            <a:xfrm>
              <a:off x="4782" y="1162"/>
              <a:ext cx="346" cy="2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spcBef>
                  <a:spcPts val="1125"/>
                </a:spcBef>
              </a:pPr>
              <a:r>
                <a:rPr lang="cs-CZ" altLang="cs-CZ">
                  <a:solidFill>
                    <a:srgbClr val="000000"/>
                  </a:solidFill>
                  <a:cs typeface="Arial" panose="020B0604020202020204" pitchFamily="34" charset="0"/>
                </a:rPr>
                <a:t>Z2</a:t>
              </a:r>
            </a:p>
          </p:txBody>
        </p:sp>
        <p:sp>
          <p:nvSpPr>
            <p:cNvPr id="19465" name="Text Box 4"/>
            <p:cNvSpPr txBox="1">
              <a:spLocks noChangeArrowheads="1"/>
            </p:cNvSpPr>
            <p:nvPr/>
          </p:nvSpPr>
          <p:spPr bwMode="auto">
            <a:xfrm>
              <a:off x="5213" y="3035"/>
              <a:ext cx="346" cy="2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spcBef>
                  <a:spcPts val="1125"/>
                </a:spcBef>
              </a:pPr>
              <a:r>
                <a:rPr lang="cs-CZ" altLang="cs-CZ">
                  <a:solidFill>
                    <a:srgbClr val="000000"/>
                  </a:solidFill>
                  <a:cs typeface="Arial" panose="020B0604020202020204" pitchFamily="34" charset="0"/>
                </a:rPr>
                <a:t>Z1</a:t>
              </a:r>
            </a:p>
          </p:txBody>
        </p:sp>
        <p:sp>
          <p:nvSpPr>
            <p:cNvPr id="19466" name="Text Box 5"/>
            <p:cNvSpPr txBox="1">
              <a:spLocks noChangeArrowheads="1"/>
            </p:cNvSpPr>
            <p:nvPr/>
          </p:nvSpPr>
          <p:spPr bwMode="auto">
            <a:xfrm>
              <a:off x="4738" y="3570"/>
              <a:ext cx="346" cy="2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spcBef>
                  <a:spcPts val="1125"/>
                </a:spcBef>
              </a:pPr>
              <a:r>
                <a:rPr lang="cs-CZ" altLang="cs-CZ">
                  <a:solidFill>
                    <a:srgbClr val="000000"/>
                  </a:solidFill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9467" name="Text Box 6"/>
            <p:cNvSpPr txBox="1">
              <a:spLocks noChangeArrowheads="1"/>
            </p:cNvSpPr>
            <p:nvPr/>
          </p:nvSpPr>
          <p:spPr bwMode="auto">
            <a:xfrm>
              <a:off x="3615" y="2768"/>
              <a:ext cx="303" cy="2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spcBef>
                  <a:spcPts val="1125"/>
                </a:spcBef>
              </a:pPr>
              <a:r>
                <a:rPr lang="cs-CZ" altLang="cs-CZ">
                  <a:solidFill>
                    <a:srgbClr val="000000"/>
                  </a:solidFill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19468" name="Text Box 7"/>
            <p:cNvSpPr txBox="1">
              <a:spLocks noChangeArrowheads="1"/>
            </p:cNvSpPr>
            <p:nvPr/>
          </p:nvSpPr>
          <p:spPr bwMode="auto">
            <a:xfrm>
              <a:off x="2880" y="2544"/>
              <a:ext cx="216" cy="2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F84628"/>
                </a:buClr>
              </a:pPr>
              <a:r>
                <a:rPr lang="cs-CZ" altLang="cs-CZ" b="1">
                  <a:solidFill>
                    <a:srgbClr val="F84628"/>
                  </a:solidFill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19469" name="Text Box 8"/>
            <p:cNvSpPr txBox="1">
              <a:spLocks noChangeArrowheads="1"/>
            </p:cNvSpPr>
            <p:nvPr/>
          </p:nvSpPr>
          <p:spPr bwMode="auto">
            <a:xfrm>
              <a:off x="5128" y="1385"/>
              <a:ext cx="346" cy="2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spcBef>
                  <a:spcPts val="1125"/>
                </a:spcBef>
              </a:pPr>
              <a:r>
                <a:rPr lang="cs-CZ" altLang="cs-CZ">
                  <a:solidFill>
                    <a:srgbClr val="000000"/>
                  </a:solidFill>
                  <a:cs typeface="Arial" panose="020B0604020202020204" pitchFamily="34" charset="0"/>
                </a:rPr>
                <a:t>v</a:t>
              </a:r>
            </a:p>
          </p:txBody>
        </p:sp>
        <p:sp>
          <p:nvSpPr>
            <p:cNvPr id="19470" name="Text Box 9"/>
            <p:cNvSpPr txBox="1">
              <a:spLocks noChangeArrowheads="1"/>
            </p:cNvSpPr>
            <p:nvPr/>
          </p:nvSpPr>
          <p:spPr bwMode="auto">
            <a:xfrm>
              <a:off x="4262" y="2544"/>
              <a:ext cx="346" cy="2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spcBef>
                  <a:spcPts val="1125"/>
                </a:spcBef>
              </a:pPr>
              <a:r>
                <a:rPr lang="cs-CZ" altLang="cs-CZ">
                  <a:solidFill>
                    <a:srgbClr val="000000"/>
                  </a:solidFill>
                  <a:cs typeface="Arial" panose="020B0604020202020204" pitchFamily="34" charset="0"/>
                </a:rPr>
                <a:t>M</a:t>
              </a:r>
            </a:p>
          </p:txBody>
        </p:sp>
      </p:grpSp>
      <p:sp>
        <p:nvSpPr>
          <p:cNvPr id="19459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5003800" y="0"/>
            <a:ext cx="3959225" cy="1557338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>
                <a:latin typeface="Arial" panose="020B0604020202020204" pitchFamily="34" charset="0"/>
              </a:rPr>
              <a:t>Michelsonův pokus</a:t>
            </a: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260350"/>
            <a:ext cx="3744913" cy="6597650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>
                <a:latin typeface="Arial" panose="020B0604020202020204" pitchFamily="34" charset="0"/>
              </a:rPr>
              <a:t>Protože je zařízení pohybem Země unášeno, světlo se bude šířit vzhledem k Zemi po obou ramenech </a:t>
            </a:r>
            <a:r>
              <a:rPr lang="cs-CZ" altLang="cs-CZ" sz="2400" i="1">
                <a:latin typeface="Arial" panose="020B0604020202020204" pitchFamily="34" charset="0"/>
              </a:rPr>
              <a:t>MZ</a:t>
            </a:r>
            <a:r>
              <a:rPr lang="cs-CZ" altLang="cs-CZ" sz="2400">
                <a:latin typeface="Arial" panose="020B0604020202020204" pitchFamily="34" charset="0"/>
              </a:rPr>
              <a:t>1 a </a:t>
            </a:r>
            <a:r>
              <a:rPr lang="cs-CZ" altLang="cs-CZ" sz="2400" i="1">
                <a:latin typeface="Arial" panose="020B0604020202020204" pitchFamily="34" charset="0"/>
              </a:rPr>
              <a:t>MZ</a:t>
            </a:r>
            <a:r>
              <a:rPr lang="cs-CZ" altLang="cs-CZ" sz="2400">
                <a:latin typeface="Arial" panose="020B0604020202020204" pitchFamily="34" charset="0"/>
              </a:rPr>
              <a:t>2 různými rychlostmi</a:t>
            </a:r>
          </a:p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>
                <a:latin typeface="Arial" panose="020B0604020202020204" pitchFamily="34" charset="0"/>
              </a:rPr>
              <a:t>Doby, za které paprsky dopadnou na stínítko </a:t>
            </a:r>
            <a:r>
              <a:rPr lang="cs-CZ" altLang="cs-CZ" sz="2400" i="1">
                <a:latin typeface="Arial" panose="020B0604020202020204" pitchFamily="34" charset="0"/>
              </a:rPr>
              <a:t>P</a:t>
            </a:r>
            <a:r>
              <a:rPr lang="cs-CZ" altLang="cs-CZ" sz="2400">
                <a:latin typeface="Arial" panose="020B0604020202020204" pitchFamily="34" charset="0"/>
              </a:rPr>
              <a:t>, se budou lišit.</a:t>
            </a:r>
          </a:p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>
                <a:latin typeface="Arial" panose="020B0604020202020204" pitchFamily="34" charset="0"/>
              </a:rPr>
              <a:t>Na stínítku vzniká vlivem dráhového rozdílu interferenční obrazec v podobě soustředných kroužků.</a:t>
            </a:r>
          </a:p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>
                <a:latin typeface="Arial" panose="020B0604020202020204" pitchFamily="34" charset="0"/>
              </a:rPr>
              <a:t>Při libovolném otočení celého zařízení by se měl tento obrazec změnit.</a:t>
            </a:r>
          </a:p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>
                <a:latin typeface="Arial" panose="020B0604020202020204" pitchFamily="34" charset="0"/>
              </a:rPr>
              <a:t>To se však nikdy nestalo.</a:t>
            </a:r>
          </a:p>
        </p:txBody>
      </p:sp>
      <p:sp>
        <p:nvSpPr>
          <p:cNvPr id="15372" name="Freeform 12"/>
          <p:cNvSpPr>
            <a:spLocks noChangeArrowheads="1"/>
          </p:cNvSpPr>
          <p:nvPr/>
        </p:nvSpPr>
        <p:spPr bwMode="auto">
          <a:xfrm>
            <a:off x="4643438" y="3644900"/>
            <a:ext cx="1414462" cy="2651125"/>
          </a:xfrm>
          <a:custGeom>
            <a:avLst/>
            <a:gdLst>
              <a:gd name="T0" fmla="*/ 0 w 755"/>
              <a:gd name="T1" fmla="*/ 2336328 h 1398"/>
              <a:gd name="T2" fmla="*/ 339096 w 755"/>
              <a:gd name="T3" fmla="*/ 358414 h 1398"/>
              <a:gd name="T4" fmla="*/ 1273953 w 755"/>
              <a:gd name="T5" fmla="*/ 185844 h 1398"/>
              <a:gd name="T6" fmla="*/ 1189647 w 755"/>
              <a:gd name="T7" fmla="*/ 961459 h 1398"/>
              <a:gd name="T8" fmla="*/ 339096 w 755"/>
              <a:gd name="T9" fmla="*/ 2250991 h 1398"/>
              <a:gd name="T10" fmla="*/ 0 w 755"/>
              <a:gd name="T11" fmla="*/ 2336328 h 13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55"/>
              <a:gd name="T19" fmla="*/ 0 h 1398"/>
              <a:gd name="T20" fmla="*/ 755 w 755"/>
              <a:gd name="T21" fmla="*/ 1398 h 13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55" h="1398">
                <a:moveTo>
                  <a:pt x="0" y="1232"/>
                </a:moveTo>
                <a:cubicBezTo>
                  <a:pt x="0" y="1066"/>
                  <a:pt x="68" y="378"/>
                  <a:pt x="181" y="189"/>
                </a:cubicBezTo>
                <a:cubicBezTo>
                  <a:pt x="294" y="0"/>
                  <a:pt x="605" y="45"/>
                  <a:pt x="680" y="98"/>
                </a:cubicBezTo>
                <a:cubicBezTo>
                  <a:pt x="755" y="151"/>
                  <a:pt x="718" y="326"/>
                  <a:pt x="635" y="507"/>
                </a:cubicBezTo>
                <a:cubicBezTo>
                  <a:pt x="552" y="688"/>
                  <a:pt x="279" y="1066"/>
                  <a:pt x="181" y="1187"/>
                </a:cubicBezTo>
                <a:cubicBezTo>
                  <a:pt x="83" y="1308"/>
                  <a:pt x="0" y="1398"/>
                  <a:pt x="0" y="1232"/>
                </a:cubicBezTo>
                <a:close/>
              </a:path>
            </a:pathLst>
          </a:custGeom>
          <a:gradFill rotWithShape="0">
            <a:gsLst>
              <a:gs pos="0">
                <a:srgbClr val="575F6D"/>
              </a:gs>
              <a:gs pos="100000">
                <a:srgbClr val="FF3300"/>
              </a:gs>
            </a:gsLst>
            <a:lin ang="54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auto">
          <a:xfrm>
            <a:off x="4356100" y="6237288"/>
            <a:ext cx="431800" cy="431800"/>
          </a:xfrm>
          <a:prstGeom prst="ellipse">
            <a:avLst/>
          </a:prstGeom>
          <a:gradFill rotWithShape="0">
            <a:gsLst>
              <a:gs pos="0">
                <a:srgbClr val="575F6D"/>
              </a:gs>
              <a:gs pos="100000">
                <a:srgbClr val="FF3300"/>
              </a:gs>
            </a:gsLst>
            <a:lin ang="5400000" scaled="1"/>
          </a:gra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8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3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 animBg="1"/>
      <p:bldP spid="153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04813"/>
            <a:ext cx="34194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>
                <a:latin typeface="Arial" panose="020B0604020202020204" pitchFamily="34" charset="0"/>
              </a:rPr>
              <a:t>Důsledek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4005263"/>
            <a:ext cx="8534400" cy="2520950"/>
          </a:xfrm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>
                <a:latin typeface="Arial" panose="020B0604020202020204" pitchFamily="34" charset="0"/>
              </a:rPr>
              <a:t>To znamená, že se světlo šíří všemi směry stejně rychle ve  všech soustavách.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>
                <a:latin typeface="Arial" panose="020B0604020202020204" pitchFamily="34" charset="0"/>
              </a:rPr>
              <a:t>Neplatí klasický vztah pro skládání rychlostí.</a:t>
            </a:r>
          </a:p>
          <a:p>
            <a:pPr>
              <a:buFont typeface="Wingdings 2" panose="05020102010507070707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3276600" y="5876925"/>
          <a:ext cx="201453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5" imgW="571320" imgH="152280" progId="">
                  <p:embed/>
                </p:oleObj>
              </mc:Choice>
              <mc:Fallback>
                <p:oleObj r:id="rId5" imgW="571320" imgH="15228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876925"/>
                        <a:ext cx="2014538" cy="5365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Line 5"/>
          <p:cNvSpPr>
            <a:spLocks noChangeShapeType="1"/>
          </p:cNvSpPr>
          <p:nvPr/>
        </p:nvSpPr>
        <p:spPr bwMode="auto">
          <a:xfrm flipV="1">
            <a:off x="3060700" y="5732463"/>
            <a:ext cx="2808288" cy="866775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0"/>
            <a:ext cx="4135437" cy="7493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/>
              <a:t>Vznik STR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692150"/>
            <a:ext cx="4824413" cy="5976938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>
                <a:latin typeface="Arial" panose="020B0604020202020204" pitchFamily="34" charset="0"/>
              </a:rPr>
              <a:t>V r. 1892 objasnil Lorentz záporný výsledek Michelsonova pokusu předpokladem, že při pohybu těles vzhledem k éteru se jejich podélné rozměry určitým způsobem zkrátí.</a:t>
            </a:r>
          </a:p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>
                <a:latin typeface="Arial" panose="020B0604020202020204" pitchFamily="34" charset="0"/>
              </a:rPr>
              <a:t>Roku 1895 prozkoumal Lorentz vztah mezi pohybujícími se tělesy a éterem a odvodil nové transformační vztahy.</a:t>
            </a:r>
          </a:p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>
                <a:latin typeface="Arial" panose="020B0604020202020204" pitchFamily="34" charset="0"/>
              </a:rPr>
              <a:t>V r. 1905 Einstein ukázal přibližný charakter Galileových transformací a nutnost nahradit je transformacemi Lorentzovými.</a:t>
            </a:r>
          </a:p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>
                <a:latin typeface="Arial" panose="020B0604020202020204" pitchFamily="34" charset="0"/>
              </a:rPr>
              <a:t>Z toho odvodil matematickou cestou celou řadu překvapivých důsledků. 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620713"/>
            <a:ext cx="3452812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508625" y="3500438"/>
            <a:ext cx="385127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ts val="1250"/>
              </a:spcBef>
              <a:buClr>
                <a:srgbClr val="FE8637"/>
              </a:buClr>
            </a:pPr>
            <a:r>
              <a:rPr lang="cs-CZ" altLang="cs-CZ" sz="2000" b="1">
                <a:solidFill>
                  <a:srgbClr val="FE8637"/>
                </a:solidFill>
              </a:rPr>
              <a:t>Hendrik Antoon Lorentz</a:t>
            </a:r>
          </a:p>
          <a:p>
            <a:pPr algn="ctr" eaLnBrk="1" hangingPunct="1">
              <a:spcBef>
                <a:spcPts val="1250"/>
              </a:spcBef>
              <a:buClr>
                <a:srgbClr val="FE8637"/>
              </a:buClr>
            </a:pPr>
            <a:r>
              <a:rPr lang="cs-CZ" altLang="cs-CZ" sz="2000" b="1">
                <a:solidFill>
                  <a:srgbClr val="FE8637"/>
                </a:solidFill>
              </a:rPr>
              <a:t>holandský fyzik, NC 1902</a:t>
            </a:r>
          </a:p>
          <a:p>
            <a:pPr algn="ctr" eaLnBrk="1" hangingPunct="1">
              <a:spcBef>
                <a:spcPts val="1250"/>
              </a:spcBef>
              <a:buClr>
                <a:srgbClr val="FE8637"/>
              </a:buClr>
            </a:pPr>
            <a:r>
              <a:rPr lang="cs-CZ" altLang="cs-CZ" sz="2000" b="1">
                <a:solidFill>
                  <a:srgbClr val="FE8637"/>
                </a:solidFill>
              </a:rPr>
              <a:t>(1853 - 1928)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Gill Sans MT"/>
        <a:ea typeface="MS Gothic"/>
        <a:cs typeface=""/>
      </a:majorFont>
      <a:minorFont>
        <a:latin typeface="Gill Sans MT"/>
        <a:ea typeface="MS Gothic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786</Words>
  <Application>Microsoft Office PowerPoint</Application>
  <PresentationFormat>Předvádění na obrazovce (4:3)</PresentationFormat>
  <Paragraphs>181</Paragraphs>
  <Slides>27</Slides>
  <Notes>27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27</vt:i4>
      </vt:variant>
    </vt:vector>
  </HeadingPairs>
  <TitlesOfParts>
    <vt:vector size="37" baseType="lpstr">
      <vt:lpstr>MS Gothic</vt:lpstr>
      <vt:lpstr>Arial</vt:lpstr>
      <vt:lpstr>Arial Unicode MS</vt:lpstr>
      <vt:lpstr>Gill Sans MT</vt:lpstr>
      <vt:lpstr>Symbol</vt:lpstr>
      <vt:lpstr>Times New Roman</vt:lpstr>
      <vt:lpstr>Verdana</vt:lpstr>
      <vt:lpstr>Wingdings</vt:lpstr>
      <vt:lpstr>Wingdings 2</vt:lpstr>
      <vt:lpstr>Motiv sady Office</vt:lpstr>
      <vt:lpstr>Speciální teorie relativity</vt:lpstr>
      <vt:lpstr>Shrnutí dosavadních poznatků</vt:lpstr>
      <vt:lpstr>Isaac Newton (1642 – 1727) </vt:lpstr>
      <vt:lpstr>Rozpory teorie s praxí</vt:lpstr>
      <vt:lpstr>Albert Abraham Michelson (1852 – 1931)‏</vt:lpstr>
      <vt:lpstr>Michelsonův pokus</vt:lpstr>
      <vt:lpstr>Michelsonův pokus</vt:lpstr>
      <vt:lpstr>Důsledek</vt:lpstr>
      <vt:lpstr>Vznik STR</vt:lpstr>
      <vt:lpstr>Albert Einstein (14. 3. 1879 - 18. 4. 1955) </vt:lpstr>
      <vt:lpstr>Základní postuláty</vt:lpstr>
      <vt:lpstr>Prostor a čas v klasické fyzice</vt:lpstr>
      <vt:lpstr>Vztažná soustava</vt:lpstr>
      <vt:lpstr>Galileiho transformace</vt:lpstr>
      <vt:lpstr>Prezentace aplikace PowerPoint</vt:lpstr>
      <vt:lpstr>Souřadnice bodu U v soustavě S´ vzhledem k souřadnicím v S</vt:lpstr>
      <vt:lpstr>Lorentzovy transformace</vt:lpstr>
      <vt:lpstr>Požadavky na transformační rovnice</vt:lpstr>
      <vt:lpstr>Počáteční podmínky</vt:lpstr>
      <vt:lpstr>Podle principu stálé rychlosti světla</vt:lpstr>
      <vt:lpstr>Vzdálenost, kterou světlo urazí v S a S´</vt:lpstr>
      <vt:lpstr>Odvození</vt:lpstr>
      <vt:lpstr>Prezentace aplikace PowerPoint</vt:lpstr>
      <vt:lpstr>Lorentzův transformační koeficient</vt:lpstr>
      <vt:lpstr>Lorentzova transformace</vt:lpstr>
      <vt:lpstr>LT při v&lt;&lt;c přejde v GT</vt:lpstr>
      <vt:lpstr>Závislost koeficientu  na rychlosti soustavy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Speciální teorie relativity</dc:title>
  <dc:subject>FYZ</dc:subject>
  <dc:creator>Jaromír Osčádal</dc:creator>
  <cp:keywords>fyzika; speciální teorie relativity</cp:keywords>
  <cp:lastModifiedBy>Jaromír Osčádal</cp:lastModifiedBy>
  <cp:revision>11</cp:revision>
  <dcterms:modified xsi:type="dcterms:W3CDTF">2017-09-28T16:24:42Z</dcterms:modified>
</cp:coreProperties>
</file>