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sldIdLst>
    <p:sldId id="332" r:id="rId2"/>
    <p:sldId id="257" r:id="rId3"/>
    <p:sldId id="256" r:id="rId4"/>
    <p:sldId id="394" r:id="rId5"/>
    <p:sldId id="393" r:id="rId6"/>
    <p:sldId id="395" r:id="rId7"/>
    <p:sldId id="300" r:id="rId8"/>
    <p:sldId id="392" r:id="rId9"/>
    <p:sldId id="401" r:id="rId10"/>
    <p:sldId id="402" r:id="rId11"/>
    <p:sldId id="407" r:id="rId12"/>
    <p:sldId id="403" r:id="rId13"/>
    <p:sldId id="396" r:id="rId14"/>
    <p:sldId id="405" r:id="rId15"/>
    <p:sldId id="404" r:id="rId16"/>
    <p:sldId id="397" r:id="rId17"/>
    <p:sldId id="409" r:id="rId18"/>
    <p:sldId id="419" r:id="rId19"/>
    <p:sldId id="406" r:id="rId20"/>
    <p:sldId id="411" r:id="rId21"/>
    <p:sldId id="399" r:id="rId22"/>
    <p:sldId id="410" r:id="rId23"/>
    <p:sldId id="413" r:id="rId24"/>
    <p:sldId id="400" r:id="rId25"/>
    <p:sldId id="412" r:id="rId26"/>
    <p:sldId id="408" r:id="rId27"/>
    <p:sldId id="398" r:id="rId28"/>
    <p:sldId id="414" r:id="rId29"/>
    <p:sldId id="415" r:id="rId30"/>
    <p:sldId id="417" r:id="rId31"/>
    <p:sldId id="418" r:id="rId32"/>
    <p:sldId id="416" r:id="rId33"/>
    <p:sldId id="391" r:id="rId34"/>
    <p:sldId id="424" r:id="rId35"/>
    <p:sldId id="420" r:id="rId36"/>
    <p:sldId id="421" r:id="rId37"/>
    <p:sldId id="422" r:id="rId38"/>
    <p:sldId id="423" r:id="rId39"/>
    <p:sldId id="334" r:id="rId40"/>
    <p:sldId id="299" r:id="rId41"/>
    <p:sldId id="360" r:id="rId42"/>
    <p:sldId id="361" r:id="rId43"/>
    <p:sldId id="357" r:id="rId44"/>
    <p:sldId id="362" r:id="rId45"/>
    <p:sldId id="358" r:id="rId46"/>
    <p:sldId id="363" r:id="rId47"/>
    <p:sldId id="359" r:id="rId48"/>
    <p:sldId id="355" r:id="rId49"/>
    <p:sldId id="367" r:id="rId50"/>
    <p:sldId id="368" r:id="rId51"/>
    <p:sldId id="369" r:id="rId52"/>
    <p:sldId id="370" r:id="rId53"/>
    <p:sldId id="371" r:id="rId54"/>
    <p:sldId id="372" r:id="rId55"/>
    <p:sldId id="425" r:id="rId56"/>
    <p:sldId id="333" r:id="rId57"/>
  </p:sldIdLst>
  <p:sldSz cx="9144000" cy="6858000" type="screen4x3"/>
  <p:notesSz cx="6858000" cy="9144000"/>
  <p:custShowLst>
    <p:custShow name="Molekulová fyzika a termodynami" id="0">
      <p:sldLst>
        <p:sld r:id="rId3"/>
        <p:sld r:id="rId4"/>
      </p:sldLst>
    </p:custShow>
  </p:custShow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0099FF"/>
    <a:srgbClr val="FF0066"/>
    <a:srgbClr val="FF0000"/>
    <a:srgbClr val="FFFF00"/>
    <a:srgbClr val="00FFFF"/>
    <a:srgbClr val="1C1C1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4" autoAdjust="0"/>
    <p:restoredTop sz="93874" autoAdjust="0"/>
  </p:normalViewPr>
  <p:slideViewPr>
    <p:cSldViewPr>
      <p:cViewPr>
        <p:scale>
          <a:sx n="50" d="100"/>
          <a:sy n="50" d="100"/>
        </p:scale>
        <p:origin x="88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u="none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effectLst/>
              </a:defRPr>
            </a:lvl1pPr>
          </a:lstStyle>
          <a:p>
            <a:fld id="{3DDDFC80-049A-495B-A8BF-55C09F1470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2221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0967C-FB9D-4E49-90F7-DCFBEE42B5ED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212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96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3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6A542D-7A5F-49E6-B940-89F760C1475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B557-9998-4AEA-853B-93ABC4B7F2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7109090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F81D3-1A50-40AC-92D6-FA15929B05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4764429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9BF870A-8253-4495-AEDF-D21410FA25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6481811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5C209C-828A-4AD1-984A-C0FB05C017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1525421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DE122-5942-4D9D-A71A-85B1870F57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0732292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0F6E4-A0C7-4D17-B668-E39C38FD1F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7399868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8BBAB-134D-4BA6-9063-A30648372C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0040662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3D9EE-2645-43DD-8922-AF36242D12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1732569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D25DD-E4C9-48FB-878C-4640BC773C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3296625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FD43-8210-4ACC-888D-FA6BE7AF91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3719771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72FDE-DF8C-4762-A854-A90480FD5A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2486917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38124-6323-421D-84FE-9CE5966A68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6480951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87BF246-978F-4B7A-BEE0-189C15E49C9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s.wikipedia.org/wiki/Soubor:Hands_x-ra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4/49/Hands_x-ray.jpg/180px-Hands_x-ray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3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ELMAG%20ZARENI\elmagzareni%20rpi%20srazce%20cernychdier%20a%20neutronovych%20hvezd.mpe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Rehwald\Plocha\ELMAG%20ZARENI\Vid2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2.jpeg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http://sweb.cz/radek.jandora/Z1.BMP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http://www.fyzweb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web.cz/radek.jandora/fyzika.htm" TargetMode="External"/><Relationship Id="rId4" Type="http://schemas.openxmlformats.org/officeDocument/2006/relationships/hyperlink" Target="http://www.infovek.z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web.cz/radek.jandora/Z2.BM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3" name="WordArt 13"/>
          <p:cNvSpPr>
            <a:spLocks noChangeArrowheads="1" noChangeShapeType="1" noTextEdit="1"/>
          </p:cNvSpPr>
          <p:nvPr/>
        </p:nvSpPr>
        <p:spPr bwMode="auto">
          <a:xfrm>
            <a:off x="2971800" y="1600200"/>
            <a:ext cx="3276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záření </a:t>
            </a:r>
          </a:p>
        </p:txBody>
      </p:sp>
      <p:sp>
        <p:nvSpPr>
          <p:cNvPr id="209937" name="WordArt 17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Elektromagnetické </a:t>
            </a:r>
          </a:p>
        </p:txBody>
      </p:sp>
      <p:pic>
        <p:nvPicPr>
          <p:cNvPr id="209939" name="Picture 19" descr="Snímek lidských rukou rentgenovým zářením">
            <a:hlinkClick r:id="rId2" tooltip="Snímek lidských rukou rentgenovým zářením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667000"/>
            <a:ext cx="481965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3" grpId="0" animBg="1"/>
      <p:bldP spid="2099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336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4. </a:t>
            </a:r>
            <a:r>
              <a:rPr lang="cs-CZ" altLang="cs-CZ" sz="2400" i="0">
                <a:effectLst/>
                <a:cs typeface="Times New Roman" panose="02020603050405020304" pitchFamily="18" charset="0"/>
              </a:rPr>
              <a:t>velmi krátké (VKV) </a:t>
            </a:r>
            <a:r>
              <a:rPr lang="cs-CZ" altLang="cs-CZ" sz="2400" b="0" i="0" u="none">
                <a:effectLst/>
              </a:rPr>
              <a:t> </a:t>
            </a:r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609600" y="914400"/>
            <a:ext cx="8077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0" indent="-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3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4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 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f = 20 – 300 MHz; </a:t>
            </a:r>
            <a:r>
              <a:rPr lang="cs-CZ" altLang="cs-CZ" sz="2400" b="0" i="0" u="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= 15 – 1 m</a:t>
            </a:r>
          </a:p>
          <a:p>
            <a:pPr algn="just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</a:t>
            </a: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u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ívají se k p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enosu 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televizního signálu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, pásmo </a:t>
            </a:r>
            <a:r>
              <a:rPr lang="cs-CZ" altLang="cs-CZ" sz="2400" b="0" i="0" u="none">
                <a:effectLst/>
              </a:rPr>
              <a:t>  	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rozhlasového vysílání 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FM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(87,5 – 108 MHz)</a:t>
            </a:r>
          </a:p>
          <a:p>
            <a:pPr algn="just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 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vysíla</a:t>
            </a:r>
            <a:r>
              <a:rPr lang="cs-CZ" altLang="cs-CZ" sz="2400" i="0" u="none">
                <a:effectLst/>
              </a:rPr>
              <a:t>č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a p</a:t>
            </a:r>
            <a:r>
              <a:rPr lang="cs-CZ" altLang="cs-CZ" sz="2400" i="0" u="none">
                <a:effectLst/>
              </a:rPr>
              <a:t>ři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jíma</a:t>
            </a:r>
            <a:r>
              <a:rPr lang="cs-CZ" altLang="cs-CZ" sz="2400" i="0" u="none">
                <a:effectLst/>
              </a:rPr>
              <a:t>č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musí být p</a:t>
            </a:r>
            <a:r>
              <a:rPr lang="cs-CZ" altLang="cs-CZ" sz="2400" i="0" u="none">
                <a:effectLst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ibli</a:t>
            </a:r>
            <a:r>
              <a:rPr lang="cs-CZ" altLang="cs-CZ" sz="2400" i="0" u="none">
                <a:effectLst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n</a:t>
            </a:r>
            <a:r>
              <a:rPr lang="cs-CZ" altLang="cs-CZ" sz="2400" i="0" u="none">
                <a:effectLst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v p</a:t>
            </a:r>
            <a:r>
              <a:rPr lang="cs-CZ" altLang="cs-CZ" sz="2400" i="0" u="none">
                <a:effectLst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ímce, na které není </a:t>
            </a:r>
            <a:r>
              <a:rPr lang="cs-CZ" altLang="cs-CZ" sz="2400" i="0" u="none">
                <a:effectLst/>
              </a:rPr>
              <a:t>  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p</a:t>
            </a:r>
            <a:r>
              <a:rPr lang="cs-CZ" altLang="cs-CZ" sz="2400" i="0" u="none">
                <a:effectLst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eká</a:t>
            </a:r>
            <a:r>
              <a:rPr lang="cs-CZ" altLang="cs-CZ" sz="2400" i="0" u="none">
                <a:effectLst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ka</a:t>
            </a:r>
            <a:r>
              <a:rPr lang="cs-CZ" altLang="cs-CZ" sz="2400" b="0" i="0" u="none">
                <a:effectLst/>
              </a:rPr>
              <a:t> (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satelity – mezi ob</a:t>
            </a:r>
            <a:r>
              <a:rPr lang="cs-CZ" altLang="cs-CZ" sz="2400" b="0" i="0" u="none">
                <a:effectLst/>
              </a:rPr>
              <a:t>ěž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nou dráhou a povrchem není 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ádná p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eká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ka</a:t>
            </a:r>
            <a:r>
              <a:rPr lang="cs-CZ" altLang="cs-CZ" sz="2400" b="0" i="0" u="none">
                <a:effectLst/>
              </a:rPr>
              <a:t>)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6707188" y="3284538"/>
          <a:ext cx="19685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9" name="Klip" r:id="rId3" imgW="1663920" imgH="1666440" progId="MS_ClipArt_Gallery.2">
                  <p:embed/>
                </p:oleObj>
              </mc:Choice>
              <mc:Fallback>
                <p:oleObj name="Klip" r:id="rId3" imgW="1663920" imgH="16664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8" y="3284538"/>
                        <a:ext cx="196850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7" name="Line 5"/>
          <p:cNvSpPr>
            <a:spLocks noChangeShapeType="1"/>
          </p:cNvSpPr>
          <p:nvPr/>
        </p:nvSpPr>
        <p:spPr bwMode="auto">
          <a:xfrm flipV="1">
            <a:off x="5932488" y="4386263"/>
            <a:ext cx="1663700" cy="9763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6313488" y="5159375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altLang="cs-CZ" sz="2000" b="0" i="0" u="non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download dat</a:t>
            </a:r>
            <a:endParaRPr lang="cs-CZ" altLang="cs-CZ" sz="2400" b="0" i="0" u="none">
              <a:effectLst/>
              <a:latin typeface="Times New Roman" panose="02020603050405020304" pitchFamily="18" charset="0"/>
            </a:endParaRPr>
          </a:p>
        </p:txBody>
      </p:sp>
      <p:sp>
        <p:nvSpPr>
          <p:cNvPr id="310279" name="Line 7"/>
          <p:cNvSpPr>
            <a:spLocks noChangeShapeType="1"/>
          </p:cNvSpPr>
          <p:nvPr/>
        </p:nvSpPr>
        <p:spPr bwMode="auto">
          <a:xfrm flipH="1" flipV="1">
            <a:off x="3951288" y="4594225"/>
            <a:ext cx="269875" cy="9763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 flipH="1" flipV="1">
            <a:off x="4090988" y="4275138"/>
            <a:ext cx="3095625" cy="15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3570288" y="3906838"/>
          <a:ext cx="1381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0" name="Klip" r:id="rId5" imgW="4465080" imgH="3588840" progId="MS_ClipArt_Gallery.2">
                  <p:embed/>
                </p:oleObj>
              </mc:Choice>
              <mc:Fallback>
                <p:oleObj name="Klip" r:id="rId5" imgW="4465080" imgH="358884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3906838"/>
                        <a:ext cx="13811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4737100" y="3824288"/>
            <a:ext cx="1643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2000" b="0" i="0" u="non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upload dat</a:t>
            </a:r>
            <a:endParaRPr lang="cs-CZ" altLang="cs-CZ" sz="2400" b="0" i="0" u="none">
              <a:effectLst/>
              <a:latin typeface="Times New Roman" panose="02020603050405020304" pitchFamily="18" charset="0"/>
            </a:endParaRPr>
          </a:p>
        </p:txBody>
      </p:sp>
      <p:sp>
        <p:nvSpPr>
          <p:cNvPr id="310283" name="Line 11"/>
          <p:cNvSpPr>
            <a:spLocks noChangeShapeType="1"/>
          </p:cNvSpPr>
          <p:nvPr/>
        </p:nvSpPr>
        <p:spPr bwMode="auto">
          <a:xfrm flipH="1" flipV="1">
            <a:off x="4560888" y="6180138"/>
            <a:ext cx="1082675" cy="15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310284" name="Object 12"/>
          <p:cNvGraphicFramePr>
            <a:graphicFrameLocks noChangeAspect="1"/>
          </p:cNvGraphicFramePr>
          <p:nvPr/>
        </p:nvGraphicFramePr>
        <p:xfrm>
          <a:off x="3775075" y="5156200"/>
          <a:ext cx="1290638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1" name="Klip" r:id="rId7" imgW="2501280" imgH="2615760" progId="MS_ClipArt_Gallery.2">
                  <p:embed/>
                </p:oleObj>
              </mc:Choice>
              <mc:Fallback>
                <p:oleObj name="Klip" r:id="rId7" imgW="2501280" imgH="261576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156200"/>
                        <a:ext cx="1290638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5" name="Object 13"/>
          <p:cNvGraphicFramePr>
            <a:graphicFrameLocks noChangeAspect="1"/>
          </p:cNvGraphicFramePr>
          <p:nvPr/>
        </p:nvGraphicFramePr>
        <p:xfrm>
          <a:off x="5094288" y="4749800"/>
          <a:ext cx="1220787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2" name="Klip" r:id="rId9" imgW="2171520" imgH="3085560" progId="MS_ClipArt_Gallery.2">
                  <p:embed/>
                </p:oleObj>
              </mc:Choice>
              <mc:Fallback>
                <p:oleObj name="Klip" r:id="rId9" imgW="2171520" imgH="308556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4749800"/>
                        <a:ext cx="1220787" cy="173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0288" name="Group 16"/>
          <p:cNvGrpSpPr>
            <a:grpSpLocks/>
          </p:cNvGrpSpPr>
          <p:nvPr/>
        </p:nvGrpSpPr>
        <p:grpSpPr bwMode="auto">
          <a:xfrm>
            <a:off x="900113" y="3789363"/>
            <a:ext cx="2447925" cy="2232025"/>
            <a:chOff x="295" y="2251"/>
            <a:chExt cx="1542" cy="1406"/>
          </a:xfrm>
        </p:grpSpPr>
        <p:pic>
          <p:nvPicPr>
            <p:cNvPr id="310286" name="Picture 14" descr="anten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886"/>
              <a:ext cx="771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287" name="Picture 15" descr="anten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5" y="2251"/>
              <a:ext cx="772" cy="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310275" grpId="0" autoUpdateAnimBg="0"/>
      <p:bldP spid="310277" grpId="0" animBg="1"/>
      <p:bldP spid="310278" grpId="0" autoUpdateAnimBg="0"/>
      <p:bldP spid="310279" grpId="0" animBg="1"/>
      <p:bldP spid="310280" grpId="0" animBg="1"/>
      <p:bldP spid="310282" grpId="0" autoUpdateAnimBg="0"/>
      <p:bldP spid="3102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4" name="Picture 4" descr="elmagvlne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6624637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86" name="Picture 6" descr="mikrovln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013325"/>
            <a:ext cx="25209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609600" y="425450"/>
            <a:ext cx="713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5. </a:t>
            </a:r>
            <a:r>
              <a:rPr lang="cs-CZ" altLang="cs-CZ" sz="2400" i="0">
                <a:effectLst/>
                <a:cs typeface="Times New Roman" panose="02020603050405020304" pitchFamily="18" charset="0"/>
              </a:rPr>
              <a:t>pásm</a:t>
            </a:r>
            <a:r>
              <a:rPr lang="cs-CZ" altLang="cs-CZ" sz="2400" i="0">
                <a:effectLst/>
              </a:rPr>
              <a:t>o</a:t>
            </a:r>
            <a:r>
              <a:rPr lang="cs-CZ" altLang="cs-CZ" sz="2400" i="0">
                <a:effectLst/>
                <a:cs typeface="Times New Roman" panose="02020603050405020304" pitchFamily="18" charset="0"/>
              </a:rPr>
              <a:t> na rozhraní rádiových vln a mikrovln  </a:t>
            </a:r>
            <a:r>
              <a:rPr lang="cs-CZ" altLang="cs-CZ" sz="2400" b="0" i="0" u="none">
                <a:effectLst/>
              </a:rPr>
              <a:t> 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609600" y="1035050"/>
            <a:ext cx="8077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0" indent="-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3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4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frekvence pro mobilní sít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f = (900 a 1800 MHz) – vysoká frekvence umo</a:t>
            </a:r>
            <a:r>
              <a:rPr lang="cs-CZ" altLang="cs-CZ" sz="2400" b="0" i="0" u="none">
                <a:effectLst/>
              </a:rPr>
              <a:t>žň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uje p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enos velkého mno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ství informací </a:t>
            </a:r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 </a:t>
            </a:r>
            <a:r>
              <a:rPr lang="cs-CZ" altLang="cs-CZ" sz="2400" b="0" i="0" u="none">
                <a:effectLst/>
              </a:rPr>
              <a:t>m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ezi mobilem a vysílačem ale nesmí být silná překážka (stavby, kopec).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304800" y="3290888"/>
            <a:ext cx="80010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Infračervené záření (IR – infrared)</a:t>
            </a:r>
          </a:p>
          <a:p>
            <a:pPr lvl="2" algn="just">
              <a:buFontTx/>
              <a:buChar char="-"/>
            </a:pPr>
            <a:r>
              <a:rPr lang="cs-CZ" altLang="cs-CZ" sz="240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tepelné záření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(pomocí IR zá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ř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ení </a:t>
            </a:r>
            <a:r>
              <a:rPr lang="cs-CZ" altLang="cs-CZ" sz="2400" b="0" i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se ší</a:t>
            </a:r>
            <a:r>
              <a:rPr lang="cs-CZ" altLang="cs-CZ" sz="2400" b="0" i="0">
                <a:solidFill>
                  <a:srgbClr val="FF0000"/>
                </a:solidFill>
                <a:effectLst/>
              </a:rPr>
              <a:t>ř</a:t>
            </a:r>
            <a:r>
              <a:rPr lang="cs-CZ" altLang="cs-CZ" sz="2400" b="0" i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í teplo zá</a:t>
            </a:r>
            <a:r>
              <a:rPr lang="cs-CZ" altLang="cs-CZ" sz="2400" b="0" i="0">
                <a:solidFill>
                  <a:srgbClr val="FF0000"/>
                </a:solidFill>
                <a:effectLst/>
              </a:rPr>
              <a:t>ř</a:t>
            </a:r>
            <a:r>
              <a:rPr lang="cs-CZ" altLang="cs-CZ" sz="2400" b="0" i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ením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)</a:t>
            </a:r>
            <a:endParaRPr lang="cs-CZ" altLang="cs-CZ" sz="2400" b="0" i="0" u="none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311301" name="Picture 5" descr="tree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11650"/>
            <a:ext cx="28956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685800" y="4648200"/>
            <a:ext cx="411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- z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drojem je ka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ž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dé t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ě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leso, které má teplotu vyšší než je absolutní nula.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P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ři pohlcování IR zá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ř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ení se t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ě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leso oh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ř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ívá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utoUpdateAnimBg="0"/>
      <p:bldP spid="311299" grpId="0" autoUpdateAnimBg="0"/>
      <p:bldP spid="311300" grpId="0" autoUpdateAnimBg="0"/>
      <p:bldP spid="31130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304800" y="304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198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/>
            <a:r>
              <a:rPr lang="cs-CZ" altLang="cs-CZ" sz="2400" i="0" u="none">
                <a:effectLst/>
              </a:rPr>
              <a:t>- vlastnosti IR:</a:t>
            </a:r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838200" y="762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není viditelné okem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b="0" i="0" u="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vyu</a:t>
            </a:r>
            <a:r>
              <a:rPr lang="cs-CZ" altLang="cs-CZ" sz="2400" b="0" i="0" u="none">
                <a:effectLst/>
              </a:rPr>
              <a:t>žití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v dálkových ovlada</a:t>
            </a:r>
            <a:r>
              <a:rPr lang="cs-CZ" altLang="cs-CZ" sz="2400" b="0" i="0" u="none">
                <a:effectLst/>
              </a:rPr>
              <a:t>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ích </a:t>
            </a:r>
          </a:p>
        </p:txBody>
      </p:sp>
      <p:pic>
        <p:nvPicPr>
          <p:cNvPr id="304136" name="Picture 8" descr="vyuziti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343025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914400" y="41148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 lidské t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lo vyza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uje IR zá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ení – pomocí </a:t>
            </a:r>
            <a:r>
              <a:rPr lang="cs-CZ" altLang="cs-CZ" sz="2400" b="0" i="0" u="none">
                <a:effectLst/>
              </a:rPr>
              <a:t>IR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brýlí  lze pozorovat v naprosté tm</a:t>
            </a:r>
            <a:r>
              <a:rPr lang="cs-CZ" altLang="cs-CZ" sz="2400" b="0" i="0" u="none">
                <a:effectLst/>
              </a:rPr>
              <a:t>ě</a:t>
            </a:r>
          </a:p>
        </p:txBody>
      </p:sp>
      <p:pic>
        <p:nvPicPr>
          <p:cNvPr id="304138" name="Picture 10" descr="vyuziti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9" name="Picture 11" descr="vyuziti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2070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0" name="Picture 12" descr="televiz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1960563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utoUpdateAnimBg="0"/>
      <p:bldP spid="304135" grpId="0" autoUpdateAnimBg="0"/>
      <p:bldP spid="30413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685800" y="304800"/>
            <a:ext cx="792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 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videokamer</a:t>
            </a:r>
            <a:r>
              <a:rPr lang="cs-CZ" altLang="cs-CZ" sz="2400" b="0" i="0">
                <a:effectLst/>
              </a:rPr>
              <a:t>y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 pro no</a:t>
            </a:r>
            <a:r>
              <a:rPr lang="cs-CZ" altLang="cs-CZ" sz="2400" b="0" i="0">
                <a:effectLst/>
              </a:rPr>
              <a:t>č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ní natá</a:t>
            </a:r>
            <a:r>
              <a:rPr lang="cs-CZ" altLang="cs-CZ" sz="2400" b="0" i="0">
                <a:effectLst/>
              </a:rPr>
              <a:t>č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ení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(jako osv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tlení slou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í IR zá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ení – vnímáme jen tmu, ale kamera zachytí z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eteln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osv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tlené p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edm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ty). </a:t>
            </a:r>
          </a:p>
        </p:txBody>
      </p:sp>
      <p:pic>
        <p:nvPicPr>
          <p:cNvPr id="313347" name="Picture 3" descr="principsnimaniI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114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8" name="Picture 4" descr="principsnimaniICZodrazeeneho zar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9575"/>
            <a:ext cx="4151313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0" y="2286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50000"/>
              </a:spcBef>
            </a:pP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→  </a:t>
            </a:r>
            <a:r>
              <a:rPr lang="cs-CZ" altLang="cs-CZ" sz="2400" b="0" i="0" u="none">
                <a:effectLst/>
              </a:rPr>
              <a:t>IR 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proniká mlhou a zne</a:t>
            </a:r>
            <a:r>
              <a:rPr lang="cs-CZ" altLang="cs-CZ" sz="2400" b="0" i="0">
                <a:effectLst/>
              </a:rPr>
              <a:t>čištěný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m ovzduším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b="0" i="0" u="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vid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ní v mlze </a:t>
            </a:r>
            <a:r>
              <a:rPr lang="cs-CZ" altLang="cs-CZ" sz="2400" b="0" i="0" u="none">
                <a:effectLst/>
              </a:rPr>
              <a:t>(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infralokátory</a:t>
            </a:r>
            <a:r>
              <a:rPr lang="cs-CZ" altLang="cs-CZ" sz="2400" b="0" i="0" u="none">
                <a:effectLst/>
              </a:rPr>
              <a:t>)</a:t>
            </a: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533400" y="12192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 p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 pohlcování IR zá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ení </a:t>
            </a:r>
            <a:r>
              <a:rPr lang="cs-CZ" altLang="cs-CZ" sz="2400" b="0" i="0" u="none">
                <a:effectLst/>
              </a:rPr>
              <a:t>se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energie elektromagnetického vln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ní se m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ní na vnit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ní energii pohlcujícího t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lesa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vytáp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ní</a:t>
            </a:r>
            <a:r>
              <a:rPr lang="cs-CZ" altLang="cs-CZ" sz="2400" b="0" i="0" u="none">
                <a:effectLst/>
              </a:rPr>
              <a:t> (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infrazá</a:t>
            </a:r>
            <a:r>
              <a:rPr lang="cs-CZ" altLang="cs-CZ" sz="2400" i="0" u="none">
                <a:effectLst/>
              </a:rPr>
              <a:t>řič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e</a:t>
            </a:r>
            <a:r>
              <a:rPr lang="cs-CZ" altLang="cs-CZ" sz="2400" i="0" u="none">
                <a:effectLst/>
              </a:rPr>
              <a:t>)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</a:t>
            </a:r>
            <a:endParaRPr lang="cs-CZ" altLang="cs-CZ" sz="2400" b="0" i="0" u="none">
              <a:effectLst/>
              <a:cs typeface="Times New Roman" panose="02020603050405020304" pitchFamily="18" charset="0"/>
            </a:endParaRPr>
          </a:p>
        </p:txBody>
      </p:sp>
      <p:sp>
        <p:nvSpPr>
          <p:cNvPr id="312334" name="Oval 14"/>
          <p:cNvSpPr>
            <a:spLocks noChangeArrowheads="1"/>
          </p:cNvSpPr>
          <p:nvPr/>
        </p:nvSpPr>
        <p:spPr bwMode="auto">
          <a:xfrm>
            <a:off x="4648200" y="42672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grpSp>
        <p:nvGrpSpPr>
          <p:cNvPr id="312345" name="Group 25"/>
          <p:cNvGrpSpPr>
            <a:grpSpLocks/>
          </p:cNvGrpSpPr>
          <p:nvPr/>
        </p:nvGrpSpPr>
        <p:grpSpPr bwMode="auto">
          <a:xfrm>
            <a:off x="2971800" y="2590800"/>
            <a:ext cx="3886200" cy="4038600"/>
            <a:chOff x="1872" y="1632"/>
            <a:chExt cx="2448" cy="2544"/>
          </a:xfrm>
        </p:grpSpPr>
        <p:grpSp>
          <p:nvGrpSpPr>
            <p:cNvPr id="312342" name="Group 22"/>
            <p:cNvGrpSpPr>
              <a:grpSpLocks/>
            </p:cNvGrpSpPr>
            <p:nvPr/>
          </p:nvGrpSpPr>
          <p:grpSpPr bwMode="auto">
            <a:xfrm>
              <a:off x="1872" y="1632"/>
              <a:ext cx="2448" cy="2544"/>
              <a:chOff x="3216" y="2016"/>
              <a:chExt cx="2448" cy="2544"/>
            </a:xfrm>
          </p:grpSpPr>
          <p:sp>
            <p:nvSpPr>
              <p:cNvPr id="312337" name="Oval 17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432" cy="432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12338" name="Oval 18"/>
              <p:cNvSpPr>
                <a:spLocks noChangeArrowheads="1"/>
              </p:cNvSpPr>
              <p:nvPr/>
            </p:nvSpPr>
            <p:spPr bwMode="auto">
              <a:xfrm>
                <a:off x="4080" y="2928"/>
                <a:ext cx="768" cy="76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12339" name="Oval 19"/>
              <p:cNvSpPr>
                <a:spLocks noChangeArrowheads="1"/>
              </p:cNvSpPr>
              <p:nvPr/>
            </p:nvSpPr>
            <p:spPr bwMode="auto">
              <a:xfrm>
                <a:off x="3888" y="2736"/>
                <a:ext cx="1152" cy="1152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12340" name="Oval 20"/>
              <p:cNvSpPr>
                <a:spLocks noChangeArrowheads="1"/>
              </p:cNvSpPr>
              <p:nvPr/>
            </p:nvSpPr>
            <p:spPr bwMode="auto">
              <a:xfrm>
                <a:off x="3600" y="2448"/>
                <a:ext cx="1728" cy="168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12341" name="Oval 21"/>
              <p:cNvSpPr>
                <a:spLocks noChangeArrowheads="1"/>
              </p:cNvSpPr>
              <p:nvPr/>
            </p:nvSpPr>
            <p:spPr bwMode="auto">
              <a:xfrm>
                <a:off x="3216" y="2016"/>
                <a:ext cx="2448" cy="2544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312344" name="Rectangle 24"/>
            <p:cNvSpPr>
              <a:spLocks noChangeArrowheads="1"/>
            </p:cNvSpPr>
            <p:nvPr/>
          </p:nvSpPr>
          <p:spPr bwMode="auto">
            <a:xfrm>
              <a:off x="2976" y="273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u="none">
                  <a:effectLst/>
                  <a:latin typeface="Times New Roman" panose="02020603050405020304" pitchFamily="18" charset="0"/>
                </a:rPr>
                <a:t>U</a:t>
              </a:r>
            </a:p>
          </p:txBody>
        </p:sp>
      </p:grpSp>
      <p:grpSp>
        <p:nvGrpSpPr>
          <p:cNvPr id="312343" name="Group 23"/>
          <p:cNvGrpSpPr>
            <a:grpSpLocks/>
          </p:cNvGrpSpPr>
          <p:nvPr/>
        </p:nvGrpSpPr>
        <p:grpSpPr bwMode="auto">
          <a:xfrm>
            <a:off x="1752600" y="2819400"/>
            <a:ext cx="2819400" cy="1752600"/>
            <a:chOff x="912" y="1680"/>
            <a:chExt cx="1680" cy="1248"/>
          </a:xfrm>
        </p:grpSpPr>
        <p:sp>
          <p:nvSpPr>
            <p:cNvPr id="312325" name="Freeform 5"/>
            <p:cNvSpPr>
              <a:spLocks/>
            </p:cNvSpPr>
            <p:nvPr/>
          </p:nvSpPr>
          <p:spPr bwMode="auto">
            <a:xfrm>
              <a:off x="912" y="1680"/>
              <a:ext cx="1680" cy="1248"/>
            </a:xfrm>
            <a:custGeom>
              <a:avLst/>
              <a:gdLst>
                <a:gd name="T0" fmla="*/ 0 w 1588"/>
                <a:gd name="T1" fmla="*/ 78 h 1238"/>
                <a:gd name="T2" fmla="*/ 172 w 1588"/>
                <a:gd name="T3" fmla="*/ 4 h 1238"/>
                <a:gd name="T4" fmla="*/ 296 w 1588"/>
                <a:gd name="T5" fmla="*/ 53 h 1238"/>
                <a:gd name="T6" fmla="*/ 304 w 1588"/>
                <a:gd name="T7" fmla="*/ 177 h 1238"/>
                <a:gd name="T8" fmla="*/ 246 w 1588"/>
                <a:gd name="T9" fmla="*/ 333 h 1238"/>
                <a:gd name="T10" fmla="*/ 279 w 1588"/>
                <a:gd name="T11" fmla="*/ 440 h 1238"/>
                <a:gd name="T12" fmla="*/ 427 w 1588"/>
                <a:gd name="T13" fmla="*/ 456 h 1238"/>
                <a:gd name="T14" fmla="*/ 576 w 1588"/>
                <a:gd name="T15" fmla="*/ 391 h 1238"/>
                <a:gd name="T16" fmla="*/ 699 w 1588"/>
                <a:gd name="T17" fmla="*/ 456 h 1238"/>
                <a:gd name="T18" fmla="*/ 715 w 1588"/>
                <a:gd name="T19" fmla="*/ 563 h 1238"/>
                <a:gd name="T20" fmla="*/ 658 w 1588"/>
                <a:gd name="T21" fmla="*/ 695 h 1238"/>
                <a:gd name="T22" fmla="*/ 715 w 1588"/>
                <a:gd name="T23" fmla="*/ 818 h 1238"/>
                <a:gd name="T24" fmla="*/ 864 w 1588"/>
                <a:gd name="T25" fmla="*/ 835 h 1238"/>
                <a:gd name="T26" fmla="*/ 1028 w 1588"/>
                <a:gd name="T27" fmla="*/ 753 h 1238"/>
                <a:gd name="T28" fmla="*/ 1160 w 1588"/>
                <a:gd name="T29" fmla="*/ 794 h 1238"/>
                <a:gd name="T30" fmla="*/ 1184 w 1588"/>
                <a:gd name="T31" fmla="*/ 909 h 1238"/>
                <a:gd name="T32" fmla="*/ 1160 w 1588"/>
                <a:gd name="T33" fmla="*/ 1082 h 1238"/>
                <a:gd name="T34" fmla="*/ 1234 w 1588"/>
                <a:gd name="T35" fmla="*/ 1213 h 1238"/>
                <a:gd name="T36" fmla="*/ 1448 w 1588"/>
                <a:gd name="T37" fmla="*/ 1172 h 1238"/>
                <a:gd name="T38" fmla="*/ 1588 w 1588"/>
                <a:gd name="T39" fmla="*/ 123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8" h="1238">
                  <a:moveTo>
                    <a:pt x="0" y="78"/>
                  </a:moveTo>
                  <a:cubicBezTo>
                    <a:pt x="29" y="66"/>
                    <a:pt x="123" y="8"/>
                    <a:pt x="172" y="4"/>
                  </a:cubicBezTo>
                  <a:cubicBezTo>
                    <a:pt x="221" y="0"/>
                    <a:pt x="274" y="24"/>
                    <a:pt x="296" y="53"/>
                  </a:cubicBezTo>
                  <a:cubicBezTo>
                    <a:pt x="318" y="82"/>
                    <a:pt x="312" y="130"/>
                    <a:pt x="304" y="177"/>
                  </a:cubicBezTo>
                  <a:cubicBezTo>
                    <a:pt x="296" y="224"/>
                    <a:pt x="250" y="289"/>
                    <a:pt x="246" y="333"/>
                  </a:cubicBezTo>
                  <a:cubicBezTo>
                    <a:pt x="242" y="377"/>
                    <a:pt x="249" y="419"/>
                    <a:pt x="279" y="440"/>
                  </a:cubicBezTo>
                  <a:cubicBezTo>
                    <a:pt x="309" y="461"/>
                    <a:pt x="378" y="464"/>
                    <a:pt x="427" y="456"/>
                  </a:cubicBezTo>
                  <a:cubicBezTo>
                    <a:pt x="476" y="448"/>
                    <a:pt x="531" y="391"/>
                    <a:pt x="576" y="391"/>
                  </a:cubicBezTo>
                  <a:cubicBezTo>
                    <a:pt x="621" y="391"/>
                    <a:pt x="676" y="427"/>
                    <a:pt x="699" y="456"/>
                  </a:cubicBezTo>
                  <a:cubicBezTo>
                    <a:pt x="722" y="485"/>
                    <a:pt x="722" y="523"/>
                    <a:pt x="715" y="563"/>
                  </a:cubicBezTo>
                  <a:cubicBezTo>
                    <a:pt x="708" y="603"/>
                    <a:pt x="658" y="653"/>
                    <a:pt x="658" y="695"/>
                  </a:cubicBezTo>
                  <a:cubicBezTo>
                    <a:pt x="658" y="737"/>
                    <a:pt x="681" y="795"/>
                    <a:pt x="715" y="818"/>
                  </a:cubicBezTo>
                  <a:cubicBezTo>
                    <a:pt x="749" y="841"/>
                    <a:pt x="812" y="846"/>
                    <a:pt x="864" y="835"/>
                  </a:cubicBezTo>
                  <a:cubicBezTo>
                    <a:pt x="916" y="824"/>
                    <a:pt x="979" y="760"/>
                    <a:pt x="1028" y="753"/>
                  </a:cubicBezTo>
                  <a:cubicBezTo>
                    <a:pt x="1077" y="746"/>
                    <a:pt x="1134" y="768"/>
                    <a:pt x="1160" y="794"/>
                  </a:cubicBezTo>
                  <a:cubicBezTo>
                    <a:pt x="1186" y="820"/>
                    <a:pt x="1184" y="861"/>
                    <a:pt x="1184" y="909"/>
                  </a:cubicBezTo>
                  <a:cubicBezTo>
                    <a:pt x="1184" y="957"/>
                    <a:pt x="1152" y="1031"/>
                    <a:pt x="1160" y="1082"/>
                  </a:cubicBezTo>
                  <a:cubicBezTo>
                    <a:pt x="1168" y="1133"/>
                    <a:pt x="1186" y="1198"/>
                    <a:pt x="1234" y="1213"/>
                  </a:cubicBezTo>
                  <a:cubicBezTo>
                    <a:pt x="1282" y="1228"/>
                    <a:pt x="1389" y="1168"/>
                    <a:pt x="1448" y="1172"/>
                  </a:cubicBezTo>
                  <a:cubicBezTo>
                    <a:pt x="1507" y="1176"/>
                    <a:pt x="1559" y="1224"/>
                    <a:pt x="1588" y="1238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12335" name="Text Box 15"/>
            <p:cNvSpPr txBox="1">
              <a:spLocks noChangeArrowheads="1"/>
            </p:cNvSpPr>
            <p:nvPr/>
          </p:nvSpPr>
          <p:spPr bwMode="auto">
            <a:xfrm>
              <a:off x="1001" y="2208"/>
              <a:ext cx="324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u="none">
                  <a:solidFill>
                    <a:srgbClr val="FFFF00"/>
                  </a:solidFill>
                  <a:effectLst/>
                  <a:latin typeface="Times New Roman" panose="02020603050405020304" pitchFamily="18" charset="0"/>
                </a:rPr>
                <a:t>hf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autoUpdateAnimBg="0"/>
      <p:bldP spid="312323" grpId="0" autoUpdateAnimBg="0"/>
      <p:bldP spid="3123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0" y="115888"/>
            <a:ext cx="83058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Světlo</a:t>
            </a:r>
          </a:p>
          <a:p>
            <a:pPr lvl="2" algn="just">
              <a:buFontTx/>
              <a:buChar char="-"/>
            </a:pPr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je elektromagnetické vlnění vnímatelné lidským okem. Jeho vlnové délky leží v intervalu 390 nm – 790 nm.</a:t>
            </a:r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-36513" y="1557338"/>
            <a:ext cx="38481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198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/>
            <a:r>
              <a:rPr lang="cs-CZ" altLang="cs-CZ" sz="2400" b="0" i="0" u="none">
                <a:solidFill>
                  <a:srgbClr val="FFFF00"/>
                </a:solidFill>
                <a:effectLst/>
              </a:rPr>
              <a:t>- zdroje světla: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684213" y="2043113"/>
            <a:ext cx="494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1. </a:t>
            </a:r>
            <a:r>
              <a:rPr lang="cs-CZ" altLang="cs-CZ" sz="2400" i="0" u="none">
                <a:solidFill>
                  <a:srgbClr val="00FF00"/>
                </a:solidFill>
                <a:effectLst/>
              </a:rPr>
              <a:t>přirozené:</a:t>
            </a:r>
            <a:r>
              <a:rPr lang="cs-CZ" altLang="cs-CZ" sz="2400" b="0" i="0" u="none">
                <a:effectLst/>
              </a:rPr>
              <a:t> slunce, oheň, hvězdy</a:t>
            </a:r>
            <a:endParaRPr lang="cs-CZ" altLang="cs-CZ" sz="2400" b="0" i="0">
              <a:effectLst/>
              <a:cs typeface="Times New Roman" panose="02020603050405020304" pitchFamily="18" charset="0"/>
            </a:endParaRPr>
          </a:p>
        </p:txBody>
      </p:sp>
      <p:pic>
        <p:nvPicPr>
          <p:cNvPr id="305162" name="Picture 10" descr="ohe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90800"/>
            <a:ext cx="2160587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63" name="Picture 11" descr="ziznive slun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46338"/>
            <a:ext cx="24479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64" name="Picture 12" descr="hot_g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19363"/>
            <a:ext cx="2236788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68" name="Text Box 16"/>
          <p:cNvSpPr txBox="1">
            <a:spLocks noChangeArrowheads="1"/>
          </p:cNvSpPr>
          <p:nvPr/>
        </p:nvSpPr>
        <p:spPr bwMode="auto">
          <a:xfrm>
            <a:off x="827088" y="4410075"/>
            <a:ext cx="5938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2. </a:t>
            </a:r>
            <a:r>
              <a:rPr lang="cs-CZ" altLang="cs-CZ" sz="2400" i="0" u="none">
                <a:solidFill>
                  <a:srgbClr val="00FF00"/>
                </a:solidFill>
                <a:effectLst/>
              </a:rPr>
              <a:t>umělé:</a:t>
            </a:r>
            <a:r>
              <a:rPr lang="cs-CZ" altLang="cs-CZ" i="0" u="none">
                <a:effectLst/>
              </a:rPr>
              <a:t> </a:t>
            </a:r>
            <a:r>
              <a:rPr lang="cs-CZ" altLang="cs-CZ" sz="2400" b="0" i="0" u="none">
                <a:effectLst/>
              </a:rPr>
              <a:t>žárovka, zářivka, výbojka, laser </a:t>
            </a:r>
          </a:p>
        </p:txBody>
      </p:sp>
      <p:pic>
        <p:nvPicPr>
          <p:cNvPr id="305170" name="Picture 18" descr="zariv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30788"/>
            <a:ext cx="201612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71" name="Picture 19" descr="zarivk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4945063"/>
            <a:ext cx="969962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72" name="Picture 20" descr="svetlo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11675"/>
            <a:ext cx="105727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73" name="Picture 21" descr="žarov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13325"/>
            <a:ext cx="8413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75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775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775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775"/>
                            </p:stCondLst>
                            <p:childTnLst>
                              <p:par>
                                <p:cTn id="6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utoUpdateAnimBg="0"/>
      <p:bldP spid="305157" grpId="0" autoUpdateAnimBg="0"/>
      <p:bldP spid="305158" grpId="0" autoUpdateAnimBg="0"/>
      <p:bldP spid="30516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684213" y="115888"/>
            <a:ext cx="845978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24100" indent="-232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60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40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8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6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3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7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7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3. </a:t>
            </a:r>
            <a:r>
              <a:rPr lang="cs-CZ" altLang="cs-CZ" sz="2400" i="0" u="none">
                <a:solidFill>
                  <a:srgbClr val="00FF00"/>
                </a:solidFill>
                <a:effectLst/>
              </a:rPr>
              <a:t>chromatické:</a:t>
            </a:r>
            <a:r>
              <a:rPr lang="cs-CZ" altLang="cs-CZ" i="0" u="none">
                <a:effectLst/>
              </a:rPr>
              <a:t> </a:t>
            </a:r>
            <a:r>
              <a:rPr lang="cs-CZ" altLang="cs-CZ" sz="2400" i="0" u="none">
                <a:effectLst/>
              </a:rPr>
              <a:t>složené ze světla více vlnových délek</a:t>
            </a:r>
            <a:r>
              <a:rPr lang="cs-CZ" altLang="cs-CZ" sz="2400" b="0" i="0" u="none">
                <a:effectLst/>
              </a:rPr>
              <a:t>, např. bílé světlo (složené ze sedmi barev) </a:t>
            </a: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179388" y="1238250"/>
            <a:ext cx="8964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cs-CZ" altLang="cs-CZ" sz="2400" i="0" u="none">
                <a:solidFill>
                  <a:srgbClr val="FF0000"/>
                </a:solidFill>
                <a:effectLst/>
              </a:rPr>
              <a:t>Světelné spektrum</a:t>
            </a:r>
            <a:r>
              <a:rPr lang="cs-CZ" altLang="cs-CZ" sz="2400" b="0" i="0" u="none">
                <a:effectLst/>
              </a:rPr>
              <a:t> je část elektromagnetického spektra, ve kterém je zobrazena závislost barev světla na vlnových délkách.</a:t>
            </a:r>
            <a:r>
              <a:rPr lang="cs-CZ" altLang="cs-CZ" sz="2400" b="0" i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329752" name="Group 24"/>
          <p:cNvGrpSpPr>
            <a:grpSpLocks/>
          </p:cNvGrpSpPr>
          <p:nvPr/>
        </p:nvGrpSpPr>
        <p:grpSpPr bwMode="auto">
          <a:xfrm>
            <a:off x="34925" y="4724400"/>
            <a:ext cx="9144000" cy="1944688"/>
            <a:chOff x="22" y="2976"/>
            <a:chExt cx="5760" cy="1225"/>
          </a:xfrm>
        </p:grpSpPr>
        <p:grpSp>
          <p:nvGrpSpPr>
            <p:cNvPr id="329750" name="Group 22"/>
            <p:cNvGrpSpPr>
              <a:grpSpLocks/>
            </p:cNvGrpSpPr>
            <p:nvPr/>
          </p:nvGrpSpPr>
          <p:grpSpPr bwMode="auto">
            <a:xfrm>
              <a:off x="23" y="3248"/>
              <a:ext cx="5669" cy="953"/>
              <a:chOff x="22" y="2931"/>
              <a:chExt cx="5669" cy="953"/>
            </a:xfrm>
          </p:grpSpPr>
          <p:grpSp>
            <p:nvGrpSpPr>
              <p:cNvPr id="329743" name="Group 15"/>
              <p:cNvGrpSpPr>
                <a:grpSpLocks/>
              </p:cNvGrpSpPr>
              <p:nvPr/>
            </p:nvGrpSpPr>
            <p:grpSpPr bwMode="auto">
              <a:xfrm>
                <a:off x="68" y="2931"/>
                <a:ext cx="5602" cy="953"/>
                <a:chOff x="204" y="2341"/>
                <a:chExt cx="4739" cy="908"/>
              </a:xfrm>
            </p:grpSpPr>
            <p:sp>
              <p:nvSpPr>
                <p:cNvPr id="329737" name="Rectangle 9"/>
                <p:cNvSpPr>
                  <a:spLocks noChangeArrowheads="1"/>
                </p:cNvSpPr>
                <p:nvPr/>
              </p:nvSpPr>
              <p:spPr bwMode="auto">
                <a:xfrm>
                  <a:off x="204" y="2341"/>
                  <a:ext cx="793" cy="908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29738" name="Rectangle 10"/>
                <p:cNvSpPr>
                  <a:spLocks noChangeArrowheads="1"/>
                </p:cNvSpPr>
                <p:nvPr/>
              </p:nvSpPr>
              <p:spPr bwMode="auto">
                <a:xfrm>
                  <a:off x="975" y="2341"/>
                  <a:ext cx="793" cy="90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cs-CZ" altLang="cs-CZ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29739" name="Rectangle 11"/>
                <p:cNvSpPr>
                  <a:spLocks noChangeArrowheads="1"/>
                </p:cNvSpPr>
                <p:nvPr/>
              </p:nvSpPr>
              <p:spPr bwMode="auto">
                <a:xfrm>
                  <a:off x="1746" y="2341"/>
                  <a:ext cx="793" cy="908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29740" name="Rectangle 12"/>
                <p:cNvSpPr>
                  <a:spLocks noChangeArrowheads="1"/>
                </p:cNvSpPr>
                <p:nvPr/>
              </p:nvSpPr>
              <p:spPr bwMode="auto">
                <a:xfrm>
                  <a:off x="2562" y="2341"/>
                  <a:ext cx="793" cy="90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29741" name="Rectangle 13"/>
                <p:cNvSpPr>
                  <a:spLocks noChangeArrowheads="1"/>
                </p:cNvSpPr>
                <p:nvPr/>
              </p:nvSpPr>
              <p:spPr bwMode="auto">
                <a:xfrm>
                  <a:off x="3334" y="2341"/>
                  <a:ext cx="793" cy="908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29742" name="Rectangle 14"/>
                <p:cNvSpPr>
                  <a:spLocks noChangeArrowheads="1"/>
                </p:cNvSpPr>
                <p:nvPr/>
              </p:nvSpPr>
              <p:spPr bwMode="auto">
                <a:xfrm>
                  <a:off x="4150" y="2341"/>
                  <a:ext cx="793" cy="90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cs-CZ" altLang="cs-CZ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329744" name="Rectangle 16"/>
              <p:cNvSpPr>
                <a:spLocks noChangeArrowheads="1"/>
              </p:cNvSpPr>
              <p:nvPr/>
            </p:nvSpPr>
            <p:spPr bwMode="auto">
              <a:xfrm>
                <a:off x="4694" y="3097"/>
                <a:ext cx="9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cs-CZ" sz="2400" i="0" u="none">
                    <a:effectLst/>
                  </a:rPr>
                  <a:t>λ</a:t>
                </a:r>
                <a:r>
                  <a:rPr lang="cs-CZ" altLang="cs-CZ" sz="2400" i="0" u="none">
                    <a:effectLst/>
                  </a:rPr>
                  <a:t>=650 nm</a:t>
                </a:r>
              </a:p>
            </p:txBody>
          </p:sp>
          <p:sp>
            <p:nvSpPr>
              <p:cNvPr id="329745" name="Rectangle 17"/>
              <p:cNvSpPr>
                <a:spLocks noChangeArrowheads="1"/>
              </p:cNvSpPr>
              <p:nvPr/>
            </p:nvSpPr>
            <p:spPr bwMode="auto">
              <a:xfrm>
                <a:off x="3742" y="3475"/>
                <a:ext cx="9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cs-CZ" sz="2400" i="0" u="none">
                    <a:effectLst/>
                  </a:rPr>
                  <a:t>λ</a:t>
                </a:r>
                <a:r>
                  <a:rPr lang="cs-CZ" altLang="cs-CZ" sz="2400" i="0" u="none">
                    <a:effectLst/>
                  </a:rPr>
                  <a:t>=600 nm</a:t>
                </a:r>
              </a:p>
            </p:txBody>
          </p:sp>
          <p:sp>
            <p:nvSpPr>
              <p:cNvPr id="329746" name="Rectangle 18"/>
              <p:cNvSpPr>
                <a:spLocks noChangeArrowheads="1"/>
              </p:cNvSpPr>
              <p:nvPr/>
            </p:nvSpPr>
            <p:spPr bwMode="auto">
              <a:xfrm>
                <a:off x="2835" y="3142"/>
                <a:ext cx="9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cs-CZ" sz="2400" i="0" u="none">
                    <a:effectLst/>
                  </a:rPr>
                  <a:t>λ</a:t>
                </a:r>
                <a:r>
                  <a:rPr lang="cs-CZ" altLang="cs-CZ" sz="2400" i="0" u="none">
                    <a:effectLst/>
                  </a:rPr>
                  <a:t>=580 nm</a:t>
                </a:r>
              </a:p>
            </p:txBody>
          </p:sp>
          <p:sp>
            <p:nvSpPr>
              <p:cNvPr id="329747" name="Rectangle 19"/>
              <p:cNvSpPr>
                <a:spLocks noChangeArrowheads="1"/>
              </p:cNvSpPr>
              <p:nvPr/>
            </p:nvSpPr>
            <p:spPr bwMode="auto">
              <a:xfrm>
                <a:off x="1882" y="3475"/>
                <a:ext cx="9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cs-CZ" sz="2400" i="0" u="none">
                    <a:effectLst/>
                  </a:rPr>
                  <a:t>λ</a:t>
                </a:r>
                <a:r>
                  <a:rPr lang="cs-CZ" altLang="cs-CZ" sz="2400" i="0" u="none">
                    <a:effectLst/>
                  </a:rPr>
                  <a:t>=525 nm</a:t>
                </a:r>
              </a:p>
            </p:txBody>
          </p:sp>
          <p:sp>
            <p:nvSpPr>
              <p:cNvPr id="329748" name="Rectangle 20"/>
              <p:cNvSpPr>
                <a:spLocks noChangeArrowheads="1"/>
              </p:cNvSpPr>
              <p:nvPr/>
            </p:nvSpPr>
            <p:spPr bwMode="auto">
              <a:xfrm>
                <a:off x="930" y="3097"/>
                <a:ext cx="9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cs-CZ" sz="2400" i="0" u="none">
                    <a:effectLst/>
                  </a:rPr>
                  <a:t>λ</a:t>
                </a:r>
                <a:r>
                  <a:rPr lang="cs-CZ" altLang="cs-CZ" sz="2400" i="0" u="none">
                    <a:effectLst/>
                  </a:rPr>
                  <a:t>=450 nm</a:t>
                </a:r>
              </a:p>
            </p:txBody>
          </p:sp>
          <p:sp>
            <p:nvSpPr>
              <p:cNvPr id="329749" name="Rectangle 21"/>
              <p:cNvSpPr>
                <a:spLocks noChangeArrowheads="1"/>
              </p:cNvSpPr>
              <p:nvPr/>
            </p:nvSpPr>
            <p:spPr bwMode="auto">
              <a:xfrm>
                <a:off x="22" y="3475"/>
                <a:ext cx="9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cs-CZ" sz="2400" i="0" u="none">
                    <a:effectLst/>
                  </a:rPr>
                  <a:t>λ</a:t>
                </a:r>
                <a:r>
                  <a:rPr lang="cs-CZ" altLang="cs-CZ" sz="2400" i="0" u="none">
                    <a:effectLst/>
                  </a:rPr>
                  <a:t>=400 nm</a:t>
                </a:r>
              </a:p>
            </p:txBody>
          </p:sp>
        </p:grpSp>
        <p:sp>
          <p:nvSpPr>
            <p:cNvPr id="329751" name="Rectangle 23"/>
            <p:cNvSpPr>
              <a:spLocks noChangeArrowheads="1"/>
            </p:cNvSpPr>
            <p:nvPr/>
          </p:nvSpPr>
          <p:spPr bwMode="auto">
            <a:xfrm>
              <a:off x="22" y="2976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80975" algn="l"/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80975" algn="l"/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80975" algn="l"/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80975" algn="l"/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80975" algn="l"/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cs-CZ" altLang="cs-CZ" sz="2400" b="0" u="none">
                  <a:effectLst/>
                  <a:cs typeface="Times New Roman" panose="02020603050405020304" pitchFamily="18" charset="0"/>
                </a:rPr>
                <a:t>Obr.: Střední vlnové délky pro dané barvy</a:t>
              </a:r>
              <a:endParaRPr lang="cs-CZ" altLang="cs-CZ" sz="1800" b="0" i="0" u="none">
                <a:effectLst/>
              </a:endParaRPr>
            </a:p>
          </p:txBody>
        </p:sp>
      </p:grpSp>
      <p:grpSp>
        <p:nvGrpSpPr>
          <p:cNvPr id="329755" name="Group 27"/>
          <p:cNvGrpSpPr>
            <a:grpSpLocks/>
          </p:cNvGrpSpPr>
          <p:nvPr/>
        </p:nvGrpSpPr>
        <p:grpSpPr bwMode="auto">
          <a:xfrm>
            <a:off x="217488" y="2060575"/>
            <a:ext cx="8675687" cy="2592388"/>
            <a:chOff x="0" y="1298"/>
            <a:chExt cx="5465" cy="1633"/>
          </a:xfrm>
        </p:grpSpPr>
        <p:sp>
          <p:nvSpPr>
            <p:cNvPr id="329754" name="Rectangle 26"/>
            <p:cNvSpPr>
              <a:spLocks noChangeArrowheads="1"/>
            </p:cNvSpPr>
            <p:nvPr/>
          </p:nvSpPr>
          <p:spPr bwMode="auto">
            <a:xfrm>
              <a:off x="0" y="1298"/>
              <a:ext cx="5465" cy="163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29753" name="Picture 25" descr="Spektr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4"/>
              <a:ext cx="5465" cy="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 autoUpdateAnimBg="0"/>
      <p:bldP spid="3297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43" name="Group 31"/>
          <p:cNvGrpSpPr>
            <a:grpSpLocks/>
          </p:cNvGrpSpPr>
          <p:nvPr/>
        </p:nvGrpSpPr>
        <p:grpSpPr bwMode="auto">
          <a:xfrm>
            <a:off x="179388" y="0"/>
            <a:ext cx="8785225" cy="6740525"/>
            <a:chOff x="113" y="0"/>
            <a:chExt cx="5534" cy="4246"/>
          </a:xfrm>
        </p:grpSpPr>
        <p:pic>
          <p:nvPicPr>
            <p:cNvPr id="346116" name="Picture 4" descr="Relativní účinno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436"/>
              <a:ext cx="5511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6142" name="Rectangle 30"/>
            <p:cNvSpPr>
              <a:spLocks noChangeArrowheads="1"/>
            </p:cNvSpPr>
            <p:nvPr/>
          </p:nvSpPr>
          <p:spPr bwMode="auto">
            <a:xfrm>
              <a:off x="113" y="0"/>
              <a:ext cx="5353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723900" indent="-723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82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2400" b="0" u="none">
                  <a:effectLst/>
                </a:rPr>
                <a:t>Obr.: Relativní světelná účinnost monochromatického záření   </a:t>
              </a:r>
              <a:r>
                <a:rPr lang="cs-CZ" altLang="cs-CZ" sz="1800" b="0" u="none">
                  <a:effectLst/>
                </a:rPr>
                <a:t>(citlivost lidského oka)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433388" y="188913"/>
            <a:ext cx="8459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24100" indent="-232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960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40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31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98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956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13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7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327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4. </a:t>
            </a:r>
            <a:r>
              <a:rPr lang="cs-CZ" altLang="cs-CZ" sz="2400" i="0" u="none">
                <a:solidFill>
                  <a:srgbClr val="00FF00"/>
                </a:solidFill>
                <a:effectLst/>
              </a:rPr>
              <a:t>monochromatické:</a:t>
            </a:r>
            <a:r>
              <a:rPr lang="cs-CZ" altLang="cs-CZ" i="0" u="none">
                <a:effectLst/>
              </a:rPr>
              <a:t> </a:t>
            </a:r>
            <a:r>
              <a:rPr lang="cs-CZ" altLang="cs-CZ" sz="2400" i="0" u="none">
                <a:effectLst/>
              </a:rPr>
              <a:t>1 vlnová délka – laser</a:t>
            </a:r>
            <a:endParaRPr lang="cs-CZ" altLang="cs-CZ" sz="2400" b="0" i="0" u="none">
              <a:effectLst/>
            </a:endParaRP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179388" y="1268413"/>
            <a:ext cx="800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b="0" i="0" u="none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Ultrafialové</a:t>
            </a:r>
            <a:r>
              <a:rPr lang="cs-CZ" altLang="cs-CZ" sz="2800" b="0" i="0" u="none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záření (UV – ultra violet)</a:t>
            </a:r>
          </a:p>
          <a:p>
            <a:pPr lvl="2"/>
            <a:r>
              <a:rPr lang="cs-CZ" altLang="cs-CZ" sz="2800" b="0" i="0" u="none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</a:rPr>
              <a:t>je elektromagnetické záření o vlnové délce kratší, než má světlo fialové barvy (</a:t>
            </a:r>
            <a:r>
              <a:rPr lang="el-GR" altLang="cs-CZ" sz="2400" b="0" i="0" u="none" dirty="0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λ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 = 390 </a:t>
            </a:r>
            <a:r>
              <a:rPr lang="cs-CZ" altLang="cs-CZ" sz="2400" b="0" i="0" u="none" dirty="0" err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nm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) </a:t>
            </a:r>
            <a:endParaRPr lang="el-GR" altLang="cs-CZ" sz="2400" b="0" i="0" u="none" dirty="0">
              <a:solidFill>
                <a:srgbClr val="FFCC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539750" y="2708275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b="0" i="0" u="none" dirty="0">
                <a:solidFill>
                  <a:srgbClr val="FFCC00"/>
                </a:solidFill>
                <a:effectLst/>
              </a:rPr>
              <a:t>- z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  <a:cs typeface="Times New Roman" panose="02020603050405020304" pitchFamily="18" charset="0"/>
              </a:rPr>
              <a:t>droje UV záření:</a:t>
            </a:r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1690688" y="3141663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tělesa zahřátá na velmi vysokou teplotu (hvězdy)</a:t>
            </a:r>
            <a:endParaRPr lang="cs-CZ" altLang="cs-CZ" sz="2400" b="0" i="0" u="none">
              <a:effectLst/>
            </a:endParaRPr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1763713" y="3549650"/>
            <a:ext cx="450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  <a:sym typeface="Symbol" panose="05050102010706020507" pitchFamily="18" charset="2"/>
              </a:rPr>
              <a:t>rtuťové výbojky (horské slunce),</a:t>
            </a:r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1763713" y="3933825"/>
            <a:ext cx="372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 dirty="0">
                <a:effectLst/>
                <a:sym typeface="Symbol" panose="05050102010706020507" pitchFamily="18" charset="2"/>
              </a:rPr>
              <a:t>elektrický oblouk (sváření)</a:t>
            </a:r>
          </a:p>
        </p:txBody>
      </p:sp>
      <p:pic>
        <p:nvPicPr>
          <p:cNvPr id="314379" name="Picture 11" descr="Solarium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3240088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81" name="Picture 13" descr="2 EIT 2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364038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autoUpdateAnimBg="0"/>
      <p:bldP spid="314374" grpId="0" autoUpdateAnimBg="0"/>
      <p:bldP spid="314375" grpId="0" autoUpdateAnimBg="0"/>
      <p:bldP spid="314376" grpId="0" autoUpdateAnimBg="0"/>
      <p:bldP spid="314377" grpId="0"/>
      <p:bldP spid="3143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1143000"/>
            <a:ext cx="8532812" cy="46164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1.	PŘEHLED ELEKTROMAGNETICKÉHO ZÁŘENÍ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2.	PŘENOS ENERGIE ZÁŘENÍM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3.	ELEKTROMAGNETICKÉ ZÁŘENÍ  LÁTEK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4.	ZÁŘENÍ ČERNÉHO TĚLESA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5.	SPEKTRA LÁTEK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r>
              <a:rPr lang="cs-CZ" altLang="cs-CZ" sz="2400" b="1">
                <a:solidFill>
                  <a:srgbClr val="00FF00"/>
                </a:solidFill>
                <a:effectLst/>
              </a:rPr>
              <a:t>6.	RENTGENOVÉ ZÁŘENÍ</a:t>
            </a:r>
          </a:p>
          <a:p>
            <a:pPr marL="609600" indent="-609600">
              <a:lnSpc>
                <a:spcPct val="80000"/>
              </a:lnSpc>
              <a:buClr>
                <a:srgbClr val="00FF00"/>
              </a:buClr>
              <a:buFontTx/>
              <a:buNone/>
            </a:pPr>
            <a:endParaRPr lang="cs-CZ" altLang="cs-CZ" sz="2400" b="1">
              <a:solidFill>
                <a:srgbClr val="00FF00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34925" y="304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198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/>
            <a:r>
              <a:rPr lang="cs-CZ" altLang="cs-CZ" sz="2400" i="0" u="none">
                <a:effectLst/>
              </a:rPr>
              <a:t>- vlastnosti UV: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766763" y="765175"/>
            <a:ext cx="7981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způsobuje zánět spojivek, v  menších dávkách          zhnědnutí kůže a produkci vitamínu D, ve vyšších dávkách rakovinu kůže   </a:t>
            </a: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827088" y="20605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vyvolává luminiscenci, je pohlcováno obyčejným sklem</a:t>
            </a:r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827088" y="2636838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při dopadu na určité látky se mění na viditelné světlo </a:t>
            </a: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ochranné prvky bankovek</a:t>
            </a:r>
          </a:p>
        </p:txBody>
      </p:sp>
      <p:sp>
        <p:nvSpPr>
          <p:cNvPr id="331785" name="Rectangle 9"/>
          <p:cNvSpPr>
            <a:spLocks noChangeArrowheads="1"/>
          </p:cNvSpPr>
          <p:nvPr/>
        </p:nvSpPr>
        <p:spPr bwMode="auto">
          <a:xfrm>
            <a:off x="863600" y="3644900"/>
            <a:ext cx="7956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9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8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jako přirozená ochrana proti UV záření slouží ozónová    vrstva</a:t>
            </a:r>
          </a:p>
        </p:txBody>
      </p:sp>
      <p:sp>
        <p:nvSpPr>
          <p:cNvPr id="331787" name="Rectangle 11"/>
          <p:cNvSpPr>
            <a:spLocks noChangeArrowheads="1"/>
          </p:cNvSpPr>
          <p:nvPr/>
        </p:nvSpPr>
        <p:spPr bwMode="auto">
          <a:xfrm>
            <a:off x="900113" y="4340225"/>
            <a:ext cx="795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9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8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působí jako desinfekce – ničí mikroorganismy</a:t>
            </a:r>
          </a:p>
        </p:txBody>
      </p:sp>
      <p:sp>
        <p:nvSpPr>
          <p:cNvPr id="331788" name="Rectangle 12"/>
          <p:cNvSpPr>
            <a:spLocks noChangeArrowheads="1"/>
          </p:cNvSpPr>
          <p:nvPr/>
        </p:nvSpPr>
        <p:spPr bwMode="auto">
          <a:xfrm>
            <a:off x="304800" y="5070475"/>
            <a:ext cx="883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b="0" i="0" u="none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Rentgenové záření (X – </a:t>
            </a:r>
            <a:r>
              <a:rPr lang="cs-CZ" altLang="cs-CZ" sz="2800" b="0" i="0" u="none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rays</a:t>
            </a:r>
            <a:r>
              <a:rPr lang="cs-CZ" altLang="cs-CZ" sz="2800" b="0" i="0" u="none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RTG záření)</a:t>
            </a:r>
          </a:p>
          <a:p>
            <a:pPr lvl="2"/>
            <a:r>
              <a:rPr lang="cs-CZ" altLang="cs-CZ" sz="2800" b="0" i="0" u="none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</a:rPr>
              <a:t>je záření s vlnovými délkami 10 </a:t>
            </a:r>
            <a:r>
              <a:rPr lang="cs-CZ" altLang="cs-CZ" sz="2400" b="0" i="0" u="none" dirty="0" err="1">
                <a:solidFill>
                  <a:srgbClr val="FFCC00"/>
                </a:solidFill>
                <a:effectLst/>
              </a:rPr>
              <a:t>nm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</a:rPr>
              <a:t> až 1 </a:t>
            </a:r>
            <a:r>
              <a:rPr lang="cs-CZ" altLang="cs-CZ" sz="2400" b="0" i="0" u="none" dirty="0" err="1">
                <a:solidFill>
                  <a:srgbClr val="FFCC00"/>
                </a:solidFill>
                <a:effectLst/>
              </a:rPr>
              <a:t>pm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</a:rPr>
              <a:t> které vzniká  ve speciálních výbojových trubicích – rentgenkách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autoUpdateAnimBg="0"/>
      <p:bldP spid="331781" grpId="0" autoUpdateAnimBg="0"/>
      <p:bldP spid="331783" grpId="0" autoUpdateAnimBg="0"/>
      <p:bldP spid="331784" grpId="0" autoUpdateAnimBg="0"/>
      <p:bldP spid="331785" grpId="0" autoUpdateAnimBg="0"/>
      <p:bldP spid="331787" grpId="0" autoUpdateAnimBg="0"/>
      <p:bldP spid="33178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05" name="Group 5"/>
          <p:cNvGrpSpPr>
            <a:grpSpLocks/>
          </p:cNvGrpSpPr>
          <p:nvPr/>
        </p:nvGrpSpPr>
        <p:grpSpPr bwMode="auto">
          <a:xfrm>
            <a:off x="611188" y="1268413"/>
            <a:ext cx="4286250" cy="3500437"/>
            <a:chOff x="1377" y="0"/>
            <a:chExt cx="2914" cy="2205"/>
          </a:xfrm>
        </p:grpSpPr>
        <p:pic>
          <p:nvPicPr>
            <p:cNvPr id="307203" name="Picture 3" descr="sche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315"/>
              <a:ext cx="2862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04" name="Text Box 4"/>
            <p:cNvSpPr txBox="1">
              <a:spLocks noChangeArrowheads="1"/>
            </p:cNvSpPr>
            <p:nvPr/>
          </p:nvSpPr>
          <p:spPr bwMode="auto">
            <a:xfrm>
              <a:off x="1377" y="0"/>
              <a:ext cx="2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b="0">
                  <a:effectLst/>
                </a:rPr>
                <a:t>Obr:</a:t>
              </a:r>
              <a:r>
                <a:rPr lang="cs-CZ" altLang="cs-CZ" sz="2400" b="0" u="none">
                  <a:effectLst/>
                </a:rPr>
                <a:t> Rentgenka</a:t>
              </a:r>
            </a:p>
          </p:txBody>
        </p:sp>
      </p:grpSp>
      <p:pic>
        <p:nvPicPr>
          <p:cNvPr id="307206" name="Picture 6" descr="vznik R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168650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179512" y="4902200"/>
            <a:ext cx="384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198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/>
            <a:r>
              <a:rPr lang="cs-CZ" altLang="cs-CZ" sz="2400" b="0" i="0" u="none" dirty="0">
                <a:solidFill>
                  <a:srgbClr val="990099"/>
                </a:solidFill>
                <a:effectLst/>
              </a:rPr>
              <a:t>- 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</a:rPr>
              <a:t>druhy RTG </a:t>
            </a:r>
            <a:r>
              <a:rPr lang="cs-CZ" altLang="cs-CZ" sz="2400" i="0" u="none" dirty="0">
                <a:solidFill>
                  <a:srgbClr val="FFCC00"/>
                </a:solidFill>
                <a:effectLst/>
              </a:rPr>
              <a:t>záření</a:t>
            </a:r>
            <a:r>
              <a:rPr lang="cs-CZ" altLang="cs-CZ" sz="2400" b="0" i="0" u="none" dirty="0">
                <a:solidFill>
                  <a:srgbClr val="990099"/>
                </a:solidFill>
                <a:effectLst/>
              </a:rPr>
              <a:t>: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55650" y="5492750"/>
            <a:ext cx="572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 dirty="0">
                <a:effectLst/>
              </a:rPr>
              <a:t>1. </a:t>
            </a:r>
            <a:r>
              <a:rPr lang="cs-CZ" altLang="cs-CZ" sz="2400" i="0" u="none" dirty="0">
                <a:solidFill>
                  <a:srgbClr val="00FF00"/>
                </a:solidFill>
                <a:effectLst/>
              </a:rPr>
              <a:t>měkké </a:t>
            </a:r>
            <a:r>
              <a:rPr lang="cs-CZ" altLang="cs-CZ" sz="2400" b="0" i="0" u="none" dirty="0">
                <a:effectLst/>
              </a:rPr>
              <a:t>(při dějích v elektronové obalu)</a:t>
            </a:r>
          </a:p>
        </p:txBody>
      </p:sp>
      <p:sp>
        <p:nvSpPr>
          <p:cNvPr id="307209" name="Rectangle 9"/>
          <p:cNvSpPr>
            <a:spLocks noChangeArrowheads="1"/>
          </p:cNvSpPr>
          <p:nvPr/>
        </p:nvSpPr>
        <p:spPr bwMode="auto">
          <a:xfrm>
            <a:off x="-36513" y="333375"/>
            <a:ext cx="8640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28650" indent="-247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/>
            <a:r>
              <a:rPr lang="cs-CZ" altLang="cs-CZ" sz="2400" b="0" i="0" u="none" dirty="0">
                <a:solidFill>
                  <a:srgbClr val="990099"/>
                </a:solidFill>
                <a:effectLst/>
              </a:rPr>
              <a:t>- 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</a:rPr>
              <a:t>rentgenové záření vzniká změnami elektromagnetického pole v atomovém obalu (rozměry atomu 10</a:t>
            </a:r>
            <a:r>
              <a:rPr lang="cs-CZ" altLang="cs-CZ" sz="2400" b="0" i="0" u="none" baseline="30000" dirty="0">
                <a:solidFill>
                  <a:srgbClr val="FFCC00"/>
                </a:solidFill>
                <a:effectLst/>
              </a:rPr>
              <a:t>–8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</a:rPr>
              <a:t> – 10</a:t>
            </a:r>
            <a:r>
              <a:rPr lang="cs-CZ" altLang="cs-CZ" sz="2400" b="0" i="0" u="none" baseline="30000" dirty="0">
                <a:solidFill>
                  <a:srgbClr val="FFCC00"/>
                </a:solidFill>
                <a:effectLst/>
              </a:rPr>
              <a:t>–10</a:t>
            </a:r>
            <a:r>
              <a:rPr lang="cs-CZ" altLang="cs-CZ" sz="2400" b="0" i="0" u="none" dirty="0">
                <a:solidFill>
                  <a:srgbClr val="FFCC00"/>
                </a:solidFill>
                <a:effectLst/>
              </a:rPr>
              <a:t> m)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55650" y="5824538"/>
            <a:ext cx="4754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2. </a:t>
            </a:r>
            <a:r>
              <a:rPr lang="cs-CZ" altLang="cs-CZ" sz="2400" i="0" u="none">
                <a:solidFill>
                  <a:srgbClr val="00FF00"/>
                </a:solidFill>
                <a:effectLst/>
              </a:rPr>
              <a:t>tvrdé</a:t>
            </a:r>
            <a:r>
              <a:rPr lang="cs-CZ" altLang="cs-CZ" b="0" i="0" u="none">
                <a:effectLst/>
              </a:rPr>
              <a:t> </a:t>
            </a:r>
            <a:r>
              <a:rPr lang="cs-CZ" altLang="cs-CZ" sz="2400" b="0" i="0" u="none">
                <a:effectLst/>
              </a:rPr>
              <a:t>(při dějích v jádře atomu)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7" grpId="0" autoUpdateAnimBg="0"/>
      <p:bldP spid="307208" grpId="0" autoUpdateAnimBg="0"/>
      <p:bldP spid="307209" grpId="0" autoUpdateAnimBg="0"/>
      <p:bldP spid="3072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34925" y="304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198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/>
            <a:r>
              <a:rPr lang="cs-CZ" altLang="cs-CZ" sz="2400" i="0" u="none">
                <a:effectLst/>
              </a:rPr>
              <a:t>- vlastnosti RTG záření: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684213" y="836613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ionizuje vzduch</a:t>
            </a:r>
            <a:endParaRPr lang="cs-CZ" altLang="cs-CZ" sz="2400" b="0" i="0" u="none">
              <a:effectLst/>
              <a:sym typeface="Symbol" panose="05050102010706020507" pitchFamily="18" charset="2"/>
            </a:endParaRP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684213" y="1243013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při dopadu na vhodnou látku vyvolá fluorescenci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679450" y="1676400"/>
            <a:ext cx="792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využívá se v lékařství, rentgenové defektoskopii, astronomii (zbytky supernov, neutronové hvězdy, černé díry)</a:t>
            </a:r>
          </a:p>
        </p:txBody>
      </p:sp>
      <p:grpSp>
        <p:nvGrpSpPr>
          <p:cNvPr id="330767" name="Group 15"/>
          <p:cNvGrpSpPr>
            <a:grpSpLocks/>
          </p:cNvGrpSpPr>
          <p:nvPr/>
        </p:nvGrpSpPr>
        <p:grpSpPr bwMode="auto">
          <a:xfrm>
            <a:off x="179388" y="2967038"/>
            <a:ext cx="8064500" cy="3559175"/>
            <a:chOff x="249" y="1869"/>
            <a:chExt cx="5080" cy="2242"/>
          </a:xfrm>
        </p:grpSpPr>
        <p:pic>
          <p:nvPicPr>
            <p:cNvPr id="330762" name="Picture 10" descr="rentgenovy zdroj CYGNUS X-I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387"/>
              <a:ext cx="2359" cy="1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766" name="Rectangle 14"/>
            <p:cNvSpPr>
              <a:spLocks noChangeArrowheads="1"/>
            </p:cNvSpPr>
            <p:nvPr/>
          </p:nvSpPr>
          <p:spPr bwMode="auto">
            <a:xfrm>
              <a:off x="249" y="1869"/>
              <a:ext cx="508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cs-CZ" altLang="cs-CZ" sz="2400" b="0">
                  <a:effectLst/>
                </a:rPr>
                <a:t>Obr.:</a:t>
              </a:r>
              <a:r>
                <a:rPr lang="cs-CZ" altLang="cs-CZ" sz="2400" b="0" u="none">
                  <a:effectLst/>
                </a:rPr>
                <a:t>   Rentgenový zdroj Cygnus X-1 gravitačně vázán s   	veleobrem HDE 226868  </a:t>
              </a:r>
            </a:p>
          </p:txBody>
        </p:sp>
      </p:grpSp>
      <p:grpSp>
        <p:nvGrpSpPr>
          <p:cNvPr id="330769" name="Group 17"/>
          <p:cNvGrpSpPr>
            <a:grpSpLocks/>
          </p:cNvGrpSpPr>
          <p:nvPr/>
        </p:nvGrpSpPr>
        <p:grpSpPr bwMode="auto">
          <a:xfrm>
            <a:off x="4140200" y="3789363"/>
            <a:ext cx="2349500" cy="2673350"/>
            <a:chOff x="2789" y="2460"/>
            <a:chExt cx="1480" cy="1684"/>
          </a:xfrm>
        </p:grpSpPr>
        <p:pic>
          <p:nvPicPr>
            <p:cNvPr id="330765" name="Picture 13" descr="pulsar_princ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60"/>
              <a:ext cx="1480" cy="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768" name="Rectangle 16"/>
            <p:cNvSpPr>
              <a:spLocks noChangeArrowheads="1"/>
            </p:cNvSpPr>
            <p:nvPr/>
          </p:nvSpPr>
          <p:spPr bwMode="auto">
            <a:xfrm>
              <a:off x="2789" y="3856"/>
              <a:ext cx="11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>
                  <a:effectLst/>
                </a:rPr>
                <a:t>Obr.:</a:t>
              </a:r>
              <a:r>
                <a:rPr lang="cs-CZ" altLang="cs-CZ" sz="2400" b="0" u="none">
                  <a:effectLst/>
                </a:rPr>
                <a:t>  pulsar</a:t>
              </a:r>
            </a:p>
          </p:txBody>
        </p:sp>
      </p:grpSp>
      <p:grpSp>
        <p:nvGrpSpPr>
          <p:cNvPr id="330771" name="Group 19"/>
          <p:cNvGrpSpPr>
            <a:grpSpLocks/>
          </p:cNvGrpSpPr>
          <p:nvPr/>
        </p:nvGrpSpPr>
        <p:grpSpPr bwMode="auto">
          <a:xfrm>
            <a:off x="6516688" y="3500438"/>
            <a:ext cx="2416175" cy="3357562"/>
            <a:chOff x="4105" y="2205"/>
            <a:chExt cx="1522" cy="2115"/>
          </a:xfrm>
        </p:grpSpPr>
        <p:pic>
          <p:nvPicPr>
            <p:cNvPr id="330764" name="Picture 12" descr="rengenzdrohe v galaxiii M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" y="2205"/>
              <a:ext cx="1428" cy="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770" name="Rectangle 18"/>
            <p:cNvSpPr>
              <a:spLocks noChangeArrowheads="1"/>
            </p:cNvSpPr>
            <p:nvPr/>
          </p:nvSpPr>
          <p:spPr bwMode="auto">
            <a:xfrm>
              <a:off x="4105" y="3342"/>
              <a:ext cx="152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b="0">
                  <a:effectLst/>
                </a:rPr>
                <a:t>Obr.:</a:t>
              </a:r>
              <a:r>
                <a:rPr lang="cs-CZ" altLang="cs-CZ" sz="2400" b="0" u="none">
                  <a:effectLst/>
                </a:rPr>
                <a:t>  Rentgenové zdroje v galaxii M31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7" grpId="0" autoUpdateAnimBg="0"/>
      <p:bldP spid="330758" grpId="0" autoUpdateAnimBg="0"/>
      <p:bldP spid="330760" grpId="0" autoUpdateAnimBg="0"/>
      <p:bldP spid="33076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8532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90600" indent="-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9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Video:</a:t>
            </a:r>
            <a:r>
              <a:rPr lang="cs-CZ" altLang="cs-CZ" sz="2400" b="0" i="0" u="none">
                <a:effectLst/>
              </a:rPr>
              <a:t> RTG záření při srážce černých děr a neutronových hvězd</a:t>
            </a:r>
          </a:p>
        </p:txBody>
      </p:sp>
      <p:pic>
        <p:nvPicPr>
          <p:cNvPr id="333830" name="elmagzareni rpi srazce cernychdier a neutronovych hvezd.mpe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96975"/>
            <a:ext cx="7056438" cy="52911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38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867" fill="hold"/>
                                        <p:tgtEl>
                                          <p:spTgt spid="333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383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3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33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830"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51" name="Line 27"/>
          <p:cNvSpPr>
            <a:spLocks noChangeShapeType="1"/>
          </p:cNvSpPr>
          <p:nvPr/>
        </p:nvSpPr>
        <p:spPr bwMode="auto">
          <a:xfrm flipH="1">
            <a:off x="5938838" y="5589588"/>
            <a:ext cx="720725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304800" y="381000"/>
            <a:ext cx="80010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b="0" i="0" u="none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Gama záření</a:t>
            </a:r>
          </a:p>
          <a:p>
            <a:pPr lvl="2"/>
            <a:r>
              <a:rPr lang="cs-CZ" altLang="cs-CZ" sz="2400" b="0" i="0" u="none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z</a:t>
            </a:r>
            <a:r>
              <a:rPr lang="cs-CZ" altLang="cs-CZ" sz="2400" b="0" i="0" u="none">
                <a:solidFill>
                  <a:srgbClr val="6666FF"/>
                </a:solidFill>
                <a:effectLst/>
              </a:rPr>
              <a:t>drojem záření </a:t>
            </a:r>
            <a:r>
              <a:rPr lang="cs-CZ" altLang="cs-CZ" sz="2400" b="0" i="0" u="none">
                <a:solidFill>
                  <a:srgbClr val="6666FF"/>
                </a:solidFill>
                <a:effectLst/>
                <a:sym typeface="Symbol" panose="05050102010706020507" pitchFamily="18" charset="2"/>
              </a:rPr>
              <a:t></a:t>
            </a:r>
            <a:r>
              <a:rPr lang="cs-CZ" altLang="cs-CZ" sz="2400" b="0" i="0" u="none">
                <a:solidFill>
                  <a:srgbClr val="6666F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cs-CZ" altLang="cs-CZ" sz="2400" b="0" i="0" u="none">
                <a:solidFill>
                  <a:srgbClr val="6666FF"/>
                </a:solidFill>
                <a:effectLst/>
              </a:rPr>
              <a:t>jsou tělesa, v jejichž atomových jádrech probíhají radioaktivní přeměny </a:t>
            </a:r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684213" y="1773238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0" i="0" u="none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altLang="cs-CZ" sz="2400" b="0" i="0" u="none">
                <a:solidFill>
                  <a:srgbClr val="6666FF"/>
                </a:solidFill>
                <a:effectLst/>
              </a:rPr>
              <a:t>neexistuje samovolně, ale doprovází záření </a:t>
            </a:r>
            <a:r>
              <a:rPr lang="cs-CZ" altLang="cs-CZ" sz="2400" b="0" i="0" u="none">
                <a:solidFill>
                  <a:srgbClr val="6666FF"/>
                </a:solidFill>
                <a:effectLst/>
                <a:sym typeface="Symbol" panose="05050102010706020507" pitchFamily="18" charset="2"/>
              </a:rPr>
              <a:t></a:t>
            </a:r>
            <a:r>
              <a:rPr lang="cs-CZ" altLang="cs-CZ" sz="2400" b="0" i="0" u="none">
                <a:solidFill>
                  <a:srgbClr val="6666FF"/>
                </a:solidFill>
                <a:effectLst/>
              </a:rPr>
              <a:t> nebo </a:t>
            </a:r>
            <a:r>
              <a:rPr lang="cs-CZ" altLang="cs-CZ" sz="2400" b="0" i="0" u="none">
                <a:solidFill>
                  <a:srgbClr val="6666FF"/>
                </a:solidFill>
                <a:effectLst/>
                <a:sym typeface="Symbol" panose="05050102010706020507" pitchFamily="18" charset="2"/>
              </a:rPr>
              <a:t></a:t>
            </a:r>
            <a:r>
              <a:rPr lang="cs-CZ" altLang="cs-CZ" sz="2400" b="0" i="0" u="none">
                <a:solidFill>
                  <a:srgbClr val="6666FF"/>
                </a:solidFill>
                <a:effectLst/>
              </a:rPr>
              <a:t> </a:t>
            </a:r>
            <a:endParaRPr lang="cs-CZ" altLang="cs-CZ" sz="2400" b="0" i="0" u="none">
              <a:solidFill>
                <a:srgbClr val="6666FF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34925" y="2276475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198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/>
            <a:r>
              <a:rPr lang="cs-CZ" altLang="cs-CZ" sz="2400" i="0" u="none">
                <a:effectLst/>
              </a:rPr>
              <a:t>- vlastnosti </a:t>
            </a:r>
            <a:r>
              <a:rPr lang="cs-CZ" altLang="cs-CZ" b="0" i="0" u="none">
                <a:effectLst/>
                <a:sym typeface="Symbol" panose="05050102010706020507" pitchFamily="18" charset="2"/>
              </a:rPr>
              <a:t> </a:t>
            </a:r>
            <a:r>
              <a:rPr lang="cs-CZ" altLang="cs-CZ" sz="2400" i="0" u="none">
                <a:effectLst/>
              </a:rPr>
              <a:t>záření:</a:t>
            </a: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684213" y="2808288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nejpronikavější jaderné záření</a:t>
            </a:r>
            <a:endParaRPr lang="cs-CZ" altLang="cs-CZ" sz="2400" b="0" i="0" u="none">
              <a:effectLst/>
            </a:endParaRPr>
          </a:p>
        </p:txBody>
      </p:sp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679450" y="3292475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lze jej zeslabit silnou vrstvou železobetonu nebo materiálem obsahujícím jádra těžkých prvků (Pb)</a:t>
            </a:r>
          </a:p>
        </p:txBody>
      </p:sp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684213" y="4149725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má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silné ionizační účinky a v důsledku fotoefektu uvolňuje z látek nabité částice</a:t>
            </a:r>
          </a:p>
        </p:txBody>
      </p:sp>
      <p:grpSp>
        <p:nvGrpSpPr>
          <p:cNvPr id="308247" name="Group 23"/>
          <p:cNvGrpSpPr>
            <a:grpSpLocks/>
          </p:cNvGrpSpPr>
          <p:nvPr/>
        </p:nvGrpSpPr>
        <p:grpSpPr bwMode="auto">
          <a:xfrm>
            <a:off x="5435600" y="4868863"/>
            <a:ext cx="1296988" cy="787400"/>
            <a:chOff x="3280" y="3073"/>
            <a:chExt cx="1043" cy="490"/>
          </a:xfrm>
        </p:grpSpPr>
        <p:sp>
          <p:nvSpPr>
            <p:cNvPr id="308242" name="Freeform 18"/>
            <p:cNvSpPr>
              <a:spLocks/>
            </p:cNvSpPr>
            <p:nvPr/>
          </p:nvSpPr>
          <p:spPr bwMode="auto">
            <a:xfrm rot="1203180">
              <a:off x="3280" y="3073"/>
              <a:ext cx="1043" cy="288"/>
            </a:xfrm>
            <a:custGeom>
              <a:avLst/>
              <a:gdLst>
                <a:gd name="T0" fmla="*/ 0 w 1588"/>
                <a:gd name="T1" fmla="*/ 78 h 1238"/>
                <a:gd name="T2" fmla="*/ 172 w 1588"/>
                <a:gd name="T3" fmla="*/ 4 h 1238"/>
                <a:gd name="T4" fmla="*/ 296 w 1588"/>
                <a:gd name="T5" fmla="*/ 53 h 1238"/>
                <a:gd name="T6" fmla="*/ 304 w 1588"/>
                <a:gd name="T7" fmla="*/ 177 h 1238"/>
                <a:gd name="T8" fmla="*/ 246 w 1588"/>
                <a:gd name="T9" fmla="*/ 333 h 1238"/>
                <a:gd name="T10" fmla="*/ 279 w 1588"/>
                <a:gd name="T11" fmla="*/ 440 h 1238"/>
                <a:gd name="T12" fmla="*/ 427 w 1588"/>
                <a:gd name="T13" fmla="*/ 456 h 1238"/>
                <a:gd name="T14" fmla="*/ 576 w 1588"/>
                <a:gd name="T15" fmla="*/ 391 h 1238"/>
                <a:gd name="T16" fmla="*/ 699 w 1588"/>
                <a:gd name="T17" fmla="*/ 456 h 1238"/>
                <a:gd name="T18" fmla="*/ 715 w 1588"/>
                <a:gd name="T19" fmla="*/ 563 h 1238"/>
                <a:gd name="T20" fmla="*/ 658 w 1588"/>
                <a:gd name="T21" fmla="*/ 695 h 1238"/>
                <a:gd name="T22" fmla="*/ 715 w 1588"/>
                <a:gd name="T23" fmla="*/ 818 h 1238"/>
                <a:gd name="T24" fmla="*/ 864 w 1588"/>
                <a:gd name="T25" fmla="*/ 835 h 1238"/>
                <a:gd name="T26" fmla="*/ 1028 w 1588"/>
                <a:gd name="T27" fmla="*/ 753 h 1238"/>
                <a:gd name="T28" fmla="*/ 1160 w 1588"/>
                <a:gd name="T29" fmla="*/ 794 h 1238"/>
                <a:gd name="T30" fmla="*/ 1184 w 1588"/>
                <a:gd name="T31" fmla="*/ 909 h 1238"/>
                <a:gd name="T32" fmla="*/ 1160 w 1588"/>
                <a:gd name="T33" fmla="*/ 1082 h 1238"/>
                <a:gd name="T34" fmla="*/ 1234 w 1588"/>
                <a:gd name="T35" fmla="*/ 1213 h 1238"/>
                <a:gd name="T36" fmla="*/ 1448 w 1588"/>
                <a:gd name="T37" fmla="*/ 1172 h 1238"/>
                <a:gd name="T38" fmla="*/ 1588 w 1588"/>
                <a:gd name="T39" fmla="*/ 123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8" h="1238">
                  <a:moveTo>
                    <a:pt x="0" y="78"/>
                  </a:moveTo>
                  <a:cubicBezTo>
                    <a:pt x="29" y="66"/>
                    <a:pt x="123" y="8"/>
                    <a:pt x="172" y="4"/>
                  </a:cubicBezTo>
                  <a:cubicBezTo>
                    <a:pt x="221" y="0"/>
                    <a:pt x="274" y="24"/>
                    <a:pt x="296" y="53"/>
                  </a:cubicBezTo>
                  <a:cubicBezTo>
                    <a:pt x="318" y="82"/>
                    <a:pt x="312" y="130"/>
                    <a:pt x="304" y="177"/>
                  </a:cubicBezTo>
                  <a:cubicBezTo>
                    <a:pt x="296" y="224"/>
                    <a:pt x="250" y="289"/>
                    <a:pt x="246" y="333"/>
                  </a:cubicBezTo>
                  <a:cubicBezTo>
                    <a:pt x="242" y="377"/>
                    <a:pt x="249" y="419"/>
                    <a:pt x="279" y="440"/>
                  </a:cubicBezTo>
                  <a:cubicBezTo>
                    <a:pt x="309" y="461"/>
                    <a:pt x="378" y="464"/>
                    <a:pt x="427" y="456"/>
                  </a:cubicBezTo>
                  <a:cubicBezTo>
                    <a:pt x="476" y="448"/>
                    <a:pt x="531" y="391"/>
                    <a:pt x="576" y="391"/>
                  </a:cubicBezTo>
                  <a:cubicBezTo>
                    <a:pt x="621" y="391"/>
                    <a:pt x="676" y="427"/>
                    <a:pt x="699" y="456"/>
                  </a:cubicBezTo>
                  <a:cubicBezTo>
                    <a:pt x="722" y="485"/>
                    <a:pt x="722" y="523"/>
                    <a:pt x="715" y="563"/>
                  </a:cubicBezTo>
                  <a:cubicBezTo>
                    <a:pt x="708" y="603"/>
                    <a:pt x="658" y="653"/>
                    <a:pt x="658" y="695"/>
                  </a:cubicBezTo>
                  <a:cubicBezTo>
                    <a:pt x="658" y="737"/>
                    <a:pt x="681" y="795"/>
                    <a:pt x="715" y="818"/>
                  </a:cubicBezTo>
                  <a:cubicBezTo>
                    <a:pt x="749" y="841"/>
                    <a:pt x="812" y="846"/>
                    <a:pt x="864" y="835"/>
                  </a:cubicBezTo>
                  <a:cubicBezTo>
                    <a:pt x="916" y="824"/>
                    <a:pt x="979" y="760"/>
                    <a:pt x="1028" y="753"/>
                  </a:cubicBezTo>
                  <a:cubicBezTo>
                    <a:pt x="1077" y="746"/>
                    <a:pt x="1134" y="768"/>
                    <a:pt x="1160" y="794"/>
                  </a:cubicBezTo>
                  <a:cubicBezTo>
                    <a:pt x="1186" y="820"/>
                    <a:pt x="1184" y="861"/>
                    <a:pt x="1184" y="909"/>
                  </a:cubicBezTo>
                  <a:cubicBezTo>
                    <a:pt x="1184" y="957"/>
                    <a:pt x="1152" y="1031"/>
                    <a:pt x="1160" y="1082"/>
                  </a:cubicBezTo>
                  <a:cubicBezTo>
                    <a:pt x="1168" y="1133"/>
                    <a:pt x="1186" y="1198"/>
                    <a:pt x="1234" y="1213"/>
                  </a:cubicBezTo>
                  <a:cubicBezTo>
                    <a:pt x="1282" y="1228"/>
                    <a:pt x="1389" y="1168"/>
                    <a:pt x="1448" y="1172"/>
                  </a:cubicBezTo>
                  <a:cubicBezTo>
                    <a:pt x="1507" y="1176"/>
                    <a:pt x="1559" y="1224"/>
                    <a:pt x="1588" y="1238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08243" name="Text Box 19"/>
            <p:cNvSpPr txBox="1">
              <a:spLocks noChangeArrowheads="1"/>
            </p:cNvSpPr>
            <p:nvPr/>
          </p:nvSpPr>
          <p:spPr bwMode="auto">
            <a:xfrm rot="-146627">
              <a:off x="3492" y="3126"/>
              <a:ext cx="318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cs-CZ" sz="4000" u="none">
                  <a:solidFill>
                    <a:srgbClr val="FFFF00"/>
                  </a:solidFill>
                  <a:effectLst/>
                  <a:cs typeface="Times New Roman" panose="02020603050405020304" pitchFamily="18" charset="0"/>
                </a:rPr>
                <a:t>γ</a:t>
              </a:r>
            </a:p>
          </p:txBody>
        </p:sp>
      </p:grpSp>
      <p:grpSp>
        <p:nvGrpSpPr>
          <p:cNvPr id="308246" name="Group 22"/>
          <p:cNvGrpSpPr>
            <a:grpSpLocks/>
          </p:cNvGrpSpPr>
          <p:nvPr/>
        </p:nvGrpSpPr>
        <p:grpSpPr bwMode="auto">
          <a:xfrm>
            <a:off x="6588125" y="5229225"/>
            <a:ext cx="1368425" cy="1368425"/>
            <a:chOff x="4150" y="3294"/>
            <a:chExt cx="862" cy="862"/>
          </a:xfrm>
        </p:grpSpPr>
        <p:grpSp>
          <p:nvGrpSpPr>
            <p:cNvPr id="308245" name="Group 21"/>
            <p:cNvGrpSpPr>
              <a:grpSpLocks/>
            </p:cNvGrpSpPr>
            <p:nvPr/>
          </p:nvGrpSpPr>
          <p:grpSpPr bwMode="auto">
            <a:xfrm>
              <a:off x="4150" y="3294"/>
              <a:ext cx="862" cy="862"/>
              <a:chOff x="4150" y="3294"/>
              <a:chExt cx="862" cy="862"/>
            </a:xfrm>
          </p:grpSpPr>
          <p:sp>
            <p:nvSpPr>
              <p:cNvPr id="308235" name="Oval 11"/>
              <p:cNvSpPr>
                <a:spLocks noChangeArrowheads="1"/>
              </p:cNvSpPr>
              <p:nvPr/>
            </p:nvSpPr>
            <p:spPr bwMode="auto">
              <a:xfrm>
                <a:off x="4468" y="3566"/>
                <a:ext cx="272" cy="282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08244" name="Oval 20"/>
              <p:cNvSpPr>
                <a:spLocks noChangeArrowheads="1"/>
              </p:cNvSpPr>
              <p:nvPr/>
            </p:nvSpPr>
            <p:spPr bwMode="auto">
              <a:xfrm>
                <a:off x="4150" y="3294"/>
                <a:ext cx="862" cy="862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08240" name="Rectangle 16"/>
            <p:cNvSpPr>
              <a:spLocks noChangeArrowheads="1"/>
            </p:cNvSpPr>
            <p:nvPr/>
          </p:nvSpPr>
          <p:spPr bwMode="auto">
            <a:xfrm>
              <a:off x="4468" y="3487"/>
              <a:ext cx="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4000" i="0" u="none">
                  <a:solidFill>
                    <a:schemeClr val="bg1"/>
                  </a:solidFill>
                  <a:effectLst/>
                </a:rPr>
                <a:t>+</a:t>
              </a:r>
            </a:p>
          </p:txBody>
        </p:sp>
      </p:grpSp>
      <p:grpSp>
        <p:nvGrpSpPr>
          <p:cNvPr id="308250" name="Group 26"/>
          <p:cNvGrpSpPr>
            <a:grpSpLocks/>
          </p:cNvGrpSpPr>
          <p:nvPr/>
        </p:nvGrpSpPr>
        <p:grpSpPr bwMode="auto">
          <a:xfrm>
            <a:off x="6516688" y="5229225"/>
            <a:ext cx="319087" cy="579438"/>
            <a:chOff x="1681" y="3566"/>
            <a:chExt cx="201" cy="365"/>
          </a:xfrm>
        </p:grpSpPr>
        <p:sp>
          <p:nvSpPr>
            <p:cNvPr id="308248" name="Oval 24"/>
            <p:cNvSpPr>
              <a:spLocks noChangeArrowheads="1"/>
            </p:cNvSpPr>
            <p:nvPr/>
          </p:nvSpPr>
          <p:spPr bwMode="auto">
            <a:xfrm>
              <a:off x="1701" y="3702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249" name="Rectangle 25"/>
            <p:cNvSpPr>
              <a:spLocks noChangeArrowheads="1"/>
            </p:cNvSpPr>
            <p:nvPr/>
          </p:nvSpPr>
          <p:spPr bwMode="auto">
            <a:xfrm>
              <a:off x="1681" y="3566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i="0" u="none">
                  <a:solidFill>
                    <a:schemeClr val="bg1"/>
                  </a:solidFill>
                  <a:effectLst/>
                </a:rPr>
                <a:t>-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0.00023 C 0.03507 -0.03982 0.08143 -0.04329 0.11077 -0.00718 C 0.13994 0.02847 0.14046 0.0912 0.1125 0.13079 C 0.08438 0.1706 0.03855 0.17361 0.00938 0.13727 C -0.01944 0.10162 -0.02083 0.04005 0.0073 0.00023 Z " pathEditMode="relative" rAng="-2818269" ptsTypes="fffff">
                                      <p:cBhvr>
                                        <p:cTn id="50" dur="2000" fill="hold"/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51" grpId="0" animBg="1"/>
      <p:bldP spid="308226" grpId="0" autoUpdateAnimBg="0"/>
      <p:bldP spid="308227" grpId="0"/>
      <p:bldP spid="308228" grpId="0" autoUpdateAnimBg="0"/>
      <p:bldP spid="308229" grpId="0" autoUpdateAnimBg="0"/>
      <p:bldP spid="308230" grpId="0" autoUpdateAnimBg="0"/>
      <p:bldP spid="30823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1692275" y="3209925"/>
            <a:ext cx="632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sz="2400" b="0" i="0" u="none">
                <a:effectLst/>
              </a:rPr>
              <a:t>. </a:t>
            </a:r>
            <a:endParaRPr lang="cs-CZ" altLang="cs-CZ" sz="2400" b="0" i="0" u="none">
              <a:effectLst/>
              <a:sym typeface="Symbol" panose="05050102010706020507" pitchFamily="18" charset="2"/>
            </a:endParaRP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539750" y="33337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v magnetickém a elektrickém poli se neodchyluje</a:t>
            </a:r>
            <a:endParaRPr lang="cs-CZ" altLang="cs-CZ" sz="2400" b="0" i="0" u="none">
              <a:effectLst/>
              <a:sym typeface="Symbol" panose="05050102010706020507" pitchFamily="18" charset="2"/>
            </a:endParaRP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611188" y="1916113"/>
            <a:ext cx="853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90600" indent="-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9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0" u="none">
                <a:solidFill>
                  <a:srgbClr val="FF0000"/>
                </a:solidFill>
                <a:effectLst/>
              </a:rPr>
              <a:t>Video:</a:t>
            </a:r>
            <a:r>
              <a:rPr lang="cs-CZ" altLang="cs-CZ" sz="2400" b="0" u="none">
                <a:effectLst/>
              </a:rPr>
              <a:t> </a:t>
            </a:r>
            <a:r>
              <a:rPr lang="el-GR" altLang="cs-CZ" sz="2400" b="0" u="none">
                <a:effectLst/>
                <a:cs typeface="Arial" panose="020B0604020202020204" pitchFamily="34" charset="0"/>
              </a:rPr>
              <a:t>γ</a:t>
            </a:r>
            <a:r>
              <a:rPr lang="cs-CZ" altLang="cs-CZ" sz="2400" b="0" u="none">
                <a:effectLst/>
              </a:rPr>
              <a:t> záření v magnetickém poli</a:t>
            </a:r>
          </a:p>
        </p:txBody>
      </p:sp>
      <p:pic>
        <p:nvPicPr>
          <p:cNvPr id="332831" name="Vid2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492375"/>
            <a:ext cx="4824412" cy="38592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2833" name="Rectangle 33"/>
          <p:cNvSpPr>
            <a:spLocks noChangeArrowheads="1"/>
          </p:cNvSpPr>
          <p:nvPr/>
        </p:nvSpPr>
        <p:spPr bwMode="auto">
          <a:xfrm>
            <a:off x="544513" y="811213"/>
            <a:ext cx="859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používá se v defektoskopii (zjišťování vad v součástkách)</a:t>
            </a:r>
          </a:p>
        </p:txBody>
      </p:sp>
      <p:sp>
        <p:nvSpPr>
          <p:cNvPr id="332834" name="Rectangle 34"/>
          <p:cNvSpPr>
            <a:spLocks noChangeArrowheads="1"/>
          </p:cNvSpPr>
          <p:nvPr/>
        </p:nvSpPr>
        <p:spPr bwMode="auto">
          <a:xfrm>
            <a:off x="581025" y="1243013"/>
            <a:ext cx="859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způsobuje genetické změny, nemoc z ozáření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2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2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328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2831"/>
                </p:tgtEl>
              </p:cMediaNode>
            </p:video>
          </p:childTnLst>
        </p:cTn>
      </p:par>
    </p:tnLst>
    <p:bldLst>
      <p:bldP spid="332806" grpId="0" autoUpdateAnimBg="0"/>
      <p:bldP spid="332816" grpId="0"/>
      <p:bldP spid="3328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718" name="Group 14"/>
          <p:cNvGrpSpPr>
            <a:grpSpLocks/>
          </p:cNvGrpSpPr>
          <p:nvPr/>
        </p:nvGrpSpPr>
        <p:grpSpPr bwMode="auto">
          <a:xfrm>
            <a:off x="4751388" y="2108200"/>
            <a:ext cx="4392612" cy="4633913"/>
            <a:chOff x="2993" y="1328"/>
            <a:chExt cx="2767" cy="2919"/>
          </a:xfrm>
        </p:grpSpPr>
        <p:pic>
          <p:nvPicPr>
            <p:cNvPr id="328715" name="Picture 11" descr="neutronova hvezda zdrojem zžareniga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1593"/>
              <a:ext cx="2654" cy="2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716" name="Rectangle 12"/>
            <p:cNvSpPr>
              <a:spLocks noChangeArrowheads="1"/>
            </p:cNvSpPr>
            <p:nvPr/>
          </p:nvSpPr>
          <p:spPr bwMode="auto">
            <a:xfrm>
              <a:off x="3447" y="1328"/>
              <a:ext cx="2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71500" indent="-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2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400" b="0" i="0" u="none">
                  <a:effectLst/>
                  <a:cs typeface="Times New Roman" panose="02020603050405020304" pitchFamily="18" charset="0"/>
                </a:rPr>
                <a:t>Obr.: Neutronová hvězda </a:t>
              </a:r>
            </a:p>
          </p:txBody>
        </p:sp>
      </p:grpSp>
      <p:grpSp>
        <p:nvGrpSpPr>
          <p:cNvPr id="328719" name="Group 15"/>
          <p:cNvGrpSpPr>
            <a:grpSpLocks/>
          </p:cNvGrpSpPr>
          <p:nvPr/>
        </p:nvGrpSpPr>
        <p:grpSpPr bwMode="auto">
          <a:xfrm>
            <a:off x="247650" y="19050"/>
            <a:ext cx="7924800" cy="3676650"/>
            <a:chOff x="156" y="12"/>
            <a:chExt cx="4992" cy="2316"/>
          </a:xfrm>
        </p:grpSpPr>
        <p:sp>
          <p:nvSpPr>
            <p:cNvPr id="328714" name="Rectangle 10"/>
            <p:cNvSpPr>
              <a:spLocks noChangeArrowheads="1"/>
            </p:cNvSpPr>
            <p:nvPr/>
          </p:nvSpPr>
          <p:spPr bwMode="auto">
            <a:xfrm>
              <a:off x="156" y="12"/>
              <a:ext cx="49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71500" indent="-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2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400" b="0" u="none">
                  <a:effectLst/>
                  <a:cs typeface="Times New Roman" panose="02020603050405020304" pitchFamily="18" charset="0"/>
                </a:rPr>
                <a:t>Obr.: Snímek celé oblohy v gama záření </a:t>
              </a:r>
            </a:p>
          </p:txBody>
        </p:sp>
        <p:pic>
          <p:nvPicPr>
            <p:cNvPr id="328711" name="Picture 7" descr="snimek xele oblohy v gama zare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00"/>
              <a:ext cx="3107" cy="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717" name="Group 13"/>
          <p:cNvGrpSpPr>
            <a:grpSpLocks/>
          </p:cNvGrpSpPr>
          <p:nvPr/>
        </p:nvGrpSpPr>
        <p:grpSpPr bwMode="auto">
          <a:xfrm>
            <a:off x="719138" y="3429000"/>
            <a:ext cx="4140200" cy="3384550"/>
            <a:chOff x="453" y="2160"/>
            <a:chExt cx="2608" cy="2132"/>
          </a:xfrm>
        </p:grpSpPr>
        <p:pic>
          <p:nvPicPr>
            <p:cNvPr id="328712" name="Picture 8" descr="mesic v gama zaren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160"/>
              <a:ext cx="2160" cy="1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453" y="4004"/>
              <a:ext cx="26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71500" indent="-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52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400" b="0" u="none">
                  <a:effectLst/>
                  <a:cs typeface="Times New Roman" panose="02020603050405020304" pitchFamily="18" charset="0"/>
                </a:rPr>
                <a:t>Obr.: Měsíc v gama záření 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-900113" y="193675"/>
            <a:ext cx="9166226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2. PŘENOS ENERGIE ZÁŘENÍ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468313" y="69215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>
              <a:buFontTx/>
              <a:buChar char="-"/>
            </a:pP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elektromagnetickým zářením se přenáší energie</a:t>
            </a:r>
            <a:endParaRPr lang="cs-CZ" altLang="cs-CZ" sz="1200" b="0" i="0" u="none">
              <a:solidFill>
                <a:srgbClr val="FF0066"/>
              </a:solidFill>
              <a:effectLst/>
            </a:endParaRPr>
          </a:p>
        </p:txBody>
      </p:sp>
      <p:sp>
        <p:nvSpPr>
          <p:cNvPr id="306203" name="Text Box 27"/>
          <p:cNvSpPr txBox="1">
            <a:spLocks noChangeArrowheads="1"/>
          </p:cNvSpPr>
          <p:nvPr/>
        </p:nvSpPr>
        <p:spPr bwMode="auto">
          <a:xfrm>
            <a:off x="-252413" y="5386388"/>
            <a:ext cx="975360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6750" indent="-400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RADIOMETRICKÉ VELIČINY   charakterizují energii přenášenou zářením</a:t>
            </a:r>
            <a:endParaRPr lang="cs-CZ" altLang="cs-CZ" sz="2800" i="0" u="none">
              <a:solidFill>
                <a:srgbClr val="00CC00"/>
              </a:solidFill>
              <a:effectLst/>
            </a:endParaRPr>
          </a:p>
        </p:txBody>
      </p:sp>
      <p:grpSp>
        <p:nvGrpSpPr>
          <p:cNvPr id="306210" name="Group 34"/>
          <p:cNvGrpSpPr>
            <a:grpSpLocks/>
          </p:cNvGrpSpPr>
          <p:nvPr/>
        </p:nvGrpSpPr>
        <p:grpSpPr bwMode="auto">
          <a:xfrm>
            <a:off x="1617663" y="1412875"/>
            <a:ext cx="5762625" cy="3816350"/>
            <a:chOff x="1019" y="890"/>
            <a:chExt cx="3630" cy="2404"/>
          </a:xfrm>
        </p:grpSpPr>
        <p:grpSp>
          <p:nvGrpSpPr>
            <p:cNvPr id="306207" name="Group 31"/>
            <p:cNvGrpSpPr>
              <a:grpSpLocks/>
            </p:cNvGrpSpPr>
            <p:nvPr/>
          </p:nvGrpSpPr>
          <p:grpSpPr bwMode="auto">
            <a:xfrm>
              <a:off x="1019" y="890"/>
              <a:ext cx="3630" cy="2404"/>
              <a:chOff x="1019" y="890"/>
              <a:chExt cx="3630" cy="2404"/>
            </a:xfrm>
          </p:grpSpPr>
          <p:grpSp>
            <p:nvGrpSpPr>
              <p:cNvPr id="306202" name="Group 26"/>
              <p:cNvGrpSpPr>
                <a:grpSpLocks/>
              </p:cNvGrpSpPr>
              <p:nvPr/>
            </p:nvGrpSpPr>
            <p:grpSpPr bwMode="auto">
              <a:xfrm>
                <a:off x="1019" y="890"/>
                <a:ext cx="3630" cy="2404"/>
                <a:chOff x="657" y="799"/>
                <a:chExt cx="3630" cy="2404"/>
              </a:xfrm>
            </p:grpSpPr>
            <p:grpSp>
              <p:nvGrpSpPr>
                <p:cNvPr id="306192" name="Group 16"/>
                <p:cNvGrpSpPr>
                  <a:grpSpLocks/>
                </p:cNvGrpSpPr>
                <p:nvPr/>
              </p:nvGrpSpPr>
              <p:grpSpPr bwMode="auto">
                <a:xfrm rot="200392">
                  <a:off x="657" y="1343"/>
                  <a:ext cx="2041" cy="1679"/>
                  <a:chOff x="748" y="1207"/>
                  <a:chExt cx="2041" cy="1679"/>
                </a:xfrm>
              </p:grpSpPr>
              <p:pic>
                <p:nvPicPr>
                  <p:cNvPr id="306181" name="Picture 5" descr="žárovka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6" y="1616"/>
                    <a:ext cx="1406" cy="127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0618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0" y="2432"/>
                    <a:ext cx="454" cy="454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618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8" y="2205"/>
                    <a:ext cx="545" cy="91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6185" name="Line 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1661"/>
                    <a:ext cx="500" cy="27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6186" name="Line 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383" y="1207"/>
                    <a:ext cx="181" cy="499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6187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1207"/>
                    <a:ext cx="136" cy="498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618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4" y="1570"/>
                    <a:ext cx="499" cy="36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6189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0" y="2160"/>
                    <a:ext cx="589" cy="44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619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154" y="2387"/>
                    <a:ext cx="499" cy="363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06193" name="Line 17"/>
                <p:cNvSpPr>
                  <a:spLocks noChangeShapeType="1"/>
                </p:cNvSpPr>
                <p:nvPr/>
              </p:nvSpPr>
              <p:spPr bwMode="auto">
                <a:xfrm rot="195578" flipV="1">
                  <a:off x="2520" y="1168"/>
                  <a:ext cx="953" cy="68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6194" name="Line 18"/>
                <p:cNvSpPr>
                  <a:spLocks noChangeShapeType="1"/>
                </p:cNvSpPr>
                <p:nvPr/>
              </p:nvSpPr>
              <p:spPr bwMode="auto">
                <a:xfrm rot="198587" flipV="1">
                  <a:off x="2607" y="2335"/>
                  <a:ext cx="998" cy="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6195" name="Oval 19"/>
                <p:cNvSpPr>
                  <a:spLocks noChangeArrowheads="1"/>
                </p:cNvSpPr>
                <p:nvPr/>
              </p:nvSpPr>
              <p:spPr bwMode="auto">
                <a:xfrm>
                  <a:off x="3288" y="1162"/>
                  <a:ext cx="635" cy="117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cs-CZ" altLang="cs-CZ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grpSp>
              <p:nvGrpSpPr>
                <p:cNvPr id="306201" name="Group 25"/>
                <p:cNvGrpSpPr>
                  <a:grpSpLocks/>
                </p:cNvGrpSpPr>
                <p:nvPr/>
              </p:nvGrpSpPr>
              <p:grpSpPr bwMode="auto">
                <a:xfrm>
                  <a:off x="2971" y="799"/>
                  <a:ext cx="1316" cy="2404"/>
                  <a:chOff x="2925" y="935"/>
                  <a:chExt cx="1316" cy="2404"/>
                </a:xfrm>
              </p:grpSpPr>
              <p:sp>
                <p:nvSpPr>
                  <p:cNvPr id="30619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1298"/>
                    <a:ext cx="0" cy="204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619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935"/>
                    <a:ext cx="0" cy="204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6199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25" y="2976"/>
                    <a:ext cx="1316" cy="36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6200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25" y="935"/>
                    <a:ext cx="1316" cy="36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306204" name="Rectangle 28"/>
              <p:cNvSpPr>
                <a:spLocks noChangeArrowheads="1"/>
              </p:cNvSpPr>
              <p:nvPr/>
            </p:nvSpPr>
            <p:spPr bwMode="auto">
              <a:xfrm>
                <a:off x="3746" y="1616"/>
                <a:ext cx="449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4000" i="0" u="none">
                    <a:solidFill>
                      <a:srgbClr val="FF0000"/>
                    </a:solidFill>
                    <a:effectLst/>
                  </a:rPr>
                  <a:t>E</a:t>
                </a:r>
                <a:r>
                  <a:rPr lang="cs-CZ" altLang="cs-CZ" sz="4000" i="0" u="none" baseline="-25000">
                    <a:solidFill>
                      <a:srgbClr val="FF0000"/>
                    </a:solidFill>
                    <a:effectLst/>
                  </a:rPr>
                  <a:t>e</a:t>
                </a:r>
              </a:p>
            </p:txBody>
          </p:sp>
          <p:sp>
            <p:nvSpPr>
              <p:cNvPr id="306205" name="Rectangle 29"/>
              <p:cNvSpPr>
                <a:spLocks noChangeArrowheads="1"/>
              </p:cNvSpPr>
              <p:nvPr/>
            </p:nvSpPr>
            <p:spPr bwMode="auto">
              <a:xfrm>
                <a:off x="2653" y="1298"/>
                <a:ext cx="81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altLang="cs-CZ" sz="4400" i="0" u="none"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Φ</a:t>
                </a:r>
                <a:r>
                  <a:rPr lang="cs-CZ" altLang="cs-CZ" i="0" u="none" baseline="-25000">
                    <a:solidFill>
                      <a:srgbClr val="FF0000"/>
                    </a:solidFill>
                    <a:effectLst/>
                  </a:rPr>
                  <a:t>e</a:t>
                </a:r>
                <a:endParaRPr lang="el-GR" altLang="cs-CZ" i="0" u="none" baseline="-2500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306206" name="Rectangle 30"/>
              <p:cNvSpPr>
                <a:spLocks noChangeArrowheads="1"/>
              </p:cNvSpPr>
              <p:nvPr/>
            </p:nvSpPr>
            <p:spPr bwMode="auto">
              <a:xfrm>
                <a:off x="2199" y="2678"/>
                <a:ext cx="81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cs-CZ" altLang="cs-CZ" sz="4400" i="0" u="none">
                    <a:solidFill>
                      <a:srgbClr val="FF0000"/>
                    </a:solidFill>
                    <a:effectLst/>
                  </a:rPr>
                  <a:t>I</a:t>
                </a:r>
                <a:r>
                  <a:rPr lang="cs-CZ" altLang="cs-CZ" sz="4400" i="0" u="none" baseline="-25000">
                    <a:solidFill>
                      <a:srgbClr val="FF0000"/>
                    </a:solidFill>
                    <a:effectLst/>
                  </a:rPr>
                  <a:t>e</a:t>
                </a:r>
                <a:endParaRPr lang="el-GR" altLang="cs-CZ" sz="4400" i="0" u="none" baseline="-25000"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306208" name="Arc 32"/>
            <p:cNvSpPr>
              <a:spLocks/>
            </p:cNvSpPr>
            <p:nvPr/>
          </p:nvSpPr>
          <p:spPr bwMode="auto">
            <a:xfrm>
              <a:off x="2381" y="2051"/>
              <a:ext cx="408" cy="362"/>
            </a:xfrm>
            <a:custGeom>
              <a:avLst/>
              <a:gdLst>
                <a:gd name="G0" fmla="+- 0 0 0"/>
                <a:gd name="G1" fmla="+- 15524 0 0"/>
                <a:gd name="G2" fmla="+- 21600 0 0"/>
                <a:gd name="T0" fmla="*/ 15019 w 21600"/>
                <a:gd name="T1" fmla="*/ 0 h 19193"/>
                <a:gd name="T2" fmla="*/ 21286 w 21600"/>
                <a:gd name="T3" fmla="*/ 19193 h 19193"/>
                <a:gd name="T4" fmla="*/ 0 w 21600"/>
                <a:gd name="T5" fmla="*/ 15524 h 19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193" fill="none" extrusionOk="0">
                  <a:moveTo>
                    <a:pt x="15018" y="0"/>
                  </a:moveTo>
                  <a:cubicBezTo>
                    <a:pt x="19225" y="4069"/>
                    <a:pt x="21600" y="9671"/>
                    <a:pt x="21600" y="15524"/>
                  </a:cubicBezTo>
                  <a:cubicBezTo>
                    <a:pt x="21600" y="16753"/>
                    <a:pt x="21494" y="17981"/>
                    <a:pt x="21286" y="19193"/>
                  </a:cubicBezTo>
                </a:path>
                <a:path w="21600" h="19193" stroke="0" extrusionOk="0">
                  <a:moveTo>
                    <a:pt x="15018" y="0"/>
                  </a:moveTo>
                  <a:cubicBezTo>
                    <a:pt x="19225" y="4069"/>
                    <a:pt x="21600" y="9671"/>
                    <a:pt x="21600" y="15524"/>
                  </a:cubicBezTo>
                  <a:cubicBezTo>
                    <a:pt x="21600" y="16753"/>
                    <a:pt x="21494" y="17981"/>
                    <a:pt x="21286" y="19193"/>
                  </a:cubicBezTo>
                  <a:lnTo>
                    <a:pt x="0" y="1552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6209" name="Rectangle 33"/>
            <p:cNvSpPr>
              <a:spLocks noChangeArrowheads="1"/>
            </p:cNvSpPr>
            <p:nvPr/>
          </p:nvSpPr>
          <p:spPr bwMode="auto">
            <a:xfrm>
              <a:off x="2744" y="1886"/>
              <a:ext cx="53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cs-CZ" sz="2400" i="0" u="none">
                  <a:solidFill>
                    <a:srgbClr val="FF0000"/>
                  </a:solidFill>
                  <a:effectLst/>
                  <a:cs typeface="Arial" panose="020B0604020202020204" pitchFamily="34" charset="0"/>
                </a:rPr>
                <a:t>Δ</a:t>
              </a:r>
              <a:r>
                <a:rPr lang="el-GR" altLang="cs-CZ" sz="4400" i="0" u="none">
                  <a:solidFill>
                    <a:srgbClr val="FF0000"/>
                  </a:solidFill>
                  <a:effectLst/>
                  <a:cs typeface="Arial" panose="020B0604020202020204" pitchFamily="34" charset="0"/>
                </a:rPr>
                <a:t>Ω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autoUpdateAnimBg="0"/>
      <p:bldP spid="306180" grpId="0" autoUpdateAnimBg="0"/>
      <p:bldP spid="30620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539750" y="4075113"/>
            <a:ext cx="8135938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00FF00"/>
                </a:solidFill>
                <a:effectLst/>
              </a:rPr>
              <a:t>Zářivost I</a:t>
            </a:r>
            <a:r>
              <a:rPr lang="cs-CZ" altLang="cs-CZ" sz="2800" u="none" baseline="-25000">
                <a:solidFill>
                  <a:srgbClr val="00FF00"/>
                </a:solidFill>
                <a:effectLst/>
              </a:rPr>
              <a:t>e</a:t>
            </a:r>
            <a:endParaRPr lang="cs-CZ" altLang="cs-CZ" sz="2800" u="none">
              <a:solidFill>
                <a:srgbClr val="00FF00"/>
              </a:solidFill>
              <a:effectLst/>
            </a:endParaRPr>
          </a:p>
          <a:p>
            <a:pPr lvl="2" algn="just">
              <a:buFontTx/>
              <a:buChar char="-"/>
            </a:pPr>
            <a:r>
              <a:rPr lang="cs-CZ" altLang="cs-CZ" sz="2400" b="0" i="0" u="none">
                <a:effectLst/>
              </a:rPr>
              <a:t>je rovna zářivé energii, kterou zdroj vyzáří za 1 sekundu do jednotkového prostorového úhlu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395288" y="115888"/>
            <a:ext cx="80010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00FF00"/>
                </a:solidFill>
                <a:effectLst/>
              </a:rPr>
              <a:t>Zářivá energie </a:t>
            </a:r>
            <a:r>
              <a:rPr lang="cs-CZ" altLang="cs-CZ" sz="2800" u="none">
                <a:solidFill>
                  <a:srgbClr val="00FF00"/>
                </a:solidFill>
                <a:effectLst/>
              </a:rPr>
              <a:t>E</a:t>
            </a:r>
            <a:r>
              <a:rPr lang="cs-CZ" altLang="cs-CZ" sz="2800" u="none" baseline="-25000">
                <a:solidFill>
                  <a:srgbClr val="00FF00"/>
                </a:solidFill>
                <a:effectLst/>
              </a:rPr>
              <a:t>e</a:t>
            </a:r>
            <a:endParaRPr lang="cs-CZ" altLang="cs-CZ" sz="2800" u="none">
              <a:solidFill>
                <a:srgbClr val="00FF00"/>
              </a:solidFill>
              <a:effectLst/>
            </a:endParaRPr>
          </a:p>
          <a:p>
            <a:pPr lvl="2" algn="just">
              <a:buFontTx/>
              <a:buChar char="-"/>
            </a:pPr>
            <a:r>
              <a:rPr lang="cs-CZ" altLang="cs-CZ" sz="2400" b="0" i="0" u="none">
                <a:effectLst/>
              </a:rPr>
              <a:t>je celková energie přenášená elektromagnetickým zářením</a:t>
            </a: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457200" y="1524000"/>
            <a:ext cx="80010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00FF00"/>
                </a:solidFill>
                <a:effectLst/>
              </a:rPr>
              <a:t>Zářivý tok </a:t>
            </a:r>
            <a:r>
              <a:rPr lang="el-GR" altLang="cs-CZ" sz="2800" i="0" u="none">
                <a:solidFill>
                  <a:srgbClr val="00FF00"/>
                </a:solidFill>
                <a:effectLst/>
                <a:cs typeface="Arial" panose="020B0604020202020204" pitchFamily="34" charset="0"/>
              </a:rPr>
              <a:t>Φ</a:t>
            </a:r>
            <a:r>
              <a:rPr lang="cs-CZ" altLang="cs-CZ" sz="2800" u="none" baseline="-25000">
                <a:solidFill>
                  <a:srgbClr val="00FF00"/>
                </a:solidFill>
                <a:effectLst/>
              </a:rPr>
              <a:t>e</a:t>
            </a:r>
            <a:endParaRPr lang="cs-CZ" altLang="cs-CZ" sz="2800" u="none">
              <a:solidFill>
                <a:srgbClr val="00FF00"/>
              </a:solidFill>
              <a:effectLst/>
            </a:endParaRPr>
          </a:p>
          <a:p>
            <a:pPr lvl="2" algn="just">
              <a:buFontTx/>
              <a:buChar char="-"/>
            </a:pPr>
            <a:r>
              <a:rPr lang="cs-CZ" altLang="cs-CZ" sz="2400" b="0" i="0" u="none">
                <a:effectLst/>
              </a:rPr>
              <a:t>je energie, kterou zdroj vyzáří za 1 sekundu</a:t>
            </a:r>
          </a:p>
        </p:txBody>
      </p:sp>
      <p:graphicFrame>
        <p:nvGraphicFramePr>
          <p:cNvPr id="341000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1116013" y="2490788"/>
          <a:ext cx="2305050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5" name="Rovnice" r:id="rId3" imgW="622080" imgH="393480" progId="Equation.3">
                  <p:embed/>
                </p:oleObj>
              </mc:Choice>
              <mc:Fallback>
                <p:oleObj name="Rovnice" r:id="rId3" imgW="6220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90788"/>
                        <a:ext cx="2305050" cy="1458912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2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3635375" y="2851150"/>
          <a:ext cx="36004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6" name="Rovnice" r:id="rId5" imgW="1091880" imgH="241200" progId="Equation.3">
                  <p:embed/>
                </p:oleObj>
              </mc:Choice>
              <mc:Fallback>
                <p:oleObj name="Rovnice" r:id="rId5" imgW="109188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851150"/>
                        <a:ext cx="360045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9" name="Object 17"/>
          <p:cNvGraphicFramePr>
            <a:graphicFrameLocks noChangeAspect="1"/>
          </p:cNvGraphicFramePr>
          <p:nvPr>
            <p:ph sz="quarter" idx="3"/>
          </p:nvPr>
        </p:nvGraphicFramePr>
        <p:xfrm>
          <a:off x="1258888" y="5357813"/>
          <a:ext cx="194468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7" name="Rovnice" r:id="rId7" imgW="596880" imgH="393480" progId="Equation.3">
                  <p:embed/>
                </p:oleObj>
              </mc:Choice>
              <mc:Fallback>
                <p:oleObj name="Rovnice" r:id="rId7" imgW="59688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357813"/>
                        <a:ext cx="1944687" cy="12827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12" name="Object 20"/>
          <p:cNvGraphicFramePr>
            <a:graphicFrameLocks noChangeAspect="1"/>
          </p:cNvGraphicFramePr>
          <p:nvPr>
            <p:ph sz="quarter" idx="4"/>
          </p:nvPr>
        </p:nvGraphicFramePr>
        <p:xfrm>
          <a:off x="3563938" y="5576888"/>
          <a:ext cx="324008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8" name="Rovnice" r:id="rId9" imgW="825480" imgH="241200" progId="Equation.3">
                  <p:embed/>
                </p:oleObj>
              </mc:Choice>
              <mc:Fallback>
                <p:oleObj name="Rovnice" r:id="rId9" imgW="82548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576888"/>
                        <a:ext cx="324008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410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410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410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5" grpId="0" autoUpdateAnimBg="0"/>
      <p:bldP spid="340996" grpId="0" autoUpdateAnimBg="0"/>
      <p:bldP spid="34099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-76200" y="288925"/>
            <a:ext cx="8135938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00FF00"/>
                </a:solidFill>
                <a:effectLst/>
              </a:rPr>
              <a:t>Intenzita vyzařování M</a:t>
            </a:r>
            <a:r>
              <a:rPr lang="cs-CZ" altLang="cs-CZ" sz="2800" u="none" baseline="-25000">
                <a:solidFill>
                  <a:srgbClr val="00FF00"/>
                </a:solidFill>
                <a:effectLst/>
              </a:rPr>
              <a:t>e</a:t>
            </a:r>
            <a:endParaRPr lang="cs-CZ" altLang="cs-CZ" sz="2800" u="none">
              <a:solidFill>
                <a:srgbClr val="00FF00"/>
              </a:solidFill>
              <a:effectLst/>
            </a:endParaRPr>
          </a:p>
          <a:p>
            <a:pPr lvl="2" algn="just">
              <a:buFontTx/>
              <a:buChar char="-"/>
            </a:pPr>
            <a:r>
              <a:rPr lang="cs-CZ" altLang="cs-CZ" sz="2400" b="0" i="0" u="none">
                <a:effectLst/>
              </a:rPr>
              <a:t>je rovna zářivému toku vysílaného z plochy zdroje o obsahu 1 m</a:t>
            </a:r>
            <a:r>
              <a:rPr lang="cs-CZ" altLang="cs-CZ" sz="2400" b="0" i="0" u="none" baseline="30000">
                <a:effectLst/>
              </a:rPr>
              <a:t>2</a:t>
            </a:r>
            <a:endParaRPr lang="cs-CZ" altLang="cs-CZ" sz="2400" b="0" i="0" u="none">
              <a:effectLst/>
            </a:endParaRP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685800" y="1585913"/>
          <a:ext cx="21923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7" name="Rovnice" r:id="rId3" imgW="672840" imgH="393480" progId="Equation.3">
                  <p:embed/>
                </p:oleObj>
              </mc:Choice>
              <mc:Fallback>
                <p:oleObj name="Rovnice" r:id="rId3" imgW="6728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85913"/>
                        <a:ext cx="2192338" cy="12827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3200400" y="1946275"/>
          <a:ext cx="35401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8" name="Rovnice" r:id="rId5" imgW="901440" imgH="241200" progId="Equation.3">
                  <p:embed/>
                </p:oleObj>
              </mc:Choice>
              <mc:Fallback>
                <p:oleObj name="Rovnice" r:id="rId5" imgW="90144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46275"/>
                        <a:ext cx="35401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-228600" y="3170238"/>
            <a:ext cx="9144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6750" indent="-400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FOTOMETRICKÉ VELIČINY   charakterizují přenos energie optického záření a jeho účinek na zrak</a:t>
            </a:r>
            <a:endParaRPr lang="cs-CZ" altLang="cs-CZ" sz="2800" i="0" u="none">
              <a:solidFill>
                <a:srgbClr val="00CC00"/>
              </a:solidFill>
              <a:effectLst/>
            </a:endParaRPr>
          </a:p>
        </p:txBody>
      </p:sp>
      <p:sp>
        <p:nvSpPr>
          <p:cNvPr id="342026" name="Rectangle 10"/>
          <p:cNvSpPr>
            <a:spLocks noChangeArrowheads="1"/>
          </p:cNvSpPr>
          <p:nvPr/>
        </p:nvSpPr>
        <p:spPr bwMode="auto">
          <a:xfrm>
            <a:off x="0" y="4786313"/>
            <a:ext cx="88392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00FF00"/>
                </a:solidFill>
                <a:effectLst/>
              </a:rPr>
              <a:t>Světelný tok </a:t>
            </a:r>
            <a:r>
              <a:rPr lang="el-GR" altLang="cs-CZ" sz="2800" i="0" u="none">
                <a:solidFill>
                  <a:srgbClr val="00FF00"/>
                </a:solidFill>
                <a:effectLst/>
                <a:cs typeface="Arial" panose="020B0604020202020204" pitchFamily="34" charset="0"/>
              </a:rPr>
              <a:t>Φ</a:t>
            </a:r>
            <a:endParaRPr lang="cs-CZ" altLang="cs-CZ" sz="2800" u="none">
              <a:solidFill>
                <a:srgbClr val="00FF00"/>
              </a:solidFill>
              <a:effectLst/>
            </a:endParaRPr>
          </a:p>
          <a:p>
            <a:pPr lvl="2" algn="just">
              <a:buFontTx/>
              <a:buChar char="-"/>
            </a:pPr>
            <a:r>
              <a:rPr lang="cs-CZ" altLang="cs-CZ" sz="2400" b="0" i="0" u="none">
                <a:effectLst/>
              </a:rPr>
              <a:t>je intenzita zrakového vjemu normálního oka, vyvolaného energií světelné ho záření, která projde za jednotku času určitou plochou prostoru, kterým se světlo šíří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420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1" grpId="0" autoUpdateAnimBg="0"/>
      <p:bldP spid="342024" grpId="0" autoUpdateAnimBg="0"/>
      <p:bldP spid="3420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-304800" y="193675"/>
            <a:ext cx="916622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1. PŘEHLED ELEKTROMAGNETICKÉHO ZÁŘENÍ</a:t>
            </a:r>
          </a:p>
        </p:txBody>
      </p:sp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-304800" y="1493838"/>
            <a:ext cx="9753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6750" indent="-400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ELEKTROMAGNETICKÉ ZÁŘENÍ   elektromagnetické vlnění různých vlnových délek pro přenos elektromagnetické energie</a:t>
            </a:r>
            <a:endParaRPr lang="cs-CZ" altLang="cs-CZ" sz="2800" i="0" u="none">
              <a:solidFill>
                <a:srgbClr val="00CC00"/>
              </a:solidFill>
              <a:effectLst/>
            </a:endParaRPr>
          </a:p>
        </p:txBody>
      </p:sp>
      <p:sp>
        <p:nvSpPr>
          <p:cNvPr id="2242" name="Rectangle 194"/>
          <p:cNvSpPr>
            <a:spLocks noChangeArrowheads="1"/>
          </p:cNvSpPr>
          <p:nvPr/>
        </p:nvSpPr>
        <p:spPr bwMode="auto">
          <a:xfrm>
            <a:off x="228600" y="3276600"/>
            <a:ext cx="838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>
              <a:buFontTx/>
              <a:buChar char="-"/>
            </a:pP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má dv</a:t>
            </a:r>
            <a:r>
              <a:rPr lang="cs-CZ" altLang="cs-CZ" sz="2400" i="0" u="none">
                <a:effectLst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navzájem neodd</a:t>
            </a:r>
            <a:r>
              <a:rPr lang="cs-CZ" altLang="cs-CZ" sz="2400" i="0" u="none">
                <a:effectLst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litelné slo</a:t>
            </a:r>
            <a:r>
              <a:rPr lang="cs-CZ" altLang="cs-CZ" sz="2400" i="0" u="none">
                <a:effectLst/>
              </a:rPr>
              <a:t>ž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ky</a:t>
            </a:r>
            <a:r>
              <a:rPr lang="cs-CZ" altLang="cs-CZ" sz="2400" i="0" u="none">
                <a:effectLst/>
              </a:rPr>
              <a:t>: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</a:t>
            </a:r>
            <a:endParaRPr lang="cs-CZ" altLang="cs-CZ" sz="2400" b="0" i="0" u="none">
              <a:effectLst/>
            </a:endParaRPr>
          </a:p>
          <a:p>
            <a:pPr lvl="2" algn="just"/>
            <a:r>
              <a:rPr lang="cs-CZ" altLang="cs-CZ" sz="2400" b="0" i="0" u="none">
                <a:effectLst/>
              </a:rPr>
              <a:t>		</a:t>
            </a:r>
            <a:r>
              <a:rPr lang="cs-CZ" altLang="cs-CZ" sz="2400" i="0" u="none">
                <a:solidFill>
                  <a:srgbClr val="33CCFF"/>
                </a:solidFill>
                <a:effectLst/>
              </a:rPr>
              <a:t>e</a:t>
            </a:r>
            <a:r>
              <a:rPr lang="cs-CZ" altLang="cs-CZ" sz="2400" i="0" u="none">
                <a:solidFill>
                  <a:srgbClr val="33CCFF"/>
                </a:solidFill>
                <a:effectLst/>
                <a:cs typeface="Times New Roman" panose="02020603050405020304" pitchFamily="18" charset="0"/>
              </a:rPr>
              <a:t>lektrickou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charakterizuje vektor intenzity el. pole </a:t>
            </a:r>
            <a:r>
              <a:rPr lang="cs-CZ" altLang="cs-CZ" sz="2400" u="none">
                <a:solidFill>
                  <a:srgbClr val="33CCFF"/>
                </a:solidFill>
                <a:effectLst/>
              </a:rPr>
              <a:t>E</a:t>
            </a:r>
            <a:r>
              <a:rPr lang="cs-CZ" altLang="cs-CZ" sz="2400" b="0" i="0" u="none">
                <a:solidFill>
                  <a:srgbClr val="33CCFF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b="0" i="0" u="none">
                <a:effectLst/>
              </a:rPr>
              <a:t>	</a:t>
            </a:r>
            <a:r>
              <a:rPr lang="cs-CZ" altLang="cs-CZ" sz="2400" i="0" u="none">
                <a:solidFill>
                  <a:srgbClr val="FF0066"/>
                </a:solidFill>
                <a:effectLst/>
                <a:cs typeface="Times New Roman" panose="02020603050405020304" pitchFamily="18" charset="0"/>
              </a:rPr>
              <a:t>magnetickou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vektor mag. indukce</a:t>
            </a:r>
            <a:r>
              <a:rPr lang="cs-CZ" altLang="cs-CZ" sz="1200" i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u="none">
                <a:solidFill>
                  <a:srgbClr val="FF0066"/>
                </a:solidFill>
                <a:effectLst/>
              </a:rPr>
              <a:t>B</a:t>
            </a:r>
            <a:endParaRPr lang="cs-CZ" altLang="cs-CZ" sz="1200" b="0" i="0" u="none">
              <a:solidFill>
                <a:srgbClr val="FF0066"/>
              </a:solidFill>
              <a:effectLst/>
            </a:endParaRPr>
          </a:p>
        </p:txBody>
      </p:sp>
      <p:sp>
        <p:nvSpPr>
          <p:cNvPr id="2245" name="Rectangle 197"/>
          <p:cNvSpPr>
            <a:spLocks noChangeArrowheads="1"/>
          </p:cNvSpPr>
          <p:nvPr/>
        </p:nvSpPr>
        <p:spPr bwMode="auto">
          <a:xfrm>
            <a:off x="609600" y="4679950"/>
            <a:ext cx="594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cs-CZ" altLang="cs-CZ" sz="2400" b="0" i="0" u="none">
                <a:effectLst/>
              </a:rPr>
              <a:t>- v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ektory </a:t>
            </a:r>
            <a:r>
              <a:rPr lang="cs-CZ" altLang="cs-CZ" sz="2400" u="none">
                <a:solidFill>
                  <a:srgbClr val="33CCFF"/>
                </a:solidFill>
                <a:effectLst/>
              </a:rPr>
              <a:t>E 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a </a:t>
            </a:r>
            <a:r>
              <a:rPr lang="cs-CZ" altLang="cs-CZ" sz="2400" u="none">
                <a:solidFill>
                  <a:srgbClr val="FF0066"/>
                </a:solidFill>
                <a:effectLst/>
              </a:rPr>
              <a:t>B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jsou navzájem kolmé, mají souhlasnou fázi a jejich kmity probíhají nap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í</a:t>
            </a:r>
            <a:r>
              <a:rPr lang="cs-CZ" altLang="cs-CZ" sz="2400" b="0" i="0" u="none">
                <a:effectLst/>
              </a:rPr>
              <a:t>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ke sm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ru, kterým se vln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ní ší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í. </a:t>
            </a:r>
            <a:endParaRPr lang="cs-CZ" altLang="cs-CZ" sz="2400" b="0" i="0" u="none">
              <a:effectLst/>
            </a:endParaRPr>
          </a:p>
        </p:txBody>
      </p:sp>
      <p:grpSp>
        <p:nvGrpSpPr>
          <p:cNvPr id="2274" name="Group 226"/>
          <p:cNvGrpSpPr>
            <a:grpSpLocks/>
          </p:cNvGrpSpPr>
          <p:nvPr/>
        </p:nvGrpSpPr>
        <p:grpSpPr bwMode="auto">
          <a:xfrm>
            <a:off x="6248400" y="4267200"/>
            <a:ext cx="2895600" cy="2359025"/>
            <a:chOff x="240" y="144"/>
            <a:chExt cx="2256" cy="1735"/>
          </a:xfrm>
        </p:grpSpPr>
        <p:sp>
          <p:nvSpPr>
            <p:cNvPr id="2275" name="Text Box 227"/>
            <p:cNvSpPr txBox="1">
              <a:spLocks noChangeArrowheads="1"/>
            </p:cNvSpPr>
            <p:nvPr/>
          </p:nvSpPr>
          <p:spPr bwMode="auto">
            <a:xfrm>
              <a:off x="240" y="1453"/>
              <a:ext cx="480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sk-SK" altLang="cs-CZ" u="none">
                  <a:solidFill>
                    <a:srgbClr val="FF0066"/>
                  </a:solidFill>
                  <a:effectLst/>
                  <a:latin typeface="Times New Roman CE" panose="02020603050405020304" pitchFamily="18" charset="0"/>
                </a:rPr>
                <a:t>B</a:t>
              </a:r>
              <a:endParaRPr lang="sk-SK" altLang="cs-CZ" sz="2400" i="0" u="none">
                <a:solidFill>
                  <a:srgbClr val="FF0066"/>
                </a:solidFill>
                <a:effectLst/>
                <a:latin typeface="Times New Roman CE" panose="02020603050405020304" pitchFamily="18" charset="0"/>
              </a:endParaRPr>
            </a:p>
          </p:txBody>
        </p:sp>
        <p:sp>
          <p:nvSpPr>
            <p:cNvPr id="2276" name="Text Box 228"/>
            <p:cNvSpPr txBox="1">
              <a:spLocks noChangeArrowheads="1"/>
            </p:cNvSpPr>
            <p:nvPr/>
          </p:nvSpPr>
          <p:spPr bwMode="auto">
            <a:xfrm>
              <a:off x="2166" y="710"/>
              <a:ext cx="33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sk-SK" altLang="cs-CZ" sz="3500" u="none">
                  <a:effectLst/>
                  <a:latin typeface="Times New Roman CE" panose="02020603050405020304" pitchFamily="18" charset="0"/>
                </a:rPr>
                <a:t>c</a:t>
              </a:r>
              <a:endParaRPr lang="sk-SK" altLang="cs-CZ" sz="2400" b="0" i="0" u="none">
                <a:effectLst/>
                <a:latin typeface="Times New Roman CE" panose="02020603050405020304" pitchFamily="18" charset="0"/>
              </a:endParaRPr>
            </a:p>
          </p:txBody>
        </p:sp>
        <p:sp>
          <p:nvSpPr>
            <p:cNvPr id="2277" name="Text Box 229"/>
            <p:cNvSpPr txBox="1">
              <a:spLocks noChangeArrowheads="1"/>
            </p:cNvSpPr>
            <p:nvPr/>
          </p:nvSpPr>
          <p:spPr bwMode="auto">
            <a:xfrm>
              <a:off x="691" y="144"/>
              <a:ext cx="71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sk-SK" altLang="cs-CZ" u="none">
                  <a:solidFill>
                    <a:srgbClr val="33CCFF"/>
                  </a:solidFill>
                  <a:effectLst/>
                  <a:latin typeface="Times New Roman CE" panose="02020603050405020304" pitchFamily="18" charset="0"/>
                </a:rPr>
                <a:t>E</a:t>
              </a:r>
              <a:endParaRPr lang="sk-SK" altLang="cs-CZ" sz="2400" b="0" i="0" u="none">
                <a:solidFill>
                  <a:srgbClr val="33CCFF"/>
                </a:solidFill>
                <a:effectLst/>
                <a:latin typeface="Times New Roman CE" panose="02020603050405020304" pitchFamily="18" charset="0"/>
              </a:endParaRPr>
            </a:p>
          </p:txBody>
        </p:sp>
        <p:sp>
          <p:nvSpPr>
            <p:cNvPr id="2278" name="Line 230"/>
            <p:cNvSpPr>
              <a:spLocks noChangeShapeType="1"/>
            </p:cNvSpPr>
            <p:nvPr/>
          </p:nvSpPr>
          <p:spPr bwMode="auto">
            <a:xfrm flipV="1">
              <a:off x="1199" y="251"/>
              <a:ext cx="0" cy="906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79" name="Line 231"/>
            <p:cNvSpPr>
              <a:spLocks noChangeShapeType="1"/>
            </p:cNvSpPr>
            <p:nvPr/>
          </p:nvSpPr>
          <p:spPr bwMode="auto">
            <a:xfrm rot="5400000" flipV="1">
              <a:off x="1726" y="613"/>
              <a:ext cx="0" cy="10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80" name="Line 232"/>
            <p:cNvSpPr>
              <a:spLocks noChangeShapeType="1"/>
            </p:cNvSpPr>
            <p:nvPr/>
          </p:nvSpPr>
          <p:spPr bwMode="auto">
            <a:xfrm rot="10800000" flipV="1">
              <a:off x="641" y="1148"/>
              <a:ext cx="573" cy="47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7" grpId="0" autoUpdateAnimBg="0"/>
      <p:bldP spid="2159" grpId="0" autoUpdateAnimBg="0"/>
      <p:bldP spid="2242" grpId="0" autoUpdateAnimBg="0"/>
      <p:bldP spid="224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1600200" y="228600"/>
          <a:ext cx="42878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6" name="Rovnice" r:id="rId3" imgW="1091880" imgH="215640" progId="Equation.3">
                  <p:embed/>
                </p:oleObj>
              </mc:Choice>
              <mc:Fallback>
                <p:oleObj name="Rovnice" r:id="rId3" imgW="10918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"/>
                        <a:ext cx="428783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4" name="Rectangle 10"/>
          <p:cNvSpPr>
            <a:spLocks noChangeArrowheads="1"/>
          </p:cNvSpPr>
          <p:nvPr/>
        </p:nvSpPr>
        <p:spPr bwMode="auto">
          <a:xfrm>
            <a:off x="-36513" y="1052513"/>
            <a:ext cx="8929688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00FF00"/>
                </a:solidFill>
                <a:effectLst/>
              </a:rPr>
              <a:t>Prostorový úhel </a:t>
            </a:r>
            <a:r>
              <a:rPr lang="el-GR" altLang="cs-CZ" sz="2800" u="none">
                <a:solidFill>
                  <a:srgbClr val="00FF00"/>
                </a:solidFill>
                <a:effectLst/>
                <a:cs typeface="Arial" panose="020B0604020202020204" pitchFamily="34" charset="0"/>
              </a:rPr>
              <a:t>Ω</a:t>
            </a:r>
          </a:p>
          <a:p>
            <a:pPr lvl="2" algn="just">
              <a:buFontTx/>
              <a:buChar char="-"/>
            </a:pPr>
            <a:r>
              <a:rPr lang="cs-CZ" altLang="cs-CZ" sz="2400" b="0" i="0" u="none">
                <a:effectLst/>
              </a:rPr>
              <a:t>je vrcholový úhel, který odpovídá kuželové ploše vytínající na kulové ploše o poloměru 1m kulový vrchlík o obsahu 1m</a:t>
            </a:r>
            <a:r>
              <a:rPr lang="cs-CZ" altLang="cs-CZ" sz="2400" b="0" i="0" u="none" baseline="30000">
                <a:effectLst/>
              </a:rPr>
              <a:t>2</a:t>
            </a:r>
            <a:endParaRPr lang="cs-CZ" altLang="cs-CZ" sz="2400" b="0" i="0" u="none">
              <a:effectLst/>
            </a:endParaRPr>
          </a:p>
        </p:txBody>
      </p:sp>
      <p:pic>
        <p:nvPicPr>
          <p:cNvPr id="344075" name="Picture 11" descr="sterad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420938"/>
            <a:ext cx="766762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358775"/>
            <a:ext cx="88392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00FF00"/>
                </a:solidFill>
                <a:effectLst/>
              </a:rPr>
              <a:t>Svítivost zdroje </a:t>
            </a:r>
            <a:r>
              <a:rPr lang="cs-CZ" altLang="cs-CZ" sz="2800" u="none">
                <a:solidFill>
                  <a:srgbClr val="00FF00"/>
                </a:solidFill>
                <a:effectLst/>
              </a:rPr>
              <a:t>I</a:t>
            </a:r>
          </a:p>
          <a:p>
            <a:pPr lvl="2" algn="just">
              <a:buFontTx/>
              <a:buChar char="-"/>
            </a:pPr>
            <a:r>
              <a:rPr lang="cs-CZ" altLang="cs-CZ" sz="2400" b="0" i="0" u="none">
                <a:effectLst/>
              </a:rPr>
              <a:t>Podíl části světelného toku </a:t>
            </a:r>
            <a:r>
              <a:rPr lang="el-GR" altLang="cs-CZ" sz="2400" b="0" u="none">
                <a:effectLst/>
                <a:cs typeface="Arial" panose="020B0604020202020204" pitchFamily="34" charset="0"/>
              </a:rPr>
              <a:t>Δ</a:t>
            </a:r>
            <a:r>
              <a:rPr lang="el-GR" altLang="cs-CZ" sz="2400" b="0" u="none">
                <a:effectLst/>
              </a:rPr>
              <a:t>Φ</a:t>
            </a:r>
            <a:r>
              <a:rPr lang="cs-CZ" altLang="cs-CZ" sz="2400" b="0" u="none">
                <a:effectLst/>
              </a:rPr>
              <a:t>, </a:t>
            </a:r>
            <a:r>
              <a:rPr lang="cs-CZ" altLang="cs-CZ" sz="2400" b="0" i="0" u="none">
                <a:effectLst/>
              </a:rPr>
              <a:t>který vyzařuje bodový všesměrový zdroj do prostorového úhlu </a:t>
            </a:r>
            <a:r>
              <a:rPr lang="el-GR" altLang="cs-CZ" sz="2400" b="0" u="none">
                <a:effectLst/>
              </a:rPr>
              <a:t>Δ</a:t>
            </a:r>
            <a:r>
              <a:rPr lang="el-GR" altLang="cs-CZ" sz="2400" b="0" u="none">
                <a:effectLst/>
                <a:cs typeface="Arial" panose="020B0604020202020204" pitchFamily="34" charset="0"/>
              </a:rPr>
              <a:t>Ω</a:t>
            </a:r>
            <a:r>
              <a:rPr lang="cs-CZ" altLang="cs-CZ" sz="2400" b="0" i="0" u="none">
                <a:effectLst/>
                <a:cs typeface="Arial" panose="020B0604020202020204" pitchFamily="34" charset="0"/>
              </a:rPr>
              <a:t>, a velikosti tohoto úhlu</a:t>
            </a:r>
            <a:endParaRPr lang="el-GR" altLang="cs-CZ" sz="2400" b="0" u="none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345093" name="Object 5"/>
          <p:cNvGraphicFramePr>
            <a:graphicFrameLocks noChangeAspect="1"/>
          </p:cNvGraphicFramePr>
          <p:nvPr/>
        </p:nvGraphicFramePr>
        <p:xfrm>
          <a:off x="755650" y="2044700"/>
          <a:ext cx="2138363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3" name="Rovnice" r:id="rId3" imgW="482400" imgH="393480" progId="Equation.3">
                  <p:embed/>
                </p:oleObj>
              </mc:Choice>
              <mc:Fallback>
                <p:oleObj name="Rovnice" r:id="rId3" imgW="4824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044700"/>
                        <a:ext cx="2138363" cy="174466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3348038" y="2836863"/>
          <a:ext cx="44878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4" name="Rovnice" r:id="rId5" imgW="1143000" imgH="215640" progId="Equation.3">
                  <p:embed/>
                </p:oleObj>
              </mc:Choice>
              <mc:Fallback>
                <p:oleObj name="Rovnice" r:id="rId5" imgW="114300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36863"/>
                        <a:ext cx="44878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11" name="Oval 23"/>
          <p:cNvSpPr>
            <a:spLocks noChangeArrowheads="1"/>
          </p:cNvSpPr>
          <p:nvPr/>
        </p:nvSpPr>
        <p:spPr bwMode="auto">
          <a:xfrm>
            <a:off x="4584700" y="4284663"/>
            <a:ext cx="1008063" cy="18716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122" name="Line 34"/>
          <p:cNvSpPr>
            <a:spLocks noChangeShapeType="1"/>
          </p:cNvSpPr>
          <p:nvPr/>
        </p:nvSpPr>
        <p:spPr bwMode="auto">
          <a:xfrm rot="200392" flipV="1">
            <a:off x="2668588" y="3856038"/>
            <a:ext cx="3284537" cy="14287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23" name="Line 35"/>
          <p:cNvSpPr>
            <a:spLocks noChangeShapeType="1"/>
          </p:cNvSpPr>
          <p:nvPr/>
        </p:nvSpPr>
        <p:spPr bwMode="auto">
          <a:xfrm rot="200392">
            <a:off x="2482850" y="5524500"/>
            <a:ext cx="3686175" cy="7842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45127" name="Group 39"/>
          <p:cNvGrpSpPr>
            <a:grpSpLocks/>
          </p:cNvGrpSpPr>
          <p:nvPr/>
        </p:nvGrpSpPr>
        <p:grpSpPr bwMode="auto">
          <a:xfrm>
            <a:off x="1565275" y="4500563"/>
            <a:ext cx="1077913" cy="1646237"/>
            <a:chOff x="388" y="2523"/>
            <a:chExt cx="679" cy="1037"/>
          </a:xfrm>
        </p:grpSpPr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793" y="2886"/>
              <a:ext cx="273" cy="2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5101" name="Line 13"/>
            <p:cNvSpPr>
              <a:spLocks noChangeShapeType="1"/>
            </p:cNvSpPr>
            <p:nvPr/>
          </p:nvSpPr>
          <p:spPr bwMode="auto">
            <a:xfrm rot="200392" flipH="1">
              <a:off x="657" y="3067"/>
              <a:ext cx="182" cy="45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5102" name="Line 14"/>
            <p:cNvSpPr>
              <a:spLocks noChangeShapeType="1"/>
            </p:cNvSpPr>
            <p:nvPr/>
          </p:nvSpPr>
          <p:spPr bwMode="auto">
            <a:xfrm rot="200392" flipH="1">
              <a:off x="388" y="2971"/>
              <a:ext cx="500" cy="23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5103" name="Line 15"/>
            <p:cNvSpPr>
              <a:spLocks noChangeShapeType="1"/>
            </p:cNvSpPr>
            <p:nvPr/>
          </p:nvSpPr>
          <p:spPr bwMode="auto">
            <a:xfrm rot="200392" flipH="1" flipV="1">
              <a:off x="389" y="2795"/>
              <a:ext cx="490" cy="18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5104" name="Line 16"/>
            <p:cNvSpPr>
              <a:spLocks noChangeShapeType="1"/>
            </p:cNvSpPr>
            <p:nvPr/>
          </p:nvSpPr>
          <p:spPr bwMode="auto">
            <a:xfrm rot="200392" flipH="1" flipV="1">
              <a:off x="661" y="2568"/>
              <a:ext cx="269" cy="36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5105" name="Line 17"/>
            <p:cNvSpPr>
              <a:spLocks noChangeShapeType="1"/>
            </p:cNvSpPr>
            <p:nvPr/>
          </p:nvSpPr>
          <p:spPr bwMode="auto">
            <a:xfrm rot="200392" flipV="1">
              <a:off x="973" y="2523"/>
              <a:ext cx="94" cy="44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5124" name="Line 36"/>
            <p:cNvSpPr>
              <a:spLocks noChangeShapeType="1"/>
            </p:cNvSpPr>
            <p:nvPr/>
          </p:nvSpPr>
          <p:spPr bwMode="auto">
            <a:xfrm rot="200392">
              <a:off x="888" y="3114"/>
              <a:ext cx="132" cy="44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5125" name="Line 37"/>
          <p:cNvSpPr>
            <a:spLocks noChangeShapeType="1"/>
          </p:cNvSpPr>
          <p:nvPr/>
        </p:nvSpPr>
        <p:spPr bwMode="auto">
          <a:xfrm rot="200392" flipV="1">
            <a:off x="2644775" y="4357688"/>
            <a:ext cx="3524250" cy="9350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26" name="Line 38"/>
          <p:cNvSpPr>
            <a:spLocks noChangeShapeType="1"/>
          </p:cNvSpPr>
          <p:nvPr/>
        </p:nvSpPr>
        <p:spPr bwMode="auto">
          <a:xfrm rot="200392" flipV="1">
            <a:off x="2424113" y="4719638"/>
            <a:ext cx="3816350" cy="6524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28" name="Line 40"/>
          <p:cNvSpPr>
            <a:spLocks noChangeShapeType="1"/>
          </p:cNvSpPr>
          <p:nvPr/>
        </p:nvSpPr>
        <p:spPr bwMode="auto">
          <a:xfrm rot="200392">
            <a:off x="2493963" y="5435600"/>
            <a:ext cx="3754437" cy="4953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29" name="Line 41"/>
          <p:cNvSpPr>
            <a:spLocks noChangeShapeType="1"/>
          </p:cNvSpPr>
          <p:nvPr/>
        </p:nvSpPr>
        <p:spPr bwMode="auto">
          <a:xfrm rot="200392">
            <a:off x="2497138" y="5348288"/>
            <a:ext cx="3821112" cy="1555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30" name="Line 42"/>
          <p:cNvSpPr>
            <a:spLocks noChangeShapeType="1"/>
          </p:cNvSpPr>
          <p:nvPr/>
        </p:nvSpPr>
        <p:spPr bwMode="auto">
          <a:xfrm rot="200392" flipV="1">
            <a:off x="2506663" y="5078413"/>
            <a:ext cx="3805237" cy="2825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21" name="Rectangle 33"/>
          <p:cNvSpPr>
            <a:spLocks noChangeArrowheads="1"/>
          </p:cNvSpPr>
          <p:nvPr/>
        </p:nvSpPr>
        <p:spPr bwMode="auto">
          <a:xfrm>
            <a:off x="3289300" y="4646613"/>
            <a:ext cx="1196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cs-CZ" sz="4400" i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Δ</a:t>
            </a:r>
            <a:r>
              <a:rPr lang="el-GR" altLang="cs-CZ" sz="6000" i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Ω</a:t>
            </a:r>
          </a:p>
        </p:txBody>
      </p:sp>
      <p:sp>
        <p:nvSpPr>
          <p:cNvPr id="345131" name="Rectangle 43"/>
          <p:cNvSpPr>
            <a:spLocks noChangeArrowheads="1"/>
          </p:cNvSpPr>
          <p:nvPr/>
        </p:nvSpPr>
        <p:spPr bwMode="auto">
          <a:xfrm>
            <a:off x="6313488" y="4646613"/>
            <a:ext cx="1211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cs-CZ" sz="4400" i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Δ</a:t>
            </a:r>
            <a:r>
              <a:rPr lang="el-GR" altLang="cs-CZ" sz="6000" i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Φ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450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4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3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3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3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3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3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85" decel="100000"/>
                                        <p:tgtEl>
                                          <p:spTgt spid="345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85" decel="100000"/>
                                        <p:tgtEl>
                                          <p:spTgt spid="3451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51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385" fill="hold"/>
                                        <p:tgtEl>
                                          <p:spTgt spid="34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385" fill="hold"/>
                                        <p:tgtEl>
                                          <p:spTgt spid="34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85" decel="100000"/>
                                        <p:tgtEl>
                                          <p:spTgt spid="345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385" decel="100000"/>
                                        <p:tgtEl>
                                          <p:spTgt spid="345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5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385" fill="hold"/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385" fill="hold"/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autoUpdateAnimBg="0"/>
      <p:bldP spid="345111" grpId="0" animBg="1"/>
      <p:bldP spid="345122" grpId="0" animBg="1"/>
      <p:bldP spid="345122" grpId="1" animBg="1"/>
      <p:bldP spid="345123" grpId="0" animBg="1"/>
      <p:bldP spid="345123" grpId="1" animBg="1"/>
      <p:bldP spid="345125" grpId="0" animBg="1"/>
      <p:bldP spid="345125" grpId="1" animBg="1"/>
      <p:bldP spid="345126" grpId="0" animBg="1"/>
      <p:bldP spid="345126" grpId="1" animBg="1"/>
      <p:bldP spid="345128" grpId="0" animBg="1"/>
      <p:bldP spid="345128" grpId="1" animBg="1"/>
      <p:bldP spid="345129" grpId="0" animBg="1"/>
      <p:bldP spid="345129" grpId="1" animBg="1"/>
      <p:bldP spid="345130" grpId="0" animBg="1"/>
      <p:bldP spid="345130" grpId="1" animBg="1"/>
      <p:bldP spid="345121" grpId="0"/>
      <p:bldP spid="3451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395288" y="476250"/>
            <a:ext cx="83105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400" i="0" u="none">
                <a:solidFill>
                  <a:srgbClr val="FF0000"/>
                </a:solidFill>
                <a:effectLst/>
              </a:rPr>
              <a:t>KANDELA je svítivost zdroje, který v daném směru vysílá monofrekvenční záření o frekvenci 540.10</a:t>
            </a:r>
            <a:r>
              <a:rPr lang="cs-CZ" altLang="cs-CZ" sz="2400" i="0" u="none" baseline="30000">
                <a:solidFill>
                  <a:srgbClr val="FF0000"/>
                </a:solidFill>
                <a:effectLst/>
              </a:rPr>
              <a:t>12 </a:t>
            </a:r>
            <a:r>
              <a:rPr lang="cs-CZ" altLang="cs-CZ" sz="2400" i="0" u="none">
                <a:solidFill>
                  <a:srgbClr val="FF0000"/>
                </a:solidFill>
                <a:effectLst/>
              </a:rPr>
              <a:t>Hz a jehož zářivost v tomto směru je 1/683 W. sr</a:t>
            </a:r>
            <a:r>
              <a:rPr lang="cs-CZ" altLang="cs-CZ" sz="2400" i="0" u="none" baseline="30000">
                <a:solidFill>
                  <a:srgbClr val="FF0000"/>
                </a:solidFill>
                <a:effectLst/>
              </a:rPr>
              <a:t>-1</a:t>
            </a:r>
          </a:p>
        </p:txBody>
      </p:sp>
      <p:grpSp>
        <p:nvGrpSpPr>
          <p:cNvPr id="343051" name="Group 11"/>
          <p:cNvGrpSpPr>
            <a:grpSpLocks/>
          </p:cNvGrpSpPr>
          <p:nvPr/>
        </p:nvGrpSpPr>
        <p:grpSpPr bwMode="auto">
          <a:xfrm>
            <a:off x="2700338" y="1989138"/>
            <a:ext cx="1296987" cy="2592387"/>
            <a:chOff x="1383" y="1298"/>
            <a:chExt cx="817" cy="1633"/>
          </a:xfrm>
        </p:grpSpPr>
        <p:pic>
          <p:nvPicPr>
            <p:cNvPr id="343046" name="Picture 6" descr="plamen svicky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298"/>
              <a:ext cx="817" cy="1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3048" name="Rectangle 8"/>
            <p:cNvSpPr>
              <a:spLocks noChangeArrowheads="1"/>
            </p:cNvSpPr>
            <p:nvPr/>
          </p:nvSpPr>
          <p:spPr bwMode="auto">
            <a:xfrm>
              <a:off x="1474" y="2643"/>
              <a:ext cx="6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u="none">
                  <a:effectLst/>
                </a:rPr>
                <a:t>I = 1cd</a:t>
              </a:r>
            </a:p>
          </p:txBody>
        </p:sp>
      </p:grpSp>
      <p:grpSp>
        <p:nvGrpSpPr>
          <p:cNvPr id="343050" name="Group 10"/>
          <p:cNvGrpSpPr>
            <a:grpSpLocks/>
          </p:cNvGrpSpPr>
          <p:nvPr/>
        </p:nvGrpSpPr>
        <p:grpSpPr bwMode="auto">
          <a:xfrm>
            <a:off x="4787900" y="2276475"/>
            <a:ext cx="1976438" cy="2041525"/>
            <a:chOff x="3061" y="1389"/>
            <a:chExt cx="1245" cy="1286"/>
          </a:xfrm>
        </p:grpSpPr>
        <p:pic>
          <p:nvPicPr>
            <p:cNvPr id="343047" name="Picture 7" descr="zarovk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389"/>
              <a:ext cx="1182" cy="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3049" name="Rectangle 9"/>
            <p:cNvSpPr>
              <a:spLocks noChangeArrowheads="1"/>
            </p:cNvSpPr>
            <p:nvPr/>
          </p:nvSpPr>
          <p:spPr bwMode="auto">
            <a:xfrm>
              <a:off x="3061" y="2387"/>
              <a:ext cx="12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u="none">
                  <a:effectLst/>
                </a:rPr>
                <a:t>I</a:t>
              </a:r>
              <a:r>
                <a:rPr lang="cs-CZ" altLang="cs-CZ" sz="2400" b="0" u="none" baseline="-25000">
                  <a:effectLst/>
                </a:rPr>
                <a:t>100W</a:t>
              </a:r>
              <a:r>
                <a:rPr lang="cs-CZ" altLang="cs-CZ" sz="2400" b="0" u="none">
                  <a:effectLst/>
                </a:rPr>
                <a:t> = 200cd</a:t>
              </a:r>
            </a:p>
          </p:txBody>
        </p:sp>
      </p:grp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468313" y="4797425"/>
            <a:ext cx="8459787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400" b="0">
                <a:effectLst/>
              </a:rPr>
              <a:t>Poznámka:</a:t>
            </a:r>
            <a:r>
              <a:rPr lang="cs-CZ" altLang="cs-CZ" b="0" i="0" u="none">
                <a:effectLst/>
              </a:rPr>
              <a:t> </a:t>
            </a:r>
          </a:p>
          <a:p>
            <a:r>
              <a:rPr lang="cs-CZ" altLang="cs-CZ" sz="2400" b="0" u="none">
                <a:effectLst/>
              </a:rPr>
              <a:t>Název jednotky pochází z latiny – candela = svíčka; dřívější jednotky svítivosti byly </a:t>
            </a:r>
            <a:r>
              <a:rPr lang="cs-CZ" altLang="cs-CZ" sz="2400" u="none">
                <a:effectLst/>
              </a:rPr>
              <a:t>Hefnerova svíčka</a:t>
            </a:r>
            <a:r>
              <a:rPr lang="cs-CZ" altLang="cs-CZ" sz="2400" b="0" u="none">
                <a:effectLst/>
              </a:rPr>
              <a:t> (1 HK = 0,82 cd) a  			    </a:t>
            </a:r>
            <a:r>
              <a:rPr lang="cs-CZ" altLang="cs-CZ" sz="2400" u="none">
                <a:effectLst/>
              </a:rPr>
              <a:t>mezinárodní svíčka</a:t>
            </a:r>
            <a:r>
              <a:rPr lang="cs-CZ" altLang="cs-CZ" sz="2400" b="0" u="none">
                <a:effectLst/>
              </a:rPr>
              <a:t> (1 SI = 1,02 cd).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0" y="358775"/>
            <a:ext cx="88392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00FF00"/>
                </a:solidFill>
                <a:effectLst/>
              </a:rPr>
              <a:t>Osvětlení (intenzita osvětlení) </a:t>
            </a:r>
            <a:r>
              <a:rPr lang="cs-CZ" altLang="cs-CZ" sz="2800" u="none">
                <a:solidFill>
                  <a:srgbClr val="00FF00"/>
                </a:solidFill>
                <a:effectLst/>
              </a:rPr>
              <a:t>E</a:t>
            </a:r>
          </a:p>
          <a:p>
            <a:pPr lvl="2" algn="just">
              <a:buFontTx/>
              <a:buChar char="-"/>
            </a:pPr>
            <a:r>
              <a:rPr lang="cs-CZ" altLang="cs-CZ" sz="2400" b="0" i="0" u="none">
                <a:effectLst/>
              </a:rPr>
              <a:t>Podíl světelného toku </a:t>
            </a:r>
            <a:r>
              <a:rPr lang="el-GR" altLang="cs-CZ" sz="2400" b="0" u="none">
                <a:effectLst/>
                <a:cs typeface="Arial" panose="020B0604020202020204" pitchFamily="34" charset="0"/>
              </a:rPr>
              <a:t>ΔΦ</a:t>
            </a:r>
            <a:r>
              <a:rPr lang="cs-CZ" altLang="cs-CZ" sz="2400" b="0" u="none">
                <a:effectLst/>
              </a:rPr>
              <a:t> </a:t>
            </a:r>
            <a:r>
              <a:rPr lang="cs-CZ" altLang="cs-CZ" sz="2400" b="0" i="0" u="none">
                <a:effectLst/>
              </a:rPr>
              <a:t>dopadajícího na ozařovanou plochu </a:t>
            </a:r>
            <a:r>
              <a:rPr lang="el-GR" altLang="cs-CZ" sz="2400" b="0" u="none">
                <a:effectLst/>
              </a:rPr>
              <a:t>Δ</a:t>
            </a:r>
            <a:r>
              <a:rPr lang="cs-CZ" altLang="cs-CZ" sz="2400" b="0" u="none">
                <a:effectLst/>
                <a:cs typeface="Arial" panose="020B0604020202020204" pitchFamily="34" charset="0"/>
              </a:rPr>
              <a:t>S</a:t>
            </a:r>
            <a:r>
              <a:rPr lang="cs-CZ" altLang="cs-CZ" sz="2400" b="0" i="0" u="none">
                <a:effectLst/>
                <a:cs typeface="Arial" panose="020B0604020202020204" pitchFamily="34" charset="0"/>
              </a:rPr>
              <a:t> a obsahu této plochy</a:t>
            </a:r>
            <a:endParaRPr lang="el-GR" altLang="cs-CZ" sz="2400" b="0" u="none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299014" name="Object 6"/>
          <p:cNvGraphicFramePr>
            <a:graphicFrameLocks noChangeAspect="1"/>
          </p:cNvGraphicFramePr>
          <p:nvPr/>
        </p:nvGraphicFramePr>
        <p:xfrm>
          <a:off x="755650" y="1628775"/>
          <a:ext cx="216217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3" name="Rovnice" r:id="rId3" imgW="520560" imgH="393480" progId="Equation.3">
                  <p:embed/>
                </p:oleObj>
              </mc:Choice>
              <mc:Fallback>
                <p:oleObj name="Rovnice" r:id="rId3" imgW="5205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2162175" cy="16351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5" name="Object 7"/>
          <p:cNvGraphicFramePr>
            <a:graphicFrameLocks noChangeAspect="1"/>
          </p:cNvGraphicFramePr>
          <p:nvPr/>
        </p:nvGraphicFramePr>
        <p:xfrm>
          <a:off x="3276600" y="2492375"/>
          <a:ext cx="33416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4" name="Rovnice" r:id="rId5" imgW="850680" imgH="215640" progId="Equation.3">
                  <p:embed/>
                </p:oleObj>
              </mc:Choice>
              <mc:Fallback>
                <p:oleObj name="Rovnice" r:id="rId5" imgW="8506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92375"/>
                        <a:ext cx="33416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1974850" y="3644900"/>
            <a:ext cx="3821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svítivosti zdroje </a:t>
            </a:r>
            <a:r>
              <a:rPr lang="cs-CZ" altLang="cs-CZ" sz="2400" b="0" u="none">
                <a:effectLst/>
              </a:rPr>
              <a:t>I</a:t>
            </a:r>
            <a:endParaRPr lang="cs-CZ" altLang="cs-CZ" sz="2400" b="0" u="none">
              <a:effectLst/>
              <a:sym typeface="Symbol" panose="05050102010706020507" pitchFamily="18" charset="2"/>
            </a:endParaRPr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1979613" y="4051300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vzdálenosti od světelného zdroje</a:t>
            </a:r>
            <a:r>
              <a:rPr lang="cs-CZ" altLang="cs-CZ" sz="2400" b="0" i="0" u="none">
                <a:effectLst/>
              </a:rPr>
              <a:t> </a:t>
            </a:r>
            <a:r>
              <a:rPr lang="cs-CZ" altLang="cs-CZ" sz="2400" b="0" u="none">
                <a:effectLst/>
              </a:rPr>
              <a:t>r</a:t>
            </a:r>
            <a:endParaRPr lang="cs-CZ" altLang="cs-CZ" sz="2400" b="0" u="none">
              <a:effectLst/>
              <a:sym typeface="Symbol" panose="05050102010706020507" pitchFamily="18" charset="2"/>
            </a:endParaRPr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1979613" y="4484688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úhlu dopadu světla na osvětlovanou plochu </a:t>
            </a:r>
            <a:r>
              <a:rPr lang="el-GR" altLang="cs-CZ" sz="2400" b="0" u="none">
                <a:effectLst/>
                <a:cs typeface="Arial" panose="020B0604020202020204" pitchFamily="34" charset="0"/>
              </a:rPr>
              <a:t>α</a:t>
            </a:r>
            <a:r>
              <a:rPr lang="cs-CZ" altLang="cs-CZ" sz="2400" b="0" i="0" u="none">
                <a:effectLst/>
              </a:rPr>
              <a:t>  </a:t>
            </a:r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34925" y="3357563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>
              <a:buFontTx/>
              <a:buChar char="-"/>
            </a:pP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závisí na:</a:t>
            </a:r>
            <a:endParaRPr lang="cs-CZ" altLang="cs-CZ" sz="1200" b="0" i="0" u="none">
              <a:solidFill>
                <a:srgbClr val="FF0066"/>
              </a:solidFill>
              <a:effectLst/>
            </a:endParaRPr>
          </a:p>
        </p:txBody>
      </p:sp>
      <p:sp>
        <p:nvSpPr>
          <p:cNvPr id="299021" name="Line 13"/>
          <p:cNvSpPr>
            <a:spLocks noChangeShapeType="1"/>
          </p:cNvSpPr>
          <p:nvPr/>
        </p:nvSpPr>
        <p:spPr bwMode="auto">
          <a:xfrm rot="200392">
            <a:off x="2630488" y="6011863"/>
            <a:ext cx="3452812" cy="29051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9041" name="Line 33"/>
          <p:cNvSpPr>
            <a:spLocks noChangeShapeType="1"/>
          </p:cNvSpPr>
          <p:nvPr/>
        </p:nvSpPr>
        <p:spPr bwMode="auto">
          <a:xfrm flipV="1">
            <a:off x="6084888" y="5146675"/>
            <a:ext cx="0" cy="1439863"/>
          </a:xfrm>
          <a:prstGeom prst="line">
            <a:avLst/>
          </a:prstGeom>
          <a:noFill/>
          <a:ln w="1143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99048" name="Group 40"/>
          <p:cNvGrpSpPr>
            <a:grpSpLocks/>
          </p:cNvGrpSpPr>
          <p:nvPr/>
        </p:nvGrpSpPr>
        <p:grpSpPr bwMode="auto">
          <a:xfrm>
            <a:off x="4068763" y="5719763"/>
            <a:ext cx="1079500" cy="579437"/>
            <a:chOff x="2472" y="3655"/>
            <a:chExt cx="680" cy="365"/>
          </a:xfrm>
        </p:grpSpPr>
        <p:sp>
          <p:nvSpPr>
            <p:cNvPr id="299045" name="Arc 37"/>
            <p:cNvSpPr>
              <a:spLocks/>
            </p:cNvSpPr>
            <p:nvPr/>
          </p:nvSpPr>
          <p:spPr bwMode="auto">
            <a:xfrm>
              <a:off x="2472" y="3740"/>
              <a:ext cx="680" cy="245"/>
            </a:xfrm>
            <a:custGeom>
              <a:avLst/>
              <a:gdLst>
                <a:gd name="G0" fmla="+- 0 0 0"/>
                <a:gd name="G1" fmla="+- 3496 0 0"/>
                <a:gd name="G2" fmla="+- 21600 0 0"/>
                <a:gd name="T0" fmla="*/ 21315 w 21600"/>
                <a:gd name="T1" fmla="*/ 0 h 11704"/>
                <a:gd name="T2" fmla="*/ 19980 w 21600"/>
                <a:gd name="T3" fmla="*/ 11704 h 11704"/>
                <a:gd name="T4" fmla="*/ 0 w 21600"/>
                <a:gd name="T5" fmla="*/ 3496 h 1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1704" fill="none" extrusionOk="0">
                  <a:moveTo>
                    <a:pt x="21315" y="-1"/>
                  </a:moveTo>
                  <a:cubicBezTo>
                    <a:pt x="21504" y="1155"/>
                    <a:pt x="21600" y="2324"/>
                    <a:pt x="21600" y="3496"/>
                  </a:cubicBezTo>
                  <a:cubicBezTo>
                    <a:pt x="21600" y="6311"/>
                    <a:pt x="21049" y="9099"/>
                    <a:pt x="19979" y="11703"/>
                  </a:cubicBezTo>
                </a:path>
                <a:path w="21600" h="11704" stroke="0" extrusionOk="0">
                  <a:moveTo>
                    <a:pt x="21315" y="-1"/>
                  </a:moveTo>
                  <a:cubicBezTo>
                    <a:pt x="21504" y="1155"/>
                    <a:pt x="21600" y="2324"/>
                    <a:pt x="21600" y="3496"/>
                  </a:cubicBezTo>
                  <a:cubicBezTo>
                    <a:pt x="21600" y="6311"/>
                    <a:pt x="21049" y="9099"/>
                    <a:pt x="19979" y="11703"/>
                  </a:cubicBezTo>
                  <a:lnTo>
                    <a:pt x="0" y="3496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9047" name="Rectangle 39"/>
            <p:cNvSpPr>
              <a:spLocks noChangeArrowheads="1"/>
            </p:cNvSpPr>
            <p:nvPr/>
          </p:nvSpPr>
          <p:spPr bwMode="auto">
            <a:xfrm>
              <a:off x="2845" y="3655"/>
              <a:ext cx="26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cs-CZ" b="0" u="none">
                  <a:effectLst/>
                </a:rPr>
                <a:t>α</a:t>
              </a:r>
              <a:endParaRPr lang="cs-CZ" altLang="cs-CZ" b="0" u="none">
                <a:effectLst/>
              </a:endParaRPr>
            </a:p>
          </p:txBody>
        </p:sp>
      </p:grpSp>
      <p:grpSp>
        <p:nvGrpSpPr>
          <p:cNvPr id="299050" name="Group 42"/>
          <p:cNvGrpSpPr>
            <a:grpSpLocks/>
          </p:cNvGrpSpPr>
          <p:nvPr/>
        </p:nvGrpSpPr>
        <p:grpSpPr bwMode="auto">
          <a:xfrm>
            <a:off x="1403350" y="5084763"/>
            <a:ext cx="2025650" cy="1646237"/>
            <a:chOff x="793" y="3255"/>
            <a:chExt cx="1276" cy="1037"/>
          </a:xfrm>
        </p:grpSpPr>
        <p:grpSp>
          <p:nvGrpSpPr>
            <p:cNvPr id="299040" name="Group 32"/>
            <p:cNvGrpSpPr>
              <a:grpSpLocks/>
            </p:cNvGrpSpPr>
            <p:nvPr/>
          </p:nvGrpSpPr>
          <p:grpSpPr bwMode="auto">
            <a:xfrm>
              <a:off x="986" y="3255"/>
              <a:ext cx="1083" cy="1037"/>
              <a:chOff x="986" y="3334"/>
              <a:chExt cx="1083" cy="1037"/>
            </a:xfrm>
          </p:grpSpPr>
          <p:sp>
            <p:nvSpPr>
              <p:cNvPr id="299024" name="Oval 16"/>
              <p:cNvSpPr>
                <a:spLocks noChangeArrowheads="1"/>
              </p:cNvSpPr>
              <p:nvPr/>
            </p:nvSpPr>
            <p:spPr bwMode="auto">
              <a:xfrm>
                <a:off x="1391" y="3697"/>
                <a:ext cx="273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9025" name="Line 17"/>
              <p:cNvSpPr>
                <a:spLocks noChangeShapeType="1"/>
              </p:cNvSpPr>
              <p:nvPr/>
            </p:nvSpPr>
            <p:spPr bwMode="auto">
              <a:xfrm rot="200392" flipH="1">
                <a:off x="1255" y="3878"/>
                <a:ext cx="182" cy="454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26" name="Line 18"/>
              <p:cNvSpPr>
                <a:spLocks noChangeShapeType="1"/>
              </p:cNvSpPr>
              <p:nvPr/>
            </p:nvSpPr>
            <p:spPr bwMode="auto">
              <a:xfrm rot="200392" flipH="1">
                <a:off x="986" y="3782"/>
                <a:ext cx="500" cy="23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27" name="Line 19"/>
              <p:cNvSpPr>
                <a:spLocks noChangeShapeType="1"/>
              </p:cNvSpPr>
              <p:nvPr/>
            </p:nvSpPr>
            <p:spPr bwMode="auto">
              <a:xfrm rot="200392" flipH="1" flipV="1">
                <a:off x="987" y="3606"/>
                <a:ext cx="490" cy="184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28" name="Line 20"/>
              <p:cNvSpPr>
                <a:spLocks noChangeShapeType="1"/>
              </p:cNvSpPr>
              <p:nvPr/>
            </p:nvSpPr>
            <p:spPr bwMode="auto">
              <a:xfrm rot="200392" flipH="1" flipV="1">
                <a:off x="1259" y="3379"/>
                <a:ext cx="269" cy="36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29" name="Line 21"/>
              <p:cNvSpPr>
                <a:spLocks noChangeShapeType="1"/>
              </p:cNvSpPr>
              <p:nvPr/>
            </p:nvSpPr>
            <p:spPr bwMode="auto">
              <a:xfrm rot="200392" flipV="1">
                <a:off x="1571" y="3334"/>
                <a:ext cx="94" cy="442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30" name="Line 22"/>
              <p:cNvSpPr>
                <a:spLocks noChangeShapeType="1"/>
              </p:cNvSpPr>
              <p:nvPr/>
            </p:nvSpPr>
            <p:spPr bwMode="auto">
              <a:xfrm rot="200392">
                <a:off x="1486" y="3925"/>
                <a:ext cx="132" cy="44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37" name="Line 29"/>
              <p:cNvSpPr>
                <a:spLocks noChangeShapeType="1"/>
              </p:cNvSpPr>
              <p:nvPr/>
            </p:nvSpPr>
            <p:spPr bwMode="auto">
              <a:xfrm rot="200392" flipV="1">
                <a:off x="1516" y="3517"/>
                <a:ext cx="502" cy="365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38" name="Line 30"/>
              <p:cNvSpPr>
                <a:spLocks noChangeShapeType="1"/>
              </p:cNvSpPr>
              <p:nvPr/>
            </p:nvSpPr>
            <p:spPr bwMode="auto">
              <a:xfrm rot="200392">
                <a:off x="1618" y="3880"/>
                <a:ext cx="451" cy="1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39" name="Line 31"/>
              <p:cNvSpPr>
                <a:spLocks noChangeShapeType="1"/>
              </p:cNvSpPr>
              <p:nvPr/>
            </p:nvSpPr>
            <p:spPr bwMode="auto">
              <a:xfrm rot="200392">
                <a:off x="1516" y="3913"/>
                <a:ext cx="411" cy="24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99049" name="Rectangle 41"/>
            <p:cNvSpPr>
              <a:spLocks noChangeArrowheads="1"/>
            </p:cNvSpPr>
            <p:nvPr/>
          </p:nvSpPr>
          <p:spPr bwMode="auto">
            <a:xfrm>
              <a:off x="793" y="3612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0" u="none">
                  <a:effectLst/>
                </a:rPr>
                <a:t>I</a:t>
              </a:r>
            </a:p>
          </p:txBody>
        </p:sp>
      </p:grpSp>
      <p:grpSp>
        <p:nvGrpSpPr>
          <p:cNvPr id="299044" name="Group 36"/>
          <p:cNvGrpSpPr>
            <a:grpSpLocks/>
          </p:cNvGrpSpPr>
          <p:nvPr/>
        </p:nvGrpSpPr>
        <p:grpSpPr bwMode="auto">
          <a:xfrm>
            <a:off x="2555875" y="5291138"/>
            <a:ext cx="3455988" cy="579437"/>
            <a:chOff x="1519" y="3385"/>
            <a:chExt cx="2177" cy="365"/>
          </a:xfrm>
        </p:grpSpPr>
        <p:sp>
          <p:nvSpPr>
            <p:cNvPr id="299042" name="Line 34"/>
            <p:cNvSpPr>
              <a:spLocks noChangeShapeType="1"/>
            </p:cNvSpPr>
            <p:nvPr/>
          </p:nvSpPr>
          <p:spPr bwMode="auto">
            <a:xfrm flipV="1">
              <a:off x="1519" y="3702"/>
              <a:ext cx="2177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9043" name="Rectangle 35"/>
            <p:cNvSpPr>
              <a:spLocks noChangeArrowheads="1"/>
            </p:cNvSpPr>
            <p:nvPr/>
          </p:nvSpPr>
          <p:spPr bwMode="auto">
            <a:xfrm>
              <a:off x="2517" y="3385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0" u="none">
                  <a:effectLst/>
                </a:rPr>
                <a:t>r</a:t>
              </a:r>
            </a:p>
          </p:txBody>
        </p:sp>
      </p:grpSp>
      <p:graphicFrame>
        <p:nvGraphicFramePr>
          <p:cNvPr id="299051" name="Object 43"/>
          <p:cNvGraphicFramePr>
            <a:graphicFrameLocks noChangeAspect="1"/>
          </p:cNvGraphicFramePr>
          <p:nvPr>
            <p:ph/>
          </p:nvPr>
        </p:nvGraphicFramePr>
        <p:xfrm>
          <a:off x="6300788" y="5084763"/>
          <a:ext cx="25558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5" name="Rovnice" r:id="rId7" imgW="774360" imgH="444240" progId="Equation.3">
                  <p:embed/>
                </p:oleObj>
              </mc:Choice>
              <mc:Fallback>
                <p:oleObj name="Rovnice" r:id="rId7" imgW="774360" imgH="4442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84763"/>
                        <a:ext cx="255587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990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299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299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9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autoUpdateAnimBg="0"/>
      <p:bldP spid="299016" grpId="0" autoUpdateAnimBg="0"/>
      <p:bldP spid="299017" grpId="0" autoUpdateAnimBg="0"/>
      <p:bldP spid="299018" grpId="0" autoUpdateAnimBg="0"/>
      <p:bldP spid="299019" grpId="0" autoUpdateAnimBg="0"/>
      <p:bldP spid="299021" grpId="0" animBg="1"/>
      <p:bldP spid="299021" grpId="1" animBg="1"/>
      <p:bldP spid="2990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447675" y="537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1800" i="0" u="none">
              <a:effectLst/>
            </a:endParaRPr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381000" y="1393825"/>
            <a:ext cx="8534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478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12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46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arenR"/>
            </a:pPr>
            <a:r>
              <a:rPr lang="cs-CZ" altLang="cs-CZ" sz="2400" b="0" i="0" u="none">
                <a:effectLst/>
              </a:rPr>
              <a:t>Vypočtěte, jak velký celkový svítivý tok vyzařuje zdroj o svítivosti 20 cd?				      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[</a:t>
            </a:r>
            <a:r>
              <a:rPr lang="el-GR" altLang="cs-CZ" sz="2400" b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ΔΦ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= 251,3 lm]</a:t>
            </a:r>
          </a:p>
          <a:p>
            <a:pPr algn="just"/>
            <a:endParaRPr lang="cs-CZ" altLang="cs-CZ" sz="2400" b="0" i="0" u="none">
              <a:solidFill>
                <a:srgbClr val="FF0000"/>
              </a:solidFill>
              <a:effectLst/>
            </a:endParaRPr>
          </a:p>
          <a:p>
            <a:pPr>
              <a:buFontTx/>
              <a:buAutoNum type="arabicParenR" startAt="2"/>
            </a:pPr>
            <a:r>
              <a:rPr lang="cs-CZ" altLang="cs-CZ" sz="2400" b="0" i="0" u="none">
                <a:effectLst/>
              </a:rPr>
              <a:t>Jaké je osvětlení vnitřní stěny duté koule o poloměru 4 m, je-li v jejím středu žárovka o svítivosti 160 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	     [E = 10lx]</a:t>
            </a:r>
          </a:p>
          <a:p>
            <a:endParaRPr lang="cs-CZ" altLang="cs-CZ" sz="2400" b="0" i="0" u="none">
              <a:solidFill>
                <a:srgbClr val="FF0000"/>
              </a:solidFill>
              <a:effectLst/>
            </a:endParaRPr>
          </a:p>
          <a:p>
            <a:pPr>
              <a:buFontTx/>
              <a:buAutoNum type="arabicParenR" startAt="3"/>
            </a:pPr>
            <a:r>
              <a:rPr lang="cs-CZ" altLang="cs-CZ" sz="2400" b="0" i="0" u="none">
                <a:effectLst/>
              </a:rPr>
              <a:t>Vypočtěte, jakou svítivost musí mít lampa zavěšená 1,5 m nad stolem, aby přímo pod ní bylo osvětlení 400 lx. </a:t>
            </a:r>
          </a:p>
          <a:p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							             [</a:t>
            </a:r>
            <a:r>
              <a:rPr lang="cs-CZ" altLang="cs-CZ" sz="2400" b="0" i="0" u="none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I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= 900 cd]</a:t>
            </a:r>
            <a:r>
              <a:rPr lang="cs-CZ" altLang="cs-CZ" sz="2400" b="0" i="0" u="none">
                <a:effectLst/>
              </a:rPr>
              <a:t> </a:t>
            </a:r>
          </a:p>
          <a:p>
            <a:pPr algn="just">
              <a:buFontTx/>
              <a:buAutoNum type="arabicParenR" startAt="4"/>
            </a:pPr>
            <a:r>
              <a:rPr lang="cs-CZ" altLang="cs-CZ" sz="2400" b="0" i="0" u="none">
                <a:effectLst/>
              </a:rPr>
              <a:t>Nad středem kruhového stolu o průměru 1,2 m je ve výšce 140 cm zavěšena lampa o svítivosti 250 cd. Určete osvětlení: a) uprostřed stolu; b) na jeho okraji. </a:t>
            </a:r>
          </a:p>
          <a:p>
            <a:r>
              <a:rPr lang="cs-CZ" altLang="cs-CZ" sz="2400" b="0" i="0" u="none">
                <a:effectLst/>
              </a:rPr>
              <a:t>					               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[E = 127,6 lx; E = 99 lx]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611188" y="358775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0000"/>
                </a:solidFill>
                <a:effectLst/>
              </a:rPr>
              <a:t>Úkoly: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611188" y="739775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0000"/>
                </a:solidFill>
                <a:effectLst/>
              </a:rPr>
              <a:t>Řešení: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autoUpdateAnimBg="0"/>
      <p:bldP spid="358404" grpId="0" autoUpdateAnimBg="0"/>
      <p:bldP spid="35840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-130175" y="193675"/>
            <a:ext cx="91662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3. ELEKTROMAGNETICKÉ ZÁŘENÍ LÁTEK</a:t>
            </a: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684213" y="836613"/>
            <a:ext cx="8108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cs-CZ" altLang="cs-CZ" sz="2400" i="0" u="none">
                <a:solidFill>
                  <a:srgbClr val="00FF00"/>
                </a:solidFill>
                <a:effectLst/>
              </a:rPr>
              <a:t>Elektromagnetické záření vydávají všechna tělesa.</a:t>
            </a:r>
          </a:p>
          <a:p>
            <a:pPr algn="just"/>
            <a:r>
              <a:rPr lang="cs-CZ" altLang="cs-CZ" sz="2400" i="0" u="none">
                <a:solidFill>
                  <a:srgbClr val="00FF00"/>
                </a:solidFill>
                <a:effectLst/>
              </a:rPr>
              <a:t>Chladná vyzařují infračervené záření okem neviditelné,</a:t>
            </a:r>
          </a:p>
          <a:p>
            <a:pPr algn="just"/>
            <a:r>
              <a:rPr lang="cs-CZ" altLang="cs-CZ" sz="2400" i="0" u="none">
                <a:solidFill>
                  <a:srgbClr val="00FF00"/>
                </a:solidFill>
                <a:effectLst/>
              </a:rPr>
              <a:t>tělesa zahřátá nad 500 °C září viditelně. </a:t>
            </a:r>
          </a:p>
        </p:txBody>
      </p:sp>
      <p:pic>
        <p:nvPicPr>
          <p:cNvPr id="354310" name="Picture 6" descr="hvezd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700213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12" name="Rectangle 8"/>
          <p:cNvSpPr>
            <a:spLocks noChangeArrowheads="1"/>
          </p:cNvSpPr>
          <p:nvPr/>
        </p:nvSpPr>
        <p:spPr bwMode="auto">
          <a:xfrm>
            <a:off x="250825" y="2133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>
              <a:buFontTx/>
              <a:buChar char="-"/>
            </a:pP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Příčinou vzniku záření je:</a:t>
            </a:r>
            <a:endParaRPr lang="cs-CZ" altLang="cs-CZ" sz="1200" b="0" i="0" u="none">
              <a:solidFill>
                <a:srgbClr val="FF0066"/>
              </a:solidFill>
              <a:effectLst/>
            </a:endParaRPr>
          </a:p>
        </p:txBody>
      </p:sp>
      <p:sp>
        <p:nvSpPr>
          <p:cNvPr id="354315" name="Rectangle 11"/>
          <p:cNvSpPr>
            <a:spLocks noChangeArrowheads="1"/>
          </p:cNvSpPr>
          <p:nvPr/>
        </p:nvSpPr>
        <p:spPr bwMode="auto">
          <a:xfrm>
            <a:off x="971550" y="2636838"/>
            <a:ext cx="5976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</a:t>
            </a:r>
            <a:r>
              <a:rPr lang="cs-CZ" altLang="cs-CZ" sz="2400" b="0" i="0" u="none">
                <a:effectLst/>
              </a:rPr>
              <a:t>přeměna tepelného pohybu částic látky</a:t>
            </a:r>
          </a:p>
          <a:p>
            <a:r>
              <a:rPr lang="cs-CZ" altLang="cs-CZ" sz="2400" b="0" i="0" u="none">
                <a:effectLst/>
              </a:rPr>
              <a:t>	na energii záření (vlákno žárovky)</a:t>
            </a:r>
          </a:p>
        </p:txBody>
      </p:sp>
      <p:grpSp>
        <p:nvGrpSpPr>
          <p:cNvPr id="354376" name="Group 72"/>
          <p:cNvGrpSpPr>
            <a:grpSpLocks/>
          </p:cNvGrpSpPr>
          <p:nvPr/>
        </p:nvGrpSpPr>
        <p:grpSpPr bwMode="auto">
          <a:xfrm>
            <a:off x="1190625" y="3644900"/>
            <a:ext cx="1652588" cy="1944688"/>
            <a:chOff x="476" y="2389"/>
            <a:chExt cx="1041" cy="1225"/>
          </a:xfrm>
        </p:grpSpPr>
        <p:sp>
          <p:nvSpPr>
            <p:cNvPr id="354332" name="Oval 28"/>
            <p:cNvSpPr>
              <a:spLocks noChangeArrowheads="1"/>
            </p:cNvSpPr>
            <p:nvPr/>
          </p:nvSpPr>
          <p:spPr bwMode="auto">
            <a:xfrm>
              <a:off x="881" y="2659"/>
              <a:ext cx="273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4334" name="Line 30"/>
            <p:cNvSpPr>
              <a:spLocks noChangeShapeType="1"/>
            </p:cNvSpPr>
            <p:nvPr/>
          </p:nvSpPr>
          <p:spPr bwMode="auto">
            <a:xfrm rot="200392" flipH="1">
              <a:off x="476" y="2795"/>
              <a:ext cx="500" cy="23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4335" name="Line 31"/>
            <p:cNvSpPr>
              <a:spLocks noChangeShapeType="1"/>
            </p:cNvSpPr>
            <p:nvPr/>
          </p:nvSpPr>
          <p:spPr bwMode="auto">
            <a:xfrm rot="200392" flipH="1" flipV="1">
              <a:off x="659" y="2389"/>
              <a:ext cx="312" cy="36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4337" name="Line 33"/>
            <p:cNvSpPr>
              <a:spLocks noChangeShapeType="1"/>
            </p:cNvSpPr>
            <p:nvPr/>
          </p:nvSpPr>
          <p:spPr bwMode="auto">
            <a:xfrm rot="200392" flipV="1">
              <a:off x="1057" y="2391"/>
              <a:ext cx="325" cy="35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4338" name="Line 34"/>
            <p:cNvSpPr>
              <a:spLocks noChangeShapeType="1"/>
            </p:cNvSpPr>
            <p:nvPr/>
          </p:nvSpPr>
          <p:spPr bwMode="auto">
            <a:xfrm rot="200392">
              <a:off x="976" y="2887"/>
              <a:ext cx="132" cy="44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4340" name="Line 36"/>
            <p:cNvSpPr>
              <a:spLocks noChangeShapeType="1"/>
            </p:cNvSpPr>
            <p:nvPr/>
          </p:nvSpPr>
          <p:spPr bwMode="auto">
            <a:xfrm rot="200392">
              <a:off x="1103" y="2840"/>
              <a:ext cx="414" cy="13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4371" name="Rectangle 67"/>
            <p:cNvSpPr>
              <a:spLocks noChangeArrowheads="1"/>
            </p:cNvSpPr>
            <p:nvPr/>
          </p:nvSpPr>
          <p:spPr bwMode="auto">
            <a:xfrm>
              <a:off x="521" y="3249"/>
              <a:ext cx="9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0" i="0" u="none">
                  <a:solidFill>
                    <a:srgbClr val="FF0000"/>
                  </a:solidFill>
                  <a:effectLst/>
                </a:rPr>
                <a:t>900 °C</a:t>
              </a:r>
            </a:p>
          </p:txBody>
        </p:sp>
      </p:grpSp>
      <p:grpSp>
        <p:nvGrpSpPr>
          <p:cNvPr id="354375" name="Group 71"/>
          <p:cNvGrpSpPr>
            <a:grpSpLocks/>
          </p:cNvGrpSpPr>
          <p:nvPr/>
        </p:nvGrpSpPr>
        <p:grpSpPr bwMode="auto">
          <a:xfrm>
            <a:off x="3130550" y="3429000"/>
            <a:ext cx="1801813" cy="2163763"/>
            <a:chOff x="1923" y="2296"/>
            <a:chExt cx="1135" cy="1363"/>
          </a:xfrm>
        </p:grpSpPr>
        <p:grpSp>
          <p:nvGrpSpPr>
            <p:cNvPr id="354367" name="Group 63"/>
            <p:cNvGrpSpPr>
              <a:grpSpLocks/>
            </p:cNvGrpSpPr>
            <p:nvPr/>
          </p:nvGrpSpPr>
          <p:grpSpPr bwMode="auto">
            <a:xfrm>
              <a:off x="1923" y="2296"/>
              <a:ext cx="1135" cy="1043"/>
              <a:chOff x="1923" y="2296"/>
              <a:chExt cx="1135" cy="1043"/>
            </a:xfrm>
          </p:grpSpPr>
          <p:sp>
            <p:nvSpPr>
              <p:cNvPr id="354345" name="Oval 41"/>
              <p:cNvSpPr>
                <a:spLocks noChangeArrowheads="1"/>
              </p:cNvSpPr>
              <p:nvPr/>
            </p:nvSpPr>
            <p:spPr bwMode="auto">
              <a:xfrm>
                <a:off x="2378" y="2659"/>
                <a:ext cx="273" cy="27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4346" name="Line 42"/>
              <p:cNvSpPr>
                <a:spLocks noChangeShapeType="1"/>
              </p:cNvSpPr>
              <p:nvPr/>
            </p:nvSpPr>
            <p:spPr bwMode="auto">
              <a:xfrm rot="200392" flipH="1">
                <a:off x="2059" y="2834"/>
                <a:ext cx="366" cy="370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47" name="Line 43"/>
              <p:cNvSpPr>
                <a:spLocks noChangeShapeType="1"/>
              </p:cNvSpPr>
              <p:nvPr/>
            </p:nvSpPr>
            <p:spPr bwMode="auto">
              <a:xfrm rot="200392" flipH="1" flipV="1">
                <a:off x="2109" y="2384"/>
                <a:ext cx="350" cy="283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48" name="Line 44"/>
              <p:cNvSpPr>
                <a:spLocks noChangeShapeType="1"/>
              </p:cNvSpPr>
              <p:nvPr/>
            </p:nvSpPr>
            <p:spPr bwMode="auto">
              <a:xfrm rot="200392" flipH="1">
                <a:off x="1923" y="2749"/>
                <a:ext cx="534" cy="44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50" name="Line 46"/>
              <p:cNvSpPr>
                <a:spLocks noChangeShapeType="1"/>
              </p:cNvSpPr>
              <p:nvPr/>
            </p:nvSpPr>
            <p:spPr bwMode="auto">
              <a:xfrm rot="200392" flipV="1">
                <a:off x="2558" y="2296"/>
                <a:ext cx="94" cy="442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52" name="Line 48"/>
              <p:cNvSpPr>
                <a:spLocks noChangeShapeType="1"/>
              </p:cNvSpPr>
              <p:nvPr/>
            </p:nvSpPr>
            <p:spPr bwMode="auto">
              <a:xfrm rot="200392" flipV="1">
                <a:off x="2500" y="2569"/>
                <a:ext cx="558" cy="276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53" name="Line 49"/>
              <p:cNvSpPr>
                <a:spLocks noChangeShapeType="1"/>
              </p:cNvSpPr>
              <p:nvPr/>
            </p:nvSpPr>
            <p:spPr bwMode="auto">
              <a:xfrm rot="200392">
                <a:off x="2597" y="2838"/>
                <a:ext cx="375" cy="226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54" name="Line 50"/>
              <p:cNvSpPr>
                <a:spLocks noChangeShapeType="1"/>
              </p:cNvSpPr>
              <p:nvPr/>
            </p:nvSpPr>
            <p:spPr bwMode="auto">
              <a:xfrm rot="200392">
                <a:off x="2496" y="2863"/>
                <a:ext cx="18" cy="476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54372" name="Rectangle 68"/>
            <p:cNvSpPr>
              <a:spLocks noChangeArrowheads="1"/>
            </p:cNvSpPr>
            <p:nvPr/>
          </p:nvSpPr>
          <p:spPr bwMode="auto">
            <a:xfrm>
              <a:off x="1927" y="3294"/>
              <a:ext cx="10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0" i="0" u="none">
                  <a:solidFill>
                    <a:srgbClr val="FF6600"/>
                  </a:solidFill>
                  <a:effectLst/>
                </a:rPr>
                <a:t>1100 °C</a:t>
              </a:r>
            </a:p>
          </p:txBody>
        </p:sp>
      </p:grpSp>
      <p:grpSp>
        <p:nvGrpSpPr>
          <p:cNvPr id="354374" name="Group 70"/>
          <p:cNvGrpSpPr>
            <a:grpSpLocks/>
          </p:cNvGrpSpPr>
          <p:nvPr/>
        </p:nvGrpSpPr>
        <p:grpSpPr bwMode="auto">
          <a:xfrm>
            <a:off x="5132388" y="3498850"/>
            <a:ext cx="1744662" cy="2090738"/>
            <a:chOff x="3459" y="2387"/>
            <a:chExt cx="1099" cy="1317"/>
          </a:xfrm>
        </p:grpSpPr>
        <p:grpSp>
          <p:nvGrpSpPr>
            <p:cNvPr id="354370" name="Group 66"/>
            <p:cNvGrpSpPr>
              <a:grpSpLocks/>
            </p:cNvGrpSpPr>
            <p:nvPr/>
          </p:nvGrpSpPr>
          <p:grpSpPr bwMode="auto">
            <a:xfrm>
              <a:off x="3459" y="2387"/>
              <a:ext cx="1099" cy="1010"/>
              <a:chOff x="3780" y="2376"/>
              <a:chExt cx="1099" cy="1010"/>
            </a:xfrm>
          </p:grpSpPr>
          <p:sp>
            <p:nvSpPr>
              <p:cNvPr id="354357" name="Oval 53"/>
              <p:cNvSpPr>
                <a:spLocks noChangeArrowheads="1"/>
              </p:cNvSpPr>
              <p:nvPr/>
            </p:nvSpPr>
            <p:spPr bwMode="auto">
              <a:xfrm>
                <a:off x="4192" y="2704"/>
                <a:ext cx="273" cy="2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4358" name="Line 54"/>
              <p:cNvSpPr>
                <a:spLocks noChangeShapeType="1"/>
              </p:cNvSpPr>
              <p:nvPr/>
            </p:nvSpPr>
            <p:spPr bwMode="auto">
              <a:xfrm rot="200392" flipH="1">
                <a:off x="4056" y="2885"/>
                <a:ext cx="182" cy="45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59" name="Line 55"/>
              <p:cNvSpPr>
                <a:spLocks noChangeShapeType="1"/>
              </p:cNvSpPr>
              <p:nvPr/>
            </p:nvSpPr>
            <p:spPr bwMode="auto">
              <a:xfrm rot="200392" flipH="1">
                <a:off x="3875" y="2791"/>
                <a:ext cx="409" cy="3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60" name="Line 56"/>
              <p:cNvSpPr>
                <a:spLocks noChangeShapeType="1"/>
              </p:cNvSpPr>
              <p:nvPr/>
            </p:nvSpPr>
            <p:spPr bwMode="auto">
              <a:xfrm rot="200392" flipH="1">
                <a:off x="3780" y="2796"/>
                <a:ext cx="491" cy="4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61" name="Line 57"/>
              <p:cNvSpPr>
                <a:spLocks noChangeShapeType="1"/>
              </p:cNvSpPr>
              <p:nvPr/>
            </p:nvSpPr>
            <p:spPr bwMode="auto">
              <a:xfrm rot="200392" flipH="1" flipV="1">
                <a:off x="3923" y="2568"/>
                <a:ext cx="314" cy="179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62" name="Line 58"/>
              <p:cNvSpPr>
                <a:spLocks noChangeShapeType="1"/>
              </p:cNvSpPr>
              <p:nvPr/>
            </p:nvSpPr>
            <p:spPr bwMode="auto">
              <a:xfrm rot="200392" flipH="1" flipV="1">
                <a:off x="4103" y="2376"/>
                <a:ext cx="267" cy="3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63" name="Line 59"/>
              <p:cNvSpPr>
                <a:spLocks noChangeShapeType="1"/>
              </p:cNvSpPr>
              <p:nvPr/>
            </p:nvSpPr>
            <p:spPr bwMode="auto">
              <a:xfrm rot="200392">
                <a:off x="4285" y="2929"/>
                <a:ext cx="46" cy="45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64" name="Line 60"/>
              <p:cNvSpPr>
                <a:spLocks noChangeShapeType="1"/>
              </p:cNvSpPr>
              <p:nvPr/>
            </p:nvSpPr>
            <p:spPr bwMode="auto">
              <a:xfrm rot="200392" flipV="1">
                <a:off x="4321" y="2376"/>
                <a:ext cx="151" cy="50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65" name="Line 61"/>
              <p:cNvSpPr>
                <a:spLocks noChangeShapeType="1"/>
              </p:cNvSpPr>
              <p:nvPr/>
            </p:nvSpPr>
            <p:spPr bwMode="auto">
              <a:xfrm rot="200392" flipV="1">
                <a:off x="4469" y="2750"/>
                <a:ext cx="410" cy="9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66" name="Line 62"/>
              <p:cNvSpPr>
                <a:spLocks noChangeShapeType="1"/>
              </p:cNvSpPr>
              <p:nvPr/>
            </p:nvSpPr>
            <p:spPr bwMode="auto">
              <a:xfrm rot="200392">
                <a:off x="4313" y="2916"/>
                <a:ext cx="287" cy="37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68" name="Line 64"/>
              <p:cNvSpPr>
                <a:spLocks noChangeShapeType="1"/>
              </p:cNvSpPr>
              <p:nvPr/>
            </p:nvSpPr>
            <p:spPr bwMode="auto">
              <a:xfrm rot="200392" flipV="1">
                <a:off x="4422" y="2524"/>
                <a:ext cx="317" cy="2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369" name="Line 65"/>
              <p:cNvSpPr>
                <a:spLocks noChangeShapeType="1"/>
              </p:cNvSpPr>
              <p:nvPr/>
            </p:nvSpPr>
            <p:spPr bwMode="auto">
              <a:xfrm rot="200392">
                <a:off x="4419" y="2918"/>
                <a:ext cx="362" cy="9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54373" name="Rectangle 69"/>
            <p:cNvSpPr>
              <a:spLocks noChangeArrowheads="1"/>
            </p:cNvSpPr>
            <p:nvPr/>
          </p:nvSpPr>
          <p:spPr bwMode="auto">
            <a:xfrm>
              <a:off x="3515" y="3339"/>
              <a:ext cx="10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0" i="0" u="none">
                  <a:effectLst/>
                </a:rPr>
                <a:t>1300 °C</a:t>
              </a:r>
            </a:p>
          </p:txBody>
        </p:sp>
      </p:grpSp>
      <p:sp>
        <p:nvSpPr>
          <p:cNvPr id="354377" name="Rectangle 73"/>
          <p:cNvSpPr>
            <a:spLocks noChangeArrowheads="1"/>
          </p:cNvSpPr>
          <p:nvPr/>
        </p:nvSpPr>
        <p:spPr bwMode="auto">
          <a:xfrm>
            <a:off x="142875" y="5734050"/>
            <a:ext cx="9001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400" i="0" u="none">
                <a:effectLst/>
              </a:rPr>
              <a:t>S rostoucí teplotou tělesa se vyzařování tepelného záření přesouvá ke kratším vlnovým délkám (k vyšším frekvencím).</a:t>
            </a:r>
            <a:endParaRPr lang="cs-CZ" altLang="cs-CZ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43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43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utoUpdateAnimBg="0"/>
      <p:bldP spid="354309" grpId="0"/>
      <p:bldP spid="354312" grpId="0" autoUpdateAnimBg="0"/>
      <p:bldP spid="354315" grpId="0" autoUpdateAnimBg="0"/>
      <p:bldP spid="3543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1476375" y="188913"/>
            <a:ext cx="597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výboj plynu  a luminofor </a:t>
            </a:r>
            <a:r>
              <a:rPr lang="cs-CZ" altLang="cs-CZ" sz="2400" b="0" i="0" u="none">
                <a:effectLst/>
              </a:rPr>
              <a:t>(zářivka)</a:t>
            </a:r>
          </a:p>
        </p:txBody>
      </p:sp>
      <p:pic>
        <p:nvPicPr>
          <p:cNvPr id="355333" name="Picture 5" descr="zariv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1677988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3059113" y="5373688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400" i="0" u="none">
                <a:solidFill>
                  <a:srgbClr val="00FFFF"/>
                </a:solidFill>
                <a:effectLst/>
              </a:rPr>
              <a:t>LUMINISCENCE</a:t>
            </a:r>
            <a:endParaRPr lang="cs-CZ" altLang="cs-CZ" sz="2400" b="0" i="0" u="none">
              <a:solidFill>
                <a:srgbClr val="00FFFF"/>
              </a:solidFill>
              <a:effectLst/>
            </a:endParaRPr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304800" y="573405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400" i="0" u="none">
                <a:solidFill>
                  <a:srgbClr val="00FFFF"/>
                </a:solidFill>
                <a:effectLst/>
                <a:cs typeface="Times New Roman" panose="02020603050405020304" pitchFamily="18" charset="0"/>
              </a:rPr>
              <a:t>Záření o kratší vlnové délce </a:t>
            </a:r>
            <a:r>
              <a:rPr lang="el-GR" altLang="cs-CZ" sz="2400" i="0" u="none">
                <a:solidFill>
                  <a:srgbClr val="00FFFF"/>
                </a:solidFill>
                <a:effectLst/>
                <a:cs typeface="Arial" panose="020B0604020202020204" pitchFamily="34" charset="0"/>
              </a:rPr>
              <a:t>λ</a:t>
            </a:r>
            <a:r>
              <a:rPr lang="cs-CZ" altLang="cs-CZ" sz="2400" i="0" u="none">
                <a:solidFill>
                  <a:srgbClr val="00FFF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cs-CZ" altLang="cs-CZ" sz="2400" i="0" u="none">
                <a:solidFill>
                  <a:srgbClr val="00FFFF"/>
                </a:solidFill>
                <a:effectLst/>
                <a:cs typeface="Times New Roman" panose="02020603050405020304" pitchFamily="18" charset="0"/>
              </a:rPr>
              <a:t>vyvolává v látce určitého složení vznik záření o delší vlnové délce </a:t>
            </a:r>
            <a:r>
              <a:rPr lang="el-GR" altLang="cs-CZ" sz="2400" i="0" u="none">
                <a:solidFill>
                  <a:srgbClr val="00FFFF"/>
                </a:solidFill>
                <a:effectLst/>
              </a:rPr>
              <a:t>λ</a:t>
            </a:r>
            <a:r>
              <a:rPr lang="cs-CZ" altLang="cs-CZ" sz="2400" i="0" u="none">
                <a:solidFill>
                  <a:srgbClr val="00FFFF"/>
                </a:solidFill>
                <a:effectLst/>
              </a:rPr>
              <a:t>´</a:t>
            </a:r>
            <a:r>
              <a:rPr lang="cs-CZ" altLang="cs-CZ" sz="2400" i="0" u="none">
                <a:solidFill>
                  <a:srgbClr val="00FFFF"/>
                </a:solidFill>
                <a:effectLst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5336" name="Rectangle 8"/>
          <p:cNvSpPr>
            <a:spLocks noChangeArrowheads="1"/>
          </p:cNvSpPr>
          <p:nvPr/>
        </p:nvSpPr>
        <p:spPr bwMode="auto">
          <a:xfrm>
            <a:off x="3779838" y="2995613"/>
            <a:ext cx="863600" cy="2017712"/>
          </a:xfrm>
          <a:prstGeom prst="rect">
            <a:avLst/>
          </a:prstGeom>
          <a:solidFill>
            <a:srgbClr val="1C1C1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>
              <a:solidFill>
                <a:srgbClr val="1C1C1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55337" name="AutoShape 9"/>
          <p:cNvCxnSpPr>
            <a:cxnSpLocks noChangeShapeType="1"/>
          </p:cNvCxnSpPr>
          <p:nvPr/>
        </p:nvCxnSpPr>
        <p:spPr bwMode="auto">
          <a:xfrm rot="16200000" flipH="1">
            <a:off x="3023394" y="3104357"/>
            <a:ext cx="215900" cy="144462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338" name="AutoShape 10"/>
          <p:cNvCxnSpPr>
            <a:cxnSpLocks noChangeShapeType="1"/>
          </p:cNvCxnSpPr>
          <p:nvPr/>
        </p:nvCxnSpPr>
        <p:spPr bwMode="auto">
          <a:xfrm rot="16200000" flipH="1">
            <a:off x="3167857" y="3320256"/>
            <a:ext cx="215900" cy="144463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339" name="AutoShape 11"/>
          <p:cNvCxnSpPr>
            <a:cxnSpLocks noChangeShapeType="1"/>
          </p:cNvCxnSpPr>
          <p:nvPr/>
        </p:nvCxnSpPr>
        <p:spPr bwMode="auto">
          <a:xfrm rot="16200000" flipH="1">
            <a:off x="3310732" y="3536156"/>
            <a:ext cx="215900" cy="144463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340" name="AutoShape 12"/>
          <p:cNvCxnSpPr>
            <a:cxnSpLocks noChangeShapeType="1"/>
          </p:cNvCxnSpPr>
          <p:nvPr/>
        </p:nvCxnSpPr>
        <p:spPr bwMode="auto">
          <a:xfrm rot="16200000" flipH="1">
            <a:off x="3455194" y="3752057"/>
            <a:ext cx="215900" cy="144462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341" name="AutoShape 13"/>
          <p:cNvCxnSpPr>
            <a:cxnSpLocks noChangeShapeType="1"/>
          </p:cNvCxnSpPr>
          <p:nvPr/>
        </p:nvCxnSpPr>
        <p:spPr bwMode="auto">
          <a:xfrm rot="16200000" flipH="1">
            <a:off x="3599657" y="3969543"/>
            <a:ext cx="215900" cy="144463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344" name="AutoShape 16"/>
          <p:cNvCxnSpPr>
            <a:cxnSpLocks noChangeShapeType="1"/>
          </p:cNvCxnSpPr>
          <p:nvPr/>
        </p:nvCxnSpPr>
        <p:spPr bwMode="auto">
          <a:xfrm rot="16200000">
            <a:off x="4606925" y="3821113"/>
            <a:ext cx="360363" cy="287337"/>
          </a:xfrm>
          <a:prstGeom prst="curvedConnector3">
            <a:avLst>
              <a:gd name="adj1" fmla="val 49778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345" name="AutoShape 17"/>
          <p:cNvCxnSpPr>
            <a:cxnSpLocks noChangeShapeType="1"/>
          </p:cNvCxnSpPr>
          <p:nvPr/>
        </p:nvCxnSpPr>
        <p:spPr bwMode="auto">
          <a:xfrm rot="16200000">
            <a:off x="4894263" y="3460750"/>
            <a:ext cx="360362" cy="287338"/>
          </a:xfrm>
          <a:prstGeom prst="curvedConnector3">
            <a:avLst>
              <a:gd name="adj1" fmla="val 49778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346" name="AutoShape 18"/>
          <p:cNvCxnSpPr>
            <a:cxnSpLocks noChangeShapeType="1"/>
          </p:cNvCxnSpPr>
          <p:nvPr/>
        </p:nvCxnSpPr>
        <p:spPr bwMode="auto">
          <a:xfrm rot="16200000">
            <a:off x="5183188" y="3101975"/>
            <a:ext cx="360362" cy="287338"/>
          </a:xfrm>
          <a:prstGeom prst="curvedConnector3">
            <a:avLst>
              <a:gd name="adj1" fmla="val 49778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5347" name="Line 19"/>
          <p:cNvSpPr>
            <a:spLocks noChangeShapeType="1"/>
          </p:cNvSpPr>
          <p:nvPr/>
        </p:nvSpPr>
        <p:spPr bwMode="auto">
          <a:xfrm flipV="1">
            <a:off x="5507038" y="2992438"/>
            <a:ext cx="73025" cy="730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2987675" y="35004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cs-CZ" i="0" u="none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λ</a:t>
            </a:r>
          </a:p>
        </p:txBody>
      </p:sp>
      <p:sp>
        <p:nvSpPr>
          <p:cNvPr id="355352" name="Rectangle 24"/>
          <p:cNvSpPr>
            <a:spLocks noChangeArrowheads="1"/>
          </p:cNvSpPr>
          <p:nvPr/>
        </p:nvSpPr>
        <p:spPr bwMode="auto">
          <a:xfrm>
            <a:off x="5146675" y="3500438"/>
            <a:ext cx="720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cs-CZ" i="0" u="none">
                <a:solidFill>
                  <a:srgbClr val="FFFF00"/>
                </a:solidFill>
                <a:effectLst/>
              </a:rPr>
              <a:t>λ</a:t>
            </a:r>
            <a:r>
              <a:rPr lang="cs-CZ" altLang="cs-CZ" i="0" u="none">
                <a:solidFill>
                  <a:srgbClr val="FFFF00"/>
                </a:solidFill>
                <a:effectLst/>
              </a:rPr>
              <a:t>´</a:t>
            </a:r>
          </a:p>
        </p:txBody>
      </p:sp>
      <p:sp>
        <p:nvSpPr>
          <p:cNvPr id="355353" name="Rectangle 25"/>
          <p:cNvSpPr>
            <a:spLocks noChangeArrowheads="1"/>
          </p:cNvSpPr>
          <p:nvPr/>
        </p:nvSpPr>
        <p:spPr bwMode="auto">
          <a:xfrm>
            <a:off x="0" y="1093788"/>
            <a:ext cx="88392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FFFFFF"/>
                </a:solidFill>
                <a:effectLst/>
              </a:rPr>
              <a:t>Luminofor</a:t>
            </a:r>
            <a:endParaRPr lang="cs-CZ" altLang="cs-CZ" sz="2800" u="none">
              <a:solidFill>
                <a:srgbClr val="FFFFFF"/>
              </a:solidFill>
              <a:effectLst/>
            </a:endParaRPr>
          </a:p>
          <a:p>
            <a:pPr lvl="2" algn="just">
              <a:buFontTx/>
              <a:buChar char="-"/>
            </a:pPr>
            <a:r>
              <a:rPr lang="cs-CZ" altLang="cs-CZ" sz="2400" b="0" i="0" u="none">
                <a:effectLst/>
              </a:rPr>
              <a:t>látka, u které se projevuje luminiscence</a:t>
            </a:r>
          </a:p>
          <a:p>
            <a:pPr lvl="2" algn="just">
              <a:buFontTx/>
              <a:buChar char="-"/>
            </a:pPr>
            <a:r>
              <a:rPr lang="cs-CZ" altLang="cs-CZ" sz="2400" b="0" i="0" u="none">
                <a:effectLst/>
                <a:cs typeface="Arial" panose="020B0604020202020204" pitchFamily="34" charset="0"/>
              </a:rPr>
              <a:t>převážně pevné látky s příměsmi  vytvářející luminiscenční centra (ZnS, CdS, Ag, Cu, Mn)</a:t>
            </a:r>
            <a:endParaRPr lang="el-GR" altLang="cs-CZ" sz="2400" b="0" i="0" u="none"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 autoUpdateAnimBg="0"/>
      <p:bldP spid="355334" grpId="0"/>
      <p:bldP spid="355335" grpId="0"/>
      <p:bldP spid="355336" grpId="0" animBg="1"/>
      <p:bldP spid="355347" grpId="0" animBg="1"/>
      <p:bldP spid="355349" grpId="0"/>
      <p:bldP spid="355352" grpId="0"/>
      <p:bldP spid="35535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323850" y="260350"/>
            <a:ext cx="82089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4. ZÁŘENÍ ČERNÉHO TĚLESA</a:t>
            </a:r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447675" y="6010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1800" i="0" u="none">
              <a:effectLst/>
            </a:endParaRPr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2700338" y="2565400"/>
            <a:ext cx="2449512" cy="25193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6360" name="Oval 8"/>
          <p:cNvSpPr>
            <a:spLocks noChangeArrowheads="1"/>
          </p:cNvSpPr>
          <p:nvPr/>
        </p:nvSpPr>
        <p:spPr bwMode="auto">
          <a:xfrm>
            <a:off x="2916238" y="2709863"/>
            <a:ext cx="2016125" cy="2159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6361" name="Rectangle 9"/>
          <p:cNvSpPr>
            <a:spLocks noChangeArrowheads="1"/>
          </p:cNvSpPr>
          <p:nvPr/>
        </p:nvSpPr>
        <p:spPr bwMode="auto">
          <a:xfrm>
            <a:off x="2700338" y="3429000"/>
            <a:ext cx="287337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V="1">
            <a:off x="684213" y="3141663"/>
            <a:ext cx="4032250" cy="8636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 flipH="1">
            <a:off x="3492500" y="3141663"/>
            <a:ext cx="1223963" cy="1655762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H="1" flipV="1">
            <a:off x="3132138" y="3068638"/>
            <a:ext cx="360362" cy="1655762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3132138" y="3068638"/>
            <a:ext cx="1800225" cy="8651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6366" name="Line 14"/>
          <p:cNvSpPr>
            <a:spLocks noChangeShapeType="1"/>
          </p:cNvSpPr>
          <p:nvPr/>
        </p:nvSpPr>
        <p:spPr bwMode="auto">
          <a:xfrm flipH="1">
            <a:off x="2989263" y="3933825"/>
            <a:ext cx="1943100" cy="35877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 flipV="1">
            <a:off x="3060700" y="2708275"/>
            <a:ext cx="863600" cy="1584325"/>
          </a:xfrm>
          <a:prstGeom prst="line">
            <a:avLst/>
          </a:prstGeom>
          <a:noFill/>
          <a:ln w="28575">
            <a:solidFill>
              <a:srgbClr val="FFCC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>
            <a:off x="3924300" y="2708275"/>
            <a:ext cx="504825" cy="2016125"/>
          </a:xfrm>
          <a:prstGeom prst="line">
            <a:avLst/>
          </a:prstGeom>
          <a:noFill/>
          <a:ln w="19050">
            <a:solidFill>
              <a:srgbClr val="FFCC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611188" y="5702300"/>
            <a:ext cx="7993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0" i="0" u="none">
                <a:effectLst/>
              </a:rPr>
              <a:t>V absolutně černém tělese je v rovnováze vyzařování a pohlcování záření. </a:t>
            </a:r>
          </a:p>
        </p:txBody>
      </p:sp>
      <p:sp>
        <p:nvSpPr>
          <p:cNvPr id="356370" name="Text Box 18"/>
          <p:cNvSpPr txBox="1">
            <a:spLocks noChangeArrowheads="1"/>
          </p:cNvSpPr>
          <p:nvPr/>
        </p:nvSpPr>
        <p:spPr bwMode="auto">
          <a:xfrm>
            <a:off x="250825" y="908050"/>
            <a:ext cx="8424863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ČERNÉ TĚLESO </a:t>
            </a:r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fyzikální abstrakce v podobě tělesa, které dokonale pohlcuje veškerou energii dopadajícího záření.</a:t>
            </a:r>
            <a:endParaRPr lang="cs-CZ" altLang="cs-CZ" sz="2400" i="0" u="none">
              <a:solidFill>
                <a:srgbClr val="00CC00"/>
              </a:solidFill>
              <a:effectLst/>
            </a:endParaRPr>
          </a:p>
        </p:txBody>
      </p:sp>
      <p:sp>
        <p:nvSpPr>
          <p:cNvPr id="356371" name="Line 19"/>
          <p:cNvSpPr>
            <a:spLocks noChangeShapeType="1"/>
          </p:cNvSpPr>
          <p:nvPr/>
        </p:nvSpPr>
        <p:spPr bwMode="auto">
          <a:xfrm flipH="1" flipV="1">
            <a:off x="828675" y="2924175"/>
            <a:ext cx="3527425" cy="1727200"/>
          </a:xfrm>
          <a:prstGeom prst="line">
            <a:avLst/>
          </a:prstGeom>
          <a:noFill/>
          <a:ln w="19050">
            <a:solidFill>
              <a:srgbClr val="FFCC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56374" name="Group 22"/>
          <p:cNvGrpSpPr>
            <a:grpSpLocks/>
          </p:cNvGrpSpPr>
          <p:nvPr/>
        </p:nvGrpSpPr>
        <p:grpSpPr bwMode="auto">
          <a:xfrm>
            <a:off x="5724525" y="2076450"/>
            <a:ext cx="2352675" cy="3584575"/>
            <a:chOff x="3696" y="1207"/>
            <a:chExt cx="1482" cy="2258"/>
          </a:xfrm>
        </p:grpSpPr>
        <p:pic>
          <p:nvPicPr>
            <p:cNvPr id="356372" name="Picture 20" descr="Gustav Robetr Kirchhof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07"/>
              <a:ext cx="1482" cy="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6373" name="Rectangle 21"/>
            <p:cNvSpPr>
              <a:spLocks noChangeArrowheads="1"/>
            </p:cNvSpPr>
            <p:nvPr/>
          </p:nvSpPr>
          <p:spPr bwMode="auto">
            <a:xfrm>
              <a:off x="3774" y="3023"/>
              <a:ext cx="134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cs-CZ" sz="2000" b="0" u="none">
                  <a:effectLst/>
                </a:rPr>
                <a:t>Gustav Kirchhoff </a:t>
              </a:r>
            </a:p>
            <a:p>
              <a:pPr algn="ctr"/>
              <a:r>
                <a:rPr lang="cs-CZ" altLang="cs-CZ" sz="2000" b="0" u="none">
                  <a:effectLst/>
                </a:rPr>
                <a:t>(1824-1887) </a:t>
              </a:r>
              <a:endParaRPr lang="cs-CZ" altLang="cs-CZ" sz="2000" b="0" u="none">
                <a:solidFill>
                  <a:srgbClr val="FFFFFF"/>
                </a:solidFill>
                <a:effectLst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 autoUpdateAnimBg="0"/>
      <p:bldP spid="356359" grpId="0" animBg="1"/>
      <p:bldP spid="356360" grpId="0" animBg="1"/>
      <p:bldP spid="356361" grpId="0" animBg="1"/>
      <p:bldP spid="356362" grpId="0" animBg="1"/>
      <p:bldP spid="356363" grpId="0" animBg="1"/>
      <p:bldP spid="356364" grpId="0" animBg="1"/>
      <p:bldP spid="356365" grpId="0" animBg="1"/>
      <p:bldP spid="356366" grpId="0" animBg="1"/>
      <p:bldP spid="356367" grpId="0" animBg="1"/>
      <p:bldP spid="356368" grpId="0" animBg="1"/>
      <p:bldP spid="356369" grpId="0"/>
      <p:bldP spid="356370" grpId="0" autoUpdateAnimBg="0"/>
      <p:bldP spid="3563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2054225" y="115888"/>
            <a:ext cx="5254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Wienův posunovací zákon</a:t>
            </a:r>
          </a:p>
        </p:txBody>
      </p:sp>
      <p:sp>
        <p:nvSpPr>
          <p:cNvPr id="357386" name="Rectangle 10"/>
          <p:cNvSpPr>
            <a:spLocks noChangeArrowheads="1"/>
          </p:cNvSpPr>
          <p:nvPr/>
        </p:nvSpPr>
        <p:spPr bwMode="auto">
          <a:xfrm>
            <a:off x="69850" y="5919788"/>
            <a:ext cx="907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cs-CZ" altLang="cs-CZ" sz="2400" i="0" u="none">
                <a:solidFill>
                  <a:srgbClr val="FF0000"/>
                </a:solidFill>
                <a:effectLst/>
              </a:rPr>
              <a:t>S rostoucí teplotou zářiče se posouvá maximální hodnota </a:t>
            </a:r>
          </a:p>
          <a:p>
            <a:pPr algn="just"/>
            <a:r>
              <a:rPr lang="cs-CZ" altLang="cs-CZ" sz="2400" i="0" u="none">
                <a:solidFill>
                  <a:srgbClr val="FF0000"/>
                </a:solidFill>
                <a:effectLst/>
              </a:rPr>
              <a:t>spektrální hustoty zářivého toku ke kratším vlnovým délkám.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</a:t>
            </a:r>
          </a:p>
        </p:txBody>
      </p:sp>
      <p:grpSp>
        <p:nvGrpSpPr>
          <p:cNvPr id="357392" name="Group 16"/>
          <p:cNvGrpSpPr>
            <a:grpSpLocks/>
          </p:cNvGrpSpPr>
          <p:nvPr/>
        </p:nvGrpSpPr>
        <p:grpSpPr bwMode="auto">
          <a:xfrm>
            <a:off x="431800" y="765175"/>
            <a:ext cx="8388350" cy="5040313"/>
            <a:chOff x="272" y="482"/>
            <a:chExt cx="5284" cy="3175"/>
          </a:xfrm>
        </p:grpSpPr>
        <p:pic>
          <p:nvPicPr>
            <p:cNvPr id="357385" name="Picture 9" descr="Bez názv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482"/>
              <a:ext cx="5284" cy="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7387" name="Group 11"/>
            <p:cNvGrpSpPr>
              <a:grpSpLocks/>
            </p:cNvGrpSpPr>
            <p:nvPr/>
          </p:nvGrpSpPr>
          <p:grpSpPr bwMode="auto">
            <a:xfrm>
              <a:off x="4059" y="709"/>
              <a:ext cx="1247" cy="2019"/>
              <a:chOff x="4150" y="572"/>
              <a:chExt cx="1247" cy="2019"/>
            </a:xfrm>
          </p:grpSpPr>
          <p:pic>
            <p:nvPicPr>
              <p:cNvPr id="357388" name="Picture 12" descr="WIEN_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0" y="572"/>
                <a:ext cx="1247" cy="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7389" name="Rectangle 13"/>
              <p:cNvSpPr>
                <a:spLocks noChangeArrowheads="1"/>
              </p:cNvSpPr>
              <p:nvPr/>
            </p:nvSpPr>
            <p:spPr bwMode="auto">
              <a:xfrm>
                <a:off x="4234" y="2341"/>
                <a:ext cx="10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 algn="ctr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cs-CZ" altLang="cs-CZ" sz="2000" b="0" i="0" u="none">
                    <a:solidFill>
                      <a:schemeClr val="bg1"/>
                    </a:solidFill>
                    <a:effectLst/>
                  </a:rPr>
                  <a:t>Wilhelm Wien</a:t>
                </a:r>
              </a:p>
            </p:txBody>
          </p:sp>
        </p:grpSp>
        <p:sp>
          <p:nvSpPr>
            <p:cNvPr id="357390" name="Rectangle 14"/>
            <p:cNvSpPr>
              <a:spLocks noChangeArrowheads="1"/>
            </p:cNvSpPr>
            <p:nvPr/>
          </p:nvSpPr>
          <p:spPr bwMode="auto">
            <a:xfrm>
              <a:off x="5193" y="3113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cs-CZ" b="0" i="0" u="none">
                  <a:solidFill>
                    <a:srgbClr val="000000"/>
                  </a:solidFill>
                  <a:effectLst/>
                </a:rPr>
                <a:t>λ</a:t>
              </a:r>
              <a:endParaRPr lang="cs-CZ" altLang="cs-CZ" b="0" i="0" u="none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7391" name="Rectangle 15"/>
            <p:cNvSpPr>
              <a:spLocks noChangeArrowheads="1"/>
            </p:cNvSpPr>
            <p:nvPr/>
          </p:nvSpPr>
          <p:spPr bwMode="auto">
            <a:xfrm>
              <a:off x="325" y="752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0" i="0" u="none">
                  <a:solidFill>
                    <a:srgbClr val="000000"/>
                  </a:solidFill>
                  <a:effectLst/>
                </a:rPr>
                <a:t>E</a:t>
              </a:r>
            </a:p>
          </p:txBody>
        </p:sp>
      </p:grpSp>
      <p:grpSp>
        <p:nvGrpSpPr>
          <p:cNvPr id="357396" name="Group 20"/>
          <p:cNvGrpSpPr>
            <a:grpSpLocks/>
          </p:cNvGrpSpPr>
          <p:nvPr/>
        </p:nvGrpSpPr>
        <p:grpSpPr bwMode="auto">
          <a:xfrm>
            <a:off x="4206875" y="1158875"/>
            <a:ext cx="2236788" cy="1698625"/>
            <a:chOff x="2650" y="730"/>
            <a:chExt cx="1409" cy="1070"/>
          </a:xfrm>
        </p:grpSpPr>
        <p:graphicFrame>
          <p:nvGraphicFramePr>
            <p:cNvPr id="357393" name="Object 17"/>
            <p:cNvGraphicFramePr>
              <a:graphicFrameLocks noChangeAspect="1"/>
            </p:cNvGraphicFramePr>
            <p:nvPr/>
          </p:nvGraphicFramePr>
          <p:xfrm>
            <a:off x="2698" y="730"/>
            <a:ext cx="1089" cy="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397" name="Rovnice" r:id="rId5" imgW="571320" imgH="393480" progId="Equation.3">
                    <p:embed/>
                  </p:oleObj>
                </mc:Choice>
                <mc:Fallback>
                  <p:oleObj name="Rovnice" r:id="rId5" imgW="571320" imgH="393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" y="730"/>
                          <a:ext cx="1089" cy="7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7395" name="Text Box 19"/>
            <p:cNvSpPr txBox="1">
              <a:spLocks noChangeArrowheads="1"/>
            </p:cNvSpPr>
            <p:nvPr/>
          </p:nvSpPr>
          <p:spPr bwMode="auto">
            <a:xfrm>
              <a:off x="2650" y="1512"/>
              <a:ext cx="1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i="0" u="none">
                  <a:solidFill>
                    <a:srgbClr val="FF0000"/>
                  </a:solidFill>
                  <a:effectLst/>
                </a:rPr>
                <a:t>b =2,9.10</a:t>
              </a:r>
              <a:r>
                <a:rPr lang="cs-CZ" altLang="cs-CZ" sz="2400" i="0" u="none" baseline="30000">
                  <a:solidFill>
                    <a:srgbClr val="FF0000"/>
                  </a:solidFill>
                  <a:effectLst/>
                </a:rPr>
                <a:t>-3</a:t>
              </a:r>
              <a:r>
                <a:rPr lang="cs-CZ" altLang="cs-CZ" sz="2400" i="0" u="none">
                  <a:solidFill>
                    <a:srgbClr val="FF0000"/>
                  </a:solidFill>
                  <a:effectLst/>
                </a:rPr>
                <a:t>m.K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autoUpdateAnimBg="0"/>
      <p:bldP spid="35738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64" name="Rectangle 148"/>
          <p:cNvSpPr>
            <a:spLocks noChangeArrowheads="1"/>
          </p:cNvSpPr>
          <p:nvPr/>
        </p:nvSpPr>
        <p:spPr bwMode="auto">
          <a:xfrm>
            <a:off x="1763713" y="260350"/>
            <a:ext cx="584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Stefanův-Boltzmannův zákon</a:t>
            </a:r>
          </a:p>
        </p:txBody>
      </p:sp>
      <p:sp>
        <p:nvSpPr>
          <p:cNvPr id="214166" name="Rectangle 150"/>
          <p:cNvSpPr>
            <a:spLocks noChangeArrowheads="1"/>
          </p:cNvSpPr>
          <p:nvPr/>
        </p:nvSpPr>
        <p:spPr bwMode="auto">
          <a:xfrm>
            <a:off x="539750" y="1628775"/>
            <a:ext cx="8135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cs-CZ" altLang="cs-CZ" sz="2400" i="0" u="none">
                <a:solidFill>
                  <a:srgbClr val="FF0000"/>
                </a:solidFill>
                <a:effectLst/>
              </a:rPr>
              <a:t>Energie vyzařovaná absolutně černým tělesem roste úměrně čtvrté mocnině termodynamické teploty.</a:t>
            </a:r>
            <a:endParaRPr lang="cs-CZ" altLang="cs-CZ" sz="2400" b="0" i="0" u="none">
              <a:solidFill>
                <a:srgbClr val="FF0000"/>
              </a:solidFill>
              <a:effectLst/>
            </a:endParaRPr>
          </a:p>
        </p:txBody>
      </p:sp>
      <p:sp>
        <p:nvSpPr>
          <p:cNvPr id="214167" name="Rectangle 151"/>
          <p:cNvSpPr>
            <a:spLocks noChangeArrowheads="1"/>
          </p:cNvSpPr>
          <p:nvPr/>
        </p:nvSpPr>
        <p:spPr bwMode="auto">
          <a:xfrm>
            <a:off x="558800" y="4581525"/>
            <a:ext cx="83343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b="0" i="0" u="none">
                <a:effectLst/>
              </a:rPr>
              <a:t>- roste-li teplota tělesa, intenzita záření velmi rychle vzrůstá a jeho spektrum se posouvá k vyšším frekvencím</a:t>
            </a:r>
            <a:br>
              <a:rPr lang="cs-CZ" altLang="cs-CZ" sz="2400" b="0" i="0" u="none">
                <a:effectLst/>
              </a:rPr>
            </a:br>
            <a:endParaRPr lang="cs-CZ" altLang="cs-CZ" sz="2400" b="0" i="0" u="none">
              <a:effectLst/>
            </a:endParaRPr>
          </a:p>
        </p:txBody>
      </p:sp>
      <p:graphicFrame>
        <p:nvGraphicFramePr>
          <p:cNvPr id="214168" name="Object 152"/>
          <p:cNvGraphicFramePr>
            <a:graphicFrameLocks noChangeAspect="1"/>
          </p:cNvGraphicFramePr>
          <p:nvPr/>
        </p:nvGraphicFramePr>
        <p:xfrm>
          <a:off x="682625" y="2636838"/>
          <a:ext cx="30972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72" name="Rovnice" r:id="rId4" imgW="545760" imgH="203040" progId="Equation.3">
                  <p:embed/>
                </p:oleObj>
              </mc:Choice>
              <mc:Fallback>
                <p:oleObj name="Rovnice" r:id="rId4" imgW="545760" imgH="203040" progId="Equation.3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2636838"/>
                        <a:ext cx="3097213" cy="115252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169" name="Rectangle 153"/>
          <p:cNvSpPr>
            <a:spLocks noChangeArrowheads="1"/>
          </p:cNvSpPr>
          <p:nvPr/>
        </p:nvSpPr>
        <p:spPr bwMode="auto">
          <a:xfrm>
            <a:off x="3779838" y="2565400"/>
            <a:ext cx="5045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u="none">
                <a:effectLst/>
              </a:rPr>
              <a:t>E - </a:t>
            </a:r>
            <a:r>
              <a:rPr lang="cs-CZ" altLang="cs-CZ" sz="2400" b="0" i="0" u="none">
                <a:effectLst/>
              </a:rPr>
              <a:t>energie záření</a:t>
            </a:r>
          </a:p>
          <a:p>
            <a:pPr algn="just"/>
            <a:r>
              <a:rPr lang="cs-CZ" altLang="cs-CZ" sz="2400" u="none">
                <a:effectLst/>
                <a:sym typeface="Symbol" panose="05050102010706020507" pitchFamily="18" charset="2"/>
              </a:rPr>
              <a:t></a:t>
            </a:r>
            <a:r>
              <a:rPr lang="cs-CZ" altLang="cs-CZ" sz="2400" b="0" i="0" u="none">
                <a:effectLst/>
              </a:rPr>
              <a:t>  - Stefan-Boltzmannova konstanta</a:t>
            </a:r>
          </a:p>
          <a:p>
            <a:pPr algn="just"/>
            <a:r>
              <a:rPr lang="cs-CZ" altLang="cs-CZ" sz="2400" b="0" u="none">
                <a:effectLst/>
                <a:sym typeface="Symbol" panose="05050102010706020507" pitchFamily="18" charset="2"/>
              </a:rPr>
              <a:t>	 = 5,67.10</a:t>
            </a:r>
            <a:r>
              <a:rPr lang="cs-CZ" altLang="cs-CZ" sz="2400" b="0" u="none" baseline="30000">
                <a:effectLst/>
                <a:sym typeface="Symbol" panose="05050102010706020507" pitchFamily="18" charset="2"/>
              </a:rPr>
              <a:t>-8 </a:t>
            </a:r>
            <a:r>
              <a:rPr lang="cs-CZ" altLang="cs-CZ" sz="2400" b="0" u="none">
                <a:effectLst/>
                <a:sym typeface="Symbol" panose="05050102010706020507" pitchFamily="18" charset="2"/>
              </a:rPr>
              <a:t>W.m</a:t>
            </a:r>
            <a:r>
              <a:rPr lang="cs-CZ" altLang="cs-CZ" sz="2400" b="0" u="none" baseline="30000">
                <a:effectLst/>
                <a:sym typeface="Symbol" panose="05050102010706020507" pitchFamily="18" charset="2"/>
              </a:rPr>
              <a:t>-2</a:t>
            </a:r>
            <a:r>
              <a:rPr lang="cs-CZ" altLang="cs-CZ" sz="2400" b="0" u="none">
                <a:effectLst/>
                <a:sym typeface="Symbol" panose="05050102010706020507" pitchFamily="18" charset="2"/>
              </a:rPr>
              <a:t> .K</a:t>
            </a:r>
            <a:r>
              <a:rPr lang="cs-CZ" altLang="cs-CZ" sz="2400" b="0" u="none" baseline="30000">
                <a:effectLst/>
                <a:sym typeface="Symbol" panose="05050102010706020507" pitchFamily="18" charset="2"/>
              </a:rPr>
              <a:t>-4</a:t>
            </a:r>
            <a:endParaRPr lang="cs-CZ" altLang="cs-CZ" sz="2400" b="0" i="0" u="none">
              <a:effectLst/>
            </a:endParaRPr>
          </a:p>
          <a:p>
            <a:pPr algn="just"/>
            <a:r>
              <a:rPr lang="cs-CZ" altLang="cs-CZ" sz="2400" u="none">
                <a:effectLst/>
                <a:sym typeface="Symbol" panose="05050102010706020507" pitchFamily="18" charset="2"/>
              </a:rPr>
              <a:t>T -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termodynamická teplota</a:t>
            </a:r>
          </a:p>
        </p:txBody>
      </p:sp>
      <p:sp>
        <p:nvSpPr>
          <p:cNvPr id="214171" name="Rectangle 155"/>
          <p:cNvSpPr>
            <a:spLocks noChangeArrowheads="1"/>
          </p:cNvSpPr>
          <p:nvPr/>
        </p:nvSpPr>
        <p:spPr bwMode="auto">
          <a:xfrm>
            <a:off x="539750" y="5662613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400" b="0" i="0" u="none">
                <a:effectLst/>
              </a:rPr>
              <a:t>- vlastnosti černého tělesa vysvětlil německý fyzik M. Planck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4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4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4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4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14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14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14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4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4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4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14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14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14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64" grpId="0" autoUpdateAnimBg="0"/>
      <p:bldP spid="214166" grpId="0"/>
      <p:bldP spid="214167" grpId="0"/>
      <p:bldP spid="214169" grpId="0"/>
      <p:bldP spid="214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91" name="Group 2059"/>
          <p:cNvGrpSpPr>
            <a:grpSpLocks/>
          </p:cNvGrpSpPr>
          <p:nvPr/>
        </p:nvGrpSpPr>
        <p:grpSpPr bwMode="auto">
          <a:xfrm>
            <a:off x="381000" y="239713"/>
            <a:ext cx="3581400" cy="2655887"/>
            <a:chOff x="240" y="144"/>
            <a:chExt cx="2256" cy="1673"/>
          </a:xfrm>
        </p:grpSpPr>
        <p:sp>
          <p:nvSpPr>
            <p:cNvPr id="302083" name="Text Box 2051"/>
            <p:cNvSpPr txBox="1">
              <a:spLocks noChangeArrowheads="1"/>
            </p:cNvSpPr>
            <p:nvPr/>
          </p:nvSpPr>
          <p:spPr bwMode="auto">
            <a:xfrm>
              <a:off x="240" y="1453"/>
              <a:ext cx="480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sk-SK" altLang="cs-CZ" u="none">
                  <a:solidFill>
                    <a:srgbClr val="FF0066"/>
                  </a:solidFill>
                  <a:effectLst/>
                  <a:latin typeface="Times New Roman CE" panose="02020603050405020304" pitchFamily="18" charset="0"/>
                </a:rPr>
                <a:t>B</a:t>
              </a:r>
              <a:endParaRPr lang="sk-SK" altLang="cs-CZ" sz="2400" i="0" u="none">
                <a:solidFill>
                  <a:srgbClr val="FF0066"/>
                </a:solidFill>
                <a:effectLst/>
                <a:latin typeface="Times New Roman CE" panose="02020603050405020304" pitchFamily="18" charset="0"/>
              </a:endParaRPr>
            </a:p>
          </p:txBody>
        </p:sp>
        <p:sp>
          <p:nvSpPr>
            <p:cNvPr id="302084" name="Text Box 2052"/>
            <p:cNvSpPr txBox="1">
              <a:spLocks noChangeArrowheads="1"/>
            </p:cNvSpPr>
            <p:nvPr/>
          </p:nvSpPr>
          <p:spPr bwMode="auto">
            <a:xfrm>
              <a:off x="2166" y="710"/>
              <a:ext cx="330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sk-SK" altLang="cs-CZ" sz="3500" u="none">
                  <a:effectLst/>
                  <a:latin typeface="Times New Roman CE" panose="02020603050405020304" pitchFamily="18" charset="0"/>
                </a:rPr>
                <a:t>c</a:t>
              </a:r>
              <a:endParaRPr lang="sk-SK" altLang="cs-CZ" sz="2400" b="0" i="0" u="none">
                <a:effectLst/>
                <a:latin typeface="Times New Roman CE" panose="02020603050405020304" pitchFamily="18" charset="0"/>
              </a:endParaRPr>
            </a:p>
          </p:txBody>
        </p:sp>
        <p:sp>
          <p:nvSpPr>
            <p:cNvPr id="302085" name="Text Box 2053"/>
            <p:cNvSpPr txBox="1">
              <a:spLocks noChangeArrowheads="1"/>
            </p:cNvSpPr>
            <p:nvPr/>
          </p:nvSpPr>
          <p:spPr bwMode="auto">
            <a:xfrm>
              <a:off x="692" y="144"/>
              <a:ext cx="7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sk-SK" altLang="cs-CZ" u="none">
                  <a:solidFill>
                    <a:srgbClr val="33CCFF"/>
                  </a:solidFill>
                  <a:effectLst/>
                  <a:latin typeface="Times New Roman CE" panose="02020603050405020304" pitchFamily="18" charset="0"/>
                </a:rPr>
                <a:t>E</a:t>
              </a:r>
              <a:endParaRPr lang="sk-SK" altLang="cs-CZ" sz="2400" b="0" i="0" u="none">
                <a:solidFill>
                  <a:srgbClr val="33CCFF"/>
                </a:solidFill>
                <a:effectLst/>
                <a:latin typeface="Times New Roman CE" panose="02020603050405020304" pitchFamily="18" charset="0"/>
              </a:endParaRPr>
            </a:p>
          </p:txBody>
        </p:sp>
        <p:sp>
          <p:nvSpPr>
            <p:cNvPr id="302086" name="Line 2054"/>
            <p:cNvSpPr>
              <a:spLocks noChangeShapeType="1"/>
            </p:cNvSpPr>
            <p:nvPr/>
          </p:nvSpPr>
          <p:spPr bwMode="auto">
            <a:xfrm flipV="1">
              <a:off x="1199" y="251"/>
              <a:ext cx="0" cy="906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2087" name="Line 2055"/>
            <p:cNvSpPr>
              <a:spLocks noChangeShapeType="1"/>
            </p:cNvSpPr>
            <p:nvPr/>
          </p:nvSpPr>
          <p:spPr bwMode="auto">
            <a:xfrm rot="5400000" flipV="1">
              <a:off x="1726" y="613"/>
              <a:ext cx="0" cy="10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2088" name="Line 2056"/>
            <p:cNvSpPr>
              <a:spLocks noChangeShapeType="1"/>
            </p:cNvSpPr>
            <p:nvPr/>
          </p:nvSpPr>
          <p:spPr bwMode="auto">
            <a:xfrm rot="10800000" flipV="1">
              <a:off x="641" y="1148"/>
              <a:ext cx="573" cy="47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02089" name="Picture 2057" descr="elmagvlbne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26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90" name="Picture 2058" descr="http://sweb.cz/radek.jandora/Z1.BMP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800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91" name="Rectangle 1031"/>
          <p:cNvSpPr>
            <a:spLocks noChangeArrowheads="1"/>
          </p:cNvSpPr>
          <p:nvPr/>
        </p:nvSpPr>
        <p:spPr bwMode="auto">
          <a:xfrm>
            <a:off x="2987675" y="44450"/>
            <a:ext cx="3408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Planckova teorie</a:t>
            </a:r>
          </a:p>
        </p:txBody>
      </p:sp>
      <p:grpSp>
        <p:nvGrpSpPr>
          <p:cNvPr id="298000" name="Group 1040"/>
          <p:cNvGrpSpPr>
            <a:grpSpLocks/>
          </p:cNvGrpSpPr>
          <p:nvPr/>
        </p:nvGrpSpPr>
        <p:grpSpPr bwMode="auto">
          <a:xfrm>
            <a:off x="6156325" y="2349500"/>
            <a:ext cx="2100263" cy="3624263"/>
            <a:chOff x="4059" y="1691"/>
            <a:chExt cx="1323" cy="2283"/>
          </a:xfrm>
        </p:grpSpPr>
        <p:pic>
          <p:nvPicPr>
            <p:cNvPr id="297992" name="Picture 1032" descr="Plan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691"/>
              <a:ext cx="1323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994" name="Rectangle 1034"/>
            <p:cNvSpPr>
              <a:spLocks noChangeArrowheads="1"/>
            </p:cNvSpPr>
            <p:nvPr/>
          </p:nvSpPr>
          <p:spPr bwMode="auto">
            <a:xfrm>
              <a:off x="4241" y="3369"/>
              <a:ext cx="987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ctr">
              <a:spAutoFit/>
            </a:bodyPr>
            <a:lstStyle/>
            <a:p>
              <a:pPr algn="ctr"/>
              <a:r>
                <a:rPr lang="cs-CZ" altLang="cs-CZ" sz="2000" b="0" u="none">
                  <a:effectLst/>
                </a:rPr>
                <a:t>Max Planck </a:t>
              </a:r>
            </a:p>
            <a:p>
              <a:pPr algn="ctr"/>
              <a:r>
                <a:rPr lang="cs-CZ" altLang="cs-CZ" sz="2000" b="0" u="none">
                  <a:effectLst/>
                </a:rPr>
                <a:t>(1858-1947)</a:t>
              </a:r>
            </a:p>
            <a:p>
              <a:pPr algn="ctr"/>
              <a:r>
                <a:rPr lang="cs-CZ" altLang="cs-CZ" sz="2000" b="0" u="none">
                  <a:effectLst/>
                </a:rPr>
                <a:t> </a:t>
              </a:r>
              <a:r>
                <a:rPr lang="cs-CZ" altLang="cs-CZ" sz="20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sp>
        <p:nvSpPr>
          <p:cNvPr id="297995" name="Rectangle 1035"/>
          <p:cNvSpPr>
            <a:spLocks noChangeArrowheads="1"/>
          </p:cNvSpPr>
          <p:nvPr/>
        </p:nvSpPr>
        <p:spPr bwMode="auto">
          <a:xfrm>
            <a:off x="468313" y="763588"/>
            <a:ext cx="821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cs-CZ" altLang="cs-CZ" sz="2400" i="0" u="none">
                <a:solidFill>
                  <a:srgbClr val="FF0000"/>
                </a:solidFill>
                <a:effectLst/>
              </a:rPr>
              <a:t>Energie elektromagnetického záření je vyzařována nebo pohlcována jen po celistvých kvantech.</a:t>
            </a:r>
            <a:endParaRPr lang="cs-CZ" altLang="cs-CZ" sz="2400" b="0" i="0" u="none">
              <a:solidFill>
                <a:srgbClr val="FF0000"/>
              </a:solidFill>
              <a:effectLst/>
            </a:endParaRPr>
          </a:p>
        </p:txBody>
      </p:sp>
      <p:sp>
        <p:nvSpPr>
          <p:cNvPr id="297996" name="Text Box 1036"/>
          <p:cNvSpPr txBox="1">
            <a:spLocks noChangeArrowheads="1"/>
          </p:cNvSpPr>
          <p:nvPr/>
        </p:nvSpPr>
        <p:spPr bwMode="auto">
          <a:xfrm>
            <a:off x="468313" y="1812925"/>
            <a:ext cx="828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</a:rPr>
              <a:t>Energie kvanta záření závisí na frekvenci záření podle vztahu:</a:t>
            </a:r>
            <a:endParaRPr lang="cs-CZ" altLang="cs-CZ" sz="2400" b="0" i="0" u="none">
              <a:effectLst/>
            </a:endParaRPr>
          </a:p>
        </p:txBody>
      </p:sp>
      <p:graphicFrame>
        <p:nvGraphicFramePr>
          <p:cNvPr id="298001" name="Object 1041"/>
          <p:cNvGraphicFramePr>
            <a:graphicFrameLocks noChangeAspect="1"/>
          </p:cNvGraphicFramePr>
          <p:nvPr>
            <p:ph sz="half" idx="1"/>
          </p:nvPr>
        </p:nvGraphicFramePr>
        <p:xfrm>
          <a:off x="1908175" y="2276475"/>
          <a:ext cx="3389313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9" name="Rovnice" r:id="rId5" imgW="571320" imgH="203040" progId="Equation.3">
                  <p:embed/>
                </p:oleObj>
              </mc:Choice>
              <mc:Fallback>
                <p:oleObj name="Rovnice" r:id="rId5" imgW="571320" imgH="203040" progId="Equation.3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76475"/>
                        <a:ext cx="3389313" cy="1204913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003" name="Object 1043"/>
          <p:cNvGraphicFramePr>
            <a:graphicFrameLocks noChangeAspect="1"/>
          </p:cNvGraphicFramePr>
          <p:nvPr>
            <p:ph sz="half" idx="2"/>
          </p:nvPr>
        </p:nvGraphicFramePr>
        <p:xfrm>
          <a:off x="1908175" y="3429000"/>
          <a:ext cx="21955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0" name="Rovnice" r:id="rId7" imgW="571320" imgH="393480" progId="Equation.3">
                  <p:embed/>
                </p:oleObj>
              </mc:Choice>
              <mc:Fallback>
                <p:oleObj name="Rovnice" r:id="rId7" imgW="571320" imgH="393480" progId="Equation.3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429000"/>
                        <a:ext cx="2195513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008" name="Rectangle 1048"/>
          <p:cNvSpPr>
            <a:spLocks noChangeArrowheads="1"/>
          </p:cNvSpPr>
          <p:nvPr/>
        </p:nvSpPr>
        <p:spPr bwMode="auto">
          <a:xfrm>
            <a:off x="1924050" y="4940300"/>
            <a:ext cx="43037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u="none">
                <a:effectLst/>
              </a:rPr>
              <a:t>h </a:t>
            </a:r>
            <a:r>
              <a:rPr lang="cs-CZ" altLang="cs-CZ" sz="2400" b="0" u="none">
                <a:effectLst/>
              </a:rPr>
              <a:t>– </a:t>
            </a:r>
            <a:r>
              <a:rPr lang="cs-CZ" altLang="cs-CZ" sz="2400" b="0" i="0" u="none">
                <a:effectLst/>
              </a:rPr>
              <a:t>Planckova konstanta</a:t>
            </a:r>
          </a:p>
          <a:p>
            <a:pPr algn="just"/>
            <a:r>
              <a:rPr lang="cs-CZ" altLang="cs-CZ" sz="2400" b="0" u="none">
                <a:effectLst/>
              </a:rPr>
              <a:t>	h = 6,626.10-34 J.s</a:t>
            </a:r>
            <a:endParaRPr lang="cs-CZ" altLang="cs-CZ" sz="2400" b="0" i="0" u="none">
              <a:effectLst/>
            </a:endParaRPr>
          </a:p>
          <a:p>
            <a:pPr algn="just"/>
            <a:r>
              <a:rPr lang="cs-CZ" altLang="cs-CZ" sz="2400" u="none">
                <a:effectLst/>
              </a:rPr>
              <a:t>c </a:t>
            </a:r>
            <a:r>
              <a:rPr lang="cs-CZ" altLang="cs-CZ" sz="2400" b="0" i="0" u="none">
                <a:effectLst/>
              </a:rPr>
              <a:t>– rychlost světla ve vakuu</a:t>
            </a:r>
          </a:p>
          <a:p>
            <a:pPr algn="just"/>
            <a:r>
              <a:rPr lang="el-GR" altLang="cs-CZ" sz="2400" u="none">
                <a:effectLst/>
              </a:rPr>
              <a:t>λ</a:t>
            </a:r>
            <a:r>
              <a:rPr lang="cs-CZ" altLang="cs-CZ" sz="2400" i="0" u="none">
                <a:effectLst/>
              </a:rPr>
              <a:t> </a:t>
            </a:r>
            <a:r>
              <a:rPr lang="cs-CZ" altLang="cs-CZ" sz="2400" b="0" i="0" u="none">
                <a:effectLst/>
              </a:rPr>
              <a:t>– vlnová délka kvanta záření</a:t>
            </a:r>
          </a:p>
          <a:p>
            <a:pPr algn="just"/>
            <a:endParaRPr lang="cs-CZ" altLang="cs-CZ" sz="2400" b="0" i="0" u="none">
              <a:effectLst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8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8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1" grpId="0" autoUpdateAnimBg="0"/>
      <p:bldP spid="297995" grpId="0"/>
      <p:bldP spid="297996" grpId="0"/>
      <p:bldP spid="2980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231775" y="5826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1800" b="0" i="0" u="none">
              <a:effectLst/>
            </a:endParaRPr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323850" y="831850"/>
            <a:ext cx="8208963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5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 sz="1800" b="0" i="0" u="none">
              <a:effectLst/>
            </a:endParaRPr>
          </a:p>
          <a:p>
            <a:pPr algn="just"/>
            <a:r>
              <a:rPr lang="cs-CZ" altLang="cs-CZ" sz="2400" b="0" i="0" u="none">
                <a:effectLst/>
              </a:rPr>
              <a:t>1) Určete, na jakou vlnovou délku připadá maximum vyzářené energie absolutně černého tělesa při teplotě a) 1 000 K; b) 6 000 K; c) 15 000 K? Určete, v jaké oblasti elektromagnetického vlnění se dané záření nachází.</a:t>
            </a:r>
          </a:p>
        </p:txBody>
      </p:sp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4284663" y="2768600"/>
            <a:ext cx="4508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[ λ</a:t>
            </a:r>
            <a:r>
              <a:rPr lang="cs-CZ" altLang="cs-CZ" sz="2400" b="0" i="0" u="none" baseline="-25000">
                <a:solidFill>
                  <a:srgbClr val="FF0000"/>
                </a:solidFill>
                <a:effectLst/>
              </a:rPr>
              <a:t>m1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= 2900 nm – inf. oblast </a:t>
            </a:r>
          </a:p>
          <a:p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 λ</a:t>
            </a:r>
            <a:r>
              <a:rPr lang="cs-CZ" altLang="cs-CZ" sz="2400" b="0" i="0" u="none" baseline="-25000">
                <a:solidFill>
                  <a:srgbClr val="FF0000"/>
                </a:solidFill>
                <a:effectLst/>
              </a:rPr>
              <a:t>m2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= 483 nm – viditelná oblast</a:t>
            </a:r>
          </a:p>
          <a:p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 λ</a:t>
            </a:r>
            <a:r>
              <a:rPr lang="cs-CZ" altLang="cs-CZ" sz="2400" b="0" i="0" u="none" baseline="-25000">
                <a:solidFill>
                  <a:srgbClr val="FF0000"/>
                </a:solidFill>
                <a:effectLst/>
              </a:rPr>
              <a:t>m3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 = 193 nm – UV oblast ] </a:t>
            </a:r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376238" y="48910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1800" b="0" i="0" u="none">
              <a:effectLst/>
            </a:endParaRPr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252413" y="188913"/>
            <a:ext cx="113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0000"/>
                </a:solidFill>
                <a:effectLst/>
              </a:rPr>
              <a:t>Úlohy:</a:t>
            </a:r>
          </a:p>
        </p:txBody>
      </p:sp>
      <p:sp>
        <p:nvSpPr>
          <p:cNvPr id="258064" name="Rectangle 16"/>
          <p:cNvSpPr>
            <a:spLocks noChangeArrowheads="1"/>
          </p:cNvSpPr>
          <p:nvPr/>
        </p:nvSpPr>
        <p:spPr bwMode="auto">
          <a:xfrm>
            <a:off x="179388" y="4403725"/>
            <a:ext cx="8856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5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2)	Povrchová teplota hvězdy je 20 000 K. Určete její intenzitu vyzařování.</a:t>
            </a: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252413" y="69215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i="0" u="none">
                <a:solidFill>
                  <a:srgbClr val="FF0000"/>
                </a:solidFill>
                <a:effectLst/>
              </a:rPr>
              <a:t>Řešení:</a:t>
            </a:r>
          </a:p>
        </p:txBody>
      </p:sp>
      <p:sp>
        <p:nvSpPr>
          <p:cNvPr id="258067" name="Rectangle 19"/>
          <p:cNvSpPr>
            <a:spLocks noChangeArrowheads="1"/>
          </p:cNvSpPr>
          <p:nvPr/>
        </p:nvSpPr>
        <p:spPr bwMode="auto">
          <a:xfrm>
            <a:off x="4427538" y="4868863"/>
            <a:ext cx="2651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[ E = 9,1 GW.m</a:t>
            </a:r>
            <a:r>
              <a:rPr lang="cs-CZ" altLang="cs-CZ" sz="2400" b="0" i="0" u="none" baseline="30000">
                <a:solidFill>
                  <a:srgbClr val="FF0000"/>
                </a:solidFill>
                <a:effectLst/>
              </a:rPr>
              <a:t>-2 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]</a:t>
            </a:r>
          </a:p>
          <a:p>
            <a:endParaRPr lang="cs-CZ" altLang="cs-CZ" sz="2400" b="0" i="0" u="none">
              <a:solidFill>
                <a:srgbClr val="FF0000"/>
              </a:solidFill>
              <a:effectLst/>
            </a:endParaRPr>
          </a:p>
          <a:p>
            <a:pPr eaLnBrk="0" hangingPunct="0"/>
            <a:endParaRPr lang="cs-CZ" altLang="cs-CZ" sz="2400" b="0" i="0" u="none">
              <a:solidFill>
                <a:srgbClr val="FF0000"/>
              </a:solidFill>
              <a:effectLst/>
            </a:endParaRPr>
          </a:p>
        </p:txBody>
      </p:sp>
      <p:sp>
        <p:nvSpPr>
          <p:cNvPr id="258068" name="Rectangle 20"/>
          <p:cNvSpPr>
            <a:spLocks noChangeArrowheads="1"/>
          </p:cNvSpPr>
          <p:nvPr/>
        </p:nvSpPr>
        <p:spPr bwMode="auto">
          <a:xfrm>
            <a:off x="179388" y="5373688"/>
            <a:ext cx="8856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5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3)	Vlnová délka, na kterou připadá maximum vyzářené energie hvězdy, je 90 nm. Určete intenzitu vyzařování hvězdy.</a:t>
            </a:r>
          </a:p>
        </p:txBody>
      </p:sp>
      <p:sp>
        <p:nvSpPr>
          <p:cNvPr id="258069" name="Rectangle 21"/>
          <p:cNvSpPr>
            <a:spLocks noChangeArrowheads="1"/>
          </p:cNvSpPr>
          <p:nvPr/>
        </p:nvSpPr>
        <p:spPr bwMode="auto">
          <a:xfrm>
            <a:off x="4427538" y="6129338"/>
            <a:ext cx="25669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[ E = 61 GW.m</a:t>
            </a:r>
            <a:r>
              <a:rPr lang="cs-CZ" altLang="cs-CZ" sz="2400" b="0" i="0" u="none" baseline="30000">
                <a:solidFill>
                  <a:srgbClr val="FF0000"/>
                </a:solidFill>
                <a:effectLst/>
              </a:rPr>
              <a:t>-2  </a:t>
            </a:r>
            <a:r>
              <a:rPr lang="cs-CZ" altLang="cs-CZ" sz="2400" b="0" i="0" u="none">
                <a:solidFill>
                  <a:srgbClr val="FF0000"/>
                </a:solidFill>
                <a:effectLst/>
              </a:rPr>
              <a:t>]</a:t>
            </a:r>
          </a:p>
          <a:p>
            <a:endParaRPr lang="cs-CZ" altLang="cs-CZ" sz="2400" b="0" i="0" u="none">
              <a:solidFill>
                <a:srgbClr val="FF0000"/>
              </a:solidFill>
              <a:effectLst/>
            </a:endParaRPr>
          </a:p>
          <a:p>
            <a:pPr eaLnBrk="0" hangingPunct="0"/>
            <a:endParaRPr lang="cs-CZ" altLang="cs-CZ" sz="2400" b="0" i="0" u="none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8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8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0" grpId="0"/>
      <p:bldP spid="258061" grpId="0"/>
      <p:bldP spid="258063" grpId="0"/>
      <p:bldP spid="258064" grpId="0"/>
      <p:bldP spid="258066" grpId="0"/>
      <p:bldP spid="258067" grpId="0"/>
      <p:bldP spid="258068" grpId="0"/>
      <p:bldP spid="25806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323850" y="260350"/>
            <a:ext cx="82089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5. SPEKTRA LÁTEK</a:t>
            </a:r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611188" y="762000"/>
            <a:ext cx="7993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400" b="0" i="0" u="none"/>
              <a:t/>
            </a:r>
            <a:br>
              <a:rPr lang="cs-CZ" altLang="cs-CZ" sz="4400" b="0" i="0" u="none"/>
            </a:br>
            <a:endParaRPr lang="cs-CZ" altLang="cs-CZ" sz="4400" b="0" i="0" u="none"/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611188" y="2492375"/>
            <a:ext cx="799306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EMISNÍ SPEKTRUM</a:t>
            </a:r>
          </a:p>
          <a:p>
            <a:pPr algn="just"/>
            <a:r>
              <a:rPr lang="cs-CZ" altLang="cs-CZ" sz="2400" i="0" u="none">
                <a:effectLst/>
              </a:rPr>
              <a:t>Soubor frekvencí elektromagnetického záření vyzařovaného látkou</a:t>
            </a:r>
            <a:endParaRPr lang="cs-CZ" altLang="cs-CZ" sz="1800" i="0" u="none">
              <a:effectLst/>
            </a:endParaRPr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250825" y="908050"/>
            <a:ext cx="842486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SPEKTRA LÁTEK </a:t>
            </a:r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vznikají buď vyzařováním světla (</a:t>
            </a:r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emisní spektra</a:t>
            </a:r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nebo pohlcování světla (</a:t>
            </a:r>
            <a:r>
              <a:rPr lang="cs-CZ" altLang="cs-CZ" sz="28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absorpční spektra</a:t>
            </a:r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 </a:t>
            </a:r>
          </a:p>
        </p:txBody>
      </p:sp>
      <p:sp>
        <p:nvSpPr>
          <p:cNvPr id="259102" name="Rectangle 30"/>
          <p:cNvSpPr>
            <a:spLocks noChangeArrowheads="1"/>
          </p:cNvSpPr>
          <p:nvPr/>
        </p:nvSpPr>
        <p:spPr bwMode="auto">
          <a:xfrm>
            <a:off x="687388" y="3933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0" i="0" u="none">
                <a:effectLst/>
                <a:cs typeface="Arial" panose="020B0604020202020204" pitchFamily="34" charset="0"/>
              </a:rPr>
              <a:t>– </a:t>
            </a:r>
            <a:r>
              <a:rPr lang="cs-CZ" altLang="cs-CZ" sz="2400" b="0" i="0" u="none">
                <a:effectLst/>
              </a:rPr>
              <a:t>rozdělení emisního spektra:</a:t>
            </a:r>
          </a:p>
        </p:txBody>
      </p:sp>
      <p:sp>
        <p:nvSpPr>
          <p:cNvPr id="259104" name="Rectangle 32"/>
          <p:cNvSpPr>
            <a:spLocks noChangeArrowheads="1"/>
          </p:cNvSpPr>
          <p:nvPr/>
        </p:nvSpPr>
        <p:spPr bwMode="auto">
          <a:xfrm>
            <a:off x="989013" y="4349750"/>
            <a:ext cx="556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0" i="0" u="none">
                <a:effectLst/>
              </a:rPr>
              <a:t>a)</a:t>
            </a:r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i="0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Spojité spektrum</a:t>
            </a:r>
          </a:p>
        </p:txBody>
      </p:sp>
      <p:sp>
        <p:nvSpPr>
          <p:cNvPr id="259106" name="Rectangle 34"/>
          <p:cNvSpPr>
            <a:spLocks noChangeArrowheads="1"/>
          </p:cNvSpPr>
          <p:nvPr/>
        </p:nvSpPr>
        <p:spPr bwMode="auto">
          <a:xfrm>
            <a:off x="971550" y="4868863"/>
            <a:ext cx="556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0" i="0" u="none">
                <a:effectLst/>
              </a:rPr>
              <a:t>b)</a:t>
            </a:r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i="0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Čárové spektrum</a:t>
            </a:r>
          </a:p>
        </p:txBody>
      </p:sp>
      <p:sp>
        <p:nvSpPr>
          <p:cNvPr id="259107" name="Rectangle 35"/>
          <p:cNvSpPr>
            <a:spLocks noChangeArrowheads="1"/>
          </p:cNvSpPr>
          <p:nvPr/>
        </p:nvSpPr>
        <p:spPr bwMode="auto">
          <a:xfrm>
            <a:off x="1001713" y="5373688"/>
            <a:ext cx="556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0" i="0" u="none">
                <a:effectLst/>
              </a:rPr>
              <a:t>c)</a:t>
            </a:r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i="0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Pásové spektrum</a:t>
            </a:r>
          </a:p>
        </p:txBody>
      </p:sp>
      <p:pic>
        <p:nvPicPr>
          <p:cNvPr id="259108" name="Picture 36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4238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0" grpId="0" autoUpdateAnimBg="0"/>
      <p:bldP spid="259083" grpId="0" autoUpdateAnimBg="0"/>
      <p:bldP spid="259085" grpId="0" autoUpdateAnimBg="0"/>
      <p:bldP spid="259102" grpId="0" autoUpdateAnimBg="0"/>
      <p:bldP spid="259104" grpId="0" autoUpdateAnimBg="0"/>
      <p:bldP spid="259106" grpId="0" autoUpdateAnimBg="0"/>
      <p:bldP spid="25910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98" name="Picture 22" descr="spoj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r="423" b="407"/>
          <a:stretch>
            <a:fillRect/>
          </a:stretch>
        </p:blipFill>
        <p:spPr bwMode="auto">
          <a:xfrm>
            <a:off x="323850" y="2392363"/>
            <a:ext cx="8532813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99" name="Rectangle 23"/>
          <p:cNvSpPr>
            <a:spLocks noChangeArrowheads="1"/>
          </p:cNvSpPr>
          <p:nvPr/>
        </p:nvSpPr>
        <p:spPr bwMode="auto">
          <a:xfrm>
            <a:off x="936625" y="760413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- obsahuje elektromagnetické vlny všech vlnových délek v určitém intervalu</a:t>
            </a:r>
          </a:p>
        </p:txBody>
      </p: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708025" y="303213"/>
            <a:ext cx="708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Spojité spektrum</a:t>
            </a:r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>
            <a:off x="936625" y="1477963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Tx/>
              <a:buChar char="-"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zdroj:  rozžhavené pevné a kapalné látky(např. vlákno 	  žárovky, roztavené kovy,…)</a:t>
            </a:r>
          </a:p>
        </p:txBody>
      </p:sp>
      <p:sp>
        <p:nvSpPr>
          <p:cNvPr id="255002" name="Rectangle 26"/>
          <p:cNvSpPr>
            <a:spLocks noChangeArrowheads="1"/>
          </p:cNvSpPr>
          <p:nvPr/>
        </p:nvSpPr>
        <p:spPr bwMode="auto">
          <a:xfrm>
            <a:off x="768350" y="498475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- tvořené úzkými, navzájem oddělenými spektrálními čárami o různé intenzitě</a:t>
            </a:r>
          </a:p>
        </p:txBody>
      </p:sp>
      <p:sp>
        <p:nvSpPr>
          <p:cNvPr id="255003" name="Rectangle 27"/>
          <p:cNvSpPr>
            <a:spLocks noChangeArrowheads="1"/>
          </p:cNvSpPr>
          <p:nvPr/>
        </p:nvSpPr>
        <p:spPr bwMode="auto">
          <a:xfrm>
            <a:off x="539750" y="452755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Čárové spektrum</a:t>
            </a:r>
          </a:p>
        </p:txBody>
      </p:sp>
      <p:sp>
        <p:nvSpPr>
          <p:cNvPr id="255004" name="Rectangle 28"/>
          <p:cNvSpPr>
            <a:spLocks noChangeArrowheads="1"/>
          </p:cNvSpPr>
          <p:nvPr/>
        </p:nvSpPr>
        <p:spPr bwMode="auto">
          <a:xfrm>
            <a:off x="768350" y="5702300"/>
            <a:ext cx="7848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Tx/>
              <a:buChar char="-"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zdroj:  výboj v plynu za sníženého tlaku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		  jiskrový výboj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9" grpId="0" autoUpdateAnimBg="0"/>
      <p:bldP spid="255000" grpId="0" autoUpdateAnimBg="0"/>
      <p:bldP spid="255001" grpId="0" autoUpdateAnimBg="0"/>
      <p:bldP spid="255002" grpId="0" autoUpdateAnimBg="0"/>
      <p:bldP spid="255003" grpId="0" autoUpdateAnimBg="0"/>
      <p:bldP spid="25500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50" name="Group 54"/>
          <p:cNvGrpSpPr>
            <a:grpSpLocks/>
          </p:cNvGrpSpPr>
          <p:nvPr/>
        </p:nvGrpSpPr>
        <p:grpSpPr bwMode="auto">
          <a:xfrm>
            <a:off x="107950" y="44450"/>
            <a:ext cx="8964613" cy="1584325"/>
            <a:chOff x="68" y="28"/>
            <a:chExt cx="5647" cy="998"/>
          </a:xfrm>
        </p:grpSpPr>
        <p:grpSp>
          <p:nvGrpSpPr>
            <p:cNvPr id="260145" name="Group 49"/>
            <p:cNvGrpSpPr>
              <a:grpSpLocks/>
            </p:cNvGrpSpPr>
            <p:nvPr/>
          </p:nvGrpSpPr>
          <p:grpSpPr bwMode="auto">
            <a:xfrm>
              <a:off x="68" y="28"/>
              <a:ext cx="5647" cy="998"/>
              <a:chOff x="68" y="28"/>
              <a:chExt cx="5647" cy="998"/>
            </a:xfrm>
          </p:grpSpPr>
          <p:pic>
            <p:nvPicPr>
              <p:cNvPr id="260134" name="Picture 38" descr="vodí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" y="28"/>
                <a:ext cx="5647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141" name="Rectangle 45"/>
              <p:cNvSpPr>
                <a:spLocks noChangeArrowheads="1"/>
              </p:cNvSpPr>
              <p:nvPr/>
            </p:nvSpPr>
            <p:spPr bwMode="auto">
              <a:xfrm>
                <a:off x="1565" y="45"/>
                <a:ext cx="2540" cy="255"/>
              </a:xfrm>
              <a:prstGeom prst="rect">
                <a:avLst/>
              </a:prstGeom>
              <a:solidFill>
                <a:schemeClr val="tx1"/>
              </a:solidFill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60146" name="Rectangle 50"/>
            <p:cNvSpPr>
              <a:spLocks noChangeArrowheads="1"/>
            </p:cNvSpPr>
            <p:nvPr/>
          </p:nvSpPr>
          <p:spPr bwMode="auto">
            <a:xfrm>
              <a:off x="1519" y="73"/>
              <a:ext cx="2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emisní spektrum vodíku</a:t>
              </a:r>
            </a:p>
          </p:txBody>
        </p:sp>
      </p:grpSp>
      <p:grpSp>
        <p:nvGrpSpPr>
          <p:cNvPr id="260151" name="Group 55"/>
          <p:cNvGrpSpPr>
            <a:grpSpLocks/>
          </p:cNvGrpSpPr>
          <p:nvPr/>
        </p:nvGrpSpPr>
        <p:grpSpPr bwMode="auto">
          <a:xfrm>
            <a:off x="107950" y="1700213"/>
            <a:ext cx="8964613" cy="1584325"/>
            <a:chOff x="68" y="1071"/>
            <a:chExt cx="5647" cy="998"/>
          </a:xfrm>
        </p:grpSpPr>
        <p:grpSp>
          <p:nvGrpSpPr>
            <p:cNvPr id="260144" name="Group 48"/>
            <p:cNvGrpSpPr>
              <a:grpSpLocks/>
            </p:cNvGrpSpPr>
            <p:nvPr/>
          </p:nvGrpSpPr>
          <p:grpSpPr bwMode="auto">
            <a:xfrm>
              <a:off x="68" y="1071"/>
              <a:ext cx="5647" cy="998"/>
              <a:chOff x="68" y="1071"/>
              <a:chExt cx="5647" cy="998"/>
            </a:xfrm>
          </p:grpSpPr>
          <p:pic>
            <p:nvPicPr>
              <p:cNvPr id="260135" name="Picture 39" descr="uhlí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" y="1071"/>
                <a:ext cx="5647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140" name="Rectangle 44"/>
              <p:cNvSpPr>
                <a:spLocks noChangeArrowheads="1"/>
              </p:cNvSpPr>
              <p:nvPr/>
            </p:nvSpPr>
            <p:spPr bwMode="auto">
              <a:xfrm>
                <a:off x="1519" y="1117"/>
                <a:ext cx="2540" cy="181"/>
              </a:xfrm>
              <a:prstGeom prst="rect">
                <a:avLst/>
              </a:prstGeom>
              <a:solidFill>
                <a:schemeClr val="tx1"/>
              </a:solidFill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60147" name="Rectangle 51"/>
            <p:cNvSpPr>
              <a:spLocks noChangeArrowheads="1"/>
            </p:cNvSpPr>
            <p:nvPr/>
          </p:nvSpPr>
          <p:spPr bwMode="auto">
            <a:xfrm>
              <a:off x="1565" y="1117"/>
              <a:ext cx="2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emisní spektrum uhlíku</a:t>
              </a:r>
            </a:p>
          </p:txBody>
        </p:sp>
      </p:grpSp>
      <p:grpSp>
        <p:nvGrpSpPr>
          <p:cNvPr id="260152" name="Group 56"/>
          <p:cNvGrpSpPr>
            <a:grpSpLocks/>
          </p:cNvGrpSpPr>
          <p:nvPr/>
        </p:nvGrpSpPr>
        <p:grpSpPr bwMode="auto">
          <a:xfrm>
            <a:off x="34925" y="3357563"/>
            <a:ext cx="9036050" cy="1655762"/>
            <a:chOff x="22" y="2115"/>
            <a:chExt cx="5692" cy="1043"/>
          </a:xfrm>
        </p:grpSpPr>
        <p:grpSp>
          <p:nvGrpSpPr>
            <p:cNvPr id="260143" name="Group 47"/>
            <p:cNvGrpSpPr>
              <a:grpSpLocks/>
            </p:cNvGrpSpPr>
            <p:nvPr/>
          </p:nvGrpSpPr>
          <p:grpSpPr bwMode="auto">
            <a:xfrm>
              <a:off x="22" y="2115"/>
              <a:ext cx="5692" cy="1043"/>
              <a:chOff x="22" y="2115"/>
              <a:chExt cx="5692" cy="1043"/>
            </a:xfrm>
          </p:grpSpPr>
          <p:pic>
            <p:nvPicPr>
              <p:cNvPr id="260136" name="Picture 40" descr="sír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2115"/>
                <a:ext cx="5692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139" name="Rectangle 43"/>
              <p:cNvSpPr>
                <a:spLocks noChangeArrowheads="1"/>
              </p:cNvSpPr>
              <p:nvPr/>
            </p:nvSpPr>
            <p:spPr bwMode="auto">
              <a:xfrm>
                <a:off x="1610" y="2160"/>
                <a:ext cx="2540" cy="227"/>
              </a:xfrm>
              <a:prstGeom prst="rect">
                <a:avLst/>
              </a:prstGeom>
              <a:solidFill>
                <a:schemeClr val="tx1"/>
              </a:solidFill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60148" name="Rectangle 52"/>
            <p:cNvSpPr>
              <a:spLocks noChangeArrowheads="1"/>
            </p:cNvSpPr>
            <p:nvPr/>
          </p:nvSpPr>
          <p:spPr bwMode="auto">
            <a:xfrm>
              <a:off x="1565" y="2205"/>
              <a:ext cx="2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emisní spektrum síry</a:t>
              </a:r>
            </a:p>
          </p:txBody>
        </p:sp>
      </p:grpSp>
      <p:grpSp>
        <p:nvGrpSpPr>
          <p:cNvPr id="260153" name="Group 57"/>
          <p:cNvGrpSpPr>
            <a:grpSpLocks/>
          </p:cNvGrpSpPr>
          <p:nvPr/>
        </p:nvGrpSpPr>
        <p:grpSpPr bwMode="auto">
          <a:xfrm>
            <a:off x="34925" y="5113338"/>
            <a:ext cx="9036050" cy="1700212"/>
            <a:chOff x="22" y="3221"/>
            <a:chExt cx="5692" cy="1071"/>
          </a:xfrm>
        </p:grpSpPr>
        <p:grpSp>
          <p:nvGrpSpPr>
            <p:cNvPr id="260142" name="Group 46"/>
            <p:cNvGrpSpPr>
              <a:grpSpLocks/>
            </p:cNvGrpSpPr>
            <p:nvPr/>
          </p:nvGrpSpPr>
          <p:grpSpPr bwMode="auto">
            <a:xfrm>
              <a:off x="22" y="3221"/>
              <a:ext cx="5692" cy="1071"/>
              <a:chOff x="22" y="3221"/>
              <a:chExt cx="5692" cy="1071"/>
            </a:xfrm>
          </p:grpSpPr>
          <p:pic>
            <p:nvPicPr>
              <p:cNvPr id="260137" name="Picture 41" descr="sodík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3221"/>
                <a:ext cx="5692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138" name="Rectangle 42"/>
              <p:cNvSpPr>
                <a:spLocks noChangeArrowheads="1"/>
              </p:cNvSpPr>
              <p:nvPr/>
            </p:nvSpPr>
            <p:spPr bwMode="auto">
              <a:xfrm>
                <a:off x="1519" y="3249"/>
                <a:ext cx="2540" cy="227"/>
              </a:xfrm>
              <a:prstGeom prst="rect">
                <a:avLst/>
              </a:prstGeom>
              <a:solidFill>
                <a:schemeClr val="tx1"/>
              </a:solidFill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60149" name="Rectangle 53"/>
            <p:cNvSpPr>
              <a:spLocks noChangeArrowheads="1"/>
            </p:cNvSpPr>
            <p:nvPr/>
          </p:nvSpPr>
          <p:spPr bwMode="auto">
            <a:xfrm>
              <a:off x="1565" y="3294"/>
              <a:ext cx="2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400" i="0" u="none">
                  <a:solidFill>
                    <a:schemeClr val="bg1"/>
                  </a:solidFill>
                  <a:effectLst/>
                </a:rPr>
                <a:t>emisní spektrum sodíku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0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0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8" name="Rectangle 1052"/>
          <p:cNvSpPr>
            <a:spLocks noChangeArrowheads="1"/>
          </p:cNvSpPr>
          <p:nvPr/>
        </p:nvSpPr>
        <p:spPr bwMode="auto">
          <a:xfrm>
            <a:off x="768350" y="5399088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- tvořené pásy s množstvím spektrálních čar těsné blízkosti, mezi nimiž jsou temné úseky</a:t>
            </a:r>
          </a:p>
        </p:txBody>
      </p:sp>
      <p:sp>
        <p:nvSpPr>
          <p:cNvPr id="256029" name="Rectangle 1053"/>
          <p:cNvSpPr>
            <a:spLocks noChangeArrowheads="1"/>
          </p:cNvSpPr>
          <p:nvPr/>
        </p:nvSpPr>
        <p:spPr bwMode="auto">
          <a:xfrm>
            <a:off x="539750" y="4941888"/>
            <a:ext cx="708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Pásové spektrum</a:t>
            </a:r>
          </a:p>
        </p:txBody>
      </p:sp>
      <p:sp>
        <p:nvSpPr>
          <p:cNvPr id="256030" name="Rectangle 1054"/>
          <p:cNvSpPr>
            <a:spLocks noChangeArrowheads="1"/>
          </p:cNvSpPr>
          <p:nvPr/>
        </p:nvSpPr>
        <p:spPr bwMode="auto">
          <a:xfrm>
            <a:off x="768350" y="6116638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Tx/>
              <a:buChar char="-"/>
            </a:pPr>
            <a:r>
              <a:rPr lang="cs-CZ" altLang="cs-CZ" sz="2400" b="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zdroj:  zářící molekuly látek</a:t>
            </a:r>
          </a:p>
        </p:txBody>
      </p:sp>
      <p:grpSp>
        <p:nvGrpSpPr>
          <p:cNvPr id="256051" name="Group 1075"/>
          <p:cNvGrpSpPr>
            <a:grpSpLocks/>
          </p:cNvGrpSpPr>
          <p:nvPr/>
        </p:nvGrpSpPr>
        <p:grpSpPr bwMode="auto">
          <a:xfrm>
            <a:off x="250825" y="260350"/>
            <a:ext cx="8713788" cy="4579938"/>
            <a:chOff x="158" y="1253"/>
            <a:chExt cx="5489" cy="2885"/>
          </a:xfrm>
        </p:grpSpPr>
        <p:pic>
          <p:nvPicPr>
            <p:cNvPr id="256049" name="Picture 1073" descr="Cd-Hg-Zn-SPECTR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253"/>
              <a:ext cx="5489" cy="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0" name="Rectangle 1074"/>
            <p:cNvSpPr>
              <a:spLocks noChangeArrowheads="1"/>
            </p:cNvSpPr>
            <p:nvPr/>
          </p:nvSpPr>
          <p:spPr bwMode="auto">
            <a:xfrm>
              <a:off x="884" y="1253"/>
              <a:ext cx="41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i="0" u="none">
                  <a:effectLst/>
                </a:rPr>
                <a:t>emisní spektrum směsi par kadmia, rtuti a zinku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8" grpId="0" autoUpdateAnimBg="0"/>
      <p:bldP spid="256029" grpId="0" autoUpdateAnimBg="0"/>
      <p:bldP spid="25603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40" name="Rectangle 20"/>
          <p:cNvSpPr>
            <a:spLocks noChangeArrowheads="1"/>
          </p:cNvSpPr>
          <p:nvPr/>
        </p:nvSpPr>
        <p:spPr bwMode="auto">
          <a:xfrm>
            <a:off x="684213" y="447675"/>
            <a:ext cx="799306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i="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ABSORPČNÍ SPEKTRUM</a:t>
            </a:r>
          </a:p>
          <a:p>
            <a:pPr algn="just"/>
            <a:r>
              <a:rPr lang="cs-CZ" altLang="cs-CZ" sz="2400" i="0" u="none">
                <a:effectLst/>
              </a:rPr>
              <a:t>Soubor temných čar (pásů ve spojitém spektru světla), které vznikají při pohlcování záření látkou</a:t>
            </a:r>
            <a:endParaRPr lang="cs-CZ" altLang="cs-CZ" sz="1800" i="0" u="none">
              <a:effectLst/>
            </a:endParaRPr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758825" y="18161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i="0" u="none">
                <a:effectLst/>
                <a:cs typeface="Arial" panose="020B0604020202020204" pitchFamily="34" charset="0"/>
              </a:rPr>
              <a:t>– </a:t>
            </a:r>
            <a:r>
              <a:rPr lang="cs-CZ" altLang="cs-CZ" sz="2400" b="0" i="0" u="none">
                <a:effectLst/>
              </a:rPr>
              <a:t>rozdělení absorpčního spektra:</a:t>
            </a:r>
          </a:p>
        </p:txBody>
      </p:sp>
      <p:sp>
        <p:nvSpPr>
          <p:cNvPr id="261142" name="Rectangle 22"/>
          <p:cNvSpPr>
            <a:spLocks noChangeArrowheads="1"/>
          </p:cNvSpPr>
          <p:nvPr/>
        </p:nvSpPr>
        <p:spPr bwMode="auto">
          <a:xfrm>
            <a:off x="1060450" y="2232025"/>
            <a:ext cx="556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0" i="0" u="none">
                <a:effectLst/>
              </a:rPr>
              <a:t>a)</a:t>
            </a:r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i="0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Čárové spektrum</a:t>
            </a:r>
          </a:p>
        </p:txBody>
      </p:sp>
      <p:sp>
        <p:nvSpPr>
          <p:cNvPr id="261143" name="Rectangle 23"/>
          <p:cNvSpPr>
            <a:spLocks noChangeArrowheads="1"/>
          </p:cNvSpPr>
          <p:nvPr/>
        </p:nvSpPr>
        <p:spPr bwMode="auto">
          <a:xfrm>
            <a:off x="1042988" y="2751138"/>
            <a:ext cx="556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0" i="0" u="none">
                <a:effectLst/>
              </a:rPr>
              <a:t>b)</a:t>
            </a:r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i="0" u="non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Pásové spektrum</a:t>
            </a:r>
          </a:p>
        </p:txBody>
      </p:sp>
      <p:sp>
        <p:nvSpPr>
          <p:cNvPr id="261158" name="Rectangle 38"/>
          <p:cNvSpPr>
            <a:spLocks noChangeArrowheads="1"/>
          </p:cNvSpPr>
          <p:nvPr/>
        </p:nvSpPr>
        <p:spPr bwMode="auto">
          <a:xfrm>
            <a:off x="684213" y="3471863"/>
            <a:ext cx="7991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i="0" u="none">
                <a:effectLst/>
                <a:cs typeface="Arial" panose="020B0604020202020204" pitchFamily="34" charset="0"/>
              </a:rPr>
              <a:t>– </a:t>
            </a:r>
            <a:r>
              <a:rPr lang="cs-CZ" altLang="cs-CZ" sz="2400" b="0" i="0" u="none">
                <a:effectLst/>
              </a:rPr>
              <a:t>na rozdíl od emisních spekter nemusíme vzorek látky rozžhavit na velmi vysokou teplotu</a:t>
            </a:r>
          </a:p>
        </p:txBody>
      </p:sp>
      <p:sp>
        <p:nvSpPr>
          <p:cNvPr id="261162" name="Rectangle 42"/>
          <p:cNvSpPr>
            <a:spLocks noChangeArrowheads="1"/>
          </p:cNvSpPr>
          <p:nvPr/>
        </p:nvSpPr>
        <p:spPr bwMode="auto">
          <a:xfrm>
            <a:off x="576263" y="4911725"/>
            <a:ext cx="83169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- sloučíme-li emisní a absorpční spektrum stejné látky, získáme spektrum spojité 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0" grpId="0" autoUpdateAnimBg="0"/>
      <p:bldP spid="261141" grpId="0" autoUpdateAnimBg="0"/>
      <p:bldP spid="261142" grpId="0" autoUpdateAnimBg="0"/>
      <p:bldP spid="261143" grpId="0" autoUpdateAnimBg="0"/>
      <p:bldP spid="261158" grpId="0" autoUpdateAnimBg="0"/>
      <p:bldP spid="26116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53" name="Rectangle 29"/>
          <p:cNvSpPr>
            <a:spLocks noChangeArrowheads="1"/>
          </p:cNvSpPr>
          <p:nvPr/>
        </p:nvSpPr>
        <p:spPr bwMode="auto">
          <a:xfrm>
            <a:off x="395288" y="260350"/>
            <a:ext cx="8748712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i="0" u="non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SPEKTRUM SLUNEČNÍHO ZÁŘENÍ</a:t>
            </a:r>
          </a:p>
          <a:p>
            <a:pPr algn="just"/>
            <a:r>
              <a:rPr lang="cs-CZ" altLang="cs-CZ" sz="2400" i="0" u="none">
                <a:solidFill>
                  <a:srgbClr val="FFCC00"/>
                </a:solidFill>
                <a:effectLst/>
              </a:rPr>
              <a:t>obsahuje velké množství  absorpčních čar (kolem 20 000)</a:t>
            </a:r>
          </a:p>
        </p:txBody>
      </p:sp>
      <p:grpSp>
        <p:nvGrpSpPr>
          <p:cNvPr id="257059" name="Group 35"/>
          <p:cNvGrpSpPr>
            <a:grpSpLocks/>
          </p:cNvGrpSpPr>
          <p:nvPr/>
        </p:nvGrpSpPr>
        <p:grpSpPr bwMode="auto">
          <a:xfrm>
            <a:off x="6580188" y="3717925"/>
            <a:ext cx="2384425" cy="3167063"/>
            <a:chOff x="4145" y="2342"/>
            <a:chExt cx="1502" cy="1995"/>
          </a:xfrm>
        </p:grpSpPr>
        <p:pic>
          <p:nvPicPr>
            <p:cNvPr id="257055" name="Picture 31" descr="Joseph Fraunhof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342"/>
              <a:ext cx="1197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56" name="Rectangle 32"/>
            <p:cNvSpPr>
              <a:spLocks noChangeArrowheads="1"/>
            </p:cNvSpPr>
            <p:nvPr/>
          </p:nvSpPr>
          <p:spPr bwMode="auto">
            <a:xfrm>
              <a:off x="4145" y="3980"/>
              <a:ext cx="150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cs-CZ" altLang="cs-CZ" sz="2000" b="0" u="none">
                  <a:effectLst/>
                </a:rPr>
                <a:t>Joseph Fraunhofer </a:t>
              </a:r>
            </a:p>
            <a:p>
              <a:pPr algn="ctr">
                <a:lnSpc>
                  <a:spcPct val="60000"/>
                </a:lnSpc>
              </a:pPr>
              <a:r>
                <a:rPr lang="cs-CZ" altLang="cs-CZ" sz="2000" b="0" u="none">
                  <a:effectLst/>
                </a:rPr>
                <a:t>(1787 – 1826)</a:t>
              </a:r>
              <a:r>
                <a:rPr lang="cs-CZ" altLang="cs-CZ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pic>
        <p:nvPicPr>
          <p:cNvPr id="257058" name="Picture 34" descr="Spektrum slunečního svět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2089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60" name="Rectangle 36"/>
          <p:cNvSpPr>
            <a:spLocks noChangeArrowheads="1"/>
          </p:cNvSpPr>
          <p:nvPr/>
        </p:nvSpPr>
        <p:spPr bwMode="auto">
          <a:xfrm>
            <a:off x="611188" y="3933825"/>
            <a:ext cx="5905500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Fraunhoferovy čáry</a:t>
            </a:r>
          </a:p>
          <a:p>
            <a:pPr algn="just"/>
            <a:r>
              <a:rPr lang="cs-CZ" altLang="cs-CZ" sz="2400" i="0" u="none">
                <a:effectLst/>
              </a:rPr>
              <a:t>Temné čáry ve spektru slunečního záření, které vznikají absorpcí slunečního záření určitých vlnových délek při jeho průchodu chromosférou Slunce a atmosférou Země.</a:t>
            </a:r>
            <a:endParaRPr lang="cs-CZ" altLang="cs-CZ" sz="1800" i="0" u="none"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53" grpId="0" autoUpdateAnimBg="0"/>
      <p:bldP spid="25706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1" name="Text Box 1035"/>
          <p:cNvSpPr txBox="1">
            <a:spLocks noChangeArrowheads="1"/>
          </p:cNvSpPr>
          <p:nvPr/>
        </p:nvSpPr>
        <p:spPr bwMode="auto">
          <a:xfrm>
            <a:off x="250825" y="260350"/>
            <a:ext cx="8424863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SPEKTRÁLNÍ ANALÝZA </a:t>
            </a:r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metoda studia chemického složení látek, která je založena na poznatku, že poloha čar ve spektru umožňuje přesně určit obsah chemických prvků ve zkoumané látce</a:t>
            </a:r>
            <a:endParaRPr lang="cs-CZ" altLang="cs-CZ" sz="2400" i="0" u="none">
              <a:solidFill>
                <a:srgbClr val="00CC00"/>
              </a:solidFill>
              <a:effectLst/>
            </a:endParaRPr>
          </a:p>
        </p:txBody>
      </p:sp>
      <p:sp>
        <p:nvSpPr>
          <p:cNvPr id="296973" name="Rectangle 1037"/>
          <p:cNvSpPr>
            <a:spLocks noChangeArrowheads="1"/>
          </p:cNvSpPr>
          <p:nvPr/>
        </p:nvSpPr>
        <p:spPr bwMode="auto">
          <a:xfrm>
            <a:off x="395288" y="2133600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- zjišťuje vlnové délky světla, které vyzařuje určitý zdroj.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96974" name="Rectangle 1038"/>
          <p:cNvSpPr>
            <a:spLocks noChangeArrowheads="1"/>
          </p:cNvSpPr>
          <p:nvPr/>
        </p:nvSpPr>
        <p:spPr bwMode="auto">
          <a:xfrm>
            <a:off x="468313" y="2565400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- používá:</a:t>
            </a:r>
            <a:endParaRPr lang="cs-CZ" altLang="cs-CZ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76" name="Rectangle 1040"/>
          <p:cNvSpPr>
            <a:spLocks noChangeArrowheads="1"/>
          </p:cNvSpPr>
          <p:nvPr/>
        </p:nvSpPr>
        <p:spPr bwMode="auto">
          <a:xfrm>
            <a:off x="900113" y="3068638"/>
            <a:ext cx="8453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0" i="0" u="none">
                <a:effectLst/>
              </a:rPr>
              <a:t>spektroskop </a:t>
            </a:r>
            <a:r>
              <a:rPr lang="cs-CZ" altLang="cs-CZ" sz="2400" b="0" i="0" u="none">
                <a:effectLst/>
              </a:rPr>
              <a:t>rozloží složené světlo na jednotlivé barvy</a:t>
            </a:r>
          </a:p>
        </p:txBody>
      </p:sp>
      <p:pic>
        <p:nvPicPr>
          <p:cNvPr id="296977" name="Picture 1041" descr="spektrosko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32225"/>
            <a:ext cx="33845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78" name="Picture 1042" descr="13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789363"/>
            <a:ext cx="3527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1" grpId="0" autoUpdateAnimBg="0"/>
      <p:bldP spid="296973" grpId="0"/>
      <p:bldP spid="296974" grpId="0"/>
      <p:bldP spid="29697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611188" y="404813"/>
            <a:ext cx="8532812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47900" indent="-224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27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06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86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0" i="0" u="none">
                <a:effectLst/>
              </a:rPr>
              <a:t>spektrometr </a:t>
            </a:r>
            <a:r>
              <a:rPr lang="cs-CZ" altLang="cs-CZ" sz="2400" b="0" i="0" u="none">
                <a:effectLst/>
              </a:rPr>
              <a:t>spektroskop opatřený stupnicí pro odečítání hodnot vlnové délky světla</a:t>
            </a:r>
          </a:p>
        </p:txBody>
      </p:sp>
      <p:grpSp>
        <p:nvGrpSpPr>
          <p:cNvPr id="265231" name="Group 15"/>
          <p:cNvGrpSpPr>
            <a:grpSpLocks/>
          </p:cNvGrpSpPr>
          <p:nvPr/>
        </p:nvGrpSpPr>
        <p:grpSpPr bwMode="auto">
          <a:xfrm>
            <a:off x="611188" y="1700213"/>
            <a:ext cx="7669212" cy="4706937"/>
            <a:chOff x="385" y="1071"/>
            <a:chExt cx="4831" cy="2965"/>
          </a:xfrm>
        </p:grpSpPr>
        <p:pic>
          <p:nvPicPr>
            <p:cNvPr id="265229" name="Picture 13" descr="spektrometr pro energii foton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071"/>
              <a:ext cx="4785" cy="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230" name="Rectangle 14"/>
            <p:cNvSpPr>
              <a:spLocks noChangeArrowheads="1"/>
            </p:cNvSpPr>
            <p:nvPr/>
          </p:nvSpPr>
          <p:spPr bwMode="auto">
            <a:xfrm>
              <a:off x="385" y="3748"/>
              <a:ext cx="2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0" u="none">
                  <a:effectLst/>
                </a:rPr>
                <a:t>Obr.: Spektrometr fotonů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Freeform 2" descr="Světlý šikmo nahoru"/>
          <p:cNvSpPr>
            <a:spLocks/>
          </p:cNvSpPr>
          <p:nvPr/>
        </p:nvSpPr>
        <p:spPr bwMode="auto">
          <a:xfrm>
            <a:off x="2127250" y="2705100"/>
            <a:ext cx="4886325" cy="1306513"/>
          </a:xfrm>
          <a:custGeom>
            <a:avLst/>
            <a:gdLst>
              <a:gd name="T0" fmla="*/ 3078 w 3078"/>
              <a:gd name="T1" fmla="*/ 390 h 823"/>
              <a:gd name="T2" fmla="*/ 3054 w 3078"/>
              <a:gd name="T3" fmla="*/ 300 h 823"/>
              <a:gd name="T4" fmla="*/ 3024 w 3078"/>
              <a:gd name="T5" fmla="*/ 216 h 823"/>
              <a:gd name="T6" fmla="*/ 2964 w 3078"/>
              <a:gd name="T7" fmla="*/ 108 h 823"/>
              <a:gd name="T8" fmla="*/ 2886 w 3078"/>
              <a:gd name="T9" fmla="*/ 48 h 823"/>
              <a:gd name="T10" fmla="*/ 2784 w 3078"/>
              <a:gd name="T11" fmla="*/ 12 h 823"/>
              <a:gd name="T12" fmla="*/ 2694 w 3078"/>
              <a:gd name="T13" fmla="*/ 0 h 823"/>
              <a:gd name="T14" fmla="*/ 2562 w 3078"/>
              <a:gd name="T15" fmla="*/ 12 h 823"/>
              <a:gd name="T16" fmla="*/ 2418 w 3078"/>
              <a:gd name="T17" fmla="*/ 42 h 823"/>
              <a:gd name="T18" fmla="*/ 2274 w 3078"/>
              <a:gd name="T19" fmla="*/ 84 h 823"/>
              <a:gd name="T20" fmla="*/ 2118 w 3078"/>
              <a:gd name="T21" fmla="*/ 132 h 823"/>
              <a:gd name="T22" fmla="*/ 1932 w 3078"/>
              <a:gd name="T23" fmla="*/ 216 h 823"/>
              <a:gd name="T24" fmla="*/ 1752 w 3078"/>
              <a:gd name="T25" fmla="*/ 300 h 823"/>
              <a:gd name="T26" fmla="*/ 1560 w 3078"/>
              <a:gd name="T27" fmla="*/ 384 h 823"/>
              <a:gd name="T28" fmla="*/ 1392 w 3078"/>
              <a:gd name="T29" fmla="*/ 462 h 823"/>
              <a:gd name="T30" fmla="*/ 1182 w 3078"/>
              <a:gd name="T31" fmla="*/ 564 h 823"/>
              <a:gd name="T32" fmla="*/ 966 w 3078"/>
              <a:gd name="T33" fmla="*/ 648 h 823"/>
              <a:gd name="T34" fmla="*/ 816 w 3078"/>
              <a:gd name="T35" fmla="*/ 708 h 823"/>
              <a:gd name="T36" fmla="*/ 648 w 3078"/>
              <a:gd name="T37" fmla="*/ 762 h 823"/>
              <a:gd name="T38" fmla="*/ 468 w 3078"/>
              <a:gd name="T39" fmla="*/ 804 h 823"/>
              <a:gd name="T40" fmla="*/ 378 w 3078"/>
              <a:gd name="T41" fmla="*/ 816 h 823"/>
              <a:gd name="T42" fmla="*/ 264 w 3078"/>
              <a:gd name="T43" fmla="*/ 804 h 823"/>
              <a:gd name="T44" fmla="*/ 126 w 3078"/>
              <a:gd name="T45" fmla="*/ 702 h 823"/>
              <a:gd name="T46" fmla="*/ 54 w 3078"/>
              <a:gd name="T47" fmla="*/ 588 h 823"/>
              <a:gd name="T48" fmla="*/ 12 w 3078"/>
              <a:gd name="T49" fmla="*/ 468 h 823"/>
              <a:gd name="T50" fmla="*/ 0 w 3078"/>
              <a:gd name="T51" fmla="*/ 39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78" h="823">
                <a:moveTo>
                  <a:pt x="3078" y="390"/>
                </a:moveTo>
                <a:cubicBezTo>
                  <a:pt x="3070" y="359"/>
                  <a:pt x="3063" y="329"/>
                  <a:pt x="3054" y="300"/>
                </a:cubicBezTo>
                <a:cubicBezTo>
                  <a:pt x="3045" y="271"/>
                  <a:pt x="3039" y="248"/>
                  <a:pt x="3024" y="216"/>
                </a:cubicBezTo>
                <a:cubicBezTo>
                  <a:pt x="3009" y="184"/>
                  <a:pt x="2987" y="136"/>
                  <a:pt x="2964" y="108"/>
                </a:cubicBezTo>
                <a:cubicBezTo>
                  <a:pt x="2941" y="80"/>
                  <a:pt x="2916" y="64"/>
                  <a:pt x="2886" y="48"/>
                </a:cubicBezTo>
                <a:cubicBezTo>
                  <a:pt x="2856" y="32"/>
                  <a:pt x="2816" y="20"/>
                  <a:pt x="2784" y="12"/>
                </a:cubicBezTo>
                <a:cubicBezTo>
                  <a:pt x="2752" y="4"/>
                  <a:pt x="2731" y="0"/>
                  <a:pt x="2694" y="0"/>
                </a:cubicBezTo>
                <a:cubicBezTo>
                  <a:pt x="2657" y="0"/>
                  <a:pt x="2608" y="5"/>
                  <a:pt x="2562" y="12"/>
                </a:cubicBezTo>
                <a:cubicBezTo>
                  <a:pt x="2516" y="19"/>
                  <a:pt x="2466" y="30"/>
                  <a:pt x="2418" y="42"/>
                </a:cubicBezTo>
                <a:cubicBezTo>
                  <a:pt x="2370" y="54"/>
                  <a:pt x="2324" y="69"/>
                  <a:pt x="2274" y="84"/>
                </a:cubicBezTo>
                <a:cubicBezTo>
                  <a:pt x="2224" y="99"/>
                  <a:pt x="2175" y="110"/>
                  <a:pt x="2118" y="132"/>
                </a:cubicBezTo>
                <a:cubicBezTo>
                  <a:pt x="2061" y="154"/>
                  <a:pt x="1993" y="188"/>
                  <a:pt x="1932" y="216"/>
                </a:cubicBezTo>
                <a:cubicBezTo>
                  <a:pt x="1871" y="244"/>
                  <a:pt x="1814" y="272"/>
                  <a:pt x="1752" y="300"/>
                </a:cubicBezTo>
                <a:cubicBezTo>
                  <a:pt x="1690" y="328"/>
                  <a:pt x="1620" y="357"/>
                  <a:pt x="1560" y="384"/>
                </a:cubicBezTo>
                <a:cubicBezTo>
                  <a:pt x="1500" y="411"/>
                  <a:pt x="1455" y="432"/>
                  <a:pt x="1392" y="462"/>
                </a:cubicBezTo>
                <a:cubicBezTo>
                  <a:pt x="1329" y="492"/>
                  <a:pt x="1253" y="533"/>
                  <a:pt x="1182" y="564"/>
                </a:cubicBezTo>
                <a:cubicBezTo>
                  <a:pt x="1111" y="595"/>
                  <a:pt x="1027" y="624"/>
                  <a:pt x="966" y="648"/>
                </a:cubicBezTo>
                <a:cubicBezTo>
                  <a:pt x="905" y="672"/>
                  <a:pt x="869" y="689"/>
                  <a:pt x="816" y="708"/>
                </a:cubicBezTo>
                <a:cubicBezTo>
                  <a:pt x="763" y="727"/>
                  <a:pt x="706" y="746"/>
                  <a:pt x="648" y="762"/>
                </a:cubicBezTo>
                <a:cubicBezTo>
                  <a:pt x="590" y="778"/>
                  <a:pt x="513" y="795"/>
                  <a:pt x="468" y="804"/>
                </a:cubicBezTo>
                <a:cubicBezTo>
                  <a:pt x="423" y="813"/>
                  <a:pt x="412" y="816"/>
                  <a:pt x="378" y="816"/>
                </a:cubicBezTo>
                <a:cubicBezTo>
                  <a:pt x="344" y="816"/>
                  <a:pt x="306" y="823"/>
                  <a:pt x="264" y="804"/>
                </a:cubicBezTo>
                <a:cubicBezTo>
                  <a:pt x="222" y="785"/>
                  <a:pt x="161" y="738"/>
                  <a:pt x="126" y="702"/>
                </a:cubicBezTo>
                <a:cubicBezTo>
                  <a:pt x="91" y="666"/>
                  <a:pt x="73" y="627"/>
                  <a:pt x="54" y="588"/>
                </a:cubicBezTo>
                <a:cubicBezTo>
                  <a:pt x="35" y="549"/>
                  <a:pt x="21" y="501"/>
                  <a:pt x="12" y="468"/>
                </a:cubicBezTo>
                <a:cubicBezTo>
                  <a:pt x="3" y="435"/>
                  <a:pt x="2" y="403"/>
                  <a:pt x="0" y="390"/>
                </a:cubicBezTo>
              </a:path>
            </a:pathLst>
          </a:custGeom>
          <a:pattFill prst="ltUpDiag">
            <a:fgClr>
              <a:srgbClr val="777777"/>
            </a:fgClr>
            <a:bgClr>
              <a:srgbClr val="DDDDDD"/>
            </a:bgClr>
          </a:pattFill>
          <a:ln w="762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 useBgFill="1"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457200" y="396875"/>
            <a:ext cx="8305800" cy="8223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sk-SK" altLang="cs-CZ" sz="2400" b="0" i="0" u="none">
                <a:effectLst/>
              </a:rPr>
              <a:t>Při přenosu elektromagnetické energie vzniká mezi vodiči časově proměnné silové pole, které má</a:t>
            </a:r>
          </a:p>
        </p:txBody>
      </p:sp>
      <p:grpSp>
        <p:nvGrpSpPr>
          <p:cNvPr id="301060" name="Group 4"/>
          <p:cNvGrpSpPr>
            <a:grpSpLocks/>
          </p:cNvGrpSpPr>
          <p:nvPr/>
        </p:nvGrpSpPr>
        <p:grpSpPr bwMode="auto">
          <a:xfrm>
            <a:off x="304800" y="1600200"/>
            <a:ext cx="8610600" cy="193675"/>
            <a:chOff x="0" y="946"/>
            <a:chExt cx="5789" cy="98"/>
          </a:xfrm>
        </p:grpSpPr>
        <p:sp>
          <p:nvSpPr>
            <p:cNvPr id="301061" name="Rectangle 5"/>
            <p:cNvSpPr>
              <a:spLocks noChangeArrowheads="1"/>
            </p:cNvSpPr>
            <p:nvPr/>
          </p:nvSpPr>
          <p:spPr bwMode="auto">
            <a:xfrm>
              <a:off x="6" y="953"/>
              <a:ext cx="589" cy="91"/>
            </a:xfrm>
            <a:prstGeom prst="rect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2" name="Line 6"/>
            <p:cNvSpPr>
              <a:spLocks noChangeShapeType="1"/>
            </p:cNvSpPr>
            <p:nvPr/>
          </p:nvSpPr>
          <p:spPr bwMode="auto">
            <a:xfrm flipH="1">
              <a:off x="0" y="948"/>
              <a:ext cx="5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3" name="Rectangle 7"/>
            <p:cNvSpPr>
              <a:spLocks noChangeArrowheads="1"/>
            </p:cNvSpPr>
            <p:nvPr/>
          </p:nvSpPr>
          <p:spPr bwMode="auto">
            <a:xfrm>
              <a:off x="5177" y="953"/>
              <a:ext cx="589" cy="91"/>
            </a:xfrm>
            <a:prstGeom prst="rect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4" name="Line 8"/>
            <p:cNvSpPr>
              <a:spLocks noChangeShapeType="1"/>
            </p:cNvSpPr>
            <p:nvPr/>
          </p:nvSpPr>
          <p:spPr bwMode="auto">
            <a:xfrm>
              <a:off x="5273" y="948"/>
              <a:ext cx="5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5" name="Line 9"/>
            <p:cNvSpPr>
              <a:spLocks noChangeShapeType="1"/>
            </p:cNvSpPr>
            <p:nvPr/>
          </p:nvSpPr>
          <p:spPr bwMode="auto">
            <a:xfrm>
              <a:off x="5273" y="1044"/>
              <a:ext cx="5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6" name="Line 10"/>
            <p:cNvSpPr>
              <a:spLocks noChangeShapeType="1"/>
            </p:cNvSpPr>
            <p:nvPr/>
          </p:nvSpPr>
          <p:spPr bwMode="auto">
            <a:xfrm flipH="1">
              <a:off x="6" y="1042"/>
              <a:ext cx="5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7" name="Rectangle 11"/>
            <p:cNvSpPr>
              <a:spLocks noChangeArrowheads="1"/>
            </p:cNvSpPr>
            <p:nvPr/>
          </p:nvSpPr>
          <p:spPr bwMode="auto">
            <a:xfrm>
              <a:off x="488" y="953"/>
              <a:ext cx="4797" cy="91"/>
            </a:xfrm>
            <a:prstGeom prst="rect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8" name="Line 12"/>
            <p:cNvSpPr>
              <a:spLocks noChangeShapeType="1"/>
            </p:cNvSpPr>
            <p:nvPr/>
          </p:nvSpPr>
          <p:spPr bwMode="auto">
            <a:xfrm>
              <a:off x="477" y="946"/>
              <a:ext cx="48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9" name="Line 13"/>
            <p:cNvSpPr>
              <a:spLocks noChangeShapeType="1"/>
            </p:cNvSpPr>
            <p:nvPr/>
          </p:nvSpPr>
          <p:spPr bwMode="auto">
            <a:xfrm>
              <a:off x="486" y="1042"/>
              <a:ext cx="47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01070" name="Group 14"/>
          <p:cNvGrpSpPr>
            <a:grpSpLocks/>
          </p:cNvGrpSpPr>
          <p:nvPr/>
        </p:nvGrpSpPr>
        <p:grpSpPr bwMode="auto">
          <a:xfrm>
            <a:off x="304800" y="4816475"/>
            <a:ext cx="8610600" cy="212725"/>
            <a:chOff x="0" y="946"/>
            <a:chExt cx="5789" cy="98"/>
          </a:xfrm>
        </p:grpSpPr>
        <p:sp>
          <p:nvSpPr>
            <p:cNvPr id="301071" name="Rectangle 15"/>
            <p:cNvSpPr>
              <a:spLocks noChangeArrowheads="1"/>
            </p:cNvSpPr>
            <p:nvPr/>
          </p:nvSpPr>
          <p:spPr bwMode="auto">
            <a:xfrm>
              <a:off x="6" y="953"/>
              <a:ext cx="589" cy="91"/>
            </a:xfrm>
            <a:prstGeom prst="rect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72" name="Line 16"/>
            <p:cNvSpPr>
              <a:spLocks noChangeShapeType="1"/>
            </p:cNvSpPr>
            <p:nvPr/>
          </p:nvSpPr>
          <p:spPr bwMode="auto">
            <a:xfrm flipH="1">
              <a:off x="0" y="948"/>
              <a:ext cx="5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73" name="Rectangle 17"/>
            <p:cNvSpPr>
              <a:spLocks noChangeArrowheads="1"/>
            </p:cNvSpPr>
            <p:nvPr/>
          </p:nvSpPr>
          <p:spPr bwMode="auto">
            <a:xfrm>
              <a:off x="5177" y="953"/>
              <a:ext cx="589" cy="91"/>
            </a:xfrm>
            <a:prstGeom prst="rect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74" name="Line 18"/>
            <p:cNvSpPr>
              <a:spLocks noChangeShapeType="1"/>
            </p:cNvSpPr>
            <p:nvPr/>
          </p:nvSpPr>
          <p:spPr bwMode="auto">
            <a:xfrm>
              <a:off x="5273" y="948"/>
              <a:ext cx="5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75" name="Line 19"/>
            <p:cNvSpPr>
              <a:spLocks noChangeShapeType="1"/>
            </p:cNvSpPr>
            <p:nvPr/>
          </p:nvSpPr>
          <p:spPr bwMode="auto">
            <a:xfrm>
              <a:off x="5273" y="1044"/>
              <a:ext cx="5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76" name="Line 20"/>
            <p:cNvSpPr>
              <a:spLocks noChangeShapeType="1"/>
            </p:cNvSpPr>
            <p:nvPr/>
          </p:nvSpPr>
          <p:spPr bwMode="auto">
            <a:xfrm flipH="1">
              <a:off x="6" y="1042"/>
              <a:ext cx="5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77" name="Rectangle 21"/>
            <p:cNvSpPr>
              <a:spLocks noChangeArrowheads="1"/>
            </p:cNvSpPr>
            <p:nvPr/>
          </p:nvSpPr>
          <p:spPr bwMode="auto">
            <a:xfrm>
              <a:off x="488" y="953"/>
              <a:ext cx="4797" cy="91"/>
            </a:xfrm>
            <a:prstGeom prst="rect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78" name="Line 22"/>
            <p:cNvSpPr>
              <a:spLocks noChangeShapeType="1"/>
            </p:cNvSpPr>
            <p:nvPr/>
          </p:nvSpPr>
          <p:spPr bwMode="auto">
            <a:xfrm>
              <a:off x="477" y="946"/>
              <a:ext cx="48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79" name="Line 23"/>
            <p:cNvSpPr>
              <a:spLocks noChangeShapeType="1"/>
            </p:cNvSpPr>
            <p:nvPr/>
          </p:nvSpPr>
          <p:spPr bwMode="auto">
            <a:xfrm>
              <a:off x="486" y="1042"/>
              <a:ext cx="47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1080" name="Freeform 24" descr="Světlý svislý"/>
          <p:cNvSpPr>
            <a:spLocks/>
          </p:cNvSpPr>
          <p:nvPr/>
        </p:nvSpPr>
        <p:spPr bwMode="auto">
          <a:xfrm flipH="1" flipV="1">
            <a:off x="2124075" y="2030413"/>
            <a:ext cx="4876800" cy="2574925"/>
          </a:xfrm>
          <a:custGeom>
            <a:avLst/>
            <a:gdLst>
              <a:gd name="T0" fmla="*/ 0 w 2245"/>
              <a:gd name="T1" fmla="*/ 824 h 1649"/>
              <a:gd name="T2" fmla="*/ 115 w 2245"/>
              <a:gd name="T3" fmla="*/ 572 h 1649"/>
              <a:gd name="T4" fmla="*/ 217 w 2245"/>
              <a:gd name="T5" fmla="*/ 344 h 1649"/>
              <a:gd name="T6" fmla="*/ 333 w 2245"/>
              <a:gd name="T7" fmla="*/ 160 h 1649"/>
              <a:gd name="T8" fmla="*/ 449 w 2245"/>
              <a:gd name="T9" fmla="*/ 46 h 1649"/>
              <a:gd name="T10" fmla="*/ 564 w 2245"/>
              <a:gd name="T11" fmla="*/ 0 h 1649"/>
              <a:gd name="T12" fmla="*/ 667 w 2245"/>
              <a:gd name="T13" fmla="*/ 46 h 1649"/>
              <a:gd name="T14" fmla="*/ 783 w 2245"/>
              <a:gd name="T15" fmla="*/ 160 h 1649"/>
              <a:gd name="T16" fmla="*/ 898 w 2245"/>
              <a:gd name="T17" fmla="*/ 344 h 1649"/>
              <a:gd name="T18" fmla="*/ 1013 w 2245"/>
              <a:gd name="T19" fmla="*/ 572 h 1649"/>
              <a:gd name="T20" fmla="*/ 1116 w 2245"/>
              <a:gd name="T21" fmla="*/ 824 h 1649"/>
              <a:gd name="T22" fmla="*/ 1231 w 2245"/>
              <a:gd name="T23" fmla="*/ 1076 h 1649"/>
              <a:gd name="T24" fmla="*/ 1346 w 2245"/>
              <a:gd name="T25" fmla="*/ 1306 h 1649"/>
              <a:gd name="T26" fmla="*/ 1449 w 2245"/>
              <a:gd name="T27" fmla="*/ 1488 h 1649"/>
              <a:gd name="T28" fmla="*/ 1564 w 2245"/>
              <a:gd name="T29" fmla="*/ 1603 h 1649"/>
              <a:gd name="T30" fmla="*/ 1681 w 2245"/>
              <a:gd name="T31" fmla="*/ 1649 h 1649"/>
              <a:gd name="T32" fmla="*/ 1795 w 2245"/>
              <a:gd name="T33" fmla="*/ 1603 h 1649"/>
              <a:gd name="T34" fmla="*/ 1898 w 2245"/>
              <a:gd name="T35" fmla="*/ 1488 h 1649"/>
              <a:gd name="T36" fmla="*/ 2014 w 2245"/>
              <a:gd name="T37" fmla="*/ 1306 h 1649"/>
              <a:gd name="T38" fmla="*/ 2130 w 2245"/>
              <a:gd name="T39" fmla="*/ 1076 h 1649"/>
              <a:gd name="T40" fmla="*/ 2245 w 2245"/>
              <a:gd name="T41" fmla="*/ 824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5" h="1649">
                <a:moveTo>
                  <a:pt x="0" y="824"/>
                </a:moveTo>
                <a:lnTo>
                  <a:pt x="115" y="572"/>
                </a:lnTo>
                <a:lnTo>
                  <a:pt x="217" y="344"/>
                </a:lnTo>
                <a:lnTo>
                  <a:pt x="333" y="160"/>
                </a:lnTo>
                <a:lnTo>
                  <a:pt x="449" y="46"/>
                </a:lnTo>
                <a:lnTo>
                  <a:pt x="564" y="0"/>
                </a:lnTo>
                <a:lnTo>
                  <a:pt x="667" y="46"/>
                </a:lnTo>
                <a:lnTo>
                  <a:pt x="783" y="160"/>
                </a:lnTo>
                <a:lnTo>
                  <a:pt x="898" y="344"/>
                </a:lnTo>
                <a:lnTo>
                  <a:pt x="1013" y="572"/>
                </a:lnTo>
                <a:lnTo>
                  <a:pt x="1116" y="824"/>
                </a:lnTo>
                <a:lnTo>
                  <a:pt x="1231" y="1076"/>
                </a:lnTo>
                <a:lnTo>
                  <a:pt x="1346" y="1306"/>
                </a:lnTo>
                <a:lnTo>
                  <a:pt x="1449" y="1488"/>
                </a:lnTo>
                <a:lnTo>
                  <a:pt x="1564" y="1603"/>
                </a:lnTo>
                <a:lnTo>
                  <a:pt x="1681" y="1649"/>
                </a:lnTo>
                <a:lnTo>
                  <a:pt x="1795" y="1603"/>
                </a:lnTo>
                <a:lnTo>
                  <a:pt x="1898" y="1488"/>
                </a:lnTo>
                <a:lnTo>
                  <a:pt x="2014" y="1306"/>
                </a:lnTo>
                <a:lnTo>
                  <a:pt x="2130" y="1076"/>
                </a:lnTo>
                <a:lnTo>
                  <a:pt x="2245" y="824"/>
                </a:lnTo>
              </a:path>
            </a:pathLst>
          </a:custGeom>
          <a:pattFill prst="ltVert">
            <a:fgClr>
              <a:srgbClr val="808080"/>
            </a:fgClr>
            <a:bgClr>
              <a:srgbClr val="FFFF99"/>
            </a:bgClr>
          </a:pattFill>
          <a:ln w="76200" cmpd="sng">
            <a:solidFill>
              <a:srgbClr val="00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01081" name="Group 25"/>
          <p:cNvGrpSpPr>
            <a:grpSpLocks/>
          </p:cNvGrpSpPr>
          <p:nvPr/>
        </p:nvGrpSpPr>
        <p:grpSpPr bwMode="auto">
          <a:xfrm>
            <a:off x="0" y="1795463"/>
            <a:ext cx="7785100" cy="2890837"/>
            <a:chOff x="-8" y="1131"/>
            <a:chExt cx="4904" cy="1821"/>
          </a:xfrm>
        </p:grpSpPr>
        <p:sp>
          <p:nvSpPr>
            <p:cNvPr id="301082" name="Text Box 26"/>
            <p:cNvSpPr txBox="1">
              <a:spLocks noChangeArrowheads="1"/>
            </p:cNvSpPr>
            <p:nvPr/>
          </p:nvSpPr>
          <p:spPr bwMode="auto">
            <a:xfrm>
              <a:off x="-8" y="2315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sk-SK" altLang="cs-CZ" b="0" u="none">
                  <a:solidFill>
                    <a:srgbClr val="FF0066"/>
                  </a:solidFill>
                  <a:effectLst/>
                  <a:latin typeface="Times New Roman CE" panose="02020603050405020304" pitchFamily="18" charset="0"/>
                </a:rPr>
                <a:t>B</a:t>
              </a:r>
              <a:endParaRPr lang="sk-SK" altLang="cs-CZ" sz="2400" b="0" i="0" u="none">
                <a:solidFill>
                  <a:srgbClr val="FF0066"/>
                </a:solidFill>
                <a:effectLst/>
                <a:latin typeface="Times New Roman CE" panose="02020603050405020304" pitchFamily="18" charset="0"/>
              </a:endParaRPr>
            </a:p>
          </p:txBody>
        </p:sp>
        <p:grpSp>
          <p:nvGrpSpPr>
            <p:cNvPr id="301083" name="Group 27"/>
            <p:cNvGrpSpPr>
              <a:grpSpLocks/>
            </p:cNvGrpSpPr>
            <p:nvPr/>
          </p:nvGrpSpPr>
          <p:grpSpPr bwMode="auto">
            <a:xfrm>
              <a:off x="104" y="1131"/>
              <a:ext cx="4792" cy="1821"/>
              <a:chOff x="104" y="1131"/>
              <a:chExt cx="4792" cy="1821"/>
            </a:xfrm>
          </p:grpSpPr>
          <p:sp>
            <p:nvSpPr>
              <p:cNvPr id="301084" name="Text Box 28"/>
              <p:cNvSpPr txBox="1">
                <a:spLocks noChangeArrowheads="1"/>
              </p:cNvSpPr>
              <p:nvPr/>
            </p:nvSpPr>
            <p:spPr bwMode="auto">
              <a:xfrm>
                <a:off x="4640" y="2013"/>
                <a:ext cx="256" cy="3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sk-SK" altLang="cs-CZ" sz="3500" b="0" u="none">
                    <a:effectLst/>
                    <a:latin typeface="Times New Roman CE" panose="02020603050405020304" pitchFamily="18" charset="0"/>
                  </a:rPr>
                  <a:t>x</a:t>
                </a:r>
                <a:endParaRPr lang="sk-SK" altLang="cs-CZ" sz="2400" b="0" i="0" u="none">
                  <a:effectLst/>
                  <a:latin typeface="Times New Roman CE" panose="02020603050405020304" pitchFamily="18" charset="0"/>
                </a:endParaRPr>
              </a:p>
            </p:txBody>
          </p:sp>
          <p:sp>
            <p:nvSpPr>
              <p:cNvPr id="301085" name="Line 29"/>
              <p:cNvSpPr>
                <a:spLocks noChangeShapeType="1"/>
              </p:cNvSpPr>
              <p:nvPr/>
            </p:nvSpPr>
            <p:spPr bwMode="auto">
              <a:xfrm rot="16200000" flipV="1">
                <a:off x="-120" y="2075"/>
                <a:ext cx="17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1086" name="Text Box 30"/>
              <p:cNvSpPr txBox="1">
                <a:spLocks noChangeArrowheads="1"/>
              </p:cNvSpPr>
              <p:nvPr/>
            </p:nvSpPr>
            <p:spPr bwMode="auto">
              <a:xfrm>
                <a:off x="426" y="1131"/>
                <a:ext cx="55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sk-SK" altLang="cs-CZ" b="0" u="none">
                    <a:solidFill>
                      <a:srgbClr val="0099FF"/>
                    </a:solidFill>
                    <a:effectLst/>
                    <a:latin typeface="Times New Roman CE" panose="02020603050405020304" pitchFamily="18" charset="0"/>
                  </a:rPr>
                  <a:t>E</a:t>
                </a:r>
                <a:endParaRPr lang="sk-SK" altLang="cs-CZ" sz="2400" b="0" i="0" u="none">
                  <a:solidFill>
                    <a:srgbClr val="0099FF"/>
                  </a:solidFill>
                  <a:effectLst/>
                  <a:latin typeface="Times New Roman CE" panose="02020603050405020304" pitchFamily="18" charset="0"/>
                </a:endParaRPr>
              </a:p>
            </p:txBody>
          </p:sp>
          <p:sp>
            <p:nvSpPr>
              <p:cNvPr id="301087" name="Line 31"/>
              <p:cNvSpPr>
                <a:spLocks noChangeShapeType="1"/>
              </p:cNvSpPr>
              <p:nvPr/>
            </p:nvSpPr>
            <p:spPr bwMode="auto">
              <a:xfrm flipV="1">
                <a:off x="104" y="1406"/>
                <a:ext cx="1328" cy="1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lg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1088" name="Line 32"/>
              <p:cNvSpPr>
                <a:spLocks noChangeShapeType="1"/>
              </p:cNvSpPr>
              <p:nvPr/>
            </p:nvSpPr>
            <p:spPr bwMode="auto">
              <a:xfrm>
                <a:off x="754" y="2083"/>
                <a:ext cx="39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 useBgFill="1">
        <p:nvSpPr>
          <p:cNvPr id="301089" name="Text Box 33"/>
          <p:cNvSpPr txBox="1">
            <a:spLocks noChangeArrowheads="1"/>
          </p:cNvSpPr>
          <p:nvPr/>
        </p:nvSpPr>
        <p:spPr bwMode="auto">
          <a:xfrm>
            <a:off x="762000" y="5105400"/>
            <a:ext cx="2928938" cy="457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sk-SK" altLang="cs-CZ" sz="2400" b="0" i="0" u="none">
                <a:effectLst/>
              </a:rPr>
              <a:t>- </a:t>
            </a:r>
            <a:r>
              <a:rPr lang="sk-SK" altLang="cs-CZ" sz="2400" i="0" u="none">
                <a:solidFill>
                  <a:srgbClr val="0099FF"/>
                </a:solidFill>
                <a:effectLst/>
              </a:rPr>
              <a:t>elektrickou</a:t>
            </a:r>
            <a:r>
              <a:rPr lang="sk-SK" altLang="cs-CZ" sz="2400" i="0" u="none">
                <a:effectLst/>
              </a:rPr>
              <a:t> </a:t>
            </a:r>
            <a:r>
              <a:rPr lang="sk-SK" altLang="cs-CZ" sz="2400" b="0" i="0" u="none">
                <a:effectLst/>
              </a:rPr>
              <a:t>složku</a:t>
            </a:r>
          </a:p>
        </p:txBody>
      </p:sp>
      <p:sp useBgFill="1">
        <p:nvSpPr>
          <p:cNvPr id="301090" name="Text Box 34"/>
          <p:cNvSpPr txBox="1">
            <a:spLocks noChangeArrowheads="1"/>
          </p:cNvSpPr>
          <p:nvPr/>
        </p:nvSpPr>
        <p:spPr bwMode="auto">
          <a:xfrm>
            <a:off x="762000" y="5440363"/>
            <a:ext cx="3300413" cy="5794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sk-SK" altLang="cs-CZ" sz="2400" b="0" i="0" u="none">
                <a:effectLst/>
              </a:rPr>
              <a:t>- </a:t>
            </a:r>
            <a:r>
              <a:rPr lang="sk-SK" altLang="cs-CZ" sz="2400" i="0" u="none">
                <a:solidFill>
                  <a:srgbClr val="FF0066"/>
                </a:solidFill>
                <a:effectLst/>
              </a:rPr>
              <a:t>magnetickou</a:t>
            </a:r>
            <a:r>
              <a:rPr lang="sk-SK" altLang="cs-CZ" sz="2400" b="0" i="0" u="none">
                <a:effectLst/>
              </a:rPr>
              <a:t> složku</a:t>
            </a:r>
            <a:r>
              <a:rPr lang="sk-SK" altLang="cs-CZ" b="0" i="0" u="none">
                <a:effectLst/>
                <a:latin typeface="Times New Roman CE" panose="02020603050405020304" pitchFamily="18" charset="0"/>
              </a:rPr>
              <a:t>,</a:t>
            </a:r>
          </a:p>
        </p:txBody>
      </p:sp>
      <p:sp>
        <p:nvSpPr>
          <p:cNvPr id="301091" name="Text Box 35"/>
          <p:cNvSpPr txBox="1">
            <a:spLocks noChangeArrowheads="1"/>
          </p:cNvSpPr>
          <p:nvPr/>
        </p:nvSpPr>
        <p:spPr bwMode="auto">
          <a:xfrm>
            <a:off x="838200" y="6019800"/>
            <a:ext cx="5956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sk-SK" altLang="cs-CZ" sz="2400" b="0" i="0" u="none">
                <a:effectLst/>
              </a:rPr>
              <a:t>a nazývá se </a:t>
            </a:r>
            <a:r>
              <a:rPr lang="sk-SK" altLang="cs-CZ" sz="2800" i="0" u="none">
                <a:solidFill>
                  <a:srgbClr val="FF0000"/>
                </a:solidFill>
                <a:effectLst/>
              </a:rPr>
              <a:t>elektromagnetické pole</a:t>
            </a:r>
            <a:r>
              <a:rPr lang="sk-SK" altLang="cs-CZ" b="0" i="0" u="none">
                <a:effectLst/>
                <a:latin typeface="Times New Roman CE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 animBg="1"/>
      <p:bldP spid="301059" grpId="0" animBg="1" autoUpdateAnimBg="0"/>
      <p:bldP spid="301080" grpId="0" animBg="1"/>
      <p:bldP spid="301089" grpId="0" animBg="1" autoUpdateAnimBg="0"/>
      <p:bldP spid="301090" grpId="0" animBg="1" autoUpdateAnimBg="0"/>
      <p:bldP spid="30109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323850" y="260350"/>
            <a:ext cx="82089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FF00"/>
              </a:buClr>
              <a:buSzPct val="75000"/>
            </a:pPr>
            <a:r>
              <a:rPr lang="cs-CZ" altLang="cs-CZ" i="0" u="none">
                <a:solidFill>
                  <a:srgbClr val="00FF00"/>
                </a:solidFill>
                <a:effectLst/>
              </a:rPr>
              <a:t>6. RENTGENOVÉ ZÁŘENÍ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/>
        </p:nvSpPr>
        <p:spPr bwMode="auto">
          <a:xfrm>
            <a:off x="539750" y="908050"/>
            <a:ext cx="8208963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RENTGENOVÉ ZÁŘENÍ </a:t>
            </a:r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elektromagnetické vlnění, jehož vlnové délky leží v intervalu 10</a:t>
            </a:r>
            <a:r>
              <a:rPr lang="cs-CZ" altLang="cs-CZ" sz="2400" i="0" u="none" baseline="30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-8 </a:t>
            </a:r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 až 10</a:t>
            </a:r>
            <a:r>
              <a:rPr lang="cs-CZ" altLang="cs-CZ" sz="2400" i="0" u="none" baseline="30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-12</a:t>
            </a:r>
            <a:r>
              <a:rPr lang="cs-CZ" altLang="cs-CZ" sz="2400" i="0" u="none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m.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266256" name="Group 16"/>
          <p:cNvGrpSpPr>
            <a:grpSpLocks/>
          </p:cNvGrpSpPr>
          <p:nvPr/>
        </p:nvGrpSpPr>
        <p:grpSpPr bwMode="auto">
          <a:xfrm>
            <a:off x="5926138" y="3068638"/>
            <a:ext cx="3217862" cy="3438525"/>
            <a:chOff x="3733" y="1933"/>
            <a:chExt cx="2027" cy="2166"/>
          </a:xfrm>
        </p:grpSpPr>
        <p:pic>
          <p:nvPicPr>
            <p:cNvPr id="266254" name="Picture 14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933"/>
              <a:ext cx="1156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55" name="Rectangle 15"/>
            <p:cNvSpPr>
              <a:spLocks noChangeArrowheads="1"/>
            </p:cNvSpPr>
            <p:nvPr/>
          </p:nvSpPr>
          <p:spPr bwMode="auto">
            <a:xfrm>
              <a:off x="3733" y="3657"/>
              <a:ext cx="202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cs-CZ" altLang="cs-CZ" sz="2000" u="none">
                  <a:effectLst/>
                </a:rPr>
                <a:t>Wilhelm Conrad Röntgen</a:t>
              </a:r>
            </a:p>
            <a:p>
              <a:pPr algn="ctr"/>
              <a:r>
                <a:rPr lang="cs-CZ" altLang="cs-CZ" sz="2000" u="none">
                  <a:effectLst/>
                </a:rPr>
                <a:t>(1845 - 1923)</a:t>
              </a:r>
              <a:r>
                <a:rPr lang="cs-CZ" altLang="cs-CZ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sp>
        <p:nvSpPr>
          <p:cNvPr id="266257" name="Rectangle 17"/>
          <p:cNvSpPr>
            <a:spLocks noChangeArrowheads="1"/>
          </p:cNvSpPr>
          <p:nvPr/>
        </p:nvSpPr>
        <p:spPr bwMode="auto">
          <a:xfrm>
            <a:off x="863600" y="2349500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- vzniká v rentgenové lampě (rentgence) </a:t>
            </a:r>
          </a:p>
        </p:txBody>
      </p:sp>
      <p:pic>
        <p:nvPicPr>
          <p:cNvPr id="266259" name="Picture 19" descr="lam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55451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1" grpId="0" autoUpdateAnimBg="0"/>
      <p:bldP spid="266252" grpId="0" autoUpdateAnimBg="0"/>
      <p:bldP spid="26625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74" name="Text Box 10"/>
          <p:cNvSpPr txBox="1">
            <a:spLocks noChangeArrowheads="1"/>
          </p:cNvSpPr>
          <p:nvPr/>
        </p:nvSpPr>
        <p:spPr bwMode="auto">
          <a:xfrm>
            <a:off x="0" y="5661025"/>
            <a:ext cx="8929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cs-CZ" altLang="cs-CZ" sz="2400" i="0" u="none">
                <a:effectLst/>
              </a:rPr>
              <a:t>- vzniká při přeměně energie rychle se pohybujících elektronů na energii elektromagnetického záření</a:t>
            </a:r>
          </a:p>
        </p:txBody>
      </p:sp>
      <p:pic>
        <p:nvPicPr>
          <p:cNvPr id="267275" name="Picture 11" descr="sc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6423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687388" y="1158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0" i="0" u="none">
                <a:effectLst/>
                <a:cs typeface="Arial" panose="020B0604020202020204" pitchFamily="34" charset="0"/>
              </a:rPr>
              <a:t>– druhy rentgenového záření</a:t>
            </a:r>
            <a:r>
              <a:rPr lang="cs-CZ" altLang="cs-CZ" sz="2400" b="0" i="0" u="none">
                <a:effectLst/>
              </a:rPr>
              <a:t>:</a:t>
            </a:r>
          </a:p>
        </p:txBody>
      </p:sp>
      <p:sp>
        <p:nvSpPr>
          <p:cNvPr id="268301" name="Rectangle 13"/>
          <p:cNvSpPr>
            <a:spLocks noChangeArrowheads="1"/>
          </p:cNvSpPr>
          <p:nvPr/>
        </p:nvSpPr>
        <p:spPr bwMode="auto">
          <a:xfrm>
            <a:off x="971550" y="549275"/>
            <a:ext cx="74168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Brzdné rentgenové záření</a:t>
            </a:r>
            <a:endParaRPr lang="cs-CZ" altLang="cs-CZ" sz="2800" i="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cs-CZ" altLang="cs-CZ" sz="2400" b="0" i="0" u="none">
                <a:effectLst/>
              </a:rPr>
              <a:t>vzniká jako důsledek náhlé změny rychlosti elektronů dopadajících na povrch kovu (anodu rentgenky)</a:t>
            </a:r>
          </a:p>
        </p:txBody>
      </p:sp>
      <p:sp>
        <p:nvSpPr>
          <p:cNvPr id="268303" name="Rectangle 15"/>
          <p:cNvSpPr>
            <a:spLocks noChangeArrowheads="1"/>
          </p:cNvSpPr>
          <p:nvPr/>
        </p:nvSpPr>
        <p:spPr bwMode="auto">
          <a:xfrm>
            <a:off x="1042988" y="1844675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- spektrum je spojité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68305" name="Picture 17" descr="spoji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78100"/>
            <a:ext cx="33782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306" name="Picture 18" descr="rtg_sp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4032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8" grpId="0" autoUpdateAnimBg="0"/>
      <p:bldP spid="268301" grpId="0" autoUpdateAnimBg="0"/>
      <p:bldP spid="26830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6" name="Rectangle 24"/>
          <p:cNvSpPr>
            <a:spLocks noChangeArrowheads="1"/>
          </p:cNvSpPr>
          <p:nvPr/>
        </p:nvSpPr>
        <p:spPr bwMode="auto">
          <a:xfrm>
            <a:off x="468313" y="260350"/>
            <a:ext cx="777557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Charakteristické rentgenové záření</a:t>
            </a:r>
          </a:p>
          <a:p>
            <a:r>
              <a:rPr lang="cs-CZ" altLang="cs-CZ" sz="2400" b="0" i="0" u="none">
                <a:effectLst/>
              </a:rPr>
              <a:t>vzniká v důsledku přeměn energie ve vnitřních slupkách elektronového obalu atomu.</a:t>
            </a:r>
          </a:p>
        </p:txBody>
      </p:sp>
      <p:sp>
        <p:nvSpPr>
          <p:cNvPr id="269337" name="Rectangle 25"/>
          <p:cNvSpPr>
            <a:spLocks noChangeArrowheads="1"/>
          </p:cNvSpPr>
          <p:nvPr/>
        </p:nvSpPr>
        <p:spPr bwMode="auto">
          <a:xfrm>
            <a:off x="539750" y="1670050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 i="0" u="none">
                <a:effectLst/>
              </a:rPr>
              <a:t>- spektrum má čárové a poloha spektrálních čar je pro daný prvek charakteristická</a:t>
            </a:r>
            <a:r>
              <a:rPr lang="cs-CZ" alt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69338" name="Picture 26" descr="atom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72009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36" grpId="0" autoUpdateAnimBg="0"/>
      <p:bldP spid="2693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84" name="Picture 48" descr="rentgenove zare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93175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376238" y="423863"/>
            <a:ext cx="8767762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i="0" u="none">
                <a:solidFill>
                  <a:srgbClr val="FF0000"/>
                </a:solidFill>
                <a:effectLst/>
              </a:rPr>
              <a:t>Literatura  a použité materiály:</a:t>
            </a:r>
            <a:r>
              <a:rPr lang="cs-CZ" altLang="cs-CZ" sz="2400" i="0" u="none">
                <a:effectLst/>
              </a:rPr>
              <a:t> </a:t>
            </a:r>
          </a:p>
          <a:p>
            <a:r>
              <a:rPr lang="cs-CZ" altLang="cs-CZ" sz="2400" b="0" i="0" u="none">
                <a:effectLst/>
              </a:rPr>
              <a:t>	O. Lepil – Z. Kupka: </a:t>
            </a:r>
          </a:p>
          <a:p>
            <a:r>
              <a:rPr lang="cs-CZ" altLang="cs-CZ" sz="2400" b="0" i="0" u="none">
                <a:effectLst/>
              </a:rPr>
              <a:t>	</a:t>
            </a:r>
            <a:r>
              <a:rPr lang="cs-CZ" altLang="cs-CZ" sz="2400" i="0" u="none">
                <a:effectLst/>
              </a:rPr>
              <a:t>Fyzika pro gymnázia – Optika</a:t>
            </a:r>
          </a:p>
          <a:p>
            <a:endParaRPr lang="cs-CZ" altLang="cs-CZ" sz="2400" i="0" u="none">
              <a:effectLst/>
            </a:endParaRPr>
          </a:p>
          <a:p>
            <a:r>
              <a:rPr lang="cs-CZ" altLang="cs-CZ" sz="2400" b="0" i="0" u="none">
                <a:effectLst/>
              </a:rPr>
              <a:t>	V. Lank – M. Vondra: </a:t>
            </a:r>
          </a:p>
          <a:p>
            <a:r>
              <a:rPr lang="cs-CZ" altLang="cs-CZ" sz="2400" b="0" i="0" u="none">
                <a:effectLst/>
              </a:rPr>
              <a:t>	</a:t>
            </a:r>
            <a:r>
              <a:rPr lang="cs-CZ" altLang="cs-CZ" sz="2400" i="0" u="none">
                <a:effectLst/>
              </a:rPr>
              <a:t>Fyzika v kostce </a:t>
            </a:r>
            <a:r>
              <a:rPr lang="cs-CZ" altLang="cs-CZ" sz="2400" b="0" i="0" u="none">
                <a:effectLst/>
              </a:rPr>
              <a:t>pro střední školy</a:t>
            </a:r>
            <a:endParaRPr lang="cs-CZ" altLang="cs-CZ" sz="2400" i="0" u="none">
              <a:effectLst/>
            </a:endParaRPr>
          </a:p>
          <a:p>
            <a:endParaRPr lang="cs-CZ" altLang="cs-CZ" sz="2400" i="0" u="none">
              <a:effectLst/>
            </a:endParaRPr>
          </a:p>
          <a:p>
            <a:endParaRPr lang="cs-CZ" altLang="cs-CZ" sz="2400" i="0" u="none">
              <a:effectLst/>
            </a:endParaRPr>
          </a:p>
          <a:p>
            <a:r>
              <a:rPr lang="cs-CZ" altLang="cs-CZ" sz="2400" b="0" i="0" u="none">
                <a:solidFill>
                  <a:schemeClr val="bg1"/>
                </a:solidFill>
                <a:effectLst/>
              </a:rPr>
              <a:t>	</a:t>
            </a:r>
            <a:r>
              <a:rPr lang="cs-CZ" altLang="cs-CZ" sz="2400" b="0" i="0" u="none">
                <a:solidFill>
                  <a:schemeClr val="bg1"/>
                </a:solidFill>
                <a:effectLst/>
                <a:hlinkClick r:id="rId2"/>
              </a:rPr>
              <a:t>http://www.fyzweb.cuni.cz/</a:t>
            </a:r>
            <a:endParaRPr lang="cs-CZ" altLang="cs-CZ" sz="2400" b="0" i="0" u="none">
              <a:solidFill>
                <a:schemeClr val="bg1"/>
              </a:solidFill>
              <a:effectLst/>
            </a:endParaRPr>
          </a:p>
          <a:p>
            <a:endParaRPr lang="cs-CZ" altLang="cs-CZ" sz="2400" b="0" i="0" u="none">
              <a:solidFill>
                <a:schemeClr val="bg1"/>
              </a:solidFill>
              <a:effectLst/>
            </a:endParaRPr>
          </a:p>
          <a:p>
            <a:r>
              <a:rPr lang="cs-CZ" altLang="cs-CZ" sz="2400" b="0" i="0" u="none">
                <a:solidFill>
                  <a:schemeClr val="bg1"/>
                </a:solidFill>
                <a:effectLst/>
              </a:rPr>
              <a:t>	</a:t>
            </a:r>
            <a:r>
              <a:rPr lang="cs-CZ" altLang="cs-CZ" sz="2400" b="0" i="0" u="none">
                <a:solidFill>
                  <a:schemeClr val="bg1"/>
                </a:solidFill>
                <a:effectLst/>
                <a:hlinkClick r:id="rId3" invalidUrl="http:///"/>
              </a:rPr>
              <a:t>http://</a:t>
            </a:r>
            <a:r>
              <a:rPr lang="cs-CZ" altLang="cs-CZ" sz="2400" b="0" i="0" u="none">
                <a:solidFill>
                  <a:schemeClr val="bg1"/>
                </a:solidFill>
                <a:effectLst/>
              </a:rPr>
              <a:t> </a:t>
            </a:r>
            <a:r>
              <a:rPr lang="cs-CZ" altLang="cs-CZ" sz="2400" b="0" i="0" u="none">
                <a:solidFill>
                  <a:schemeClr val="bg1"/>
                </a:solidFill>
                <a:effectLst/>
                <a:hlinkClick r:id="rId4"/>
              </a:rPr>
              <a:t>www.infov</a:t>
            </a:r>
            <a:r>
              <a:rPr lang="cs-CZ" altLang="cs-CZ" sz="2400" b="0" i="0" u="none">
                <a:effectLst/>
                <a:hlinkClick r:id="rId4"/>
              </a:rPr>
              <a:t>ek.</a:t>
            </a:r>
            <a:r>
              <a:rPr lang="cs-CZ" altLang="cs-CZ" sz="2400" b="0" i="0">
                <a:effectLst/>
              </a:rPr>
              <a:t>sk</a:t>
            </a:r>
          </a:p>
          <a:p>
            <a:endParaRPr lang="cs-CZ" altLang="cs-CZ" sz="2400" b="0" i="0">
              <a:solidFill>
                <a:schemeClr val="bg1"/>
              </a:solidFill>
              <a:effectLst/>
            </a:endParaRPr>
          </a:p>
          <a:p>
            <a:r>
              <a:rPr lang="cs-CZ" altLang="cs-CZ" sz="2400" b="0" i="0" u="none">
                <a:solidFill>
                  <a:schemeClr val="bg1"/>
                </a:solidFill>
                <a:effectLst/>
              </a:rPr>
              <a:t>	</a:t>
            </a:r>
            <a:r>
              <a:rPr lang="cs-CZ" altLang="cs-CZ" sz="2400" b="0" i="0" u="none">
                <a:solidFill>
                  <a:schemeClr val="bg1"/>
                </a:solidFill>
                <a:effectLst/>
                <a:hlinkClick r:id="rId5"/>
              </a:rPr>
              <a:t>http://sweb.cz/radek.jandora/fyzika.htm</a:t>
            </a:r>
            <a:endParaRPr lang="cs-CZ" altLang="cs-CZ" sz="2400" b="0" i="0" u="none">
              <a:solidFill>
                <a:schemeClr val="bg1"/>
              </a:solidFill>
              <a:effectLst/>
            </a:endParaRPr>
          </a:p>
          <a:p>
            <a:endParaRPr lang="cs-CZ" altLang="cs-CZ" sz="2400" b="0" i="0" u="none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2051050" y="1125538"/>
            <a:ext cx="49307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Vyrobeno v rámci projektu SIPVZ</a:t>
            </a:r>
          </a:p>
          <a:p>
            <a:r>
              <a:rPr lang="cs-CZ" altLang="cs-CZ" sz="2400" b="0" i="0" u="none">
                <a:effectLst/>
              </a:rPr>
              <a:t>         Gymnázium a SOŠ </a:t>
            </a:r>
          </a:p>
          <a:p>
            <a:r>
              <a:rPr lang="cs-CZ" altLang="cs-CZ" sz="2400" b="0" i="0" u="none">
                <a:effectLst/>
              </a:rPr>
              <a:t>               Cihelní 410</a:t>
            </a:r>
          </a:p>
          <a:p>
            <a:r>
              <a:rPr lang="cs-CZ" altLang="cs-CZ" sz="2400" b="0" i="0" u="none">
                <a:effectLst/>
              </a:rPr>
              <a:t>             Frýdek-Místek</a:t>
            </a: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</a:rPr>
              <a:t>  Autor: Mgr. Naděžda Rehwaldová</a:t>
            </a:r>
          </a:p>
          <a:p>
            <a:endParaRPr lang="cs-CZ" altLang="cs-CZ" sz="2400" b="0" i="0" u="none">
              <a:effectLst/>
            </a:endParaRPr>
          </a:p>
          <a:p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</a:rPr>
              <a:t>           Rok výroby: 2006</a:t>
            </a:r>
            <a:r>
              <a:rPr lang="cs-CZ" altLang="cs-CZ" sz="2400" b="0" i="0" u="none"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210947" name="Picture 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6787" r="28094" b="11011"/>
          <a:stretch>
            <a:fillRect/>
          </a:stretch>
        </p:blipFill>
        <p:spPr bwMode="auto">
          <a:xfrm>
            <a:off x="3779838" y="2924175"/>
            <a:ext cx="808037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381000" y="152400"/>
            <a:ext cx="8763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Elektromagnetické vln</a:t>
            </a:r>
            <a:r>
              <a:rPr lang="cs-CZ" altLang="cs-CZ" sz="2400" i="0" u="none">
                <a:effectLst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ní je vln</a:t>
            </a:r>
            <a:r>
              <a:rPr lang="cs-CZ" altLang="cs-CZ" sz="2400" i="0" u="none">
                <a:effectLst/>
              </a:rPr>
              <a:t>ě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ní p</a:t>
            </a:r>
            <a:r>
              <a:rPr lang="cs-CZ" altLang="cs-CZ" sz="2400" i="0" u="none">
                <a:effectLst/>
              </a:rPr>
              <a:t>ř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í</a:t>
            </a:r>
            <a:r>
              <a:rPr lang="cs-CZ" altLang="cs-CZ" sz="2400" i="0" u="none">
                <a:effectLst/>
              </a:rPr>
              <a:t>č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né a má vlastnosti vlnové a kvantové:</a:t>
            </a:r>
          </a:p>
          <a:p>
            <a:pPr eaLnBrk="0" hangingPunct="0">
              <a:spcBef>
                <a:spcPct val="50000"/>
              </a:spcBef>
            </a:pPr>
            <a:r>
              <a:rPr lang="cs-CZ" altLang="cs-CZ" sz="2400" b="0" i="0" u="none">
                <a:effectLst/>
              </a:rPr>
              <a:t>	- 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vlnové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(odraz, lom, ohyb, interference, polarizace)         </a:t>
            </a:r>
            <a:r>
              <a:rPr lang="cs-CZ" altLang="cs-CZ" sz="2400" b="0" i="0" u="none">
                <a:effectLst/>
              </a:rPr>
              <a:t>	- 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kvantové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(fotoelektrický jev)</a:t>
            </a:r>
          </a:p>
        </p:txBody>
      </p:sp>
      <p:sp>
        <p:nvSpPr>
          <p:cNvPr id="303108" name="AutoShape 4" descr="Papyrus"/>
          <p:cNvSpPr>
            <a:spLocks noChangeArrowheads="1"/>
          </p:cNvSpPr>
          <p:nvPr/>
        </p:nvSpPr>
        <p:spPr bwMode="auto">
          <a:xfrm rot="-2528813">
            <a:off x="4114800" y="2816225"/>
            <a:ext cx="2108200" cy="252413"/>
          </a:xfrm>
          <a:prstGeom prst="notchedRightArrow">
            <a:avLst>
              <a:gd name="adj1" fmla="val 44444"/>
              <a:gd name="adj2" fmla="val 20544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3109" name="Freeform 5"/>
          <p:cNvSpPr>
            <a:spLocks/>
          </p:cNvSpPr>
          <p:nvPr/>
        </p:nvSpPr>
        <p:spPr bwMode="auto">
          <a:xfrm>
            <a:off x="2209800" y="2209800"/>
            <a:ext cx="1905000" cy="1447800"/>
          </a:xfrm>
          <a:custGeom>
            <a:avLst/>
            <a:gdLst>
              <a:gd name="T0" fmla="*/ 0 w 1588"/>
              <a:gd name="T1" fmla="*/ 78 h 1238"/>
              <a:gd name="T2" fmla="*/ 172 w 1588"/>
              <a:gd name="T3" fmla="*/ 4 h 1238"/>
              <a:gd name="T4" fmla="*/ 296 w 1588"/>
              <a:gd name="T5" fmla="*/ 53 h 1238"/>
              <a:gd name="T6" fmla="*/ 304 w 1588"/>
              <a:gd name="T7" fmla="*/ 177 h 1238"/>
              <a:gd name="T8" fmla="*/ 246 w 1588"/>
              <a:gd name="T9" fmla="*/ 333 h 1238"/>
              <a:gd name="T10" fmla="*/ 279 w 1588"/>
              <a:gd name="T11" fmla="*/ 440 h 1238"/>
              <a:gd name="T12" fmla="*/ 427 w 1588"/>
              <a:gd name="T13" fmla="*/ 456 h 1238"/>
              <a:gd name="T14" fmla="*/ 576 w 1588"/>
              <a:gd name="T15" fmla="*/ 391 h 1238"/>
              <a:gd name="T16" fmla="*/ 699 w 1588"/>
              <a:gd name="T17" fmla="*/ 456 h 1238"/>
              <a:gd name="T18" fmla="*/ 715 w 1588"/>
              <a:gd name="T19" fmla="*/ 563 h 1238"/>
              <a:gd name="T20" fmla="*/ 658 w 1588"/>
              <a:gd name="T21" fmla="*/ 695 h 1238"/>
              <a:gd name="T22" fmla="*/ 715 w 1588"/>
              <a:gd name="T23" fmla="*/ 818 h 1238"/>
              <a:gd name="T24" fmla="*/ 864 w 1588"/>
              <a:gd name="T25" fmla="*/ 835 h 1238"/>
              <a:gd name="T26" fmla="*/ 1028 w 1588"/>
              <a:gd name="T27" fmla="*/ 753 h 1238"/>
              <a:gd name="T28" fmla="*/ 1160 w 1588"/>
              <a:gd name="T29" fmla="*/ 794 h 1238"/>
              <a:gd name="T30" fmla="*/ 1184 w 1588"/>
              <a:gd name="T31" fmla="*/ 909 h 1238"/>
              <a:gd name="T32" fmla="*/ 1160 w 1588"/>
              <a:gd name="T33" fmla="*/ 1082 h 1238"/>
              <a:gd name="T34" fmla="*/ 1234 w 1588"/>
              <a:gd name="T35" fmla="*/ 1213 h 1238"/>
              <a:gd name="T36" fmla="*/ 1448 w 1588"/>
              <a:gd name="T37" fmla="*/ 1172 h 1238"/>
              <a:gd name="T38" fmla="*/ 1588 w 1588"/>
              <a:gd name="T39" fmla="*/ 1238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8" h="1238">
                <a:moveTo>
                  <a:pt x="0" y="78"/>
                </a:moveTo>
                <a:cubicBezTo>
                  <a:pt x="29" y="66"/>
                  <a:pt x="123" y="8"/>
                  <a:pt x="172" y="4"/>
                </a:cubicBezTo>
                <a:cubicBezTo>
                  <a:pt x="221" y="0"/>
                  <a:pt x="274" y="24"/>
                  <a:pt x="296" y="53"/>
                </a:cubicBezTo>
                <a:cubicBezTo>
                  <a:pt x="318" y="82"/>
                  <a:pt x="312" y="130"/>
                  <a:pt x="304" y="177"/>
                </a:cubicBezTo>
                <a:cubicBezTo>
                  <a:pt x="296" y="224"/>
                  <a:pt x="250" y="289"/>
                  <a:pt x="246" y="333"/>
                </a:cubicBezTo>
                <a:cubicBezTo>
                  <a:pt x="242" y="377"/>
                  <a:pt x="249" y="419"/>
                  <a:pt x="279" y="440"/>
                </a:cubicBezTo>
                <a:cubicBezTo>
                  <a:pt x="309" y="461"/>
                  <a:pt x="378" y="464"/>
                  <a:pt x="427" y="456"/>
                </a:cubicBezTo>
                <a:cubicBezTo>
                  <a:pt x="476" y="448"/>
                  <a:pt x="531" y="391"/>
                  <a:pt x="576" y="391"/>
                </a:cubicBezTo>
                <a:cubicBezTo>
                  <a:pt x="621" y="391"/>
                  <a:pt x="676" y="427"/>
                  <a:pt x="699" y="456"/>
                </a:cubicBezTo>
                <a:cubicBezTo>
                  <a:pt x="722" y="485"/>
                  <a:pt x="722" y="523"/>
                  <a:pt x="715" y="563"/>
                </a:cubicBezTo>
                <a:cubicBezTo>
                  <a:pt x="708" y="603"/>
                  <a:pt x="658" y="653"/>
                  <a:pt x="658" y="695"/>
                </a:cubicBezTo>
                <a:cubicBezTo>
                  <a:pt x="658" y="737"/>
                  <a:pt x="681" y="795"/>
                  <a:pt x="715" y="818"/>
                </a:cubicBezTo>
                <a:cubicBezTo>
                  <a:pt x="749" y="841"/>
                  <a:pt x="812" y="846"/>
                  <a:pt x="864" y="835"/>
                </a:cubicBezTo>
                <a:cubicBezTo>
                  <a:pt x="916" y="824"/>
                  <a:pt x="979" y="760"/>
                  <a:pt x="1028" y="753"/>
                </a:cubicBezTo>
                <a:cubicBezTo>
                  <a:pt x="1077" y="746"/>
                  <a:pt x="1134" y="768"/>
                  <a:pt x="1160" y="794"/>
                </a:cubicBezTo>
                <a:cubicBezTo>
                  <a:pt x="1186" y="820"/>
                  <a:pt x="1184" y="861"/>
                  <a:pt x="1184" y="909"/>
                </a:cubicBezTo>
                <a:cubicBezTo>
                  <a:pt x="1184" y="957"/>
                  <a:pt x="1152" y="1031"/>
                  <a:pt x="1160" y="1082"/>
                </a:cubicBezTo>
                <a:cubicBezTo>
                  <a:pt x="1168" y="1133"/>
                  <a:pt x="1186" y="1198"/>
                  <a:pt x="1234" y="1213"/>
                </a:cubicBezTo>
                <a:cubicBezTo>
                  <a:pt x="1282" y="1228"/>
                  <a:pt x="1389" y="1168"/>
                  <a:pt x="1448" y="1172"/>
                </a:cubicBezTo>
                <a:cubicBezTo>
                  <a:pt x="1507" y="1176"/>
                  <a:pt x="1559" y="1224"/>
                  <a:pt x="1588" y="1238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303110" name="Group 6"/>
          <p:cNvGrpSpPr>
            <a:grpSpLocks/>
          </p:cNvGrpSpPr>
          <p:nvPr/>
        </p:nvGrpSpPr>
        <p:grpSpPr bwMode="auto">
          <a:xfrm>
            <a:off x="3548063" y="3048000"/>
            <a:ext cx="2574925" cy="2144713"/>
            <a:chOff x="2160" y="1728"/>
            <a:chExt cx="1738" cy="1536"/>
          </a:xfrm>
        </p:grpSpPr>
        <p:grpSp>
          <p:nvGrpSpPr>
            <p:cNvPr id="303111" name="Group 7"/>
            <p:cNvGrpSpPr>
              <a:grpSpLocks/>
            </p:cNvGrpSpPr>
            <p:nvPr/>
          </p:nvGrpSpPr>
          <p:grpSpPr bwMode="auto">
            <a:xfrm>
              <a:off x="2160" y="1728"/>
              <a:ext cx="1738" cy="1536"/>
              <a:chOff x="2160" y="1728"/>
              <a:chExt cx="1738" cy="1536"/>
            </a:xfrm>
          </p:grpSpPr>
          <p:sp>
            <p:nvSpPr>
              <p:cNvPr id="303112" name="Oval 8"/>
              <p:cNvSpPr>
                <a:spLocks noChangeArrowheads="1"/>
              </p:cNvSpPr>
              <p:nvPr/>
            </p:nvSpPr>
            <p:spPr bwMode="auto">
              <a:xfrm>
                <a:off x="2784" y="2352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3113" name="Oval 9"/>
              <p:cNvSpPr>
                <a:spLocks noChangeArrowheads="1"/>
              </p:cNvSpPr>
              <p:nvPr/>
            </p:nvSpPr>
            <p:spPr bwMode="auto">
              <a:xfrm>
                <a:off x="2496" y="2064"/>
                <a:ext cx="816" cy="8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03114" name="Oval 10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1536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03115" name="Text Box 11"/>
              <p:cNvSpPr txBox="1">
                <a:spLocks noChangeArrowheads="1"/>
              </p:cNvSpPr>
              <p:nvPr/>
            </p:nvSpPr>
            <p:spPr bwMode="auto">
              <a:xfrm>
                <a:off x="3217" y="2688"/>
                <a:ext cx="27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400" b="0" i="0" u="none">
                    <a:effectLst/>
                    <a:latin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303116" name="Text Box 12"/>
              <p:cNvSpPr txBox="1">
                <a:spLocks noChangeArrowheads="1"/>
              </p:cNvSpPr>
              <p:nvPr/>
            </p:nvSpPr>
            <p:spPr bwMode="auto">
              <a:xfrm>
                <a:off x="3648" y="2880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cs-CZ" sz="2400" b="0" i="0" u="none">
                    <a:effectLst/>
                    <a:latin typeface="Times New Roman" panose="02020603050405020304" pitchFamily="18" charset="0"/>
                  </a:rPr>
                  <a:t>L</a:t>
                </a:r>
              </a:p>
            </p:txBody>
          </p:sp>
        </p:grpSp>
        <p:sp>
          <p:nvSpPr>
            <p:cNvPr id="303117" name="Oval 13"/>
            <p:cNvSpPr>
              <a:spLocks noChangeArrowheads="1"/>
            </p:cNvSpPr>
            <p:nvPr/>
          </p:nvSpPr>
          <p:spPr bwMode="auto">
            <a:xfrm>
              <a:off x="2496" y="2160"/>
              <a:ext cx="192" cy="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303118" name="Oval 14"/>
          <p:cNvSpPr>
            <a:spLocks noChangeArrowheads="1"/>
          </p:cNvSpPr>
          <p:nvPr/>
        </p:nvSpPr>
        <p:spPr bwMode="auto">
          <a:xfrm>
            <a:off x="4038600" y="3657600"/>
            <a:ext cx="287338" cy="268288"/>
          </a:xfrm>
          <a:prstGeom prst="ellipse">
            <a:avLst/>
          </a:prstGeom>
          <a:solidFill>
            <a:schemeClr val="bg2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2895600" y="2057400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u="none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hf</a:t>
            </a:r>
          </a:p>
        </p:txBody>
      </p:sp>
      <p:sp>
        <p:nvSpPr>
          <p:cNvPr id="303120" name="Text Box 16"/>
          <p:cNvSpPr txBox="1">
            <a:spLocks noChangeArrowheads="1"/>
          </p:cNvSpPr>
          <p:nvPr/>
        </p:nvSpPr>
        <p:spPr bwMode="auto">
          <a:xfrm>
            <a:off x="4648200" y="22098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0" u="non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cs-CZ" altLang="cs-CZ" u="non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</a:t>
            </a:r>
            <a:endParaRPr lang="cs-CZ" altLang="cs-CZ" i="0" u="none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381000" y="5334000"/>
            <a:ext cx="83820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cs-CZ" altLang="cs-CZ" sz="2400" b="0" i="0" u="none">
                <a:effectLst/>
              </a:rPr>
              <a:t>- š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í</a:t>
            </a:r>
            <a:r>
              <a:rPr lang="cs-CZ" altLang="cs-CZ" sz="2400" b="0" i="0" u="none">
                <a:effectLst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í se vakuem rychlostí 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c = 3 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 10</a:t>
            </a:r>
            <a:r>
              <a:rPr lang="cs-CZ" altLang="cs-CZ" sz="2400" i="0" u="none" baseline="30000">
                <a:solidFill>
                  <a:srgbClr val="FFFF00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8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 m </a:t>
            </a:r>
            <a:r>
              <a:rPr lang="cs-CZ" altLang="cs-CZ" sz="2400" i="0" u="none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 s</a:t>
            </a:r>
            <a:r>
              <a:rPr lang="cs-CZ" altLang="cs-CZ" sz="2400" i="0" u="none" baseline="30000">
                <a:solidFill>
                  <a:srgbClr val="FFFF00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–1</a:t>
            </a:r>
            <a:endParaRPr lang="cs-CZ" altLang="cs-CZ" sz="2400" i="0" u="none">
              <a:effectLst/>
              <a:sym typeface="Symbol" panose="05050102010706020507" pitchFamily="18" charset="2"/>
            </a:endParaRPr>
          </a:p>
          <a:p>
            <a:pPr algn="just" eaLnBrk="0" hangingPunct="0"/>
            <a:r>
              <a:rPr lang="cs-CZ" altLang="cs-CZ" sz="2400" b="0" i="0" u="none">
                <a:effectLst/>
                <a:sym typeface="Symbol" panose="05050102010706020507" pitchFamily="18" charset="2"/>
              </a:rPr>
              <a:t>- m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ezi frekvencí kmitání, vlnovou délkou a rychlostí ší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ř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ení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 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je </a:t>
            </a:r>
            <a:r>
              <a:rPr lang="cs-CZ" altLang="cs-CZ" sz="2400" b="0" i="0" u="none">
                <a:effectLst/>
                <a:sym typeface="Symbol" panose="05050102010706020507" pitchFamily="18" charset="2"/>
              </a:rPr>
              <a:t>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vztah:</a:t>
            </a:r>
            <a:r>
              <a:rPr lang="cs-CZ" altLang="cs-CZ" i="0" u="none">
                <a:effectLst/>
                <a:sym typeface="Symbol" panose="05050102010706020507" pitchFamily="18" charset="2"/>
              </a:rPr>
              <a:t>	</a:t>
            </a:r>
            <a:r>
              <a:rPr lang="cs-CZ" altLang="cs-CZ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c = </a:t>
            </a:r>
            <a:r>
              <a:rPr lang="cs-CZ" altLang="cs-CZ" i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i="0" u="none"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cs-CZ" altLang="cs-CZ" i="0" u="none">
                <a:effectLst/>
                <a:cs typeface="Times New Roman" panose="02020603050405020304" pitchFamily="18" charset="0"/>
              </a:rPr>
              <a:t> f</a:t>
            </a:r>
            <a:endParaRPr lang="cs-CZ" altLang="cs-CZ" i="0" u="none">
              <a:effectLst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autoUpdateAnimBg="0"/>
      <p:bldP spid="303108" grpId="0" animBg="1"/>
      <p:bldP spid="303109" grpId="0" animBg="1"/>
      <p:bldP spid="303118" grpId="0" animBg="1"/>
      <p:bldP spid="303119" grpId="0" autoUpdateAnimBg="0"/>
      <p:bldP spid="303120" grpId="0" autoUpdateAnimBg="0"/>
      <p:bldP spid="3031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51" name="Picture 235" descr="sp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54275"/>
            <a:ext cx="7315200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52" name="Picture 236" descr="spektru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51838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70" name="Rectangle 38"/>
          <p:cNvSpPr>
            <a:spLocks noChangeArrowheads="1"/>
          </p:cNvSpPr>
          <p:nvPr/>
        </p:nvSpPr>
        <p:spPr bwMode="auto">
          <a:xfrm>
            <a:off x="152400" y="457200"/>
            <a:ext cx="80772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1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cs-CZ" altLang="cs-CZ" sz="2800" i="0" u="none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Radiové záření</a:t>
            </a:r>
          </a:p>
          <a:p>
            <a:pPr lvl="2" algn="just">
              <a:buFontTx/>
              <a:buChar char="-"/>
            </a:pPr>
            <a:r>
              <a:rPr lang="cs-CZ" altLang="cs-CZ" sz="2400" b="0" i="0" u="none">
                <a:solidFill>
                  <a:srgbClr val="FF9900"/>
                </a:solidFill>
                <a:effectLst/>
              </a:rPr>
              <a:t>z</a:t>
            </a:r>
            <a:r>
              <a:rPr lang="cs-CZ" altLang="cs-CZ" sz="2400" b="0" i="0" u="none">
                <a:solidFill>
                  <a:srgbClr val="FF9900"/>
                </a:solidFill>
                <a:effectLst/>
                <a:cs typeface="Times New Roman" panose="02020603050405020304" pitchFamily="18" charset="0"/>
              </a:rPr>
              <a:t>drojem rádiových vln je </a:t>
            </a:r>
            <a:r>
              <a:rPr lang="cs-CZ" altLang="cs-CZ" sz="2400" b="0" i="0">
                <a:solidFill>
                  <a:srgbClr val="FF9900"/>
                </a:solidFill>
                <a:effectLst/>
                <a:cs typeface="Times New Roman" panose="02020603050405020304" pitchFamily="18" charset="0"/>
              </a:rPr>
              <a:t>elektromagnetický oscilátor</a:t>
            </a:r>
            <a:endParaRPr lang="cs-CZ" altLang="cs-CZ" sz="2400" b="0" i="0">
              <a:solidFill>
                <a:srgbClr val="FF9900"/>
              </a:solidFill>
              <a:effectLst/>
            </a:endParaRPr>
          </a:p>
          <a:p>
            <a:pPr lvl="2" algn="just">
              <a:buFontTx/>
              <a:buChar char="-"/>
            </a:pPr>
            <a:r>
              <a:rPr lang="cs-CZ" altLang="cs-CZ" sz="2400" b="0" i="0" u="none">
                <a:solidFill>
                  <a:srgbClr val="FF9900"/>
                </a:solidFill>
                <a:effectLst/>
              </a:rPr>
              <a:t>d</a:t>
            </a:r>
            <a:r>
              <a:rPr lang="cs-CZ" altLang="cs-CZ" sz="2400" b="0" i="0" u="none">
                <a:solidFill>
                  <a:srgbClr val="FF9900"/>
                </a:solidFill>
                <a:effectLst/>
                <a:cs typeface="Times New Roman" panose="02020603050405020304" pitchFamily="18" charset="0"/>
              </a:rPr>
              <a:t>o prostoru se vln</a:t>
            </a:r>
            <a:r>
              <a:rPr lang="cs-CZ" altLang="cs-CZ" sz="2400" b="0" i="0" u="none">
                <a:solidFill>
                  <a:srgbClr val="FF9900"/>
                </a:solidFill>
                <a:effectLst/>
              </a:rPr>
              <a:t>ě</a:t>
            </a:r>
            <a:r>
              <a:rPr lang="cs-CZ" altLang="cs-CZ" sz="2400" b="0" i="0" u="none">
                <a:solidFill>
                  <a:srgbClr val="FF9900"/>
                </a:solidFill>
                <a:effectLst/>
                <a:cs typeface="Times New Roman" panose="02020603050405020304" pitchFamily="18" charset="0"/>
              </a:rPr>
              <a:t>ní dostává p</a:t>
            </a:r>
            <a:r>
              <a:rPr lang="cs-CZ" altLang="cs-CZ" sz="2400" b="0" i="0" u="none">
                <a:solidFill>
                  <a:srgbClr val="FF9900"/>
                </a:solidFill>
                <a:effectLst/>
              </a:rPr>
              <a:t>ř</a:t>
            </a:r>
            <a:r>
              <a:rPr lang="cs-CZ" altLang="cs-CZ" sz="2400" b="0" i="0" u="none">
                <a:solidFill>
                  <a:srgbClr val="FF9900"/>
                </a:solidFill>
                <a:effectLst/>
                <a:cs typeface="Times New Roman" panose="02020603050405020304" pitchFamily="18" charset="0"/>
              </a:rPr>
              <a:t>es anténu – </a:t>
            </a:r>
            <a:r>
              <a:rPr lang="cs-CZ" altLang="cs-CZ" sz="2400" i="0" u="none">
                <a:solidFill>
                  <a:srgbClr val="FF9900"/>
                </a:solidFill>
                <a:effectLst/>
                <a:cs typeface="Times New Roman" panose="02020603050405020304" pitchFamily="18" charset="0"/>
              </a:rPr>
              <a:t>elektromagnetický dipól.</a:t>
            </a:r>
            <a:r>
              <a:rPr lang="cs-CZ" altLang="cs-CZ" sz="2400" b="0" i="0" u="none">
                <a:solidFill>
                  <a:srgbClr val="FF9900"/>
                </a:solidFill>
                <a:effectLst/>
                <a:cs typeface="Times New Roman" panose="02020603050405020304" pitchFamily="18" charset="0"/>
              </a:rPr>
              <a:t> </a:t>
            </a:r>
            <a:endParaRPr lang="cs-CZ" altLang="cs-CZ" sz="2400" b="0" i="0" u="none">
              <a:solidFill>
                <a:srgbClr val="FF9900"/>
              </a:solidFill>
              <a:effectLst/>
            </a:endParaRPr>
          </a:p>
        </p:txBody>
      </p:sp>
      <p:pic>
        <p:nvPicPr>
          <p:cNvPr id="300071" name="Picture 39" descr="http://sweb.cz/radek.jandora/Z2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195513"/>
            <a:ext cx="1927225" cy="42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72" name="Rectangle 40"/>
          <p:cNvSpPr>
            <a:spLocks noChangeArrowheads="1"/>
          </p:cNvSpPr>
          <p:nvPr/>
        </p:nvSpPr>
        <p:spPr bwMode="auto">
          <a:xfrm>
            <a:off x="76200" y="2562225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6198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/>
            <a:r>
              <a:rPr lang="cs-CZ" altLang="cs-CZ" sz="2400" i="0" u="none">
                <a:effectLst/>
              </a:rPr>
              <a:t>- p</a:t>
            </a:r>
            <a:r>
              <a:rPr lang="cs-CZ" altLang="cs-CZ" sz="2400" i="0" u="none">
                <a:effectLst/>
                <a:cs typeface="Times New Roman" panose="02020603050405020304" pitchFamily="18" charset="0"/>
              </a:rPr>
              <a:t>odle vlnové délky</a:t>
            </a:r>
            <a:r>
              <a:rPr lang="cs-CZ" altLang="cs-CZ" sz="2400" i="0" u="none">
                <a:effectLst/>
              </a:rPr>
              <a:t>:</a:t>
            </a:r>
          </a:p>
        </p:txBody>
      </p:sp>
      <p:sp>
        <p:nvSpPr>
          <p:cNvPr id="300073" name="Text Box 41"/>
          <p:cNvSpPr txBox="1">
            <a:spLocks noChangeArrowheads="1"/>
          </p:cNvSpPr>
          <p:nvPr/>
        </p:nvSpPr>
        <p:spPr bwMode="auto">
          <a:xfrm>
            <a:off x="609600" y="3095625"/>
            <a:ext cx="285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1. </a:t>
            </a:r>
            <a:r>
              <a:rPr lang="cs-CZ" altLang="cs-CZ" sz="2400" i="0">
                <a:effectLst/>
                <a:cs typeface="Times New Roman" panose="02020603050405020304" pitchFamily="18" charset="0"/>
              </a:rPr>
              <a:t>dlouhé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 (DV, LW)</a:t>
            </a:r>
            <a:endParaRPr lang="cs-CZ" altLang="cs-CZ" sz="2400" b="0" i="0" u="none">
              <a:effectLst/>
            </a:endParaRPr>
          </a:p>
        </p:txBody>
      </p:sp>
      <p:sp>
        <p:nvSpPr>
          <p:cNvPr id="300077" name="Rectangle 45"/>
          <p:cNvSpPr>
            <a:spLocks noChangeArrowheads="1"/>
          </p:cNvSpPr>
          <p:nvPr/>
        </p:nvSpPr>
        <p:spPr bwMode="auto">
          <a:xfrm>
            <a:off x="838200" y="3629025"/>
            <a:ext cx="5867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f = 150 – 300 kHz; </a:t>
            </a:r>
            <a:r>
              <a:rPr lang="cs-CZ" altLang="cs-CZ" sz="2400" b="0" i="0" u="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= 2000 – 1000 m</a:t>
            </a:r>
          </a:p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pásmo rádiového vysílání </a:t>
            </a:r>
            <a:endParaRPr lang="cs-CZ" altLang="cs-CZ" sz="2400" b="0" i="0" u="none">
              <a:effectLst/>
            </a:endParaRPr>
          </a:p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</a:t>
            </a:r>
            <a:r>
              <a:rPr lang="cs-CZ" altLang="cs-CZ" sz="2400" b="0" i="0" u="none">
                <a:effectLst/>
              </a:rPr>
              <a:t>   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dlouhé vlny (LW) – Radio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urnál	</a:t>
            </a:r>
            <a:endParaRPr lang="cs-CZ" altLang="cs-CZ" sz="2400" b="0" i="0" u="none">
              <a:solidFill>
                <a:schemeClr val="bg1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0078" name="Text Box 46"/>
          <p:cNvSpPr txBox="1">
            <a:spLocks noChangeArrowheads="1"/>
          </p:cNvSpPr>
          <p:nvPr/>
        </p:nvSpPr>
        <p:spPr bwMode="auto">
          <a:xfrm>
            <a:off x="609600" y="5257800"/>
            <a:ext cx="366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2. </a:t>
            </a:r>
            <a:r>
              <a:rPr lang="cs-CZ" altLang="cs-CZ" sz="2400" i="0">
                <a:effectLst/>
                <a:cs typeface="Times New Roman" panose="02020603050405020304" pitchFamily="18" charset="0"/>
              </a:rPr>
              <a:t>střední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 (SV, MW, AM)</a:t>
            </a:r>
            <a:r>
              <a:rPr lang="cs-CZ" altLang="cs-CZ" sz="2400" b="0" i="0" u="none">
                <a:effectLst/>
              </a:rPr>
              <a:t> </a:t>
            </a:r>
            <a:endParaRPr lang="cs-CZ" altLang="cs-CZ" sz="2400" b="0" i="0">
              <a:effectLst/>
              <a:cs typeface="Times New Roman" panose="02020603050405020304" pitchFamily="18" charset="0"/>
            </a:endParaRPr>
          </a:p>
        </p:txBody>
      </p:sp>
      <p:sp>
        <p:nvSpPr>
          <p:cNvPr id="300079" name="Rectangle 47"/>
          <p:cNvSpPr>
            <a:spLocks noChangeArrowheads="1"/>
          </p:cNvSpPr>
          <p:nvPr/>
        </p:nvSpPr>
        <p:spPr bwMode="auto">
          <a:xfrm>
            <a:off x="838200" y="57150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f = 0,5 – 2 MHz; </a:t>
            </a:r>
            <a:r>
              <a:rPr lang="cs-CZ" altLang="cs-CZ" sz="2400" b="0" i="0" u="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= 600 – 150 m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0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0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70" grpId="0" autoUpdateAnimBg="0"/>
      <p:bldP spid="300072" grpId="0" autoUpdateAnimBg="0"/>
      <p:bldP spid="300073" grpId="0" autoUpdateAnimBg="0"/>
      <p:bldP spid="300077" grpId="0" autoUpdateAnimBg="0"/>
      <p:bldP spid="300078" grpId="0" autoUpdateAnimBg="0"/>
      <p:bldP spid="30007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609600" y="150813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0" i="0" u="none">
                <a:effectLst/>
              </a:rPr>
              <a:t>3. </a:t>
            </a:r>
            <a:r>
              <a:rPr lang="cs-CZ" altLang="cs-CZ" sz="2400" i="0">
                <a:effectLst/>
                <a:cs typeface="Times New Roman" panose="02020603050405020304" pitchFamily="18" charset="0"/>
              </a:rPr>
              <a:t>krátké (KV, SW)</a:t>
            </a:r>
            <a:r>
              <a:rPr lang="cs-CZ" altLang="cs-CZ" sz="2400" b="0" i="0" u="none">
                <a:effectLst/>
              </a:rPr>
              <a:t> 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838200" y="684213"/>
            <a:ext cx="8001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 f = 6 – 20 MHz; </a:t>
            </a:r>
            <a:r>
              <a:rPr lang="cs-CZ" altLang="cs-CZ" sz="2400" b="0" i="0" u="none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 = 50 – 15 m</a:t>
            </a:r>
          </a:p>
          <a:p>
            <a:pPr algn="just"/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→ krátké vlny 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se odrá</a:t>
            </a:r>
            <a:r>
              <a:rPr lang="cs-CZ" altLang="cs-CZ" sz="2400" b="0" i="0">
                <a:effectLst/>
              </a:rPr>
              <a:t>ž</a:t>
            </a:r>
            <a:r>
              <a:rPr lang="cs-CZ" altLang="cs-CZ" sz="2400" b="0" i="0">
                <a:effectLst/>
                <a:cs typeface="Times New Roman" panose="02020603050405020304" pitchFamily="18" charset="0"/>
              </a:rPr>
              <a:t>ejí od ionosféry 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(za</a:t>
            </a:r>
            <a:r>
              <a:rPr lang="cs-CZ" altLang="cs-CZ" sz="2400" b="0" i="0" u="none">
                <a:effectLst/>
              </a:rPr>
              <a:t>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íná ve výšce 60 – 80 km nad zemským povrchem, obsahuje ur</a:t>
            </a:r>
            <a:r>
              <a:rPr lang="cs-CZ" altLang="cs-CZ" sz="2400" b="0" i="0" u="none">
                <a:effectLst/>
              </a:rPr>
              <a:t>č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ité mno</a:t>
            </a:r>
            <a:r>
              <a:rPr lang="cs-CZ" altLang="cs-CZ" sz="2400" b="0" i="0" u="none">
                <a:effectLst/>
              </a:rPr>
              <a:t>ž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ství molekul vzduchu rozšt</a:t>
            </a:r>
            <a:r>
              <a:rPr lang="cs-CZ" altLang="cs-CZ" sz="2400" b="0" i="0" u="none">
                <a:effectLst/>
              </a:rPr>
              <a:t>ě</a:t>
            </a:r>
            <a:r>
              <a:rPr lang="cs-CZ" altLang="cs-CZ" sz="2400" b="0" i="0" u="none">
                <a:effectLst/>
                <a:cs typeface="Times New Roman" panose="02020603050405020304" pitchFamily="18" charset="0"/>
              </a:rPr>
              <a:t>pených na ionty a volné elektrony</a:t>
            </a:r>
            <a:r>
              <a:rPr lang="cs-CZ" altLang="cs-CZ" sz="2400" b="0" i="0" u="none">
                <a:effectLst/>
              </a:rPr>
              <a:t>)</a:t>
            </a:r>
          </a:p>
        </p:txBody>
      </p:sp>
      <p:pic>
        <p:nvPicPr>
          <p:cNvPr id="309252" name="Picture 4" descr="ohyb v atmosf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6096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utoUpdateAnimBg="0"/>
      <p:bldP spid="309251" grpId="0" autoUpdateAnimBg="0"/>
    </p:bldLst>
  </p:timing>
</p:sld>
</file>

<file path=ppt/theme/theme1.xml><?xml version="1.0" encoding="utf-8"?>
<a:theme xmlns:a="http://schemas.openxmlformats.org/drawingml/2006/main" name="Oběžná dráha">
  <a:themeElements>
    <a:clrScheme name="Obě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9974</TotalTime>
  <Words>1844</Words>
  <Application>Microsoft Office PowerPoint</Application>
  <PresentationFormat>Předvádění na obrazovce (4:3)</PresentationFormat>
  <Paragraphs>324</Paragraphs>
  <Slides>56</Slides>
  <Notes>1</Notes>
  <HiddenSlides>0</HiddenSlides>
  <MMClips>2</MMClips>
  <ScaleCrop>false</ScaleCrop>
  <HeadingPairs>
    <vt:vector size="10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56</vt:i4>
      </vt:variant>
      <vt:variant>
        <vt:lpstr>Vlastní prezentace</vt:lpstr>
      </vt:variant>
      <vt:variant>
        <vt:i4>1</vt:i4>
      </vt:variant>
    </vt:vector>
  </HeadingPairs>
  <TitlesOfParts>
    <vt:vector size="67" baseType="lpstr">
      <vt:lpstr>Arial</vt:lpstr>
      <vt:lpstr>Times New Roman</vt:lpstr>
      <vt:lpstr>Wingdings</vt:lpstr>
      <vt:lpstr>Times New Roman CE</vt:lpstr>
      <vt:lpstr>Symbol</vt:lpstr>
      <vt:lpstr>Arial Unicode MS</vt:lpstr>
      <vt:lpstr>Oběžná dráha</vt:lpstr>
      <vt:lpstr>Microsoft Clip Gallery</vt:lpstr>
      <vt:lpstr>Editor rovnic 3.0</vt:lpstr>
      <vt:lpstr>Microsoft Equation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Molekulová fyzika a termodynami</vt:lpstr>
    </vt:vector>
  </TitlesOfParts>
  <Company>Transcon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Alan Rehwald</dc:creator>
  <cp:lastModifiedBy>os</cp:lastModifiedBy>
  <cp:revision>976</cp:revision>
  <dcterms:created xsi:type="dcterms:W3CDTF">2005-08-10T09:47:02Z</dcterms:created>
  <dcterms:modified xsi:type="dcterms:W3CDTF">2015-11-02T10:51:05Z</dcterms:modified>
</cp:coreProperties>
</file>