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png&amp;ehk=eYEXQNA0" ContentType="image/png"/>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8" r:id="rId2"/>
    <p:sldId id="260" r:id="rId3"/>
    <p:sldId id="270" r:id="rId4"/>
    <p:sldId id="271" r:id="rId5"/>
    <p:sldId id="272" r:id="rId6"/>
    <p:sldId id="273" r:id="rId7"/>
    <p:sldId id="264" r:id="rId8"/>
    <p:sldId id="276" r:id="rId9"/>
    <p:sldId id="275" r:id="rId10"/>
    <p:sldId id="277" r:id="rId11"/>
    <p:sldId id="278" r:id="rId12"/>
    <p:sldId id="279" r:id="rId13"/>
    <p:sldId id="280" r:id="rId14"/>
    <p:sldId id="281" r:id="rId15"/>
    <p:sldId id="283" r:id="rId16"/>
    <p:sldId id="285" r:id="rId17"/>
    <p:sldId id="284" r:id="rId18"/>
  </p:sldIdLst>
  <p:sldSz cx="12192000"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5535" autoAdjust="0"/>
  </p:normalViewPr>
  <p:slideViewPr>
    <p:cSldViewPr snapToGrid="0">
      <p:cViewPr varScale="1">
        <p:scale>
          <a:sx n="40" d="100"/>
          <a:sy n="40" d="100"/>
        </p:scale>
        <p:origin x="1896" y="48"/>
      </p:cViewPr>
      <p:guideLst/>
    </p:cSldViewPr>
  </p:slideViewPr>
  <p:notesTextViewPr>
    <p:cViewPr>
      <p:scale>
        <a:sx n="1" d="1"/>
        <a:sy n="1" d="1"/>
      </p:scale>
      <p:origin x="0" y="0"/>
    </p:cViewPr>
  </p:notesTextViewPr>
  <p:notesViewPr>
    <p:cSldViewPr snapToGrid="0">
      <p:cViewPr varScale="1">
        <p:scale>
          <a:sx n="88" d="100"/>
          <a:sy n="88" d="100"/>
        </p:scale>
        <p:origin x="29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dirty="0"/>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43F6BD3-39B1-4D92-A632-4E0302CBE5CE}" type="datetime1">
              <a:rPr lang="cs-CZ" smtClean="0"/>
              <a:t>01.10.2017</a:t>
            </a:fld>
            <a:endParaRPr lang="cs-CZ" dirty="0"/>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dirty="0"/>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2977E94-A6AB-4E02-8E43-E89F9CF4757F}" type="slidenum">
              <a:rPr lang="cs-CZ" smtClean="0"/>
              <a:t>‹#›</a:t>
            </a:fld>
            <a:endParaRPr lang="cs-CZ" dirty="0"/>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21B61398-4A70-4564-9D2C-EAABE6DC751A}" type="datetime1">
              <a:rPr lang="cs-CZ" smtClean="0"/>
              <a:t>01.10.2017</a:t>
            </a:fld>
            <a:endParaRPr lang="cs-CZ" dirty="0"/>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cs-CZ"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cs-CZ" dirty="0"/>
              <a:t>Kliknutím můžete upravit styl předlohy textů.</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ED491D0-8E1B-49C7-849B-A28568D94497}" type="slidenum">
              <a:rPr lang="cs-CZ" smtClean="0"/>
              <a:t>‹#›</a:t>
            </a:fld>
            <a:endParaRPr lang="cs-CZ"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rtl="0"/>
            <a:fld id="{DED491D0-8E1B-49C7-849B-A28568D94497}" type="slidenum">
              <a:rPr lang="cs-CZ" smtClean="0"/>
              <a:t>1</a:t>
            </a:fld>
            <a:endParaRPr lang="cs-CZ" dirty="0"/>
          </a:p>
        </p:txBody>
      </p:sp>
    </p:spTree>
    <p:extLst>
      <p:ext uri="{BB962C8B-B14F-4D97-AF65-F5344CB8AC3E}">
        <p14:creationId xmlns:p14="http://schemas.microsoft.com/office/powerpoint/2010/main" val="3006802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Vypočítejte jakou silou se přitahují dvě osoby vedle sebe v lavici.       Kapa=6,67 E-11 </a:t>
            </a:r>
          </a:p>
          <a:p>
            <a:r>
              <a:rPr lang="cs-CZ" dirty="0"/>
              <a:t> R=1m, m1=m2=80             F=</a:t>
            </a:r>
            <a:r>
              <a:rPr lang="en-GB" dirty="0"/>
              <a:t>0,4 E-6</a:t>
            </a:r>
            <a:endParaRPr lang="cs-CZ" dirty="0"/>
          </a:p>
          <a:p>
            <a:endParaRPr lang="cs-CZ" dirty="0"/>
          </a:p>
          <a:p>
            <a:r>
              <a:rPr lang="cs-CZ" dirty="0"/>
              <a:t>Vypočítejte jakou silou se přitahují Měsíc a Země</a:t>
            </a:r>
          </a:p>
          <a:p>
            <a:r>
              <a:rPr lang="cs-CZ" dirty="0"/>
              <a:t>R=384 400 km</a:t>
            </a:r>
          </a:p>
          <a:p>
            <a:r>
              <a:rPr lang="cs-CZ" dirty="0" err="1"/>
              <a:t>Mz</a:t>
            </a:r>
            <a:r>
              <a:rPr lang="cs-CZ" dirty="0"/>
              <a:t>= 5,9 E24</a:t>
            </a:r>
          </a:p>
          <a:p>
            <a:r>
              <a:rPr lang="cs-CZ" dirty="0"/>
              <a:t>Mm=7,3 E22</a:t>
            </a:r>
          </a:p>
          <a:p>
            <a:r>
              <a:rPr lang="cs-CZ" dirty="0"/>
              <a:t>                                             F=</a:t>
            </a:r>
            <a:r>
              <a:rPr lang="en-GB" dirty="0"/>
              <a:t>1,9 E20</a:t>
            </a:r>
            <a:endParaRPr lang="cs-CZ" dirty="0"/>
          </a:p>
        </p:txBody>
      </p:sp>
      <p:sp>
        <p:nvSpPr>
          <p:cNvPr id="4" name="Zástupný symbol pro číslo snímku 3"/>
          <p:cNvSpPr>
            <a:spLocks noGrp="1"/>
          </p:cNvSpPr>
          <p:nvPr>
            <p:ph type="sldNum" sz="quarter" idx="10"/>
          </p:nvPr>
        </p:nvSpPr>
        <p:spPr/>
        <p:txBody>
          <a:bodyPr/>
          <a:lstStyle/>
          <a:p>
            <a:pPr rtl="0"/>
            <a:fld id="{DED491D0-8E1B-49C7-849B-A28568D94497}" type="slidenum">
              <a:rPr lang="cs-CZ" smtClean="0"/>
              <a:t>16</a:t>
            </a:fld>
            <a:endParaRPr lang="cs-CZ" dirty="0"/>
          </a:p>
        </p:txBody>
      </p:sp>
    </p:spTree>
    <p:extLst>
      <p:ext uri="{BB962C8B-B14F-4D97-AF65-F5344CB8AC3E}">
        <p14:creationId xmlns:p14="http://schemas.microsoft.com/office/powerpoint/2010/main" val="3800984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rtl="0"/>
            <a:fld id="{DED491D0-8E1B-49C7-849B-A28568D94497}" type="slidenum">
              <a:rPr lang="cs-CZ" smtClean="0"/>
              <a:t>17</a:t>
            </a:fld>
            <a:endParaRPr lang="cs-CZ" dirty="0"/>
          </a:p>
        </p:txBody>
      </p:sp>
    </p:spTree>
    <p:extLst>
      <p:ext uri="{BB962C8B-B14F-4D97-AF65-F5344CB8AC3E}">
        <p14:creationId xmlns:p14="http://schemas.microsoft.com/office/powerpoint/2010/main" val="3894205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Otec, který se jmenoval také Isaac Newton, byl zámožným vlastníkem půdy</a:t>
            </a:r>
          </a:p>
          <a:p>
            <a:r>
              <a:rPr lang="cs-CZ" dirty="0"/>
              <a:t>Když byly Newtonovi tři roky, provdala se jeho matka, Hannah </a:t>
            </a:r>
            <a:r>
              <a:rPr lang="cs-CZ" dirty="0" err="1"/>
              <a:t>Ayscough</a:t>
            </a:r>
            <a:r>
              <a:rPr lang="cs-CZ" dirty="0"/>
              <a:t>, ještě jednou a přestěhovala se do sousední vesnice </a:t>
            </a:r>
            <a:r>
              <a:rPr lang="cs-CZ" dirty="0" err="1"/>
              <a:t>North</a:t>
            </a:r>
            <a:r>
              <a:rPr lang="cs-CZ" dirty="0"/>
              <a:t> </a:t>
            </a:r>
            <a:r>
              <a:rPr lang="cs-CZ" dirty="0" err="1"/>
              <a:t>Withamu</a:t>
            </a:r>
            <a:r>
              <a:rPr lang="cs-CZ" dirty="0"/>
              <a:t>. Za manžela si vzala </a:t>
            </a:r>
            <a:r>
              <a:rPr lang="cs-CZ" dirty="0" err="1"/>
              <a:t>rev</a:t>
            </a:r>
            <a:r>
              <a:rPr lang="cs-CZ" dirty="0"/>
              <a:t>. </a:t>
            </a:r>
            <a:r>
              <a:rPr lang="cs-CZ" dirty="0" err="1"/>
              <a:t>Barnabase</a:t>
            </a:r>
            <a:r>
              <a:rPr lang="cs-CZ" dirty="0"/>
              <a:t> Smithe.</a:t>
            </a:r>
            <a:endParaRPr lang="en-GB" dirty="0"/>
          </a:p>
          <a:p>
            <a:r>
              <a:rPr lang="en-GB" dirty="0"/>
              <a:t>t</a:t>
            </a:r>
            <a:r>
              <a:rPr lang="cs-CZ" dirty="0" err="1"/>
              <a:t>ři</a:t>
            </a:r>
            <a:r>
              <a:rPr lang="cs-CZ" dirty="0"/>
              <a:t> nevlastní sourozenci (Mary, Benjamin a Hannah Smithovi)</a:t>
            </a:r>
            <a:endParaRPr lang="en-GB" dirty="0"/>
          </a:p>
          <a:p>
            <a:endParaRPr lang="cs-CZ" dirty="0"/>
          </a:p>
          <a:p>
            <a:r>
              <a:rPr lang="cs-CZ" dirty="0"/>
              <a:t>V deseti letech začal chodit do vesnické školy v </a:t>
            </a:r>
            <a:r>
              <a:rPr lang="cs-CZ" dirty="0" err="1"/>
              <a:t>Skillingtonu</a:t>
            </a:r>
            <a:r>
              <a:rPr lang="cs-CZ" dirty="0"/>
              <a:t> a později ve Stoku. Od roku 1655 navštěvoval v </a:t>
            </a:r>
            <a:r>
              <a:rPr lang="cs-CZ" dirty="0" err="1"/>
              <a:t>Granthamu</a:t>
            </a:r>
            <a:r>
              <a:rPr lang="cs-CZ" dirty="0"/>
              <a:t> tamější </a:t>
            </a:r>
            <a:r>
              <a:rPr lang="cs-CZ" dirty="0" err="1"/>
              <a:t>gymnázium.Ubytován</a:t>
            </a:r>
            <a:r>
              <a:rPr lang="cs-CZ" dirty="0"/>
              <a:t> byl v domácnosti lékárníka pana </a:t>
            </a:r>
            <a:r>
              <a:rPr lang="cs-CZ" dirty="0" err="1"/>
              <a:t>Clarka</a:t>
            </a:r>
            <a:r>
              <a:rPr lang="cs-CZ" dirty="0"/>
              <a:t>.</a:t>
            </a:r>
            <a:r>
              <a:rPr lang="en-GB" baseline="30000" dirty="0"/>
              <a:t> </a:t>
            </a:r>
            <a:r>
              <a:rPr lang="cs-CZ" dirty="0"/>
              <a:t>V letech 1658–1661 se v </a:t>
            </a:r>
            <a:r>
              <a:rPr lang="cs-CZ" dirty="0" err="1"/>
              <a:t>Grathamu</a:t>
            </a:r>
            <a:r>
              <a:rPr lang="cs-CZ" dirty="0"/>
              <a:t> připravoval na studia v Cambridge.   </a:t>
            </a:r>
            <a:r>
              <a:rPr lang="cs-CZ" dirty="0">
                <a:effectLst/>
              </a:rPr>
              <a:t>miloval slečnu </a:t>
            </a:r>
            <a:r>
              <a:rPr lang="cs-CZ" dirty="0" err="1">
                <a:effectLst/>
              </a:rPr>
              <a:t>Storeyovou</a:t>
            </a:r>
            <a:r>
              <a:rPr lang="cs-CZ" dirty="0">
                <a:effectLst/>
              </a:rPr>
              <a:t>, sestru dr. </a:t>
            </a:r>
            <a:r>
              <a:rPr lang="cs-CZ" dirty="0" err="1">
                <a:effectLst/>
              </a:rPr>
              <a:t>Storey</a:t>
            </a:r>
            <a:endParaRPr lang="cs-CZ" dirty="0">
              <a:effectLst/>
            </a:endParaRPr>
          </a:p>
          <a:p>
            <a:endParaRPr lang="cs-CZ" dirty="0"/>
          </a:p>
          <a:p>
            <a:r>
              <a:rPr lang="cs-CZ" dirty="0"/>
              <a:t> ve studiích nijak nevynikal, ale když byl poslední a jeden spolužák se mu vysmíval, popral se s ním na hřbitově a od té doby pečlivě studoval.  Sestrojil matce vůz, vodní hodiny, zkoumal sílu větru a vln příboje.</a:t>
            </a:r>
            <a:endParaRPr lang="en-GB" dirty="0"/>
          </a:p>
          <a:p>
            <a:endParaRPr lang="en-GB" dirty="0"/>
          </a:p>
          <a:p>
            <a:r>
              <a:rPr lang="cs-CZ" dirty="0"/>
              <a:t>Někteří odborníci se domnívají, že měl Aspergerův syndrom.</a:t>
            </a:r>
          </a:p>
          <a:p>
            <a:endParaRPr lang="cs-CZ" dirty="0"/>
          </a:p>
        </p:txBody>
      </p:sp>
      <p:sp>
        <p:nvSpPr>
          <p:cNvPr id="4" name="Zástupný symbol pro číslo snímku 3"/>
          <p:cNvSpPr>
            <a:spLocks noGrp="1"/>
          </p:cNvSpPr>
          <p:nvPr>
            <p:ph type="sldNum" sz="quarter" idx="10"/>
          </p:nvPr>
        </p:nvSpPr>
        <p:spPr/>
        <p:txBody>
          <a:bodyPr/>
          <a:lstStyle/>
          <a:p>
            <a:pPr rtl="0"/>
            <a:fld id="{DED491D0-8E1B-49C7-849B-A28568D94497}" type="slidenum">
              <a:rPr lang="cs-CZ" smtClean="0"/>
              <a:t>2</a:t>
            </a:fld>
            <a:endParaRPr lang="cs-CZ" dirty="0"/>
          </a:p>
        </p:txBody>
      </p:sp>
    </p:spTree>
    <p:extLst>
      <p:ext uri="{BB962C8B-B14F-4D97-AF65-F5344CB8AC3E}">
        <p14:creationId xmlns:p14="http://schemas.microsoft.com/office/powerpoint/2010/main" val="1049939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roce 1660 nastoupil na trůn Karel II</a:t>
            </a:r>
          </a:p>
          <a:p>
            <a:r>
              <a:rPr lang="cs-CZ" dirty="0" err="1"/>
              <a:t>Trinity</a:t>
            </a:r>
            <a:r>
              <a:rPr lang="cs-CZ" dirty="0"/>
              <a:t> </a:t>
            </a:r>
            <a:r>
              <a:rPr lang="cs-CZ" dirty="0" err="1"/>
              <a:t>College</a:t>
            </a:r>
            <a:r>
              <a:rPr lang="cs-CZ" dirty="0"/>
              <a:t> v Cambridge   Kolej svaté trojce v C.</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5. června 1661 za podpory svého strýce Williama nastoupil Newton jako osmnáctiletý studovat</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Roku 1665 získal bakalářský titul a roku 1667 stálé místo na </a:t>
            </a:r>
            <a:r>
              <a:rPr lang="cs-CZ" dirty="0" err="1"/>
              <a:t>Trinity</a:t>
            </a:r>
            <a:r>
              <a:rPr lang="cs-CZ" dirty="0"/>
              <a:t> </a:t>
            </a:r>
            <a:r>
              <a:rPr lang="cs-CZ" dirty="0" err="1"/>
              <a:t>College</a:t>
            </a:r>
            <a:r>
              <a:rPr lang="cs-CZ" dirty="0"/>
              <a:t>. Roku 1668 se stal magistrem svobodných umění a roku 1669 </a:t>
            </a:r>
            <a:r>
              <a:rPr lang="cs-CZ" dirty="0" err="1"/>
              <a:t>lukasiánským</a:t>
            </a:r>
            <a:r>
              <a:rPr lang="cs-CZ" dirty="0"/>
              <a:t> profesorem matematiky, kdy nastoupil na místo po svém učiteli Isaacu </a:t>
            </a:r>
            <a:r>
              <a:rPr lang="cs-CZ" dirty="0" err="1"/>
              <a:t>Barrowovi</a:t>
            </a:r>
            <a:r>
              <a:rPr lang="cs-CZ" dirty="0"/>
              <a:t>.(viz obrázek)</a:t>
            </a:r>
          </a:p>
          <a:p>
            <a:pPr marL="0" marR="0" lvl="0" indent="0" algn="l" defTabSz="914400" rtl="0" eaLnBrk="1" fontAlgn="auto" latinLnBrk="0" hangingPunct="1">
              <a:lnSpc>
                <a:spcPct val="100000"/>
              </a:lnSpc>
              <a:spcBef>
                <a:spcPts val="0"/>
              </a:spcBef>
              <a:spcAft>
                <a:spcPts val="0"/>
              </a:spcAft>
              <a:buClrTx/>
              <a:buSzTx/>
              <a:buFontTx/>
              <a:buNone/>
              <a:tabLst/>
              <a:defRPr/>
            </a:pPr>
            <a:r>
              <a:rPr lang="cs-CZ" b="1" dirty="0"/>
              <a:t>1663 - 1683: John </a:t>
            </a:r>
            <a:r>
              <a:rPr lang="cs-CZ" b="1" dirty="0" err="1"/>
              <a:t>Wickens</a:t>
            </a:r>
            <a:r>
              <a:rPr lang="cs-CZ"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a:t>Pokoje na sever od velké brány. 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1689 - 1693: </a:t>
            </a:r>
            <a:r>
              <a:rPr lang="cs-CZ" b="1" dirty="0"/>
              <a:t>Nicolas </a:t>
            </a:r>
            <a:r>
              <a:rPr lang="cs-CZ" b="1" dirty="0" err="1"/>
              <a:t>Fatio</a:t>
            </a:r>
            <a:r>
              <a:rPr lang="cs-CZ" b="1" dirty="0"/>
              <a:t> de </a:t>
            </a:r>
            <a:r>
              <a:rPr lang="cs-CZ" b="1" dirty="0" err="1"/>
              <a:t>Duillier</a:t>
            </a:r>
            <a:r>
              <a:rPr lang="cs-CZ" b="1" dirty="0"/>
              <a:t>  </a:t>
            </a:r>
            <a:r>
              <a:rPr lang="cs-CZ" b="0" dirty="0"/>
              <a:t>Švýcar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pPr rtl="0"/>
            <a:fld id="{DED491D0-8E1B-49C7-849B-A28568D94497}" type="slidenum">
              <a:rPr lang="cs-CZ" smtClean="0"/>
              <a:t>3</a:t>
            </a:fld>
            <a:endParaRPr lang="cs-CZ" dirty="0"/>
          </a:p>
        </p:txBody>
      </p:sp>
    </p:spTree>
    <p:extLst>
      <p:ext uri="{BB962C8B-B14F-4D97-AF65-F5344CB8AC3E}">
        <p14:creationId xmlns:p14="http://schemas.microsoft.com/office/powerpoint/2010/main" val="3944975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čeští členové: 1667 Jan Marek Marci  1965 Jaroslav Heyrovský, českého původu byl i Chorvat Leopold </a:t>
            </a:r>
            <a:r>
              <a:rPr lang="cs-CZ" dirty="0" err="1"/>
              <a:t>Ružička</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Newton se dostal do sporu  s Robertem </a:t>
            </a:r>
            <a:r>
              <a:rPr lang="cs-CZ" dirty="0" err="1"/>
              <a:t>Hookem</a:t>
            </a:r>
            <a:r>
              <a:rPr lang="cs-CZ" dirty="0"/>
              <a:t>. Nejprve </a:t>
            </a:r>
            <a:r>
              <a:rPr lang="cs-CZ" dirty="0" err="1"/>
              <a:t>Hooke</a:t>
            </a:r>
            <a:r>
              <a:rPr lang="cs-CZ" dirty="0"/>
              <a:t> kritizoval Newtonovy práce na poli optiky. V letech 1679 až 1680 pak mezi nimi došlo k zajímavé výměně korespondence. </a:t>
            </a:r>
            <a:r>
              <a:rPr lang="cs-CZ" dirty="0" err="1"/>
              <a:t>Hooke</a:t>
            </a:r>
            <a:r>
              <a:rPr lang="cs-CZ" dirty="0"/>
              <a:t> byl tehdy Královskou společností pověřen, aby se staral o korespondenci, tázal se ostatních členů, na čem pracují a žádal je o komentáře k práci ostatních. V dopisech se Newtona ptal na jeho názor na řadu myšlenek jak vlastních, tak i jiných autorů, a tato korespondenční výměna nakonec Newtona vedla k formulaci zákona všeobecné gravitace.</a:t>
            </a:r>
            <a:r>
              <a:rPr lang="cs-CZ" baseline="30000" dirty="0"/>
              <a:t> </a:t>
            </a:r>
            <a:r>
              <a:rPr lang="cs-CZ" dirty="0"/>
              <a:t>Když pak v roce 1686 prezentoval Newton Královské společnosti první knihu svého díla </a:t>
            </a:r>
            <a:r>
              <a:rPr lang="cs-CZ" i="1" dirty="0" err="1"/>
              <a:t>Principia</a:t>
            </a:r>
            <a:r>
              <a:rPr lang="cs-CZ" i="1" dirty="0"/>
              <a:t> </a:t>
            </a:r>
            <a:r>
              <a:rPr lang="cs-CZ" i="1" dirty="0" err="1"/>
              <a:t>Mathematica</a:t>
            </a:r>
            <a:r>
              <a:rPr lang="cs-CZ" dirty="0"/>
              <a:t>, </a:t>
            </a:r>
            <a:r>
              <a:rPr lang="cs-CZ" dirty="0" err="1"/>
              <a:t>Hooke</a:t>
            </a:r>
            <a:r>
              <a:rPr lang="cs-CZ" dirty="0"/>
              <a:t> vystoupil a tvrdil, že některé myšlenky převzal Newton od něj.</a:t>
            </a:r>
            <a:r>
              <a:rPr lang="cs-CZ" baseline="30000" dirty="0"/>
              <a:t> </a:t>
            </a:r>
            <a:r>
              <a:rPr lang="cs-CZ" dirty="0"/>
              <a:t>Oba filosofové se pak až do </a:t>
            </a:r>
            <a:r>
              <a:rPr lang="cs-CZ" dirty="0" err="1"/>
              <a:t>Hookovy</a:t>
            </a:r>
            <a:r>
              <a:rPr lang="cs-CZ" dirty="0"/>
              <a:t> smrti neměli příliš v lásce.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effectLst/>
              </a:rPr>
              <a:t>Odpovídá s Johnem </a:t>
            </a:r>
            <a:r>
              <a:rPr lang="cs-CZ" dirty="0" err="1">
                <a:effectLst/>
              </a:rPr>
              <a:t>Lockeem</a:t>
            </a:r>
            <a:r>
              <a:rPr lang="cs-CZ" dirty="0">
                <a:effectLst/>
              </a:rPr>
              <a:t>, filozofem na teologických tématech</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Newton se přel s Gottfriedem Leibnizem v otázce, který z nich objevil kalkulus dříve. Newton podle svých slov začal na jisté podobě kalkulu pracovat již v roce 1666, ale výsledky publikoval až o desítky let později, a to navíc jen jako drobnou poznámku na konci jedné ze svých publikací. Leibniz zahájil práce na své podobě kalkulu v roce 1674 a roku 1684 vydal první dílo. Britská Královská společnost později ve své studii prohlásila, že skutečným objevitelem kalkulu je Newton. Studie však byla nakonec zpochybněna, protože pasáže odsuzující Leibnize napsal sám Newton. Spor o kalkulus trval až do Leibnizovy smrti v roce 1716. Většina dnešních historiků věří, že Newton a Leibniz objevili kalkulus nezávisle na sobě.</a:t>
            </a:r>
          </a:p>
          <a:p>
            <a:endParaRPr lang="cs-CZ" dirty="0"/>
          </a:p>
          <a:p>
            <a:r>
              <a:rPr lang="cs-CZ" dirty="0"/>
              <a:t>Uznávám, že Newton byl prvním a po mnoho let nejstarším vynálezcem tohoto počtu: zda Leibniz, druhý vynálezce, si něco půjčil od něho, dávám přednost tomu, aby rozsudek nebyl můj, ale ti, kteří viděli Newtonovy dopisy a jeho další rukopisy. A ani ticho skromnějšího Newtonu ani aktivních </a:t>
            </a:r>
            <a:r>
              <a:rPr lang="cs-CZ" dirty="0" err="1"/>
              <a:t>námahů</a:t>
            </a:r>
            <a:r>
              <a:rPr lang="cs-CZ" dirty="0"/>
              <a:t> </a:t>
            </a:r>
            <a:r>
              <a:rPr lang="cs-CZ" dirty="0" err="1"/>
              <a:t>Leibnizu</a:t>
            </a:r>
            <a:r>
              <a:rPr lang="cs-CZ" dirty="0"/>
              <a:t>, které všude připisují vynález kalkulu pro sebe, nebudou ukládat žádné osobě, která zkoumá tyto doklady tak, jak jsem udělal. </a:t>
            </a:r>
          </a:p>
          <a:p>
            <a:r>
              <a:rPr lang="cs-CZ" i="1" dirty="0"/>
              <a:t>- </a:t>
            </a:r>
            <a:r>
              <a:rPr lang="cs-CZ" i="1" dirty="0" err="1"/>
              <a:t>Fatio</a:t>
            </a:r>
            <a:r>
              <a:rPr lang="cs-CZ" i="1" dirty="0"/>
              <a:t>, </a:t>
            </a:r>
            <a:r>
              <a:rPr lang="cs-CZ" i="1" dirty="0" err="1"/>
              <a:t>Lineæ</a:t>
            </a:r>
            <a:r>
              <a:rPr lang="cs-CZ" i="1" dirty="0"/>
              <a:t> </a:t>
            </a:r>
            <a:r>
              <a:rPr lang="cs-CZ" i="1" dirty="0" err="1"/>
              <a:t>brevissimæ</a:t>
            </a:r>
            <a:r>
              <a:rPr lang="cs-CZ" i="1" dirty="0"/>
              <a:t> (1699) </a:t>
            </a:r>
            <a:r>
              <a:rPr lang="cs-CZ" b="1" dirty="0"/>
              <a:t>Nicolas </a:t>
            </a:r>
            <a:r>
              <a:rPr lang="cs-CZ" b="1" dirty="0" err="1"/>
              <a:t>Fatio</a:t>
            </a:r>
            <a:r>
              <a:rPr lang="cs-CZ" b="1" dirty="0"/>
              <a:t> de </a:t>
            </a:r>
            <a:r>
              <a:rPr lang="cs-CZ" b="1" dirty="0" err="1"/>
              <a:t>Duillier</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10"/>
          </p:nvPr>
        </p:nvSpPr>
        <p:spPr/>
        <p:txBody>
          <a:bodyPr/>
          <a:lstStyle/>
          <a:p>
            <a:pPr rtl="0"/>
            <a:fld id="{DED491D0-8E1B-49C7-849B-A28568D94497}" type="slidenum">
              <a:rPr lang="cs-CZ" smtClean="0"/>
              <a:t>4</a:t>
            </a:fld>
            <a:endParaRPr lang="cs-CZ" dirty="0"/>
          </a:p>
        </p:txBody>
      </p:sp>
    </p:spTree>
    <p:extLst>
      <p:ext uri="{BB962C8B-B14F-4D97-AF65-F5344CB8AC3E}">
        <p14:creationId xmlns:p14="http://schemas.microsoft.com/office/powerpoint/2010/main" val="1306485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roce 1696 byl jmenován dozorcem v královské mincovně v londýnském Toweru a o tři roky později byl jmenován jejím ministrem. Proslavil se bojem proti penězokazům a dostal jich několik na popraviště. Navíc také zavedl matematickou definici nové měny </a:t>
            </a:r>
            <a:r>
              <a:rPr lang="cs-CZ" dirty="0" err="1"/>
              <a:t>guiney</a:t>
            </a:r>
            <a:r>
              <a:rPr lang="cs-CZ" dirty="0"/>
              <a:t>. Místo v královské mincovně bylo spojeno s příjmem 1500 liber šterlinků a proto se tím zlepšily jeho hmotné poměry tak, že se vzdal profesury v Cambridgi. Přestěhoval se natrvalo do Londýna, kde se o jeho byt starala jeho neteř, dcera jeho sestry Hannah</a:t>
            </a:r>
          </a:p>
          <a:p>
            <a:endParaRPr lang="cs-CZ" dirty="0"/>
          </a:p>
          <a:p>
            <a:r>
              <a:rPr lang="cs-CZ" dirty="0">
                <a:effectLst/>
              </a:rPr>
              <a:t>Lady Norrisová 1702 (Newton byl bylo 60 let)</a:t>
            </a:r>
          </a:p>
          <a:p>
            <a:r>
              <a:rPr lang="cs-CZ" dirty="0"/>
              <a:t>O tomto čase se zdá, že velký filozof by se rád oženil s lady Norrisovou, vdovou sira Williama </a:t>
            </a:r>
            <a:r>
              <a:rPr lang="cs-CZ" dirty="0" err="1"/>
              <a:t>Norrise</a:t>
            </a:r>
            <a:r>
              <a:rPr lang="cs-CZ" dirty="0"/>
              <a:t>.  Sir Isaac, chtěl být ve svých šedesáti jejím čtvrtým manželem. (na obrázku není její podoba, obraz je o něco mladší</a:t>
            </a:r>
            <a:r>
              <a:rPr lang="cs-CZ" dirty="0">
                <a:sym typeface="Wingdings" panose="05000000000000000000" pitchFamily="2" charset="2"/>
              </a:rPr>
              <a:t>)</a:t>
            </a:r>
            <a:endParaRPr lang="cs-CZ" dirty="0"/>
          </a:p>
          <a:p>
            <a:endParaRPr lang="cs-CZ" dirty="0"/>
          </a:p>
        </p:txBody>
      </p:sp>
      <p:sp>
        <p:nvSpPr>
          <p:cNvPr id="4" name="Zástupný symbol pro číslo snímku 3"/>
          <p:cNvSpPr>
            <a:spLocks noGrp="1"/>
          </p:cNvSpPr>
          <p:nvPr>
            <p:ph type="sldNum" sz="quarter" idx="10"/>
          </p:nvPr>
        </p:nvSpPr>
        <p:spPr/>
        <p:txBody>
          <a:bodyPr/>
          <a:lstStyle/>
          <a:p>
            <a:pPr rtl="0"/>
            <a:fld id="{DED491D0-8E1B-49C7-849B-A28568D94497}" type="slidenum">
              <a:rPr lang="cs-CZ" smtClean="0"/>
              <a:t>5</a:t>
            </a:fld>
            <a:endParaRPr lang="cs-CZ" dirty="0"/>
          </a:p>
        </p:txBody>
      </p:sp>
    </p:spTree>
    <p:extLst>
      <p:ext uri="{BB962C8B-B14F-4D97-AF65-F5344CB8AC3E}">
        <p14:creationId xmlns:p14="http://schemas.microsoft.com/office/powerpoint/2010/main" val="1574788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Philosophiae</a:t>
            </a:r>
            <a:r>
              <a:rPr lang="en-US" b="1" dirty="0"/>
              <a:t> Naturalis Principia Mathematica (1687, 1713, 1726)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FF0000"/>
                </a:solidFill>
              </a:rPr>
              <a:t>**********</a:t>
            </a:r>
            <a:r>
              <a:rPr lang="cs-CZ" b="1" dirty="0">
                <a:solidFill>
                  <a:srgbClr val="FF0000"/>
                </a:solidFill>
              </a:rPr>
              <a:t>Edmund Halley</a:t>
            </a:r>
          </a:p>
          <a:p>
            <a:r>
              <a:rPr lang="cs-CZ" dirty="0">
                <a:solidFill>
                  <a:srgbClr val="FF0000"/>
                </a:solidFill>
              </a:rPr>
              <a:t>V srpnu 1684 odjel do Cambridge aby to prodiskutoval s Isaacem Newtonem. Dověděl se, že Newton už problém vyřešil, ale nic o tom nesepsal. Halley ho přesvědčil aby napsal </a:t>
            </a:r>
            <a:r>
              <a:rPr lang="cs-CZ" i="1" dirty="0" err="1">
                <a:solidFill>
                  <a:srgbClr val="FF0000"/>
                </a:solidFill>
              </a:rPr>
              <a:t>Principia</a:t>
            </a:r>
            <a:r>
              <a:rPr lang="cs-CZ" i="1" dirty="0">
                <a:solidFill>
                  <a:srgbClr val="FF0000"/>
                </a:solidFill>
              </a:rPr>
              <a:t> </a:t>
            </a:r>
            <a:r>
              <a:rPr lang="cs-CZ" i="1" dirty="0" err="1">
                <a:solidFill>
                  <a:srgbClr val="FF0000"/>
                </a:solidFill>
              </a:rPr>
              <a:t>mathematica</a:t>
            </a:r>
            <a:r>
              <a:rPr lang="cs-CZ" i="1" dirty="0">
                <a:solidFill>
                  <a:srgbClr val="FF0000"/>
                </a:solidFill>
              </a:rPr>
              <a:t> </a:t>
            </a:r>
            <a:r>
              <a:rPr lang="cs-CZ" i="1" dirty="0" err="1">
                <a:solidFill>
                  <a:srgbClr val="FF0000"/>
                </a:solidFill>
              </a:rPr>
              <a:t>philosophiae</a:t>
            </a:r>
            <a:r>
              <a:rPr lang="cs-CZ" i="1" dirty="0">
                <a:solidFill>
                  <a:srgbClr val="FF0000"/>
                </a:solidFill>
              </a:rPr>
              <a:t> </a:t>
            </a:r>
            <a:r>
              <a:rPr lang="cs-CZ" i="1" dirty="0" err="1">
                <a:solidFill>
                  <a:srgbClr val="FF0000"/>
                </a:solidFill>
              </a:rPr>
              <a:t>naturalis</a:t>
            </a:r>
            <a:r>
              <a:rPr lang="cs-CZ" dirty="0">
                <a:solidFill>
                  <a:srgbClr val="FF0000"/>
                </a:solidFill>
              </a:rPr>
              <a:t> (1687), kniha potom vyšla na Halleyovy náklady.</a:t>
            </a:r>
          </a:p>
          <a:p>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Optika (1704, 1717, 1721, 1730)</a:t>
            </a:r>
          </a:p>
          <a:p>
            <a:r>
              <a:rPr lang="en-US" i="1" dirty="0"/>
              <a:t>Method of Fluxions</a:t>
            </a:r>
            <a:r>
              <a:rPr lang="en-US" dirty="0"/>
              <a:t> (1671)</a:t>
            </a:r>
          </a:p>
          <a:p>
            <a:r>
              <a:rPr lang="en-US" i="1" dirty="0"/>
              <a:t>Of Natures Obvious Laws &amp; Processes in Vegetation</a:t>
            </a:r>
            <a:r>
              <a:rPr lang="en-US" dirty="0"/>
              <a:t> (</a:t>
            </a:r>
            <a:r>
              <a:rPr lang="en-US" dirty="0" err="1"/>
              <a:t>nepublikováno</a:t>
            </a:r>
            <a:r>
              <a:rPr lang="en-US" dirty="0"/>
              <a:t>, </a:t>
            </a:r>
            <a:r>
              <a:rPr lang="en-US" dirty="0" err="1"/>
              <a:t>přibližně</a:t>
            </a:r>
            <a:r>
              <a:rPr lang="en-US" dirty="0"/>
              <a:t> 1671–1675)</a:t>
            </a:r>
          </a:p>
          <a:p>
            <a:r>
              <a:rPr lang="en-US" i="1" dirty="0"/>
              <a:t>De Motu </a:t>
            </a:r>
            <a:r>
              <a:rPr lang="en-US" i="1" dirty="0" err="1"/>
              <a:t>Corporum</a:t>
            </a:r>
            <a:r>
              <a:rPr lang="en-US" i="1" dirty="0"/>
              <a:t> in </a:t>
            </a:r>
            <a:r>
              <a:rPr lang="en-US" i="1" dirty="0" err="1"/>
              <a:t>Gyrum</a:t>
            </a:r>
            <a:r>
              <a:rPr lang="en-US" dirty="0"/>
              <a:t> (1684)</a:t>
            </a:r>
          </a:p>
          <a:p>
            <a:r>
              <a:rPr lang="en-US" i="1" dirty="0" err="1"/>
              <a:t>Philosophiae</a:t>
            </a:r>
            <a:r>
              <a:rPr lang="en-US" i="1" dirty="0"/>
              <a:t> Naturalis Principia Mathematica</a:t>
            </a:r>
            <a:r>
              <a:rPr lang="en-US" dirty="0"/>
              <a:t> (1687)</a:t>
            </a:r>
            <a:endParaRPr lang="cs-CZ" dirty="0"/>
          </a:p>
          <a:p>
            <a:r>
              <a:rPr lang="en-US" i="1" dirty="0" err="1"/>
              <a:t>Opticks</a:t>
            </a:r>
            <a:r>
              <a:rPr lang="en-US" i="1" dirty="0"/>
              <a:t>, or a treatise of the </a:t>
            </a:r>
            <a:r>
              <a:rPr lang="en-US" i="1" dirty="0" err="1"/>
              <a:t>reflexions</a:t>
            </a:r>
            <a:r>
              <a:rPr lang="en-US" i="1" dirty="0"/>
              <a:t>, refractions, inflexions and </a:t>
            </a:r>
            <a:r>
              <a:rPr lang="en-US" i="1" dirty="0" err="1"/>
              <a:t>colours</a:t>
            </a:r>
            <a:r>
              <a:rPr lang="en-US" i="1" dirty="0"/>
              <a:t> of light</a:t>
            </a:r>
            <a:r>
              <a:rPr lang="en-US" dirty="0"/>
              <a:t> (1704)</a:t>
            </a:r>
          </a:p>
          <a:p>
            <a:r>
              <a:rPr lang="en-US" i="1" dirty="0"/>
              <a:t>Reports as Master of the Mint</a:t>
            </a:r>
            <a:r>
              <a:rPr lang="en-US" dirty="0"/>
              <a:t> (1701–1725)</a:t>
            </a:r>
          </a:p>
          <a:p>
            <a:r>
              <a:rPr lang="en-US" i="1" dirty="0" err="1"/>
              <a:t>Arithmetica</a:t>
            </a:r>
            <a:r>
              <a:rPr lang="en-US" i="1" dirty="0"/>
              <a:t> Universalis</a:t>
            </a:r>
            <a:r>
              <a:rPr lang="en-US" dirty="0"/>
              <a:t> (1707)</a:t>
            </a:r>
          </a:p>
          <a:p>
            <a:r>
              <a:rPr lang="en-US" i="1" dirty="0"/>
              <a:t>The System of the World, Optical Lectures, The Chronology of Ancient Kingdoms, (Amended)</a:t>
            </a:r>
            <a:r>
              <a:rPr lang="en-US" dirty="0"/>
              <a:t> a </a:t>
            </a:r>
            <a:r>
              <a:rPr lang="en-US" i="1" dirty="0"/>
              <a:t>De mundi </a:t>
            </a:r>
            <a:r>
              <a:rPr lang="en-US" i="1" dirty="0" err="1"/>
              <a:t>systemate</a:t>
            </a:r>
            <a:r>
              <a:rPr lang="en-US" dirty="0"/>
              <a:t> (</a:t>
            </a:r>
            <a:r>
              <a:rPr lang="en-US" dirty="0" err="1"/>
              <a:t>vydáno</a:t>
            </a:r>
            <a:r>
              <a:rPr lang="en-US" dirty="0"/>
              <a:t> </a:t>
            </a:r>
            <a:r>
              <a:rPr lang="en-US" dirty="0" err="1"/>
              <a:t>posmrtně</a:t>
            </a:r>
            <a:r>
              <a:rPr lang="en-US" dirty="0"/>
              <a:t> v </a:t>
            </a:r>
            <a:r>
              <a:rPr lang="en-US" dirty="0" err="1"/>
              <a:t>roce</a:t>
            </a:r>
            <a:r>
              <a:rPr lang="en-US" dirty="0"/>
              <a:t> 1728)</a:t>
            </a:r>
          </a:p>
          <a:p>
            <a:r>
              <a:rPr lang="en-US" i="1" dirty="0"/>
              <a:t>Observations on Daniel and The Apocalypse of St. John</a:t>
            </a:r>
            <a:r>
              <a:rPr lang="en-US" dirty="0"/>
              <a:t> (1733)</a:t>
            </a:r>
          </a:p>
          <a:p>
            <a:r>
              <a:rPr lang="en-US" i="1" dirty="0"/>
              <a:t>An Historical Account of Two Notable Corruptions of Scripture</a:t>
            </a:r>
            <a:r>
              <a:rPr lang="en-US" dirty="0"/>
              <a:t> (1754)</a:t>
            </a:r>
          </a:p>
          <a:p>
            <a:endParaRPr lang="cs-CZ" dirty="0"/>
          </a:p>
        </p:txBody>
      </p:sp>
      <p:sp>
        <p:nvSpPr>
          <p:cNvPr id="4" name="Zástupný symbol pro číslo snímku 3"/>
          <p:cNvSpPr>
            <a:spLocks noGrp="1"/>
          </p:cNvSpPr>
          <p:nvPr>
            <p:ph type="sldNum" sz="quarter" idx="10"/>
          </p:nvPr>
        </p:nvSpPr>
        <p:spPr/>
        <p:txBody>
          <a:bodyPr/>
          <a:lstStyle/>
          <a:p>
            <a:pPr rtl="0"/>
            <a:fld id="{DED491D0-8E1B-49C7-849B-A28568D94497}" type="slidenum">
              <a:rPr lang="cs-CZ" smtClean="0"/>
              <a:t>6</a:t>
            </a:fld>
            <a:endParaRPr lang="cs-CZ" dirty="0"/>
          </a:p>
        </p:txBody>
      </p:sp>
    </p:spTree>
    <p:extLst>
      <p:ext uri="{BB962C8B-B14F-4D97-AF65-F5344CB8AC3E}">
        <p14:creationId xmlns:p14="http://schemas.microsoft.com/office/powerpoint/2010/main" val="360464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rtl="0"/>
            <a:fld id="{DED491D0-8E1B-49C7-849B-A28568D94497}" type="slidenum">
              <a:rPr lang="cs-CZ" smtClean="0"/>
              <a:t>7</a:t>
            </a:fld>
            <a:endParaRPr lang="cs-CZ" dirty="0"/>
          </a:p>
        </p:txBody>
      </p:sp>
    </p:spTree>
    <p:extLst>
      <p:ext uri="{BB962C8B-B14F-4D97-AF65-F5344CB8AC3E}">
        <p14:creationId xmlns:p14="http://schemas.microsoft.com/office/powerpoint/2010/main" val="388461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rtl="0"/>
            <a:fld id="{DED491D0-8E1B-49C7-849B-A28568D94497}" type="slidenum">
              <a:rPr lang="cs-CZ" smtClean="0"/>
              <a:t>14</a:t>
            </a:fld>
            <a:endParaRPr lang="cs-CZ" dirty="0"/>
          </a:p>
        </p:txBody>
      </p:sp>
    </p:spTree>
    <p:extLst>
      <p:ext uri="{BB962C8B-B14F-4D97-AF65-F5344CB8AC3E}">
        <p14:creationId xmlns:p14="http://schemas.microsoft.com/office/powerpoint/2010/main" val="2677352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rtl="0"/>
            <a:fld id="{DED491D0-8E1B-49C7-849B-A28568D94497}" type="slidenum">
              <a:rPr lang="cs-CZ" smtClean="0"/>
              <a:t>15</a:t>
            </a:fld>
            <a:endParaRPr lang="cs-CZ" dirty="0"/>
          </a:p>
        </p:txBody>
      </p:sp>
    </p:spTree>
    <p:extLst>
      <p:ext uri="{BB962C8B-B14F-4D97-AF65-F5344CB8AC3E}">
        <p14:creationId xmlns:p14="http://schemas.microsoft.com/office/powerpoint/2010/main" val="2070836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bdélník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noProof="0" dirty="0"/>
          </a:p>
        </p:txBody>
      </p:sp>
      <p:sp>
        <p:nvSpPr>
          <p:cNvPr id="10" name="Obdélník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noProof="0" dirty="0"/>
          </a:p>
        </p:txBody>
      </p:sp>
      <p:sp>
        <p:nvSpPr>
          <p:cNvPr id="2" name="Nadpis 1"/>
          <p:cNvSpPr>
            <a:spLocks noGrp="1"/>
          </p:cNvSpPr>
          <p:nvPr>
            <p:ph type="ctrTitle"/>
          </p:nvPr>
        </p:nvSpPr>
        <p:spPr bwMode="black">
          <a:xfrm>
            <a:off x="3175199" y="1943842"/>
            <a:ext cx="8500062" cy="2387600"/>
          </a:xfrm>
        </p:spPr>
        <p:txBody>
          <a:bodyPr rtlCol="0" anchor="b"/>
          <a:lstStyle>
            <a:lvl1pPr algn="l">
              <a:lnSpc>
                <a:spcPct val="90000"/>
              </a:lnSpc>
              <a:defRPr sz="6000" b="1">
                <a:solidFill>
                  <a:schemeClr val="tx1"/>
                </a:solidFill>
              </a:defRPr>
            </a:lvl1pPr>
          </a:lstStyle>
          <a:p>
            <a:pPr rtl="0"/>
            <a:r>
              <a:rPr lang="cs-CZ" noProof="0"/>
              <a:t>Kliknutím lze upravit styl.</a:t>
            </a:r>
            <a:endParaRPr lang="cs-CZ" noProof="0" dirty="0"/>
          </a:p>
        </p:txBody>
      </p:sp>
      <p:sp>
        <p:nvSpPr>
          <p:cNvPr id="3" name="Podnadpis 2"/>
          <p:cNvSpPr>
            <a:spLocks noGrp="1"/>
          </p:cNvSpPr>
          <p:nvPr>
            <p:ph type="subTitle" idx="1"/>
          </p:nvPr>
        </p:nvSpPr>
        <p:spPr>
          <a:xfrm>
            <a:off x="3175199" y="4538659"/>
            <a:ext cx="8500062" cy="865321"/>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cs-CZ" noProof="0"/>
              <a:t>Kliknutím můžete upravit styl předlohy.</a:t>
            </a:r>
            <a:endParaRPr lang="cs-CZ" noProof="0" dirty="0"/>
          </a:p>
        </p:txBody>
      </p:sp>
      <p:sp>
        <p:nvSpPr>
          <p:cNvPr id="11" name="Zástupný symbol pro datum 3"/>
          <p:cNvSpPr>
            <a:spLocks noGrp="1"/>
          </p:cNvSpPr>
          <p:nvPr>
            <p:ph type="dt" sz="half" idx="10"/>
          </p:nvPr>
        </p:nvSpPr>
        <p:spPr/>
        <p:txBody>
          <a:bodyPr rtlCol="0"/>
          <a:lstStyle>
            <a:lvl1pPr>
              <a:defRPr>
                <a:solidFill>
                  <a:schemeClr val="bg2"/>
                </a:solidFill>
              </a:defRPr>
            </a:lvl1pPr>
          </a:lstStyle>
          <a:p>
            <a:pPr rtl="0"/>
            <a:fld id="{BD45C9AC-BBD3-407D-ABC9-325661847B83}" type="datetime1">
              <a:rPr lang="cs-CZ" noProof="0" smtClean="0"/>
              <a:t>01.10.2017</a:t>
            </a:fld>
            <a:endParaRPr lang="cs-CZ" noProof="0" dirty="0"/>
          </a:p>
        </p:txBody>
      </p:sp>
      <p:sp>
        <p:nvSpPr>
          <p:cNvPr id="12" name="Zástupný symbol pro zápatí 4"/>
          <p:cNvSpPr>
            <a:spLocks noGrp="1"/>
          </p:cNvSpPr>
          <p:nvPr>
            <p:ph type="ftr" sz="quarter" idx="11"/>
          </p:nvPr>
        </p:nvSpPr>
        <p:spPr/>
        <p:txBody>
          <a:bodyPr rtlCol="0"/>
          <a:lstStyle>
            <a:lvl1pPr>
              <a:defRPr>
                <a:solidFill>
                  <a:schemeClr val="bg2"/>
                </a:solidFill>
              </a:defRPr>
            </a:lvl1pPr>
          </a:lstStyle>
          <a:p>
            <a:pPr rtl="0"/>
            <a:endParaRPr lang="cs-CZ" noProof="0" dirty="0"/>
          </a:p>
        </p:txBody>
      </p:sp>
      <p:sp>
        <p:nvSpPr>
          <p:cNvPr id="13" name="Zástupný symbol pro číslo snímku 5"/>
          <p:cNvSpPr>
            <a:spLocks noGrp="1"/>
          </p:cNvSpPr>
          <p:nvPr>
            <p:ph type="sldNum" sz="quarter" idx="12"/>
          </p:nvPr>
        </p:nvSpPr>
        <p:spPr/>
        <p:txBody>
          <a:bodyPr rtlCol="0"/>
          <a:lstStyle>
            <a:lvl1pPr>
              <a:defRPr>
                <a:solidFill>
                  <a:schemeClr val="bg2"/>
                </a:solidFill>
              </a:defRPr>
            </a:lvl1pPr>
          </a:lstStyle>
          <a:p>
            <a:pPr rtl="0"/>
            <a:fld id="{BD266BE7-899D-4075-917F-DBDE33B6B692}" type="slidenum">
              <a:rPr lang="cs-CZ" noProof="0" smtClean="0"/>
              <a:pPr rtl="0"/>
              <a:t>‹#›</a:t>
            </a:fld>
            <a:endParaRPr lang="cs-CZ" noProof="0" dirty="0"/>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cs-CZ" dirty="0"/>
          </a:p>
        </p:txBody>
      </p:sp>
      <p:sp>
        <p:nvSpPr>
          <p:cNvPr id="3" name="Zástupný symbol pro svislý text 2"/>
          <p:cNvSpPr>
            <a:spLocks noGrp="1"/>
          </p:cNvSpPr>
          <p:nvPr>
            <p:ph type="body" orient="vert" idx="1"/>
          </p:nvPr>
        </p:nvSpPr>
        <p:spPr/>
        <p:txBody>
          <a:bodyPr vert="eaVert" rtlCol="0"/>
          <a:lstStyle/>
          <a:p>
            <a:pPr lvl="0" rtl="0"/>
            <a:r>
              <a:rPr lang="cs-CZ"/>
              <a:t>Upravte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datum 3"/>
          <p:cNvSpPr>
            <a:spLocks noGrp="1"/>
          </p:cNvSpPr>
          <p:nvPr>
            <p:ph type="dt" sz="half" idx="10"/>
          </p:nvPr>
        </p:nvSpPr>
        <p:spPr/>
        <p:txBody>
          <a:bodyPr rtlCol="0"/>
          <a:lstStyle/>
          <a:p>
            <a:pPr rtl="0"/>
            <a:fld id="{AF54BC99-66C1-40EF-BB9D-F2912157E63B}" type="datetime1">
              <a:rPr lang="cs-CZ" smtClean="0"/>
              <a:t>01.10.2017</a:t>
            </a:fld>
            <a:endParaRPr lang="cs-CZ" dirty="0"/>
          </a:p>
        </p:txBody>
      </p:sp>
      <p:sp>
        <p:nvSpPr>
          <p:cNvPr id="5" name="Zástupný symbol pro zápatí 4"/>
          <p:cNvSpPr>
            <a:spLocks noGrp="1"/>
          </p:cNvSpPr>
          <p:nvPr>
            <p:ph type="ftr" sz="quarter" idx="11"/>
          </p:nvPr>
        </p:nvSpPr>
        <p:spPr/>
        <p:txBody>
          <a:bodyPr rtlCol="0"/>
          <a:lstStyle/>
          <a:p>
            <a:pPr rtl="0"/>
            <a:endParaRPr lang="cs-CZ" dirty="0"/>
          </a:p>
        </p:txBody>
      </p:sp>
      <p:sp>
        <p:nvSpPr>
          <p:cNvPr id="6" name="Zástupný symbol pro číslo snímku 5"/>
          <p:cNvSpPr>
            <a:spLocks noGrp="1"/>
          </p:cNvSpPr>
          <p:nvPr>
            <p:ph type="sldNum" sz="quarter" idx="12"/>
          </p:nvPr>
        </p:nvSpPr>
        <p:spPr/>
        <p:txBody>
          <a:bodyPr rtlCol="0"/>
          <a:lstStyle/>
          <a:p>
            <a:pPr rtl="0"/>
            <a:fld id="{BD266BE7-899D-4075-917F-DBDE33B6B692}" type="slidenum">
              <a:rPr lang="cs-CZ" smtClean="0"/>
              <a:t>‹#›</a:t>
            </a:fld>
            <a:endParaRPr lang="cs-CZ" dirty="0"/>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10" name="Obdélník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noProof="0" dirty="0"/>
          </a:p>
        </p:txBody>
      </p:sp>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Svislý nadpis 1"/>
          <p:cNvSpPr>
            <a:spLocks noGrp="1"/>
          </p:cNvSpPr>
          <p:nvPr>
            <p:ph type="title" orient="vert"/>
          </p:nvPr>
        </p:nvSpPr>
        <p:spPr>
          <a:xfrm>
            <a:off x="10266348" y="462249"/>
            <a:ext cx="1370886" cy="5714714"/>
          </a:xfrm>
        </p:spPr>
        <p:txBody>
          <a:bodyPr vert="eaVert" rtlCol="0"/>
          <a:lstStyle/>
          <a:p>
            <a:pPr rtl="0"/>
            <a:r>
              <a:rPr lang="cs-CZ" noProof="0"/>
              <a:t>Kliknutím lze upravit styl.</a:t>
            </a:r>
            <a:endParaRPr lang="cs-CZ" noProof="0" dirty="0"/>
          </a:p>
        </p:txBody>
      </p:sp>
      <p:sp>
        <p:nvSpPr>
          <p:cNvPr id="3" name="Zástupný symbol pro svislý text 2"/>
          <p:cNvSpPr>
            <a:spLocks noGrp="1"/>
          </p:cNvSpPr>
          <p:nvPr>
            <p:ph type="body" orient="vert" idx="1"/>
          </p:nvPr>
        </p:nvSpPr>
        <p:spPr>
          <a:xfrm>
            <a:off x="378199" y="462249"/>
            <a:ext cx="9693088" cy="5714714"/>
          </a:xfrm>
        </p:spPr>
        <p:txBody>
          <a:bodyPr vert="eaVert" rtlCol="0"/>
          <a:lstStyle/>
          <a:p>
            <a:pPr lvl="0" rtl="0"/>
            <a:r>
              <a:rPr lang="cs-CZ" noProof="0"/>
              <a:t>Upravte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4" name="Zástupný symbol pro datum 3"/>
          <p:cNvSpPr>
            <a:spLocks noGrp="1"/>
          </p:cNvSpPr>
          <p:nvPr>
            <p:ph type="dt" sz="half" idx="10"/>
          </p:nvPr>
        </p:nvSpPr>
        <p:spPr>
          <a:xfrm>
            <a:off x="378199" y="6356350"/>
            <a:ext cx="1971947" cy="365125"/>
          </a:xfrm>
        </p:spPr>
        <p:txBody>
          <a:bodyPr rtlCol="0"/>
          <a:lstStyle/>
          <a:p>
            <a:pPr rtl="0"/>
            <a:fld id="{17F0843E-B50B-415A-8846-DB67525424E5}" type="datetime1">
              <a:rPr lang="cs-CZ" noProof="0" smtClean="0"/>
              <a:t>01.10.2017</a:t>
            </a:fld>
            <a:endParaRPr lang="cs-CZ" noProof="0" dirty="0"/>
          </a:p>
        </p:txBody>
      </p:sp>
      <p:sp>
        <p:nvSpPr>
          <p:cNvPr id="5" name="Zástupný symbol pro zápatí 4"/>
          <p:cNvSpPr>
            <a:spLocks noGrp="1"/>
          </p:cNvSpPr>
          <p:nvPr>
            <p:ph type="ftr" sz="quarter" idx="11"/>
          </p:nvPr>
        </p:nvSpPr>
        <p:spPr>
          <a:xfrm>
            <a:off x="2382374" y="6356350"/>
            <a:ext cx="5687786" cy="365125"/>
          </a:xfrm>
        </p:spPr>
        <p:txBody>
          <a:bodyPr rtlCol="0"/>
          <a:lstStyle/>
          <a:p>
            <a:pPr rtl="0"/>
            <a:endParaRPr lang="cs-CZ" noProof="0" dirty="0"/>
          </a:p>
        </p:txBody>
      </p:sp>
      <p:sp>
        <p:nvSpPr>
          <p:cNvPr id="6" name="Zástupný symbol pro číslo snímku 5"/>
          <p:cNvSpPr>
            <a:spLocks noGrp="1"/>
          </p:cNvSpPr>
          <p:nvPr>
            <p:ph type="sldNum" sz="quarter" idx="12"/>
          </p:nvPr>
        </p:nvSpPr>
        <p:spPr>
          <a:xfrm>
            <a:off x="8102389" y="6356350"/>
            <a:ext cx="1968898" cy="365125"/>
          </a:xfrm>
        </p:spPr>
        <p:txBody>
          <a:bodyPr rtlCol="0"/>
          <a:lstStyle/>
          <a:p>
            <a:pPr rtl="0"/>
            <a:fld id="{BD266BE7-899D-4075-917F-DBDE33B6B692}" type="slidenum">
              <a:rPr lang="cs-CZ" noProof="0" smtClean="0"/>
              <a:t>‹#›</a:t>
            </a:fld>
            <a:endParaRPr lang="cs-CZ" noProof="0" dirty="0"/>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noProof="0"/>
              <a:t>Kliknutím lze upravit styl.</a:t>
            </a:r>
            <a:endParaRPr lang="cs-CZ" noProof="0" dirty="0"/>
          </a:p>
        </p:txBody>
      </p:sp>
      <p:sp>
        <p:nvSpPr>
          <p:cNvPr id="3" name="Zástupný symbol pro obsah 2"/>
          <p:cNvSpPr>
            <a:spLocks noGrp="1"/>
          </p:cNvSpPr>
          <p:nvPr>
            <p:ph idx="1"/>
          </p:nvPr>
        </p:nvSpPr>
        <p:spPr/>
        <p:txBody>
          <a:bodyPr rtlCol="0"/>
          <a:lstStyle/>
          <a:p>
            <a:pPr lvl="0" rtl="0"/>
            <a:r>
              <a:rPr lang="cs-CZ" noProof="0"/>
              <a:t>Upravte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4" name="Zástupný symbol pro datum 3"/>
          <p:cNvSpPr>
            <a:spLocks noGrp="1"/>
          </p:cNvSpPr>
          <p:nvPr>
            <p:ph type="dt" sz="half" idx="10"/>
          </p:nvPr>
        </p:nvSpPr>
        <p:spPr/>
        <p:txBody>
          <a:bodyPr rtlCol="0"/>
          <a:lstStyle/>
          <a:p>
            <a:pPr rtl="0"/>
            <a:fld id="{F3C03140-47D2-4937-8C6C-4007ED061836}" type="datetime1">
              <a:rPr lang="cs-CZ" noProof="0" smtClean="0"/>
              <a:t>01.10.2017</a:t>
            </a:fld>
            <a:endParaRPr lang="cs-CZ" noProof="0" dirty="0"/>
          </a:p>
        </p:txBody>
      </p:sp>
      <p:sp>
        <p:nvSpPr>
          <p:cNvPr id="5" name="Zástupný symbol pro zápatí 4"/>
          <p:cNvSpPr>
            <a:spLocks noGrp="1"/>
          </p:cNvSpPr>
          <p:nvPr>
            <p:ph type="ftr" sz="quarter" idx="11"/>
          </p:nvPr>
        </p:nvSpPr>
        <p:spPr/>
        <p:txBody>
          <a:bodyPr rtlCol="0"/>
          <a:lstStyle/>
          <a:p>
            <a:pPr rtl="0"/>
            <a:endParaRPr lang="cs-CZ" noProof="0" dirty="0"/>
          </a:p>
        </p:txBody>
      </p:sp>
      <p:sp>
        <p:nvSpPr>
          <p:cNvPr id="6" name="Zástupný symbol pro číslo snímku 5"/>
          <p:cNvSpPr>
            <a:spLocks noGrp="1"/>
          </p:cNvSpPr>
          <p:nvPr>
            <p:ph type="sldNum" sz="quarter" idx="12"/>
          </p:nvPr>
        </p:nvSpPr>
        <p:spPr/>
        <p:txBody>
          <a:bodyPr rtlCol="0"/>
          <a:lstStyle/>
          <a:p>
            <a:pPr rtl="0"/>
            <a:fld id="{BD266BE7-899D-4075-917F-DBDE33B6B692}" type="slidenum">
              <a:rPr lang="cs-CZ" noProof="0" smtClean="0"/>
              <a:t>‹#›</a:t>
            </a:fld>
            <a:endParaRPr lang="cs-CZ" noProof="0"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Obdélník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noProof="0" dirty="0"/>
          </a:p>
        </p:txBody>
      </p:sp>
      <p:sp>
        <p:nvSpPr>
          <p:cNvPr id="9" name="Obdélník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noProof="0" dirty="0"/>
          </a:p>
        </p:txBody>
      </p:sp>
      <p:sp>
        <p:nvSpPr>
          <p:cNvPr id="2" name="Nadpis 1"/>
          <p:cNvSpPr>
            <a:spLocks noGrp="1"/>
          </p:cNvSpPr>
          <p:nvPr>
            <p:ph type="title"/>
          </p:nvPr>
        </p:nvSpPr>
        <p:spPr bwMode="black">
          <a:xfrm>
            <a:off x="3838015" y="658346"/>
            <a:ext cx="6597464" cy="3664417"/>
          </a:xfrm>
        </p:spPr>
        <p:txBody>
          <a:bodyPr rtlCol="0" anchor="b">
            <a:normAutofit/>
          </a:bodyPr>
          <a:lstStyle>
            <a:lvl1pPr>
              <a:lnSpc>
                <a:spcPct val="90000"/>
              </a:lnSpc>
              <a:defRPr sz="5000" b="1">
                <a:solidFill>
                  <a:schemeClr val="tx1"/>
                </a:solidFill>
              </a:defRPr>
            </a:lvl1pPr>
          </a:lstStyle>
          <a:p>
            <a:pPr rtl="0"/>
            <a:r>
              <a:rPr lang="cs-CZ" noProof="0"/>
              <a:t>Kliknutím lze upravit styl.</a:t>
            </a:r>
            <a:endParaRPr lang="cs-CZ" noProof="0" dirty="0"/>
          </a:p>
        </p:txBody>
      </p:sp>
      <p:sp>
        <p:nvSpPr>
          <p:cNvPr id="3" name="Zástupný symbol pro text 2"/>
          <p:cNvSpPr>
            <a:spLocks noGrp="1"/>
          </p:cNvSpPr>
          <p:nvPr>
            <p:ph type="body" idx="1"/>
          </p:nvPr>
        </p:nvSpPr>
        <p:spPr>
          <a:xfrm>
            <a:off x="3838014" y="4589463"/>
            <a:ext cx="6597465" cy="1500187"/>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cs-CZ" noProof="0"/>
              <a:t>Upravte styly předlohy textu.</a:t>
            </a:r>
          </a:p>
        </p:txBody>
      </p:sp>
      <p:sp>
        <p:nvSpPr>
          <p:cNvPr id="4" name="Zástupný symbol pro datum 3"/>
          <p:cNvSpPr>
            <a:spLocks noGrp="1"/>
          </p:cNvSpPr>
          <p:nvPr>
            <p:ph type="dt" sz="half" idx="10"/>
          </p:nvPr>
        </p:nvSpPr>
        <p:spPr/>
        <p:txBody>
          <a:bodyPr rtlCol="0"/>
          <a:lstStyle>
            <a:lvl1pPr>
              <a:defRPr>
                <a:solidFill>
                  <a:schemeClr val="bg2"/>
                </a:solidFill>
              </a:defRPr>
            </a:lvl1pPr>
          </a:lstStyle>
          <a:p>
            <a:pPr rtl="0"/>
            <a:fld id="{10DD69AD-4650-459E-8C19-DF6E3A96DC1A}" type="datetime1">
              <a:rPr lang="cs-CZ" noProof="0" smtClean="0"/>
              <a:t>01.10.2017</a:t>
            </a:fld>
            <a:endParaRPr lang="cs-CZ" noProof="0" dirty="0"/>
          </a:p>
        </p:txBody>
      </p:sp>
      <p:sp>
        <p:nvSpPr>
          <p:cNvPr id="5" name="Zástupný symbol pro zápatí 4"/>
          <p:cNvSpPr>
            <a:spLocks noGrp="1"/>
          </p:cNvSpPr>
          <p:nvPr>
            <p:ph type="ftr" sz="quarter" idx="11"/>
          </p:nvPr>
        </p:nvSpPr>
        <p:spPr/>
        <p:txBody>
          <a:bodyPr rtlCol="0"/>
          <a:lstStyle>
            <a:lvl1pPr>
              <a:defRPr>
                <a:solidFill>
                  <a:schemeClr val="bg2"/>
                </a:solidFill>
              </a:defRPr>
            </a:lvl1pPr>
          </a:lstStyle>
          <a:p>
            <a:pPr rtl="0"/>
            <a:endParaRPr lang="cs-CZ" noProof="0" dirty="0"/>
          </a:p>
        </p:txBody>
      </p:sp>
      <p:sp>
        <p:nvSpPr>
          <p:cNvPr id="6" name="Zástupný symbol pro číslo snímku 5"/>
          <p:cNvSpPr>
            <a:spLocks noGrp="1"/>
          </p:cNvSpPr>
          <p:nvPr>
            <p:ph type="sldNum" sz="quarter" idx="12"/>
          </p:nvPr>
        </p:nvSpPr>
        <p:spPr/>
        <p:txBody>
          <a:bodyPr rtlCol="0"/>
          <a:lstStyle>
            <a:lvl1pPr>
              <a:defRPr>
                <a:solidFill>
                  <a:schemeClr val="bg2"/>
                </a:solidFill>
              </a:defRPr>
            </a:lvl1pPr>
          </a:lstStyle>
          <a:p>
            <a:pPr rtl="0"/>
            <a:fld id="{BD266BE7-899D-4075-917F-DBDE33B6B692}" type="slidenum">
              <a:rPr lang="cs-CZ" noProof="0" smtClean="0"/>
              <a:pPr rtl="0"/>
              <a:t>‹#›</a:t>
            </a:fld>
            <a:endParaRPr lang="cs-CZ" noProof="0" dirty="0"/>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noProof="0"/>
              <a:t>Kliknutím lze upravit styl.</a:t>
            </a:r>
            <a:endParaRPr lang="cs-CZ" noProof="0" dirty="0"/>
          </a:p>
        </p:txBody>
      </p:sp>
      <p:sp>
        <p:nvSpPr>
          <p:cNvPr id="3" name="Zástupný symbol pro obsah 2"/>
          <p:cNvSpPr>
            <a:spLocks noGrp="1"/>
          </p:cNvSpPr>
          <p:nvPr>
            <p:ph sz="half" idx="1"/>
          </p:nvPr>
        </p:nvSpPr>
        <p:spPr>
          <a:xfrm>
            <a:off x="1280160" y="2194560"/>
            <a:ext cx="4489704" cy="3986784"/>
          </a:xfrm>
        </p:spPr>
        <p:txBody>
          <a:bodyPr rtlCol="0"/>
          <a:lstStyle/>
          <a:p>
            <a:pPr lvl="0" rtl="0"/>
            <a:r>
              <a:rPr lang="cs-CZ" noProof="0"/>
              <a:t>Upravte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4" name="Zástupný symbol pro obsah 3"/>
          <p:cNvSpPr>
            <a:spLocks noGrp="1"/>
          </p:cNvSpPr>
          <p:nvPr>
            <p:ph sz="half" idx="2"/>
          </p:nvPr>
        </p:nvSpPr>
        <p:spPr>
          <a:xfrm>
            <a:off x="6415368" y="2194560"/>
            <a:ext cx="4493424" cy="3986784"/>
          </a:xfrm>
        </p:spPr>
        <p:txBody>
          <a:bodyPr rtlCol="0"/>
          <a:lstStyle/>
          <a:p>
            <a:pPr lvl="0" rtl="0"/>
            <a:r>
              <a:rPr lang="cs-CZ" noProof="0"/>
              <a:t>Upravte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5" name="Zástupný symbol pro datum 4"/>
          <p:cNvSpPr>
            <a:spLocks noGrp="1"/>
          </p:cNvSpPr>
          <p:nvPr>
            <p:ph type="dt" sz="half" idx="10"/>
          </p:nvPr>
        </p:nvSpPr>
        <p:spPr/>
        <p:txBody>
          <a:bodyPr rtlCol="0"/>
          <a:lstStyle/>
          <a:p>
            <a:pPr rtl="0"/>
            <a:fld id="{068DD0AD-670A-4415-AD96-688B20A9E7A5}" type="datetime1">
              <a:rPr lang="cs-CZ" noProof="0" smtClean="0"/>
              <a:t>01.10.2017</a:t>
            </a:fld>
            <a:endParaRPr lang="cs-CZ" noProof="0" dirty="0"/>
          </a:p>
        </p:txBody>
      </p:sp>
      <p:sp>
        <p:nvSpPr>
          <p:cNvPr id="6" name="Zástupný symbol pro zápatí 5"/>
          <p:cNvSpPr>
            <a:spLocks noGrp="1"/>
          </p:cNvSpPr>
          <p:nvPr>
            <p:ph type="ftr" sz="quarter" idx="11"/>
          </p:nvPr>
        </p:nvSpPr>
        <p:spPr/>
        <p:txBody>
          <a:bodyPr rtlCol="0"/>
          <a:lstStyle/>
          <a:p>
            <a:pPr rtl="0"/>
            <a:endParaRPr lang="cs-CZ" noProof="0" dirty="0"/>
          </a:p>
        </p:txBody>
      </p:sp>
      <p:sp>
        <p:nvSpPr>
          <p:cNvPr id="7" name="Zástupný symbol pro číslo snímku 6"/>
          <p:cNvSpPr>
            <a:spLocks noGrp="1"/>
          </p:cNvSpPr>
          <p:nvPr>
            <p:ph type="sldNum" sz="quarter" idx="12"/>
          </p:nvPr>
        </p:nvSpPr>
        <p:spPr/>
        <p:txBody>
          <a:bodyPr rtlCol="0"/>
          <a:lstStyle/>
          <a:p>
            <a:pPr rtl="0"/>
            <a:fld id="{BD266BE7-899D-4075-917F-DBDE33B6B692}" type="slidenum">
              <a:rPr lang="cs-CZ" noProof="0" smtClean="0"/>
              <a:t>‹#›</a:t>
            </a:fld>
            <a:endParaRPr lang="cs-CZ" noProof="0"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noProof="0"/>
              <a:t>Kliknutím lze upravit styl.</a:t>
            </a:r>
            <a:endParaRPr lang="cs-CZ" noProof="0" dirty="0"/>
          </a:p>
        </p:txBody>
      </p:sp>
      <p:sp>
        <p:nvSpPr>
          <p:cNvPr id="3" name="Zástupný symbol pro text 2"/>
          <p:cNvSpPr>
            <a:spLocks noGrp="1"/>
          </p:cNvSpPr>
          <p:nvPr>
            <p:ph type="body" idx="1"/>
          </p:nvPr>
        </p:nvSpPr>
        <p:spPr>
          <a:xfrm>
            <a:off x="1280160" y="1828456"/>
            <a:ext cx="4489704" cy="83069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noProof="0"/>
              <a:t>Upravte styly předlohy textu.</a:t>
            </a:r>
          </a:p>
        </p:txBody>
      </p:sp>
      <p:sp>
        <p:nvSpPr>
          <p:cNvPr id="4" name="Zástupný symbol pro obsah 3"/>
          <p:cNvSpPr>
            <a:spLocks noGrp="1"/>
          </p:cNvSpPr>
          <p:nvPr>
            <p:ph sz="half" idx="2"/>
          </p:nvPr>
        </p:nvSpPr>
        <p:spPr>
          <a:xfrm>
            <a:off x="1280160" y="2743194"/>
            <a:ext cx="4489704" cy="3433769"/>
          </a:xfrm>
        </p:spPr>
        <p:txBody>
          <a:bodyPr rtlCol="0"/>
          <a:lstStyle/>
          <a:p>
            <a:pPr lvl="0" rtl="0"/>
            <a:r>
              <a:rPr lang="cs-CZ" noProof="0"/>
              <a:t>Upravte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5" name="Zástupný symbol pro text 4"/>
          <p:cNvSpPr>
            <a:spLocks noGrp="1"/>
          </p:cNvSpPr>
          <p:nvPr>
            <p:ph type="body" sz="quarter" idx="3"/>
          </p:nvPr>
        </p:nvSpPr>
        <p:spPr>
          <a:xfrm>
            <a:off x="6419088" y="1828456"/>
            <a:ext cx="4489704" cy="83069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noProof="0"/>
              <a:t>Upravte styly předlohy textu.</a:t>
            </a:r>
          </a:p>
        </p:txBody>
      </p:sp>
      <p:sp>
        <p:nvSpPr>
          <p:cNvPr id="6" name="Zástupný symbol pro obsah 5"/>
          <p:cNvSpPr>
            <a:spLocks noGrp="1"/>
          </p:cNvSpPr>
          <p:nvPr>
            <p:ph sz="quarter" idx="4"/>
          </p:nvPr>
        </p:nvSpPr>
        <p:spPr>
          <a:xfrm>
            <a:off x="6419088" y="2743194"/>
            <a:ext cx="4489704" cy="3433769"/>
          </a:xfrm>
        </p:spPr>
        <p:txBody>
          <a:bodyPr rtlCol="0"/>
          <a:lstStyle/>
          <a:p>
            <a:pPr lvl="0" rtl="0"/>
            <a:r>
              <a:rPr lang="cs-CZ" noProof="0"/>
              <a:t>Upravte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7" name="Zástupný symbol pro datum 6"/>
          <p:cNvSpPr>
            <a:spLocks noGrp="1"/>
          </p:cNvSpPr>
          <p:nvPr>
            <p:ph type="dt" sz="half" idx="10"/>
          </p:nvPr>
        </p:nvSpPr>
        <p:spPr/>
        <p:txBody>
          <a:bodyPr rtlCol="0"/>
          <a:lstStyle/>
          <a:p>
            <a:pPr rtl="0"/>
            <a:fld id="{75CF8C49-E9E5-4EFB-98DC-206DA71EFAB4}" type="datetime1">
              <a:rPr lang="cs-CZ" noProof="0" smtClean="0"/>
              <a:t>01.10.2017</a:t>
            </a:fld>
            <a:endParaRPr lang="cs-CZ" noProof="0" dirty="0"/>
          </a:p>
        </p:txBody>
      </p:sp>
      <p:sp>
        <p:nvSpPr>
          <p:cNvPr id="8" name="Zástupný symbol pro zápatí 7"/>
          <p:cNvSpPr>
            <a:spLocks noGrp="1"/>
          </p:cNvSpPr>
          <p:nvPr>
            <p:ph type="ftr" sz="quarter" idx="11"/>
          </p:nvPr>
        </p:nvSpPr>
        <p:spPr/>
        <p:txBody>
          <a:bodyPr rtlCol="0"/>
          <a:lstStyle/>
          <a:p>
            <a:pPr rtl="0"/>
            <a:endParaRPr lang="cs-CZ" noProof="0" dirty="0"/>
          </a:p>
        </p:txBody>
      </p:sp>
      <p:sp>
        <p:nvSpPr>
          <p:cNvPr id="9" name="Zástupný symbol pro číslo snímku 8"/>
          <p:cNvSpPr>
            <a:spLocks noGrp="1"/>
          </p:cNvSpPr>
          <p:nvPr>
            <p:ph type="sldNum" sz="quarter" idx="12"/>
          </p:nvPr>
        </p:nvSpPr>
        <p:spPr/>
        <p:txBody>
          <a:bodyPr rtlCol="0"/>
          <a:lstStyle/>
          <a:p>
            <a:pPr rtl="0"/>
            <a:fld id="{BD266BE7-899D-4075-917F-DBDE33B6B692}" type="slidenum">
              <a:rPr lang="cs-CZ" noProof="0" smtClean="0"/>
              <a:t>‹#›</a:t>
            </a:fld>
            <a:endParaRPr lang="cs-CZ" noProof="0" dirty="0"/>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noProof="0"/>
              <a:t>Kliknutím lze upravit styl.</a:t>
            </a:r>
            <a:endParaRPr lang="cs-CZ" noProof="0" dirty="0"/>
          </a:p>
        </p:txBody>
      </p:sp>
      <p:sp>
        <p:nvSpPr>
          <p:cNvPr id="3" name="Zástupný symbol pro datum 2"/>
          <p:cNvSpPr>
            <a:spLocks noGrp="1"/>
          </p:cNvSpPr>
          <p:nvPr>
            <p:ph type="dt" sz="half" idx="10"/>
          </p:nvPr>
        </p:nvSpPr>
        <p:spPr/>
        <p:txBody>
          <a:bodyPr rtlCol="0"/>
          <a:lstStyle/>
          <a:p>
            <a:pPr rtl="0"/>
            <a:fld id="{FE355FBA-C3D0-4B58-91F3-FF2D05F21EC1}" type="datetime1">
              <a:rPr lang="cs-CZ" noProof="0" smtClean="0"/>
              <a:t>01.10.2017</a:t>
            </a:fld>
            <a:endParaRPr lang="cs-CZ" noProof="0" dirty="0"/>
          </a:p>
        </p:txBody>
      </p:sp>
      <p:sp>
        <p:nvSpPr>
          <p:cNvPr id="4" name="Zástupný symbol pro zápatí 3"/>
          <p:cNvSpPr>
            <a:spLocks noGrp="1"/>
          </p:cNvSpPr>
          <p:nvPr>
            <p:ph type="ftr" sz="quarter" idx="11"/>
          </p:nvPr>
        </p:nvSpPr>
        <p:spPr/>
        <p:txBody>
          <a:bodyPr rtlCol="0"/>
          <a:lstStyle/>
          <a:p>
            <a:pPr rtl="0"/>
            <a:endParaRPr lang="cs-CZ" noProof="0" dirty="0"/>
          </a:p>
        </p:txBody>
      </p:sp>
      <p:sp>
        <p:nvSpPr>
          <p:cNvPr id="5" name="Zástupný symbol pro číslo snímku 4"/>
          <p:cNvSpPr>
            <a:spLocks noGrp="1"/>
          </p:cNvSpPr>
          <p:nvPr>
            <p:ph type="sldNum" sz="quarter" idx="12"/>
          </p:nvPr>
        </p:nvSpPr>
        <p:spPr/>
        <p:txBody>
          <a:bodyPr rtlCol="0"/>
          <a:lstStyle/>
          <a:p>
            <a:pPr rtl="0"/>
            <a:fld id="{BD266BE7-899D-4075-917F-DBDE33B6B692}" type="slidenum">
              <a:rPr lang="cs-CZ" noProof="0" smtClean="0"/>
              <a:t>‹#›</a:t>
            </a:fld>
            <a:endParaRPr lang="cs-CZ" noProof="0"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é">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rtlCol="0"/>
          <a:lstStyle/>
          <a:p>
            <a:pPr rtl="0"/>
            <a:fld id="{D90EBA6F-FF60-4BC0-90F9-DF185612D093}" type="datetime1">
              <a:rPr lang="cs-CZ" noProof="0" smtClean="0"/>
              <a:t>01.10.2017</a:t>
            </a:fld>
            <a:endParaRPr lang="cs-CZ" noProof="0" dirty="0"/>
          </a:p>
        </p:txBody>
      </p:sp>
      <p:sp>
        <p:nvSpPr>
          <p:cNvPr id="3" name="Zástupný symbol pro zápatí 2"/>
          <p:cNvSpPr>
            <a:spLocks noGrp="1"/>
          </p:cNvSpPr>
          <p:nvPr>
            <p:ph type="ftr" sz="quarter" idx="11"/>
          </p:nvPr>
        </p:nvSpPr>
        <p:spPr/>
        <p:txBody>
          <a:bodyPr rtlCol="0"/>
          <a:lstStyle/>
          <a:p>
            <a:pPr rtl="0"/>
            <a:endParaRPr lang="cs-CZ" noProof="0" dirty="0"/>
          </a:p>
        </p:txBody>
      </p:sp>
      <p:sp>
        <p:nvSpPr>
          <p:cNvPr id="4" name="Zástupný symbol pro číslo snímku 3"/>
          <p:cNvSpPr>
            <a:spLocks noGrp="1"/>
          </p:cNvSpPr>
          <p:nvPr>
            <p:ph type="sldNum" sz="quarter" idx="12"/>
          </p:nvPr>
        </p:nvSpPr>
        <p:spPr/>
        <p:txBody>
          <a:bodyPr rtlCol="0"/>
          <a:lstStyle/>
          <a:p>
            <a:pPr rtl="0"/>
            <a:fld id="{BD266BE7-899D-4075-917F-DBDE33B6B692}" type="slidenum">
              <a:rPr lang="cs-CZ" noProof="0" smtClean="0"/>
              <a:t>‹#›</a:t>
            </a:fld>
            <a:endParaRPr lang="cs-CZ" noProof="0" dirty="0"/>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chor="ctr">
            <a:normAutofit/>
          </a:bodyPr>
          <a:lstStyle>
            <a:lvl1pPr>
              <a:defRPr sz="3000"/>
            </a:lvl1pPr>
          </a:lstStyle>
          <a:p>
            <a:pPr rtl="0"/>
            <a:r>
              <a:rPr lang="cs-CZ" noProof="0"/>
              <a:t>Kliknutím lze upravit styl.</a:t>
            </a:r>
            <a:endParaRPr lang="cs-CZ" noProof="0" dirty="0"/>
          </a:p>
        </p:txBody>
      </p:sp>
      <p:sp>
        <p:nvSpPr>
          <p:cNvPr id="4" name="Zástupný symbol pro text 2"/>
          <p:cNvSpPr>
            <a:spLocks noGrp="1"/>
          </p:cNvSpPr>
          <p:nvPr>
            <p:ph type="body" sz="half" idx="2"/>
          </p:nvPr>
        </p:nvSpPr>
        <p:spPr>
          <a:xfrm>
            <a:off x="1291818" y="2465294"/>
            <a:ext cx="3834874" cy="3711669"/>
          </a:xfrm>
        </p:spPr>
        <p:txBody>
          <a:bodyPr rtlCol="0">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cs-CZ" noProof="0"/>
              <a:t>Upravte styly předlohy textu.</a:t>
            </a:r>
          </a:p>
        </p:txBody>
      </p:sp>
      <p:sp>
        <p:nvSpPr>
          <p:cNvPr id="3" name="Zástupný symbol pro obsah 3"/>
          <p:cNvSpPr>
            <a:spLocks noGrp="1"/>
          </p:cNvSpPr>
          <p:nvPr>
            <p:ph idx="1"/>
          </p:nvPr>
        </p:nvSpPr>
        <p:spPr>
          <a:xfrm>
            <a:off x="5518897" y="2465294"/>
            <a:ext cx="5174504" cy="3711669"/>
          </a:xfrm>
        </p:spPr>
        <p:txBody>
          <a:bodyPr rtlCol="0">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cs-CZ" noProof="0"/>
              <a:t>Upravte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5" name="Zástupný symbol pro datum 4"/>
          <p:cNvSpPr>
            <a:spLocks noGrp="1"/>
          </p:cNvSpPr>
          <p:nvPr>
            <p:ph type="dt" sz="half" idx="10"/>
          </p:nvPr>
        </p:nvSpPr>
        <p:spPr/>
        <p:txBody>
          <a:bodyPr rtlCol="0"/>
          <a:lstStyle/>
          <a:p>
            <a:pPr rtl="0"/>
            <a:fld id="{9FA049D6-8846-4C72-89FE-D69C951795AD}" type="datetime1">
              <a:rPr lang="cs-CZ" noProof="0" smtClean="0"/>
              <a:t>01.10.2017</a:t>
            </a:fld>
            <a:endParaRPr lang="cs-CZ" noProof="0" dirty="0"/>
          </a:p>
        </p:txBody>
      </p:sp>
      <p:sp>
        <p:nvSpPr>
          <p:cNvPr id="6" name="Zástupný symbol pro zápatí 5"/>
          <p:cNvSpPr>
            <a:spLocks noGrp="1"/>
          </p:cNvSpPr>
          <p:nvPr>
            <p:ph type="ftr" sz="quarter" idx="11"/>
          </p:nvPr>
        </p:nvSpPr>
        <p:spPr/>
        <p:txBody>
          <a:bodyPr rtlCol="0"/>
          <a:lstStyle/>
          <a:p>
            <a:pPr rtl="0"/>
            <a:endParaRPr lang="cs-CZ" noProof="0" dirty="0"/>
          </a:p>
        </p:txBody>
      </p:sp>
      <p:sp>
        <p:nvSpPr>
          <p:cNvPr id="7" name="Zástupný symbol pro číslo snímku 6"/>
          <p:cNvSpPr>
            <a:spLocks noGrp="1"/>
          </p:cNvSpPr>
          <p:nvPr>
            <p:ph type="sldNum" sz="quarter" idx="12"/>
          </p:nvPr>
        </p:nvSpPr>
        <p:spPr/>
        <p:txBody>
          <a:bodyPr rtlCol="0"/>
          <a:lstStyle/>
          <a:p>
            <a:pPr rtl="0"/>
            <a:fld id="{BD266BE7-899D-4075-917F-DBDE33B6B692}" type="slidenum">
              <a:rPr lang="cs-CZ" noProof="0" smtClean="0"/>
              <a:t>‹#›</a:t>
            </a:fld>
            <a:endParaRPr lang="cs-CZ" noProof="0"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chor="ctr">
            <a:normAutofit/>
          </a:bodyPr>
          <a:lstStyle>
            <a:lvl1pPr>
              <a:defRPr sz="3000"/>
            </a:lvl1pPr>
          </a:lstStyle>
          <a:p>
            <a:pPr rtl="0"/>
            <a:r>
              <a:rPr lang="cs-CZ"/>
              <a:t>Kliknutím lze upravit styl.</a:t>
            </a:r>
            <a:endParaRPr lang="cs-CZ" dirty="0"/>
          </a:p>
        </p:txBody>
      </p:sp>
      <p:sp>
        <p:nvSpPr>
          <p:cNvPr id="4" name="Zástupný symbol pro text 3"/>
          <p:cNvSpPr>
            <a:spLocks noGrp="1"/>
          </p:cNvSpPr>
          <p:nvPr>
            <p:ph type="body" sz="half" idx="2"/>
          </p:nvPr>
        </p:nvSpPr>
        <p:spPr>
          <a:xfrm>
            <a:off x="1291819" y="2465293"/>
            <a:ext cx="3834874" cy="3711669"/>
          </a:xfrm>
        </p:spPr>
        <p:txBody>
          <a:bodyPr rtlCol="0">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cs-CZ"/>
              <a:t>Upravte styly předlohy textu.</a:t>
            </a:r>
          </a:p>
        </p:txBody>
      </p:sp>
      <p:sp>
        <p:nvSpPr>
          <p:cNvPr id="3" name="Zástupný symbol obrázku 2" descr="Prázdný zástupný symbol pro přidání obrázku Klikněte na zástupný symbol a vyberte obrázek, který chcete přidat."/>
          <p:cNvSpPr>
            <a:spLocks noGrp="1"/>
          </p:cNvSpPr>
          <p:nvPr>
            <p:ph type="pic" idx="1"/>
          </p:nvPr>
        </p:nvSpPr>
        <p:spPr>
          <a:xfrm>
            <a:off x="5518896" y="1828456"/>
            <a:ext cx="5389895" cy="5029544"/>
          </a:xfrm>
        </p:spPr>
        <p:txBody>
          <a:bodyPr tIns="13716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cs-CZ"/>
              <a:t>Kliknutím na ikonu přidáte obrázek.</a:t>
            </a:r>
            <a:endParaRPr lang="cs-CZ" dirty="0"/>
          </a:p>
        </p:txBody>
      </p:sp>
      <p:sp>
        <p:nvSpPr>
          <p:cNvPr id="5" name="Zástupný symbol pro datum 4"/>
          <p:cNvSpPr>
            <a:spLocks noGrp="1"/>
          </p:cNvSpPr>
          <p:nvPr>
            <p:ph type="dt" sz="half" idx="10"/>
          </p:nvPr>
        </p:nvSpPr>
        <p:spPr/>
        <p:txBody>
          <a:bodyPr rtlCol="0"/>
          <a:lstStyle/>
          <a:p>
            <a:pPr rtl="0"/>
            <a:fld id="{6E0B91B0-FBC8-43CC-8A73-8133E75D5BDF}" type="datetime1">
              <a:rPr lang="cs-CZ" smtClean="0"/>
              <a:t>01.10.2017</a:t>
            </a:fld>
            <a:endParaRPr lang="cs-CZ" dirty="0"/>
          </a:p>
        </p:txBody>
      </p:sp>
      <p:sp>
        <p:nvSpPr>
          <p:cNvPr id="6" name="Zástupný symbol pro zápatí 5"/>
          <p:cNvSpPr>
            <a:spLocks noGrp="1"/>
          </p:cNvSpPr>
          <p:nvPr>
            <p:ph type="ftr" sz="quarter" idx="11"/>
          </p:nvPr>
        </p:nvSpPr>
        <p:spPr/>
        <p:txBody>
          <a:bodyPr rtlCol="0"/>
          <a:lstStyle/>
          <a:p>
            <a:pPr rtl="0"/>
            <a:endParaRPr lang="cs-CZ" dirty="0"/>
          </a:p>
        </p:txBody>
      </p:sp>
      <p:sp>
        <p:nvSpPr>
          <p:cNvPr id="7" name="Zástupný symbol pro číslo snímku 6"/>
          <p:cNvSpPr>
            <a:spLocks noGrp="1"/>
          </p:cNvSpPr>
          <p:nvPr>
            <p:ph type="sldNum" sz="quarter" idx="12"/>
          </p:nvPr>
        </p:nvSpPr>
        <p:spPr/>
        <p:txBody>
          <a:bodyPr rtlCol="0"/>
          <a:lstStyle/>
          <a:p>
            <a:pPr rtl="0"/>
            <a:fld id="{BD266BE7-899D-4075-917F-DBDE33B6B692}" type="slidenum">
              <a:rPr lang="cs-CZ" smtClean="0"/>
              <a:t>‹#›</a:t>
            </a:fld>
            <a:endParaRPr lang="cs-CZ" dirty="0"/>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bdélník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noProof="0" dirty="0"/>
          </a:p>
        </p:txBody>
      </p:sp>
      <p:pic>
        <p:nvPicPr>
          <p:cNvPr id="8" name="Obrázek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Zástupný symbol pro nadpis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pPr rtl="0"/>
            <a:r>
              <a:rPr lang="cs-CZ" noProof="0" dirty="0"/>
              <a:t>Kliknutím můžete upravit styl předlohy nadpisů.</a:t>
            </a:r>
          </a:p>
        </p:txBody>
      </p:sp>
      <p:sp>
        <p:nvSpPr>
          <p:cNvPr id="3" name="Zástupný symbol pro text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rtl="0"/>
            <a:r>
              <a:rPr lang="cs-CZ" noProof="0" dirty="0"/>
              <a:t>Kliknutím můžete upravit styl předlohy textů.</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a:p>
            <a:pPr lvl="5" rtl="0"/>
            <a:r>
              <a:rPr lang="cs-CZ" noProof="0" dirty="0"/>
              <a:t>Šestá</a:t>
            </a:r>
          </a:p>
          <a:p>
            <a:pPr lvl="6" rtl="0"/>
            <a:r>
              <a:rPr lang="cs-CZ" noProof="0" dirty="0"/>
              <a:t>Sedmá</a:t>
            </a:r>
          </a:p>
          <a:p>
            <a:pPr lvl="7" rtl="0"/>
            <a:r>
              <a:rPr lang="cs-CZ" noProof="0" dirty="0"/>
              <a:t>Osmá</a:t>
            </a:r>
          </a:p>
          <a:p>
            <a:pPr lvl="8" rtl="0"/>
            <a:r>
              <a:rPr lang="cs-CZ" noProof="0" dirty="0"/>
              <a:t>Devátá</a:t>
            </a:r>
          </a:p>
        </p:txBody>
      </p:sp>
      <p:sp>
        <p:nvSpPr>
          <p:cNvPr id="4" name="Zástupný symbol pro datum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0299319E-5670-4451-869F-11C086C071EF}" type="datetime1">
              <a:rPr lang="cs-CZ" smtClean="0"/>
              <a:pPr/>
              <a:t>01.10.2017</a:t>
            </a:fld>
            <a:endParaRPr lang="cs-CZ" dirty="0"/>
          </a:p>
        </p:txBody>
      </p:sp>
      <p:sp>
        <p:nvSpPr>
          <p:cNvPr id="5" name="Zástupný symbol pro zápatí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pPr rtl="0"/>
            <a:endParaRPr lang="cs-CZ" noProof="0" dirty="0"/>
          </a:p>
        </p:txBody>
      </p:sp>
      <p:sp>
        <p:nvSpPr>
          <p:cNvPr id="6" name="Zástupný symbol pro číslo snímku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pPr rtl="0"/>
            <a:fld id="{BD266BE7-899D-4075-917F-DBDE33B6B692}" type="slidenum">
              <a:rPr lang="cs-CZ" noProof="0" smtClean="0"/>
              <a:pPr/>
              <a:t>‹#›</a:t>
            </a:fld>
            <a:endParaRPr lang="cs-CZ" noProof="0" dirty="0"/>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commons.wikimedia.org/wiki/File:Isaac_Newton_signature.svg" TargetMode="External"/><Relationship Id="rId4" Type="http://schemas.openxmlformats.org/officeDocument/2006/relationships/image" Target="../media/image6.png&amp;ehk=eYEXQNA0"/></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wmf"/></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2.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todayinsci.com/N/Newton_Isaac/NewtonIsaac-FamousMenOfScience.htm" TargetMode="External"/><Relationship Id="rId3" Type="http://schemas.openxmlformats.org/officeDocument/2006/relationships/hyperlink" Target="http://jirisoler.wz.cz/principia.html" TargetMode="External"/><Relationship Id="rId7" Type="http://schemas.openxmlformats.org/officeDocument/2006/relationships/hyperlink" Target="http://www.newtonproject.ox.ac.uk/his-personal-lif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upload.wikimedia.org/wikipedia/commons/thumb/c/cc/NewtonsTelescopeReplica.jpg/689px-NewtonsTelescopeReplica.jpg" TargetMode="External"/><Relationship Id="rId5" Type="http://schemas.openxmlformats.org/officeDocument/2006/relationships/hyperlink" Target="http://www.intriguing-history.com/issac-newton-at-trinity-college-cambridge/" TargetMode="External"/><Relationship Id="rId4" Type="http://schemas.openxmlformats.org/officeDocument/2006/relationships/hyperlink" Target="http://www.maths.tcd.ie/pub/HistMath/People/Newton/Fontenelle/Fonten.html" TargetMode="External"/><Relationship Id="rId9" Type="http://schemas.openxmlformats.org/officeDocument/2006/relationships/hyperlink" Target="https://www.pslib.cz/jaromir.oscadal/fyzika/Dynamika/dynamika.pp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5817531B-1BDB-440E-9150-A60D686809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7829"/>
            <a:ext cx="4138863" cy="5684039"/>
          </a:xfrm>
          <a:prstGeom prst="rect">
            <a:avLst/>
          </a:prstGeom>
          <a:ln>
            <a:noFill/>
          </a:ln>
          <a:effectLst>
            <a:softEdge rad="112500"/>
          </a:effectLst>
        </p:spPr>
      </p:pic>
      <p:sp>
        <p:nvSpPr>
          <p:cNvPr id="2" name="Nadpis 1"/>
          <p:cNvSpPr>
            <a:spLocks noGrp="1"/>
          </p:cNvSpPr>
          <p:nvPr>
            <p:ph type="ctrTitle"/>
          </p:nvPr>
        </p:nvSpPr>
        <p:spPr>
          <a:xfrm>
            <a:off x="4266687" y="697829"/>
            <a:ext cx="5680042" cy="1630261"/>
          </a:xfrm>
        </p:spPr>
        <p:txBody>
          <a:bodyPr rtlCol="0"/>
          <a:lstStyle/>
          <a:p>
            <a:pPr rtl="0"/>
            <a:r>
              <a:rPr lang="cs-CZ" dirty="0"/>
              <a:t>ISAAC NEWTON</a:t>
            </a:r>
          </a:p>
        </p:txBody>
      </p:sp>
      <p:pic>
        <p:nvPicPr>
          <p:cNvPr id="4" name="Obrázek 3">
            <a:extLst>
              <a:ext uri="{FF2B5EF4-FFF2-40B4-BE49-F238E27FC236}">
                <a16:creationId xmlns:a16="http://schemas.microsoft.com/office/drawing/2014/main" id="{6D803BA1-AEEB-488D-92F5-EC860562128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0568021">
            <a:off x="7851229" y="2311106"/>
            <a:ext cx="4191000" cy="1646806"/>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DEED7560-0735-4352-8417-75CDCBF4FFB0}"/>
              </a:ext>
            </a:extLst>
          </p:cNvPr>
          <p:cNvSpPr>
            <a:spLocks noGrp="1"/>
          </p:cNvSpPr>
          <p:nvPr>
            <p:ph type="title"/>
          </p:nvPr>
        </p:nvSpPr>
        <p:spPr/>
        <p:txBody>
          <a:bodyPr>
            <a:normAutofit/>
          </a:bodyPr>
          <a:lstStyle/>
          <a:p>
            <a:pPr>
              <a:defRPr/>
            </a:pPr>
            <a:r>
              <a:rPr lang="cs-CZ" dirty="0">
                <a:latin typeface="+mj-lt"/>
              </a:rPr>
              <a:t>2. Newtonům pohybový zákon</a:t>
            </a:r>
            <a:br>
              <a:rPr lang="cs-CZ" dirty="0">
                <a:latin typeface="+mj-lt"/>
              </a:rPr>
            </a:br>
            <a:r>
              <a:rPr lang="cs-CZ" dirty="0">
                <a:latin typeface="+mj-lt"/>
              </a:rPr>
              <a:t>Zákon síly – odvození 1</a:t>
            </a:r>
          </a:p>
        </p:txBody>
      </p:sp>
      <p:sp>
        <p:nvSpPr>
          <p:cNvPr id="5" name="Podnadpis 4">
            <a:extLst>
              <a:ext uri="{FF2B5EF4-FFF2-40B4-BE49-F238E27FC236}">
                <a16:creationId xmlns:a16="http://schemas.microsoft.com/office/drawing/2014/main" id="{7FA066E0-9937-4F09-80E5-63EC71147064}"/>
              </a:ext>
            </a:extLst>
          </p:cNvPr>
          <p:cNvSpPr>
            <a:spLocks noGrp="1"/>
          </p:cNvSpPr>
          <p:nvPr>
            <p:ph idx="1"/>
          </p:nvPr>
        </p:nvSpPr>
        <p:spPr/>
        <p:txBody>
          <a:bodyPr/>
          <a:lstStyle/>
          <a:p>
            <a:pPr>
              <a:defRPr/>
            </a:pPr>
            <a:r>
              <a:rPr lang="cs-CZ" dirty="0">
                <a:latin typeface="+mn-lt"/>
              </a:rPr>
              <a:t>Zrychlení je nepřímo úměrné hmotnosti.</a:t>
            </a:r>
          </a:p>
        </p:txBody>
      </p:sp>
      <p:grpSp>
        <p:nvGrpSpPr>
          <p:cNvPr id="2" name="Skupina 27">
            <a:extLst>
              <a:ext uri="{FF2B5EF4-FFF2-40B4-BE49-F238E27FC236}">
                <a16:creationId xmlns:a16="http://schemas.microsoft.com/office/drawing/2014/main" id="{18A36849-DF40-45B9-85AF-D7EC4E6551DD}"/>
              </a:ext>
            </a:extLst>
          </p:cNvPr>
          <p:cNvGrpSpPr>
            <a:grpSpLocks/>
          </p:cNvGrpSpPr>
          <p:nvPr/>
        </p:nvGrpSpPr>
        <p:grpSpPr bwMode="auto">
          <a:xfrm>
            <a:off x="3200400" y="3644900"/>
            <a:ext cx="1104900" cy="1066800"/>
            <a:chOff x="1676400" y="3644900"/>
            <a:chExt cx="1104900" cy="1066800"/>
          </a:xfrm>
        </p:grpSpPr>
        <p:sp>
          <p:nvSpPr>
            <p:cNvPr id="27" name="Volný tvar 26">
              <a:extLst>
                <a:ext uri="{FF2B5EF4-FFF2-40B4-BE49-F238E27FC236}">
                  <a16:creationId xmlns:a16="http://schemas.microsoft.com/office/drawing/2014/main" id="{B58359EF-58D9-485C-B84B-25FAE99C9F13}"/>
                </a:ext>
              </a:extLst>
            </p:cNvPr>
            <p:cNvSpPr/>
            <p:nvPr/>
          </p:nvSpPr>
          <p:spPr>
            <a:xfrm>
              <a:off x="1701800" y="3644900"/>
              <a:ext cx="1041400" cy="584200"/>
            </a:xfrm>
            <a:custGeom>
              <a:avLst/>
              <a:gdLst>
                <a:gd name="connsiteX0" fmla="*/ 88900 w 1041952"/>
                <a:gd name="connsiteY0" fmla="*/ 533400 h 584200"/>
                <a:gd name="connsiteX1" fmla="*/ 12700 w 1041952"/>
                <a:gd name="connsiteY1" fmla="*/ 469900 h 584200"/>
                <a:gd name="connsiteX2" fmla="*/ 0 w 1041952"/>
                <a:gd name="connsiteY2" fmla="*/ 431800 h 584200"/>
                <a:gd name="connsiteX3" fmla="*/ 12700 w 1041952"/>
                <a:gd name="connsiteY3" fmla="*/ 203200 h 584200"/>
                <a:gd name="connsiteX4" fmla="*/ 25400 w 1041952"/>
                <a:gd name="connsiteY4" fmla="*/ 165100 h 584200"/>
                <a:gd name="connsiteX5" fmla="*/ 63500 w 1041952"/>
                <a:gd name="connsiteY5" fmla="*/ 139700 h 584200"/>
                <a:gd name="connsiteX6" fmla="*/ 114300 w 1041952"/>
                <a:gd name="connsiteY6" fmla="*/ 76200 h 584200"/>
                <a:gd name="connsiteX7" fmla="*/ 139700 w 1041952"/>
                <a:gd name="connsiteY7" fmla="*/ 38100 h 584200"/>
                <a:gd name="connsiteX8" fmla="*/ 355600 w 1041952"/>
                <a:gd name="connsiteY8" fmla="*/ 0 h 584200"/>
                <a:gd name="connsiteX9" fmla="*/ 495300 w 1041952"/>
                <a:gd name="connsiteY9" fmla="*/ 12700 h 584200"/>
                <a:gd name="connsiteX10" fmla="*/ 533400 w 1041952"/>
                <a:gd name="connsiteY10" fmla="*/ 25400 h 584200"/>
                <a:gd name="connsiteX11" fmla="*/ 596900 w 1041952"/>
                <a:gd name="connsiteY11" fmla="*/ 38100 h 584200"/>
                <a:gd name="connsiteX12" fmla="*/ 635000 w 1041952"/>
                <a:gd name="connsiteY12" fmla="*/ 50800 h 584200"/>
                <a:gd name="connsiteX13" fmla="*/ 774700 w 1041952"/>
                <a:gd name="connsiteY13" fmla="*/ 76200 h 584200"/>
                <a:gd name="connsiteX14" fmla="*/ 850900 w 1041952"/>
                <a:gd name="connsiteY14" fmla="*/ 114300 h 584200"/>
                <a:gd name="connsiteX15" fmla="*/ 889000 w 1041952"/>
                <a:gd name="connsiteY15" fmla="*/ 127000 h 584200"/>
                <a:gd name="connsiteX16" fmla="*/ 952500 w 1041952"/>
                <a:gd name="connsiteY16" fmla="*/ 203200 h 584200"/>
                <a:gd name="connsiteX17" fmla="*/ 990600 w 1041952"/>
                <a:gd name="connsiteY17" fmla="*/ 279400 h 584200"/>
                <a:gd name="connsiteX18" fmla="*/ 1016000 w 1041952"/>
                <a:gd name="connsiteY18" fmla="*/ 317500 h 584200"/>
                <a:gd name="connsiteX19" fmla="*/ 1041400 w 1041952"/>
                <a:gd name="connsiteY19" fmla="*/ 406400 h 584200"/>
                <a:gd name="connsiteX20" fmla="*/ 1028700 w 1041952"/>
                <a:gd name="connsiteY20" fmla="*/ 469900 h 584200"/>
                <a:gd name="connsiteX21" fmla="*/ 914400 w 1041952"/>
                <a:gd name="connsiteY21" fmla="*/ 533400 h 584200"/>
                <a:gd name="connsiteX22" fmla="*/ 876300 w 1041952"/>
                <a:gd name="connsiteY22" fmla="*/ 558800 h 584200"/>
                <a:gd name="connsiteX23" fmla="*/ 736600 w 1041952"/>
                <a:gd name="connsiteY23" fmla="*/ 584200 h 584200"/>
                <a:gd name="connsiteX24" fmla="*/ 469900 w 1041952"/>
                <a:gd name="connsiteY24" fmla="*/ 571500 h 584200"/>
                <a:gd name="connsiteX25" fmla="*/ 406400 w 1041952"/>
                <a:gd name="connsiteY25" fmla="*/ 558800 h 584200"/>
                <a:gd name="connsiteX26" fmla="*/ 330200 w 1041952"/>
                <a:gd name="connsiteY26" fmla="*/ 546100 h 584200"/>
                <a:gd name="connsiteX27" fmla="*/ 152400 w 1041952"/>
                <a:gd name="connsiteY27" fmla="*/ 533400 h 584200"/>
                <a:gd name="connsiteX28" fmla="*/ 88900 w 1041952"/>
                <a:gd name="connsiteY28" fmla="*/ 533400 h 58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41952" h="584200">
                  <a:moveTo>
                    <a:pt x="88900" y="533400"/>
                  </a:moveTo>
                  <a:cubicBezTo>
                    <a:pt x="65617" y="522817"/>
                    <a:pt x="32257" y="499236"/>
                    <a:pt x="12700" y="469900"/>
                  </a:cubicBezTo>
                  <a:cubicBezTo>
                    <a:pt x="5274" y="458761"/>
                    <a:pt x="4233" y="444500"/>
                    <a:pt x="0" y="431800"/>
                  </a:cubicBezTo>
                  <a:cubicBezTo>
                    <a:pt x="4233" y="355600"/>
                    <a:pt x="5464" y="279174"/>
                    <a:pt x="12700" y="203200"/>
                  </a:cubicBezTo>
                  <a:cubicBezTo>
                    <a:pt x="13969" y="189873"/>
                    <a:pt x="17037" y="175553"/>
                    <a:pt x="25400" y="165100"/>
                  </a:cubicBezTo>
                  <a:cubicBezTo>
                    <a:pt x="34935" y="153181"/>
                    <a:pt x="50800" y="148167"/>
                    <a:pt x="63500" y="139700"/>
                  </a:cubicBezTo>
                  <a:cubicBezTo>
                    <a:pt x="88224" y="65527"/>
                    <a:pt x="56855" y="133645"/>
                    <a:pt x="114300" y="76200"/>
                  </a:cubicBezTo>
                  <a:cubicBezTo>
                    <a:pt x="125093" y="65407"/>
                    <a:pt x="126757" y="46190"/>
                    <a:pt x="139700" y="38100"/>
                  </a:cubicBezTo>
                  <a:cubicBezTo>
                    <a:pt x="194422" y="3899"/>
                    <a:pt x="304216" y="4671"/>
                    <a:pt x="355600" y="0"/>
                  </a:cubicBezTo>
                  <a:cubicBezTo>
                    <a:pt x="402167" y="4233"/>
                    <a:pt x="449011" y="6087"/>
                    <a:pt x="495300" y="12700"/>
                  </a:cubicBezTo>
                  <a:cubicBezTo>
                    <a:pt x="508552" y="14593"/>
                    <a:pt x="520413" y="22153"/>
                    <a:pt x="533400" y="25400"/>
                  </a:cubicBezTo>
                  <a:cubicBezTo>
                    <a:pt x="554341" y="30635"/>
                    <a:pt x="575959" y="32865"/>
                    <a:pt x="596900" y="38100"/>
                  </a:cubicBezTo>
                  <a:cubicBezTo>
                    <a:pt x="609887" y="41347"/>
                    <a:pt x="621932" y="47896"/>
                    <a:pt x="635000" y="50800"/>
                  </a:cubicBezTo>
                  <a:cubicBezTo>
                    <a:pt x="736906" y="73446"/>
                    <a:pt x="682250" y="53088"/>
                    <a:pt x="774700" y="76200"/>
                  </a:cubicBezTo>
                  <a:cubicBezTo>
                    <a:pt x="838544" y="92161"/>
                    <a:pt x="788819" y="83260"/>
                    <a:pt x="850900" y="114300"/>
                  </a:cubicBezTo>
                  <a:cubicBezTo>
                    <a:pt x="862874" y="120287"/>
                    <a:pt x="876300" y="122767"/>
                    <a:pt x="889000" y="127000"/>
                  </a:cubicBezTo>
                  <a:cubicBezTo>
                    <a:pt x="952063" y="221595"/>
                    <a:pt x="871012" y="105414"/>
                    <a:pt x="952500" y="203200"/>
                  </a:cubicBezTo>
                  <a:cubicBezTo>
                    <a:pt x="997996" y="257795"/>
                    <a:pt x="961961" y="222122"/>
                    <a:pt x="990600" y="279400"/>
                  </a:cubicBezTo>
                  <a:cubicBezTo>
                    <a:pt x="997426" y="293052"/>
                    <a:pt x="1009174" y="303848"/>
                    <a:pt x="1016000" y="317500"/>
                  </a:cubicBezTo>
                  <a:cubicBezTo>
                    <a:pt x="1025110" y="335720"/>
                    <a:pt x="1037331" y="390124"/>
                    <a:pt x="1041400" y="406400"/>
                  </a:cubicBezTo>
                  <a:cubicBezTo>
                    <a:pt x="1037167" y="427567"/>
                    <a:pt x="1041952" y="452861"/>
                    <a:pt x="1028700" y="469900"/>
                  </a:cubicBezTo>
                  <a:cubicBezTo>
                    <a:pt x="977736" y="535425"/>
                    <a:pt x="965509" y="507845"/>
                    <a:pt x="914400" y="533400"/>
                  </a:cubicBezTo>
                  <a:cubicBezTo>
                    <a:pt x="900748" y="540226"/>
                    <a:pt x="889952" y="551974"/>
                    <a:pt x="876300" y="558800"/>
                  </a:cubicBezTo>
                  <a:cubicBezTo>
                    <a:pt x="837145" y="578377"/>
                    <a:pt x="771623" y="579822"/>
                    <a:pt x="736600" y="584200"/>
                  </a:cubicBezTo>
                  <a:cubicBezTo>
                    <a:pt x="647700" y="579967"/>
                    <a:pt x="558639" y="578326"/>
                    <a:pt x="469900" y="571500"/>
                  </a:cubicBezTo>
                  <a:cubicBezTo>
                    <a:pt x="448378" y="569844"/>
                    <a:pt x="427638" y="562661"/>
                    <a:pt x="406400" y="558800"/>
                  </a:cubicBezTo>
                  <a:cubicBezTo>
                    <a:pt x="381065" y="554194"/>
                    <a:pt x="355823" y="548662"/>
                    <a:pt x="330200" y="546100"/>
                  </a:cubicBezTo>
                  <a:cubicBezTo>
                    <a:pt x="271077" y="540188"/>
                    <a:pt x="211667" y="537633"/>
                    <a:pt x="152400" y="533400"/>
                  </a:cubicBezTo>
                  <a:cubicBezTo>
                    <a:pt x="106268" y="518023"/>
                    <a:pt x="112183" y="543983"/>
                    <a:pt x="88900" y="533400"/>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2546" name="Skupina 8">
              <a:extLst>
                <a:ext uri="{FF2B5EF4-FFF2-40B4-BE49-F238E27FC236}">
                  <a16:creationId xmlns:a16="http://schemas.microsoft.com/office/drawing/2014/main" id="{FD8D72BE-EA03-4BA7-A088-A2D273B8BB99}"/>
                </a:ext>
              </a:extLst>
            </p:cNvPr>
            <p:cNvGrpSpPr>
              <a:grpSpLocks/>
            </p:cNvGrpSpPr>
            <p:nvPr/>
          </p:nvGrpSpPr>
          <p:grpSpPr bwMode="auto">
            <a:xfrm>
              <a:off x="1676400" y="3987800"/>
              <a:ext cx="1104900" cy="723900"/>
              <a:chOff x="1333500" y="3911600"/>
              <a:chExt cx="1104900" cy="723900"/>
            </a:xfrm>
          </p:grpSpPr>
          <p:sp>
            <p:nvSpPr>
              <p:cNvPr id="6" name="Obdélník 5">
                <a:extLst>
                  <a:ext uri="{FF2B5EF4-FFF2-40B4-BE49-F238E27FC236}">
                    <a16:creationId xmlns:a16="http://schemas.microsoft.com/office/drawing/2014/main" id="{03879D80-C508-4F87-ABF7-FA793F0F5BAA}"/>
                  </a:ext>
                </a:extLst>
              </p:cNvPr>
              <p:cNvSpPr/>
              <p:nvPr/>
            </p:nvSpPr>
            <p:spPr>
              <a:xfrm>
                <a:off x="1333500" y="3911600"/>
                <a:ext cx="1104900" cy="520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7" name="Elipsa 6">
                <a:extLst>
                  <a:ext uri="{FF2B5EF4-FFF2-40B4-BE49-F238E27FC236}">
                    <a16:creationId xmlns:a16="http://schemas.microsoft.com/office/drawing/2014/main" id="{562E66B1-91CC-47C9-8F08-AE3E446787E7}"/>
                  </a:ext>
                </a:extLst>
              </p:cNvPr>
              <p:cNvSpPr/>
              <p:nvPr/>
            </p:nvSpPr>
            <p:spPr>
              <a:xfrm>
                <a:off x="1422400" y="4305300"/>
                <a:ext cx="292100" cy="330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8" name="Elipsa 7">
                <a:extLst>
                  <a:ext uri="{FF2B5EF4-FFF2-40B4-BE49-F238E27FC236}">
                    <a16:creationId xmlns:a16="http://schemas.microsoft.com/office/drawing/2014/main" id="{B7D22540-8E7B-4EF3-9EBE-48444C7871FE}"/>
                  </a:ext>
                </a:extLst>
              </p:cNvPr>
              <p:cNvSpPr/>
              <p:nvPr/>
            </p:nvSpPr>
            <p:spPr>
              <a:xfrm>
                <a:off x="2006600" y="4292600"/>
                <a:ext cx="292100" cy="330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grpSp>
        <p:nvGrpSpPr>
          <p:cNvPr id="9" name="Skupina 9">
            <a:extLst>
              <a:ext uri="{FF2B5EF4-FFF2-40B4-BE49-F238E27FC236}">
                <a16:creationId xmlns:a16="http://schemas.microsoft.com/office/drawing/2014/main" id="{862CD225-F915-48EB-993D-36BAC81E40B6}"/>
              </a:ext>
            </a:extLst>
          </p:cNvPr>
          <p:cNvGrpSpPr>
            <a:grpSpLocks/>
          </p:cNvGrpSpPr>
          <p:nvPr/>
        </p:nvGrpSpPr>
        <p:grpSpPr bwMode="auto">
          <a:xfrm>
            <a:off x="3263900" y="5207000"/>
            <a:ext cx="1104900" cy="723900"/>
            <a:chOff x="1333500" y="3911600"/>
            <a:chExt cx="1104900" cy="723900"/>
          </a:xfrm>
        </p:grpSpPr>
        <p:sp>
          <p:nvSpPr>
            <p:cNvPr id="11" name="Obdélník 10">
              <a:extLst>
                <a:ext uri="{FF2B5EF4-FFF2-40B4-BE49-F238E27FC236}">
                  <a16:creationId xmlns:a16="http://schemas.microsoft.com/office/drawing/2014/main" id="{3594CF29-D95E-4A3D-A3BF-5DEFDAD63AAB}"/>
                </a:ext>
              </a:extLst>
            </p:cNvPr>
            <p:cNvSpPr/>
            <p:nvPr/>
          </p:nvSpPr>
          <p:spPr>
            <a:xfrm>
              <a:off x="1333500" y="3911600"/>
              <a:ext cx="1104900" cy="520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 name="Elipsa 11">
              <a:extLst>
                <a:ext uri="{FF2B5EF4-FFF2-40B4-BE49-F238E27FC236}">
                  <a16:creationId xmlns:a16="http://schemas.microsoft.com/office/drawing/2014/main" id="{E2E8BAA7-39DE-47DE-AF67-4BFF1E2DC72B}"/>
                </a:ext>
              </a:extLst>
            </p:cNvPr>
            <p:cNvSpPr/>
            <p:nvPr/>
          </p:nvSpPr>
          <p:spPr>
            <a:xfrm>
              <a:off x="1422400" y="4305300"/>
              <a:ext cx="292100" cy="330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 name="Elipsa 12">
              <a:extLst>
                <a:ext uri="{FF2B5EF4-FFF2-40B4-BE49-F238E27FC236}">
                  <a16:creationId xmlns:a16="http://schemas.microsoft.com/office/drawing/2014/main" id="{5631679B-553E-4334-A55F-886E412069C8}"/>
                </a:ext>
              </a:extLst>
            </p:cNvPr>
            <p:cNvSpPr/>
            <p:nvPr/>
          </p:nvSpPr>
          <p:spPr>
            <a:xfrm>
              <a:off x="2006600" y="4292600"/>
              <a:ext cx="292100" cy="330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22534" name="Skupina 17">
            <a:extLst>
              <a:ext uri="{FF2B5EF4-FFF2-40B4-BE49-F238E27FC236}">
                <a16:creationId xmlns:a16="http://schemas.microsoft.com/office/drawing/2014/main" id="{DFE6A354-918C-489F-8800-6F43C1CC7A67}"/>
              </a:ext>
            </a:extLst>
          </p:cNvPr>
          <p:cNvGrpSpPr>
            <a:grpSpLocks/>
          </p:cNvGrpSpPr>
          <p:nvPr/>
        </p:nvGrpSpPr>
        <p:grpSpPr bwMode="auto">
          <a:xfrm>
            <a:off x="2171700" y="3759200"/>
            <a:ext cx="1003300" cy="584200"/>
            <a:chOff x="546100" y="4826000"/>
            <a:chExt cx="1003300" cy="584775"/>
          </a:xfrm>
        </p:grpSpPr>
        <p:cxnSp>
          <p:nvCxnSpPr>
            <p:cNvPr id="15" name="Přímá spojovací šipka 14">
              <a:extLst>
                <a:ext uri="{FF2B5EF4-FFF2-40B4-BE49-F238E27FC236}">
                  <a16:creationId xmlns:a16="http://schemas.microsoft.com/office/drawing/2014/main" id="{C2FFCF95-03DF-468B-BBA6-99E642C3FB83}"/>
                </a:ext>
              </a:extLst>
            </p:cNvPr>
            <p:cNvCxnSpPr/>
            <p:nvPr/>
          </p:nvCxnSpPr>
          <p:spPr>
            <a:xfrm>
              <a:off x="546100" y="5385350"/>
              <a:ext cx="1003300" cy="6356"/>
            </a:xfrm>
            <a:prstGeom prst="straightConnector1">
              <a:avLst/>
            </a:prstGeom>
            <a:ln w="825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541" name="TextovéPole 16">
              <a:extLst>
                <a:ext uri="{FF2B5EF4-FFF2-40B4-BE49-F238E27FC236}">
                  <a16:creationId xmlns:a16="http://schemas.microsoft.com/office/drawing/2014/main" id="{4ACACC9D-163A-402F-96AD-FD314E718DDE}"/>
                </a:ext>
              </a:extLst>
            </p:cNvPr>
            <p:cNvSpPr txBox="1">
              <a:spLocks noChangeArrowheads="1"/>
            </p:cNvSpPr>
            <p:nvPr/>
          </p:nvSpPr>
          <p:spPr bwMode="auto">
            <a:xfrm>
              <a:off x="596900" y="4826000"/>
              <a:ext cx="546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Arial" panose="020B0604020202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Arial" panose="020B0604020202020204" pitchFamily="34" charset="0"/>
                </a:defRPr>
              </a:lvl3pPr>
              <a:lvl4pPr marL="1600200" indent="-228600">
                <a:spcBef>
                  <a:spcPct val="20000"/>
                </a:spcBef>
                <a:buClr>
                  <a:srgbClr val="D2DA7A"/>
                </a:buClr>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FADA7A"/>
                </a:buClr>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b="1">
                  <a:solidFill>
                    <a:srgbClr val="FF0000"/>
                  </a:solidFill>
                </a:rPr>
                <a:t>F</a:t>
              </a:r>
            </a:p>
          </p:txBody>
        </p:sp>
      </p:grpSp>
      <p:grpSp>
        <p:nvGrpSpPr>
          <p:cNvPr id="22535" name="Skupina 22">
            <a:extLst>
              <a:ext uri="{FF2B5EF4-FFF2-40B4-BE49-F238E27FC236}">
                <a16:creationId xmlns:a16="http://schemas.microsoft.com/office/drawing/2014/main" id="{F609F636-B488-4472-B4EA-2C2E4D6204DF}"/>
              </a:ext>
            </a:extLst>
          </p:cNvPr>
          <p:cNvGrpSpPr>
            <a:grpSpLocks/>
          </p:cNvGrpSpPr>
          <p:nvPr/>
        </p:nvGrpSpPr>
        <p:grpSpPr bwMode="auto">
          <a:xfrm>
            <a:off x="2235200" y="4978400"/>
            <a:ext cx="1003300" cy="584200"/>
            <a:chOff x="546100" y="4826000"/>
            <a:chExt cx="1003300" cy="584775"/>
          </a:xfrm>
        </p:grpSpPr>
        <p:cxnSp>
          <p:nvCxnSpPr>
            <p:cNvPr id="24" name="Přímá spojovací šipka 23">
              <a:extLst>
                <a:ext uri="{FF2B5EF4-FFF2-40B4-BE49-F238E27FC236}">
                  <a16:creationId xmlns:a16="http://schemas.microsoft.com/office/drawing/2014/main" id="{A770C445-7A70-4C7D-A29F-4FFEF9AE4DB7}"/>
                </a:ext>
              </a:extLst>
            </p:cNvPr>
            <p:cNvCxnSpPr/>
            <p:nvPr/>
          </p:nvCxnSpPr>
          <p:spPr>
            <a:xfrm>
              <a:off x="546100" y="5385350"/>
              <a:ext cx="1003300" cy="6356"/>
            </a:xfrm>
            <a:prstGeom prst="straightConnector1">
              <a:avLst/>
            </a:prstGeom>
            <a:ln w="825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539" name="TextovéPole 24">
              <a:extLst>
                <a:ext uri="{FF2B5EF4-FFF2-40B4-BE49-F238E27FC236}">
                  <a16:creationId xmlns:a16="http://schemas.microsoft.com/office/drawing/2014/main" id="{13613056-8325-4C38-B60C-9E6537C720A8}"/>
                </a:ext>
              </a:extLst>
            </p:cNvPr>
            <p:cNvSpPr txBox="1">
              <a:spLocks noChangeArrowheads="1"/>
            </p:cNvSpPr>
            <p:nvPr/>
          </p:nvSpPr>
          <p:spPr bwMode="auto">
            <a:xfrm>
              <a:off x="596900" y="4826000"/>
              <a:ext cx="546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Arial" panose="020B0604020202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Arial" panose="020B0604020202020204" pitchFamily="34" charset="0"/>
                </a:defRPr>
              </a:lvl3pPr>
              <a:lvl4pPr marL="1600200" indent="-228600">
                <a:spcBef>
                  <a:spcPct val="20000"/>
                </a:spcBef>
                <a:buClr>
                  <a:srgbClr val="D2DA7A"/>
                </a:buClr>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FADA7A"/>
                </a:buClr>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b="1">
                  <a:solidFill>
                    <a:srgbClr val="FF0000"/>
                  </a:solidFill>
                </a:rPr>
                <a:t>F</a:t>
              </a:r>
            </a:p>
          </p:txBody>
        </p:sp>
      </p:grpSp>
      <p:sp>
        <p:nvSpPr>
          <p:cNvPr id="22536" name="Rectangle 2">
            <a:extLst>
              <a:ext uri="{FF2B5EF4-FFF2-40B4-BE49-F238E27FC236}">
                <a16:creationId xmlns:a16="http://schemas.microsoft.com/office/drawing/2014/main" id="{C867C3B9-A060-49D5-A1BB-8C34D36AB082}"/>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Arial" panose="020B0604020202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Arial" panose="020B0604020202020204" pitchFamily="34" charset="0"/>
              </a:defRPr>
            </a:lvl3pPr>
            <a:lvl4pPr marL="1600200" indent="-228600">
              <a:spcBef>
                <a:spcPct val="20000"/>
              </a:spcBef>
              <a:buClr>
                <a:srgbClr val="D2DA7A"/>
              </a:buClr>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FADA7A"/>
              </a:buClr>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pic>
        <p:nvPicPr>
          <p:cNvPr id="69633" name="Picture 1">
            <a:extLst>
              <a:ext uri="{FF2B5EF4-FFF2-40B4-BE49-F238E27FC236}">
                <a16:creationId xmlns:a16="http://schemas.microsoft.com/office/drawing/2014/main" id="{AD55C59A-2A04-4169-B0DA-4DC7D21E8D1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08600" y="2400301"/>
            <a:ext cx="11684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610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fill="hold" nodeType="clickEffect">
                                  <p:stCondLst>
                                    <p:cond delay="0"/>
                                  </p:stCondLst>
                                  <p:childTnLst>
                                    <p:animMotion origin="layout" path="M 0.06181 0.00741 L 0.68819 0.00741 " pathEditMode="relative" ptsTypes="AA">
                                      <p:cBhvr>
                                        <p:cTn id="6" dur="5000" fill="hold"/>
                                        <p:tgtEl>
                                          <p:spTgt spid="2"/>
                                        </p:tgtEl>
                                        <p:attrNameLst>
                                          <p:attrName>ppt_x</p:attrName>
                                          <p:attrName>ppt_y</p:attrName>
                                        </p:attrNameLst>
                                      </p:cBhvr>
                                    </p:animMotion>
                                  </p:childTnLst>
                                </p:cTn>
                              </p:par>
                              <p:par>
                                <p:cTn id="7" presetID="0" presetClass="path" presetSubtype="0" fill="hold" nodeType="withEffect">
                                  <p:stCondLst>
                                    <p:cond delay="0"/>
                                  </p:stCondLst>
                                  <p:childTnLst>
                                    <p:animMotion origin="layout" path="M 0.06181 -0.01019 L 0.67987 -0.00834 " pathEditMode="relative" ptsTypes="AA">
                                      <p:cBhvr>
                                        <p:cTn id="8" dur="2000" fill="hold"/>
                                        <p:tgtEl>
                                          <p:spTgt spid="9"/>
                                        </p:tgtEl>
                                        <p:attrNameLst>
                                          <p:attrName>ppt_x</p:attrName>
                                          <p:attrName>ppt_y</p:attrName>
                                        </p:attrNameLst>
                                      </p:cBhvr>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69633"/>
                                        </p:tgtEl>
                                        <p:attrNameLst>
                                          <p:attrName>style.visibility</p:attrName>
                                        </p:attrNameLst>
                                      </p:cBhvr>
                                      <p:to>
                                        <p:strVal val="visible"/>
                                      </p:to>
                                    </p:set>
                                    <p:animEffect transition="in" filter="blinds(horizontal)">
                                      <p:cBhvr>
                                        <p:cTn id="13" dur="500"/>
                                        <p:tgtEl>
                                          <p:spTgt spid="6963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blinds(horizontal)">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DFFD6D13-64FC-4F62-A890-62EEB456E69B}"/>
              </a:ext>
            </a:extLst>
          </p:cNvPr>
          <p:cNvSpPr>
            <a:spLocks noGrp="1"/>
          </p:cNvSpPr>
          <p:nvPr>
            <p:ph type="title"/>
          </p:nvPr>
        </p:nvSpPr>
        <p:spPr/>
        <p:txBody>
          <a:bodyPr>
            <a:normAutofit/>
          </a:bodyPr>
          <a:lstStyle/>
          <a:p>
            <a:pPr>
              <a:defRPr/>
            </a:pPr>
            <a:r>
              <a:rPr lang="cs-CZ" dirty="0">
                <a:latin typeface="+mj-lt"/>
              </a:rPr>
              <a:t>2. Newtonům pohybový zákon</a:t>
            </a:r>
            <a:br>
              <a:rPr lang="cs-CZ" dirty="0">
                <a:latin typeface="+mj-lt"/>
              </a:rPr>
            </a:br>
            <a:r>
              <a:rPr lang="cs-CZ" dirty="0">
                <a:latin typeface="+mj-lt"/>
              </a:rPr>
              <a:t>Zákon síly – odvození 2</a:t>
            </a:r>
          </a:p>
        </p:txBody>
      </p:sp>
      <p:sp>
        <p:nvSpPr>
          <p:cNvPr id="5" name="Podnadpis 4">
            <a:extLst>
              <a:ext uri="{FF2B5EF4-FFF2-40B4-BE49-F238E27FC236}">
                <a16:creationId xmlns:a16="http://schemas.microsoft.com/office/drawing/2014/main" id="{DF3FCB96-D528-4CB3-9517-6CAB9930615A}"/>
              </a:ext>
            </a:extLst>
          </p:cNvPr>
          <p:cNvSpPr>
            <a:spLocks noGrp="1"/>
          </p:cNvSpPr>
          <p:nvPr>
            <p:ph idx="1"/>
          </p:nvPr>
        </p:nvSpPr>
        <p:spPr/>
        <p:txBody>
          <a:bodyPr/>
          <a:lstStyle/>
          <a:p>
            <a:pPr>
              <a:defRPr/>
            </a:pPr>
            <a:r>
              <a:rPr lang="cs-CZ" dirty="0">
                <a:latin typeface="+mn-lt"/>
              </a:rPr>
              <a:t>Zrychlení je přímo úměrné síle.</a:t>
            </a:r>
          </a:p>
        </p:txBody>
      </p:sp>
      <p:grpSp>
        <p:nvGrpSpPr>
          <p:cNvPr id="2" name="Skupina 8">
            <a:extLst>
              <a:ext uri="{FF2B5EF4-FFF2-40B4-BE49-F238E27FC236}">
                <a16:creationId xmlns:a16="http://schemas.microsoft.com/office/drawing/2014/main" id="{520AC7CA-8488-4B7D-B55F-048BC4F3A8AB}"/>
              </a:ext>
            </a:extLst>
          </p:cNvPr>
          <p:cNvGrpSpPr>
            <a:grpSpLocks/>
          </p:cNvGrpSpPr>
          <p:nvPr/>
        </p:nvGrpSpPr>
        <p:grpSpPr bwMode="auto">
          <a:xfrm>
            <a:off x="3200400" y="3987800"/>
            <a:ext cx="1104900" cy="723900"/>
            <a:chOff x="1333500" y="3911600"/>
            <a:chExt cx="1104900" cy="723900"/>
          </a:xfrm>
        </p:grpSpPr>
        <p:sp>
          <p:nvSpPr>
            <p:cNvPr id="6" name="Obdélník 5">
              <a:extLst>
                <a:ext uri="{FF2B5EF4-FFF2-40B4-BE49-F238E27FC236}">
                  <a16:creationId xmlns:a16="http://schemas.microsoft.com/office/drawing/2014/main" id="{DF079508-2B28-4AB5-BDB2-AA694B6827F5}"/>
                </a:ext>
              </a:extLst>
            </p:cNvPr>
            <p:cNvSpPr/>
            <p:nvPr/>
          </p:nvSpPr>
          <p:spPr>
            <a:xfrm>
              <a:off x="1333500" y="3911600"/>
              <a:ext cx="1104900" cy="520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7" name="Elipsa 6">
              <a:extLst>
                <a:ext uri="{FF2B5EF4-FFF2-40B4-BE49-F238E27FC236}">
                  <a16:creationId xmlns:a16="http://schemas.microsoft.com/office/drawing/2014/main" id="{CC30730B-F26B-45D2-BEBD-07142153BF93}"/>
                </a:ext>
              </a:extLst>
            </p:cNvPr>
            <p:cNvSpPr/>
            <p:nvPr/>
          </p:nvSpPr>
          <p:spPr>
            <a:xfrm>
              <a:off x="1422400" y="4305300"/>
              <a:ext cx="292100" cy="330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8" name="Elipsa 7">
              <a:extLst>
                <a:ext uri="{FF2B5EF4-FFF2-40B4-BE49-F238E27FC236}">
                  <a16:creationId xmlns:a16="http://schemas.microsoft.com/office/drawing/2014/main" id="{31831F07-C93A-462F-8AE2-F119C4AD50B9}"/>
                </a:ext>
              </a:extLst>
            </p:cNvPr>
            <p:cNvSpPr/>
            <p:nvPr/>
          </p:nvSpPr>
          <p:spPr>
            <a:xfrm>
              <a:off x="2006600" y="4292600"/>
              <a:ext cx="292100" cy="330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3" name="Skupina 9">
            <a:extLst>
              <a:ext uri="{FF2B5EF4-FFF2-40B4-BE49-F238E27FC236}">
                <a16:creationId xmlns:a16="http://schemas.microsoft.com/office/drawing/2014/main" id="{ECB1F1C3-437E-431C-9A1A-837FD6C6EE16}"/>
              </a:ext>
            </a:extLst>
          </p:cNvPr>
          <p:cNvGrpSpPr>
            <a:grpSpLocks/>
          </p:cNvGrpSpPr>
          <p:nvPr/>
        </p:nvGrpSpPr>
        <p:grpSpPr bwMode="auto">
          <a:xfrm>
            <a:off x="3263900" y="5207000"/>
            <a:ext cx="1104900" cy="723900"/>
            <a:chOff x="1333500" y="3911600"/>
            <a:chExt cx="1104900" cy="723900"/>
          </a:xfrm>
        </p:grpSpPr>
        <p:sp>
          <p:nvSpPr>
            <p:cNvPr id="11" name="Obdélník 10">
              <a:extLst>
                <a:ext uri="{FF2B5EF4-FFF2-40B4-BE49-F238E27FC236}">
                  <a16:creationId xmlns:a16="http://schemas.microsoft.com/office/drawing/2014/main" id="{E53D1E4D-0159-4BC2-803F-FDC99C3B35D5}"/>
                </a:ext>
              </a:extLst>
            </p:cNvPr>
            <p:cNvSpPr/>
            <p:nvPr/>
          </p:nvSpPr>
          <p:spPr>
            <a:xfrm>
              <a:off x="1333500" y="3911600"/>
              <a:ext cx="1104900" cy="520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 name="Elipsa 11">
              <a:extLst>
                <a:ext uri="{FF2B5EF4-FFF2-40B4-BE49-F238E27FC236}">
                  <a16:creationId xmlns:a16="http://schemas.microsoft.com/office/drawing/2014/main" id="{506F4B28-CF85-4652-B8A8-93D688887EA9}"/>
                </a:ext>
              </a:extLst>
            </p:cNvPr>
            <p:cNvSpPr/>
            <p:nvPr/>
          </p:nvSpPr>
          <p:spPr>
            <a:xfrm>
              <a:off x="1422400" y="4305300"/>
              <a:ext cx="292100" cy="330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 name="Elipsa 12">
              <a:extLst>
                <a:ext uri="{FF2B5EF4-FFF2-40B4-BE49-F238E27FC236}">
                  <a16:creationId xmlns:a16="http://schemas.microsoft.com/office/drawing/2014/main" id="{950F25D7-15F9-4ACF-8279-E70DA59D0720}"/>
                </a:ext>
              </a:extLst>
            </p:cNvPr>
            <p:cNvSpPr/>
            <p:nvPr/>
          </p:nvSpPr>
          <p:spPr>
            <a:xfrm>
              <a:off x="2006600" y="4292600"/>
              <a:ext cx="292100" cy="330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cxnSp>
        <p:nvCxnSpPr>
          <p:cNvPr id="15" name="Přímá spojovací šipka 14">
            <a:extLst>
              <a:ext uri="{FF2B5EF4-FFF2-40B4-BE49-F238E27FC236}">
                <a16:creationId xmlns:a16="http://schemas.microsoft.com/office/drawing/2014/main" id="{195A0900-3EA5-4974-8383-DA2A16A6EB9E}"/>
              </a:ext>
            </a:extLst>
          </p:cNvPr>
          <p:cNvCxnSpPr/>
          <p:nvPr/>
        </p:nvCxnSpPr>
        <p:spPr>
          <a:xfrm>
            <a:off x="1524000" y="4305300"/>
            <a:ext cx="1651000" cy="19050"/>
          </a:xfrm>
          <a:prstGeom prst="straightConnector1">
            <a:avLst/>
          </a:prstGeom>
          <a:ln w="825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559" name="TextovéPole 16">
            <a:extLst>
              <a:ext uri="{FF2B5EF4-FFF2-40B4-BE49-F238E27FC236}">
                <a16:creationId xmlns:a16="http://schemas.microsoft.com/office/drawing/2014/main" id="{30452A17-287B-4127-B647-A5FDD760976C}"/>
              </a:ext>
            </a:extLst>
          </p:cNvPr>
          <p:cNvSpPr txBox="1">
            <a:spLocks noChangeArrowheads="1"/>
          </p:cNvSpPr>
          <p:nvPr/>
        </p:nvSpPr>
        <p:spPr bwMode="auto">
          <a:xfrm>
            <a:off x="2222500" y="3759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Arial" panose="020B0604020202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Arial" panose="020B0604020202020204" pitchFamily="34" charset="0"/>
              </a:defRPr>
            </a:lvl3pPr>
            <a:lvl4pPr marL="1600200" indent="-228600">
              <a:spcBef>
                <a:spcPct val="20000"/>
              </a:spcBef>
              <a:buClr>
                <a:srgbClr val="D2DA7A"/>
              </a:buClr>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FADA7A"/>
              </a:buClr>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b="1">
                <a:solidFill>
                  <a:srgbClr val="FF0000"/>
                </a:solidFill>
              </a:rPr>
              <a:t>F</a:t>
            </a:r>
          </a:p>
        </p:txBody>
      </p:sp>
      <p:grpSp>
        <p:nvGrpSpPr>
          <p:cNvPr id="23560" name="Skupina 22">
            <a:extLst>
              <a:ext uri="{FF2B5EF4-FFF2-40B4-BE49-F238E27FC236}">
                <a16:creationId xmlns:a16="http://schemas.microsoft.com/office/drawing/2014/main" id="{B66E67EC-C056-4E4F-8F08-F7B6F2B6BB13}"/>
              </a:ext>
            </a:extLst>
          </p:cNvPr>
          <p:cNvGrpSpPr>
            <a:grpSpLocks/>
          </p:cNvGrpSpPr>
          <p:nvPr/>
        </p:nvGrpSpPr>
        <p:grpSpPr bwMode="auto">
          <a:xfrm>
            <a:off x="2235200" y="4978400"/>
            <a:ext cx="1003300" cy="584200"/>
            <a:chOff x="546100" y="4826000"/>
            <a:chExt cx="1003300" cy="584775"/>
          </a:xfrm>
        </p:grpSpPr>
        <p:cxnSp>
          <p:nvCxnSpPr>
            <p:cNvPr id="24" name="Přímá spojovací šipka 23">
              <a:extLst>
                <a:ext uri="{FF2B5EF4-FFF2-40B4-BE49-F238E27FC236}">
                  <a16:creationId xmlns:a16="http://schemas.microsoft.com/office/drawing/2014/main" id="{2D4E9C28-DB45-4F13-A0D8-20E3FE37EBEE}"/>
                </a:ext>
              </a:extLst>
            </p:cNvPr>
            <p:cNvCxnSpPr/>
            <p:nvPr/>
          </p:nvCxnSpPr>
          <p:spPr>
            <a:xfrm>
              <a:off x="546100" y="5385350"/>
              <a:ext cx="1003300" cy="6356"/>
            </a:xfrm>
            <a:prstGeom prst="straightConnector1">
              <a:avLst/>
            </a:prstGeom>
            <a:ln w="825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565" name="TextovéPole 24">
              <a:extLst>
                <a:ext uri="{FF2B5EF4-FFF2-40B4-BE49-F238E27FC236}">
                  <a16:creationId xmlns:a16="http://schemas.microsoft.com/office/drawing/2014/main" id="{6FC4E6F1-0CA8-4AB1-8187-E848980C8DD1}"/>
                </a:ext>
              </a:extLst>
            </p:cNvPr>
            <p:cNvSpPr txBox="1">
              <a:spLocks noChangeArrowheads="1"/>
            </p:cNvSpPr>
            <p:nvPr/>
          </p:nvSpPr>
          <p:spPr bwMode="auto">
            <a:xfrm>
              <a:off x="596900" y="4826000"/>
              <a:ext cx="546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Arial" panose="020B0604020202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Arial" panose="020B0604020202020204" pitchFamily="34" charset="0"/>
                </a:defRPr>
              </a:lvl3pPr>
              <a:lvl4pPr marL="1600200" indent="-228600">
                <a:spcBef>
                  <a:spcPct val="20000"/>
                </a:spcBef>
                <a:buClr>
                  <a:srgbClr val="D2DA7A"/>
                </a:buClr>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FADA7A"/>
                </a:buClr>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b="1">
                  <a:solidFill>
                    <a:srgbClr val="FF0000"/>
                  </a:solidFill>
                </a:rPr>
                <a:t>F</a:t>
              </a:r>
            </a:p>
          </p:txBody>
        </p:sp>
      </p:grpSp>
      <p:sp>
        <p:nvSpPr>
          <p:cNvPr id="23561" name="Rectangle 2">
            <a:extLst>
              <a:ext uri="{FF2B5EF4-FFF2-40B4-BE49-F238E27FC236}">
                <a16:creationId xmlns:a16="http://schemas.microsoft.com/office/drawing/2014/main" id="{96FF9A6B-F9A8-416D-AB88-3F9112024A2F}"/>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Arial" panose="020B0604020202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Arial" panose="020B0604020202020204" pitchFamily="34" charset="0"/>
              </a:defRPr>
            </a:lvl3pPr>
            <a:lvl4pPr marL="1600200" indent="-228600">
              <a:spcBef>
                <a:spcPct val="20000"/>
              </a:spcBef>
              <a:buClr>
                <a:srgbClr val="D2DA7A"/>
              </a:buClr>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FADA7A"/>
              </a:buClr>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23562" name="Rectangle 2">
            <a:extLst>
              <a:ext uri="{FF2B5EF4-FFF2-40B4-BE49-F238E27FC236}">
                <a16:creationId xmlns:a16="http://schemas.microsoft.com/office/drawing/2014/main" id="{FEE1EC29-1021-426F-87FD-E44AC6C4B8A1}"/>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Arial" panose="020B0604020202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Arial" panose="020B0604020202020204" pitchFamily="34" charset="0"/>
              </a:defRPr>
            </a:lvl3pPr>
            <a:lvl4pPr marL="1600200" indent="-228600">
              <a:spcBef>
                <a:spcPct val="20000"/>
              </a:spcBef>
              <a:buClr>
                <a:srgbClr val="D2DA7A"/>
              </a:buClr>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FADA7A"/>
              </a:buClr>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pic>
        <p:nvPicPr>
          <p:cNvPr id="113665" name="Picture 1">
            <a:extLst>
              <a:ext uri="{FF2B5EF4-FFF2-40B4-BE49-F238E27FC236}">
                <a16:creationId xmlns:a16="http://schemas.microsoft.com/office/drawing/2014/main" id="{20492B8F-D085-482E-A23C-7FF176C709C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56201" y="2859089"/>
            <a:ext cx="1355725"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311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fill="hold" nodeType="clickEffect">
                                  <p:stCondLst>
                                    <p:cond delay="0"/>
                                  </p:stCondLst>
                                  <p:childTnLst>
                                    <p:animMotion origin="layout" path="M 0 0 L 0.63473 0 " pathEditMode="relative" ptsTypes="AA">
                                      <p:cBhvr>
                                        <p:cTn id="6" dur="2000" fill="hold"/>
                                        <p:tgtEl>
                                          <p:spTgt spid="2"/>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L 0.63473 0 " pathEditMode="relative" ptsTypes="AA">
                                      <p:cBhvr>
                                        <p:cTn id="8" dur="5000" fill="hold"/>
                                        <p:tgtEl>
                                          <p:spTgt spid="3"/>
                                        </p:tgtEl>
                                        <p:attrNameLst>
                                          <p:attrName>ppt_x</p:attrName>
                                          <p:attrName>ppt_y</p:attrName>
                                        </p:attrNameLst>
                                      </p:cBhvr>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113665"/>
                                        </p:tgtEl>
                                        <p:attrNameLst>
                                          <p:attrName>style.visibility</p:attrName>
                                        </p:attrNameLst>
                                      </p:cBhvr>
                                      <p:to>
                                        <p:strVal val="visible"/>
                                      </p:to>
                                    </p:set>
                                    <p:animEffect transition="in" filter="blinds(horizontal)">
                                      <p:cBhvr>
                                        <p:cTn id="13" dur="500"/>
                                        <p:tgtEl>
                                          <p:spTgt spid="11366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blinds(horizontal)">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A045246-D1AA-4764-81DB-BC3E85E33B86}"/>
              </a:ext>
            </a:extLst>
          </p:cNvPr>
          <p:cNvSpPr>
            <a:spLocks noGrp="1"/>
          </p:cNvSpPr>
          <p:nvPr>
            <p:ph type="title"/>
          </p:nvPr>
        </p:nvSpPr>
        <p:spPr/>
        <p:txBody>
          <a:bodyPr>
            <a:normAutofit/>
          </a:bodyPr>
          <a:lstStyle/>
          <a:p>
            <a:pPr>
              <a:defRPr/>
            </a:pPr>
            <a:r>
              <a:rPr lang="cs-CZ" dirty="0">
                <a:latin typeface="+mj-lt"/>
              </a:rPr>
              <a:t>2. Newtonům pohybový zákon</a:t>
            </a:r>
            <a:br>
              <a:rPr lang="cs-CZ" dirty="0">
                <a:latin typeface="+mj-lt"/>
              </a:rPr>
            </a:br>
            <a:r>
              <a:rPr lang="cs-CZ" dirty="0">
                <a:latin typeface="+mj-lt"/>
              </a:rPr>
              <a:t>Zákon síly – odvození 3</a:t>
            </a:r>
          </a:p>
        </p:txBody>
      </p:sp>
      <p:sp>
        <p:nvSpPr>
          <p:cNvPr id="24579" name="Rectangle 2">
            <a:extLst>
              <a:ext uri="{FF2B5EF4-FFF2-40B4-BE49-F238E27FC236}">
                <a16:creationId xmlns:a16="http://schemas.microsoft.com/office/drawing/2014/main" id="{255F28A0-D7DF-4A5A-9B88-A75233DC69C9}"/>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Arial" panose="020B0604020202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Arial" panose="020B0604020202020204" pitchFamily="34" charset="0"/>
              </a:defRPr>
            </a:lvl3pPr>
            <a:lvl4pPr marL="1600200" indent="-228600">
              <a:spcBef>
                <a:spcPct val="20000"/>
              </a:spcBef>
              <a:buClr>
                <a:srgbClr val="D2DA7A"/>
              </a:buClr>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FADA7A"/>
              </a:buClr>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23" name="Rectangle 3">
            <a:extLst>
              <a:ext uri="{FF2B5EF4-FFF2-40B4-BE49-F238E27FC236}">
                <a16:creationId xmlns:a16="http://schemas.microsoft.com/office/drawing/2014/main" id="{596A7A23-AADD-49B0-BE63-0BBE1CE9298A}"/>
              </a:ext>
            </a:extLst>
          </p:cNvPr>
          <p:cNvSpPr txBox="1">
            <a:spLocks noChangeArrowheads="1"/>
          </p:cNvSpPr>
          <p:nvPr/>
        </p:nvSpPr>
        <p:spPr bwMode="auto">
          <a:xfrm>
            <a:off x="1981200" y="1981200"/>
            <a:ext cx="3970338" cy="871538"/>
          </a:xfrm>
          <a:prstGeom prst="rect">
            <a:avLst/>
          </a:prstGeom>
          <a:noFill/>
          <a:ln w="9525">
            <a:noFill/>
            <a:miter lim="800000"/>
            <a:headEnd/>
            <a:tailEnd/>
          </a:ln>
        </p:spPr>
        <p:txBody>
          <a:bodyPr tIns="0"/>
          <a:lstStyle/>
          <a:p>
            <a:pPr marL="27432">
              <a:spcBef>
                <a:spcPts val="600"/>
              </a:spcBef>
              <a:buClr>
                <a:schemeClr val="accent1"/>
              </a:buClr>
              <a:buSzPct val="80000"/>
              <a:defRPr/>
            </a:pPr>
            <a:r>
              <a:rPr lang="cs-CZ" sz="2600" dirty="0">
                <a:solidFill>
                  <a:schemeClr val="tx2">
                    <a:shade val="30000"/>
                    <a:satMod val="150000"/>
                  </a:schemeClr>
                </a:solidFill>
              </a:rPr>
              <a:t>	Pohybová rovnice:</a:t>
            </a:r>
            <a:endParaRPr lang="cs-CZ" sz="2600" b="1" i="1" dirty="0">
              <a:solidFill>
                <a:schemeClr val="tx2">
                  <a:shade val="30000"/>
                  <a:satMod val="150000"/>
                </a:schemeClr>
              </a:solidFill>
            </a:endParaRPr>
          </a:p>
        </p:txBody>
      </p:sp>
      <p:graphicFrame>
        <p:nvGraphicFramePr>
          <p:cNvPr id="26" name="Object 2">
            <a:extLst>
              <a:ext uri="{FF2B5EF4-FFF2-40B4-BE49-F238E27FC236}">
                <a16:creationId xmlns:a16="http://schemas.microsoft.com/office/drawing/2014/main" id="{24A3FE8A-7EEA-44A2-9077-A95E43277906}"/>
              </a:ext>
            </a:extLst>
          </p:cNvPr>
          <p:cNvGraphicFramePr>
            <a:graphicFrameLocks noChangeAspect="1"/>
          </p:cNvGraphicFramePr>
          <p:nvPr/>
        </p:nvGraphicFramePr>
        <p:xfrm>
          <a:off x="6527801" y="3116263"/>
          <a:ext cx="3406775" cy="1447800"/>
        </p:xfrm>
        <a:graphic>
          <a:graphicData uri="http://schemas.openxmlformats.org/presentationml/2006/ole">
            <mc:AlternateContent xmlns:mc="http://schemas.openxmlformats.org/markup-compatibility/2006">
              <mc:Choice xmlns:v="urn:schemas-microsoft-com:vml" Requires="v">
                <p:oleObj spid="_x0000_s2067" name="Rovnice" r:id="rId3" imgW="507780" imgH="215806" progId="Equation.3">
                  <p:embed/>
                </p:oleObj>
              </mc:Choice>
              <mc:Fallback>
                <p:oleObj name="Rovnice" r:id="rId3" imgW="507780" imgH="215806" progId="Equation.3">
                  <p:embed/>
                  <p:pic>
                    <p:nvPicPr>
                      <p:cNvPr id="26" name="Object 2">
                        <a:extLst>
                          <a:ext uri="{FF2B5EF4-FFF2-40B4-BE49-F238E27FC236}">
                            <a16:creationId xmlns:a16="http://schemas.microsoft.com/office/drawing/2014/main" id="{24A3FE8A-7EEA-44A2-9077-A95E432779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7801" y="3116263"/>
                        <a:ext cx="3406775" cy="14478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 name="Rectangle 6">
            <a:extLst>
              <a:ext uri="{FF2B5EF4-FFF2-40B4-BE49-F238E27FC236}">
                <a16:creationId xmlns:a16="http://schemas.microsoft.com/office/drawing/2014/main" id="{ABF14AFE-3614-42A6-9A25-2A8FCA3FC338}"/>
              </a:ext>
            </a:extLst>
          </p:cNvPr>
          <p:cNvSpPr>
            <a:spLocks noChangeArrowheads="1"/>
          </p:cNvSpPr>
          <p:nvPr/>
        </p:nvSpPr>
        <p:spPr bwMode="auto">
          <a:xfrm>
            <a:off x="2605088" y="5259389"/>
            <a:ext cx="7872412" cy="579437"/>
          </a:xfrm>
          <a:prstGeom prst="rect">
            <a:avLst/>
          </a:prstGeom>
          <a:noFill/>
          <a:ln w="9525">
            <a:noFill/>
            <a:miter lim="800000"/>
            <a:headEnd/>
            <a:tailEnd/>
          </a:ln>
          <a:effectLst/>
        </p:spPr>
        <p:txBody>
          <a:bodyPr>
            <a:spAutoFit/>
          </a:bodyPr>
          <a:lstStyle/>
          <a:p>
            <a:pPr eaLnBrk="1" hangingPunct="1">
              <a:defRPr/>
            </a:pPr>
            <a:r>
              <a:rPr lang="cs-CZ" sz="3200" dirty="0">
                <a:solidFill>
                  <a:schemeClr val="tx2"/>
                </a:solidFill>
                <a:effectLst>
                  <a:outerShdw blurRad="38100" dist="38100" dir="2700000" algn="tl">
                    <a:srgbClr val="000000"/>
                  </a:outerShdw>
                </a:effectLst>
                <a:latin typeface="Arial" charset="0"/>
                <a:cs typeface="Arial" charset="0"/>
              </a:rPr>
              <a:t>Jednotkou síly je newton  </a:t>
            </a:r>
            <a:r>
              <a:rPr lang="en-US" sz="3200" dirty="0">
                <a:solidFill>
                  <a:schemeClr val="tx2"/>
                </a:solidFill>
                <a:effectLst>
                  <a:outerShdw blurRad="38100" dist="38100" dir="2700000" algn="tl">
                    <a:srgbClr val="000000"/>
                  </a:outerShdw>
                </a:effectLst>
                <a:latin typeface="Arial" charset="0"/>
                <a:cs typeface="Arial" charset="0"/>
              </a:rPr>
              <a:t>[</a:t>
            </a:r>
            <a:r>
              <a:rPr lang="cs-CZ" sz="3200" dirty="0">
                <a:solidFill>
                  <a:schemeClr val="tx2"/>
                </a:solidFill>
                <a:effectLst>
                  <a:outerShdw blurRad="38100" dist="38100" dir="2700000" algn="tl">
                    <a:srgbClr val="000000"/>
                  </a:outerShdw>
                </a:effectLst>
                <a:latin typeface="Arial" charset="0"/>
                <a:cs typeface="Arial" charset="0"/>
              </a:rPr>
              <a:t>N</a:t>
            </a:r>
            <a:r>
              <a:rPr lang="en-US" sz="3200" dirty="0">
                <a:solidFill>
                  <a:schemeClr val="tx2"/>
                </a:solidFill>
                <a:effectLst>
                  <a:outerShdw blurRad="38100" dist="38100" dir="2700000" algn="tl">
                    <a:srgbClr val="000000"/>
                  </a:outerShdw>
                </a:effectLst>
                <a:latin typeface="Arial" charset="0"/>
                <a:cs typeface="Arial" charset="0"/>
              </a:rPr>
              <a:t>]</a:t>
            </a:r>
            <a:r>
              <a:rPr lang="cs-CZ" sz="3200" dirty="0">
                <a:solidFill>
                  <a:schemeClr val="tx2"/>
                </a:solidFill>
                <a:effectLst>
                  <a:outerShdw blurRad="38100" dist="38100" dir="2700000" algn="tl">
                    <a:srgbClr val="000000"/>
                  </a:outerShdw>
                </a:effectLst>
                <a:latin typeface="Arial" charset="0"/>
                <a:cs typeface="Arial" charset="0"/>
              </a:rPr>
              <a:t>=</a:t>
            </a:r>
            <a:r>
              <a:rPr lang="en-US" sz="3200" dirty="0">
                <a:solidFill>
                  <a:schemeClr val="tx2"/>
                </a:solidFill>
                <a:effectLst>
                  <a:outerShdw blurRad="38100" dist="38100" dir="2700000" algn="tl">
                    <a:srgbClr val="000000"/>
                  </a:outerShdw>
                </a:effectLst>
                <a:latin typeface="Arial" charset="0"/>
                <a:cs typeface="Arial" charset="0"/>
              </a:rPr>
              <a:t>[kg.m.s</a:t>
            </a:r>
            <a:r>
              <a:rPr lang="en-US" sz="3200" baseline="30000" dirty="0">
                <a:solidFill>
                  <a:schemeClr val="tx2"/>
                </a:solidFill>
                <a:effectLst>
                  <a:outerShdw blurRad="38100" dist="38100" dir="2700000" algn="tl">
                    <a:srgbClr val="000000"/>
                  </a:outerShdw>
                </a:effectLst>
                <a:latin typeface="Arial" charset="0"/>
                <a:cs typeface="Arial" charset="0"/>
              </a:rPr>
              <a:t>-2</a:t>
            </a:r>
            <a:r>
              <a:rPr lang="en-US" sz="3200" dirty="0">
                <a:solidFill>
                  <a:schemeClr val="tx2"/>
                </a:solidFill>
                <a:effectLst>
                  <a:outerShdw blurRad="38100" dist="38100" dir="2700000" algn="tl">
                    <a:srgbClr val="000000"/>
                  </a:outerShdw>
                </a:effectLst>
                <a:latin typeface="Arial" charset="0"/>
                <a:cs typeface="Arial" charset="0"/>
              </a:rPr>
              <a:t>]</a:t>
            </a:r>
            <a:endParaRPr lang="cs-CZ" sz="3200" dirty="0">
              <a:solidFill>
                <a:schemeClr val="tx2"/>
              </a:solidFill>
              <a:effectLst>
                <a:outerShdw blurRad="38100" dist="38100" dir="2700000" algn="tl">
                  <a:srgbClr val="000000"/>
                </a:outerShdw>
              </a:effectLst>
              <a:latin typeface="Arial" charset="0"/>
              <a:cs typeface="Arial" charset="0"/>
            </a:endParaRPr>
          </a:p>
        </p:txBody>
      </p:sp>
      <p:sp>
        <p:nvSpPr>
          <p:cNvPr id="24583" name="Rectangle 4">
            <a:extLst>
              <a:ext uri="{FF2B5EF4-FFF2-40B4-BE49-F238E27FC236}">
                <a16:creationId xmlns:a16="http://schemas.microsoft.com/office/drawing/2014/main" id="{C2E971D3-3186-4539-9E01-C4B168695DAD}"/>
              </a:ext>
            </a:extLst>
          </p:cNvPr>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Arial" panose="020B0604020202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Arial" panose="020B0604020202020204" pitchFamily="34" charset="0"/>
              </a:defRPr>
            </a:lvl3pPr>
            <a:lvl4pPr marL="1600200" indent="-228600">
              <a:spcBef>
                <a:spcPct val="20000"/>
              </a:spcBef>
              <a:buClr>
                <a:srgbClr val="D2DA7A"/>
              </a:buClr>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FADA7A"/>
              </a:buClr>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24584" name="Rectangle 5">
            <a:extLst>
              <a:ext uri="{FF2B5EF4-FFF2-40B4-BE49-F238E27FC236}">
                <a16:creationId xmlns:a16="http://schemas.microsoft.com/office/drawing/2014/main" id="{5DA6C195-71ED-454E-9912-9A30059583D4}"/>
              </a:ext>
            </a:extLst>
          </p:cNvPr>
          <p:cNvSpPr>
            <a:spLocks noChangeArrowheads="1"/>
          </p:cNvSpPr>
          <p:nvPr/>
        </p:nvSpPr>
        <p:spPr bwMode="auto">
          <a:xfrm>
            <a:off x="1524000" y="1184703"/>
            <a:ext cx="3241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Arial" panose="020B0604020202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Arial" panose="020B0604020202020204" pitchFamily="34" charset="0"/>
              </a:defRPr>
            </a:lvl3pPr>
            <a:lvl4pPr marL="1600200" indent="-228600">
              <a:spcBef>
                <a:spcPct val="20000"/>
              </a:spcBef>
              <a:buClr>
                <a:srgbClr val="D2DA7A"/>
              </a:buClr>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FADA7A"/>
              </a:buClr>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9pPr>
          </a:lstStyle>
          <a:p>
            <a:pPr>
              <a:spcBef>
                <a:spcPct val="0"/>
              </a:spcBef>
              <a:buClrTx/>
              <a:buSzTx/>
              <a:buFontTx/>
              <a:buNone/>
            </a:pPr>
            <a:r>
              <a:rPr lang="cs-CZ" altLang="cs-CZ" sz="4800">
                <a:latin typeface="Calibri" panose="020F0502020204030204" pitchFamily="34" charset="0"/>
              </a:rPr>
              <a:t> </a:t>
            </a:r>
            <a:endParaRPr lang="cs-CZ" altLang="cs-CZ" sz="1800"/>
          </a:p>
        </p:txBody>
      </p:sp>
      <p:sp>
        <p:nvSpPr>
          <p:cNvPr id="24585" name="Rectangle 7">
            <a:extLst>
              <a:ext uri="{FF2B5EF4-FFF2-40B4-BE49-F238E27FC236}">
                <a16:creationId xmlns:a16="http://schemas.microsoft.com/office/drawing/2014/main" id="{DBE267CE-7709-4116-9FCC-443F1B972855}"/>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Arial" panose="020B0604020202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Arial" panose="020B0604020202020204" pitchFamily="34" charset="0"/>
              </a:defRPr>
            </a:lvl3pPr>
            <a:lvl4pPr marL="1600200" indent="-228600">
              <a:spcBef>
                <a:spcPct val="20000"/>
              </a:spcBef>
              <a:buClr>
                <a:srgbClr val="D2DA7A"/>
              </a:buClr>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FADA7A"/>
              </a:buClr>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pic>
        <p:nvPicPr>
          <p:cNvPr id="114694" name="Picture 6">
            <a:extLst>
              <a:ext uri="{FF2B5EF4-FFF2-40B4-BE49-F238E27FC236}">
                <a16:creationId xmlns:a16="http://schemas.microsoft.com/office/drawing/2014/main" id="{05D02BED-AD39-4006-A6AB-46C868B1B08B}"/>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59400" y="3441700"/>
            <a:ext cx="9144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Rectangle 9">
            <a:extLst>
              <a:ext uri="{FF2B5EF4-FFF2-40B4-BE49-F238E27FC236}">
                <a16:creationId xmlns:a16="http://schemas.microsoft.com/office/drawing/2014/main" id="{DEE33AF0-2171-4B63-B359-CA8CBA48EAAC}"/>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Arial" panose="020B0604020202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Arial" panose="020B0604020202020204" pitchFamily="34" charset="0"/>
              </a:defRPr>
            </a:lvl3pPr>
            <a:lvl4pPr marL="1600200" indent="-228600">
              <a:spcBef>
                <a:spcPct val="20000"/>
              </a:spcBef>
              <a:buClr>
                <a:srgbClr val="D2DA7A"/>
              </a:buClr>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FADA7A"/>
              </a:buClr>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pic>
        <p:nvPicPr>
          <p:cNvPr id="114696" name="Picture 8">
            <a:extLst>
              <a:ext uri="{FF2B5EF4-FFF2-40B4-BE49-F238E27FC236}">
                <a16:creationId xmlns:a16="http://schemas.microsoft.com/office/drawing/2014/main" id="{C321DAE9-5552-469B-BAAA-5B5E76FE6B5C}"/>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7801" y="2741614"/>
            <a:ext cx="1997075"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9" name="Rectangle 10">
            <a:extLst>
              <a:ext uri="{FF2B5EF4-FFF2-40B4-BE49-F238E27FC236}">
                <a16:creationId xmlns:a16="http://schemas.microsoft.com/office/drawing/2014/main" id="{7ABD640C-307B-4E89-B02B-C8967E5A4D99}"/>
              </a:ext>
            </a:extLst>
          </p:cNvPr>
          <p:cNvSpPr>
            <a:spLocks noChangeArrowheads="1"/>
          </p:cNvSpPr>
          <p:nvPr/>
        </p:nvSpPr>
        <p:spPr bwMode="auto">
          <a:xfrm>
            <a:off x="1524001" y="2172386"/>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Arial" panose="020B0604020202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Arial" panose="020B0604020202020204" pitchFamily="34" charset="0"/>
              </a:defRPr>
            </a:lvl3pPr>
            <a:lvl4pPr marL="1600200" indent="-228600">
              <a:spcBef>
                <a:spcPct val="20000"/>
              </a:spcBef>
              <a:buClr>
                <a:srgbClr val="D2DA7A"/>
              </a:buClr>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FADA7A"/>
              </a:buClr>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ADA7A"/>
              </a:buClr>
              <a:buFont typeface="Wingdings 2" panose="05020102010507070707" pitchFamily="18" charset="2"/>
              <a:buChar char=""/>
              <a:defRPr sz="2000">
                <a:solidFill>
                  <a:schemeClr val="tx1"/>
                </a:solidFill>
                <a:latin typeface="Arial" panose="020B0604020202020204" pitchFamily="34" charset="0"/>
              </a:defRPr>
            </a:lvl9pPr>
          </a:lstStyle>
          <a:p>
            <a:pPr>
              <a:spcBef>
                <a:spcPct val="0"/>
              </a:spcBef>
              <a:buClrTx/>
              <a:buSzTx/>
              <a:buFontTx/>
              <a:buNone/>
            </a:pPr>
            <a:br>
              <a:rPr lang="cs-CZ" altLang="cs-CZ" sz="1800"/>
            </a:br>
            <a:endParaRPr lang="cs-CZ" altLang="cs-CZ" sz="1800"/>
          </a:p>
        </p:txBody>
      </p:sp>
    </p:spTree>
    <p:extLst>
      <p:ext uri="{BB962C8B-B14F-4D97-AF65-F5344CB8AC3E}">
        <p14:creationId xmlns:p14="http://schemas.microsoft.com/office/powerpoint/2010/main" val="301329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14696"/>
                                        </p:tgtEl>
                                        <p:attrNameLst>
                                          <p:attrName>style.visibility</p:attrName>
                                        </p:attrNameLst>
                                      </p:cBhvr>
                                      <p:to>
                                        <p:strVal val="visible"/>
                                      </p:to>
                                    </p:set>
                                    <p:animEffect transition="in" filter="blinds(horizontal)">
                                      <p:cBhvr>
                                        <p:cTn id="7" dur="500"/>
                                        <p:tgtEl>
                                          <p:spTgt spid="114696"/>
                                        </p:tgtEl>
                                      </p:cBhvr>
                                    </p:animEffect>
                                  </p:childTnLst>
                                </p:cTn>
                              </p:par>
                              <p:par>
                                <p:cTn id="8" presetID="3" presetClass="entr" presetSubtype="10" fill="hold" nodeType="withEffect">
                                  <p:stCondLst>
                                    <p:cond delay="0"/>
                                  </p:stCondLst>
                                  <p:childTnLst>
                                    <p:set>
                                      <p:cBhvr>
                                        <p:cTn id="9" dur="1" fill="hold">
                                          <p:stCondLst>
                                            <p:cond delay="0"/>
                                          </p:stCondLst>
                                        </p:cTn>
                                        <p:tgtEl>
                                          <p:spTgt spid="114694"/>
                                        </p:tgtEl>
                                        <p:attrNameLst>
                                          <p:attrName>style.visibility</p:attrName>
                                        </p:attrNameLst>
                                      </p:cBhvr>
                                      <p:to>
                                        <p:strVal val="visible"/>
                                      </p:to>
                                    </p:set>
                                    <p:animEffect transition="in" filter="blinds(horizontal)">
                                      <p:cBhvr>
                                        <p:cTn id="10" dur="500"/>
                                        <p:tgtEl>
                                          <p:spTgt spid="11469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linds(horizontal)">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12197ABD-A4E3-4290-9D39-969B1D768D78}"/>
              </a:ext>
            </a:extLst>
          </p:cNvPr>
          <p:cNvSpPr>
            <a:spLocks noGrp="1"/>
          </p:cNvSpPr>
          <p:nvPr>
            <p:ph type="title"/>
          </p:nvPr>
        </p:nvSpPr>
        <p:spPr/>
        <p:txBody>
          <a:bodyPr>
            <a:normAutofit/>
          </a:bodyPr>
          <a:lstStyle/>
          <a:p>
            <a:pPr>
              <a:defRPr/>
            </a:pPr>
            <a:r>
              <a:rPr lang="cs-CZ" dirty="0">
                <a:latin typeface="+mj-lt"/>
              </a:rPr>
              <a:t>3. Newtonům pohybový zákon</a:t>
            </a:r>
            <a:br>
              <a:rPr lang="cs-CZ" dirty="0">
                <a:latin typeface="+mj-lt"/>
              </a:rPr>
            </a:br>
            <a:r>
              <a:rPr lang="cs-CZ" dirty="0">
                <a:latin typeface="+mj-lt"/>
              </a:rPr>
              <a:t>Zákon akce a reakce</a:t>
            </a:r>
          </a:p>
        </p:txBody>
      </p:sp>
      <p:sp>
        <p:nvSpPr>
          <p:cNvPr id="5" name="Podnadpis 4">
            <a:extLst>
              <a:ext uri="{FF2B5EF4-FFF2-40B4-BE49-F238E27FC236}">
                <a16:creationId xmlns:a16="http://schemas.microsoft.com/office/drawing/2014/main" id="{FFEE170E-6F09-4DDB-B393-050550B40DE5}"/>
              </a:ext>
            </a:extLst>
          </p:cNvPr>
          <p:cNvSpPr>
            <a:spLocks noGrp="1"/>
          </p:cNvSpPr>
          <p:nvPr>
            <p:ph idx="1"/>
          </p:nvPr>
        </p:nvSpPr>
        <p:spPr/>
        <p:txBody>
          <a:bodyPr/>
          <a:lstStyle/>
          <a:p>
            <a:pPr>
              <a:defRPr/>
            </a:pPr>
            <a:r>
              <a:rPr lang="cs-CZ" dirty="0">
                <a:latin typeface="+mn-lt"/>
              </a:rPr>
              <a:t>Dvě tělesa na sebe působí stejně velkými silami opačného směru. Tyto síly vznikají a zanikají současně.</a:t>
            </a:r>
          </a:p>
          <a:p>
            <a:pPr>
              <a:defRPr/>
            </a:pPr>
            <a:r>
              <a:rPr lang="cs-CZ" dirty="0">
                <a:latin typeface="+mn-lt"/>
              </a:rPr>
              <a:t>Jednu z těchto sil nazýváme obvykle akce, druhou reakce.</a:t>
            </a:r>
          </a:p>
        </p:txBody>
      </p:sp>
      <p:pic>
        <p:nvPicPr>
          <p:cNvPr id="9" name="Obrázek 8" descr="zbozi_beretta_m9a_146.jpg">
            <a:extLst>
              <a:ext uri="{FF2B5EF4-FFF2-40B4-BE49-F238E27FC236}">
                <a16:creationId xmlns:a16="http://schemas.microsoft.com/office/drawing/2014/main" id="{3E476417-97E2-4BAF-95B7-C59BB25F96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230439"/>
            <a:ext cx="7175500" cy="32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rázek 7" descr="mech_dyn_000501.jpg">
            <a:extLst>
              <a:ext uri="{FF2B5EF4-FFF2-40B4-BE49-F238E27FC236}">
                <a16:creationId xmlns:a16="http://schemas.microsoft.com/office/drawing/2014/main" id="{C5C54B4F-8886-4A49-9187-FC77447E1F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1828801"/>
            <a:ext cx="4203700"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ázek 5" descr="delo_01.jpg">
            <a:extLst>
              <a:ext uri="{FF2B5EF4-FFF2-40B4-BE49-F238E27FC236}">
                <a16:creationId xmlns:a16="http://schemas.microsoft.com/office/drawing/2014/main" id="{45F32217-A169-4DD5-8DE4-294D8ADD737E}"/>
              </a:ext>
            </a:extLst>
          </p:cNvPr>
          <p:cNvPicPr>
            <a:picLocks noChangeAspect="1"/>
          </p:cNvPicPr>
          <p:nvPr/>
        </p:nvPicPr>
        <p:blipFill>
          <a:blip r:embed="rId4">
            <a:extLst>
              <a:ext uri="{28A0092B-C50C-407E-A947-70E740481C1C}">
                <a14:useLocalDpi xmlns:a14="http://schemas.microsoft.com/office/drawing/2010/main" val="0"/>
              </a:ext>
            </a:extLst>
          </a:blip>
          <a:srcRect r="443" b="7692"/>
          <a:stretch>
            <a:fillRect/>
          </a:stretch>
        </p:blipFill>
        <p:spPr bwMode="auto">
          <a:xfrm>
            <a:off x="3768726" y="2082800"/>
            <a:ext cx="48291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ázek 6" descr="image002.jpg">
            <a:extLst>
              <a:ext uri="{FF2B5EF4-FFF2-40B4-BE49-F238E27FC236}">
                <a16:creationId xmlns:a16="http://schemas.microsoft.com/office/drawing/2014/main" id="{CC411BCA-D57D-43C4-9BC1-B134214C4E5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60800" y="2301876"/>
            <a:ext cx="420370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Skupina 16">
            <a:extLst>
              <a:ext uri="{FF2B5EF4-FFF2-40B4-BE49-F238E27FC236}">
                <a16:creationId xmlns:a16="http://schemas.microsoft.com/office/drawing/2014/main" id="{BD8E2CFB-4DD6-4E13-A85D-05DC2AF8E719}"/>
              </a:ext>
            </a:extLst>
          </p:cNvPr>
          <p:cNvGrpSpPr>
            <a:grpSpLocks/>
          </p:cNvGrpSpPr>
          <p:nvPr/>
        </p:nvGrpSpPr>
        <p:grpSpPr bwMode="auto">
          <a:xfrm>
            <a:off x="3124200" y="2616200"/>
            <a:ext cx="1155700" cy="685800"/>
            <a:chOff x="1600200" y="2616200"/>
            <a:chExt cx="1155700" cy="686375"/>
          </a:xfrm>
        </p:grpSpPr>
        <p:cxnSp>
          <p:nvCxnSpPr>
            <p:cNvPr id="11" name="Přímá spojovací šipka 10">
              <a:extLst>
                <a:ext uri="{FF2B5EF4-FFF2-40B4-BE49-F238E27FC236}">
                  <a16:creationId xmlns:a16="http://schemas.microsoft.com/office/drawing/2014/main" id="{9851868F-C118-4321-B1B5-D919EC30F8F2}"/>
                </a:ext>
              </a:extLst>
            </p:cNvPr>
            <p:cNvCxnSpPr/>
            <p:nvPr/>
          </p:nvCxnSpPr>
          <p:spPr>
            <a:xfrm rot="10800000">
              <a:off x="1600200" y="2616200"/>
              <a:ext cx="1155700" cy="12711"/>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4" name="TextovéPole 13">
              <a:extLst>
                <a:ext uri="{FF2B5EF4-FFF2-40B4-BE49-F238E27FC236}">
                  <a16:creationId xmlns:a16="http://schemas.microsoft.com/office/drawing/2014/main" id="{5B0BBD0C-DE6A-415D-B53D-101D09C98B5F}"/>
                </a:ext>
              </a:extLst>
            </p:cNvPr>
            <p:cNvSpPr txBox="1"/>
            <p:nvPr/>
          </p:nvSpPr>
          <p:spPr>
            <a:xfrm>
              <a:off x="2120900" y="2717885"/>
              <a:ext cx="622300" cy="584690"/>
            </a:xfrm>
            <a:prstGeom prst="rect">
              <a:avLst/>
            </a:prstGeom>
            <a:noFill/>
          </p:spPr>
          <p:txBody>
            <a:bodyPr>
              <a:spAutoFit/>
            </a:bodyPr>
            <a:lstStyle/>
            <a:p>
              <a:pPr eaLnBrk="1" hangingPunct="1">
                <a:defRPr/>
              </a:pPr>
              <a:r>
                <a:rPr lang="cs-CZ" sz="3200" b="1" dirty="0">
                  <a:solidFill>
                    <a:schemeClr val="accent1">
                      <a:lumMod val="75000"/>
                    </a:schemeClr>
                  </a:solidFill>
                  <a:latin typeface="Arial" charset="0"/>
                  <a:cs typeface="Arial" charset="0"/>
                </a:rPr>
                <a:t>A</a:t>
              </a:r>
            </a:p>
          </p:txBody>
        </p:sp>
      </p:grpSp>
      <p:grpSp>
        <p:nvGrpSpPr>
          <p:cNvPr id="3" name="Skupina 15">
            <a:extLst>
              <a:ext uri="{FF2B5EF4-FFF2-40B4-BE49-F238E27FC236}">
                <a16:creationId xmlns:a16="http://schemas.microsoft.com/office/drawing/2014/main" id="{01B00D1C-C298-4631-9C5F-88A0CE5C9D7C}"/>
              </a:ext>
            </a:extLst>
          </p:cNvPr>
          <p:cNvGrpSpPr>
            <a:grpSpLocks/>
          </p:cNvGrpSpPr>
          <p:nvPr/>
        </p:nvGrpSpPr>
        <p:grpSpPr bwMode="auto">
          <a:xfrm>
            <a:off x="7823200" y="2679700"/>
            <a:ext cx="1155700" cy="774700"/>
            <a:chOff x="6299200" y="2679700"/>
            <a:chExt cx="1155700" cy="775275"/>
          </a:xfrm>
        </p:grpSpPr>
        <p:cxnSp>
          <p:nvCxnSpPr>
            <p:cNvPr id="13" name="Přímá spojovací šipka 12">
              <a:extLst>
                <a:ext uri="{FF2B5EF4-FFF2-40B4-BE49-F238E27FC236}">
                  <a16:creationId xmlns:a16="http://schemas.microsoft.com/office/drawing/2014/main" id="{35458A84-B999-44D5-9E17-072F47226EA3}"/>
                </a:ext>
              </a:extLst>
            </p:cNvPr>
            <p:cNvCxnSpPr/>
            <p:nvPr/>
          </p:nvCxnSpPr>
          <p:spPr>
            <a:xfrm rot="10800000">
              <a:off x="6299200" y="2679700"/>
              <a:ext cx="1155700" cy="12709"/>
            </a:xfrm>
            <a:prstGeom prst="straightConnector1">
              <a:avLst/>
            </a:prstGeom>
            <a:ln w="63500">
              <a:headEnd type="arrow"/>
              <a:tailEnd type="none"/>
            </a:ln>
          </p:spPr>
          <p:style>
            <a:lnRef idx="1">
              <a:schemeClr val="accent1"/>
            </a:lnRef>
            <a:fillRef idx="0">
              <a:schemeClr val="accent1"/>
            </a:fillRef>
            <a:effectRef idx="0">
              <a:schemeClr val="accent1"/>
            </a:effectRef>
            <a:fontRef idx="minor">
              <a:schemeClr val="tx1"/>
            </a:fontRef>
          </p:style>
        </p:cxnSp>
        <p:sp>
          <p:nvSpPr>
            <p:cNvPr id="15" name="TextovéPole 14">
              <a:extLst>
                <a:ext uri="{FF2B5EF4-FFF2-40B4-BE49-F238E27FC236}">
                  <a16:creationId xmlns:a16="http://schemas.microsoft.com/office/drawing/2014/main" id="{64EACA7A-F3EA-4E37-BA30-13258C959A29}"/>
                </a:ext>
              </a:extLst>
            </p:cNvPr>
            <p:cNvSpPr txBox="1"/>
            <p:nvPr/>
          </p:nvSpPr>
          <p:spPr>
            <a:xfrm>
              <a:off x="6654800" y="2870341"/>
              <a:ext cx="622300" cy="584634"/>
            </a:xfrm>
            <a:prstGeom prst="rect">
              <a:avLst/>
            </a:prstGeom>
            <a:noFill/>
          </p:spPr>
          <p:txBody>
            <a:bodyPr>
              <a:spAutoFit/>
            </a:bodyPr>
            <a:lstStyle/>
            <a:p>
              <a:pPr eaLnBrk="1" hangingPunct="1">
                <a:defRPr/>
              </a:pPr>
              <a:r>
                <a:rPr lang="cs-CZ" sz="3200" b="1" dirty="0">
                  <a:solidFill>
                    <a:schemeClr val="accent1">
                      <a:lumMod val="75000"/>
                    </a:schemeClr>
                  </a:solidFill>
                  <a:latin typeface="Arial" charset="0"/>
                  <a:cs typeface="Arial" charset="0"/>
                </a:rPr>
                <a:t>R</a:t>
              </a:r>
            </a:p>
          </p:txBody>
        </p:sp>
      </p:grpSp>
      <p:grpSp>
        <p:nvGrpSpPr>
          <p:cNvPr id="10" name="Skupina 17">
            <a:extLst>
              <a:ext uri="{FF2B5EF4-FFF2-40B4-BE49-F238E27FC236}">
                <a16:creationId xmlns:a16="http://schemas.microsoft.com/office/drawing/2014/main" id="{82FBB115-1976-4A09-AC3F-2B77C3D210E6}"/>
              </a:ext>
            </a:extLst>
          </p:cNvPr>
          <p:cNvGrpSpPr>
            <a:grpSpLocks/>
          </p:cNvGrpSpPr>
          <p:nvPr/>
        </p:nvGrpSpPr>
        <p:grpSpPr bwMode="auto">
          <a:xfrm>
            <a:off x="5130800" y="3403600"/>
            <a:ext cx="1155700" cy="685800"/>
            <a:chOff x="1600200" y="2616200"/>
            <a:chExt cx="1155700" cy="686375"/>
          </a:xfrm>
        </p:grpSpPr>
        <p:cxnSp>
          <p:nvCxnSpPr>
            <p:cNvPr id="19" name="Přímá spojovací šipka 18">
              <a:extLst>
                <a:ext uri="{FF2B5EF4-FFF2-40B4-BE49-F238E27FC236}">
                  <a16:creationId xmlns:a16="http://schemas.microsoft.com/office/drawing/2014/main" id="{06C2515B-B509-4143-B557-09694354C1A7}"/>
                </a:ext>
              </a:extLst>
            </p:cNvPr>
            <p:cNvCxnSpPr/>
            <p:nvPr/>
          </p:nvCxnSpPr>
          <p:spPr>
            <a:xfrm rot="10800000">
              <a:off x="1600200" y="2616200"/>
              <a:ext cx="1155700" cy="12711"/>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20" name="TextovéPole 19">
              <a:extLst>
                <a:ext uri="{FF2B5EF4-FFF2-40B4-BE49-F238E27FC236}">
                  <a16:creationId xmlns:a16="http://schemas.microsoft.com/office/drawing/2014/main" id="{37F3A622-8B9C-4BD7-9B84-3A82373AD4AF}"/>
                </a:ext>
              </a:extLst>
            </p:cNvPr>
            <p:cNvSpPr txBox="1"/>
            <p:nvPr/>
          </p:nvSpPr>
          <p:spPr>
            <a:xfrm>
              <a:off x="2120900" y="2717885"/>
              <a:ext cx="622300" cy="584690"/>
            </a:xfrm>
            <a:prstGeom prst="rect">
              <a:avLst/>
            </a:prstGeom>
            <a:noFill/>
          </p:spPr>
          <p:txBody>
            <a:bodyPr>
              <a:spAutoFit/>
            </a:bodyPr>
            <a:lstStyle/>
            <a:p>
              <a:pPr eaLnBrk="1" hangingPunct="1">
                <a:defRPr/>
              </a:pPr>
              <a:r>
                <a:rPr lang="cs-CZ" sz="3200" b="1" dirty="0">
                  <a:solidFill>
                    <a:schemeClr val="accent1">
                      <a:lumMod val="75000"/>
                    </a:schemeClr>
                  </a:solidFill>
                  <a:latin typeface="Arial" charset="0"/>
                  <a:cs typeface="Arial" charset="0"/>
                </a:rPr>
                <a:t>A</a:t>
              </a:r>
            </a:p>
          </p:txBody>
        </p:sp>
      </p:grpSp>
      <p:grpSp>
        <p:nvGrpSpPr>
          <p:cNvPr id="12" name="Skupina 20">
            <a:extLst>
              <a:ext uri="{FF2B5EF4-FFF2-40B4-BE49-F238E27FC236}">
                <a16:creationId xmlns:a16="http://schemas.microsoft.com/office/drawing/2014/main" id="{6369026D-0C9B-4B24-A8C6-D964D8C0F280}"/>
              </a:ext>
            </a:extLst>
          </p:cNvPr>
          <p:cNvGrpSpPr>
            <a:grpSpLocks/>
          </p:cNvGrpSpPr>
          <p:nvPr/>
        </p:nvGrpSpPr>
        <p:grpSpPr bwMode="auto">
          <a:xfrm>
            <a:off x="7137400" y="3314700"/>
            <a:ext cx="1155700" cy="774700"/>
            <a:chOff x="6299200" y="2679700"/>
            <a:chExt cx="1155700" cy="775275"/>
          </a:xfrm>
        </p:grpSpPr>
        <p:cxnSp>
          <p:nvCxnSpPr>
            <p:cNvPr id="22" name="Přímá spojovací šipka 21">
              <a:extLst>
                <a:ext uri="{FF2B5EF4-FFF2-40B4-BE49-F238E27FC236}">
                  <a16:creationId xmlns:a16="http://schemas.microsoft.com/office/drawing/2014/main" id="{EB4370B3-37F1-4AA1-B270-0380FCD7CA74}"/>
                </a:ext>
              </a:extLst>
            </p:cNvPr>
            <p:cNvCxnSpPr/>
            <p:nvPr/>
          </p:nvCxnSpPr>
          <p:spPr>
            <a:xfrm rot="10800000">
              <a:off x="6299200" y="2679700"/>
              <a:ext cx="1155700" cy="12709"/>
            </a:xfrm>
            <a:prstGeom prst="straightConnector1">
              <a:avLst/>
            </a:prstGeom>
            <a:ln w="63500">
              <a:headEnd type="arrow"/>
              <a:tailEnd type="none"/>
            </a:ln>
          </p:spPr>
          <p:style>
            <a:lnRef idx="1">
              <a:schemeClr val="accent1"/>
            </a:lnRef>
            <a:fillRef idx="0">
              <a:schemeClr val="accent1"/>
            </a:fillRef>
            <a:effectRef idx="0">
              <a:schemeClr val="accent1"/>
            </a:effectRef>
            <a:fontRef idx="minor">
              <a:schemeClr val="tx1"/>
            </a:fontRef>
          </p:style>
        </p:cxnSp>
        <p:sp>
          <p:nvSpPr>
            <p:cNvPr id="23" name="TextovéPole 22">
              <a:extLst>
                <a:ext uri="{FF2B5EF4-FFF2-40B4-BE49-F238E27FC236}">
                  <a16:creationId xmlns:a16="http://schemas.microsoft.com/office/drawing/2014/main" id="{F011E86D-02D3-450E-ACD5-E9001E08CA36}"/>
                </a:ext>
              </a:extLst>
            </p:cNvPr>
            <p:cNvSpPr txBox="1"/>
            <p:nvPr/>
          </p:nvSpPr>
          <p:spPr>
            <a:xfrm>
              <a:off x="6654800" y="2870341"/>
              <a:ext cx="622300" cy="584634"/>
            </a:xfrm>
            <a:prstGeom prst="rect">
              <a:avLst/>
            </a:prstGeom>
            <a:noFill/>
          </p:spPr>
          <p:txBody>
            <a:bodyPr>
              <a:spAutoFit/>
            </a:bodyPr>
            <a:lstStyle/>
            <a:p>
              <a:pPr eaLnBrk="1" hangingPunct="1">
                <a:defRPr/>
              </a:pPr>
              <a:r>
                <a:rPr lang="cs-CZ" sz="3200" b="1" dirty="0">
                  <a:solidFill>
                    <a:schemeClr val="accent1">
                      <a:lumMod val="75000"/>
                    </a:schemeClr>
                  </a:solidFill>
                  <a:latin typeface="Arial" charset="0"/>
                  <a:cs typeface="Arial" charset="0"/>
                </a:rPr>
                <a:t>R</a:t>
              </a:r>
            </a:p>
          </p:txBody>
        </p:sp>
      </p:grpSp>
    </p:spTree>
    <p:extLst>
      <p:ext uri="{BB962C8B-B14F-4D97-AF65-F5344CB8AC3E}">
        <p14:creationId xmlns:p14="http://schemas.microsoft.com/office/powerpoint/2010/main" val="50176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5">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5">
                                            <p:txEl>
                                              <p:pRg st="0" end="0"/>
                                            </p:txEl>
                                          </p:spTgt>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1" dur="500"/>
                                        <p:tgtEl>
                                          <p:spTgt spid="5">
                                            <p:txEl>
                                              <p:pRg st="1" end="1"/>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5">
                                            <p:txEl>
                                              <p:pRg st="1" end="1"/>
                                            </p:txEl>
                                          </p:spTgt>
                                        </p:tgtEl>
                                        <p:attrNameLst>
                                          <p:attrName>style.visibility</p:attrName>
                                        </p:attrNameLst>
                                      </p:cBhvr>
                                      <p:to>
                                        <p:strVal val="hidden"/>
                                      </p:to>
                                    </p:set>
                                  </p:childTnLst>
                                </p:cTn>
                              </p:par>
                            </p:childTnLst>
                          </p:cTn>
                        </p:par>
                        <p:par>
                          <p:cTn id="13" fill="hold" nodeType="afterGroup">
                            <p:stCondLst>
                              <p:cond delay="500"/>
                            </p:stCondLst>
                            <p:childTnLst>
                              <p:par>
                                <p:cTn id="14" presetID="3" presetClass="entr" presetSubtype="1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right)">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xit" presetSubtype="10" fill="hold" nodeType="clickEffect">
                                  <p:stCondLst>
                                    <p:cond delay="0"/>
                                  </p:stCondLst>
                                  <p:childTnLst>
                                    <p:animEffect transition="out" filter="blinds(horizontal)">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2"/>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3"/>
                                        </p:tgtEl>
                                        <p:attrNameLst>
                                          <p:attrName>style.visibility</p:attrName>
                                        </p:attrNameLst>
                                      </p:cBhvr>
                                      <p:to>
                                        <p:strVal val="hidden"/>
                                      </p:to>
                                    </p:set>
                                  </p:childTnLst>
                                </p:cTn>
                              </p:par>
                            </p:childTnLst>
                          </p:cTn>
                        </p:par>
                        <p:par>
                          <p:cTn id="36" fill="hold" nodeType="afterGroup">
                            <p:stCondLst>
                              <p:cond delay="500"/>
                            </p:stCondLst>
                            <p:childTnLst>
                              <p:par>
                                <p:cTn id="37" presetID="3" presetClass="entr" presetSubtype="1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linds(horizontal)">
                                      <p:cBhvr>
                                        <p:cTn id="39" dur="500"/>
                                        <p:tgtEl>
                                          <p:spTgt spid="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00"/>
                                        <p:tgtEl>
                                          <p:spTgt spid="1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xit" presetSubtype="10" fill="hold" nodeType="clickEffect">
                                  <p:stCondLst>
                                    <p:cond delay="0"/>
                                  </p:stCondLst>
                                  <p:childTnLst>
                                    <p:animEffect transition="out" filter="blinds(horizontal)">
                                      <p:cBhvr>
                                        <p:cTn id="53" dur="500"/>
                                        <p:tgtEl>
                                          <p:spTgt spid="8"/>
                                        </p:tgtEl>
                                      </p:cBhvr>
                                    </p:animEffect>
                                    <p:set>
                                      <p:cBhvr>
                                        <p:cTn id="54" dur="1" fill="hold">
                                          <p:stCondLst>
                                            <p:cond delay="499"/>
                                          </p:stCondLst>
                                        </p:cTn>
                                        <p:tgtEl>
                                          <p:spTgt spid="8"/>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2"/>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0"/>
                                        </p:tgtEl>
                                        <p:attrNameLst>
                                          <p:attrName>style.visibility</p:attrName>
                                        </p:attrNameLst>
                                      </p:cBhvr>
                                      <p:to>
                                        <p:strVal val="hidden"/>
                                      </p:to>
                                    </p:set>
                                  </p:childTnLst>
                                </p:cTn>
                              </p:par>
                            </p:childTnLst>
                          </p:cTn>
                        </p:par>
                        <p:par>
                          <p:cTn id="59" fill="hold" nodeType="afterGroup">
                            <p:stCondLst>
                              <p:cond delay="500"/>
                            </p:stCondLst>
                            <p:childTnLst>
                              <p:par>
                                <p:cTn id="60" presetID="3" presetClass="entr" presetSubtype="10" fill="hold"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blinds(horizontal)">
                                      <p:cBhvr>
                                        <p:cTn id="62" dur="500"/>
                                        <p:tgtEl>
                                          <p:spTgt spid="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wipe(right)">
                                      <p:cBhvr>
                                        <p:cTn id="67" dur="500"/>
                                        <p:tgtEl>
                                          <p:spTgt spid="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wipe(left)">
                                      <p:cBhvr>
                                        <p:cTn id="72" dur="500"/>
                                        <p:tgtEl>
                                          <p:spTgt spid="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xit" presetSubtype="10" fill="hold" nodeType="clickEffect">
                                  <p:stCondLst>
                                    <p:cond delay="0"/>
                                  </p:stCondLst>
                                  <p:childTnLst>
                                    <p:animEffect transition="out" filter="blinds(horizontal)">
                                      <p:cBhvr>
                                        <p:cTn id="76" dur="500"/>
                                        <p:tgtEl>
                                          <p:spTgt spid="2"/>
                                        </p:tgtEl>
                                      </p:cBhvr>
                                    </p:animEffect>
                                    <p:set>
                                      <p:cBhvr>
                                        <p:cTn id="77" dur="1" fill="hold">
                                          <p:stCondLst>
                                            <p:cond delay="499"/>
                                          </p:stCondLst>
                                        </p:cTn>
                                        <p:tgtEl>
                                          <p:spTgt spid="2"/>
                                        </p:tgtEl>
                                        <p:attrNameLst>
                                          <p:attrName>style.visibility</p:attrName>
                                        </p:attrNameLst>
                                      </p:cBhvr>
                                      <p:to>
                                        <p:strVal val="hidden"/>
                                      </p:to>
                                    </p:set>
                                  </p:childTnLst>
                                </p:cTn>
                              </p:par>
                              <p:par>
                                <p:cTn id="78" presetID="3" presetClass="exit" presetSubtype="10" fill="hold" nodeType="withEffect">
                                  <p:stCondLst>
                                    <p:cond delay="0"/>
                                  </p:stCondLst>
                                  <p:childTnLst>
                                    <p:animEffect transition="out" filter="blinds(horizontal)">
                                      <p:cBhvr>
                                        <p:cTn id="79" dur="500"/>
                                        <p:tgtEl>
                                          <p:spTgt spid="6"/>
                                        </p:tgtEl>
                                      </p:cBhvr>
                                    </p:animEffect>
                                    <p:set>
                                      <p:cBhvr>
                                        <p:cTn id="80" dur="1" fill="hold">
                                          <p:stCondLst>
                                            <p:cond delay="499"/>
                                          </p:stCondLst>
                                        </p:cTn>
                                        <p:tgtEl>
                                          <p:spTgt spid="6"/>
                                        </p:tgtEl>
                                        <p:attrNameLst>
                                          <p:attrName>style.visibility</p:attrName>
                                        </p:attrNameLst>
                                      </p:cBhvr>
                                      <p:to>
                                        <p:strVal val="hidden"/>
                                      </p:to>
                                    </p:set>
                                  </p:childTnLst>
                                </p:cTn>
                              </p:par>
                              <p:par>
                                <p:cTn id="81" presetID="3" presetClass="exit" presetSubtype="10" fill="hold" nodeType="withEffect">
                                  <p:stCondLst>
                                    <p:cond delay="0"/>
                                  </p:stCondLst>
                                  <p:childTnLst>
                                    <p:animEffect transition="out" filter="blinds(horizontal)">
                                      <p:cBhvr>
                                        <p:cTn id="82" dur="500"/>
                                        <p:tgtEl>
                                          <p:spTgt spid="3"/>
                                        </p:tgtEl>
                                      </p:cBhvr>
                                    </p:animEffect>
                                    <p:set>
                                      <p:cBhvr>
                                        <p:cTn id="83" dur="1" fill="hold">
                                          <p:stCondLst>
                                            <p:cond delay="499"/>
                                          </p:stCondLst>
                                        </p:cTn>
                                        <p:tgtEl>
                                          <p:spTgt spid="3"/>
                                        </p:tgtEl>
                                        <p:attrNameLst>
                                          <p:attrName>style.visibility</p:attrName>
                                        </p:attrNameLst>
                                      </p:cBhvr>
                                      <p:to>
                                        <p:strVal val="hidden"/>
                                      </p:to>
                                    </p:set>
                                  </p:childTnLst>
                                </p:cTn>
                              </p:par>
                            </p:childTnLst>
                          </p:cTn>
                        </p:par>
                        <p:par>
                          <p:cTn id="84" fill="hold" nodeType="afterGroup">
                            <p:stCondLst>
                              <p:cond delay="500"/>
                            </p:stCondLst>
                            <p:childTnLst>
                              <p:par>
                                <p:cTn id="85" presetID="3" presetClass="entr" presetSubtype="10" fill="hold" nodeType="after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blinds(horizontal)">
                                      <p:cBhvr>
                                        <p:cTn id="87" dur="500"/>
                                        <p:tgtEl>
                                          <p:spTgt spid="7"/>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xit" presetSubtype="10" fill="hold" nodeType="clickEffect">
                                  <p:stCondLst>
                                    <p:cond delay="0"/>
                                  </p:stCondLst>
                                  <p:childTnLst>
                                    <p:animEffect transition="out" filter="blinds(horizontal)">
                                      <p:cBhvr>
                                        <p:cTn id="91" dur="500"/>
                                        <p:tgtEl>
                                          <p:spTgt spid="7"/>
                                        </p:tgtEl>
                                      </p:cBhvr>
                                    </p:animEffect>
                                    <p:set>
                                      <p:cBhvr>
                                        <p:cTn id="92" dur="1" fill="hold">
                                          <p:stCondLst>
                                            <p:cond delay="499"/>
                                          </p:stCondLst>
                                        </p:cTn>
                                        <p:tgtEl>
                                          <p:spTgt spid="7"/>
                                        </p:tgtEl>
                                        <p:attrNameLst>
                                          <p:attrName>style.visibility</p:attrName>
                                        </p:attrNameLst>
                                      </p:cBhvr>
                                      <p:to>
                                        <p:strVal val="hidden"/>
                                      </p:to>
                                    </p:set>
                                  </p:childTnLst>
                                </p:cTn>
                              </p:par>
                            </p:childTnLst>
                          </p:cTn>
                        </p:par>
                        <p:par>
                          <p:cTn id="93" fill="hold" nodeType="afterGroup">
                            <p:stCondLst>
                              <p:cond delay="500"/>
                            </p:stCondLst>
                            <p:childTnLst>
                              <p:par>
                                <p:cTn id="94" presetID="3" presetClass="entr" presetSubtype="10" fill="hold" grpId="1" nodeType="afterEffect">
                                  <p:stCondLst>
                                    <p:cond delay="0"/>
                                  </p:stCondLst>
                                  <p:childTnLst>
                                    <p:set>
                                      <p:cBhvr>
                                        <p:cTn id="95" dur="1" fill="hold">
                                          <p:stCondLst>
                                            <p:cond delay="0"/>
                                          </p:stCondLst>
                                        </p:cTn>
                                        <p:tgtEl>
                                          <p:spTgt spid="5">
                                            <p:txEl>
                                              <p:pRg st="0" end="0"/>
                                            </p:txEl>
                                          </p:spTgt>
                                        </p:tgtEl>
                                        <p:attrNameLst>
                                          <p:attrName>style.visibility</p:attrName>
                                        </p:attrNameLst>
                                      </p:cBhvr>
                                      <p:to>
                                        <p:strVal val="visible"/>
                                      </p:to>
                                    </p:set>
                                    <p:animEffect transition="in" filter="blinds(horizontal)">
                                      <p:cBhvr>
                                        <p:cTn id="96" dur="500"/>
                                        <p:tgtEl>
                                          <p:spTgt spid="5">
                                            <p:txEl>
                                              <p:pRg st="0" end="0"/>
                                            </p:txEl>
                                          </p:spTgt>
                                        </p:tgtEl>
                                      </p:cBhvr>
                                    </p:animEffect>
                                  </p:childTnLst>
                                </p:cTn>
                              </p:par>
                            </p:childTnLst>
                          </p:cTn>
                        </p:par>
                        <p:par>
                          <p:cTn id="97" fill="hold" nodeType="afterGroup">
                            <p:stCondLst>
                              <p:cond delay="1000"/>
                            </p:stCondLst>
                            <p:childTnLst>
                              <p:par>
                                <p:cTn id="98" presetID="3" presetClass="entr" presetSubtype="10" fill="hold" grpId="1" nodeType="afterEffect">
                                  <p:stCondLst>
                                    <p:cond delay="0"/>
                                  </p:stCondLst>
                                  <p:childTnLst>
                                    <p:set>
                                      <p:cBhvr>
                                        <p:cTn id="99" dur="1" fill="hold">
                                          <p:stCondLst>
                                            <p:cond delay="0"/>
                                          </p:stCondLst>
                                        </p:cTn>
                                        <p:tgtEl>
                                          <p:spTgt spid="5">
                                            <p:txEl>
                                              <p:pRg st="1" end="1"/>
                                            </p:txEl>
                                          </p:spTgt>
                                        </p:tgtEl>
                                        <p:attrNameLst>
                                          <p:attrName>style.visibility</p:attrName>
                                        </p:attrNameLst>
                                      </p:cBhvr>
                                      <p:to>
                                        <p:strVal val="visible"/>
                                      </p:to>
                                    </p:set>
                                    <p:animEffect transition="in" filter="blinds(horizontal)">
                                      <p:cBhvr>
                                        <p:cTn id="10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
          <p:cNvSpPr>
            <a:spLocks noGrp="1"/>
          </p:cNvSpPr>
          <p:nvPr>
            <p:ph type="title"/>
          </p:nvPr>
        </p:nvSpPr>
        <p:spPr/>
        <p:txBody>
          <a:bodyPr rtlCol="0"/>
          <a:lstStyle/>
          <a:p>
            <a:pPr rtl="0"/>
            <a:r>
              <a:rPr lang="cs-CZ" dirty="0"/>
              <a:t>Gravitační zákon</a:t>
            </a:r>
          </a:p>
        </p:txBody>
      </p:sp>
    </p:spTree>
    <p:extLst>
      <p:ext uri="{BB962C8B-B14F-4D97-AF65-F5344CB8AC3E}">
        <p14:creationId xmlns:p14="http://schemas.microsoft.com/office/powerpoint/2010/main" val="66186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6">
            <a:extLst>
              <a:ext uri="{FF2B5EF4-FFF2-40B4-BE49-F238E27FC236}">
                <a16:creationId xmlns:a16="http://schemas.microsoft.com/office/drawing/2014/main" id="{8CBF6335-F503-4CA6-99D4-36A4A4F6B93B}"/>
              </a:ext>
            </a:extLst>
          </p:cNvPr>
          <p:cNvSpPr txBox="1">
            <a:spLocks noChangeArrowheads="1"/>
          </p:cNvSpPr>
          <p:nvPr/>
        </p:nvSpPr>
        <p:spPr bwMode="auto">
          <a:xfrm>
            <a:off x="2135189" y="24209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cs-CZ" altLang="cs-CZ"/>
          </a:p>
        </p:txBody>
      </p:sp>
      <p:graphicFrame>
        <p:nvGraphicFramePr>
          <p:cNvPr id="4104" name="Object 8">
            <a:extLst>
              <a:ext uri="{FF2B5EF4-FFF2-40B4-BE49-F238E27FC236}">
                <a16:creationId xmlns:a16="http://schemas.microsoft.com/office/drawing/2014/main" id="{43DFBC92-5BD9-47AA-9A15-09A63A038355}"/>
              </a:ext>
            </a:extLst>
          </p:cNvPr>
          <p:cNvGraphicFramePr>
            <a:graphicFrameLocks noChangeAspect="1"/>
          </p:cNvGraphicFramePr>
          <p:nvPr>
            <p:extLst>
              <p:ext uri="{D42A27DB-BD31-4B8C-83A1-F6EECF244321}">
                <p14:modId xmlns:p14="http://schemas.microsoft.com/office/powerpoint/2010/main" val="3035698087"/>
              </p:ext>
            </p:extLst>
          </p:nvPr>
        </p:nvGraphicFramePr>
        <p:xfrm>
          <a:off x="606184" y="2423759"/>
          <a:ext cx="2736850" cy="1266825"/>
        </p:xfrm>
        <a:graphic>
          <a:graphicData uri="http://schemas.openxmlformats.org/presentationml/2006/ole">
            <mc:AlternateContent xmlns:mc="http://schemas.openxmlformats.org/markup-compatibility/2006">
              <mc:Choice xmlns:v="urn:schemas-microsoft-com:vml" Requires="v">
                <p:oleObj spid="_x0000_s3093" name="Rovnice" r:id="rId4" imgW="850680" imgH="393480" progId="Equation.3">
                  <p:embed/>
                </p:oleObj>
              </mc:Choice>
              <mc:Fallback>
                <p:oleObj name="Rovnice" r:id="rId4" imgW="850680" imgH="393480" progId="Equation.3">
                  <p:embed/>
                  <p:pic>
                    <p:nvPicPr>
                      <p:cNvPr id="4104" name="Object 8">
                        <a:extLst>
                          <a:ext uri="{FF2B5EF4-FFF2-40B4-BE49-F238E27FC236}">
                            <a16:creationId xmlns:a16="http://schemas.microsoft.com/office/drawing/2014/main" id="{43DFBC92-5BD9-47AA-9A15-09A63A0383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184" y="2423759"/>
                        <a:ext cx="2736850" cy="1266825"/>
                      </a:xfrm>
                      <a:prstGeom prst="rect">
                        <a:avLst/>
                      </a:prstGeom>
                      <a:solidFill>
                        <a:srgbClr val="FFFF00"/>
                      </a:solidFill>
                      <a:ln w="57150">
                        <a:solidFill>
                          <a:schemeClr val="folHlink"/>
                        </a:solidFill>
                        <a:miter lim="800000"/>
                        <a:headEnd/>
                        <a:tailEnd/>
                      </a:ln>
                      <a:effectLst/>
                    </p:spPr>
                  </p:pic>
                </p:oleObj>
              </mc:Fallback>
            </mc:AlternateContent>
          </a:graphicData>
        </a:graphic>
      </p:graphicFrame>
      <p:sp>
        <p:nvSpPr>
          <p:cNvPr id="4105" name="Oval 9">
            <a:extLst>
              <a:ext uri="{FF2B5EF4-FFF2-40B4-BE49-F238E27FC236}">
                <a16:creationId xmlns:a16="http://schemas.microsoft.com/office/drawing/2014/main" id="{F641309E-D025-448E-BEAE-F26167206A93}"/>
              </a:ext>
            </a:extLst>
          </p:cNvPr>
          <p:cNvSpPr>
            <a:spLocks noChangeArrowheads="1"/>
          </p:cNvSpPr>
          <p:nvPr/>
        </p:nvSpPr>
        <p:spPr bwMode="auto">
          <a:xfrm>
            <a:off x="3719513" y="4508501"/>
            <a:ext cx="1439862" cy="1584325"/>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ltLang="cs-CZ"/>
          </a:p>
        </p:txBody>
      </p:sp>
      <p:sp>
        <p:nvSpPr>
          <p:cNvPr id="4106" name="Oval 10">
            <a:extLst>
              <a:ext uri="{FF2B5EF4-FFF2-40B4-BE49-F238E27FC236}">
                <a16:creationId xmlns:a16="http://schemas.microsoft.com/office/drawing/2014/main" id="{E876E9DF-AEEA-4B67-B6D8-89E3A20444EC}"/>
              </a:ext>
            </a:extLst>
          </p:cNvPr>
          <p:cNvSpPr>
            <a:spLocks noChangeArrowheads="1"/>
          </p:cNvSpPr>
          <p:nvPr/>
        </p:nvSpPr>
        <p:spPr bwMode="auto">
          <a:xfrm>
            <a:off x="6888163" y="4868863"/>
            <a:ext cx="792162" cy="792162"/>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ltLang="cs-CZ"/>
          </a:p>
        </p:txBody>
      </p:sp>
      <p:sp>
        <p:nvSpPr>
          <p:cNvPr id="4108" name="Text Box 12">
            <a:extLst>
              <a:ext uri="{FF2B5EF4-FFF2-40B4-BE49-F238E27FC236}">
                <a16:creationId xmlns:a16="http://schemas.microsoft.com/office/drawing/2014/main" id="{31A69EC0-3A5A-40EF-9854-55454D098BAB}"/>
              </a:ext>
            </a:extLst>
          </p:cNvPr>
          <p:cNvSpPr txBox="1">
            <a:spLocks noChangeArrowheads="1"/>
          </p:cNvSpPr>
          <p:nvPr/>
        </p:nvSpPr>
        <p:spPr bwMode="auto">
          <a:xfrm>
            <a:off x="5643563" y="5319713"/>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solidFill>
                  <a:srgbClr val="FF0000"/>
                </a:solidFill>
              </a:rPr>
              <a:t>r</a:t>
            </a:r>
          </a:p>
        </p:txBody>
      </p:sp>
      <p:sp>
        <p:nvSpPr>
          <p:cNvPr id="4110" name="Text Box 14">
            <a:extLst>
              <a:ext uri="{FF2B5EF4-FFF2-40B4-BE49-F238E27FC236}">
                <a16:creationId xmlns:a16="http://schemas.microsoft.com/office/drawing/2014/main" id="{57B40515-CAE4-43C7-9EB2-D411EBCD6366}"/>
              </a:ext>
            </a:extLst>
          </p:cNvPr>
          <p:cNvSpPr txBox="1">
            <a:spLocks noChangeArrowheads="1"/>
          </p:cNvSpPr>
          <p:nvPr/>
        </p:nvSpPr>
        <p:spPr bwMode="auto">
          <a:xfrm>
            <a:off x="4132263" y="4743450"/>
            <a:ext cx="5934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2800" dirty="0">
                <a:solidFill>
                  <a:srgbClr val="FF0000"/>
                </a:solidFill>
              </a:rPr>
              <a:t>m</a:t>
            </a:r>
            <a:r>
              <a:rPr lang="cs-CZ" altLang="cs-CZ" sz="2800" baseline="-25000" dirty="0">
                <a:solidFill>
                  <a:srgbClr val="FF0000"/>
                </a:solidFill>
              </a:rPr>
              <a:t>1</a:t>
            </a:r>
            <a:endParaRPr lang="cs-CZ" altLang="cs-CZ" sz="2800" dirty="0">
              <a:solidFill>
                <a:srgbClr val="FF0000"/>
              </a:solidFill>
            </a:endParaRPr>
          </a:p>
        </p:txBody>
      </p:sp>
      <p:sp>
        <p:nvSpPr>
          <p:cNvPr id="4112" name="Text Box 16">
            <a:extLst>
              <a:ext uri="{FF2B5EF4-FFF2-40B4-BE49-F238E27FC236}">
                <a16:creationId xmlns:a16="http://schemas.microsoft.com/office/drawing/2014/main" id="{AA892767-1174-4B1D-9003-4E3F751CC79E}"/>
              </a:ext>
            </a:extLst>
          </p:cNvPr>
          <p:cNvSpPr txBox="1">
            <a:spLocks noChangeArrowheads="1"/>
          </p:cNvSpPr>
          <p:nvPr/>
        </p:nvSpPr>
        <p:spPr bwMode="auto">
          <a:xfrm>
            <a:off x="7032625" y="4797425"/>
            <a:ext cx="5934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2800" dirty="0">
                <a:solidFill>
                  <a:srgbClr val="FF0000"/>
                </a:solidFill>
              </a:rPr>
              <a:t>m</a:t>
            </a:r>
            <a:r>
              <a:rPr lang="cs-CZ" altLang="cs-CZ" sz="2800" baseline="-25000" dirty="0">
                <a:solidFill>
                  <a:srgbClr val="FF0000"/>
                </a:solidFill>
              </a:rPr>
              <a:t>2</a:t>
            </a:r>
            <a:endParaRPr lang="cs-CZ" altLang="cs-CZ" sz="2800" dirty="0">
              <a:solidFill>
                <a:srgbClr val="FF0000"/>
              </a:solidFill>
            </a:endParaRPr>
          </a:p>
        </p:txBody>
      </p:sp>
      <p:sp>
        <p:nvSpPr>
          <p:cNvPr id="4113" name="Line 17">
            <a:extLst>
              <a:ext uri="{FF2B5EF4-FFF2-40B4-BE49-F238E27FC236}">
                <a16:creationId xmlns:a16="http://schemas.microsoft.com/office/drawing/2014/main" id="{E73F8865-7F69-4AC0-8335-6EED6641EE5A}"/>
              </a:ext>
            </a:extLst>
          </p:cNvPr>
          <p:cNvSpPr>
            <a:spLocks noChangeShapeType="1"/>
          </p:cNvSpPr>
          <p:nvPr/>
        </p:nvSpPr>
        <p:spPr bwMode="auto">
          <a:xfrm>
            <a:off x="4440238" y="5300663"/>
            <a:ext cx="1008062" cy="0"/>
          </a:xfrm>
          <a:prstGeom prst="line">
            <a:avLst/>
          </a:prstGeom>
          <a:noFill/>
          <a:ln w="66675">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114" name="Line 18">
            <a:extLst>
              <a:ext uri="{FF2B5EF4-FFF2-40B4-BE49-F238E27FC236}">
                <a16:creationId xmlns:a16="http://schemas.microsoft.com/office/drawing/2014/main" id="{A5B74B58-BA9F-4B65-ABCA-1B621B421EA9}"/>
              </a:ext>
            </a:extLst>
          </p:cNvPr>
          <p:cNvSpPr>
            <a:spLocks noChangeShapeType="1"/>
          </p:cNvSpPr>
          <p:nvPr/>
        </p:nvSpPr>
        <p:spPr bwMode="auto">
          <a:xfrm flipH="1">
            <a:off x="6240463" y="5300663"/>
            <a:ext cx="1008062" cy="0"/>
          </a:xfrm>
          <a:prstGeom prst="line">
            <a:avLst/>
          </a:prstGeom>
          <a:noFill/>
          <a:ln w="66675">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115" name="Text Box 19">
            <a:extLst>
              <a:ext uri="{FF2B5EF4-FFF2-40B4-BE49-F238E27FC236}">
                <a16:creationId xmlns:a16="http://schemas.microsoft.com/office/drawing/2014/main" id="{B9039F8D-032D-49A5-A0DD-05809B795790}"/>
              </a:ext>
            </a:extLst>
          </p:cNvPr>
          <p:cNvSpPr txBox="1">
            <a:spLocks noChangeArrowheads="1"/>
          </p:cNvSpPr>
          <p:nvPr/>
        </p:nvSpPr>
        <p:spPr bwMode="auto">
          <a:xfrm>
            <a:off x="5016501" y="5589588"/>
            <a:ext cx="4937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800" b="1" dirty="0" err="1"/>
              <a:t>F</a:t>
            </a:r>
            <a:r>
              <a:rPr lang="cs-CZ" altLang="cs-CZ" sz="2800" b="1" baseline="-25000" dirty="0" err="1"/>
              <a:t>g</a:t>
            </a:r>
            <a:endParaRPr lang="cs-CZ" altLang="cs-CZ" sz="2800" b="1" dirty="0"/>
          </a:p>
        </p:txBody>
      </p:sp>
      <p:sp>
        <p:nvSpPr>
          <p:cNvPr id="4116" name="Text Box 20">
            <a:extLst>
              <a:ext uri="{FF2B5EF4-FFF2-40B4-BE49-F238E27FC236}">
                <a16:creationId xmlns:a16="http://schemas.microsoft.com/office/drawing/2014/main" id="{2B92BFD1-4161-4A51-AD43-31D11B795E64}"/>
              </a:ext>
            </a:extLst>
          </p:cNvPr>
          <p:cNvSpPr txBox="1">
            <a:spLocks noChangeArrowheads="1"/>
          </p:cNvSpPr>
          <p:nvPr/>
        </p:nvSpPr>
        <p:spPr bwMode="auto">
          <a:xfrm>
            <a:off x="6096000" y="5589589"/>
            <a:ext cx="534121"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b="1" dirty="0"/>
              <a:t>-</a:t>
            </a:r>
            <a:r>
              <a:rPr lang="cs-CZ" altLang="cs-CZ" sz="2800" b="1" dirty="0" err="1"/>
              <a:t>F</a:t>
            </a:r>
            <a:r>
              <a:rPr lang="cs-CZ" altLang="cs-CZ" sz="2800" b="1" baseline="-25000" dirty="0" err="1"/>
              <a:t>g</a:t>
            </a:r>
            <a:endParaRPr lang="cs-CZ" altLang="cs-CZ" sz="2800" b="1" dirty="0"/>
          </a:p>
          <a:p>
            <a:endParaRPr lang="cs-CZ" altLang="cs-CZ" dirty="0"/>
          </a:p>
        </p:txBody>
      </p:sp>
      <p:sp>
        <p:nvSpPr>
          <p:cNvPr id="4117" name="Text Box 21">
            <a:extLst>
              <a:ext uri="{FF2B5EF4-FFF2-40B4-BE49-F238E27FC236}">
                <a16:creationId xmlns:a16="http://schemas.microsoft.com/office/drawing/2014/main" id="{8E35968B-DDA8-4B5D-BCF5-F17C05DFFCCA}"/>
              </a:ext>
            </a:extLst>
          </p:cNvPr>
          <p:cNvSpPr txBox="1">
            <a:spLocks noChangeArrowheads="1"/>
          </p:cNvSpPr>
          <p:nvPr/>
        </p:nvSpPr>
        <p:spPr bwMode="auto">
          <a:xfrm>
            <a:off x="3957638" y="2016337"/>
            <a:ext cx="797380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400" dirty="0"/>
              <a:t>Každá dvě tělesa se navzájem přitahují stejně velkými</a:t>
            </a:r>
          </a:p>
          <a:p>
            <a:r>
              <a:rPr lang="cs-CZ" altLang="cs-CZ" sz="2400" dirty="0"/>
              <a:t>gravitačními silami opačného směru. Velikost gravitačních sil je přímo úměrná součinu hmotnosti těles a nepřímo úměrná druhé mocnině jejich vzdálenosti. </a:t>
            </a:r>
          </a:p>
        </p:txBody>
      </p:sp>
      <p:sp>
        <p:nvSpPr>
          <p:cNvPr id="4118" name="Text Box 22">
            <a:extLst>
              <a:ext uri="{FF2B5EF4-FFF2-40B4-BE49-F238E27FC236}">
                <a16:creationId xmlns:a16="http://schemas.microsoft.com/office/drawing/2014/main" id="{1D08251F-9957-4628-A4E0-99BBD8D8D192}"/>
              </a:ext>
            </a:extLst>
          </p:cNvPr>
          <p:cNvSpPr txBox="1">
            <a:spLocks noChangeArrowheads="1"/>
          </p:cNvSpPr>
          <p:nvPr/>
        </p:nvSpPr>
        <p:spPr bwMode="auto">
          <a:xfrm>
            <a:off x="8471572" y="5404922"/>
            <a:ext cx="2096408" cy="36933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dirty="0"/>
              <a:t>Gravitační konstanta</a:t>
            </a:r>
          </a:p>
        </p:txBody>
      </p:sp>
      <p:sp>
        <p:nvSpPr>
          <p:cNvPr id="4119" name="Text Box 23">
            <a:extLst>
              <a:ext uri="{FF2B5EF4-FFF2-40B4-BE49-F238E27FC236}">
                <a16:creationId xmlns:a16="http://schemas.microsoft.com/office/drawing/2014/main" id="{CF7323D4-05E6-4EF0-8224-8B480F7B7A5B}"/>
              </a:ext>
            </a:extLst>
          </p:cNvPr>
          <p:cNvSpPr txBox="1">
            <a:spLocks noChangeArrowheads="1"/>
          </p:cNvSpPr>
          <p:nvPr/>
        </p:nvSpPr>
        <p:spPr bwMode="auto">
          <a:xfrm>
            <a:off x="7918450" y="5994788"/>
            <a:ext cx="44986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800" dirty="0">
                <a:highlight>
                  <a:srgbClr val="FFFF00"/>
                </a:highlight>
                <a:latin typeface="Symbol" panose="05050102010706020507" pitchFamily="18" charset="2"/>
              </a:rPr>
              <a:t>k = 6,67 . 10</a:t>
            </a:r>
            <a:r>
              <a:rPr lang="cs-CZ" altLang="cs-CZ" sz="2800" baseline="30000" dirty="0">
                <a:highlight>
                  <a:srgbClr val="FFFF00"/>
                </a:highlight>
                <a:latin typeface="Symbol" panose="05050102010706020507" pitchFamily="18" charset="2"/>
              </a:rPr>
              <a:t>-11 </a:t>
            </a:r>
            <a:r>
              <a:rPr lang="cs-CZ" altLang="cs-CZ" sz="2800" dirty="0">
                <a:highlight>
                  <a:srgbClr val="FFFF00"/>
                </a:highlight>
                <a:latin typeface="Symbol" panose="05050102010706020507" pitchFamily="18" charset="2"/>
              </a:rPr>
              <a:t>N.</a:t>
            </a:r>
            <a:r>
              <a:rPr lang="cs-CZ" altLang="cs-CZ" sz="2800" baseline="30000" dirty="0">
                <a:highlight>
                  <a:srgbClr val="FFFF00"/>
                </a:highlight>
                <a:latin typeface="Symbol" panose="05050102010706020507" pitchFamily="18" charset="2"/>
              </a:rPr>
              <a:t> </a:t>
            </a:r>
            <a:r>
              <a:rPr lang="cs-CZ" altLang="cs-CZ" sz="2800" dirty="0">
                <a:highlight>
                  <a:srgbClr val="FFFF00"/>
                </a:highlight>
                <a:latin typeface="Times New Roman" panose="02020603050405020304" pitchFamily="18" charset="0"/>
              </a:rPr>
              <a:t>m</a:t>
            </a:r>
            <a:r>
              <a:rPr lang="cs-CZ" altLang="cs-CZ" sz="2800" baseline="30000" dirty="0">
                <a:highlight>
                  <a:srgbClr val="FFFF00"/>
                </a:highlight>
                <a:latin typeface="Symbol" panose="05050102010706020507" pitchFamily="18" charset="2"/>
              </a:rPr>
              <a:t> 2 </a:t>
            </a:r>
            <a:r>
              <a:rPr lang="cs-CZ" altLang="cs-CZ" sz="2800" dirty="0">
                <a:highlight>
                  <a:srgbClr val="FFFF00"/>
                </a:highlight>
                <a:latin typeface="Symbol" panose="05050102010706020507" pitchFamily="18" charset="2"/>
              </a:rPr>
              <a:t>.</a:t>
            </a:r>
            <a:r>
              <a:rPr lang="cs-CZ" altLang="cs-CZ" sz="2800" baseline="30000" dirty="0">
                <a:highlight>
                  <a:srgbClr val="FFFF00"/>
                </a:highlight>
                <a:latin typeface="Symbol" panose="05050102010706020507" pitchFamily="18" charset="2"/>
              </a:rPr>
              <a:t> </a:t>
            </a:r>
            <a:r>
              <a:rPr lang="cs-CZ" altLang="cs-CZ" sz="2800" dirty="0">
                <a:highlight>
                  <a:srgbClr val="FFFF00"/>
                </a:highlight>
                <a:latin typeface="Times New Roman" panose="02020603050405020304" pitchFamily="18" charset="0"/>
              </a:rPr>
              <a:t>kg</a:t>
            </a:r>
            <a:r>
              <a:rPr lang="cs-CZ" altLang="cs-CZ" sz="2800" baseline="30000" dirty="0">
                <a:highlight>
                  <a:srgbClr val="FFFF00"/>
                </a:highlight>
                <a:latin typeface="Symbol" panose="05050102010706020507" pitchFamily="18" charset="2"/>
              </a:rPr>
              <a:t>  -2</a:t>
            </a:r>
            <a:endParaRPr lang="cs-CZ" altLang="cs-CZ" sz="2800" dirty="0">
              <a:highlight>
                <a:srgbClr val="FFFF00"/>
              </a:highlight>
              <a:latin typeface="Symbol" panose="05050102010706020507" pitchFamily="18" charset="2"/>
            </a:endParaRPr>
          </a:p>
        </p:txBody>
      </p:sp>
      <p:sp>
        <p:nvSpPr>
          <p:cNvPr id="4107" name="Line 11">
            <a:extLst>
              <a:ext uri="{FF2B5EF4-FFF2-40B4-BE49-F238E27FC236}">
                <a16:creationId xmlns:a16="http://schemas.microsoft.com/office/drawing/2014/main" id="{59386853-F0D4-4C1B-BE61-9E9F7DC59915}"/>
              </a:ext>
            </a:extLst>
          </p:cNvPr>
          <p:cNvSpPr>
            <a:spLocks noChangeShapeType="1"/>
          </p:cNvSpPr>
          <p:nvPr/>
        </p:nvSpPr>
        <p:spPr bwMode="auto">
          <a:xfrm>
            <a:off x="4475957" y="5300663"/>
            <a:ext cx="2808287"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 name="Nadpis 1">
            <a:extLst>
              <a:ext uri="{FF2B5EF4-FFF2-40B4-BE49-F238E27FC236}">
                <a16:creationId xmlns:a16="http://schemas.microsoft.com/office/drawing/2014/main" id="{E69B0203-6F39-46D9-A520-DB8B3206ACB7}"/>
              </a:ext>
            </a:extLst>
          </p:cNvPr>
          <p:cNvSpPr>
            <a:spLocks noGrp="1"/>
          </p:cNvSpPr>
          <p:nvPr>
            <p:ph type="title"/>
          </p:nvPr>
        </p:nvSpPr>
        <p:spPr>
          <a:xfrm>
            <a:off x="1426147" y="554594"/>
            <a:ext cx="9628632" cy="1362113"/>
          </a:xfrm>
        </p:spPr>
        <p:txBody>
          <a:bodyPr/>
          <a:lstStyle/>
          <a:p>
            <a:r>
              <a:rPr lang="cs-CZ" dirty="0"/>
              <a:t>Newtonův všeobecný gravitační zákon</a:t>
            </a:r>
          </a:p>
        </p:txBody>
      </p:sp>
    </p:spTree>
    <p:extLst>
      <p:ext uri="{BB962C8B-B14F-4D97-AF65-F5344CB8AC3E}">
        <p14:creationId xmlns:p14="http://schemas.microsoft.com/office/powerpoint/2010/main" val="204106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a:extLst>
              <a:ext uri="{FF2B5EF4-FFF2-40B4-BE49-F238E27FC236}">
                <a16:creationId xmlns:a16="http://schemas.microsoft.com/office/drawing/2014/main" id="{AACBA5DF-047A-4300-9125-B86A7AE5708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53743" y="731294"/>
            <a:ext cx="4748046" cy="5935058"/>
          </a:xfrm>
        </p:spPr>
      </p:pic>
    </p:spTree>
    <p:extLst>
      <p:ext uri="{BB962C8B-B14F-4D97-AF65-F5344CB8AC3E}">
        <p14:creationId xmlns:p14="http://schemas.microsoft.com/office/powerpoint/2010/main" val="2468312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E1CBB1-AB3B-4C98-9593-8388F7D90740}"/>
              </a:ext>
            </a:extLst>
          </p:cNvPr>
          <p:cNvSpPr>
            <a:spLocks noGrp="1"/>
          </p:cNvSpPr>
          <p:nvPr>
            <p:ph type="title"/>
          </p:nvPr>
        </p:nvSpPr>
        <p:spPr/>
        <p:txBody>
          <a:bodyPr/>
          <a:lstStyle/>
          <a:p>
            <a:r>
              <a:rPr lang="cs-CZ" dirty="0"/>
              <a:t>Zdroje: </a:t>
            </a:r>
          </a:p>
        </p:txBody>
      </p:sp>
      <p:sp>
        <p:nvSpPr>
          <p:cNvPr id="3" name="Zástupný symbol pro obsah 2">
            <a:extLst>
              <a:ext uri="{FF2B5EF4-FFF2-40B4-BE49-F238E27FC236}">
                <a16:creationId xmlns:a16="http://schemas.microsoft.com/office/drawing/2014/main" id="{ADB59946-51EF-4335-A555-FBDEAE464445}"/>
              </a:ext>
            </a:extLst>
          </p:cNvPr>
          <p:cNvSpPr>
            <a:spLocks noGrp="1"/>
          </p:cNvSpPr>
          <p:nvPr>
            <p:ph idx="1"/>
          </p:nvPr>
        </p:nvSpPr>
        <p:spPr/>
        <p:txBody>
          <a:bodyPr>
            <a:normAutofit fontScale="92500" lnSpcReduction="10000"/>
          </a:bodyPr>
          <a:lstStyle/>
          <a:p>
            <a:r>
              <a:rPr lang="cs-CZ" dirty="0">
                <a:hlinkClick r:id="rId3"/>
              </a:rPr>
              <a:t>http://jirisoler.wz.cz/principia.html</a:t>
            </a:r>
            <a:endParaRPr lang="cs-CZ" dirty="0"/>
          </a:p>
          <a:p>
            <a:r>
              <a:rPr lang="cs-CZ" dirty="0">
                <a:hlinkClick r:id="rId4"/>
              </a:rPr>
              <a:t>http://www.maths.tcd.ie/pub/HistMath/People/Newton/Fontenelle/Fonten.html</a:t>
            </a:r>
            <a:endParaRPr lang="cs-CZ" dirty="0"/>
          </a:p>
          <a:p>
            <a:r>
              <a:rPr lang="cs-CZ" dirty="0">
                <a:hlinkClick r:id="rId5"/>
              </a:rPr>
              <a:t>http://www.intriguing-history.com/issac-newton-at-trinity-college-cambridge/</a:t>
            </a:r>
            <a:endParaRPr lang="cs-CZ" dirty="0"/>
          </a:p>
          <a:p>
            <a:r>
              <a:rPr lang="cs-CZ" dirty="0">
                <a:hlinkClick r:id="rId6"/>
              </a:rPr>
              <a:t>https://upload.wikimedia.org/wikipedia/commons/thumb/c/cc/NewtonsTelescopeReplica.jpg/689px-NewtonsTelescopeReplica.jpg</a:t>
            </a:r>
            <a:endParaRPr lang="cs-CZ" dirty="0"/>
          </a:p>
          <a:p>
            <a:r>
              <a:rPr lang="cs-CZ" dirty="0">
                <a:hlinkClick r:id="rId7"/>
              </a:rPr>
              <a:t>http://www.newtonproject.ox.ac.uk/his-personal-life</a:t>
            </a:r>
            <a:endParaRPr lang="cs-CZ" dirty="0"/>
          </a:p>
          <a:p>
            <a:r>
              <a:rPr lang="cs-CZ" dirty="0">
                <a:hlinkClick r:id="rId8"/>
              </a:rPr>
              <a:t>https://todayinsci.com/N/Newton_Isaac/NewtonIsaac-FamousMenOfScience.htm</a:t>
            </a:r>
            <a:endParaRPr lang="cs-CZ" dirty="0"/>
          </a:p>
          <a:p>
            <a:r>
              <a:rPr lang="cs-CZ" dirty="0">
                <a:hlinkClick r:id="rId9"/>
              </a:rPr>
              <a:t>https://www.pslib.cz/jaromir.oscadal/fyzika/Dynamika/dynamika.ppt</a:t>
            </a:r>
            <a:endParaRPr lang="cs-CZ" dirty="0"/>
          </a:p>
          <a:p>
            <a:pPr marL="0" indent="0">
              <a:buNone/>
            </a:pPr>
            <a:r>
              <a:rPr lang="cs-CZ" dirty="0"/>
              <a:t> online [29. 9. 2017 15:00]</a:t>
            </a:r>
          </a:p>
          <a:p>
            <a:endParaRPr lang="cs-CZ" dirty="0"/>
          </a:p>
          <a:p>
            <a:endParaRPr lang="cs-CZ" dirty="0"/>
          </a:p>
        </p:txBody>
      </p:sp>
    </p:spTree>
    <p:extLst>
      <p:ext uri="{BB962C8B-B14F-4D97-AF65-F5344CB8AC3E}">
        <p14:creationId xmlns:p14="http://schemas.microsoft.com/office/powerpoint/2010/main" val="325941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
          <p:cNvSpPr>
            <a:spLocks noGrp="1"/>
          </p:cNvSpPr>
          <p:nvPr>
            <p:ph type="title"/>
          </p:nvPr>
        </p:nvSpPr>
        <p:spPr/>
        <p:txBody>
          <a:bodyPr rtlCol="0"/>
          <a:lstStyle/>
          <a:p>
            <a:r>
              <a:rPr lang="cs-CZ" dirty="0"/>
              <a:t>Isaac Newton  </a:t>
            </a:r>
            <a:br>
              <a:rPr lang="cs-CZ" dirty="0"/>
            </a:br>
            <a:r>
              <a:rPr lang="pl-PL" dirty="0"/>
              <a:t>4. ledna 1643 - 31. března 1727</a:t>
            </a:r>
            <a:endParaRPr lang="cs-CZ" dirty="0"/>
          </a:p>
        </p:txBody>
      </p:sp>
      <p:sp>
        <p:nvSpPr>
          <p:cNvPr id="14" name="Zástupný symbol pro obsah 2"/>
          <p:cNvSpPr>
            <a:spLocks noGrp="1"/>
          </p:cNvSpPr>
          <p:nvPr>
            <p:ph idx="1"/>
          </p:nvPr>
        </p:nvSpPr>
        <p:spPr>
          <a:xfrm>
            <a:off x="1280160" y="2190750"/>
            <a:ext cx="9628632" cy="1941636"/>
          </a:xfrm>
        </p:spPr>
        <p:txBody>
          <a:bodyPr rtlCol="0">
            <a:normAutofit fontScale="92500" lnSpcReduction="10000"/>
          </a:bodyPr>
          <a:lstStyle/>
          <a:p>
            <a:r>
              <a:rPr lang="pt-BR" sz="2400" dirty="0"/>
              <a:t> Juliánského kalendáře 25. prosince 1642</a:t>
            </a:r>
            <a:endParaRPr lang="cs-CZ" sz="2400" dirty="0"/>
          </a:p>
          <a:p>
            <a:r>
              <a:rPr lang="cs-CZ" sz="2400" dirty="0"/>
              <a:t>ve </a:t>
            </a:r>
            <a:r>
              <a:rPr lang="cs-CZ" sz="2400" dirty="0" err="1"/>
              <a:t>Woolsthorpu</a:t>
            </a:r>
            <a:r>
              <a:rPr lang="cs-CZ" sz="2400" dirty="0"/>
              <a:t> poblíž </a:t>
            </a:r>
            <a:r>
              <a:rPr lang="cs-CZ" sz="2400" dirty="0" err="1"/>
              <a:t>Granthamu</a:t>
            </a:r>
            <a:r>
              <a:rPr lang="cs-CZ" sz="2400" dirty="0"/>
              <a:t> v </a:t>
            </a:r>
            <a:r>
              <a:rPr lang="cs-CZ" sz="2400" dirty="0" err="1"/>
              <a:t>Lincolnshire</a:t>
            </a:r>
            <a:r>
              <a:rPr lang="cs-CZ" sz="2400" dirty="0"/>
              <a:t>.</a:t>
            </a:r>
          </a:p>
          <a:p>
            <a:r>
              <a:rPr lang="cs-CZ" sz="2400" dirty="0"/>
              <a:t>Otec: Isaac Newton             </a:t>
            </a:r>
          </a:p>
          <a:p>
            <a:r>
              <a:rPr lang="cs-CZ" sz="2400" dirty="0"/>
              <a:t>Matka: Hannah </a:t>
            </a:r>
            <a:r>
              <a:rPr lang="cs-CZ" sz="2400" dirty="0" err="1"/>
              <a:t>Ayscough</a:t>
            </a:r>
            <a:endParaRPr lang="cs-CZ" sz="2400" dirty="0"/>
          </a:p>
          <a:p>
            <a:endParaRPr lang="cs-CZ" sz="2400" dirty="0"/>
          </a:p>
          <a:p>
            <a:endParaRPr lang="cs-CZ" dirty="0"/>
          </a:p>
        </p:txBody>
      </p:sp>
      <p:sp>
        <p:nvSpPr>
          <p:cNvPr id="2" name="AutoShape 2" descr="data:image/png;base64,iVBORw0KGgoAAAANSUhEUgAAAYMAAACCCAMAAACTkVQxAAAAjVBMVEX///8AAAD6+vrr6+vz8/Pl5eXo6Ojy8vKzs7OqqqrIyMiPj4/29vbu7u7Pz8/S0tI7OztbW1u6urp6enqUlJSenp4jIyO4uLiFhYUXFxdCQkLe3t5VVVUeHh7CwsIJCQloaGhLS0ukpKRgYGAxMTEqKipwcHCIiIh+fn51dXVsbGxGRkYRERE2NjY+Pj7ecGXZAAANSElEQVR4nO1dibKiOhC9DaIICi7gBiq4L3j///MmCShbAngNSzmcqldvBhyJSbr79BZ+flq0aNGiRYsWLVqUBEHfXW3XMaW6B1IZLLfuEcQw3NnwhFr3YCrCBIy6hxCBNgY4nnayeTrgRVjUPZ5KYAB06h7DC8od4Gw9/4IXQa91PNXg0qC9ZqEVMITI39EajOsbTlXAqrcpYoC2w74bu9Jv0OhKg90cu6fPACbJiy7l2ndBQLIP20HdwyAwkdrppa4ibXSpYTDVoUOYR7/uYWAIe6CzMxvsqsdSJcQjXoJZ3cPAEJewpROgCYwqHkuVkHwvSKl7HAiWB79D+q0uHAX6nS+A5i9BE6gfGsqNdU/+4jWQsRpC/3XzP1o2lCwPxYFDyY+vbYmRcwznLvqvrgGE0AFM9t0j3Mt8uGXYh/umzCcw4aAlkH8WAPXLOWKfO/ZdEbltpT1amI9qs4nSjMRhJLwOdWPoZUkBFpKyRFUw11gfO7UYRWwKPAlT71LFvBiO2W56vzQ/Wd6iabjqJEJSNT+XxujZvz3MvMHK/3jJcOCaeR9NUCl5nC6OEFwIH0amcVmtSsbGGKboDwOvAVEAE3LSRy5AGc+do0m4BzsQr0EZz2BBcPESEOmeNiBQpOeSAoBTCc89Q8QUqgDHyL3BZnEt00ZbOEx6I1OPfv68xCcVgjADLfsTeim0YQ/ghm45MsqhXRyoHpQYL99MH+jbH8GvvuVpgQpwzaREGCaAyPupOFgc5QHHSGh2F6Sxy/EYZBIjXT2/3CrJ1r0DBVZ5H3H5U7fhMSFbYejYWmGyiol7hsfyZ+i/6MtX55AHrRqQx5/l8rIh/8h6Z5lwyXDo0h8HTtr9agJWTiWktS7YBkWtn9qAkLWRq4kwfeasmbvbJCPHhQN4aoQb2qZkdZD/lE2Y/wAtVSKCnptjDMvHsMA22PMOVKSXAJsAnCUSka5W/W264U/GEPfy4mRruC2F8b2Ha77hE3g7yV1I+6U34i6heT8870x4r0Hv/mSjIdwGuAZWAWsrc3bQJFq50gOHbS9REzDnXO2D9JCdfOyuCbUKtwLFWzbfeJ1IW4IeDtkdYnZazgymvw3adIvQgDS5VUDTS3wzTBI1SC0Tf8CNEpYdV/f1Qnsq8pUZudsK4RQQA5VrTFkEqs9NgjfxwJnB03fa05SO3IRqFrGI7+XxzK2IHvV3k6x6QvM44HGLo7o0f28A+d5p+TALRAMmsOb3wOGS7vziAFrSW/XA4fXYK9C+a9qErMHPY5u/02yO8jqY0ZfAogToODrn+OuptYMNSONLJIORDYsjgR4cGPO6SGsi7Cqk5+1vOFMZ1igWK68LcgFyfOFI0kesEPiKMkkXfnFCl0Z/5s2oq7vmE48eR2LqsoLRCq24bMYvZQG0HT/LonuS1lfPhlxB44ub7/+a/EJFY9bGG9CyNRY/VfRDW2KTyXwHmxOuMzjOKmnEGzFSmN3R6/qWm8CemLJv09S1AQ6nB/90KIX7A1YgRMS2abyzekEPWNnsdUSXAyWkiRN4cHrWgpkVO1GT+TN+HXAWZb7P9BR65xolycqz8KJErKjiGC1zd3kp5R2TaZrU3gudY2ZFSfsenfQlWUSfxFnsCF+fQumlwHsaL5pHcsc6L1d1w+TiOGu2Tj9kwTFe10+LIJLKQfKKPxaIVnXiIHspCdUQJmViNtG80p6TTbKY8ck541fyDKZNU+ZXTInBCbEk3AamxOptftapKBZvaOnmGiWqGLo5M6Hti/kOwpL1RUTjUqzSht0J8T5WKaOmJokYos0L0//poyiLcujD44nUBtFiFOUCTta/XhStPhmzBNpfAorWsTn2pItpe5PY3N21r4SIAlCj6TtsouGulxngviRGp8XUdie7O3+fDjfTYbKqGJGKOq1pIiLBb4HvLYh+Svfv4sE6Pahm0p8fDyfFDW7Z5bnUWry7Zh6fUyMzWjAGdeMVqVCzWJ0F6IbapS6jyjOun6ZAx5hywukjM8ztnaPOIbzglhZiPUaVyTlBhpdZmkbF5lovkt5ZMaSli7UQPVHDsynmAl7iihJTjehX2x0r3Pz3iDOBt89B+pHIATZlNYnswi2qjBJLMIct+x9afghmkr87ZGq0Bnmqa7w/qVGbDUcusknbrFN03R0iJv0Xb9OjYoDFg3yU6N1bOaX5Aq4qXOzm/fM65SqNspjxvWgtqODRa1WFA7bFGrXCyk3mVnIiRwN2dJ3mI0PYYzp4+A3Zi9cT3ajPdHxxapMopHIyn/rl7pOCpWvEHUI9q7hOKxx7lxnGwCWux43Wem4lrYwK4yx5U7ZMIttZpwM+Vth01T3Ciqzv4ZkrnIMTfnIemXaJiMKh2iL5fZZCKJ5cO9HN9onovSG1dGKaUL0Wg8AGMNmNbMIIZrSIbLBmyosGguP/vweziMKZxb5ZJ87CusJ6JCmrqsEqXoC6onpbQa2GQctVD5JekX+k24rBk29hXE0fJSpUR+Cl9aAQzOzgAttARLtPfuhGf3Q/mYWWFsjZrDABes5KHGTejMOhycE8mHvq9u4nJnL+oodqX70mbRRZIF+YSHQnMoeDFT3g5hILhWb4+tpIgc6xY3pzmzZWgqI6PAvPspHpn71B1EQzLTF6MDdyynvC+I0/WQJPUvYhUY+Z2B5p5wiYDNEVoeEQ13CkOrhYt6Gl20dsDNJKTt+I1yChRSr7bIJsyFmeqv5Z9dVwG5CqFS04byXM/YPMek++BgGFqO7voWuIUvtDJTVKoTq3PFgx+JLlPOzEeaFdvMrxM2sOMOPefPQWMrmn+Vkc6x6oVI1a33OOu7UnWD5nUtQMOyYHIlLP1ibQI8i+PyIu8dvdC9Ykwd/Ou3pPT9Az82fjjw4zUp8hEJtqVY4xGTNSoZ1wr0pbWEr4Et6uSPMo4uuucGlCGeNnOFF+gfaUDGH9SaL/pch0qn9mxdZXTpilfeSu5Oe4JOJGWbgis7cNPq0fYdmAErqP0KMoGwMegWzScuTF8bLnNtXkqVGqtEkskx7Z3ejPSyIAmBWZJCIhLIn+sZzSs8AVwExwxo68eISXLMaZd4UwfcoQozN7FNE9qUjGPiSbeAnInwdwnx6DoBAyF/YCUc9tE6q3PsQsxhk36KevImRU+6AxQHuFxO7UWuJB5GrKZg/D8N8kkAI/5AVjn4QGyZhz/UcRfYxIcctPz/Rge44Ruc0H1HT2pOCMLptIyFSBWeIxIdfZIRL0DOTJt3NoM2THVRtwJtrnGL/EQET84iAntpX8d9/FeNF7oPpniJk+3SQFDskPnJ6BfxUJ5hfs9QxYTzGwkBJyYrzEwDvz8meLJ7000ZkRdxk/M5t9SlPmKrAP428/8RbPMZkoDVm4S1yu96T+6RiNqnTOb5TGj5+0RgKGPvsNzjA6U8y+MCMGwmJV0H8RBsQVlUdIYSem90rotxUjrrc34oibV4LaZRzjKazJJ6w7Lekw8JAcSMhrW9V+xkfZUGEiIoW7Tu012d+b0+gW7b1zCt3yyXP6wKiq7iHP1+rbYNNC48LRzzZ9uxAQDwzJvEdhn36FihjLTSpvxNNfQekuq9ICs8+M9DnaGfDof7cxJsB1rjPaJCi+Fh7HLHK/eDeL4AWJHyFDodvgjTPi4vV3E1cBHAGme8Ey2f+7uBbZ0Qp26dg9HQI3y6b2aj8+om5oDjCjXX1c9LNJ+Mj94mXJgSkXR2Wdz/UN6OxwVmrJkvc57Hpq0rvVCp/3MPfFawIw+npa81dojm8PmXt0Q8oK/lyLO8bhNt1uzDtnGgfMut2NgJgHu/8K+QWjD+r9ZmAYiFye/g+z+i4EGVnJMdngRlZEVP4oLaLvj569qzdD21TouMb+EqjoQ7I+tkXp6BpLgPtr7ytcT21qUQCkbGca0TAuNZ7coix0cSnxKub5T1oxqBI6FgEnQTS3DXgfyX8DeQVwNJMs0fj6sHxj0DO3uBE3dV2qubzy/0HnnLDDL9htGKcSiFOApUnV+v0GvAXgPwBegTUjB9JrxAF7347BAskAM+DjNOc15t+LHYDHDrlNoMARjy0+gn4EMDJmuQnvyftu4Bc77LOafBndky24QV/nHDFP74hpwQ8GgJ3d6T77+trBmnHKTR8a9PrbFrywz63OTJ8s1oIrTvlvG9lzPOS+RRr9/BplrRWDUiEVKAcdN+Bdhd8MN5/3T76/oaJWbPLfNaoAz/P7WqRwyDUGMsChNcglYpN7pgHu9WgL38rEKq83APkO67byrUxYOYf34+a6I7cXPbSgQc1OEOOzVR9lvS29hY9D1tmLHRveaedr8Sd0s9xfeQvfcLhJ0yGzT6RTyFna5b5cocUPbrenX5cWpN/mG86XaTxW1DXo3vyWp1HrFlSAJWUNxGlwQmVbYF0FOqnjCITJOFiBe5s9rgRidLOLurwYPU9p3db/Cvn/BEgOQPsRuhPz9tiGx+TCtqVD1QHv+98ZxOH9D0duNAc6pHBrq9srRj++AHu5DQ5Vj3ARbFVrdVA9sMaHh3v5rL++RYsWLVq0aNGiRYu38Q9/dJx3FFptrwAAAABJRU5ErkJggg==">
            <a:extLst>
              <a:ext uri="{FF2B5EF4-FFF2-40B4-BE49-F238E27FC236}">
                <a16:creationId xmlns:a16="http://schemas.microsoft.com/office/drawing/2014/main" id="{0D048248-1E34-4BBC-9590-05B07FFAE52F}"/>
              </a:ext>
            </a:extLst>
          </p:cNvPr>
          <p:cNvSpPr>
            <a:spLocks noChangeAspect="1" noChangeArrowheads="1"/>
          </p:cNvSpPr>
          <p:nvPr/>
        </p:nvSpPr>
        <p:spPr bwMode="auto">
          <a:xfrm>
            <a:off x="5943599" y="3276599"/>
            <a:ext cx="5996355" cy="36751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8" name="Obrázek 7">
            <a:extLst>
              <a:ext uri="{FF2B5EF4-FFF2-40B4-BE49-F238E27FC236}">
                <a16:creationId xmlns:a16="http://schemas.microsoft.com/office/drawing/2014/main" id="{9580F90D-ADAA-4201-B428-19FC3992D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9810" y="3161568"/>
            <a:ext cx="5430144" cy="3638287"/>
          </a:xfrm>
          <a:prstGeom prst="rect">
            <a:avLst/>
          </a:prstGeom>
          <a:ln>
            <a:noFill/>
          </a:ln>
          <a:effectLst>
            <a:softEdge rad="112500"/>
          </a:effectLst>
        </p:spPr>
      </p:pic>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
          <p:cNvSpPr>
            <a:spLocks noGrp="1"/>
          </p:cNvSpPr>
          <p:nvPr>
            <p:ph type="title"/>
          </p:nvPr>
        </p:nvSpPr>
        <p:spPr/>
        <p:txBody>
          <a:bodyPr rtlCol="0"/>
          <a:lstStyle/>
          <a:p>
            <a:r>
              <a:rPr lang="cs-CZ" dirty="0"/>
              <a:t> </a:t>
            </a:r>
            <a:r>
              <a:rPr lang="cs-CZ" dirty="0" err="1"/>
              <a:t>Trinity</a:t>
            </a:r>
            <a:r>
              <a:rPr lang="cs-CZ" dirty="0"/>
              <a:t> </a:t>
            </a:r>
            <a:r>
              <a:rPr lang="cs-CZ" dirty="0" err="1"/>
              <a:t>College</a:t>
            </a:r>
            <a:r>
              <a:rPr lang="cs-CZ" dirty="0"/>
              <a:t> v Cambridge</a:t>
            </a:r>
          </a:p>
        </p:txBody>
      </p:sp>
      <p:sp>
        <p:nvSpPr>
          <p:cNvPr id="14" name="Zástupný symbol pro obsah 2"/>
          <p:cNvSpPr>
            <a:spLocks noGrp="1"/>
          </p:cNvSpPr>
          <p:nvPr>
            <p:ph idx="1"/>
          </p:nvPr>
        </p:nvSpPr>
        <p:spPr>
          <a:xfrm>
            <a:off x="758014" y="2009602"/>
            <a:ext cx="9628632" cy="4529653"/>
          </a:xfrm>
        </p:spPr>
        <p:txBody>
          <a:bodyPr rtlCol="0">
            <a:normAutofit/>
          </a:bodyPr>
          <a:lstStyle/>
          <a:p>
            <a:r>
              <a:rPr lang="pt-BR" sz="2400" dirty="0"/>
              <a:t> </a:t>
            </a:r>
            <a:r>
              <a:rPr lang="cs-CZ" sz="2400" dirty="0"/>
              <a:t>5. července 1661</a:t>
            </a:r>
          </a:p>
          <a:p>
            <a:r>
              <a:rPr lang="cs-CZ" sz="2400" dirty="0"/>
              <a:t>1665 titul magistr</a:t>
            </a:r>
          </a:p>
          <a:p>
            <a:r>
              <a:rPr lang="cs-CZ" sz="2400" dirty="0"/>
              <a:t>1665 až 1667 uzavřena   kvůli morové epidemii</a:t>
            </a:r>
          </a:p>
          <a:p>
            <a:r>
              <a:rPr lang="cs-CZ" sz="2400" dirty="0"/>
              <a:t>1667 místo</a:t>
            </a:r>
          </a:p>
          <a:p>
            <a:r>
              <a:rPr lang="cs-CZ" sz="2400" dirty="0"/>
              <a:t>1668 magistrem svobodných umění</a:t>
            </a:r>
          </a:p>
          <a:p>
            <a:r>
              <a:rPr lang="cs-CZ" sz="2400" dirty="0"/>
              <a:t>1669  </a:t>
            </a:r>
            <a:r>
              <a:rPr lang="cs-CZ" sz="2400" dirty="0" err="1"/>
              <a:t>lukasiánským</a:t>
            </a:r>
            <a:r>
              <a:rPr lang="cs-CZ" sz="2400" dirty="0"/>
              <a:t> profesorem matematiky po Isaacu </a:t>
            </a:r>
            <a:r>
              <a:rPr lang="cs-CZ" sz="2400" dirty="0" err="1"/>
              <a:t>Barrowovi</a:t>
            </a:r>
            <a:endParaRPr lang="cs-CZ" sz="2400" dirty="0"/>
          </a:p>
          <a:p>
            <a:r>
              <a:rPr lang="cs-CZ" sz="2400" dirty="0"/>
              <a:t>1663 – 1683 John </a:t>
            </a:r>
            <a:r>
              <a:rPr lang="cs-CZ" sz="2400" dirty="0" err="1"/>
              <a:t>Wickens</a:t>
            </a:r>
            <a:endParaRPr lang="cs-CZ" sz="2400" dirty="0"/>
          </a:p>
          <a:p>
            <a:r>
              <a:rPr lang="cs-CZ" sz="2400" dirty="0"/>
              <a:t>1689 – 1693 Nicolas </a:t>
            </a:r>
            <a:r>
              <a:rPr lang="cs-CZ" sz="2400" dirty="0" err="1"/>
              <a:t>Fatio</a:t>
            </a:r>
            <a:r>
              <a:rPr lang="cs-CZ" sz="2400" dirty="0"/>
              <a:t> de </a:t>
            </a:r>
            <a:r>
              <a:rPr lang="cs-CZ" sz="2400" dirty="0" err="1"/>
              <a:t>Duillier</a:t>
            </a:r>
            <a:endParaRPr lang="cs-CZ" sz="2400" dirty="0"/>
          </a:p>
          <a:p>
            <a:endParaRPr lang="cs-CZ" dirty="0"/>
          </a:p>
          <a:p>
            <a:endParaRPr lang="cs-CZ" dirty="0"/>
          </a:p>
        </p:txBody>
      </p:sp>
      <p:pic>
        <p:nvPicPr>
          <p:cNvPr id="4" name="Obrázek 3">
            <a:extLst>
              <a:ext uri="{FF2B5EF4-FFF2-40B4-BE49-F238E27FC236}">
                <a16:creationId xmlns:a16="http://schemas.microsoft.com/office/drawing/2014/main" id="{295599A6-E1ED-4229-9F9A-1EE2E509DB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9048" y="506118"/>
            <a:ext cx="4623998" cy="3006969"/>
          </a:xfrm>
          <a:prstGeom prst="rect">
            <a:avLst/>
          </a:prstGeom>
          <a:ln>
            <a:noFill/>
          </a:ln>
          <a:effectLst>
            <a:softEdge rad="112500"/>
          </a:effectLst>
        </p:spPr>
      </p:pic>
      <p:pic>
        <p:nvPicPr>
          <p:cNvPr id="7" name="Obrázek 6">
            <a:extLst>
              <a:ext uri="{FF2B5EF4-FFF2-40B4-BE49-F238E27FC236}">
                <a16:creationId xmlns:a16="http://schemas.microsoft.com/office/drawing/2014/main" id="{7BB0BB62-0D53-42A3-B6E3-036604451B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3121" y="800425"/>
            <a:ext cx="3255005" cy="3882624"/>
          </a:xfrm>
          <a:prstGeom prst="ellipse">
            <a:avLst/>
          </a:prstGeom>
          <a:ln>
            <a:noFill/>
          </a:ln>
          <a:effectLst>
            <a:softEdge rad="112500"/>
          </a:effectLst>
        </p:spPr>
      </p:pic>
      <p:pic>
        <p:nvPicPr>
          <p:cNvPr id="3" name="Obrázek 2">
            <a:extLst>
              <a:ext uri="{FF2B5EF4-FFF2-40B4-BE49-F238E27FC236}">
                <a16:creationId xmlns:a16="http://schemas.microsoft.com/office/drawing/2014/main" id="{295D7907-D4EE-4B81-AA95-6FBE7711DE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5414" y="578173"/>
            <a:ext cx="3524250" cy="4762500"/>
          </a:xfrm>
          <a:prstGeom prst="ellipse">
            <a:avLst/>
          </a:prstGeom>
          <a:ln>
            <a:noFill/>
          </a:ln>
          <a:effectLst>
            <a:softEdge rad="112500"/>
          </a:effectLst>
        </p:spPr>
      </p:pic>
    </p:spTree>
    <p:extLst>
      <p:ext uri="{BB962C8B-B14F-4D97-AF65-F5344CB8AC3E}">
        <p14:creationId xmlns:p14="http://schemas.microsoft.com/office/powerpoint/2010/main" val="246651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4"/>
                                        </p:tgtEl>
                                        <p:attrNameLst>
                                          <p:attrName>style.visibility</p:attrName>
                                        </p:attrNameLst>
                                      </p:cBhvr>
                                      <p:to>
                                        <p:strVal val="hidden"/>
                                      </p:to>
                                    </p:set>
                                  </p:childTnLst>
                                </p:cTn>
                              </p:par>
                              <p:par>
                                <p:cTn id="37" presetID="2" presetClass="entr" presetSubtype="4" fill="hold" grpId="0" nodeType="withEffect">
                                  <p:stCondLst>
                                    <p:cond delay="0"/>
                                  </p:stCondLst>
                                  <p:childTnLst>
                                    <p:set>
                                      <p:cBhvr>
                                        <p:cTn id="38" dur="1" fill="hold">
                                          <p:stCondLst>
                                            <p:cond delay="0"/>
                                          </p:stCondLst>
                                        </p:cTn>
                                        <p:tgtEl>
                                          <p:spTgt spid="14">
                                            <p:txEl>
                                              <p:pRg st="5" end="5"/>
                                            </p:txEl>
                                          </p:spTgt>
                                        </p:tgtEl>
                                        <p:attrNameLst>
                                          <p:attrName>style.visibility</p:attrName>
                                        </p:attrNameLst>
                                      </p:cBhvr>
                                      <p:to>
                                        <p:strVal val="visible"/>
                                      </p:to>
                                    </p:set>
                                    <p:anim calcmode="lin" valueType="num">
                                      <p:cBhvr additive="base">
                                        <p:cTn id="39"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xEl>
                                              <p:pRg st="6" end="6"/>
                                            </p:txEl>
                                          </p:spTgt>
                                        </p:tgtEl>
                                        <p:attrNameLst>
                                          <p:attrName>style.visibility</p:attrName>
                                        </p:attrNameLst>
                                      </p:cBhvr>
                                      <p:to>
                                        <p:strVal val="visible"/>
                                      </p:to>
                                    </p:set>
                                    <p:anim calcmode="lin" valueType="num">
                                      <p:cBhvr additive="base">
                                        <p:cTn id="49"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6" end="6"/>
                                            </p:txEl>
                                          </p:spTgt>
                                        </p:tgtEl>
                                        <p:attrNameLst>
                                          <p:attrName>ppt_y</p:attrName>
                                        </p:attrNameLst>
                                      </p:cBhvr>
                                      <p:tavLst>
                                        <p:tav tm="0">
                                          <p:val>
                                            <p:strVal val="1+#ppt_h/2"/>
                                          </p:val>
                                        </p:tav>
                                        <p:tav tm="100000">
                                          <p:val>
                                            <p:strVal val="#ppt_y"/>
                                          </p:val>
                                        </p:tav>
                                      </p:tavLst>
                                    </p:anim>
                                  </p:childTnLst>
                                </p:cTn>
                              </p:par>
                              <p:par>
                                <p:cTn id="51" presetID="1" presetClass="exit" presetSubtype="0" fill="hold" nodeType="withEffect">
                                  <p:stCondLst>
                                    <p:cond delay="0"/>
                                  </p:stCondLst>
                                  <p:childTnLst>
                                    <p:set>
                                      <p:cBhvr>
                                        <p:cTn id="52" dur="1" fill="hold">
                                          <p:stCondLst>
                                            <p:cond delay="0"/>
                                          </p:stCondLst>
                                        </p:cTn>
                                        <p:tgtEl>
                                          <p:spTgt spid="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4">
                                            <p:txEl>
                                              <p:pRg st="7" end="7"/>
                                            </p:txEl>
                                          </p:spTgt>
                                        </p:tgtEl>
                                        <p:attrNameLst>
                                          <p:attrName>style.visibility</p:attrName>
                                        </p:attrNameLst>
                                      </p:cBhvr>
                                      <p:to>
                                        <p:strVal val="visible"/>
                                      </p:to>
                                    </p:set>
                                    <p:anim calcmode="lin" valueType="num">
                                      <p:cBhvr additive="base">
                                        <p:cTn id="57"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7" end="7"/>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
          <p:cNvSpPr>
            <a:spLocks noGrp="1"/>
          </p:cNvSpPr>
          <p:nvPr>
            <p:ph type="title"/>
          </p:nvPr>
        </p:nvSpPr>
        <p:spPr/>
        <p:txBody>
          <a:bodyPr rtlCol="0"/>
          <a:lstStyle/>
          <a:p>
            <a:r>
              <a:rPr lang="cs-CZ" dirty="0"/>
              <a:t> Královská vědecká společnost</a:t>
            </a:r>
          </a:p>
        </p:txBody>
      </p:sp>
      <p:sp>
        <p:nvSpPr>
          <p:cNvPr id="14" name="Zástupný symbol pro obsah 2"/>
          <p:cNvSpPr>
            <a:spLocks noGrp="1"/>
          </p:cNvSpPr>
          <p:nvPr>
            <p:ph idx="1"/>
          </p:nvPr>
        </p:nvSpPr>
        <p:spPr>
          <a:xfrm>
            <a:off x="1280160" y="2190749"/>
            <a:ext cx="8180363" cy="4246060"/>
          </a:xfrm>
        </p:spPr>
        <p:txBody>
          <a:bodyPr rtlCol="0">
            <a:normAutofit/>
          </a:bodyPr>
          <a:lstStyle/>
          <a:p>
            <a:r>
              <a:rPr lang="pt-BR" dirty="0"/>
              <a:t> </a:t>
            </a:r>
            <a:r>
              <a:rPr lang="cs-CZ" sz="2400" dirty="0"/>
              <a:t>1660 Londýn , 12 zakladatelů</a:t>
            </a:r>
          </a:p>
          <a:p>
            <a:r>
              <a:rPr lang="cs-CZ" sz="2400" dirty="0"/>
              <a:t>Poznatky členů jsou od roku 1665 zveřejňovány v časopise </a:t>
            </a:r>
            <a:r>
              <a:rPr lang="cs-CZ" sz="2400" dirty="0" err="1"/>
              <a:t>Philosophical</a:t>
            </a:r>
            <a:r>
              <a:rPr lang="cs-CZ" sz="2400" dirty="0"/>
              <a:t> </a:t>
            </a:r>
            <a:r>
              <a:rPr lang="cs-CZ" sz="2400" dirty="0" err="1"/>
              <a:t>Transactions</a:t>
            </a:r>
            <a:endParaRPr lang="cs-CZ" sz="2400" dirty="0"/>
          </a:p>
          <a:p>
            <a:r>
              <a:rPr lang="cs-CZ" sz="2400" dirty="0"/>
              <a:t>11. 1. 1672 byl  zvolen členem</a:t>
            </a:r>
          </a:p>
          <a:p>
            <a:r>
              <a:rPr lang="cs-CZ" sz="2400" dirty="0"/>
              <a:t>1703 předseda</a:t>
            </a:r>
          </a:p>
          <a:p>
            <a:r>
              <a:rPr lang="cs-CZ" sz="2400" dirty="0"/>
              <a:t> spory</a:t>
            </a:r>
          </a:p>
          <a:p>
            <a:pPr lvl="1"/>
            <a:r>
              <a:rPr lang="cs-CZ" sz="2400" dirty="0"/>
              <a:t>Robert </a:t>
            </a:r>
            <a:r>
              <a:rPr lang="cs-CZ" sz="2400" dirty="0" err="1"/>
              <a:t>Hooke</a:t>
            </a:r>
            <a:r>
              <a:rPr lang="cs-CZ" sz="2400" dirty="0"/>
              <a:t> 1679 až 1703</a:t>
            </a:r>
          </a:p>
          <a:p>
            <a:pPr lvl="1"/>
            <a:r>
              <a:rPr lang="cs-CZ" sz="2400" dirty="0"/>
              <a:t>Gottfried Leibniz 1684 až 1716</a:t>
            </a:r>
          </a:p>
          <a:p>
            <a:pPr marL="0" indent="0">
              <a:buNone/>
            </a:pPr>
            <a:endParaRPr lang="cs-CZ" dirty="0"/>
          </a:p>
          <a:p>
            <a:pPr marL="0" indent="0">
              <a:buNone/>
            </a:pPr>
            <a:endParaRPr lang="cs-CZ" dirty="0"/>
          </a:p>
          <a:p>
            <a:endParaRPr lang="cs-CZ" dirty="0"/>
          </a:p>
          <a:p>
            <a:endParaRPr lang="cs-CZ" dirty="0"/>
          </a:p>
        </p:txBody>
      </p:sp>
      <p:pic>
        <p:nvPicPr>
          <p:cNvPr id="4" name="Obrázek 3">
            <a:extLst>
              <a:ext uri="{FF2B5EF4-FFF2-40B4-BE49-F238E27FC236}">
                <a16:creationId xmlns:a16="http://schemas.microsoft.com/office/drawing/2014/main" id="{295599A6-E1ED-4229-9F9A-1EE2E509DB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1085" y="1090246"/>
            <a:ext cx="3115405" cy="2271414"/>
          </a:xfrm>
          <a:prstGeom prst="rect">
            <a:avLst/>
          </a:prstGeom>
          <a:ln>
            <a:noFill/>
          </a:ln>
          <a:effectLst>
            <a:softEdge rad="112500"/>
          </a:effectLst>
        </p:spPr>
      </p:pic>
      <p:pic>
        <p:nvPicPr>
          <p:cNvPr id="6" name="Obrázek 5">
            <a:extLst>
              <a:ext uri="{FF2B5EF4-FFF2-40B4-BE49-F238E27FC236}">
                <a16:creationId xmlns:a16="http://schemas.microsoft.com/office/drawing/2014/main" id="{F74F0906-1316-43E5-B4FC-72BB87014B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013" y="5298062"/>
            <a:ext cx="1448269" cy="1501040"/>
          </a:xfrm>
          <a:prstGeom prst="rect">
            <a:avLst/>
          </a:prstGeom>
        </p:spPr>
      </p:pic>
      <p:pic>
        <p:nvPicPr>
          <p:cNvPr id="8" name="Obrázek 7">
            <a:extLst>
              <a:ext uri="{FF2B5EF4-FFF2-40B4-BE49-F238E27FC236}">
                <a16:creationId xmlns:a16="http://schemas.microsoft.com/office/drawing/2014/main" id="{26EEA25F-89EC-4EB9-8770-F5054B69E6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8438" y="3361660"/>
            <a:ext cx="3716359" cy="3075149"/>
          </a:xfrm>
          <a:prstGeom prst="rect">
            <a:avLst/>
          </a:prstGeom>
          <a:ln>
            <a:noFill/>
          </a:ln>
          <a:effectLst>
            <a:softEdge rad="112500"/>
          </a:effectLst>
        </p:spPr>
      </p:pic>
      <p:pic>
        <p:nvPicPr>
          <p:cNvPr id="3" name="Obrázek 2">
            <a:extLst>
              <a:ext uri="{FF2B5EF4-FFF2-40B4-BE49-F238E27FC236}">
                <a16:creationId xmlns:a16="http://schemas.microsoft.com/office/drawing/2014/main" id="{45F72278-3EC0-4E8F-A66E-9C2138B56F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08196" y="2654135"/>
            <a:ext cx="3478294" cy="4144967"/>
          </a:xfrm>
          <a:prstGeom prst="ellipse">
            <a:avLst/>
          </a:prstGeom>
          <a:ln>
            <a:noFill/>
          </a:ln>
          <a:effectLst>
            <a:softEdge rad="112500"/>
          </a:effectLst>
        </p:spPr>
      </p:pic>
      <p:pic>
        <p:nvPicPr>
          <p:cNvPr id="7" name="Obrázek 6">
            <a:extLst>
              <a:ext uri="{FF2B5EF4-FFF2-40B4-BE49-F238E27FC236}">
                <a16:creationId xmlns:a16="http://schemas.microsoft.com/office/drawing/2014/main" id="{1182F11E-DD60-4BD2-BFFD-39D2729EAA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72798" y="3326161"/>
            <a:ext cx="2743624" cy="3472941"/>
          </a:xfrm>
          <a:prstGeom prst="ellipse">
            <a:avLst/>
          </a:prstGeom>
          <a:ln>
            <a:noFill/>
          </a:ln>
          <a:effectLst>
            <a:softEdge rad="112500"/>
          </a:effectLst>
        </p:spPr>
      </p:pic>
      <p:pic>
        <p:nvPicPr>
          <p:cNvPr id="11" name="Obrázek 10">
            <a:extLst>
              <a:ext uri="{FF2B5EF4-FFF2-40B4-BE49-F238E27FC236}">
                <a16:creationId xmlns:a16="http://schemas.microsoft.com/office/drawing/2014/main" id="{011E511C-CCBD-4A4E-8307-E104B0B861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44246" y="3326161"/>
            <a:ext cx="2452270" cy="3313878"/>
          </a:xfrm>
          <a:prstGeom prst="ellipse">
            <a:avLst/>
          </a:prstGeom>
          <a:ln>
            <a:noFill/>
          </a:ln>
          <a:effectLst>
            <a:softEdge rad="112500"/>
          </a:effectLst>
        </p:spPr>
      </p:pic>
    </p:spTree>
    <p:extLst>
      <p:ext uri="{BB962C8B-B14F-4D97-AF65-F5344CB8AC3E}">
        <p14:creationId xmlns:p14="http://schemas.microsoft.com/office/powerpoint/2010/main" val="260050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21" presetID="1" presetClass="exit" presetSubtype="0" fill="hold"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33" presetID="1" presetClass="exit" presetSubtype="0" fill="hold" nodeType="with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xEl>
                                              <p:pRg st="5" end="5"/>
                                            </p:txEl>
                                          </p:spTgt>
                                        </p:tgtEl>
                                        <p:attrNameLst>
                                          <p:attrName>style.visibility</p:attrName>
                                        </p:attrNameLst>
                                      </p:cBhvr>
                                      <p:to>
                                        <p:strVal val="visible"/>
                                      </p:to>
                                    </p:set>
                                    <p:anim calcmode="lin" valueType="num">
                                      <p:cBhvr additive="base">
                                        <p:cTn id="39"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xEl>
                                              <p:pRg st="3" end="3"/>
                                            </p:txEl>
                                          </p:spTgt>
                                        </p:tgtEl>
                                        <p:attrNameLst>
                                          <p:attrName>style.visibility</p:attrName>
                                        </p:attrNameLst>
                                      </p:cBhvr>
                                      <p:to>
                                        <p:strVal val="visible"/>
                                      </p:to>
                                    </p:set>
                                    <p:anim calcmode="lin" valueType="num">
                                      <p:cBhvr additive="base">
                                        <p:cTn id="4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51" presetID="1" presetClass="exit" presetSubtype="0" fill="hold" nodeType="withEffect">
                                  <p:stCondLst>
                                    <p:cond delay="0"/>
                                  </p:stCondLst>
                                  <p:childTnLst>
                                    <p:set>
                                      <p:cBhvr>
                                        <p:cTn id="52" dur="1" fill="hold">
                                          <p:stCondLst>
                                            <p:cond delay="0"/>
                                          </p:stCondLst>
                                        </p:cTn>
                                        <p:tgtEl>
                                          <p:spTgt spid="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4">
                                            <p:txEl>
                                              <p:pRg st="6" end="6"/>
                                            </p:txEl>
                                          </p:spTgt>
                                        </p:tgtEl>
                                        <p:attrNameLst>
                                          <p:attrName>style.visibility</p:attrName>
                                        </p:attrNameLst>
                                      </p:cBhvr>
                                      <p:to>
                                        <p:strVal val="visible"/>
                                      </p:to>
                                    </p:set>
                                    <p:anim calcmode="lin" valueType="num">
                                      <p:cBhvr additive="base">
                                        <p:cTn id="57"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6" end="6"/>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fill="hold"/>
                                        <p:tgtEl>
                                          <p:spTgt spid="11"/>
                                        </p:tgtEl>
                                        <p:attrNameLst>
                                          <p:attrName>ppt_x</p:attrName>
                                        </p:attrNameLst>
                                      </p:cBhvr>
                                      <p:tavLst>
                                        <p:tav tm="0">
                                          <p:val>
                                            <p:strVal val="#ppt_x"/>
                                          </p:val>
                                        </p:tav>
                                        <p:tav tm="100000">
                                          <p:val>
                                            <p:strVal val="#ppt_x"/>
                                          </p:val>
                                        </p:tav>
                                      </p:tavLst>
                                    </p:anim>
                                    <p:anim calcmode="lin" valueType="num">
                                      <p:cBhvr additive="base">
                                        <p:cTn id="6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33DBCC-76CD-4F95-84D0-314A5BEA4FF4}"/>
              </a:ext>
            </a:extLst>
          </p:cNvPr>
          <p:cNvSpPr>
            <a:spLocks noGrp="1"/>
          </p:cNvSpPr>
          <p:nvPr>
            <p:ph type="title"/>
          </p:nvPr>
        </p:nvSpPr>
        <p:spPr/>
        <p:txBody>
          <a:bodyPr/>
          <a:lstStyle/>
          <a:p>
            <a:r>
              <a:rPr lang="cs-CZ" dirty="0"/>
              <a:t> královská mincovna v londýnském Toweru</a:t>
            </a:r>
          </a:p>
        </p:txBody>
      </p:sp>
      <p:sp>
        <p:nvSpPr>
          <p:cNvPr id="3" name="Zástupný symbol pro obsah 2">
            <a:extLst>
              <a:ext uri="{FF2B5EF4-FFF2-40B4-BE49-F238E27FC236}">
                <a16:creationId xmlns:a16="http://schemas.microsoft.com/office/drawing/2014/main" id="{93300B4D-73AC-482C-B207-C63EB3D92DB8}"/>
              </a:ext>
            </a:extLst>
          </p:cNvPr>
          <p:cNvSpPr>
            <a:spLocks noGrp="1"/>
          </p:cNvSpPr>
          <p:nvPr>
            <p:ph idx="1"/>
          </p:nvPr>
        </p:nvSpPr>
        <p:spPr/>
        <p:txBody>
          <a:bodyPr/>
          <a:lstStyle/>
          <a:p>
            <a:r>
              <a:rPr lang="cs-CZ" dirty="0"/>
              <a:t>1696 byl jmenován dozorcem</a:t>
            </a:r>
          </a:p>
          <a:p>
            <a:r>
              <a:rPr lang="cs-CZ" dirty="0"/>
              <a:t>vzdal profesury v Cambridgi</a:t>
            </a:r>
          </a:p>
          <a:p>
            <a:r>
              <a:rPr lang="cs-CZ" dirty="0"/>
              <a:t>příjmem 1500 liber šterlinků</a:t>
            </a:r>
          </a:p>
          <a:p>
            <a:r>
              <a:rPr lang="cs-CZ" dirty="0"/>
              <a:t>1699 byl jmenován mistrem</a:t>
            </a:r>
          </a:p>
          <a:p>
            <a:r>
              <a:rPr lang="cs-CZ" dirty="0"/>
              <a:t>1705 povýšen do rytířského stavu</a:t>
            </a:r>
          </a:p>
          <a:p>
            <a:r>
              <a:rPr lang="cs-CZ" dirty="0"/>
              <a:t>poslancem anglického parlamentu</a:t>
            </a:r>
          </a:p>
          <a:p>
            <a:endParaRPr lang="cs-CZ" dirty="0"/>
          </a:p>
        </p:txBody>
      </p:sp>
      <p:pic>
        <p:nvPicPr>
          <p:cNvPr id="5" name="Obrázek 4">
            <a:extLst>
              <a:ext uri="{FF2B5EF4-FFF2-40B4-BE49-F238E27FC236}">
                <a16:creationId xmlns:a16="http://schemas.microsoft.com/office/drawing/2014/main" id="{F2FBA7EC-9440-4BB9-86C7-C08565D0B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6355" y="2118914"/>
            <a:ext cx="4515338" cy="4129882"/>
          </a:xfrm>
          <a:prstGeom prst="rect">
            <a:avLst/>
          </a:prstGeom>
          <a:ln>
            <a:noFill/>
          </a:ln>
          <a:effectLst>
            <a:softEdge rad="112500"/>
          </a:effectLst>
        </p:spPr>
      </p:pic>
      <p:pic>
        <p:nvPicPr>
          <p:cNvPr id="6" name="Obrázek 5">
            <a:extLst>
              <a:ext uri="{FF2B5EF4-FFF2-40B4-BE49-F238E27FC236}">
                <a16:creationId xmlns:a16="http://schemas.microsoft.com/office/drawing/2014/main" id="{4E2F3170-2BA4-4936-81AD-F36A8E9DE6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9019" y="2024268"/>
            <a:ext cx="3316224" cy="4224528"/>
          </a:xfrm>
          <a:prstGeom prst="ellipse">
            <a:avLst/>
          </a:prstGeom>
          <a:ln>
            <a:noFill/>
          </a:ln>
          <a:effectLst>
            <a:softEdge rad="112500"/>
          </a:effectLst>
        </p:spPr>
      </p:pic>
    </p:spTree>
    <p:extLst>
      <p:ext uri="{BB962C8B-B14F-4D97-AF65-F5344CB8AC3E}">
        <p14:creationId xmlns:p14="http://schemas.microsoft.com/office/powerpoint/2010/main" val="365663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1" presetClass="exit" presetSubtype="0" fill="hold"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6" presetID="1" presetClass="exit" presetSubtype="0" fill="hold" nodeType="withEffect">
                                  <p:stCondLst>
                                    <p:cond delay="0"/>
                                  </p:stCondLst>
                                  <p:childTnLst>
                                    <p:set>
                                      <p:cBhvr>
                                        <p:cTn id="37" dur="1" fill="hold">
                                          <p:stCondLst>
                                            <p:cond delay="0"/>
                                          </p:stCondLst>
                                        </p:cTn>
                                        <p:tgtEl>
                                          <p:spTgt spid="6"/>
                                        </p:tgtEl>
                                        <p:attrNameLst>
                                          <p:attrName>style.visibility</p:attrName>
                                        </p:attrNameLst>
                                      </p:cBhvr>
                                      <p:to>
                                        <p:strVal val="hidden"/>
                                      </p:to>
                                    </p:set>
                                  </p:childTnLst>
                                </p:cTn>
                              </p:par>
                            </p:childTnLst>
                          </p:cTn>
                        </p:par>
                        <p:par>
                          <p:cTn id="38" fill="hold">
                            <p:stCondLst>
                              <p:cond delay="500"/>
                            </p:stCondLst>
                            <p:childTnLst>
                              <p:par>
                                <p:cTn id="39" presetID="2" presetClass="entr" presetSubtype="4" fill="hold" grpId="0" nodeType="after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511A37-7C61-4918-A066-B87C3EDC4268}"/>
              </a:ext>
            </a:extLst>
          </p:cNvPr>
          <p:cNvSpPr>
            <a:spLocks noGrp="1"/>
          </p:cNvSpPr>
          <p:nvPr>
            <p:ph type="title"/>
          </p:nvPr>
        </p:nvSpPr>
        <p:spPr/>
        <p:txBody>
          <a:bodyPr/>
          <a:lstStyle/>
          <a:p>
            <a:r>
              <a:rPr lang="cs-CZ" dirty="0"/>
              <a:t>Objevy</a:t>
            </a:r>
          </a:p>
        </p:txBody>
      </p:sp>
      <p:sp>
        <p:nvSpPr>
          <p:cNvPr id="3" name="Zástupný symbol pro obsah 2">
            <a:extLst>
              <a:ext uri="{FF2B5EF4-FFF2-40B4-BE49-F238E27FC236}">
                <a16:creationId xmlns:a16="http://schemas.microsoft.com/office/drawing/2014/main" id="{B77FFA2F-06FC-4FD1-BCAC-C2869DC40DD9}"/>
              </a:ext>
            </a:extLst>
          </p:cNvPr>
          <p:cNvSpPr>
            <a:spLocks noGrp="1"/>
          </p:cNvSpPr>
          <p:nvPr>
            <p:ph idx="1"/>
          </p:nvPr>
        </p:nvSpPr>
        <p:spPr>
          <a:xfrm>
            <a:off x="566415" y="2098089"/>
            <a:ext cx="9628632" cy="3986213"/>
          </a:xfrm>
        </p:spPr>
        <p:txBody>
          <a:bodyPr/>
          <a:lstStyle/>
          <a:p>
            <a:r>
              <a:rPr lang="cs-CZ" sz="2800" dirty="0"/>
              <a:t>Newtonovy pohybové zákony</a:t>
            </a:r>
          </a:p>
          <a:p>
            <a:r>
              <a:rPr lang="cs-CZ" sz="2800" dirty="0"/>
              <a:t>Gravitační zákon</a:t>
            </a:r>
          </a:p>
          <a:p>
            <a:r>
              <a:rPr lang="cs-CZ" sz="2800" dirty="0"/>
              <a:t>Optika</a:t>
            </a:r>
          </a:p>
          <a:p>
            <a:r>
              <a:rPr lang="cs-CZ" sz="2800" dirty="0"/>
              <a:t>Diferenciální počet</a:t>
            </a:r>
          </a:p>
          <a:p>
            <a:r>
              <a:rPr lang="cs-CZ" sz="2800" dirty="0"/>
              <a:t>Teologie</a:t>
            </a:r>
            <a:endParaRPr lang="en-GB" sz="2800" dirty="0"/>
          </a:p>
          <a:p>
            <a:r>
              <a:rPr lang="cs-CZ" sz="2800" dirty="0"/>
              <a:t>Alchymie</a:t>
            </a:r>
          </a:p>
          <a:p>
            <a:endParaRPr lang="cs-CZ" dirty="0"/>
          </a:p>
        </p:txBody>
      </p:sp>
      <p:pic>
        <p:nvPicPr>
          <p:cNvPr id="6" name="Obrázek 5">
            <a:extLst>
              <a:ext uri="{FF2B5EF4-FFF2-40B4-BE49-F238E27FC236}">
                <a16:creationId xmlns:a16="http://schemas.microsoft.com/office/drawing/2014/main" id="{7A5DBAE4-7A62-4E5B-AF0E-F00FEBAD4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2895" y="735976"/>
            <a:ext cx="3384305" cy="4878278"/>
          </a:xfrm>
          <a:prstGeom prst="rect">
            <a:avLst/>
          </a:prstGeom>
        </p:spPr>
      </p:pic>
      <p:pic>
        <p:nvPicPr>
          <p:cNvPr id="8" name="Obrázek 7">
            <a:extLst>
              <a:ext uri="{FF2B5EF4-FFF2-40B4-BE49-F238E27FC236}">
                <a16:creationId xmlns:a16="http://schemas.microsoft.com/office/drawing/2014/main" id="{BB80D3F6-AE50-428C-84ED-2B483CC81F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5503" y="1921851"/>
            <a:ext cx="2714625" cy="4933950"/>
          </a:xfrm>
          <a:prstGeom prst="rect">
            <a:avLst/>
          </a:prstGeom>
        </p:spPr>
      </p:pic>
      <p:pic>
        <p:nvPicPr>
          <p:cNvPr id="5" name="Obrázek 4">
            <a:extLst>
              <a:ext uri="{FF2B5EF4-FFF2-40B4-BE49-F238E27FC236}">
                <a16:creationId xmlns:a16="http://schemas.microsoft.com/office/drawing/2014/main" id="{320167EA-99A8-4B6A-9AC5-65D51D8B2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2948" y="2238235"/>
            <a:ext cx="3345878" cy="4416558"/>
          </a:xfrm>
          <a:prstGeom prst="ellipse">
            <a:avLst/>
          </a:prstGeom>
          <a:ln>
            <a:noFill/>
          </a:ln>
          <a:effectLst>
            <a:softEdge rad="112500"/>
          </a:effectLst>
        </p:spPr>
      </p:pic>
    </p:spTree>
    <p:extLst>
      <p:ext uri="{BB962C8B-B14F-4D97-AF65-F5344CB8AC3E}">
        <p14:creationId xmlns:p14="http://schemas.microsoft.com/office/powerpoint/2010/main" val="123027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par>
                          <p:cTn id="17" fill="hold">
                            <p:stCondLst>
                              <p:cond delay="0"/>
                            </p:stCondLst>
                            <p:childTnLst>
                              <p:par>
                                <p:cTn id="18" presetID="2" presetClass="entr" presetSubtype="4"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
          <p:cNvSpPr>
            <a:spLocks noGrp="1"/>
          </p:cNvSpPr>
          <p:nvPr>
            <p:ph type="title"/>
          </p:nvPr>
        </p:nvSpPr>
        <p:spPr/>
        <p:txBody>
          <a:bodyPr rtlCol="0"/>
          <a:lstStyle/>
          <a:p>
            <a:pPr rtl="0"/>
            <a:r>
              <a:rPr lang="cs-CZ" dirty="0"/>
              <a:t>Newtonovy pohybové zákony</a:t>
            </a:r>
          </a:p>
        </p:txBody>
      </p:sp>
    </p:spTree>
    <p:extLst>
      <p:ext uri="{BB962C8B-B14F-4D97-AF65-F5344CB8AC3E}">
        <p14:creationId xmlns:p14="http://schemas.microsoft.com/office/powerpoint/2010/main" val="324079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C3C4A3EC-77BE-432B-8272-3A0DA48C2AE0}"/>
              </a:ext>
            </a:extLst>
          </p:cNvPr>
          <p:cNvSpPr>
            <a:spLocks noGrp="1"/>
          </p:cNvSpPr>
          <p:nvPr>
            <p:ph type="title"/>
          </p:nvPr>
        </p:nvSpPr>
        <p:spPr/>
        <p:txBody>
          <a:bodyPr>
            <a:normAutofit/>
          </a:bodyPr>
          <a:lstStyle/>
          <a:p>
            <a:pPr>
              <a:defRPr/>
            </a:pPr>
            <a:r>
              <a:rPr lang="cs-CZ" dirty="0">
                <a:latin typeface="+mj-lt"/>
              </a:rPr>
              <a:t>1. Newtonům pohybový zákon</a:t>
            </a:r>
            <a:br>
              <a:rPr lang="cs-CZ" dirty="0">
                <a:latin typeface="+mj-lt"/>
              </a:rPr>
            </a:br>
            <a:r>
              <a:rPr lang="cs-CZ" dirty="0">
                <a:latin typeface="+mj-lt"/>
              </a:rPr>
              <a:t>Zákon setrvačnosti</a:t>
            </a:r>
          </a:p>
        </p:txBody>
      </p:sp>
      <p:pic>
        <p:nvPicPr>
          <p:cNvPr id="6" name="Picture 11" descr="Setrvačnost náraz autem">
            <a:extLst>
              <a:ext uri="{FF2B5EF4-FFF2-40B4-BE49-F238E27FC236}">
                <a16:creationId xmlns:a16="http://schemas.microsoft.com/office/drawing/2014/main" id="{50826D20-B4C9-4236-8697-709451EDBB1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82914" y="1900238"/>
            <a:ext cx="6408737"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Náraz nákladního auta do osobního">
            <a:extLst>
              <a:ext uri="{FF2B5EF4-FFF2-40B4-BE49-F238E27FC236}">
                <a16:creationId xmlns:a16="http://schemas.microsoft.com/office/drawing/2014/main" id="{C1B52ACF-096A-49DA-B2C1-B3DB76F0E50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86088" y="4052889"/>
            <a:ext cx="6481762"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294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232EC081-AA92-40A8-9E45-EBBF3201F860}"/>
              </a:ext>
            </a:extLst>
          </p:cNvPr>
          <p:cNvSpPr>
            <a:spLocks noGrp="1"/>
          </p:cNvSpPr>
          <p:nvPr>
            <p:ph type="title"/>
          </p:nvPr>
        </p:nvSpPr>
        <p:spPr/>
        <p:txBody>
          <a:bodyPr vert="horz" wrap="square" lIns="91440" tIns="45720" rIns="91440" bIns="45720" numCol="1" rtlCol="0" anchor="b" anchorCtr="0" compatLnSpc="1">
            <a:prstTxWarp prst="textNoShape">
              <a:avLst/>
            </a:prstTxWarp>
            <a:normAutofit/>
          </a:bodyPr>
          <a:lstStyle/>
          <a:p>
            <a:pPr>
              <a:defRPr/>
            </a:pPr>
            <a:r>
              <a:rPr lang="cs-CZ" altLang="cs-CZ">
                <a:effectLst>
                  <a:outerShdw blurRad="38100" dist="38100" dir="2700000" algn="tl">
                    <a:srgbClr val="C0C0C0"/>
                  </a:outerShdw>
                </a:effectLst>
              </a:rPr>
              <a:t>1. Newtonův pohybový zákon</a:t>
            </a:r>
            <a:br>
              <a:rPr lang="cs-CZ" altLang="cs-CZ">
                <a:effectLst>
                  <a:outerShdw blurRad="38100" dist="38100" dir="2700000" algn="tl">
                    <a:srgbClr val="C0C0C0"/>
                  </a:outerShdw>
                </a:effectLst>
              </a:rPr>
            </a:br>
            <a:r>
              <a:rPr lang="cs-CZ" altLang="cs-CZ">
                <a:effectLst>
                  <a:outerShdw blurRad="38100" dist="38100" dir="2700000" algn="tl">
                    <a:srgbClr val="C0C0C0"/>
                  </a:outerShdw>
                </a:effectLst>
              </a:rPr>
              <a:t>Zákon setrvačnosti</a:t>
            </a:r>
          </a:p>
        </p:txBody>
      </p:sp>
      <p:sp>
        <p:nvSpPr>
          <p:cNvPr id="5" name="Podnadpis 4">
            <a:extLst>
              <a:ext uri="{FF2B5EF4-FFF2-40B4-BE49-F238E27FC236}">
                <a16:creationId xmlns:a16="http://schemas.microsoft.com/office/drawing/2014/main" id="{6CDB0CA8-BEA4-4716-9B2C-AEDD9F081B26}"/>
              </a:ext>
            </a:extLst>
          </p:cNvPr>
          <p:cNvSpPr>
            <a:spLocks noGrp="1"/>
          </p:cNvSpPr>
          <p:nvPr>
            <p:ph idx="1"/>
          </p:nvPr>
        </p:nvSpPr>
        <p:spPr/>
        <p:txBody>
          <a:bodyPr>
            <a:normAutofit/>
          </a:bodyPr>
          <a:lstStyle/>
          <a:p>
            <a:pPr>
              <a:buSzPct val="100000"/>
              <a:buFont typeface="Arial" pitchFamily="34" charset="0"/>
              <a:buChar char="•"/>
              <a:defRPr/>
            </a:pPr>
            <a:r>
              <a:rPr lang="cs-CZ" sz="2400" dirty="0">
                <a:latin typeface="+mn-lt"/>
              </a:rPr>
              <a:t>Volné těleso, které je v pohybu, má stále stejnou rychlost =</a:t>
            </a:r>
            <a:r>
              <a:rPr lang="en-US" sz="2400" dirty="0">
                <a:latin typeface="+mn-lt"/>
              </a:rPr>
              <a:t> &gt;</a:t>
            </a:r>
          </a:p>
          <a:p>
            <a:pPr>
              <a:buSzPct val="100000"/>
              <a:buFont typeface="Arial" pitchFamily="34" charset="0"/>
              <a:buChar char="•"/>
              <a:defRPr/>
            </a:pPr>
            <a:r>
              <a:rPr lang="cs-CZ" sz="2400" dirty="0">
                <a:latin typeface="+mn-lt"/>
              </a:rPr>
              <a:t>Každé těleso setrvává v klidu, nebo rovnoměrném přímočarém pohybu, pokud na ně nepůsobí silami jiná tělesa. </a:t>
            </a:r>
          </a:p>
          <a:p>
            <a:pPr>
              <a:buSzPct val="100000"/>
              <a:buFont typeface="Arial" pitchFamily="34" charset="0"/>
              <a:buChar char="•"/>
              <a:defRPr/>
            </a:pPr>
            <a:r>
              <a:rPr lang="cs-CZ" sz="2400" dirty="0">
                <a:latin typeface="+mn-lt"/>
              </a:rPr>
              <a:t>Klid a rovnoměrný přímočarý pohyb  jsou rovnocenné pohybové stavy tělesa.</a:t>
            </a:r>
          </a:p>
          <a:p>
            <a:pPr>
              <a:buSzPct val="100000"/>
              <a:buFont typeface="Arial" pitchFamily="34" charset="0"/>
              <a:buChar char="•"/>
              <a:defRPr/>
            </a:pPr>
            <a:r>
              <a:rPr lang="cs-CZ" sz="2400" dirty="0">
                <a:latin typeface="+mn-lt"/>
              </a:rPr>
              <a:t> Vztažná soustava, v níž platí první pohybový zákon, se nazývá inerciální vztažná soustava. </a:t>
            </a:r>
          </a:p>
        </p:txBody>
      </p:sp>
    </p:spTree>
    <p:extLst>
      <p:ext uri="{BB962C8B-B14F-4D97-AF65-F5344CB8AC3E}">
        <p14:creationId xmlns:p14="http://schemas.microsoft.com/office/powerpoint/2010/main" val="312752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heme/theme1.xml><?xml version="1.0" encoding="utf-8"?>
<a:theme xmlns:a="http://schemas.openxmlformats.org/drawingml/2006/main" name="Školní předměty 16×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525323_TF03462902_TF03462902.potx" id="{D2792682-488F-47EF-BA91-1F09B72A5973}" vid="{97F45F7E-913A-43B4-8750-4B7FEA51D25E}"/>
    </a:ext>
  </a:extLst>
</a:theme>
</file>

<file path=ppt/theme/theme2.xml><?xml version="1.0" encoding="utf-8"?>
<a:theme xmlns:a="http://schemas.openxmlformats.org/drawingml/2006/main" name="Motiv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Prezentace na motivy školních předmětů, design s ilustracemi na tabuli (širokoúhlý formát)</Template>
  <TotalTime>517</TotalTime>
  <Words>1537</Words>
  <Application>Microsoft Office PowerPoint</Application>
  <PresentationFormat>Širokoúhlá obrazovka</PresentationFormat>
  <Paragraphs>155</Paragraphs>
  <Slides>17</Slides>
  <Notes>11</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17</vt:i4>
      </vt:variant>
    </vt:vector>
  </HeadingPairs>
  <TitlesOfParts>
    <vt:vector size="24" baseType="lpstr">
      <vt:lpstr>Arial</vt:lpstr>
      <vt:lpstr>Calibri</vt:lpstr>
      <vt:lpstr>Symbol</vt:lpstr>
      <vt:lpstr>Times New Roman</vt:lpstr>
      <vt:lpstr>Wingdings</vt:lpstr>
      <vt:lpstr>Školní předměty 16×9</vt:lpstr>
      <vt:lpstr>Rovnice</vt:lpstr>
      <vt:lpstr>ISAAC NEWTON</vt:lpstr>
      <vt:lpstr>Isaac Newton   4. ledna 1643 - 31. března 1727</vt:lpstr>
      <vt:lpstr> Trinity College v Cambridge</vt:lpstr>
      <vt:lpstr> Královská vědecká společnost</vt:lpstr>
      <vt:lpstr> královská mincovna v londýnském Toweru</vt:lpstr>
      <vt:lpstr>Objevy</vt:lpstr>
      <vt:lpstr>Newtonovy pohybové zákony</vt:lpstr>
      <vt:lpstr>1. Newtonům pohybový zákon Zákon setrvačnosti</vt:lpstr>
      <vt:lpstr>1. Newtonův pohybový zákon Zákon setrvačnosti</vt:lpstr>
      <vt:lpstr>2. Newtonům pohybový zákon Zákon síly – odvození 1</vt:lpstr>
      <vt:lpstr>2. Newtonům pohybový zákon Zákon síly – odvození 2</vt:lpstr>
      <vt:lpstr>2. Newtonům pohybový zákon Zákon síly – odvození 3</vt:lpstr>
      <vt:lpstr>3. Newtonům pohybový zákon Zákon akce a reakce</vt:lpstr>
      <vt:lpstr>Gravitační zákon</vt:lpstr>
      <vt:lpstr>Newtonův všeobecný gravitační zákon</vt:lpstr>
      <vt:lpstr>Prezentace aplikace PowerPoint</vt:lpstr>
      <vt:lpstr>Zdroje: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ISAAC NEWTON</dc:title>
  <dc:creator>Osčádal Jaromír</dc:creator>
  <cp:lastModifiedBy>Jaromír Osčádal</cp:lastModifiedBy>
  <cp:revision>45</cp:revision>
  <dcterms:created xsi:type="dcterms:W3CDTF">2017-09-28T09:59:17Z</dcterms:created>
  <dcterms:modified xsi:type="dcterms:W3CDTF">2017-10-01T15:46:50Z</dcterms:modified>
</cp:coreProperties>
</file>