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682" r:id="rId2"/>
    <p:sldId id="691" r:id="rId3"/>
    <p:sldId id="681" r:id="rId4"/>
    <p:sldId id="462" r:id="rId5"/>
    <p:sldId id="672" r:id="rId6"/>
    <p:sldId id="262" r:id="rId7"/>
    <p:sldId id="264" r:id="rId8"/>
    <p:sldId id="265" r:id="rId9"/>
    <p:sldId id="266" r:id="rId10"/>
    <p:sldId id="667" r:id="rId11"/>
    <p:sldId id="697" r:id="rId12"/>
    <p:sldId id="703" r:id="rId13"/>
    <p:sldId id="704" r:id="rId14"/>
    <p:sldId id="696" r:id="rId15"/>
    <p:sldId id="713" r:id="rId16"/>
    <p:sldId id="673" r:id="rId17"/>
    <p:sldId id="674" r:id="rId18"/>
    <p:sldId id="676" r:id="rId19"/>
    <p:sldId id="677" r:id="rId20"/>
    <p:sldId id="678" r:id="rId21"/>
    <p:sldId id="679" r:id="rId22"/>
    <p:sldId id="680" r:id="rId23"/>
    <p:sldId id="714" r:id="rId24"/>
    <p:sldId id="705" r:id="rId25"/>
    <p:sldId id="706" r:id="rId26"/>
    <p:sldId id="708" r:id="rId27"/>
    <p:sldId id="709" r:id="rId28"/>
    <p:sldId id="710" r:id="rId29"/>
    <p:sldId id="711" r:id="rId30"/>
    <p:sldId id="685" r:id="rId31"/>
    <p:sldId id="701" r:id="rId32"/>
    <p:sldId id="686" r:id="rId33"/>
    <p:sldId id="687" r:id="rId34"/>
    <p:sldId id="690" r:id="rId35"/>
    <p:sldId id="694" r:id="rId36"/>
    <p:sldId id="692" r:id="rId37"/>
    <p:sldId id="693" r:id="rId38"/>
    <p:sldId id="695" r:id="rId39"/>
    <p:sldId id="684" r:id="rId40"/>
    <p:sldId id="670" r:id="rId41"/>
    <p:sldId id="671" r:id="rId42"/>
    <p:sldId id="668" r:id="rId43"/>
    <p:sldId id="312" r:id="rId44"/>
    <p:sldId id="315" r:id="rId45"/>
    <p:sldId id="712" r:id="rId46"/>
    <p:sldId id="700" r:id="rId4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CC00"/>
    <a:srgbClr val="66FF33"/>
    <a:srgbClr val="33CC33"/>
    <a:srgbClr val="FF3300"/>
    <a:srgbClr val="00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2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A53D154-2CF1-49A8-8123-FFE04A1CA9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2059120-554B-47D2-8E56-61F605B6EC6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07CFABD-95D0-4491-8C24-5A04E9C8884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CD48AFA7-477A-44B2-95C9-98C787838F3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938DB8C-6311-49F3-85F5-FA60BDD5F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626EB95E-C26B-4CA4-A9E8-17B5C6DEB0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708E66-AAE8-481A-9A48-AE1B1E41971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7A3B4A-0721-492A-923F-B0A992129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E99669-D8E3-4058-95A2-51397B01690F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B6591B7-CB69-417C-96CF-7944C297B3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DBC96C9-BFAD-46AC-9708-849069076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ED353-64C6-4F64-91D3-C982D3869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781494-4058-4C67-8CD0-EADD545BD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01BF4-E4F1-4730-A8BE-DBA13694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D77863-6B2F-4C2E-A4EB-36AE83C2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E2AF6C-6426-4F9E-BF39-D66050DE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A6DED-CD5C-4618-9058-B16CF72479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188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05D2D-BB51-4123-8C23-7FD78C8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D9ED1A-191B-42A7-B07D-380AE5FC6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35A3FD-1D15-4F43-A5C6-E8C8B227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362E0D-F4BE-4C6D-B5B7-0D551BE6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EDEB3F-95E6-4FDC-B5E4-0F75FECD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56EE5-7F9B-441D-A546-2722B92579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032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3AC357A-39D6-462D-83C3-221E973B5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59A0F6-FF85-4F97-A2CE-AAF706375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74D265-5DE2-4E54-917B-DC45C5B9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47AEA9-1ECE-4114-87BA-40EAAFF6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F1B532-DC8E-41D5-B5E4-8E21A328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8EDCB-B61A-49B2-B777-B34CA3E123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004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AE505-0AE3-4177-885F-28DAE321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B4979E-E895-45DB-A0BD-BEED6880C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599A2B-4339-4AAA-A9D0-D4F6BB53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FA09BC-16E8-4F2D-B2DC-BAD49DC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366C92-63C7-4D0E-8610-AAB56A0D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BCDBB-C128-47C7-9434-CD66A5AE4B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999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1A122-48DB-4F05-A291-5F8F50C3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D2D2DC6-CC5B-49A9-B4AC-10BF0540C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4BB2F5-54D0-4CB3-9565-F46511F0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0C1F55-9308-4EAE-A3FD-42430A318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0714FD-7A01-4093-A9B7-38F0C5FC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7D491-90B6-46A5-B01A-3815D26DA8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690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3AE22-F120-4996-B893-21690913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547F6-5883-436B-A685-2B2406BD6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2444F90-E4FE-491C-B586-5284C6607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1EE6A5-0A6F-48FC-9B81-61E17BA8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9DD5F4-1BD9-4BB1-BBC9-8649FA21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7140A2-AE4A-4708-832D-B541FCA5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2A56A-69D9-4DCB-81F0-0FAE0D1817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040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A075A-19B6-4BC8-9BFF-36221C82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B34598B-4DF2-4058-87F9-745799214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E094FF7-9B69-4561-B930-66B77CE2F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C41F931-CFF8-4E5B-A251-372479A86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4283395-D459-4AF5-BC06-4DC6DC6E5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35C33FE-86A1-40E0-BA85-80AAA6F6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D782393-72F5-48C4-AA54-7B606E70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5FE2E6-DF40-435F-AF4B-5B2741C3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A6BF0-ADDB-4A0A-87AC-7715A66175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895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04E94-7829-44E3-A8AB-203BE9E4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1DDB64-FAFA-4A1F-9F18-17030888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A563BC-7A3A-4C09-B572-588E99BA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99C4D3-36DD-41CA-A512-A97997527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48453-3F3D-45F7-BE3E-D84AA7A412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085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C93D84-4847-4BA8-815F-5E4A995F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57F964-5E99-4EA9-952D-0694AC2D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BBDBB4-AB8A-4B39-8CDA-AB497C09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69D0F-7484-48CA-BD26-F2AE540CF4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775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D3FA5-78DB-4CA2-8EDE-408932CA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F3BD55-F49F-44AC-8FA2-A11667BA9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F00FE1C-1E2C-43F0-9EF0-410CDF74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E7B773-AF77-4692-A9A9-43C6B4BF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1B1EF3-BC55-4102-A466-91068CD6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B5C8D7-FA0B-430B-B63D-08C66F4B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5BB69-465D-4948-93BB-F70FDB68F8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365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7E582-8D17-4F98-B5E3-B53EE562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A584D1-E941-40DB-B465-6842F99F7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9CAE623-9B27-4062-A0F1-CBB386B33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00101F-92BC-45EA-B5D5-4B0413E1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181C78-BD4A-4A6B-8919-E5A6432A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2639DD-54B2-4150-8C5D-78D57131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FAF17-5305-4E80-A1B8-9AAC7436FE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269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A5F44DC-E7EF-4386-9506-694FFB771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36F528-667E-427D-A284-25DCECDE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085073-2079-4D7F-9EA8-A09EFB1366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cs-CZ" altLang="cs-CZ"/>
              <a:t>21. 5. 2009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55059F1-C940-44F5-96E6-8391D89809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cs-CZ" altLang="cs-CZ"/>
              <a:t>Filosofické problémy fyziky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7665A2-F7B5-4F38-974B-4A34044B07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921D6A-69A0-4DFC-B689-3F5D077645B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804B315E-8110-461E-8734-8D18E466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B53C8795-299E-4F5F-914A-009DE89A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698C4F88-EC59-4FFB-917E-4980AE9D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3640-777B-48B1-8D86-04AD4E8AF589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90852" name="Text Box 4">
            <a:extLst>
              <a:ext uri="{FF2B5EF4-FFF2-40B4-BE49-F238E27FC236}">
                <a16:creationId xmlns:a16="http://schemas.microsoft.com/office/drawing/2014/main" id="{13801C37-8C7D-49B9-B7A8-4728617F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54000"/>
            <a:ext cx="74199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Rozjímání nad základními parametry </a:t>
            </a:r>
            <a:endParaRPr lang="en-US" altLang="cs-CZ" sz="32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fyziky částic</a:t>
            </a:r>
          </a:p>
        </p:txBody>
      </p:sp>
      <p:sp>
        <p:nvSpPr>
          <p:cNvPr id="590853" name="Text Box 5">
            <a:extLst>
              <a:ext uri="{FF2B5EF4-FFF2-40B4-BE49-F238E27FC236}">
                <a16:creationId xmlns:a16="http://schemas.microsoft.com/office/drawing/2014/main" id="{50FBBD7E-52E0-47A6-AD77-46044BE2D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83820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00">
                <a:latin typeface="Comic Sans MS" panose="030F0702030302020204" pitchFamily="66" charset="0"/>
              </a:rPr>
              <a:t>v</a:t>
            </a:r>
            <a:r>
              <a:rPr lang="cs-CZ" altLang="cs-CZ" sz="2400">
                <a:latin typeface="Comic Sans MS" panose="030F0702030302020204" pitchFamily="66" charset="0"/>
              </a:rPr>
              <a:t>íce než volné navázání na semináře  Jiří Langera</a:t>
            </a:r>
          </a:p>
          <a:p>
            <a:r>
              <a:rPr lang="cs-CZ" altLang="cs-CZ" sz="1000"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           Multiversum a antropický princip </a:t>
            </a:r>
          </a:p>
        </p:txBody>
      </p:sp>
      <p:sp>
        <p:nvSpPr>
          <p:cNvPr id="590854" name="Text Box 6">
            <a:extLst>
              <a:ext uri="{FF2B5EF4-FFF2-40B4-BE49-F238E27FC236}">
                <a16:creationId xmlns:a16="http://schemas.microsoft.com/office/drawing/2014/main" id="{893AA2E8-383E-4C1E-A614-C58F2719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438" y="1646238"/>
            <a:ext cx="155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Jiří Chýla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52" grpId="0"/>
      <p:bldP spid="590853" grpId="0"/>
      <p:bldP spid="5908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datum 1">
            <a:extLst>
              <a:ext uri="{FF2B5EF4-FFF2-40B4-BE49-F238E27FC236}">
                <a16:creationId xmlns:a16="http://schemas.microsoft.com/office/drawing/2014/main" id="{8091E87E-E97B-4AFC-9041-96C9C7FB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EAE3DA79-8F7D-462E-BE2F-58955512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6" name="Zástupný symbol pro číslo snímku 3">
            <a:extLst>
              <a:ext uri="{FF2B5EF4-FFF2-40B4-BE49-F238E27FC236}">
                <a16:creationId xmlns:a16="http://schemas.microsoft.com/office/drawing/2014/main" id="{AEC73B53-2415-4809-9646-D942FE76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1BCE-958C-4F10-A419-6527C567AFCC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575490" name="Text Box 2">
            <a:extLst>
              <a:ext uri="{FF2B5EF4-FFF2-40B4-BE49-F238E27FC236}">
                <a16:creationId xmlns:a16="http://schemas.microsoft.com/office/drawing/2014/main" id="{A44E6E99-E046-40BE-BED8-E49638E4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Proč se nám zdají být různé síly tak rozdílně silné?</a:t>
            </a:r>
            <a:r>
              <a:rPr lang="cs-CZ" altLang="cs-CZ" sz="140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75491" name="Text Box 3">
            <a:extLst>
              <a:ext uri="{FF2B5EF4-FFF2-40B4-BE49-F238E27FC236}">
                <a16:creationId xmlns:a16="http://schemas.microsoft.com/office/drawing/2014/main" id="{D0FFBEF4-CB3C-4212-A582-84D5CA3E7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300163"/>
            <a:ext cx="381158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Protože je porovnáme na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vzdálenostech mnohem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větších než je poloměr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protonu,tj. r</a:t>
            </a:r>
            <a:r>
              <a:rPr lang="cs-CZ" altLang="cs-CZ" sz="2400" b="1" baseline="-25000">
                <a:solidFill>
                  <a:srgbClr val="FF3300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=10</a:t>
            </a:r>
            <a:r>
              <a:rPr lang="cs-CZ" altLang="cs-CZ" sz="2400" b="1" baseline="30000">
                <a:solidFill>
                  <a:srgbClr val="FF3300"/>
                </a:solidFill>
                <a:latin typeface="Comic Sans MS" panose="030F0702030302020204" pitchFamily="66" charset="0"/>
              </a:rPr>
              <a:t>-13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cm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Na vzdálenostech cca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    </a:t>
            </a:r>
            <a:r>
              <a:rPr lang="cs-CZ" altLang="cs-CZ" sz="3200" b="1">
                <a:solidFill>
                  <a:srgbClr val="33CC33"/>
                </a:solidFill>
                <a:latin typeface="Comic Sans MS" panose="030F0702030302020204" pitchFamily="66" charset="0"/>
              </a:rPr>
              <a:t>r</a:t>
            </a:r>
            <a:r>
              <a:rPr lang="en-US" altLang="cs-CZ" sz="3200" b="1">
                <a:solidFill>
                  <a:srgbClr val="33CC33"/>
                </a:solidFill>
                <a:latin typeface="Comic Sans MS" panose="030F0702030302020204" pitchFamily="66" charset="0"/>
              </a:rPr>
              <a:t>&lt;0.001 r</a:t>
            </a:r>
            <a:r>
              <a:rPr lang="en-US" altLang="cs-CZ" sz="3200" b="1" baseline="-25000">
                <a:solidFill>
                  <a:srgbClr val="33CC33"/>
                </a:solidFill>
                <a:latin typeface="Comic Sans MS" panose="030F0702030302020204" pitchFamily="66" charset="0"/>
              </a:rPr>
              <a:t>p</a:t>
            </a:r>
            <a:r>
              <a:rPr lang="en-US" altLang="cs-CZ" sz="2400" b="1">
                <a:latin typeface="Comic Sans MS" panose="030F0702030302020204" pitchFamily="66" charset="0"/>
              </a:rPr>
              <a:t> </a:t>
            </a:r>
            <a:endParaRPr lang="cs-CZ" altLang="cs-CZ" sz="2400" b="1"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jsou elektromagnetické,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silné a slabé síly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skoro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stejně velké</a:t>
            </a:r>
            <a:r>
              <a:rPr lang="cs-CZ" altLang="cs-CZ" sz="2400">
                <a:latin typeface="Comic Sans MS" panose="030F0702030302020204" pitchFamily="66" charset="0"/>
              </a:rPr>
              <a:t>.</a:t>
            </a:r>
            <a:endParaRPr lang="cs-CZ" altLang="cs-CZ" sz="2400" b="1">
              <a:latin typeface="Comic Sans MS" panose="030F0702030302020204" pitchFamily="66" charset="0"/>
            </a:endParaRPr>
          </a:p>
        </p:txBody>
      </p:sp>
      <p:grpSp>
        <p:nvGrpSpPr>
          <p:cNvPr id="575492" name="Group 4">
            <a:extLst>
              <a:ext uri="{FF2B5EF4-FFF2-40B4-BE49-F238E27FC236}">
                <a16:creationId xmlns:a16="http://schemas.microsoft.com/office/drawing/2014/main" id="{6FA3D18A-EB6A-452E-876A-70625DA2D1A7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838200"/>
            <a:ext cx="5334000" cy="5476875"/>
            <a:chOff x="454" y="1525"/>
            <a:chExt cx="2698" cy="2730"/>
          </a:xfrm>
        </p:grpSpPr>
        <p:grpSp>
          <p:nvGrpSpPr>
            <p:cNvPr id="575493" name="Group 5">
              <a:extLst>
                <a:ext uri="{FF2B5EF4-FFF2-40B4-BE49-F238E27FC236}">
                  <a16:creationId xmlns:a16="http://schemas.microsoft.com/office/drawing/2014/main" id="{5359F255-9B59-4381-B22F-9005BD048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" y="1525"/>
              <a:ext cx="2698" cy="2730"/>
              <a:chOff x="907" y="2602"/>
              <a:chExt cx="4428" cy="4936"/>
            </a:xfrm>
          </p:grpSpPr>
          <p:pic>
            <p:nvPicPr>
              <p:cNvPr id="575494" name="Picture 6" descr="bwunif">
                <a:extLst>
                  <a:ext uri="{FF2B5EF4-FFF2-40B4-BE49-F238E27FC236}">
                    <a16:creationId xmlns:a16="http://schemas.microsoft.com/office/drawing/2014/main" id="{B341E701-5FD3-41E6-95FA-7179E772A2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" y="2602"/>
                <a:ext cx="4428" cy="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5495" name="Text Box 7">
                <a:extLst>
                  <a:ext uri="{FF2B5EF4-FFF2-40B4-BE49-F238E27FC236}">
                    <a16:creationId xmlns:a16="http://schemas.microsoft.com/office/drawing/2014/main" id="{33BB3206-8FEB-4DD6-AE18-473A32909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7" y="6638"/>
                <a:ext cx="4320" cy="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 altLang="cs-CZ" sz="1200" b="1">
                    <a:latin typeface="Comic Sans MS" panose="030F0702030302020204" pitchFamily="66" charset="0"/>
                  </a:rPr>
                  <a:t>Srovnání závislostí elektromagnetických (čárkovaně), slabých (tečkovaně) a silných (plná čára) sil mezi dvěma kvarky či na vzdálenosti.</a:t>
                </a:r>
              </a:p>
            </p:txBody>
          </p:sp>
        </p:grpSp>
        <p:pic>
          <p:nvPicPr>
            <p:cNvPr id="575496" name="Picture 8" descr="yukawa">
              <a:extLst>
                <a:ext uri="{FF2B5EF4-FFF2-40B4-BE49-F238E27FC236}">
                  <a16:creationId xmlns:a16="http://schemas.microsoft.com/office/drawing/2014/main" id="{A8204697-6E8A-4115-96A2-15D8392D0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" y="1651"/>
              <a:ext cx="1536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5497" name="Group 9">
            <a:extLst>
              <a:ext uri="{FF2B5EF4-FFF2-40B4-BE49-F238E27FC236}">
                <a16:creationId xmlns:a16="http://schemas.microsoft.com/office/drawing/2014/main" id="{03B65C3C-7A61-490B-A3DC-DA0C70A82B17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667000"/>
            <a:ext cx="5029200" cy="2057400"/>
            <a:chOff x="2496" y="1584"/>
            <a:chExt cx="3072" cy="1440"/>
          </a:xfrm>
        </p:grpSpPr>
        <p:sp>
          <p:nvSpPr>
            <p:cNvPr id="575498" name="Line 10">
              <a:extLst>
                <a:ext uri="{FF2B5EF4-FFF2-40B4-BE49-F238E27FC236}">
                  <a16:creationId xmlns:a16="http://schemas.microsoft.com/office/drawing/2014/main" id="{4DDDFC09-6C83-4C50-B52F-A5FE352A9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584"/>
              <a:ext cx="2544" cy="134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75499" name="AutoShape 11">
              <a:extLst>
                <a:ext uri="{FF2B5EF4-FFF2-40B4-BE49-F238E27FC236}">
                  <a16:creationId xmlns:a16="http://schemas.microsoft.com/office/drawing/2014/main" id="{5ADBB7AD-F473-47EF-97C1-554C70083E8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92" y="2448"/>
              <a:ext cx="96" cy="1056"/>
            </a:xfrm>
            <a:prstGeom prst="rightBrace">
              <a:avLst>
                <a:gd name="adj1" fmla="val 91667"/>
                <a:gd name="adj2" fmla="val 53125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75500" name="Line 12">
            <a:extLst>
              <a:ext uri="{FF2B5EF4-FFF2-40B4-BE49-F238E27FC236}">
                <a16:creationId xmlns:a16="http://schemas.microsoft.com/office/drawing/2014/main" id="{F649EDFD-E5C7-42D9-A3DB-A3D0DAD87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581400"/>
            <a:ext cx="1600200" cy="1143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501" name="Text Box 13">
            <a:extLst>
              <a:ext uri="{FF2B5EF4-FFF2-40B4-BE49-F238E27FC236}">
                <a16:creationId xmlns:a16="http://schemas.microsoft.com/office/drawing/2014/main" id="{57525019-B1D2-41C6-A021-E37115450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4886325"/>
            <a:ext cx="2859088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Této vzdálenosti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odpovídají energie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</a:t>
            </a:r>
            <a:r>
              <a:rPr lang="cs-CZ" altLang="cs-CZ" sz="2400" b="1" baseline="-25000">
                <a:solidFill>
                  <a:srgbClr val="FF3300"/>
                </a:solidFill>
                <a:latin typeface="Comic Sans MS" panose="030F0702030302020204" pitchFamily="66" charset="0"/>
              </a:rPr>
              <a:t>EW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  <a:r>
              <a: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≈ 100 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7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75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7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75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75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7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75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75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75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7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0" grpId="0"/>
      <p:bldP spid="5755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datum 1">
            <a:extLst>
              <a:ext uri="{FF2B5EF4-FFF2-40B4-BE49-F238E27FC236}">
                <a16:creationId xmlns:a16="http://schemas.microsoft.com/office/drawing/2014/main" id="{381CC20C-AD99-4B76-B80C-6DF0D284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20" name="Zástupný symbol pro zápatí 2">
            <a:extLst>
              <a:ext uri="{FF2B5EF4-FFF2-40B4-BE49-F238E27FC236}">
                <a16:creationId xmlns:a16="http://schemas.microsoft.com/office/drawing/2014/main" id="{77D9CF85-D73C-44DD-9162-03708BA2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21" name="Zástupný symbol pro číslo snímku 3">
            <a:extLst>
              <a:ext uri="{FF2B5EF4-FFF2-40B4-BE49-F238E27FC236}">
                <a16:creationId xmlns:a16="http://schemas.microsoft.com/office/drawing/2014/main" id="{E109E327-72CC-46CB-9F2A-702A3935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46E2-D9CC-4165-8F85-AA805369711D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616450" name="Picture 2">
            <a:extLst>
              <a:ext uri="{FF2B5EF4-FFF2-40B4-BE49-F238E27FC236}">
                <a16:creationId xmlns:a16="http://schemas.microsoft.com/office/drawing/2014/main" id="{45126DF6-E3AB-4088-82ED-4264FB2E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5775"/>
            <a:ext cx="60452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51" name="Text Box 3">
            <a:extLst>
              <a:ext uri="{FF2B5EF4-FFF2-40B4-BE49-F238E27FC236}">
                <a16:creationId xmlns:a16="http://schemas.microsoft.com/office/drawing/2014/main" id="{EFC67B09-A515-4A98-9855-AB293E55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28825"/>
            <a:ext cx="3429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E</a:t>
            </a:r>
            <a:r>
              <a:rPr lang="en-US" altLang="cs-CZ" sz="2400">
                <a:latin typeface="Comic Sans MS" panose="030F0702030302020204" pitchFamily="66" charset="0"/>
              </a:rPr>
              <a:t>fektivn</a:t>
            </a:r>
            <a:r>
              <a:rPr lang="cs-CZ" altLang="cs-CZ" sz="2400">
                <a:latin typeface="Comic Sans MS" panose="030F0702030302020204" pitchFamily="66" charset="0"/>
              </a:rPr>
              <a:t>í vazbové parametry 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silných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</a:p>
          <a:p>
            <a:r>
              <a:rPr lang="cs-CZ" altLang="cs-CZ" sz="2400">
                <a:solidFill>
                  <a:srgbClr val="33CC33"/>
                </a:solidFill>
                <a:latin typeface="Comic Sans MS" panose="030F0702030302020204" pitchFamily="66" charset="0"/>
              </a:rPr>
              <a:t>slabých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elektromagnetických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sil</a:t>
            </a:r>
          </a:p>
        </p:txBody>
      </p:sp>
      <p:sp>
        <p:nvSpPr>
          <p:cNvPr id="616452" name="Line 4">
            <a:extLst>
              <a:ext uri="{FF2B5EF4-FFF2-40B4-BE49-F238E27FC236}">
                <a16:creationId xmlns:a16="http://schemas.microsoft.com/office/drawing/2014/main" id="{CE281DA3-D50F-4D6E-BB15-950243F79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352800"/>
            <a:ext cx="6096000" cy="0"/>
          </a:xfrm>
          <a:prstGeom prst="line">
            <a:avLst/>
          </a:prstGeom>
          <a:noFill/>
          <a:ln w="53975" cap="rnd">
            <a:solidFill>
              <a:srgbClr val="00FF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53" name="Line 5">
            <a:extLst>
              <a:ext uri="{FF2B5EF4-FFF2-40B4-BE49-F238E27FC236}">
                <a16:creationId xmlns:a16="http://schemas.microsoft.com/office/drawing/2014/main" id="{FF261C36-8ADE-4336-8700-64A82249F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886200"/>
            <a:ext cx="3505200" cy="1143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54" name="Line 6">
            <a:extLst>
              <a:ext uri="{FF2B5EF4-FFF2-40B4-BE49-F238E27FC236}">
                <a16:creationId xmlns:a16="http://schemas.microsoft.com/office/drawing/2014/main" id="{19795343-3F02-4A48-AD87-7734FBF36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048000"/>
            <a:ext cx="4648200" cy="68580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55" name="Oval 7">
            <a:extLst>
              <a:ext uri="{FF2B5EF4-FFF2-40B4-BE49-F238E27FC236}">
                <a16:creationId xmlns:a16="http://schemas.microsoft.com/office/drawing/2014/main" id="{C5851C2D-547F-4205-9DF6-4C5FE8FBC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609600" cy="6096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6456" name="Line 8">
            <a:extLst>
              <a:ext uri="{FF2B5EF4-FFF2-40B4-BE49-F238E27FC236}">
                <a16:creationId xmlns:a16="http://schemas.microsoft.com/office/drawing/2014/main" id="{0787F1FB-3792-4166-982F-3405CBA457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4267200"/>
            <a:ext cx="2590800" cy="9144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57" name="Text Box 9">
            <a:extLst>
              <a:ext uri="{FF2B5EF4-FFF2-40B4-BE49-F238E27FC236}">
                <a16:creationId xmlns:a16="http://schemas.microsoft.com/office/drawing/2014/main" id="{AD47D5B5-2553-42B6-8768-C777605E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05400"/>
            <a:ext cx="1662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Jednotná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teorie?</a:t>
            </a:r>
          </a:p>
        </p:txBody>
      </p:sp>
      <p:grpSp>
        <p:nvGrpSpPr>
          <p:cNvPr id="616458" name="Group 10">
            <a:extLst>
              <a:ext uri="{FF2B5EF4-FFF2-40B4-BE49-F238E27FC236}">
                <a16:creationId xmlns:a16="http://schemas.microsoft.com/office/drawing/2014/main" id="{1304CF26-F79A-44C6-B270-0FECE1DA3C6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533400"/>
            <a:ext cx="3705225" cy="2087563"/>
            <a:chOff x="2466" y="336"/>
            <a:chExt cx="2334" cy="1315"/>
          </a:xfrm>
        </p:grpSpPr>
        <p:grpSp>
          <p:nvGrpSpPr>
            <p:cNvPr id="616459" name="Group 11">
              <a:extLst>
                <a:ext uri="{FF2B5EF4-FFF2-40B4-BE49-F238E27FC236}">
                  <a16:creationId xmlns:a16="http://schemas.microsoft.com/office/drawing/2014/main" id="{A5916CF0-0E6A-4D30-8ADD-DF963253D6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6" y="336"/>
              <a:ext cx="2334" cy="1315"/>
              <a:chOff x="2448" y="384"/>
              <a:chExt cx="2334" cy="1315"/>
            </a:xfrm>
          </p:grpSpPr>
          <p:graphicFrame>
            <p:nvGraphicFramePr>
              <p:cNvPr id="616460" name="Object 12">
                <a:extLst>
                  <a:ext uri="{FF2B5EF4-FFF2-40B4-BE49-F238E27FC236}">
                    <a16:creationId xmlns:a16="http://schemas.microsoft.com/office/drawing/2014/main" id="{455E0600-584B-45B0-B7B9-F6B7C096DB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384"/>
              <a:ext cx="1872" cy="6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467" name="Rovnice" r:id="rId4" imgW="1180800" imgH="431640" progId="Equation.3">
                      <p:embed/>
                    </p:oleObj>
                  </mc:Choice>
                  <mc:Fallback>
                    <p:oleObj name="Rovnice" r:id="rId4" imgW="1180800" imgH="43164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384"/>
                            <a:ext cx="1872" cy="684"/>
                          </a:xfrm>
                          <a:prstGeom prst="rect">
                            <a:avLst/>
                          </a:prstGeom>
                          <a:solidFill>
                            <a:srgbClr val="00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6461" name="Text Box 13">
                <a:extLst>
                  <a:ext uri="{FF2B5EF4-FFF2-40B4-BE49-F238E27FC236}">
                    <a16:creationId xmlns:a16="http://schemas.microsoft.com/office/drawing/2014/main" id="{C08CC015-586F-408B-8555-82C696D43D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2" y="1181"/>
                <a:ext cx="1480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400" b="1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fundamentální </a:t>
                </a:r>
              </a:p>
              <a:p>
                <a:r>
                  <a:rPr lang="cs-CZ" altLang="cs-CZ" sz="2400" b="1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škály</a:t>
                </a:r>
              </a:p>
            </p:txBody>
          </p:sp>
          <p:sp>
            <p:nvSpPr>
              <p:cNvPr id="616462" name="Line 14">
                <a:extLst>
                  <a:ext uri="{FF2B5EF4-FFF2-40B4-BE49-F238E27FC236}">
                    <a16:creationId xmlns:a16="http://schemas.microsoft.com/office/drawing/2014/main" id="{00E453D4-FF58-444F-83CA-DED3A3F2C2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96" y="1008"/>
                <a:ext cx="96" cy="2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16463" name="Line 15">
              <a:extLst>
                <a:ext uri="{FF2B5EF4-FFF2-40B4-BE49-F238E27FC236}">
                  <a16:creationId xmlns:a16="http://schemas.microsoft.com/office/drawing/2014/main" id="{B7C4162A-738A-4A36-B487-72B4713385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2" y="912"/>
              <a:ext cx="432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464" name="Text Box 16">
              <a:extLst>
                <a:ext uri="{FF2B5EF4-FFF2-40B4-BE49-F238E27FC236}">
                  <a16:creationId xmlns:a16="http://schemas.microsoft.com/office/drawing/2014/main" id="{B2AFFEEB-4B29-40EC-B838-9D202C474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" y="1142"/>
              <a:ext cx="88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20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&gt;0 v QCD</a:t>
              </a:r>
            </a:p>
            <a:p>
              <a:r>
                <a:rPr lang="en-US" altLang="cs-CZ" sz="20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&lt;0 v QED</a:t>
              </a:r>
              <a:endParaRPr lang="cs-CZ" altLang="cs-CZ" sz="2000" b="1">
                <a:solidFill>
                  <a:srgbClr val="0033CC"/>
                </a:solidFill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616465" name="Object 17">
            <a:extLst>
              <a:ext uri="{FF2B5EF4-FFF2-40B4-BE49-F238E27FC236}">
                <a16:creationId xmlns:a16="http://schemas.microsoft.com/office/drawing/2014/main" id="{ABFA3A5E-EC2A-41A3-9017-79E4D81DC2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2514600"/>
          <a:ext cx="2514600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68" name="Rovnice" r:id="rId6" imgW="1231560" imgH="533160" progId="Equation.3">
                  <p:embed/>
                </p:oleObj>
              </mc:Choice>
              <mc:Fallback>
                <p:oleObj name="Rovnice" r:id="rId6" imgW="1231560" imgH="53316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514600"/>
                        <a:ext cx="2514600" cy="108902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66" name="Text Box 18">
            <a:extLst>
              <a:ext uri="{FF2B5EF4-FFF2-40B4-BE49-F238E27FC236}">
                <a16:creationId xmlns:a16="http://schemas.microsoft.com/office/drawing/2014/main" id="{3D9938C8-9487-466F-8783-9381D7F45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2017713" cy="13731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Konstanty </a:t>
            </a:r>
            <a:endParaRPr lang="cs-CZ" altLang="cs-CZ" sz="28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r>
              <a:rPr lang="en-US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nejsou</a:t>
            </a:r>
          </a:p>
          <a:p>
            <a:r>
              <a:rPr lang="en-US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konstantn</a:t>
            </a:r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1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6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6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6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6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1" grpId="0"/>
      <p:bldP spid="616457" grpId="0"/>
      <p:bldP spid="6164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D139B4B3-B9CA-4018-811E-029A0EB8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4BF3BE56-5E50-47D7-961E-8C17B011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E747B064-5849-4CC6-A014-3640B30B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4661E-D134-4923-B4C5-38EFE04852A3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622594" name="Text Box 2">
            <a:extLst>
              <a:ext uri="{FF2B5EF4-FFF2-40B4-BE49-F238E27FC236}">
                <a16:creationId xmlns:a16="http://schemas.microsoft.com/office/drawing/2014/main" id="{AF18AB40-95AB-43B6-9742-97DE5BD7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304800"/>
            <a:ext cx="8602662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Standardní model</a:t>
            </a:r>
            <a:r>
              <a:rPr lang="cs-CZ" altLang="cs-CZ" sz="2400">
                <a:latin typeface="Comic Sans MS" panose="030F0702030302020204" pitchFamily="66" charset="0"/>
              </a:rPr>
              <a:t> je až překvapivě úspěšný při popisu jevů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mikrosvěta. Je ovšem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zjevně neúplný</a:t>
            </a:r>
            <a:r>
              <a:rPr lang="cs-CZ" altLang="cs-CZ" sz="2400">
                <a:latin typeface="Comic Sans MS" panose="030F0702030302020204" pitchFamily="66" charset="0"/>
              </a:rPr>
              <a:t> a jistě nepředstavuje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konečnou úroveň struktury mikrosvěta a jeho zákonů neboť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obsahuje cca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25 volných parametrů</a:t>
            </a:r>
            <a:r>
              <a:rPr lang="cs-CZ" altLang="cs-CZ" sz="2400">
                <a:latin typeface="Comic Sans MS" panose="030F0702030302020204" pitchFamily="66" charset="0"/>
              </a:rPr>
              <a:t> (hmotnosti, náboje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     a několik dalších)</a:t>
            </a:r>
          </a:p>
          <a:p>
            <a:pPr>
              <a:buFontTx/>
              <a:buBlip>
                <a:blip r:embed="rId2"/>
              </a:buBlip>
            </a:pPr>
            <a:endParaRPr lang="cs-CZ" altLang="cs-CZ" sz="10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nesjednocuje</a:t>
            </a:r>
            <a:r>
              <a:rPr lang="cs-CZ" altLang="cs-CZ" sz="2400">
                <a:latin typeface="Comic Sans MS" panose="030F0702030302020204" pitchFamily="66" charset="0"/>
              </a:rPr>
              <a:t> všechny tři síly a </a:t>
            </a:r>
          </a:p>
          <a:p>
            <a:pPr>
              <a:buFontTx/>
              <a:buBlip>
                <a:blip r:embed="rId2"/>
              </a:buBlip>
            </a:pPr>
            <a:endParaRPr lang="cs-CZ" altLang="cs-CZ" sz="9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nezahrnuje</a:t>
            </a:r>
            <a:r>
              <a:rPr lang="cs-CZ" altLang="cs-CZ" sz="2400">
                <a:latin typeface="Comic Sans MS" panose="030F0702030302020204" pitchFamily="66" charset="0"/>
              </a:rPr>
              <a:t> gravitaci.</a:t>
            </a:r>
            <a:endParaRPr lang="cs-CZ" altLang="cs-CZ" sz="1000">
              <a:latin typeface="Comic Sans MS" panose="030F0702030302020204" pitchFamily="66" charset="0"/>
            </a:endParaRPr>
          </a:p>
        </p:txBody>
      </p:sp>
      <p:sp>
        <p:nvSpPr>
          <p:cNvPr id="622595" name="Text Box 3">
            <a:extLst>
              <a:ext uri="{FF2B5EF4-FFF2-40B4-BE49-F238E27FC236}">
                <a16:creationId xmlns:a16="http://schemas.microsoft.com/office/drawing/2014/main" id="{0E430379-9679-469C-B6CC-2544A396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971800"/>
            <a:ext cx="36560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Je to vada?</a:t>
            </a:r>
          </a:p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Je naděje je</a:t>
            </a:r>
          </a:p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z něčeho spočíst?</a:t>
            </a:r>
          </a:p>
        </p:txBody>
      </p:sp>
      <p:sp>
        <p:nvSpPr>
          <p:cNvPr id="622596" name="Line 4">
            <a:extLst>
              <a:ext uri="{FF2B5EF4-FFF2-40B4-BE49-F238E27FC236}">
                <a16:creationId xmlns:a16="http://schemas.microsoft.com/office/drawing/2014/main" id="{A1E4E86E-50D4-4131-B37E-F18E7D6EF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905000"/>
            <a:ext cx="990600" cy="11430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22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22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22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225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2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2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2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2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06534ADF-BB42-4E50-B9D8-798FAD9C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9A72359F-0552-4C76-BABE-726EAB05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0F21F01B-2490-4C63-BFDE-DA05B376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B4021-5FE0-4824-B3B0-79A32FEB3EAC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623618" name="Text Box 2">
            <a:extLst>
              <a:ext uri="{FF2B5EF4-FFF2-40B4-BE49-F238E27FC236}">
                <a16:creationId xmlns:a16="http://schemas.microsoft.com/office/drawing/2014/main" id="{F2508B4C-19CA-4EA6-87EE-CC29B42BC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8154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Fun</a:t>
            </a:r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damentální parametry standardního modelu</a:t>
            </a:r>
          </a:p>
        </p:txBody>
      </p:sp>
      <p:sp>
        <p:nvSpPr>
          <p:cNvPr id="623619" name="Text Box 3">
            <a:extLst>
              <a:ext uri="{FF2B5EF4-FFF2-40B4-BE49-F238E27FC236}">
                <a16:creationId xmlns:a16="http://schemas.microsoft.com/office/drawing/2014/main" id="{B99D2751-E6E5-419A-BBEB-8A8E953F4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6708775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hmotnost kvarku 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hmotnost kvarku d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kvarku c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kvarku s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kvarku t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kvarku b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4 reálná čísla parametrizující CKM matici slabých přechodů</a:t>
            </a:r>
          </a:p>
          <a:p>
            <a:pPr>
              <a:buFontTx/>
              <a:buBlip>
                <a:blip r:embed="rId2"/>
              </a:buBlip>
            </a:pPr>
            <a:endParaRPr lang="cs-CZ" altLang="cs-CZ" sz="9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hmotnost elektronu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elektronového neutrina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mionu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mionového neutrina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tauonu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tauonového neutrina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4 reálná čísla parametrizující MNS matici míchání neutrin</a:t>
            </a:r>
          </a:p>
          <a:p>
            <a:pPr>
              <a:buFontTx/>
              <a:buBlip>
                <a:blip r:embed="rId2"/>
              </a:buBlip>
            </a:pPr>
            <a:endParaRPr lang="cs-CZ" altLang="cs-CZ" sz="9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hmotnost Higgsova bosonu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vakuová střední hodnota Higgsova pole</a:t>
            </a:r>
          </a:p>
          <a:p>
            <a:pPr>
              <a:buFontTx/>
              <a:buBlip>
                <a:blip r:embed="rId2"/>
              </a:buBlip>
            </a:pPr>
            <a:endParaRPr lang="cs-CZ" altLang="cs-CZ" sz="900" b="1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>
                <a:latin typeface="Comic Sans MS" panose="030F0702030302020204" pitchFamily="66" charset="0"/>
              </a:rPr>
              <a:t> 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vazbový p</a:t>
            </a:r>
            <a:r>
              <a:rPr lang="en-US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arametr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 elektromagnetických sil (R</a:t>
            </a:r>
            <a:r>
              <a:rPr lang="cs-CZ" altLang="cs-CZ" b="1" baseline="-25000">
                <a:solidFill>
                  <a:srgbClr val="FF3300"/>
                </a:solidFill>
                <a:latin typeface="Comic Sans MS" panose="030F0702030302020204" pitchFamily="66" charset="0"/>
              </a:rPr>
              <a:t>QED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 vazbový parametr slabých sil               (R</a:t>
            </a:r>
            <a:r>
              <a:rPr lang="cs-CZ" altLang="cs-CZ" b="1" baseline="-25000">
                <a:solidFill>
                  <a:srgbClr val="FF3300"/>
                </a:solidFill>
                <a:latin typeface="Comic Sans MS" panose="030F0702030302020204" pitchFamily="66" charset="0"/>
              </a:rPr>
              <a:t>WI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 vazbový parametr silných sil                (R</a:t>
            </a:r>
            <a:r>
              <a:rPr lang="cs-CZ" altLang="cs-CZ" b="1" baseline="-25000">
                <a:solidFill>
                  <a:srgbClr val="FF3300"/>
                </a:solidFill>
                <a:latin typeface="Comic Sans MS" panose="030F0702030302020204" pitchFamily="66" charset="0"/>
              </a:rPr>
              <a:t>QCD</a:t>
            </a:r>
            <a:r>
              <a:rPr lang="cs-CZ" altLang="cs-CZ" b="1">
                <a:solidFill>
                  <a:srgbClr val="FF3300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cs-CZ" altLang="cs-CZ" b="1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23620" name="AutoShape 4">
            <a:extLst>
              <a:ext uri="{FF2B5EF4-FFF2-40B4-BE49-F238E27FC236}">
                <a16:creationId xmlns:a16="http://schemas.microsoft.com/office/drawing/2014/main" id="{579DEA93-FE88-4DE8-9186-92EE065944A9}"/>
              </a:ext>
            </a:extLst>
          </p:cNvPr>
          <p:cNvSpPr>
            <a:spLocks/>
          </p:cNvSpPr>
          <p:nvPr/>
        </p:nvSpPr>
        <p:spPr bwMode="auto">
          <a:xfrm>
            <a:off x="6705600" y="609600"/>
            <a:ext cx="381000" cy="5638800"/>
          </a:xfrm>
          <a:prstGeom prst="rightBrace">
            <a:avLst>
              <a:gd name="adj1" fmla="val 123333"/>
              <a:gd name="adj2" fmla="val 50000"/>
            </a:avLst>
          </a:prstGeom>
          <a:noFill/>
          <a:ln w="412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3621" name="Text Box 5">
            <a:extLst>
              <a:ext uri="{FF2B5EF4-FFF2-40B4-BE49-F238E27FC236}">
                <a16:creationId xmlns:a16="http://schemas.microsoft.com/office/drawing/2014/main" id="{C5D5E982-05E0-4419-9B78-0B47AD4F1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743200"/>
            <a:ext cx="1693863" cy="13477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celkem </a:t>
            </a:r>
          </a:p>
          <a:p>
            <a:r>
              <a:rPr lang="cs-CZ" altLang="cs-CZ" sz="3200" b="1">
                <a:solidFill>
                  <a:srgbClr val="FF3300"/>
                </a:solidFill>
                <a:latin typeface="Comic Sans MS" panose="030F0702030302020204" pitchFamily="66" charset="0"/>
              </a:rPr>
              <a:t>  25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parametrů</a:t>
            </a:r>
          </a:p>
        </p:txBody>
      </p:sp>
      <p:sp>
        <p:nvSpPr>
          <p:cNvPr id="623622" name="Text Box 6">
            <a:extLst>
              <a:ext uri="{FF2B5EF4-FFF2-40B4-BE49-F238E27FC236}">
                <a16:creationId xmlns:a16="http://schemas.microsoft.com/office/drawing/2014/main" id="{A00F109D-93D4-44B5-8465-98628F4B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054475"/>
            <a:ext cx="1768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existují i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jiné výběry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3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3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3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3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3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3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3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3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23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23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23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23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36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36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2361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2361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2361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2361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2361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2361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23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3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18" grpId="0"/>
      <p:bldP spid="623621" grpId="0" animBg="1"/>
      <p:bldP spid="6236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datum 2">
            <a:extLst>
              <a:ext uri="{FF2B5EF4-FFF2-40B4-BE49-F238E27FC236}">
                <a16:creationId xmlns:a16="http://schemas.microsoft.com/office/drawing/2014/main" id="{FEE81BBF-DAD7-4BF1-98D2-FF4819AF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2" name="Zástupný symbol pro zápatí 3">
            <a:extLst>
              <a:ext uri="{FF2B5EF4-FFF2-40B4-BE49-F238E27FC236}">
                <a16:creationId xmlns:a16="http://schemas.microsoft.com/office/drawing/2014/main" id="{17FD483C-F789-4759-8D5F-7E12964E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3" name="Zástupný symbol pro číslo snímku 4">
            <a:extLst>
              <a:ext uri="{FF2B5EF4-FFF2-40B4-BE49-F238E27FC236}">
                <a16:creationId xmlns:a16="http://schemas.microsoft.com/office/drawing/2014/main" id="{3089B6DC-3AF3-473B-99D9-9DC5E915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D444-1BE2-4171-A906-C37FF3712628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15426" name="Rectangle 2">
            <a:extLst>
              <a:ext uri="{FF2B5EF4-FFF2-40B4-BE49-F238E27FC236}">
                <a16:creationId xmlns:a16="http://schemas.microsoft.com/office/drawing/2014/main" id="{17BFDFDF-26B6-4484-9B6F-0D5261BB0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88988"/>
            <a:ext cx="8229600" cy="658812"/>
          </a:xfrm>
        </p:spPr>
        <p:txBody>
          <a:bodyPr/>
          <a:lstStyle/>
          <a:p>
            <a:r>
              <a:rPr lang="cs-CZ" altLang="cs-CZ" sz="4000" b="1">
                <a:solidFill>
                  <a:srgbClr val="993300"/>
                </a:solidFill>
              </a:rPr>
              <a:t>Jemná rovnováha</a:t>
            </a:r>
            <a:r>
              <a:rPr lang="cs-CZ" altLang="cs-CZ" sz="4000"/>
              <a:t> </a:t>
            </a:r>
          </a:p>
        </p:txBody>
      </p:sp>
      <p:sp>
        <p:nvSpPr>
          <p:cNvPr id="615427" name="Rectangle 3">
            <a:extLst>
              <a:ext uri="{FF2B5EF4-FFF2-40B4-BE49-F238E27FC236}">
                <a16:creationId xmlns:a16="http://schemas.microsoft.com/office/drawing/2014/main" id="{6BDCEC6E-2B2D-489A-9D98-981228DB4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3170238"/>
            <a:ext cx="6673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2400">
                <a:latin typeface="Times New Roman" panose="02020603050405020304" pitchFamily="18" charset="0"/>
              </a:rPr>
              <a:t>  </a:t>
            </a:r>
            <a:r>
              <a:rPr lang="cs-CZ" altLang="cs-CZ" sz="2800">
                <a:latin typeface="Times New Roman" panose="02020603050405020304" pitchFamily="18" charset="0"/>
              </a:rPr>
              <a:t> </a:t>
            </a:r>
            <a:r>
              <a:rPr lang="cs-CZ" altLang="cs-CZ" sz="2400">
                <a:latin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 . </a:t>
            </a:r>
          </a:p>
        </p:txBody>
      </p:sp>
      <p:grpSp>
        <p:nvGrpSpPr>
          <p:cNvPr id="615434" name="Group 10">
            <a:extLst>
              <a:ext uri="{FF2B5EF4-FFF2-40B4-BE49-F238E27FC236}">
                <a16:creationId xmlns:a16="http://schemas.microsoft.com/office/drawing/2014/main" id="{B4F92278-D7D3-4C4B-9084-54C9E99023A6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558925"/>
            <a:ext cx="8623300" cy="3089275"/>
            <a:chOff x="204" y="1001"/>
            <a:chExt cx="5432" cy="1946"/>
          </a:xfrm>
        </p:grpSpPr>
        <p:grpSp>
          <p:nvGrpSpPr>
            <p:cNvPr id="615433" name="Group 9">
              <a:extLst>
                <a:ext uri="{FF2B5EF4-FFF2-40B4-BE49-F238E27FC236}">
                  <a16:creationId xmlns:a16="http://schemas.microsoft.com/office/drawing/2014/main" id="{B1AA7D6C-1858-427C-AEA1-0E230B354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1001"/>
              <a:ext cx="5432" cy="775"/>
              <a:chOff x="204" y="1022"/>
              <a:chExt cx="5432" cy="775"/>
            </a:xfrm>
          </p:grpSpPr>
          <p:pic>
            <p:nvPicPr>
              <p:cNvPr id="615428" name="Picture 4" descr="\alpha\ =\ \frac{e^2}{\hbar c \ 4 \pi \epsilon_0}\ =\ \frac{e^2 c \mu_0}{2 h}\ =\ 7.297\,352\,570(5) \times 10^{-3}\ =\ \frac{1}{137.035\,999\,070(98)}">
                <a:extLst>
                  <a:ext uri="{FF2B5EF4-FFF2-40B4-BE49-F238E27FC236}">
                    <a16:creationId xmlns:a16="http://schemas.microsoft.com/office/drawing/2014/main" id="{DD5D9C57-D592-4794-9F32-ABEC4AB87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1393"/>
                <a:ext cx="5432" cy="404"/>
              </a:xfrm>
              <a:prstGeom prst="rect">
                <a:avLst/>
              </a:prstGeom>
              <a:solidFill>
                <a:srgbClr val="FFFF66"/>
              </a:solidFill>
            </p:spPr>
          </p:pic>
          <p:sp>
            <p:nvSpPr>
              <p:cNvPr id="615429" name="Text Box 5">
                <a:extLst>
                  <a:ext uri="{FF2B5EF4-FFF2-40B4-BE49-F238E27FC236}">
                    <a16:creationId xmlns:a16="http://schemas.microsoft.com/office/drawing/2014/main" id="{4B94D543-C2DA-46CA-B800-9B05DFAB03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1022"/>
                <a:ext cx="22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altLang="cs-CZ">
                    <a:latin typeface="Arial Black" panose="020B0A04020102020204" pitchFamily="34" charset="0"/>
                  </a:rPr>
                  <a:t>Konstanta jemné struktury:</a:t>
                </a:r>
              </a:p>
            </p:txBody>
          </p:sp>
        </p:grpSp>
        <p:sp>
          <p:nvSpPr>
            <p:cNvPr id="615430" name="Text Box 6">
              <a:extLst>
                <a:ext uri="{FF2B5EF4-FFF2-40B4-BE49-F238E27FC236}">
                  <a16:creationId xmlns:a16="http://schemas.microsoft.com/office/drawing/2014/main" id="{484A47F5-E510-4E7B-8F11-F70BB260A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024"/>
              <a:ext cx="3959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cs-CZ" altLang="cs-CZ" b="1"/>
                <a:t>Velmi malá změna </a:t>
              </a:r>
              <a:r>
                <a:rPr lang="el-GR" altLang="cs-CZ" b="1">
                  <a:cs typeface="Arial" panose="020B0604020202020204" pitchFamily="34" charset="0"/>
                </a:rPr>
                <a:t>α</a:t>
              </a:r>
              <a:r>
                <a:rPr lang="cs-CZ" altLang="cs-CZ" b="1"/>
                <a:t> – nebyly by atomy</a:t>
              </a:r>
              <a:r>
                <a:rPr lang="en-US" altLang="cs-CZ" b="1"/>
                <a:t>!</a:t>
              </a:r>
              <a:r>
                <a:rPr lang="cs-CZ" altLang="cs-CZ" b="1"/>
                <a:t> </a:t>
              </a:r>
            </a:p>
            <a:p>
              <a:pPr eaLnBrk="0" hangingPunct="0"/>
              <a:endParaRPr lang="cs-CZ" altLang="cs-CZ" b="1"/>
            </a:p>
            <a:p>
              <a:pPr eaLnBrk="0" hangingPunct="0"/>
              <a:r>
                <a:rPr lang="cs-CZ" altLang="cs-CZ" b="1"/>
                <a:t>Velmi malá změna konstanty silné interakce – nebyl by uhlík</a:t>
              </a:r>
            </a:p>
            <a:p>
              <a:pPr eaLnBrk="0" hangingPunct="0"/>
              <a:r>
                <a:rPr lang="cs-CZ" altLang="cs-CZ" b="1"/>
                <a:t>atd.</a:t>
              </a:r>
              <a:endParaRPr lang="en-US" altLang="cs-CZ"/>
            </a:p>
          </p:txBody>
        </p:sp>
      </p:grpSp>
      <p:sp>
        <p:nvSpPr>
          <p:cNvPr id="615431" name="Text Box 7">
            <a:extLst>
              <a:ext uri="{FF2B5EF4-FFF2-40B4-BE49-F238E27FC236}">
                <a16:creationId xmlns:a16="http://schemas.microsoft.com/office/drawing/2014/main" id="{4446A286-31A3-472C-903A-C4A1DC97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98438"/>
            <a:ext cx="3402013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Ze semináře J.Langera</a:t>
            </a:r>
          </a:p>
        </p:txBody>
      </p:sp>
      <p:sp>
        <p:nvSpPr>
          <p:cNvPr id="615432" name="Text Box 8">
            <a:extLst>
              <a:ext uri="{FF2B5EF4-FFF2-40B4-BE49-F238E27FC236}">
                <a16:creationId xmlns:a16="http://schemas.microsoft.com/office/drawing/2014/main" id="{DB644512-01B2-43DC-AAEF-0B923FDD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24400"/>
            <a:ext cx="60055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cs-CZ" altLang="cs-CZ" sz="2400" b="1">
                <a:latin typeface="Comic Sans MS" panose="030F0702030302020204" pitchFamily="66" charset="0"/>
              </a:rPr>
              <a:t> Opravdu?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2400" b="1">
                <a:latin typeface="Comic Sans MS" panose="030F0702030302020204" pitchFamily="66" charset="0"/>
              </a:rPr>
              <a:t> Co to je „malá“ změna?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2400" b="1">
                <a:latin typeface="Comic Sans MS" panose="030F0702030302020204" pitchFamily="66" charset="0"/>
              </a:rPr>
              <a:t> Co to je „konstanta silné interakce“?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26" grpId="0"/>
      <p:bldP spid="6154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datum 1">
            <a:extLst>
              <a:ext uri="{FF2B5EF4-FFF2-40B4-BE49-F238E27FC236}">
                <a16:creationId xmlns:a16="http://schemas.microsoft.com/office/drawing/2014/main" id="{FE127863-7902-4415-B61A-FE0194EE0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73BD5AE2-5E1A-47E8-8B03-EBC5650B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6" name="Zástupný symbol pro číslo snímku 3">
            <a:extLst>
              <a:ext uri="{FF2B5EF4-FFF2-40B4-BE49-F238E27FC236}">
                <a16:creationId xmlns:a16="http://schemas.microsoft.com/office/drawing/2014/main" id="{B22D72C0-A42B-4421-BDCD-035CF288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6BE4-FA05-4A65-B73B-A7CD4955A56B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642050" name="Text Box 2">
            <a:extLst>
              <a:ext uri="{FF2B5EF4-FFF2-40B4-BE49-F238E27FC236}">
                <a16:creationId xmlns:a16="http://schemas.microsoft.com/office/drawing/2014/main" id="{874F9201-F15B-471E-B5A2-CEF3637FA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92075"/>
            <a:ext cx="39592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0000FF"/>
                </a:solidFill>
                <a:latin typeface="Microsoft Sans Serif" panose="020B0604020202020204" pitchFamily="34" charset="0"/>
              </a:rPr>
              <a:t>Bohrův model atomu vodíku</a:t>
            </a:r>
          </a:p>
        </p:txBody>
      </p:sp>
      <p:grpSp>
        <p:nvGrpSpPr>
          <p:cNvPr id="642051" name="Group 3">
            <a:extLst>
              <a:ext uri="{FF2B5EF4-FFF2-40B4-BE49-F238E27FC236}">
                <a16:creationId xmlns:a16="http://schemas.microsoft.com/office/drawing/2014/main" id="{B7EFCADD-94BD-4D75-B8B3-D574DA9C95CF}"/>
              </a:ext>
            </a:extLst>
          </p:cNvPr>
          <p:cNvGrpSpPr>
            <a:grpSpLocks/>
          </p:cNvGrpSpPr>
          <p:nvPr/>
        </p:nvGrpSpPr>
        <p:grpSpPr bwMode="auto">
          <a:xfrm>
            <a:off x="682625" y="547688"/>
            <a:ext cx="7489825" cy="3313112"/>
            <a:chOff x="1411" y="8742"/>
            <a:chExt cx="8466" cy="3806"/>
          </a:xfrm>
        </p:grpSpPr>
        <p:pic>
          <p:nvPicPr>
            <p:cNvPr id="642052" name="Picture 4">
              <a:extLst>
                <a:ext uri="{FF2B5EF4-FFF2-40B4-BE49-F238E27FC236}">
                  <a16:creationId xmlns:a16="http://schemas.microsoft.com/office/drawing/2014/main" id="{A3D94159-67D3-4F29-8B00-0826A8375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" y="8742"/>
              <a:ext cx="4500" cy="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2053" name="Picture 5">
              <a:extLst>
                <a:ext uri="{FF2B5EF4-FFF2-40B4-BE49-F238E27FC236}">
                  <a16:creationId xmlns:a16="http://schemas.microsoft.com/office/drawing/2014/main" id="{35A20B03-64F4-4B30-B8D0-F80F0BF87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" y="8833"/>
              <a:ext cx="3506" cy="3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2054" name="Group 6">
            <a:extLst>
              <a:ext uri="{FF2B5EF4-FFF2-40B4-BE49-F238E27FC236}">
                <a16:creationId xmlns:a16="http://schemas.microsoft.com/office/drawing/2014/main" id="{D5FB045D-0FE8-4942-9A04-6940DFBFB8F2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3789363"/>
            <a:ext cx="7246938" cy="1008062"/>
            <a:chOff x="492" y="1528"/>
            <a:chExt cx="5019" cy="768"/>
          </a:xfrm>
        </p:grpSpPr>
        <p:graphicFrame>
          <p:nvGraphicFramePr>
            <p:cNvPr id="642055" name="Object 7">
              <a:extLst>
                <a:ext uri="{FF2B5EF4-FFF2-40B4-BE49-F238E27FC236}">
                  <a16:creationId xmlns:a16="http://schemas.microsoft.com/office/drawing/2014/main" id="{3B36E91F-ABF4-45DD-9EF0-451FEF2604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4" y="1528"/>
            <a:ext cx="2767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062" name="Equation" r:id="rId5" imgW="1612800" imgH="444240" progId="Equation.DSMT4">
                    <p:embed/>
                  </p:oleObj>
                </mc:Choice>
                <mc:Fallback>
                  <p:oleObj name="Equation" r:id="rId5" imgW="1612800" imgH="44424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" y="1528"/>
                          <a:ext cx="2767" cy="768"/>
                        </a:xfrm>
                        <a:prstGeom prst="rect">
                          <a:avLst/>
                        </a:prstGeom>
                        <a:solidFill>
                          <a:srgbClr val="00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42056" name="Group 8">
              <a:extLst>
                <a:ext uri="{FF2B5EF4-FFF2-40B4-BE49-F238E27FC236}">
                  <a16:creationId xmlns:a16="http://schemas.microsoft.com/office/drawing/2014/main" id="{1D8398C1-5119-4B2E-BDA9-7DCACDADA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" y="1564"/>
              <a:ext cx="2116" cy="732"/>
              <a:chOff x="517" y="1564"/>
              <a:chExt cx="2116" cy="732"/>
            </a:xfrm>
          </p:grpSpPr>
          <p:graphicFrame>
            <p:nvGraphicFramePr>
              <p:cNvPr id="642057" name="Object 9">
                <a:extLst>
                  <a:ext uri="{FF2B5EF4-FFF2-40B4-BE49-F238E27FC236}">
                    <a16:creationId xmlns:a16="http://schemas.microsoft.com/office/drawing/2014/main" id="{2E6D2F17-5E97-4DFF-A8DC-5F9EBB366D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7" y="1564"/>
              <a:ext cx="1365" cy="7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2063" name="Equation" r:id="rId7" imgW="787320" imgH="419040" progId="Equation.DSMT4">
                      <p:embed/>
                    </p:oleObj>
                  </mc:Choice>
                  <mc:Fallback>
                    <p:oleObj name="Equation" r:id="rId7" imgW="787320" imgH="419040" progId="Equation.DSMT4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7" y="1564"/>
                            <a:ext cx="1365" cy="732"/>
                          </a:xfrm>
                          <a:prstGeom prst="rect">
                            <a:avLst/>
                          </a:prstGeom>
                          <a:solidFill>
                            <a:srgbClr val="00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2058" name="AutoShape 10">
                <a:extLst>
                  <a:ext uri="{FF2B5EF4-FFF2-40B4-BE49-F238E27FC236}">
                    <a16:creationId xmlns:a16="http://schemas.microsoft.com/office/drawing/2014/main" id="{82382D3F-964F-487D-8CC4-529BC46AD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1797"/>
                <a:ext cx="615" cy="306"/>
              </a:xfrm>
              <a:prstGeom prst="rightArrow">
                <a:avLst>
                  <a:gd name="adj1" fmla="val 50000"/>
                  <a:gd name="adj2" fmla="val 5024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642059" name="Text Box 11">
            <a:extLst>
              <a:ext uri="{FF2B5EF4-FFF2-40B4-BE49-F238E27FC236}">
                <a16:creationId xmlns:a16="http://schemas.microsoft.com/office/drawing/2014/main" id="{21C001B5-D922-4EFA-B462-5A921493D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797425"/>
            <a:ext cx="8929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latin typeface="Microsoft Sans Serif" panose="020B0604020202020204" pitchFamily="34" charset="0"/>
              </a:rPr>
              <a:t>Bohr předpokládal, že při zachycení elektronu na dráhu s klasic-kou frekvencí </a:t>
            </a:r>
            <a:r>
              <a:rPr lang="el-GR" altLang="cs-CZ" sz="2400" b="1">
                <a:latin typeface="Microsoft Sans Serif" panose="020B0604020202020204" pitchFamily="34" charset="0"/>
              </a:rPr>
              <a:t>ω</a:t>
            </a:r>
            <a:r>
              <a:rPr lang="cs-CZ" altLang="cs-CZ" sz="2400" b="1">
                <a:latin typeface="Microsoft Sans Serif" panose="020B0604020202020204" pitchFamily="34" charset="0"/>
              </a:rPr>
              <a:t> se vyzáří </a:t>
            </a:r>
            <a:r>
              <a:rPr lang="cs-CZ" altLang="cs-CZ" sz="2400" b="1">
                <a:solidFill>
                  <a:srgbClr val="FF3300"/>
                </a:solidFill>
                <a:latin typeface="Microsoft Sans Serif" panose="020B0604020202020204" pitchFamily="34" charset="0"/>
              </a:rPr>
              <a:t>n</a:t>
            </a:r>
            <a:r>
              <a:rPr lang="cs-CZ" altLang="cs-CZ" sz="2400" b="1">
                <a:latin typeface="Microsoft Sans Serif" panose="020B0604020202020204" pitchFamily="34" charset="0"/>
              </a:rPr>
              <a:t> počet kvant o frekvenci</a:t>
            </a:r>
          </a:p>
        </p:txBody>
      </p:sp>
      <p:graphicFrame>
        <p:nvGraphicFramePr>
          <p:cNvPr id="642060" name="Object 12">
            <a:extLst>
              <a:ext uri="{FF2B5EF4-FFF2-40B4-BE49-F238E27FC236}">
                <a16:creationId xmlns:a16="http://schemas.microsoft.com/office/drawing/2014/main" id="{1E5305BC-3858-4C19-BF71-7F41C40341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950" y="5199063"/>
          <a:ext cx="121126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64" name="Equation" r:id="rId9" imgW="558558" imgH="177723" progId="Equation.DSMT4">
                  <p:embed/>
                </p:oleObj>
              </mc:Choice>
              <mc:Fallback>
                <p:oleObj name="Equation" r:id="rId9" imgW="558558" imgH="177723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5199063"/>
                        <a:ext cx="1211263" cy="39052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2061" name="Object 13">
            <a:extLst>
              <a:ext uri="{FF2B5EF4-FFF2-40B4-BE49-F238E27FC236}">
                <a16:creationId xmlns:a16="http://schemas.microsoft.com/office/drawing/2014/main" id="{87FD9957-0CF3-4098-8ED1-3DB14CF4C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5661025"/>
          <a:ext cx="7921625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65" name="Equation" r:id="rId11" imgW="3314700" imgH="419100" progId="Equation.DSMT4">
                  <p:embed/>
                </p:oleObj>
              </mc:Choice>
              <mc:Fallback>
                <p:oleObj name="Equation" r:id="rId11" imgW="3314700" imgH="4191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661025"/>
                        <a:ext cx="7921625" cy="1001713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DB0016F0-923B-4EBF-A953-646188CB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C677E566-A291-4E99-B15C-54890371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8E78D287-E1FC-4DD2-B85F-950F48AA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B265-04FA-419B-92E1-D4FFB7BB4030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581634" name="Text Box 2">
            <a:extLst>
              <a:ext uri="{FF2B5EF4-FFF2-40B4-BE49-F238E27FC236}">
                <a16:creationId xmlns:a16="http://schemas.microsoft.com/office/drawing/2014/main" id="{784A19F6-5336-4930-B856-D07EF726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150" y="173038"/>
            <a:ext cx="652145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Jak vznikla ve vesmíru převaha </a:t>
            </a:r>
          </a:p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hmoty nad antihmotou</a:t>
            </a:r>
            <a:r>
              <a:rPr lang="en-GB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?</a:t>
            </a:r>
            <a:endParaRPr lang="cs-CZ" altLang="cs-CZ" sz="3200" b="1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581635" name="Text Box 3">
            <a:extLst>
              <a:ext uri="{FF2B5EF4-FFF2-40B4-BE49-F238E27FC236}">
                <a16:creationId xmlns:a16="http://schemas.microsoft.com/office/drawing/2014/main" id="{4FA62C36-F091-4171-91B3-27832A48F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871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GB" altLang="cs-CZ" sz="2400" b="1">
                <a:latin typeface="Comic Sans MS" panose="030F0702030302020204" pitchFamily="66" charset="0"/>
              </a:rPr>
              <a:t>Na jeden 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nukleon</a:t>
            </a:r>
            <a:r>
              <a:rPr lang="en-GB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ve vesmíru dnes </a:t>
            </a:r>
            <a:r>
              <a:rPr lang="en-GB" altLang="cs-CZ" sz="2400" b="1">
                <a:latin typeface="Comic Sans MS" panose="030F0702030302020204" pitchFamily="66" charset="0"/>
              </a:rPr>
              <a:t>p</a:t>
            </a:r>
            <a:r>
              <a:rPr lang="cs-CZ" altLang="cs-CZ" sz="2400" b="1">
                <a:latin typeface="Comic Sans MS" panose="030F0702030302020204" pitchFamily="66" charset="0"/>
              </a:rPr>
              <a:t>řipadá v cca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miliarda reliktních fotonů</a:t>
            </a:r>
            <a:r>
              <a:rPr lang="cs-CZ" altLang="cs-CZ" sz="2400" b="1">
                <a:latin typeface="Comic Sans MS" panose="030F0702030302020204" pitchFamily="66" charset="0"/>
              </a:rPr>
              <a:t>, ale po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antinukleonech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není ani vidu ani</a:t>
            </a:r>
          </a:p>
        </p:txBody>
      </p:sp>
      <p:sp>
        <p:nvSpPr>
          <p:cNvPr id="581636" name="Text Box 4">
            <a:extLst>
              <a:ext uri="{FF2B5EF4-FFF2-40B4-BE49-F238E27FC236}">
                <a16:creationId xmlns:a16="http://schemas.microsoft.com/office/drawing/2014/main" id="{3B59E7FA-C8E4-4589-80F6-E53EE7B3D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25675"/>
            <a:ext cx="8609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slechu,</a:t>
            </a:r>
            <a:r>
              <a:rPr lang="cs-CZ" altLang="cs-CZ" sz="2400" b="1">
                <a:latin typeface="Comic Sans MS" panose="030F0702030302020204" pitchFamily="66" charset="0"/>
              </a:rPr>
              <a:t> i když se všeobecně předpokládá, že na počátku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velkého třesku bylo hmoty a antihmoty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přesně stejně.</a:t>
            </a:r>
            <a:r>
              <a:rPr lang="cs-CZ" altLang="cs-CZ" sz="2400" b="1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81637" name="Text Box 5">
            <a:extLst>
              <a:ext uri="{FF2B5EF4-FFF2-40B4-BE49-F238E27FC236}">
                <a16:creationId xmlns:a16="http://schemas.microsoft.com/office/drawing/2014/main" id="{8214CCF1-0A6D-4B11-BD0E-6598306B5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24200"/>
            <a:ext cx="388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Andrej Sacharov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(1967):</a:t>
            </a:r>
            <a:endParaRPr lang="cs-CZ" altLang="cs-CZ" sz="2400" b="1">
              <a:latin typeface="Comic Sans MS" panose="030F0702030302020204" pitchFamily="66" charset="0"/>
            </a:endParaRPr>
          </a:p>
        </p:txBody>
      </p:sp>
      <p:sp>
        <p:nvSpPr>
          <p:cNvPr id="581638" name="Text Box 6">
            <a:extLst>
              <a:ext uri="{FF2B5EF4-FFF2-40B4-BE49-F238E27FC236}">
                <a16:creationId xmlns:a16="http://schemas.microsoft.com/office/drawing/2014/main" id="{FE9D9882-00A4-4294-A352-FF9BACBE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736975"/>
            <a:ext cx="8667750" cy="228282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Převaha hmoty nad antihmotou vznikla během počáteční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fáze vývoje vesmíru v důsledku </a:t>
            </a: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tří okolností</a:t>
            </a:r>
            <a:r>
              <a:rPr lang="cs-CZ" altLang="cs-CZ" sz="2400" b="1">
                <a:latin typeface="Comic Sans MS" panose="030F0702030302020204" pitchFamily="66" charset="0"/>
              </a:rPr>
              <a:t>,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které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tehdy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charakterizovaly síly působící ve vesmíru a které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způsobily, že původně symetrický stav vesmíru přešel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během miliardtiny vteřiny do stavu, v němž jsou kvarky,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ale ne antikvarky.</a:t>
            </a:r>
            <a:endParaRPr lang="cs-CZ" altLang="cs-CZ" sz="24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8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8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8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4" grpId="0" animBg="1"/>
      <p:bldP spid="581637" grpId="0"/>
      <p:bldP spid="5816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578C2947-90A1-4061-969F-8F20401C2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9" name="Zástupný symbol pro zápatí 2">
            <a:extLst>
              <a:ext uri="{FF2B5EF4-FFF2-40B4-BE49-F238E27FC236}">
                <a16:creationId xmlns:a16="http://schemas.microsoft.com/office/drawing/2014/main" id="{5C30B404-593E-48C6-8515-BA3959B4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A662A077-39EB-4A8D-A17C-E5F6FC41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C5C9-11DA-4208-A68B-7412FD6CC905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582658" name="Text Box 2">
            <a:extLst>
              <a:ext uri="{FF2B5EF4-FFF2-40B4-BE49-F238E27FC236}">
                <a16:creationId xmlns:a16="http://schemas.microsoft.com/office/drawing/2014/main" id="{EC1FD37B-AE10-4B41-9121-3E4B4E3DC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65100"/>
            <a:ext cx="4819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latin typeface="Comic Sans MS" panose="030F0702030302020204" pitchFamily="66" charset="0"/>
              </a:rPr>
              <a:t>Tři Sacharovovy podmínky:</a:t>
            </a:r>
          </a:p>
        </p:txBody>
      </p:sp>
      <p:sp>
        <p:nvSpPr>
          <p:cNvPr id="582659" name="Text Box 3">
            <a:extLst>
              <a:ext uri="{FF2B5EF4-FFF2-40B4-BE49-F238E27FC236}">
                <a16:creationId xmlns:a16="http://schemas.microsoft.com/office/drawing/2014/main" id="{0F8B3F47-35ED-46B3-B1D7-1D9F921D9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90850"/>
            <a:ext cx="84423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Narušení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CP invariance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v přírodě existuje, </a:t>
            </a:r>
            <a:r>
              <a:rPr lang="cs-CZ" altLang="cs-CZ" sz="2400">
                <a:latin typeface="Comic Sans MS" panose="030F0702030302020204" pitchFamily="66" charset="0"/>
              </a:rPr>
              <a:t>i když není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jasné, zda ke generaci přebytku hmoty stačí.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Narušení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baryonového čísla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je generickým důsledkem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teorií velkého sjednocení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I narušení termodynamické rovnováhy je pravděpodobně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důsledkem dynamiky sil, které hrají klíčovou roli v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teoriích velkého sjednocení.</a:t>
            </a:r>
            <a:r>
              <a:rPr lang="cs-CZ" altLang="cs-CZ" sz="2400" b="1"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582660" name="Text Box 4">
            <a:extLst>
              <a:ext uri="{FF2B5EF4-FFF2-40B4-BE49-F238E27FC236}">
                <a16:creationId xmlns:a16="http://schemas.microsoft.com/office/drawing/2014/main" id="{0E1E7A08-D5B4-4096-9E6D-1B06A71A9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8305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nezachování </a:t>
            </a: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baryonového čísla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narušení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CP invariance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silami, které působily v  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    počátečním stadiu vývoje vesmíru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narušení </a:t>
            </a: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termodynamické rovnováhy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582661" name="Group 5">
            <a:extLst>
              <a:ext uri="{FF2B5EF4-FFF2-40B4-BE49-F238E27FC236}">
                <a16:creationId xmlns:a16="http://schemas.microsoft.com/office/drawing/2014/main" id="{31854572-CC52-4A39-9F5D-CA7CF05C0E8C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393950"/>
            <a:ext cx="5413375" cy="730250"/>
            <a:chOff x="864" y="1604"/>
            <a:chExt cx="3410" cy="460"/>
          </a:xfrm>
        </p:grpSpPr>
        <p:sp>
          <p:nvSpPr>
            <p:cNvPr id="582662" name="Text Box 6">
              <a:extLst>
                <a:ext uri="{FF2B5EF4-FFF2-40B4-BE49-F238E27FC236}">
                  <a16:creationId xmlns:a16="http://schemas.microsoft.com/office/drawing/2014/main" id="{A9E2AC55-239D-4607-BB51-E1F24D978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604"/>
              <a:ext cx="3410" cy="316"/>
            </a:xfrm>
            <a:prstGeom prst="rect">
              <a:avLst/>
            </a:prstGeom>
            <a:noFill/>
            <a:ln w="4445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Cronin, Fitch, Kobayashi, Maskawa</a:t>
              </a:r>
            </a:p>
          </p:txBody>
        </p:sp>
        <p:sp>
          <p:nvSpPr>
            <p:cNvPr id="582663" name="Line 7">
              <a:extLst>
                <a:ext uri="{FF2B5EF4-FFF2-40B4-BE49-F238E27FC236}">
                  <a16:creationId xmlns:a16="http://schemas.microsoft.com/office/drawing/2014/main" id="{40CA4168-7573-40AB-8DBF-38C1479A2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824"/>
              <a:ext cx="0" cy="24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8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8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82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8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82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82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82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82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71B11C77-900E-4B7A-9882-AA6BCF50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9391395D-0C68-4C2B-A3BF-84128F5C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396FA37C-1D78-4497-8A3C-6C71409F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DBED-1907-4D68-B25D-7CA7933A10B4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584706" name="Text Box 2">
            <a:extLst>
              <a:ext uri="{FF2B5EF4-FFF2-40B4-BE49-F238E27FC236}">
                <a16:creationId xmlns:a16="http://schemas.microsoft.com/office/drawing/2014/main" id="{DC5FFDC5-7EEE-4B2E-9EC3-CE99095B3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739775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Higgsův mechanismus pro dělníky a mistry</a:t>
            </a:r>
          </a:p>
        </p:txBody>
      </p:sp>
      <p:pic>
        <p:nvPicPr>
          <p:cNvPr id="584707" name="Picture 3" descr="higgs1">
            <a:extLst>
              <a:ext uri="{FF2B5EF4-FFF2-40B4-BE49-F238E27FC236}">
                <a16:creationId xmlns:a16="http://schemas.microsoft.com/office/drawing/2014/main" id="{72B180C4-159B-4FD4-BDA8-909AE16F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20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708" name="Text Box 4">
            <a:extLst>
              <a:ext uri="{FF2B5EF4-FFF2-40B4-BE49-F238E27FC236}">
                <a16:creationId xmlns:a16="http://schemas.microsoft.com/office/drawing/2014/main" id="{5E0CB689-A9F3-4B53-A1F6-C0BB4405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82675"/>
            <a:ext cx="708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Higgsovo pole ve vakuu</a:t>
            </a:r>
            <a:r>
              <a:rPr lang="en-US" altLang="cs-CZ" sz="2400">
                <a:latin typeface="Comic Sans MS" panose="030F0702030302020204" pitchFamily="66" charset="0"/>
              </a:rPr>
              <a:t> – </a:t>
            </a:r>
            <a:endParaRPr lang="cs-CZ" altLang="cs-CZ" sz="2400">
              <a:latin typeface="Comic Sans MS" panose="030F0702030302020204" pitchFamily="66" charset="0"/>
            </a:endParaRPr>
          </a:p>
          <a:p>
            <a:r>
              <a:rPr lang="en-US" altLang="cs-CZ" sz="2400">
                <a:latin typeface="Comic Sans MS" panose="030F0702030302020204" pitchFamily="66" charset="0"/>
              </a:rPr>
              <a:t>projev spon</a:t>
            </a:r>
            <a:r>
              <a:rPr lang="cs-CZ" altLang="cs-CZ" sz="2400">
                <a:latin typeface="Comic Sans MS" panose="030F0702030302020204" pitchFamily="66" charset="0"/>
              </a:rPr>
              <a:t>tánního narušení kalibrační symetrie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8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06" grpId="0" animBg="1"/>
      <p:bldP spid="5847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>
            <a:extLst>
              <a:ext uri="{FF2B5EF4-FFF2-40B4-BE49-F238E27FC236}">
                <a16:creationId xmlns:a16="http://schemas.microsoft.com/office/drawing/2014/main" id="{CF542509-1E2E-40E3-BDA2-BADC7406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909975F6-9B3F-4F05-996D-F7806EB6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7196810C-4A08-4F97-8E41-A86F4293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C7AA-4E19-4EDB-8B6C-88AE58C56102}" type="slidenum">
              <a:rPr lang="cs-CZ" altLang="cs-CZ"/>
              <a:pPr/>
              <a:t>19</a:t>
            </a:fld>
            <a:endParaRPr lang="cs-CZ" altLang="cs-CZ"/>
          </a:p>
        </p:txBody>
      </p:sp>
      <p:grpSp>
        <p:nvGrpSpPr>
          <p:cNvPr id="585730" name="Group 2">
            <a:extLst>
              <a:ext uri="{FF2B5EF4-FFF2-40B4-BE49-F238E27FC236}">
                <a16:creationId xmlns:a16="http://schemas.microsoft.com/office/drawing/2014/main" id="{78B4B33B-BA9B-4702-8F0F-AD0BD35F4431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388938"/>
            <a:ext cx="7918450" cy="5632450"/>
            <a:chOff x="387" y="245"/>
            <a:chExt cx="4988" cy="3548"/>
          </a:xfrm>
        </p:grpSpPr>
        <p:pic>
          <p:nvPicPr>
            <p:cNvPr id="585731" name="Picture 3" descr="higgs2">
              <a:extLst>
                <a:ext uri="{FF2B5EF4-FFF2-40B4-BE49-F238E27FC236}">
                  <a16:creationId xmlns:a16="http://schemas.microsoft.com/office/drawing/2014/main" id="{098976D8-8A06-4A87-81F3-CAD574239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245"/>
              <a:ext cx="4988" cy="3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5732" name="Text Box 4">
              <a:extLst>
                <a:ext uri="{FF2B5EF4-FFF2-40B4-BE49-F238E27FC236}">
                  <a16:creationId xmlns:a16="http://schemas.microsoft.com/office/drawing/2014/main" id="{26A8EEBC-4519-4B28-BCF9-86CFCCDAF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391"/>
              <a:ext cx="21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>
                  <a:latin typeface="Comic Sans MS" panose="030F0702030302020204" pitchFamily="66" charset="0"/>
                </a:rPr>
                <a:t>Higgsovo pole ve vakuu</a:t>
              </a:r>
            </a:p>
          </p:txBody>
        </p:sp>
      </p:grpSp>
      <p:sp>
        <p:nvSpPr>
          <p:cNvPr id="585733" name="Text Box 5">
            <a:extLst>
              <a:ext uri="{FF2B5EF4-FFF2-40B4-BE49-F238E27FC236}">
                <a16:creationId xmlns:a16="http://schemas.microsoft.com/office/drawing/2014/main" id="{F3D47953-A398-491F-8A66-60AE676F0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11953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400">
                <a:latin typeface="Comic Sans MS" panose="030F0702030302020204" pitchFamily="66" charset="0"/>
              </a:rPr>
              <a:t>J</a:t>
            </a:r>
            <a:r>
              <a:rPr lang="cs-CZ" altLang="cs-CZ" sz="2400">
                <a:latin typeface="Comic Sans MS" panose="030F0702030302020204" pitchFamily="66" charset="0"/>
              </a:rPr>
              <a:t>ára 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0D2D84D7-6685-42FD-B9E7-EF78A3AB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20878819-63BA-4893-9F89-614CEFF5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57182D7D-BF59-46B5-86DA-AF950345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6CFD-E082-4631-AFD2-326FCF7C5995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610308" name="Rectangle 4">
            <a:extLst>
              <a:ext uri="{FF2B5EF4-FFF2-40B4-BE49-F238E27FC236}">
                <a16:creationId xmlns:a16="http://schemas.microsoft.com/office/drawing/2014/main" id="{E254D5DB-B385-4F67-ACB1-35EB92648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19400"/>
            <a:ext cx="868680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Theories based on anthropic calculation certainly represent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a retreat from what we had hoped for</a:t>
            </a:r>
            <a:r>
              <a:rPr lang="cs-CZ" altLang="cs-CZ" sz="2400">
                <a:latin typeface="Comic Sans MS" panose="030F0702030302020204" pitchFamily="66" charset="0"/>
              </a:rPr>
              <a:t>: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the calculation of all fundamental parameters from first principles.</a:t>
            </a:r>
          </a:p>
          <a:p>
            <a:r>
              <a:rPr lang="cs-CZ" altLang="cs-CZ" sz="100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It is too soon to give up on this hope, but without loving it we may just have to resign ourselves to a retreat, 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just as Newton had to give up Kepler’s hope of a calculation of the relative sizes of planetary orbits from first principles.</a:t>
            </a:r>
          </a:p>
        </p:txBody>
      </p:sp>
      <p:grpSp>
        <p:nvGrpSpPr>
          <p:cNvPr id="610315" name="Group 11">
            <a:extLst>
              <a:ext uri="{FF2B5EF4-FFF2-40B4-BE49-F238E27FC236}">
                <a16:creationId xmlns:a16="http://schemas.microsoft.com/office/drawing/2014/main" id="{3E0023A2-683B-4AC3-851E-3C1B7B39A608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0"/>
            <a:ext cx="7627937" cy="2706688"/>
            <a:chOff x="331" y="0"/>
            <a:chExt cx="4805" cy="1705"/>
          </a:xfrm>
        </p:grpSpPr>
        <p:pic>
          <p:nvPicPr>
            <p:cNvPr id="610309" name="Picture 5">
              <a:extLst>
                <a:ext uri="{FF2B5EF4-FFF2-40B4-BE49-F238E27FC236}">
                  <a16:creationId xmlns:a16="http://schemas.microsoft.com/office/drawing/2014/main" id="{692C85AB-C659-49A9-9C3E-9E8123A01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0"/>
              <a:ext cx="4805" cy="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0312" name="Rectangle 8">
              <a:extLst>
                <a:ext uri="{FF2B5EF4-FFF2-40B4-BE49-F238E27FC236}">
                  <a16:creationId xmlns:a16="http://schemas.microsoft.com/office/drawing/2014/main" id="{BBD56A67-E00E-487D-A141-1916122BF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248"/>
              <a:ext cx="1248" cy="288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10314" name="Text Box 10">
            <a:extLst>
              <a:ext uri="{FF2B5EF4-FFF2-40B4-BE49-F238E27FC236}">
                <a16:creationId xmlns:a16="http://schemas.microsoft.com/office/drawing/2014/main" id="{F1308E8E-B292-4D85-B87D-CEFA922A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304800"/>
            <a:ext cx="3422650" cy="11906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“I have just enough confidence </a:t>
            </a:r>
          </a:p>
          <a:p>
            <a:r>
              <a:rPr lang="en-US" altLang="cs-CZ"/>
              <a:t>about multiverse to bet lives </a:t>
            </a:r>
            <a:r>
              <a:rPr lang="cs-CZ" altLang="cs-CZ"/>
              <a:t>of</a:t>
            </a:r>
            <a:endParaRPr lang="en-US" altLang="cs-CZ"/>
          </a:p>
          <a:p>
            <a:r>
              <a:rPr lang="en-US" altLang="cs-CZ" b="1"/>
              <a:t>both Andrei Linde and </a:t>
            </a:r>
            <a:r>
              <a:rPr lang="cs-CZ" altLang="cs-CZ" b="1"/>
              <a:t>Martin </a:t>
            </a:r>
          </a:p>
          <a:p>
            <a:r>
              <a:rPr lang="cs-CZ" altLang="cs-CZ" b="1"/>
              <a:t>Rees’s dog</a:t>
            </a:r>
            <a:r>
              <a:rPr lang="cs-CZ" altLang="cs-CZ"/>
              <a:t>!“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0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0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0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0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0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0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32CCDB1B-457A-4283-88D9-A6368CE0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07313F2D-79DD-4B15-B171-F6FCD832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3164E929-D122-436F-83C0-6CEA10F7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8C388-D0CE-4843-9D03-846705529550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586754" name="Picture 2" descr="higgs3">
            <a:extLst>
              <a:ext uri="{FF2B5EF4-FFF2-40B4-BE49-F238E27FC236}">
                <a16:creationId xmlns:a16="http://schemas.microsoft.com/office/drawing/2014/main" id="{FB4DBCA4-9BB7-45FC-BFFB-2F5C2E186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479425"/>
            <a:ext cx="791845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6755" name="Text Box 3">
            <a:extLst>
              <a:ext uri="{FF2B5EF4-FFF2-40B4-BE49-F238E27FC236}">
                <a16:creationId xmlns:a16="http://schemas.microsoft.com/office/drawing/2014/main" id="{E4858F1A-D560-474A-9BE1-4D8342FF9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620713"/>
            <a:ext cx="5599112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se obtížně prodírá Higgsovým polem</a:t>
            </a:r>
            <a:r>
              <a:rPr lang="en-US" altLang="cs-CZ" sz="2400">
                <a:latin typeface="Comic Sans MS" panose="030F0702030302020204" pitchFamily="66" charset="0"/>
              </a:rPr>
              <a:t> a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získává tím svou klidovou „hmotnost“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E8815E03-4588-45FC-A8A2-A5B82EDF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37066009-41B8-4741-8186-0A2B3752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FA96D141-8314-45E2-90A4-7FD711AD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002D-6C20-41E4-AD98-A468E4EBA009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587778" name="Picture 2" descr="higgs4">
            <a:extLst>
              <a:ext uri="{FF2B5EF4-FFF2-40B4-BE49-F238E27FC236}">
                <a16:creationId xmlns:a16="http://schemas.microsoft.com/office/drawing/2014/main" id="{3C817F24-78DF-41FD-A7D2-CC89D516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4813"/>
            <a:ext cx="79184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779" name="Text Box 3">
            <a:extLst>
              <a:ext uri="{FF2B5EF4-FFF2-40B4-BE49-F238E27FC236}">
                <a16:creationId xmlns:a16="http://schemas.microsoft.com/office/drawing/2014/main" id="{CBD34314-AA3B-49B8-9C62-776A3E6A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20713"/>
            <a:ext cx="27924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fáma, že jde Jára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76D71F81-9973-4B6D-9F4E-D107EC25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50A0C47B-E574-4AD9-A475-95079B48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D05CC30-4897-47A6-A9F4-5F68D546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B410-1AAC-4FF0-A9F2-74B046EF1A0A}" type="slidenum">
              <a:rPr lang="cs-CZ" altLang="cs-CZ"/>
              <a:pPr/>
              <a:t>22</a:t>
            </a:fld>
            <a:endParaRPr lang="cs-CZ" altLang="cs-CZ"/>
          </a:p>
        </p:txBody>
      </p:sp>
      <p:pic>
        <p:nvPicPr>
          <p:cNvPr id="588802" name="Picture 2" descr="higgs5">
            <a:extLst>
              <a:ext uri="{FF2B5EF4-FFF2-40B4-BE49-F238E27FC236}">
                <a16:creationId xmlns:a16="http://schemas.microsoft.com/office/drawing/2014/main" id="{72C46C78-05E8-47C8-9068-612415A4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33375"/>
            <a:ext cx="7918450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3" name="Text Box 3">
            <a:extLst>
              <a:ext uri="{FF2B5EF4-FFF2-40B4-BE49-F238E27FC236}">
                <a16:creationId xmlns:a16="http://schemas.microsoft.com/office/drawing/2014/main" id="{85FFA293-51C2-4F4A-AEEF-46E9FCD44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20713"/>
            <a:ext cx="6580187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se sama „šíří“ Higgsovým polem a představuje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tak analogii Higgsova bosonu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366ED330-E50C-430D-9528-B6F94DD6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502F07C0-2D9B-4331-9E5F-91F5D8AC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7BC03B52-38AA-4F77-B4A0-67305DB6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C079-FC06-4849-9C11-7885D7C0BD0B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643076" name="Text Box 4">
            <a:extLst>
              <a:ext uri="{FF2B5EF4-FFF2-40B4-BE49-F238E27FC236}">
                <a16:creationId xmlns:a16="http://schemas.microsoft.com/office/drawing/2014/main" id="{A874C5ED-6B3A-4C46-A48B-0DF562611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1981200"/>
            <a:ext cx="79184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Lze očekávat, že ve fundamentálnější teorii </a:t>
            </a:r>
          </a:p>
          <a:p>
            <a:pPr algn="ctr"/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bude možno parametry standardního modelu </a:t>
            </a:r>
          </a:p>
          <a:p>
            <a:pPr algn="ctr"/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spočítat? </a:t>
            </a:r>
          </a:p>
        </p:txBody>
      </p:sp>
      <p:sp>
        <p:nvSpPr>
          <p:cNvPr id="643077" name="Text Box 5">
            <a:extLst>
              <a:ext uri="{FF2B5EF4-FFF2-40B4-BE49-F238E27FC236}">
                <a16:creationId xmlns:a16="http://schemas.microsoft.com/office/drawing/2014/main" id="{5AB1EAB9-03BF-49E5-B8CE-917788A0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808038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základní otázka: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6" grpId="0"/>
      <p:bldP spid="6430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489D2B20-C615-4BA2-9C94-CA9A41BF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8455A6FE-6784-4CA4-BBD9-3B4159BD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5039F507-D8F2-4E55-ACA7-5DC310FD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711E-95F6-48F3-8215-A705CD761A9F}" type="slidenum">
              <a:rPr lang="cs-CZ" altLang="cs-CZ"/>
              <a:pPr/>
              <a:t>24</a:t>
            </a:fld>
            <a:endParaRPr lang="cs-CZ" altLang="cs-CZ"/>
          </a:p>
        </p:txBody>
      </p:sp>
      <p:sp>
        <p:nvSpPr>
          <p:cNvPr id="631810" name="Rectangle 2">
            <a:extLst>
              <a:ext uri="{FF2B5EF4-FFF2-40B4-BE49-F238E27FC236}">
                <a16:creationId xmlns:a16="http://schemas.microsoft.com/office/drawing/2014/main" id="{D16C4604-A608-44C3-81F7-CFCEBE1E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8640763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Kvarky a leptony nejsou zásadně odlišné</a:t>
            </a:r>
            <a:endParaRPr lang="cs-CZ" altLang="cs-CZ" sz="24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endParaRPr lang="cs-CZ" altLang="cs-CZ" sz="8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jak tomu je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z hlediska empirických zákonů zachování,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ale představují jen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různé stavy jednoho fundamentálního fermionu.</a:t>
            </a:r>
            <a:r>
              <a:rPr lang="cs-CZ" altLang="cs-CZ" sz="2400">
                <a:latin typeface="Comic Sans MS" panose="030F0702030302020204" pitchFamily="66" charset="0"/>
              </a:rPr>
              <a:t> Tato hypotéza ve svých důsledcích znamená, že </a:t>
            </a:r>
            <a:r>
              <a:rPr lang="cs-CZ" altLang="cs-CZ" sz="2400" b="1" u="sng">
                <a:solidFill>
                  <a:srgbClr val="FF3300"/>
                </a:solidFill>
                <a:latin typeface="Comic Sans MS" panose="030F0702030302020204" pitchFamily="66" charset="0"/>
              </a:rPr>
              <a:t>proton není stabilní</a:t>
            </a:r>
            <a:r>
              <a:rPr lang="cs-CZ" altLang="cs-CZ" sz="2400">
                <a:latin typeface="Comic Sans MS" panose="030F0702030302020204" pitchFamily="66" charset="0"/>
              </a:rPr>
              <a:t> se je nevyhnutelná pro pochopení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proč je ve vesmíru přebytek hmoty</a:t>
            </a:r>
            <a:r>
              <a:rPr lang="cs-CZ" altLang="cs-CZ" sz="2400">
                <a:latin typeface="Comic Sans MS" panose="030F0702030302020204" pitchFamily="66" charset="0"/>
              </a:rPr>
              <a:t> nad antihmotou. </a:t>
            </a:r>
            <a:endParaRPr lang="cs-CZ" altLang="cs-CZ" sz="1000">
              <a:latin typeface="Comic Sans MS" panose="030F0702030302020204" pitchFamily="66" charset="0"/>
            </a:endParaRPr>
          </a:p>
        </p:txBody>
      </p:sp>
      <p:sp>
        <p:nvSpPr>
          <p:cNvPr id="631811" name="Text Box 3">
            <a:extLst>
              <a:ext uri="{FF2B5EF4-FFF2-40B4-BE49-F238E27FC236}">
                <a16:creationId xmlns:a16="http://schemas.microsoft.com/office/drawing/2014/main" id="{1717C4F8-FF69-49E7-AB96-890B70A3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"/>
            <a:ext cx="8537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Za hranicemi standardního modelu je řada myšlenek, které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lze rozdělit do čtyř směrů:</a:t>
            </a:r>
          </a:p>
        </p:txBody>
      </p:sp>
      <p:sp>
        <p:nvSpPr>
          <p:cNvPr id="631812" name="Rectangle 4">
            <a:extLst>
              <a:ext uri="{FF2B5EF4-FFF2-40B4-BE49-F238E27FC236}">
                <a16:creationId xmlns:a16="http://schemas.microsoft.com/office/drawing/2014/main" id="{ADBD037E-9B99-425C-B171-BF35A2466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429000"/>
            <a:ext cx="8640763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Ke každé částici standarního modelu existuje partner</a:t>
            </a:r>
            <a:r>
              <a:rPr lang="cs-CZ" altLang="cs-CZ" sz="2400" b="1" u="sng"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jenž se od svého „standardního“ protějšku liší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hodnotou spinu.</a:t>
            </a:r>
            <a:r>
              <a:rPr lang="cs-CZ" altLang="cs-CZ" sz="2400">
                <a:latin typeface="Comic Sans MS" panose="030F0702030302020204" pitchFamily="66" charset="0"/>
              </a:rPr>
              <a:t> Tato hypotéza tzv.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supersymetrie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bourá klíčový rys standardního modelu, jímž je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zásadní odlišnost</a:t>
            </a:r>
            <a:r>
              <a:rPr lang="cs-CZ" altLang="cs-CZ" sz="2400">
                <a:latin typeface="Comic Sans MS" panose="030F0702030302020204" pitchFamily="66" charset="0"/>
              </a:rPr>
              <a:t> částic s 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poločíselným</a:t>
            </a:r>
            <a:r>
              <a:rPr lang="cs-CZ" altLang="cs-CZ" sz="2400">
                <a:latin typeface="Comic Sans MS" panose="030F0702030302020204" pitchFamily="66" charset="0"/>
              </a:rPr>
              <a:t> spinem a částic se spinem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celočíselným</a:t>
            </a:r>
            <a:r>
              <a:rPr lang="cs-CZ" altLang="cs-CZ" sz="2400">
                <a:latin typeface="Comic Sans MS" panose="030F0702030302020204" pitchFamily="66" charset="0"/>
              </a:rPr>
              <a:t>. Jedna z nich je žhavým kandidátem na podstatu tzv.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„temné hmoty“</a:t>
            </a:r>
            <a:r>
              <a:rPr lang="cs-CZ" altLang="cs-CZ" sz="2400">
                <a:latin typeface="Comic Sans MS" panose="030F0702030302020204" pitchFamily="66" charset="0"/>
              </a:rPr>
              <a:t> ve vesmíru. </a:t>
            </a:r>
            <a:endParaRPr lang="cs-CZ" altLang="cs-CZ" sz="10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0" grpId="0"/>
      <p:bldP spid="631811" grpId="0"/>
      <p:bldP spid="6318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E05C9E86-7459-45A9-8AA7-6E85721B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179D27A2-ECC8-46B0-AD85-E1ACC32C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03F227C2-B66D-4690-8F86-34D35407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6E6E-ABA1-4C3D-905B-56264119BF5D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632834" name="Rectangle 2">
            <a:extLst>
              <a:ext uri="{FF2B5EF4-FFF2-40B4-BE49-F238E27FC236}">
                <a16:creationId xmlns:a16="http://schemas.microsoft.com/office/drawing/2014/main" id="{39C27B62-600A-49A6-880D-DBC40048C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8640763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Základními objekty mikrosvěta nejsou částice, ale struny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  <a:p>
            <a:endParaRPr lang="cs-CZ" altLang="cs-CZ" sz="800"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Tato hypotéza poskytuje potenciální možnost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sjednotit gravitaci s ostatními třemi silami</a:t>
            </a:r>
            <a:r>
              <a:rPr lang="cs-CZ" altLang="cs-CZ" sz="2400">
                <a:latin typeface="Comic Sans MS" panose="030F0702030302020204" pitchFamily="66" charset="0"/>
              </a:rPr>
              <a:t>. Původní naděje, že povede k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„teorii všeho</a:t>
            </a:r>
            <a:r>
              <a:rPr lang="cs-CZ" altLang="cs-CZ" sz="2400">
                <a:latin typeface="Comic Sans MS" panose="030F0702030302020204" pitchFamily="66" charset="0"/>
              </a:rPr>
              <a:t>“ však byla již opuštěna. </a:t>
            </a:r>
          </a:p>
        </p:txBody>
      </p:sp>
      <p:sp>
        <p:nvSpPr>
          <p:cNvPr id="632835" name="Rectangle 3">
            <a:extLst>
              <a:ext uri="{FF2B5EF4-FFF2-40B4-BE49-F238E27FC236}">
                <a16:creationId xmlns:a16="http://schemas.microsoft.com/office/drawing/2014/main" id="{5F1225F2-8F96-4EEC-BD72-7CF1C3C93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000250"/>
            <a:ext cx="87471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Fyzikální zákony „žijí“ ve více prostorových rozměrech</a:t>
            </a:r>
            <a:r>
              <a:rPr lang="cs-CZ" altLang="cs-CZ" sz="2400" b="1" u="sng">
                <a:latin typeface="Comic Sans MS" panose="030F0702030302020204" pitchFamily="66" charset="0"/>
              </a:rPr>
              <a:t> </a:t>
            </a:r>
          </a:p>
          <a:p>
            <a:endParaRPr lang="cs-CZ" altLang="cs-CZ" sz="1000" b="1" u="sng"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Tato myšlenka se ve fyzice objevila již počátkem minulého století (Kaluza a Klein) při snahách sjednotit gravitaci a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alektromagnetické síly. Je i nezbytnou součástí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teorií strun</a:t>
            </a: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,</a:t>
            </a:r>
            <a:r>
              <a:rPr lang="cs-CZ" altLang="cs-CZ" sz="2400">
                <a:latin typeface="Comic Sans MS" panose="030F0702030302020204" pitchFamily="66" charset="0"/>
              </a:rPr>
              <a:t> ale v posledních deseti letech se objevila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 novém „hávu“,</a:t>
            </a:r>
            <a:r>
              <a:rPr lang="cs-CZ" altLang="cs-CZ" sz="2400">
                <a:latin typeface="Comic Sans MS" panose="030F0702030302020204" pitchFamily="66" charset="0"/>
              </a:rPr>
              <a:t> jež jí činí mimořádně zajímavou z hlediska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možnosti experimentálního potvrzení.</a:t>
            </a:r>
            <a:r>
              <a:rPr lang="cs-CZ" altLang="cs-CZ" sz="2400">
                <a:latin typeface="Comic Sans MS" panose="030F0702030302020204" pitchFamily="66" charset="0"/>
              </a:rPr>
              <a:t>       </a:t>
            </a:r>
          </a:p>
        </p:txBody>
      </p:sp>
      <p:sp>
        <p:nvSpPr>
          <p:cNvPr id="632836" name="Text Box 4">
            <a:extLst>
              <a:ext uri="{FF2B5EF4-FFF2-40B4-BE49-F238E27FC236}">
                <a16:creationId xmlns:a16="http://schemas.microsoft.com/office/drawing/2014/main" id="{D62E2979-1EFF-4102-A75D-D22BD4DF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878888" cy="882650"/>
          </a:xfrm>
          <a:prstGeom prst="rect">
            <a:avLst/>
          </a:prstGeom>
          <a:noFill/>
          <a:ln w="603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Žádný z těchto směrů však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nevede k redukci</a:t>
            </a:r>
            <a:r>
              <a:rPr lang="cs-CZ" altLang="cs-CZ" sz="2400">
                <a:latin typeface="Comic Sans MS" panose="030F0702030302020204" pitchFamily="66" charset="0"/>
              </a:rPr>
              <a:t> počtu volných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parametrů SM, ale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naopak jejich počet (dramaticky) roste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2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4" grpId="0"/>
      <p:bldP spid="632835" grpId="0"/>
      <p:bldP spid="6328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symbol pro datum 1">
            <a:extLst>
              <a:ext uri="{FF2B5EF4-FFF2-40B4-BE49-F238E27FC236}">
                <a16:creationId xmlns:a16="http://schemas.microsoft.com/office/drawing/2014/main" id="{9D8A64EC-DEF1-4E52-ADBD-16699A27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24" name="Zástupný symbol pro zápatí 2">
            <a:extLst>
              <a:ext uri="{FF2B5EF4-FFF2-40B4-BE49-F238E27FC236}">
                <a16:creationId xmlns:a16="http://schemas.microsoft.com/office/drawing/2014/main" id="{69D8C70C-F3EA-4134-B81B-9F217D83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25" name="Zástupný symbol pro číslo snímku 3">
            <a:extLst>
              <a:ext uri="{FF2B5EF4-FFF2-40B4-BE49-F238E27FC236}">
                <a16:creationId xmlns:a16="http://schemas.microsoft.com/office/drawing/2014/main" id="{DC2D6AF9-BE63-4C0D-8941-12C20BA9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A7B2-F967-47A2-88CD-D0B0C489EEAE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634882" name="Text Box 2">
            <a:extLst>
              <a:ext uri="{FF2B5EF4-FFF2-40B4-BE49-F238E27FC236}">
                <a16:creationId xmlns:a16="http://schemas.microsoft.com/office/drawing/2014/main" id="{79D79AD4-6315-4D5A-A551-0C22D1155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2563"/>
            <a:ext cx="6580188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Teorie velkého sjednocení (GUT)</a:t>
            </a:r>
          </a:p>
        </p:txBody>
      </p:sp>
      <p:sp>
        <p:nvSpPr>
          <p:cNvPr id="634883" name="Text Box 3">
            <a:extLst>
              <a:ext uri="{FF2B5EF4-FFF2-40B4-BE49-F238E27FC236}">
                <a16:creationId xmlns:a16="http://schemas.microsoft.com/office/drawing/2014/main" id="{4B199DBF-B4F4-4AFC-8C45-4003AF43C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68475"/>
            <a:ext cx="8512175" cy="8223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985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kvarky a leptony (a jejich antičástice) jedné generace jsou v jen různé stavy jednoho základního fermionu. </a:t>
            </a:r>
          </a:p>
        </p:txBody>
      </p:sp>
      <p:sp>
        <p:nvSpPr>
          <p:cNvPr id="634884" name="Text Box 4">
            <a:extLst>
              <a:ext uri="{FF2B5EF4-FFF2-40B4-BE49-F238E27FC236}">
                <a16:creationId xmlns:a16="http://schemas.microsoft.com/office/drawing/2014/main" id="{7B66EC4B-5713-4DFB-8AA1-C367ED3C1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082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634885" name="Text Box 5">
            <a:extLst>
              <a:ext uri="{FF2B5EF4-FFF2-40B4-BE49-F238E27FC236}">
                <a16:creationId xmlns:a16="http://schemas.microsoft.com/office/drawing/2014/main" id="{5CDD97BC-1539-490B-A691-9A13CF25A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930275"/>
            <a:ext cx="8667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Georgi, Glashow 1974</a:t>
            </a:r>
            <a:r>
              <a:rPr lang="cs-CZ" altLang="cs-CZ" sz="2400">
                <a:latin typeface="Comic Sans MS" panose="030F0702030302020204" pitchFamily="66" charset="0"/>
              </a:rPr>
              <a:t>: snaha sjednotit elektromagnetické, slabé a silné síly. Opírají se o myšlenku, že</a:t>
            </a:r>
          </a:p>
        </p:txBody>
      </p:sp>
      <p:sp>
        <p:nvSpPr>
          <p:cNvPr id="634886" name="Text Box 6">
            <a:extLst>
              <a:ext uri="{FF2B5EF4-FFF2-40B4-BE49-F238E27FC236}">
                <a16:creationId xmlns:a16="http://schemas.microsoft.com/office/drawing/2014/main" id="{75735085-E7B0-4AB4-BC89-AC3630B04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4603750"/>
            <a:ext cx="86534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Na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velmi malých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vzdálenostech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≈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r>
              <a:rPr lang="cs-CZ" altLang="cs-CZ" sz="24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-30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 cm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se kvarky a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leptony chovají stejně a přecházejí jeden na druhého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prostřednictvím sil, jež na větších vzdálenostech nepůsobí.  </a:t>
            </a:r>
          </a:p>
        </p:txBody>
      </p:sp>
      <p:sp>
        <p:nvSpPr>
          <p:cNvPr id="634887" name="Text Box 7">
            <a:extLst>
              <a:ext uri="{FF2B5EF4-FFF2-40B4-BE49-F238E27FC236}">
                <a16:creationId xmlns:a16="http://schemas.microsoft.com/office/drawing/2014/main" id="{BEB2A9F5-077C-411E-83EE-29EF1E802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grpSp>
        <p:nvGrpSpPr>
          <p:cNvPr id="634888" name="Group 8">
            <a:extLst>
              <a:ext uri="{FF2B5EF4-FFF2-40B4-BE49-F238E27FC236}">
                <a16:creationId xmlns:a16="http://schemas.microsoft.com/office/drawing/2014/main" id="{F6D50ED3-1418-4A18-8109-0EF92557DA5A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743200"/>
            <a:ext cx="7632700" cy="536575"/>
            <a:chOff x="240" y="1918"/>
            <a:chExt cx="4808" cy="338"/>
          </a:xfrm>
        </p:grpSpPr>
        <p:sp>
          <p:nvSpPr>
            <p:cNvPr id="634889" name="Text Box 9">
              <a:extLst>
                <a:ext uri="{FF2B5EF4-FFF2-40B4-BE49-F238E27FC236}">
                  <a16:creationId xmlns:a16="http://schemas.microsoft.com/office/drawing/2014/main" id="{A24868A6-0AC6-4C83-BA1A-82EA83ADD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968"/>
              <a:ext cx="38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SU(2):</a:t>
              </a:r>
              <a:r>
                <a:rPr lang="cs-CZ" altLang="cs-CZ" sz="2400">
                  <a:latin typeface="Comic Sans MS" panose="030F0702030302020204" pitchFamily="66" charset="0"/>
                </a:rPr>
                <a:t> duplet  (n)eutron (p)roton, triplet  </a:t>
              </a:r>
            </a:p>
          </p:txBody>
        </p:sp>
        <p:graphicFrame>
          <p:nvGraphicFramePr>
            <p:cNvPr id="634890" name="Object 10">
              <a:extLst>
                <a:ext uri="{FF2B5EF4-FFF2-40B4-BE49-F238E27FC236}">
                  <a16:creationId xmlns:a16="http://schemas.microsoft.com/office/drawing/2014/main" id="{F4FD22EF-6C66-4E22-A550-73B95C0D22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2" y="1918"/>
            <a:ext cx="1016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903" name="Rovnice" r:id="rId3" imgW="685800" imgH="228600" progId="Equation.3">
                    <p:embed/>
                  </p:oleObj>
                </mc:Choice>
                <mc:Fallback>
                  <p:oleObj name="Rovnice" r:id="rId3" imgW="685800" imgH="2286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1918"/>
                          <a:ext cx="1016" cy="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34891" name="Group 11">
            <a:extLst>
              <a:ext uri="{FF2B5EF4-FFF2-40B4-BE49-F238E27FC236}">
                <a16:creationId xmlns:a16="http://schemas.microsoft.com/office/drawing/2014/main" id="{4EB2676E-0DFA-43D1-93AC-D6DDA1ADBC65}"/>
              </a:ext>
            </a:extLst>
          </p:cNvPr>
          <p:cNvGrpSpPr>
            <a:grpSpLocks/>
          </p:cNvGrpSpPr>
          <p:nvPr/>
        </p:nvGrpSpPr>
        <p:grpSpPr bwMode="auto">
          <a:xfrm>
            <a:off x="403225" y="3328988"/>
            <a:ext cx="6226175" cy="1090612"/>
            <a:chOff x="254" y="2241"/>
            <a:chExt cx="3922" cy="687"/>
          </a:xfrm>
        </p:grpSpPr>
        <p:grpSp>
          <p:nvGrpSpPr>
            <p:cNvPr id="634892" name="Group 12">
              <a:extLst>
                <a:ext uri="{FF2B5EF4-FFF2-40B4-BE49-F238E27FC236}">
                  <a16:creationId xmlns:a16="http://schemas.microsoft.com/office/drawing/2014/main" id="{55DB2E4F-4704-488D-BD03-842EB529E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" y="2241"/>
              <a:ext cx="3922" cy="687"/>
              <a:chOff x="192" y="1894"/>
              <a:chExt cx="3922" cy="687"/>
            </a:xfrm>
          </p:grpSpPr>
          <p:sp>
            <p:nvSpPr>
              <p:cNvPr id="634893" name="Text Box 13">
                <a:extLst>
                  <a:ext uri="{FF2B5EF4-FFF2-40B4-BE49-F238E27FC236}">
                    <a16:creationId xmlns:a16="http://schemas.microsoft.com/office/drawing/2014/main" id="{49ED8040-9391-4313-8779-536189ACF0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1985"/>
                <a:ext cx="3743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4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SU(5):</a:t>
                </a:r>
                <a:r>
                  <a:rPr lang="cs-CZ" altLang="cs-CZ" sz="2400">
                    <a:latin typeface="Comic Sans MS" panose="030F0702030302020204" pitchFamily="66" charset="0"/>
                  </a:rPr>
                  <a:t> pentuplet:</a:t>
                </a:r>
                <a:r>
                  <a:rPr lang="cs-CZ" altLang="cs-CZ" sz="2400" b="1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d</a:t>
                </a:r>
                <a:r>
                  <a:rPr lang="cs-CZ" altLang="cs-CZ" sz="2800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d</a:t>
                </a:r>
                <a:r>
                  <a:rPr lang="cs-CZ" altLang="cs-CZ" sz="2800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d</a:t>
                </a:r>
              </a:p>
              <a:p>
                <a:r>
                  <a:rPr lang="cs-CZ" altLang="cs-CZ" sz="24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        </a:t>
                </a:r>
                <a:r>
                  <a:rPr lang="cs-CZ" altLang="cs-CZ" sz="2400">
                    <a:latin typeface="Comic Sans MS" panose="030F0702030302020204" pitchFamily="66" charset="0"/>
                  </a:rPr>
                  <a:t>dekuplet:   </a:t>
                </a:r>
                <a:r>
                  <a:rPr lang="cs-CZ" altLang="cs-CZ" sz="2800" b="1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u</a:t>
                </a:r>
                <a:r>
                  <a:rPr lang="cs-CZ" altLang="cs-CZ" sz="2800" b="1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u</a:t>
                </a:r>
                <a:r>
                  <a:rPr lang="cs-CZ" altLang="cs-CZ" sz="2800" b="1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u</a:t>
                </a:r>
                <a:r>
                  <a:rPr lang="cs-CZ" altLang="cs-CZ" sz="2400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u</a:t>
                </a:r>
                <a:r>
                  <a:rPr lang="cs-CZ" altLang="cs-CZ" sz="2800" b="1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u</a:t>
                </a:r>
                <a:r>
                  <a:rPr lang="cs-CZ" altLang="cs-CZ" sz="2800" b="1"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u </a:t>
                </a:r>
                <a:r>
                  <a:rPr lang="cs-CZ" altLang="cs-CZ" sz="2800" b="1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d</a:t>
                </a:r>
                <a:r>
                  <a:rPr lang="cs-CZ" altLang="cs-CZ" sz="28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cs-CZ" altLang="cs-CZ" sz="2800" b="1">
                    <a:solidFill>
                      <a:srgbClr val="66FF33"/>
                    </a:solidFill>
                    <a:latin typeface="Comic Sans MS" panose="030F0702030302020204" pitchFamily="66" charset="0"/>
                  </a:rPr>
                  <a:t>d</a:t>
                </a:r>
                <a:r>
                  <a:rPr lang="cs-CZ" altLang="cs-CZ" sz="2800" b="1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 d</a:t>
                </a:r>
                <a:r>
                  <a:rPr lang="cs-CZ" altLang="cs-CZ" sz="2800"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graphicFrame>
            <p:nvGraphicFramePr>
              <p:cNvPr id="634894" name="Object 14">
                <a:extLst>
                  <a:ext uri="{FF2B5EF4-FFF2-40B4-BE49-F238E27FC236}">
                    <a16:creationId xmlns:a16="http://schemas.microsoft.com/office/drawing/2014/main" id="{8627877E-CEB5-4C71-8BA0-5F8539AC16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84" y="1894"/>
              <a:ext cx="684" cy="5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4904" name="Rovnice" r:id="rId5" imgW="342720" imgH="253800" progId="Equation.3">
                      <p:embed/>
                    </p:oleObj>
                  </mc:Choice>
                  <mc:Fallback>
                    <p:oleObj name="Rovnice" r:id="rId5" imgW="342720" imgH="253800" progId="Equation.3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4" y="1894"/>
                            <a:ext cx="684" cy="5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4895" name="Object 15">
                <a:extLst>
                  <a:ext uri="{FF2B5EF4-FFF2-40B4-BE49-F238E27FC236}">
                    <a16:creationId xmlns:a16="http://schemas.microsoft.com/office/drawing/2014/main" id="{AC3DA22B-21F8-4110-97E5-C16CA0CAFA9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2" y="2176"/>
              <a:ext cx="322" cy="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4905" name="Rovnice" r:id="rId7" imgW="177480" imgH="203040" progId="Equation.3">
                      <p:embed/>
                    </p:oleObj>
                  </mc:Choice>
                  <mc:Fallback>
                    <p:oleObj name="Rovnice" r:id="rId7" imgW="177480" imgH="20304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" y="2176"/>
                            <a:ext cx="322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4896" name="Line 16">
                <a:extLst>
                  <a:ext uri="{FF2B5EF4-FFF2-40B4-BE49-F238E27FC236}">
                    <a16:creationId xmlns:a16="http://schemas.microsoft.com/office/drawing/2014/main" id="{051D0368-964B-4DA4-A180-6DEC61B078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4897" name="Line 17">
                <a:extLst>
                  <a:ext uri="{FF2B5EF4-FFF2-40B4-BE49-F238E27FC236}">
                    <a16:creationId xmlns:a16="http://schemas.microsoft.com/office/drawing/2014/main" id="{C2280088-F3AE-42F3-9699-D3A96A4D0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3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4898" name="Line 18">
                <a:extLst>
                  <a:ext uri="{FF2B5EF4-FFF2-40B4-BE49-F238E27FC236}">
                    <a16:creationId xmlns:a16="http://schemas.microsoft.com/office/drawing/2014/main" id="{BF675A59-53BC-4CA2-8A65-94376FD72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35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4899" name="Line 19">
                <a:extLst>
                  <a:ext uri="{FF2B5EF4-FFF2-40B4-BE49-F238E27FC236}">
                    <a16:creationId xmlns:a16="http://schemas.microsoft.com/office/drawing/2014/main" id="{FD4B2D63-2FDE-46EF-8419-F1373A978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235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4900" name="Line 20">
                <a:extLst>
                  <a:ext uri="{FF2B5EF4-FFF2-40B4-BE49-F238E27FC236}">
                    <a16:creationId xmlns:a16="http://schemas.microsoft.com/office/drawing/2014/main" id="{71C2F52A-5394-4B6F-907F-514E62E3E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23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4901" name="Line 21">
                <a:extLst>
                  <a:ext uri="{FF2B5EF4-FFF2-40B4-BE49-F238E27FC236}">
                    <a16:creationId xmlns:a16="http://schemas.microsoft.com/office/drawing/2014/main" id="{C07EEE32-506A-4ECD-A81A-9685512B4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23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34902" name="Rectangle 22">
              <a:extLst>
                <a:ext uri="{FF2B5EF4-FFF2-40B4-BE49-F238E27FC236}">
                  <a16:creationId xmlns:a16="http://schemas.microsoft.com/office/drawing/2014/main" id="{501FB741-8A0D-4530-8D02-A7C38D7A9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352"/>
              <a:ext cx="2208" cy="576"/>
            </a:xfrm>
            <a:prstGeom prst="rect">
              <a:avLst/>
            </a:prstGeom>
            <a:noFill/>
            <a:ln w="4127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348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3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3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2" grpId="0" animBg="1"/>
      <p:bldP spid="634883" grpId="0" animBg="1"/>
      <p:bldP spid="634885" grpId="0"/>
      <p:bldP spid="6348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ástupný symbol pro datum 1">
            <a:extLst>
              <a:ext uri="{FF2B5EF4-FFF2-40B4-BE49-F238E27FC236}">
                <a16:creationId xmlns:a16="http://schemas.microsoft.com/office/drawing/2014/main" id="{1C80F39F-EB6A-4C11-9D08-5218E3F9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21" name="Zástupný symbol pro zápatí 2">
            <a:extLst>
              <a:ext uri="{FF2B5EF4-FFF2-40B4-BE49-F238E27FC236}">
                <a16:creationId xmlns:a16="http://schemas.microsoft.com/office/drawing/2014/main" id="{B7A54389-94BD-4409-8491-603574DD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22" name="Zástupný symbol pro číslo snímku 3">
            <a:extLst>
              <a:ext uri="{FF2B5EF4-FFF2-40B4-BE49-F238E27FC236}">
                <a16:creationId xmlns:a16="http://schemas.microsoft.com/office/drawing/2014/main" id="{CD4493C5-AC5E-497D-BA61-B3DDCDDC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61DA-F423-4D9F-B07B-05F507143F07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635906" name="Text Box 2">
            <a:extLst>
              <a:ext uri="{FF2B5EF4-FFF2-40B4-BE49-F238E27FC236}">
                <a16:creationId xmlns:a16="http://schemas.microsoft.com/office/drawing/2014/main" id="{B84DB21F-3AF4-4AA0-A8E7-76ABA1111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082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635907" name="Text Box 3">
            <a:extLst>
              <a:ext uri="{FF2B5EF4-FFF2-40B4-BE49-F238E27FC236}">
                <a16:creationId xmlns:a16="http://schemas.microsoft.com/office/drawing/2014/main" id="{B61D2017-51C4-4AA6-99F4-D4A179DA5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75150"/>
            <a:ext cx="8424863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Hledáním rozpadu protonu se fyzikové zabývají již 30 let,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ale zatím bezúspěšně.</a:t>
            </a:r>
            <a:r>
              <a:rPr lang="cs-CZ" altLang="cs-CZ" sz="2400">
                <a:latin typeface="Comic Sans MS" panose="030F0702030302020204" pitchFamily="66" charset="0"/>
              </a:rPr>
              <a:t> Byla stanovena jen dolní mez na poločas rozpadu protonu, jež činí</a:t>
            </a:r>
          </a:p>
          <a:p>
            <a:endParaRPr lang="cs-CZ" altLang="cs-CZ" sz="800">
              <a:latin typeface="Comic Sans MS" panose="030F0702030302020204" pitchFamily="66" charset="0"/>
            </a:endParaRP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takže můžeme být klidní.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35908" name="Text Box 4">
            <a:extLst>
              <a:ext uri="{FF2B5EF4-FFF2-40B4-BE49-F238E27FC236}">
                <a16:creationId xmlns:a16="http://schemas.microsoft.com/office/drawing/2014/main" id="{0E37CCF1-CC96-441A-AFAE-851DCB8E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348288"/>
            <a:ext cx="1981200" cy="64135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600" b="1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r>
              <a:rPr lang="cs-CZ" altLang="cs-CZ" sz="36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33</a:t>
            </a:r>
            <a:r>
              <a:rPr lang="cs-CZ" altLang="cs-CZ" sz="3600" b="1">
                <a:solidFill>
                  <a:srgbClr val="FF0000"/>
                </a:solidFill>
                <a:latin typeface="Comic Sans MS" panose="030F0702030302020204" pitchFamily="66" charset="0"/>
              </a:rPr>
              <a:t> let</a:t>
            </a:r>
          </a:p>
        </p:txBody>
      </p:sp>
      <p:sp>
        <p:nvSpPr>
          <p:cNvPr id="635909" name="Text Box 5">
            <a:extLst>
              <a:ext uri="{FF2B5EF4-FFF2-40B4-BE49-F238E27FC236}">
                <a16:creationId xmlns:a16="http://schemas.microsoft.com/office/drawing/2014/main" id="{649BE5F5-1537-47D4-85F0-5F3D0703F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52400"/>
            <a:ext cx="8332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 kvarků tak mohou vzniknout leptony či antikvarky, např.</a:t>
            </a:r>
          </a:p>
        </p:txBody>
      </p:sp>
      <p:sp>
        <p:nvSpPr>
          <p:cNvPr id="635910" name="Text Box 6">
            <a:extLst>
              <a:ext uri="{FF2B5EF4-FFF2-40B4-BE49-F238E27FC236}">
                <a16:creationId xmlns:a16="http://schemas.microsoft.com/office/drawing/2014/main" id="{8074BB76-563A-4446-87D7-6F8E5357C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133600"/>
            <a:ext cx="8172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proton není stabilní, ale rozpadá se</a:t>
            </a:r>
            <a:r>
              <a:rPr lang="en-US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!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635911" name="Group 7">
            <a:extLst>
              <a:ext uri="{FF2B5EF4-FFF2-40B4-BE49-F238E27FC236}">
                <a16:creationId xmlns:a16="http://schemas.microsoft.com/office/drawing/2014/main" id="{3D7D661A-0A5C-4A5C-8948-3A0596E96865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743200"/>
            <a:ext cx="8166100" cy="1441450"/>
            <a:chOff x="432" y="1824"/>
            <a:chExt cx="5144" cy="908"/>
          </a:xfrm>
        </p:grpSpPr>
        <p:grpSp>
          <p:nvGrpSpPr>
            <p:cNvPr id="635912" name="Group 8">
              <a:extLst>
                <a:ext uri="{FF2B5EF4-FFF2-40B4-BE49-F238E27FC236}">
                  <a16:creationId xmlns:a16="http://schemas.microsoft.com/office/drawing/2014/main" id="{5A4663A0-0041-4274-84EF-E864B24F3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1824"/>
              <a:ext cx="3656" cy="908"/>
              <a:chOff x="1338" y="1071"/>
              <a:chExt cx="3656" cy="908"/>
            </a:xfrm>
          </p:grpSpPr>
          <p:grpSp>
            <p:nvGrpSpPr>
              <p:cNvPr id="635913" name="Group 9">
                <a:extLst>
                  <a:ext uri="{FF2B5EF4-FFF2-40B4-BE49-F238E27FC236}">
                    <a16:creationId xmlns:a16="http://schemas.microsoft.com/office/drawing/2014/main" id="{FFF61915-34E0-4EEA-8662-A5EF71B9AE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8" y="1071"/>
                <a:ext cx="3271" cy="908"/>
                <a:chOff x="2240" y="1071"/>
                <a:chExt cx="3271" cy="908"/>
              </a:xfrm>
            </p:grpSpPr>
            <p:grpSp>
              <p:nvGrpSpPr>
                <p:cNvPr id="635914" name="Group 10">
                  <a:extLst>
                    <a:ext uri="{FF2B5EF4-FFF2-40B4-BE49-F238E27FC236}">
                      <a16:creationId xmlns:a16="http://schemas.microsoft.com/office/drawing/2014/main" id="{32B57FC7-B19A-4337-A660-38D07FE4D9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21" y="1071"/>
                  <a:ext cx="2590" cy="908"/>
                  <a:chOff x="3016" y="1071"/>
                  <a:chExt cx="2590" cy="908"/>
                </a:xfrm>
              </p:grpSpPr>
              <p:pic>
                <p:nvPicPr>
                  <p:cNvPr id="635915" name="Picture 11" descr="pdecay">
                    <a:extLst>
                      <a:ext uri="{FF2B5EF4-FFF2-40B4-BE49-F238E27FC236}">
                        <a16:creationId xmlns:a16="http://schemas.microsoft.com/office/drawing/2014/main" id="{EF4D5027-642D-46AB-8004-400AECD1E60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7" y="1071"/>
                    <a:ext cx="2405" cy="90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35916" name="AutoShape 12">
                    <a:extLst>
                      <a:ext uri="{FF2B5EF4-FFF2-40B4-BE49-F238E27FC236}">
                        <a16:creationId xmlns:a16="http://schemas.microsoft.com/office/drawing/2014/main" id="{2C02A256-8D8A-4366-B4A7-53555FB53B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6" y="1117"/>
                    <a:ext cx="136" cy="803"/>
                  </a:xfrm>
                  <a:prstGeom prst="leftBrace">
                    <a:avLst>
                      <a:gd name="adj1" fmla="val 49203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635917" name="AutoShape 13">
                    <a:extLst>
                      <a:ext uri="{FF2B5EF4-FFF2-40B4-BE49-F238E27FC236}">
                        <a16:creationId xmlns:a16="http://schemas.microsoft.com/office/drawing/2014/main" id="{D8C05802-EB5B-4259-AB47-BB13C4B716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65" y="1525"/>
                    <a:ext cx="141" cy="363"/>
                  </a:xfrm>
                  <a:prstGeom prst="rightBrace">
                    <a:avLst>
                      <a:gd name="adj1" fmla="val 21454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  <p:sp>
              <p:nvSpPr>
                <p:cNvPr id="635918" name="Text Box 14">
                  <a:extLst>
                    <a:ext uri="{FF2B5EF4-FFF2-40B4-BE49-F238E27FC236}">
                      <a16:creationId xmlns:a16="http://schemas.microsoft.com/office/drawing/2014/main" id="{4FA925D4-1966-4686-BEE0-6D3A3AE2B2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0" y="1344"/>
                  <a:ext cx="704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2400" b="1">
                      <a:latin typeface="Comic Sans MS" panose="030F0702030302020204" pitchFamily="66" charset="0"/>
                    </a:rPr>
                    <a:t>proton</a:t>
                  </a:r>
                </a:p>
              </p:txBody>
            </p:sp>
          </p:grpSp>
          <p:sp>
            <p:nvSpPr>
              <p:cNvPr id="635919" name="Text Box 15">
                <a:extLst>
                  <a:ext uri="{FF2B5EF4-FFF2-40B4-BE49-F238E27FC236}">
                    <a16:creationId xmlns:a16="http://schemas.microsoft.com/office/drawing/2014/main" id="{B7EEBF50-AE13-4872-9690-FFCC43B0B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04" y="1480"/>
                <a:ext cx="39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altLang="cs-CZ" sz="3600" b="1">
                    <a:latin typeface="Comic Sans MS" panose="030F0702030302020204" pitchFamily="66" charset="0"/>
                  </a:rPr>
                  <a:t>π</a:t>
                </a:r>
                <a:r>
                  <a:rPr lang="cs-CZ" altLang="cs-CZ" sz="2800" b="1" baseline="30000">
                    <a:latin typeface="Comic Sans MS" panose="030F0702030302020204" pitchFamily="66" charset="0"/>
                  </a:rPr>
                  <a:t>0</a:t>
                </a:r>
                <a:endParaRPr lang="el-GR" altLang="cs-CZ" sz="3600" b="1">
                  <a:latin typeface="Comic Sans MS" panose="030F0702030302020204" pitchFamily="66" charset="0"/>
                </a:endParaRPr>
              </a:p>
            </p:txBody>
          </p:sp>
        </p:grpSp>
        <p:graphicFrame>
          <p:nvGraphicFramePr>
            <p:cNvPr id="635920" name="Object 16">
              <a:extLst>
                <a:ext uri="{FF2B5EF4-FFF2-40B4-BE49-F238E27FC236}">
                  <a16:creationId xmlns:a16="http://schemas.microsoft.com/office/drawing/2014/main" id="{24B975D8-FE89-478C-AD9A-A0DE26A395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2" y="2029"/>
            <a:ext cx="1488" cy="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924" name="Equation" r:id="rId4" imgW="787400" imgH="228600" progId="Equation.DSMT4">
                    <p:embed/>
                  </p:oleObj>
                </mc:Choice>
                <mc:Fallback>
                  <p:oleObj name="Equation" r:id="rId4" imgW="787400" imgH="2286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029"/>
                          <a:ext cx="1488" cy="419"/>
                        </a:xfrm>
                        <a:prstGeom prst="rect">
                          <a:avLst/>
                        </a:prstGeom>
                        <a:solidFill>
                          <a:srgbClr val="00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5921" name="Text Box 17">
            <a:extLst>
              <a:ext uri="{FF2B5EF4-FFF2-40B4-BE49-F238E27FC236}">
                <a16:creationId xmlns:a16="http://schemas.microsoft.com/office/drawing/2014/main" id="{1F1D107B-6212-49DA-902E-EEA57BB1E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85800"/>
            <a:ext cx="75946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kvark u +kvark u 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→ pozitron + antikvark d</a:t>
            </a:r>
          </a:p>
        </p:txBody>
      </p:sp>
      <p:sp>
        <p:nvSpPr>
          <p:cNvPr id="635922" name="Text Box 18">
            <a:extLst>
              <a:ext uri="{FF2B5EF4-FFF2-40B4-BE49-F238E27FC236}">
                <a16:creationId xmlns:a16="http://schemas.microsoft.com/office/drawing/2014/main" id="{E675E1D2-24D8-4BBD-8291-2095827B0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1311275"/>
            <a:ext cx="8223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V takových procesech se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nezachovává baryonové číslo</a:t>
            </a:r>
            <a:r>
              <a:rPr lang="cs-CZ" altLang="cs-CZ" sz="2400" b="1">
                <a:latin typeface="Comic Sans MS" panose="030F0702030302020204" pitchFamily="66" charset="0"/>
              </a:rPr>
              <a:t>,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což má dramatický důsledek: </a:t>
            </a:r>
          </a:p>
        </p:txBody>
      </p:sp>
      <p:sp>
        <p:nvSpPr>
          <p:cNvPr id="635923" name="Oval 19">
            <a:extLst>
              <a:ext uri="{FF2B5EF4-FFF2-40B4-BE49-F238E27FC236}">
                <a16:creationId xmlns:a16="http://schemas.microsoft.com/office/drawing/2014/main" id="{011E466F-7480-4FAB-9219-C00AFF4F1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819400"/>
            <a:ext cx="1066800" cy="914400"/>
          </a:xfrm>
          <a:prstGeom prst="ellipse">
            <a:avLst/>
          </a:prstGeom>
          <a:noFill/>
          <a:ln w="635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35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3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35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3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35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08" grpId="0" animBg="1"/>
      <p:bldP spid="635909" grpId="0"/>
      <p:bldP spid="635910" grpId="0"/>
      <p:bldP spid="635921" grpId="0" animBg="1"/>
      <p:bldP spid="6359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>
            <a:extLst>
              <a:ext uri="{FF2B5EF4-FFF2-40B4-BE49-F238E27FC236}">
                <a16:creationId xmlns:a16="http://schemas.microsoft.com/office/drawing/2014/main" id="{D75187C4-0078-498A-8E49-DFD87850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68CBC1EA-37B1-423B-AE66-2E794381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C9E19C13-6495-46CA-B54C-81EC4CF8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AB73-00BA-4E2E-BA2C-AF6E9DE9E70A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636930" name="Text Box 2">
            <a:extLst>
              <a:ext uri="{FF2B5EF4-FFF2-40B4-BE49-F238E27FC236}">
                <a16:creationId xmlns:a16="http://schemas.microsoft.com/office/drawing/2014/main" id="{1EF41349-5322-413F-B9F3-BC06DC641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8763"/>
            <a:ext cx="4611688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Supersymetrie (SUSY)</a:t>
            </a:r>
          </a:p>
        </p:txBody>
      </p:sp>
      <p:sp>
        <p:nvSpPr>
          <p:cNvPr id="636931" name="Text Box 3">
            <a:extLst>
              <a:ext uri="{FF2B5EF4-FFF2-40B4-BE49-F238E27FC236}">
                <a16:creationId xmlns:a16="http://schemas.microsoft.com/office/drawing/2014/main" id="{85F38815-9ACE-400D-803C-B3D55FA4F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90600"/>
            <a:ext cx="8362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Ve </a:t>
            </a:r>
            <a:r>
              <a:rPr lang="cs-CZ" altLang="cs-CZ" sz="2400" b="1">
                <a:latin typeface="Comic Sans MS" panose="030F0702030302020204" pitchFamily="66" charset="0"/>
              </a:rPr>
              <a:t>standardním modelu </a:t>
            </a:r>
            <a:r>
              <a:rPr lang="cs-CZ" altLang="cs-CZ" sz="2400">
                <a:latin typeface="Comic Sans MS" panose="030F0702030302020204" pitchFamily="66" charset="0"/>
              </a:rPr>
              <a:t>je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zásadní rozdíl</a:t>
            </a:r>
            <a:r>
              <a:rPr lang="cs-CZ" altLang="cs-CZ" sz="2400">
                <a:latin typeface="Comic Sans MS" panose="030F0702030302020204" pitchFamily="66" charset="0"/>
              </a:rPr>
              <a:t> mezi částicemi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se spinem </a:t>
            </a:r>
            <a:r>
              <a:rPr lang="en-US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½ a</a:t>
            </a:r>
            <a:r>
              <a:rPr lang="en-US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cs-CZ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neboť pro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první platí</a:t>
            </a: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Pauliho vylučovací </a:t>
            </a:r>
          </a:p>
          <a:p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princip</a:t>
            </a:r>
            <a:r>
              <a:rPr lang="cs-CZ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a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 druhé nikoliv</a:t>
            </a:r>
            <a:r>
              <a:rPr lang="cs-CZ" altLang="cs-CZ" sz="240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r>
              <a:rPr lang="cs-CZ" altLang="cs-CZ" sz="2400" b="1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36932" name="Rectangle 4">
            <a:extLst>
              <a:ext uri="{FF2B5EF4-FFF2-40B4-BE49-F238E27FC236}">
                <a16:creationId xmlns:a16="http://schemas.microsoft.com/office/drawing/2014/main" id="{EA5E6704-04B9-453D-B74B-382D47D9B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0"/>
            <a:ext cx="80772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1971-1974: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Golfand a Likhtman</a:t>
            </a:r>
            <a:r>
              <a:rPr lang="cs-CZ" altLang="cs-CZ" sz="2400">
                <a:latin typeface="Comic Sans MS" panose="030F0702030302020204" pitchFamily="66" charset="0"/>
              </a:rPr>
              <a:t> v Moskvě,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Volkov a Akulov</a:t>
            </a:r>
            <a:r>
              <a:rPr lang="cs-CZ" altLang="cs-CZ" sz="2400">
                <a:latin typeface="Comic Sans MS" panose="030F0702030302020204" pitchFamily="66" charset="0"/>
              </a:rPr>
              <a:t> v Charkově 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Wess and Zumino</a:t>
            </a:r>
            <a:r>
              <a:rPr lang="cs-CZ" altLang="cs-CZ" sz="2400">
                <a:latin typeface="Comic Sans MS" panose="030F0702030302020204" pitchFamily="66" charset="0"/>
              </a:rPr>
              <a:t> v USA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objevili nový typ symetrie</a:t>
            </a:r>
            <a:r>
              <a:rPr lang="cs-CZ" altLang="cs-CZ" sz="2400">
                <a:latin typeface="Comic Sans MS" panose="030F0702030302020204" pitchFamily="66" charset="0"/>
              </a:rPr>
              <a:t>, jenž 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pPr>
              <a:spcAft>
                <a:spcPct val="25000"/>
              </a:spcAft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umožnil najít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vztah mezi bosony a fermiony</a:t>
            </a:r>
            <a:r>
              <a:rPr lang="cs-CZ" altLang="cs-CZ" sz="2400">
                <a:latin typeface="Comic Sans MS" panose="030F0702030302020204" pitchFamily="66" charset="0"/>
              </a:rPr>
              <a:t> a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současně netriviálním způsobem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propojil symetrie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 prostoročasu a vnitřních stupňů</a:t>
            </a:r>
            <a:r>
              <a:rPr lang="cs-CZ" altLang="cs-CZ" sz="2400">
                <a:latin typeface="Comic Sans MS" panose="030F0702030302020204" pitchFamily="66" charset="0"/>
              </a:rPr>
              <a:t> volnosti polí.  </a:t>
            </a:r>
          </a:p>
        </p:txBody>
      </p:sp>
      <p:sp>
        <p:nvSpPr>
          <p:cNvPr id="636933" name="Text Box 5">
            <a:extLst>
              <a:ext uri="{FF2B5EF4-FFF2-40B4-BE49-F238E27FC236}">
                <a16:creationId xmlns:a16="http://schemas.microsoft.com/office/drawing/2014/main" id="{3421EDC0-F074-46EE-9B9D-FFA35E357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76800"/>
            <a:ext cx="83232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Otázka, zda příroda je supersymetrická,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je ústřední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problém současné teorie elementárních částic</a:t>
            </a:r>
            <a:r>
              <a:rPr lang="cs-CZ" altLang="cs-CZ" sz="2400">
                <a:latin typeface="Comic Sans MS" panose="030F0702030302020204" pitchFamily="66" charset="0"/>
              </a:rPr>
              <a:t> a hledání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odpovědi na ní je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hlavní cíl experimentů na LHC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6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6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36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36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36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36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930" grpId="0" animBg="1"/>
      <p:bldP spid="636931" grpId="0"/>
      <p:bldP spid="6369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11E14037-288A-4976-B5F9-8CEB5311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C45657D7-56AE-49CF-8014-DA5DD2DB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0EAB4319-2844-4569-971E-7038128B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844-CEDD-444F-BD18-BEA8ACC17FC5}" type="slidenum">
              <a:rPr lang="cs-CZ" altLang="cs-CZ"/>
              <a:pPr/>
              <a:t>29</a:t>
            </a:fld>
            <a:endParaRPr lang="cs-CZ" altLang="cs-CZ"/>
          </a:p>
        </p:txBody>
      </p:sp>
      <p:sp>
        <p:nvSpPr>
          <p:cNvPr id="637954" name="Text Box 2">
            <a:extLst>
              <a:ext uri="{FF2B5EF4-FFF2-40B4-BE49-F238E27FC236}">
                <a16:creationId xmlns:a16="http://schemas.microsoft.com/office/drawing/2014/main" id="{705F21E9-BE70-486C-B7C9-C2D464A82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0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tedy mají mít spin 0 a partneři  IVB spin </a:t>
            </a:r>
            <a:r>
              <a:rPr lang="en-US" altLang="cs-CZ" sz="2400" b="1">
                <a:solidFill>
                  <a:srgbClr val="00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½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37955" name="Picture 3" descr="cihly3">
            <a:extLst>
              <a:ext uri="{FF2B5EF4-FFF2-40B4-BE49-F238E27FC236}">
                <a16:creationId xmlns:a16="http://schemas.microsoft.com/office/drawing/2014/main" id="{8C2806E5-C308-4191-9EAC-7068EC6F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3058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7956" name="Rectangle 4">
            <a:extLst>
              <a:ext uri="{FF2B5EF4-FFF2-40B4-BE49-F238E27FC236}">
                <a16:creationId xmlns:a16="http://schemas.microsoft.com/office/drawing/2014/main" id="{859BDB6D-2B65-4FE1-8C80-7A7D04568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3058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1981: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Georgi a Dimopoulos</a:t>
            </a:r>
            <a:r>
              <a:rPr lang="cs-CZ" altLang="cs-CZ" sz="2400">
                <a:latin typeface="Comic Sans MS" panose="030F0702030302020204" pitchFamily="66" charset="0"/>
              </a:rPr>
              <a:t> formulovali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Minimální super- symetrický standardní model</a:t>
            </a:r>
            <a:r>
              <a:rPr lang="cs-CZ" altLang="cs-CZ" sz="2400">
                <a:latin typeface="Comic Sans MS" panose="030F0702030302020204" pitchFamily="66" charset="0"/>
              </a:rPr>
              <a:t>, v němž  ke každé částici standardního modelu existuje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jeden superpartner</a:t>
            </a:r>
            <a:r>
              <a:rPr lang="cs-CZ" altLang="cs-CZ" sz="2400">
                <a:latin typeface="Comic Sans MS" panose="030F0702030302020204" pitchFamily="66" charset="0"/>
              </a:rPr>
              <a:t> se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spinem o </a:t>
            </a:r>
            <a:r>
              <a:rPr lang="en-US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½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různým</a:t>
            </a: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hmotností v oblasti 100-1000 GeV.</a:t>
            </a:r>
          </a:p>
        </p:txBody>
      </p:sp>
      <p:sp>
        <p:nvSpPr>
          <p:cNvPr id="637957" name="Text Box 5">
            <a:extLst>
              <a:ext uri="{FF2B5EF4-FFF2-40B4-BE49-F238E27FC236}">
                <a16:creationId xmlns:a16="http://schemas.microsoft.com/office/drawing/2014/main" id="{A429C84E-3A85-4736-A34C-AB7F347A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0"/>
            <a:ext cx="8466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Žádného supersymetrického partnera se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najít</a:t>
            </a:r>
            <a:r>
              <a:rPr lang="en-US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nepoda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řilo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pokud existují, </a:t>
            </a: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musí mít hmotnost větší než 50 GeV.</a:t>
            </a:r>
          </a:p>
        </p:txBody>
      </p:sp>
      <p:sp>
        <p:nvSpPr>
          <p:cNvPr id="637958" name="Text Box 6">
            <a:extLst>
              <a:ext uri="{FF2B5EF4-FFF2-40B4-BE49-F238E27FC236}">
                <a16:creationId xmlns:a16="http://schemas.microsoft.com/office/drawing/2014/main" id="{8DD7DE86-A4BF-43C9-B4F7-C612854C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209800"/>
            <a:ext cx="3748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Partneři kvarků a leptonů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7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7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37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37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3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37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3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4" grpId="0"/>
      <p:bldP spid="637957" grpId="0"/>
      <p:bldP spid="6379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A640B077-AAB5-4969-B54A-7CEC522D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92079749-7F3F-4711-94B8-7A019D74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F625D8EE-F9DF-4F9D-B186-70064CC9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E53B-D649-4DCF-82B9-3F5EE32058E5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589826" name="Text Box 2">
            <a:extLst>
              <a:ext uri="{FF2B5EF4-FFF2-40B4-BE49-F238E27FC236}">
                <a16:creationId xmlns:a16="http://schemas.microsoft.com/office/drawing/2014/main" id="{61794C74-5551-4210-979F-144D1AF0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8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Základním nástrojem při popisu jevů v mikrosvětě je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kvantové teorie pole</a:t>
            </a:r>
            <a:r>
              <a:rPr lang="cs-CZ" altLang="cs-CZ" sz="2400">
                <a:latin typeface="Comic Sans MS" panose="030F0702030302020204" pitchFamily="66" charset="0"/>
              </a:rPr>
              <a:t>, jež vychází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z kvantové mechaniky a speciální teorie relativity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  <a:endParaRPr lang="cs-CZ" altLang="cs-CZ" sz="800">
              <a:latin typeface="Comic Sans MS" panose="030F0702030302020204" pitchFamily="66" charset="0"/>
            </a:endParaRPr>
          </a:p>
        </p:txBody>
      </p:sp>
      <p:sp>
        <p:nvSpPr>
          <p:cNvPr id="589827" name="Text Box 3">
            <a:extLst>
              <a:ext uri="{FF2B5EF4-FFF2-40B4-BE49-F238E27FC236}">
                <a16:creationId xmlns:a16="http://schemas.microsoft.com/office/drawing/2014/main" id="{F6290B66-7B2B-42D6-BECC-DA34188C6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63246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sz="2400" b="1">
                <a:latin typeface="Comic Sans MS" panose="030F0702030302020204" pitchFamily="66" charset="0"/>
              </a:rPr>
              <a:t>Je to království, v němž</a:t>
            </a:r>
          </a:p>
          <a:p>
            <a:pPr>
              <a:spcAft>
                <a:spcPts val="600"/>
              </a:spcAft>
            </a:pPr>
            <a:endParaRPr lang="cs-CZ" altLang="cs-CZ" sz="800" b="1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káču (spin)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nelze zastavit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cs-CZ" altLang="cs-CZ" sz="240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vakuum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není prázdné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cs-CZ" altLang="cs-CZ" sz="240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konstanta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není konstantní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cs-CZ" altLang="cs-CZ" sz="240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a kde vládne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všemocný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Maestro Pauli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589828" name="Text Box 4">
            <a:extLst>
              <a:ext uri="{FF2B5EF4-FFF2-40B4-BE49-F238E27FC236}">
                <a16:creationId xmlns:a16="http://schemas.microsoft.com/office/drawing/2014/main" id="{5CCA3F07-2480-49BB-89FD-4C253E1B6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4114800"/>
            <a:ext cx="76438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Polarizace vakua</a:t>
            </a:r>
            <a:r>
              <a:rPr lang="cs-CZ" altLang="cs-CZ" sz="2400">
                <a:latin typeface="Comic Sans MS" panose="030F0702030302020204" pitchFamily="66" charset="0"/>
              </a:rPr>
              <a:t> vede k důležitému pojmu, jímž je 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  efektivní vazbový parametr g(r) příslušné síly,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jenž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závisí na vzdálenosti mezi částicemi.</a:t>
            </a:r>
          </a:p>
        </p:txBody>
      </p:sp>
      <p:sp>
        <p:nvSpPr>
          <p:cNvPr id="589829" name="Text Box 5">
            <a:extLst>
              <a:ext uri="{FF2B5EF4-FFF2-40B4-BE49-F238E27FC236}">
                <a16:creationId xmlns:a16="http://schemas.microsoft.com/office/drawing/2014/main" id="{514C9061-8234-4F60-88F4-266AE577B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5349875"/>
            <a:ext cx="8670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Tyto skutečnosti jsou klíčové pro pochopení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vzniku a vývoje vesmíru. </a:t>
            </a:r>
            <a:r>
              <a:rPr lang="cs-CZ" altLang="cs-CZ" sz="2400">
                <a:latin typeface="Comic Sans MS" panose="030F0702030302020204" pitchFamily="66" charset="0"/>
              </a:rPr>
              <a:t>Klasicky velký třesk proběhnout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nemůže. </a:t>
            </a:r>
          </a:p>
        </p:txBody>
      </p:sp>
      <p:pic>
        <p:nvPicPr>
          <p:cNvPr id="589830" name="Picture 6">
            <a:extLst>
              <a:ext uri="{FF2B5EF4-FFF2-40B4-BE49-F238E27FC236}">
                <a16:creationId xmlns:a16="http://schemas.microsoft.com/office/drawing/2014/main" id="{15D2727A-6DBD-418F-BBF8-971A76F9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96975"/>
            <a:ext cx="289560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8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9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89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89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89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89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89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89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26" grpId="0"/>
      <p:bldP spid="5898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1">
            <a:extLst>
              <a:ext uri="{FF2B5EF4-FFF2-40B4-BE49-F238E27FC236}">
                <a16:creationId xmlns:a16="http://schemas.microsoft.com/office/drawing/2014/main" id="{3A4BFE44-C008-4D9B-9767-010D3912E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F0BE2E01-97E9-4CB2-9913-B54AA5F2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1" name="Zástupný symbol pro číslo snímku 3">
            <a:extLst>
              <a:ext uri="{FF2B5EF4-FFF2-40B4-BE49-F238E27FC236}">
                <a16:creationId xmlns:a16="http://schemas.microsoft.com/office/drawing/2014/main" id="{E22E45F9-6B4D-4739-81C1-D8DEFB79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F324-C755-4828-95B0-BD404A33C398}" type="slidenum">
              <a:rPr lang="cs-CZ" altLang="cs-CZ"/>
              <a:pPr/>
              <a:t>30</a:t>
            </a:fld>
            <a:endParaRPr lang="cs-CZ" altLang="cs-CZ"/>
          </a:p>
        </p:txBody>
      </p:sp>
      <p:sp>
        <p:nvSpPr>
          <p:cNvPr id="604162" name="Text Box 2">
            <a:extLst>
              <a:ext uri="{FF2B5EF4-FFF2-40B4-BE49-F238E27FC236}">
                <a16:creationId xmlns:a16="http://schemas.microsoft.com/office/drawing/2014/main" id="{FF4C6E70-0CCC-4F96-9533-5B5AD549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15888"/>
            <a:ext cx="6696075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Za (skoro) všechno může inflace </a:t>
            </a:r>
          </a:p>
        </p:txBody>
      </p:sp>
      <p:grpSp>
        <p:nvGrpSpPr>
          <p:cNvPr id="604163" name="Group 3">
            <a:extLst>
              <a:ext uri="{FF2B5EF4-FFF2-40B4-BE49-F238E27FC236}">
                <a16:creationId xmlns:a16="http://schemas.microsoft.com/office/drawing/2014/main" id="{C90EC17B-1F9A-4CA1-A45B-2950CEA509DF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735013"/>
            <a:ext cx="8542338" cy="5573712"/>
            <a:chOff x="158" y="450"/>
            <a:chExt cx="5381" cy="3511"/>
          </a:xfrm>
        </p:grpSpPr>
        <p:sp>
          <p:nvSpPr>
            <p:cNvPr id="604164" name="Text Box 4">
              <a:extLst>
                <a:ext uri="{FF2B5EF4-FFF2-40B4-BE49-F238E27FC236}">
                  <a16:creationId xmlns:a16="http://schemas.microsoft.com/office/drawing/2014/main" id="{29F90D0D-5F89-46AB-A801-7896533FE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450"/>
              <a:ext cx="5381" cy="3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latin typeface="Comic Sans MS" panose="030F0702030302020204" pitchFamily="66" charset="0"/>
                </a:rPr>
                <a:t>V roce </a:t>
              </a:r>
              <a:r>
                <a:rPr lang="cs-CZ" altLang="cs-CZ" sz="2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197</a:t>
              </a:r>
              <a:r>
                <a:rPr lang="en-US" altLang="cs-CZ" sz="2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9</a:t>
              </a:r>
              <a:r>
                <a:rPr lang="cs-CZ" altLang="cs-CZ" sz="2400" b="1">
                  <a:latin typeface="Comic Sans MS" panose="030F0702030302020204" pitchFamily="66" charset="0"/>
                </a:rPr>
                <a:t> přišel </a:t>
              </a:r>
              <a:r>
                <a:rPr lang="cs-CZ" altLang="cs-CZ" sz="24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Alan Guth</a:t>
              </a:r>
              <a:r>
                <a:rPr lang="cs-CZ" altLang="cs-CZ" sz="2400" b="1">
                  <a:latin typeface="Comic Sans MS" panose="030F0702030302020204" pitchFamily="66" charset="0"/>
                </a:rPr>
                <a:t> s myšlenkou, že problémy</a:t>
              </a:r>
            </a:p>
            <a:p>
              <a:r>
                <a:rPr lang="cs-CZ" altLang="cs-CZ" sz="2400" b="1">
                  <a:latin typeface="Comic Sans MS" panose="030F0702030302020204" pitchFamily="66" charset="0"/>
                </a:rPr>
                <a:t>tehdejší teorie velkého třesku lze ostranit, předpoklá-</a:t>
              </a:r>
            </a:p>
            <a:p>
              <a:r>
                <a:rPr lang="cs-CZ" altLang="cs-CZ" sz="2400" b="1">
                  <a:latin typeface="Comic Sans MS" panose="030F0702030302020204" pitchFamily="66" charset="0"/>
                </a:rPr>
                <a:t>dáme-li, že krátce po počátku vývoje vesmíru v čase asi</a:t>
              </a:r>
            </a:p>
            <a:p>
              <a:endParaRPr lang="cs-CZ" altLang="cs-CZ" sz="2400" b="1">
                <a:latin typeface="Comic Sans MS" panose="030F0702030302020204" pitchFamily="66" charset="0"/>
              </a:endParaRPr>
            </a:p>
            <a:p>
              <a:endParaRPr lang="cs-CZ" altLang="cs-CZ" sz="3600" b="1">
                <a:latin typeface="Comic Sans MS" panose="030F0702030302020204" pitchFamily="66" charset="0"/>
              </a:endParaRPr>
            </a:p>
            <a:p>
              <a:r>
                <a:rPr lang="cs-CZ" altLang="cs-CZ" sz="2400" b="1">
                  <a:latin typeface="Comic Sans MS" panose="030F0702030302020204" pitchFamily="66" charset="0"/>
                </a:rPr>
                <a:t>došlo k </a:t>
              </a:r>
            </a:p>
            <a:p>
              <a:r>
                <a:rPr lang="cs-CZ" altLang="cs-CZ" sz="32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nesmírně </a:t>
              </a:r>
            </a:p>
            <a:p>
              <a:r>
                <a:rPr lang="cs-CZ" altLang="cs-CZ" sz="32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rychlému </a:t>
              </a:r>
            </a:p>
            <a:p>
              <a:r>
                <a:rPr lang="cs-CZ" altLang="cs-CZ" sz="32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rozpínání </a:t>
              </a:r>
            </a:p>
            <a:p>
              <a:r>
                <a:rPr lang="cs-CZ" altLang="cs-CZ" sz="32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prostoru</a:t>
              </a:r>
            </a:p>
            <a:p>
              <a:r>
                <a:rPr lang="cs-CZ" altLang="cs-CZ" sz="1000" b="1">
                  <a:latin typeface="Comic Sans MS" panose="030F0702030302020204" pitchFamily="66" charset="0"/>
                </a:rPr>
                <a:t> </a:t>
              </a:r>
            </a:p>
            <a:p>
              <a:r>
                <a:rPr lang="cs-CZ" altLang="cs-CZ" sz="2400" b="1">
                  <a:latin typeface="Comic Sans MS" panose="030F0702030302020204" pitchFamily="66" charset="0"/>
                </a:rPr>
                <a:t>který nazval</a:t>
              </a:r>
            </a:p>
            <a:p>
              <a:r>
                <a:rPr lang="cs-CZ" altLang="cs-CZ" sz="32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  inflace </a:t>
              </a:r>
              <a:r>
                <a:rPr lang="cs-CZ" altLang="cs-CZ" sz="1400">
                  <a:latin typeface="Comic Sans MS" panose="030F0702030302020204" pitchFamily="66" charset="0"/>
                </a:rPr>
                <a:t> </a:t>
              </a:r>
            </a:p>
          </p:txBody>
        </p:sp>
        <p:grpSp>
          <p:nvGrpSpPr>
            <p:cNvPr id="604165" name="Group 5">
              <a:extLst>
                <a:ext uri="{FF2B5EF4-FFF2-40B4-BE49-F238E27FC236}">
                  <a16:creationId xmlns:a16="http://schemas.microsoft.com/office/drawing/2014/main" id="{7741C143-F0B6-42D6-8555-392D95349F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6" y="1298"/>
              <a:ext cx="3563" cy="2663"/>
              <a:chOff x="158" y="799"/>
              <a:chExt cx="4248" cy="3162"/>
            </a:xfrm>
          </p:grpSpPr>
          <p:pic>
            <p:nvPicPr>
              <p:cNvPr id="604166" name="Picture 6">
                <a:extLst>
                  <a:ext uri="{FF2B5EF4-FFF2-40B4-BE49-F238E27FC236}">
                    <a16:creationId xmlns:a16="http://schemas.microsoft.com/office/drawing/2014/main" id="{FBC12566-8636-440C-BDBE-6A7C969C05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799"/>
                <a:ext cx="4218" cy="316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04167" name="Text Box 7">
                <a:extLst>
                  <a:ext uri="{FF2B5EF4-FFF2-40B4-BE49-F238E27FC236}">
                    <a16:creationId xmlns:a16="http://schemas.microsoft.com/office/drawing/2014/main" id="{3A59A17B-7265-4892-8557-AB4DDF93F6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" y="845"/>
                <a:ext cx="4120" cy="615"/>
              </a:xfrm>
              <a:prstGeom prst="rect">
                <a:avLst/>
              </a:prstGeom>
              <a:solidFill>
                <a:srgbClr val="66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4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dnes je inflace standardní součástí </a:t>
                </a:r>
              </a:p>
              <a:p>
                <a:r>
                  <a:rPr lang="cs-CZ" altLang="cs-CZ" sz="24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kosmologických modelů </a:t>
                </a:r>
              </a:p>
            </p:txBody>
          </p:sp>
        </p:grpSp>
        <p:sp>
          <p:nvSpPr>
            <p:cNvPr id="604168" name="Text Box 8">
              <a:extLst>
                <a:ext uri="{FF2B5EF4-FFF2-40B4-BE49-F238E27FC236}">
                  <a16:creationId xmlns:a16="http://schemas.microsoft.com/office/drawing/2014/main" id="{5AED0572-65E4-43D7-A1DB-C731EF88A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257"/>
              <a:ext cx="954" cy="40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3600" b="1">
                  <a:solidFill>
                    <a:srgbClr val="FF0000"/>
                  </a:solidFill>
                </a:rPr>
                <a:t>10</a:t>
              </a:r>
              <a:r>
                <a:rPr lang="cs-CZ" altLang="cs-CZ" sz="3600" b="1" baseline="30000">
                  <a:solidFill>
                    <a:srgbClr val="FF0000"/>
                  </a:solidFill>
                </a:rPr>
                <a:t>-35</a:t>
              </a:r>
              <a:r>
                <a:rPr lang="cs-CZ" altLang="cs-CZ" sz="3600" b="1">
                  <a:solidFill>
                    <a:srgbClr val="FF0000"/>
                  </a:solidFill>
                </a:rPr>
                <a:t> 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datum 1">
            <a:extLst>
              <a:ext uri="{FF2B5EF4-FFF2-40B4-BE49-F238E27FC236}">
                <a16:creationId xmlns:a16="http://schemas.microsoft.com/office/drawing/2014/main" id="{84D3C2D7-5D5B-4C40-B1E1-28C781E2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3" name="Zástupný symbol pro zápatí 2">
            <a:extLst>
              <a:ext uri="{FF2B5EF4-FFF2-40B4-BE49-F238E27FC236}">
                <a16:creationId xmlns:a16="http://schemas.microsoft.com/office/drawing/2014/main" id="{61C25804-2573-44E8-A021-0B4FEEC6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A7B76E8-2D0B-4E28-90E9-6D5FFA98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EA19C-1D7B-4B43-B990-C1E652ECA016}" type="slidenum">
              <a:rPr lang="cs-CZ" altLang="cs-CZ"/>
              <a:pPr/>
              <a:t>31</a:t>
            </a:fld>
            <a:endParaRPr lang="cs-CZ" altLang="cs-CZ"/>
          </a:p>
        </p:txBody>
      </p:sp>
      <p:sp>
        <p:nvSpPr>
          <p:cNvPr id="620546" name="Text Box 2">
            <a:extLst>
              <a:ext uri="{FF2B5EF4-FFF2-40B4-BE49-F238E27FC236}">
                <a16:creationId xmlns:a16="http://schemas.microsoft.com/office/drawing/2014/main" id="{877A6FBA-814F-4920-AFF8-5C88993F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188913"/>
            <a:ext cx="5573712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Věčná inflace a „mnohamír“</a:t>
            </a:r>
          </a:p>
        </p:txBody>
      </p:sp>
      <p:grpSp>
        <p:nvGrpSpPr>
          <p:cNvPr id="620547" name="Group 3">
            <a:extLst>
              <a:ext uri="{FF2B5EF4-FFF2-40B4-BE49-F238E27FC236}">
                <a16:creationId xmlns:a16="http://schemas.microsoft.com/office/drawing/2014/main" id="{EF4CD4C0-10D0-47AA-9ED2-A53CBE301A61}"/>
              </a:ext>
            </a:extLst>
          </p:cNvPr>
          <p:cNvGrpSpPr>
            <a:grpSpLocks/>
          </p:cNvGrpSpPr>
          <p:nvPr/>
        </p:nvGrpSpPr>
        <p:grpSpPr bwMode="auto">
          <a:xfrm>
            <a:off x="496888" y="1052513"/>
            <a:ext cx="7027862" cy="4895850"/>
            <a:chOff x="313" y="663"/>
            <a:chExt cx="4427" cy="3084"/>
          </a:xfrm>
        </p:grpSpPr>
        <p:grpSp>
          <p:nvGrpSpPr>
            <p:cNvPr id="620548" name="Group 4">
              <a:extLst>
                <a:ext uri="{FF2B5EF4-FFF2-40B4-BE49-F238E27FC236}">
                  <a16:creationId xmlns:a16="http://schemas.microsoft.com/office/drawing/2014/main" id="{BFC7F91A-9E86-4133-A88A-1FF6B53A5E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" y="663"/>
              <a:ext cx="4427" cy="3084"/>
              <a:chOff x="313" y="663"/>
              <a:chExt cx="4427" cy="3084"/>
            </a:xfrm>
          </p:grpSpPr>
          <p:grpSp>
            <p:nvGrpSpPr>
              <p:cNvPr id="620549" name="Group 5">
                <a:extLst>
                  <a:ext uri="{FF2B5EF4-FFF2-40B4-BE49-F238E27FC236}">
                    <a16:creationId xmlns:a16="http://schemas.microsoft.com/office/drawing/2014/main" id="{28716BA1-6CE6-4CC7-9538-690EC551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3" y="663"/>
                <a:ext cx="4336" cy="3084"/>
                <a:chOff x="313" y="664"/>
                <a:chExt cx="4336" cy="3084"/>
              </a:xfrm>
            </p:grpSpPr>
            <p:pic>
              <p:nvPicPr>
                <p:cNvPr id="620550" name="Picture 6">
                  <a:extLst>
                    <a:ext uri="{FF2B5EF4-FFF2-40B4-BE49-F238E27FC236}">
                      <a16:creationId xmlns:a16="http://schemas.microsoft.com/office/drawing/2014/main" id="{38E039BB-3995-4EBD-B2A3-9F76C252A8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922"/>
                  <a:ext cx="4280" cy="28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620551" name="Group 7">
                  <a:extLst>
                    <a:ext uri="{FF2B5EF4-FFF2-40B4-BE49-F238E27FC236}">
                      <a16:creationId xmlns:a16="http://schemas.microsoft.com/office/drawing/2014/main" id="{129BA849-DBDD-4C02-82B0-D2C01DFC6F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9" y="664"/>
                  <a:ext cx="2540" cy="634"/>
                  <a:chOff x="2151" y="664"/>
                  <a:chExt cx="2540" cy="634"/>
                </a:xfrm>
              </p:grpSpPr>
              <p:sp>
                <p:nvSpPr>
                  <p:cNvPr id="620552" name="Text Box 8">
                    <a:extLst>
                      <a:ext uri="{FF2B5EF4-FFF2-40B4-BE49-F238E27FC236}">
                        <a16:creationId xmlns:a16="http://schemas.microsoft.com/office/drawing/2014/main" id="{650B5D36-8C89-4672-8468-2662D4B006F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4" y="664"/>
                    <a:ext cx="787" cy="2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altLang="cs-CZ" sz="2400" b="1">
                        <a:latin typeface="Comic Sans MS" panose="030F0702030302020204" pitchFamily="66" charset="0"/>
                      </a:rPr>
                      <a:t>prostor</a:t>
                    </a:r>
                  </a:p>
                </p:txBody>
              </p:sp>
              <p:sp>
                <p:nvSpPr>
                  <p:cNvPr id="620553" name="Text Box 9">
                    <a:extLst>
                      <a:ext uri="{FF2B5EF4-FFF2-40B4-BE49-F238E27FC236}">
                        <a16:creationId xmlns:a16="http://schemas.microsoft.com/office/drawing/2014/main" id="{9E8A8583-F2B2-4146-93CA-EF99E374F6D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51" y="1010"/>
                    <a:ext cx="1511" cy="2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altLang="cs-CZ" sz="2400">
                        <a:latin typeface="Comic Sans MS" panose="030F0702030302020204" pitchFamily="66" charset="0"/>
                      </a:rPr>
                      <a:t>falešné vakuum </a:t>
                    </a:r>
                  </a:p>
                </p:txBody>
              </p:sp>
            </p:grpSp>
          </p:grpSp>
          <p:sp>
            <p:nvSpPr>
              <p:cNvPr id="620554" name="Line 10">
                <a:extLst>
                  <a:ext uri="{FF2B5EF4-FFF2-40B4-BE49-F238E27FC236}">
                    <a16:creationId xmlns:a16="http://schemas.microsoft.com/office/drawing/2014/main" id="{0268470C-814F-4446-B920-E59175B1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" y="1018"/>
                <a:ext cx="39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20555" name="Text Box 11">
              <a:extLst>
                <a:ext uri="{FF2B5EF4-FFF2-40B4-BE49-F238E27FC236}">
                  <a16:creationId xmlns:a16="http://schemas.microsoft.com/office/drawing/2014/main" id="{AAD3961C-75EC-439D-BC14-AFA41B40D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2" y="2051"/>
              <a:ext cx="74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latin typeface="Comic Sans MS" panose="030F0702030302020204" pitchFamily="66" charset="0"/>
                </a:rPr>
                <a:t>čas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6" grpId="0" animBg="1"/>
      <p:bldP spid="62054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ástupný symbol pro datum 1">
            <a:extLst>
              <a:ext uri="{FF2B5EF4-FFF2-40B4-BE49-F238E27FC236}">
                <a16:creationId xmlns:a16="http://schemas.microsoft.com/office/drawing/2014/main" id="{91C708F4-B7BA-490A-B97E-4A04A7B0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26" name="Zástupný symbol pro zápatí 2">
            <a:extLst>
              <a:ext uri="{FF2B5EF4-FFF2-40B4-BE49-F238E27FC236}">
                <a16:creationId xmlns:a16="http://schemas.microsoft.com/office/drawing/2014/main" id="{81E0F377-9CEF-4925-8866-DDE68640A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27" name="Zástupný symbol pro číslo snímku 3">
            <a:extLst>
              <a:ext uri="{FF2B5EF4-FFF2-40B4-BE49-F238E27FC236}">
                <a16:creationId xmlns:a16="http://schemas.microsoft.com/office/drawing/2014/main" id="{BCB90298-335F-4F71-9B30-CDF48662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DFF0-F626-48D3-AD31-55B1BA335ECE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605186" name="Text Box 2">
            <a:extLst>
              <a:ext uri="{FF2B5EF4-FFF2-40B4-BE49-F238E27FC236}">
                <a16:creationId xmlns:a16="http://schemas.microsoft.com/office/drawing/2014/main" id="{86A1AA35-ED43-49B5-9923-951532098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06363"/>
            <a:ext cx="6410325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Inflační stádium vývoje vesmíru</a:t>
            </a:r>
          </a:p>
        </p:txBody>
      </p:sp>
      <p:sp>
        <p:nvSpPr>
          <p:cNvPr id="605187" name="Text Box 3">
            <a:extLst>
              <a:ext uri="{FF2B5EF4-FFF2-40B4-BE49-F238E27FC236}">
                <a16:creationId xmlns:a16="http://schemas.microsoft.com/office/drawing/2014/main" id="{D89D4632-88E3-44C4-B41B-EE4EC736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2000"/>
            <a:ext cx="8667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Exponenciální expanze vesmíru, při níž během neuvěřitelně krátké doby vesmír zvětšil svou velikost faktorem </a:t>
            </a:r>
          </a:p>
        </p:txBody>
      </p:sp>
      <p:grpSp>
        <p:nvGrpSpPr>
          <p:cNvPr id="605188" name="Group 4">
            <a:extLst>
              <a:ext uri="{FF2B5EF4-FFF2-40B4-BE49-F238E27FC236}">
                <a16:creationId xmlns:a16="http://schemas.microsoft.com/office/drawing/2014/main" id="{25A22BB3-AC1D-45BC-B2D7-F829392455E7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1524000"/>
            <a:ext cx="7954962" cy="5362575"/>
            <a:chOff x="269" y="960"/>
            <a:chExt cx="5011" cy="3378"/>
          </a:xfrm>
        </p:grpSpPr>
        <p:grpSp>
          <p:nvGrpSpPr>
            <p:cNvPr id="605189" name="Group 5">
              <a:extLst>
                <a:ext uri="{FF2B5EF4-FFF2-40B4-BE49-F238E27FC236}">
                  <a16:creationId xmlns:a16="http://schemas.microsoft.com/office/drawing/2014/main" id="{18F2B8D1-7451-4D99-AFF3-60ED82511F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" y="960"/>
              <a:ext cx="5011" cy="3378"/>
              <a:chOff x="158" y="255"/>
              <a:chExt cx="5487" cy="3647"/>
            </a:xfrm>
          </p:grpSpPr>
          <p:grpSp>
            <p:nvGrpSpPr>
              <p:cNvPr id="605190" name="Group 6">
                <a:extLst>
                  <a:ext uri="{FF2B5EF4-FFF2-40B4-BE49-F238E27FC236}">
                    <a16:creationId xmlns:a16="http://schemas.microsoft.com/office/drawing/2014/main" id="{D12F4ED4-A07D-484A-9CB3-116E170EE1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" y="255"/>
                <a:ext cx="5374" cy="3447"/>
                <a:chOff x="158" y="255"/>
                <a:chExt cx="5374" cy="3447"/>
              </a:xfrm>
            </p:grpSpPr>
            <p:grpSp>
              <p:nvGrpSpPr>
                <p:cNvPr id="605191" name="Group 7">
                  <a:extLst>
                    <a:ext uri="{FF2B5EF4-FFF2-40B4-BE49-F238E27FC236}">
                      <a16:creationId xmlns:a16="http://schemas.microsoft.com/office/drawing/2014/main" id="{524E28E0-739C-488F-BAC6-391DD074C3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" y="255"/>
                  <a:ext cx="5374" cy="3308"/>
                  <a:chOff x="204" y="482"/>
                  <a:chExt cx="5374" cy="3308"/>
                </a:xfrm>
              </p:grpSpPr>
              <p:grpSp>
                <p:nvGrpSpPr>
                  <p:cNvPr id="605192" name="Group 8">
                    <a:extLst>
                      <a:ext uri="{FF2B5EF4-FFF2-40B4-BE49-F238E27FC236}">
                        <a16:creationId xmlns:a16="http://schemas.microsoft.com/office/drawing/2014/main" id="{297637D9-1889-4C41-B961-21A3022A25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9" y="482"/>
                    <a:ext cx="5329" cy="3240"/>
                    <a:chOff x="204" y="508"/>
                    <a:chExt cx="5329" cy="3240"/>
                  </a:xfrm>
                </p:grpSpPr>
                <p:grpSp>
                  <p:nvGrpSpPr>
                    <p:cNvPr id="605193" name="Group 9">
                      <a:extLst>
                        <a:ext uri="{FF2B5EF4-FFF2-40B4-BE49-F238E27FC236}">
                          <a16:creationId xmlns:a16="http://schemas.microsoft.com/office/drawing/2014/main" id="{5D9F9798-3801-4C03-BED9-DFBD912F2E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4" y="508"/>
                      <a:ext cx="5329" cy="3240"/>
                      <a:chOff x="204" y="644"/>
                      <a:chExt cx="5329" cy="3240"/>
                    </a:xfrm>
                  </p:grpSpPr>
                  <p:grpSp>
                    <p:nvGrpSpPr>
                      <p:cNvPr id="605194" name="Group 10">
                        <a:extLst>
                          <a:ext uri="{FF2B5EF4-FFF2-40B4-BE49-F238E27FC236}">
                            <a16:creationId xmlns:a16="http://schemas.microsoft.com/office/drawing/2014/main" id="{47903406-D5FA-4914-A8F4-FC343E5BC0D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4" y="735"/>
                        <a:ext cx="5329" cy="3149"/>
                        <a:chOff x="204" y="436"/>
                        <a:chExt cx="5329" cy="3149"/>
                      </a:xfrm>
                    </p:grpSpPr>
                    <p:pic>
                      <p:nvPicPr>
                        <p:cNvPr id="605195" name="Picture 11">
                          <a:extLst>
                            <a:ext uri="{FF2B5EF4-FFF2-40B4-BE49-F238E27FC236}">
                              <a16:creationId xmlns:a16="http://schemas.microsoft.com/office/drawing/2014/main" id="{4B921593-086F-4146-8F1A-3DA1EE7B2A2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436"/>
                          <a:ext cx="5329" cy="314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  <p:grpSp>
                      <p:nvGrpSpPr>
                        <p:cNvPr id="605196" name="Group 12">
                          <a:extLst>
                            <a:ext uri="{FF2B5EF4-FFF2-40B4-BE49-F238E27FC236}">
                              <a16:creationId xmlns:a16="http://schemas.microsoft.com/office/drawing/2014/main" id="{ACEDE596-1B0C-4F2C-9641-70EDC9E91289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00" y="1503"/>
                          <a:ext cx="3175" cy="1124"/>
                          <a:chOff x="2200" y="1525"/>
                          <a:chExt cx="3175" cy="1124"/>
                        </a:xfrm>
                      </p:grpSpPr>
                      <p:sp>
                        <p:nvSpPr>
                          <p:cNvPr id="605197" name="Text Box 13">
                            <a:extLst>
                              <a:ext uri="{FF2B5EF4-FFF2-40B4-BE49-F238E27FC236}">
                                <a16:creationId xmlns:a16="http://schemas.microsoft.com/office/drawing/2014/main" id="{6AA17923-0EA3-4B79-9E34-1E099CED81D8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00" y="1842"/>
                            <a:ext cx="1737" cy="80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cs-CZ" altLang="cs-CZ" sz="2400" b="1">
                                <a:latin typeface="Comic Sans MS" panose="030F0702030302020204" pitchFamily="66" charset="0"/>
                              </a:rPr>
                              <a:t>Poloměr</a:t>
                            </a:r>
                          </a:p>
                          <a:p>
                            <a:r>
                              <a:rPr lang="cs-CZ" altLang="cs-CZ" sz="2400" b="1">
                                <a:latin typeface="Comic Sans MS" panose="030F0702030302020204" pitchFamily="66" charset="0"/>
                              </a:rPr>
                              <a:t>pozorovatelného</a:t>
                            </a:r>
                          </a:p>
                          <a:p>
                            <a:r>
                              <a:rPr lang="cs-CZ" altLang="cs-CZ" sz="2400" b="1">
                                <a:latin typeface="Comic Sans MS" panose="030F0702030302020204" pitchFamily="66" charset="0"/>
                              </a:rPr>
                              <a:t>vesmíru</a:t>
                            </a:r>
                          </a:p>
                        </p:txBody>
                      </p:sp>
                      <p:sp>
                        <p:nvSpPr>
                          <p:cNvPr id="605198" name="Text Box 14">
                            <a:extLst>
                              <a:ext uri="{FF2B5EF4-FFF2-40B4-BE49-F238E27FC236}">
                                <a16:creationId xmlns:a16="http://schemas.microsoft.com/office/drawing/2014/main" id="{36743E77-652D-4DC3-82BB-99867589B5C6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8" y="1525"/>
                            <a:ext cx="1587" cy="105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r>
                              <a:rPr lang="cs-CZ" altLang="cs-CZ" sz="2400" b="1">
                                <a:latin typeface="Comic Sans MS" panose="030F0702030302020204" pitchFamily="66" charset="0"/>
                              </a:rPr>
                              <a:t>expanze podle</a:t>
                            </a:r>
                          </a:p>
                          <a:p>
                            <a:r>
                              <a:rPr lang="cs-CZ" altLang="cs-CZ" sz="2400" b="1">
                                <a:latin typeface="Comic Sans MS" panose="030F0702030302020204" pitchFamily="66" charset="0"/>
                              </a:rPr>
                              <a:t>velkého třesku</a:t>
                            </a:r>
                          </a:p>
                          <a:p>
                            <a:endParaRPr lang="cs-CZ" altLang="cs-CZ" sz="2400" b="1">
                              <a:latin typeface="Comic Sans MS" panose="030F0702030302020204" pitchFamily="66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605199" name="Text Box 15">
                        <a:extLst>
                          <a:ext uri="{FF2B5EF4-FFF2-40B4-BE49-F238E27FC236}">
                            <a16:creationId xmlns:a16="http://schemas.microsoft.com/office/drawing/2014/main" id="{4887B459-7E16-4BD2-8CED-B335FFA44B3E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2" y="644"/>
                        <a:ext cx="905" cy="5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cs-CZ" altLang="cs-CZ" sz="2400" b="1">
                            <a:latin typeface="Comic Sans MS" panose="030F0702030302020204" pitchFamily="66" charset="0"/>
                          </a:rPr>
                          <a:t>éra</a:t>
                        </a:r>
                      </a:p>
                      <a:p>
                        <a:r>
                          <a:rPr lang="cs-CZ" altLang="cs-CZ" sz="2400" b="1">
                            <a:latin typeface="Comic Sans MS" panose="030F0702030302020204" pitchFamily="66" charset="0"/>
                          </a:rPr>
                          <a:t>Inflace</a:t>
                        </a:r>
                        <a:r>
                          <a:rPr lang="cs-CZ" altLang="cs-CZ"/>
                          <a:t> </a:t>
                        </a:r>
                      </a:p>
                    </p:txBody>
                  </p:sp>
                </p:grpSp>
                <p:sp>
                  <p:nvSpPr>
                    <p:cNvPr id="605200" name="Text Box 16">
                      <a:extLst>
                        <a:ext uri="{FF2B5EF4-FFF2-40B4-BE49-F238E27FC236}">
                          <a16:creationId xmlns:a16="http://schemas.microsoft.com/office/drawing/2014/main" id="{A3FAA674-C0C9-440B-B7A2-FE10A7A768F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9" y="2409"/>
                      <a:ext cx="745" cy="27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cs-CZ" altLang="cs-CZ" b="1">
                          <a:latin typeface="Comic Sans MS" panose="030F0702030302020204" pitchFamily="66" charset="0"/>
                        </a:rPr>
                        <a:t>inflační</a:t>
                      </a:r>
                      <a:r>
                        <a:rPr lang="cs-CZ" altLang="cs-CZ" sz="2000" b="1">
                          <a:latin typeface="Comic Sans MS" panose="030F0702030302020204" pitchFamily="66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605201" name="Text Box 17">
                      <a:extLst>
                        <a:ext uri="{FF2B5EF4-FFF2-40B4-BE49-F238E27FC236}">
                          <a16:creationId xmlns:a16="http://schemas.microsoft.com/office/drawing/2014/main" id="{C8F5643F-71D8-48EC-B4E4-443D794D907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65" y="2609"/>
                      <a:ext cx="557" cy="24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cs-CZ" altLang="cs-CZ" b="1">
                          <a:latin typeface="Comic Sans MS" panose="030F0702030302020204" pitchFamily="66" charset="0"/>
                        </a:rPr>
                        <a:t>model</a:t>
                      </a:r>
                    </a:p>
                  </p:txBody>
                </p:sp>
              </p:grpSp>
              <p:sp>
                <p:nvSpPr>
                  <p:cNvPr id="605202" name="Text Box 18">
                    <a:extLst>
                      <a:ext uri="{FF2B5EF4-FFF2-40B4-BE49-F238E27FC236}">
                        <a16:creationId xmlns:a16="http://schemas.microsoft.com/office/drawing/2014/main" id="{93065DBE-74F0-458F-B294-8F5660F29B4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06" y="3521"/>
                    <a:ext cx="3084" cy="2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altLang="cs-CZ" sz="2000" b="1">
                        <a:latin typeface="Comic Sans MS" panose="030F0702030302020204" pitchFamily="66" charset="0"/>
                      </a:rPr>
                      <a:t>čas od velkého třesku ve vteřinách</a:t>
                    </a:r>
                  </a:p>
                </p:txBody>
              </p:sp>
              <p:sp>
                <p:nvSpPr>
                  <p:cNvPr id="605203" name="Text Box 19">
                    <a:extLst>
                      <a:ext uri="{FF2B5EF4-FFF2-40B4-BE49-F238E27FC236}">
                        <a16:creationId xmlns:a16="http://schemas.microsoft.com/office/drawing/2014/main" id="{A6EE816F-BA90-41DE-B51D-81730D968FF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610" y="1791"/>
                    <a:ext cx="1901" cy="2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altLang="cs-CZ" sz="2000" b="1">
                        <a:latin typeface="Comic Sans MS" panose="030F0702030302020204" pitchFamily="66" charset="0"/>
                      </a:rPr>
                      <a:t>poloměr vesmíru      </a:t>
                    </a:r>
                  </a:p>
                </p:txBody>
              </p:sp>
              <p:sp>
                <p:nvSpPr>
                  <p:cNvPr id="605204" name="Text Box 20">
                    <a:extLst>
                      <a:ext uri="{FF2B5EF4-FFF2-40B4-BE49-F238E27FC236}">
                        <a16:creationId xmlns:a16="http://schemas.microsoft.com/office/drawing/2014/main" id="{29FC6DD2-CB45-4F97-B600-D0CC3BB35C1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477025">
                    <a:off x="3458" y="1180"/>
                    <a:ext cx="1945" cy="3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altLang="cs-CZ" sz="2400" b="1">
                        <a:latin typeface="Comic Sans MS" panose="030F0702030302020204" pitchFamily="66" charset="0"/>
                      </a:rPr>
                      <a:t>standardní model </a:t>
                    </a:r>
                  </a:p>
                </p:txBody>
              </p:sp>
            </p:grpSp>
            <p:sp>
              <p:nvSpPr>
                <p:cNvPr id="605205" name="AutoShape 21">
                  <a:extLst>
                    <a:ext uri="{FF2B5EF4-FFF2-40B4-BE49-F238E27FC236}">
                      <a16:creationId xmlns:a16="http://schemas.microsoft.com/office/drawing/2014/main" id="{E07026D2-96B9-4541-AB57-7C365F389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8" y="3087"/>
                  <a:ext cx="306" cy="615"/>
                </a:xfrm>
                <a:prstGeom prst="upArrow">
                  <a:avLst>
                    <a:gd name="adj1" fmla="val 50000"/>
                    <a:gd name="adj2" fmla="val 50245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605206" name="Text Box 22">
                <a:extLst>
                  <a:ext uri="{FF2B5EF4-FFF2-40B4-BE49-F238E27FC236}">
                    <a16:creationId xmlns:a16="http://schemas.microsoft.com/office/drawing/2014/main" id="{B36988B3-627C-483E-9BEC-239C2FF1E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" y="3632"/>
                <a:ext cx="1020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000" b="1">
                    <a:latin typeface="Comic Sans MS" panose="030F0702030302020204" pitchFamily="66" charset="0"/>
                  </a:rPr>
                  <a:t>současnost</a:t>
                </a:r>
              </a:p>
            </p:txBody>
          </p:sp>
        </p:grpSp>
        <p:graphicFrame>
          <p:nvGraphicFramePr>
            <p:cNvPr id="605207" name="Object 23">
              <a:extLst>
                <a:ext uri="{FF2B5EF4-FFF2-40B4-BE49-F238E27FC236}">
                  <a16:creationId xmlns:a16="http://schemas.microsoft.com/office/drawing/2014/main" id="{5D6BF6CD-36C7-4D03-B8E7-37731F1045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84" y="1104"/>
            <a:ext cx="568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209" name="Rovnice" r:id="rId4" imgW="279360" imgH="203040" progId="Equation.3">
                    <p:embed/>
                  </p:oleObj>
                </mc:Choice>
                <mc:Fallback>
                  <p:oleObj name="Rovnice" r:id="rId4" imgW="279360" imgH="203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104"/>
                          <a:ext cx="568" cy="413"/>
                        </a:xfrm>
                        <a:prstGeom prst="rect">
                          <a:avLst/>
                        </a:prstGeom>
                        <a:solidFill>
                          <a:srgbClr val="FF33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5208" name="Line 24">
              <a:extLst>
                <a:ext uri="{FF2B5EF4-FFF2-40B4-BE49-F238E27FC236}">
                  <a16:creationId xmlns:a16="http://schemas.microsoft.com/office/drawing/2014/main" id="{BFDD66D9-EC82-42DC-A41D-37C983E20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440"/>
              <a:ext cx="1056" cy="816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0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186" grpId="0" animBg="1"/>
      <p:bldP spid="6051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datum 1">
            <a:extLst>
              <a:ext uri="{FF2B5EF4-FFF2-40B4-BE49-F238E27FC236}">
                <a16:creationId xmlns:a16="http://schemas.microsoft.com/office/drawing/2014/main" id="{7CD811A6-952B-4613-A87E-30424AF2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C913E5DF-85B8-4005-BD7B-35362D27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7" name="Zástupný symbol pro číslo snímku 3">
            <a:extLst>
              <a:ext uri="{FF2B5EF4-FFF2-40B4-BE49-F238E27FC236}">
                <a16:creationId xmlns:a16="http://schemas.microsoft.com/office/drawing/2014/main" id="{F56F2D36-51AC-4DAD-A66A-62F5F186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DF59-3B43-430F-B8F4-A0C3983F19AB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606210" name="Text Box 2">
            <a:extLst>
              <a:ext uri="{FF2B5EF4-FFF2-40B4-BE49-F238E27FC236}">
                <a16:creationId xmlns:a16="http://schemas.microsoft.com/office/drawing/2014/main" id="{AAD5F3D4-6C94-48C4-BC62-972CF92EF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4689475"/>
            <a:ext cx="31273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Dnešní představa o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hlavních stádiích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vývoje vesmíru</a:t>
            </a:r>
          </a:p>
        </p:txBody>
      </p:sp>
      <p:grpSp>
        <p:nvGrpSpPr>
          <p:cNvPr id="606211" name="Group 3">
            <a:extLst>
              <a:ext uri="{FF2B5EF4-FFF2-40B4-BE49-F238E27FC236}">
                <a16:creationId xmlns:a16="http://schemas.microsoft.com/office/drawing/2014/main" id="{B183CCE9-A1D5-4947-92A1-4939C3D16B09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11163"/>
            <a:ext cx="8501063" cy="5970587"/>
            <a:chOff x="204" y="300"/>
            <a:chExt cx="5355" cy="3761"/>
          </a:xfrm>
        </p:grpSpPr>
        <p:grpSp>
          <p:nvGrpSpPr>
            <p:cNvPr id="606212" name="Group 4">
              <a:extLst>
                <a:ext uri="{FF2B5EF4-FFF2-40B4-BE49-F238E27FC236}">
                  <a16:creationId xmlns:a16="http://schemas.microsoft.com/office/drawing/2014/main" id="{FE139811-7EB5-4F1D-8354-4FF757528C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300"/>
              <a:ext cx="5355" cy="3761"/>
              <a:chOff x="203" y="300"/>
              <a:chExt cx="5355" cy="3761"/>
            </a:xfrm>
          </p:grpSpPr>
          <p:pic>
            <p:nvPicPr>
              <p:cNvPr id="606213" name="Picture 5" descr="Lcdmcosm">
                <a:extLst>
                  <a:ext uri="{FF2B5EF4-FFF2-40B4-BE49-F238E27FC236}">
                    <a16:creationId xmlns:a16="http://schemas.microsoft.com/office/drawing/2014/main" id="{23034D9B-21E7-4A70-B2A2-B535A61357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4" y="1026"/>
                <a:ext cx="2704" cy="2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6214" name="Text Box 6">
                <a:extLst>
                  <a:ext uri="{FF2B5EF4-FFF2-40B4-BE49-F238E27FC236}">
                    <a16:creationId xmlns:a16="http://schemas.microsoft.com/office/drawing/2014/main" id="{B7F99885-566A-4B1E-A393-577E62A9F9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8" y="3657"/>
                <a:ext cx="1151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1">
                    <a:latin typeface="Comic Sans MS" panose="030F0702030302020204" pitchFamily="66" charset="0"/>
                  </a:rPr>
                  <a:t>nejvzdálenější </a:t>
                </a:r>
              </a:p>
              <a:p>
                <a:r>
                  <a:rPr lang="cs-CZ" altLang="cs-CZ" b="1">
                    <a:latin typeface="Comic Sans MS" panose="030F0702030302020204" pitchFamily="66" charset="0"/>
                  </a:rPr>
                  <a:t>supernova</a:t>
                </a:r>
              </a:p>
            </p:txBody>
          </p:sp>
          <p:pic>
            <p:nvPicPr>
              <p:cNvPr id="606215" name="Picture 7" descr="RiessSNuniverse">
                <a:extLst>
                  <a:ext uri="{FF2B5EF4-FFF2-40B4-BE49-F238E27FC236}">
                    <a16:creationId xmlns:a16="http://schemas.microsoft.com/office/drawing/2014/main" id="{30C9A53A-67E5-4B2B-9D45-A5A70BB0DC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" y="300"/>
                <a:ext cx="3357" cy="2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6216" name="Text Box 8">
              <a:extLst>
                <a:ext uri="{FF2B5EF4-FFF2-40B4-BE49-F238E27FC236}">
                  <a16:creationId xmlns:a16="http://schemas.microsoft.com/office/drawing/2014/main" id="{39B39253-BBDA-43EC-8ED9-0EACA7924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914" y="1842"/>
              <a:ext cx="1010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000" b="1">
                  <a:latin typeface="Comic Sans MS" panose="030F0702030302020204" pitchFamily="66" charset="0"/>
                </a:rPr>
                <a:t>zpomalovaní</a:t>
              </a:r>
            </a:p>
            <a:p>
              <a:r>
                <a:rPr lang="cs-CZ" altLang="cs-CZ" sz="2000" b="1">
                  <a:latin typeface="Comic Sans MS" panose="030F0702030302020204" pitchFamily="66" charset="0"/>
                </a:rPr>
                <a:t> expanze</a:t>
              </a:r>
            </a:p>
          </p:txBody>
        </p:sp>
        <p:sp>
          <p:nvSpPr>
            <p:cNvPr id="606217" name="Text Box 9">
              <a:extLst>
                <a:ext uri="{FF2B5EF4-FFF2-40B4-BE49-F238E27FC236}">
                  <a16:creationId xmlns:a16="http://schemas.microsoft.com/office/drawing/2014/main" id="{3E36A6D5-DE67-471C-A128-ACDED93430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469" y="1343"/>
              <a:ext cx="1010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000" b="1">
                  <a:latin typeface="Comic Sans MS" panose="030F0702030302020204" pitchFamily="66" charset="0"/>
                </a:rPr>
                <a:t>zrychlovaní</a:t>
              </a:r>
            </a:p>
            <a:p>
              <a:r>
                <a:rPr lang="cs-CZ" altLang="cs-CZ" sz="2000" b="1">
                  <a:latin typeface="Comic Sans MS" panose="030F0702030302020204" pitchFamily="66" charset="0"/>
                </a:rPr>
                <a:t> expanze</a:t>
              </a:r>
            </a:p>
          </p:txBody>
        </p:sp>
        <p:sp>
          <p:nvSpPr>
            <p:cNvPr id="606218" name="Text Box 10">
              <a:extLst>
                <a:ext uri="{FF2B5EF4-FFF2-40B4-BE49-F238E27FC236}">
                  <a16:creationId xmlns:a16="http://schemas.microsoft.com/office/drawing/2014/main" id="{B6522305-B853-4254-AB3F-260B0743E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7" y="2251"/>
              <a:ext cx="153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>
                  <a:latin typeface="Comic Sans MS" panose="030F0702030302020204" pitchFamily="66" charset="0"/>
                </a:rPr>
                <a:t>expandující vesmír</a:t>
              </a:r>
            </a:p>
          </p:txBody>
        </p:sp>
        <p:sp>
          <p:nvSpPr>
            <p:cNvPr id="606219" name="Text Box 11">
              <a:extLst>
                <a:ext uri="{FF2B5EF4-FFF2-40B4-BE49-F238E27FC236}">
                  <a16:creationId xmlns:a16="http://schemas.microsoft.com/office/drawing/2014/main" id="{89C83374-810F-4DB6-AA2E-2E7FFA27A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1752"/>
              <a:ext cx="771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400" b="1">
                  <a:latin typeface="Comic Sans MS" panose="030F0702030302020204" pitchFamily="66" charset="0"/>
                </a:rPr>
                <a:t>zpomalovaní</a:t>
              </a:r>
            </a:p>
            <a:p>
              <a:r>
                <a:rPr lang="cs-CZ" altLang="cs-CZ" sz="1400" b="1">
                  <a:latin typeface="Comic Sans MS" panose="030F0702030302020204" pitchFamily="66" charset="0"/>
                </a:rPr>
                <a:t> expanze</a:t>
              </a:r>
            </a:p>
          </p:txBody>
        </p:sp>
        <p:sp>
          <p:nvSpPr>
            <p:cNvPr id="606220" name="Text Box 12">
              <a:extLst>
                <a:ext uri="{FF2B5EF4-FFF2-40B4-BE49-F238E27FC236}">
                  <a16:creationId xmlns:a16="http://schemas.microsoft.com/office/drawing/2014/main" id="{5B1A5D16-B05E-4537-BAE4-A199FF1F1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" y="1344"/>
              <a:ext cx="725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400" b="1">
                  <a:latin typeface="Comic Sans MS" panose="030F0702030302020204" pitchFamily="66" charset="0"/>
                </a:rPr>
                <a:t>zrychlování</a:t>
              </a:r>
            </a:p>
            <a:p>
              <a:r>
                <a:rPr lang="cs-CZ" altLang="cs-CZ" sz="1400" b="1">
                  <a:latin typeface="Comic Sans MS" panose="030F0702030302020204" pitchFamily="66" charset="0"/>
                </a:rPr>
                <a:t> expanze</a:t>
              </a:r>
            </a:p>
          </p:txBody>
        </p:sp>
        <p:sp>
          <p:nvSpPr>
            <p:cNvPr id="606221" name="Text Box 13">
              <a:extLst>
                <a:ext uri="{FF2B5EF4-FFF2-40B4-BE49-F238E27FC236}">
                  <a16:creationId xmlns:a16="http://schemas.microsoft.com/office/drawing/2014/main" id="{EF9C0C51-F949-4CC1-B09C-23E8AFCA1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99" y="1519"/>
              <a:ext cx="126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latin typeface="Comic Sans MS" panose="030F0702030302020204" pitchFamily="66" charset="0"/>
                </a:rPr>
                <a:t>čas 1-14 miliard let </a:t>
              </a:r>
            </a:p>
          </p:txBody>
        </p:sp>
      </p:grpSp>
      <p:sp>
        <p:nvSpPr>
          <p:cNvPr id="606222" name="Text Box 14">
            <a:extLst>
              <a:ext uri="{FF2B5EF4-FFF2-40B4-BE49-F238E27FC236}">
                <a16:creationId xmlns:a16="http://schemas.microsoft.com/office/drawing/2014/main" id="{737066E3-F333-4263-B0D2-B5BA6C6A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557338"/>
            <a:ext cx="1093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Comic Sans MS" panose="030F0702030302020204" pitchFamily="66" charset="0"/>
              </a:rPr>
              <a:t>současnost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6588437D-6A1E-48BB-9334-9EFD8273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C4CDF1B4-EE44-4F5D-B4A6-0A5A5F94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351E7138-D899-4839-A0AA-4F234227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5C37-2603-4213-AF6C-2D4468A676E1}" type="slidenum">
              <a:rPr lang="cs-CZ" altLang="cs-CZ"/>
              <a:pPr/>
              <a:t>34</a:t>
            </a:fld>
            <a:endParaRPr lang="cs-CZ" altLang="cs-CZ"/>
          </a:p>
        </p:txBody>
      </p:sp>
      <p:sp>
        <p:nvSpPr>
          <p:cNvPr id="609282" name="Text Box 2">
            <a:extLst>
              <a:ext uri="{FF2B5EF4-FFF2-40B4-BE49-F238E27FC236}">
                <a16:creationId xmlns:a16="http://schemas.microsoft.com/office/drawing/2014/main" id="{55236B3A-CFC7-4982-A94C-1029DC9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6250"/>
            <a:ext cx="85693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K rozpadu falešného vakua dochází v malých oblastech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prostoru přičemž přitom vzniká nejen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       </a:t>
            </a:r>
            <a:r>
              <a:rPr lang="cs-CZ" altLang="cs-CZ" sz="2400" b="1">
                <a:solidFill>
                  <a:srgbClr val="000099"/>
                </a:solidFill>
                <a:latin typeface="Comic Sans MS" panose="030F0702030302020204" pitchFamily="66" charset="0"/>
              </a:rPr>
              <a:t>obrovské množství normální hmoty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ale také </a:t>
            </a:r>
          </a:p>
          <a:p>
            <a:r>
              <a:rPr lang="cs-CZ" altLang="cs-CZ" sz="2400" b="1">
                <a:solidFill>
                  <a:srgbClr val="000099"/>
                </a:solidFill>
                <a:latin typeface="Comic Sans MS" panose="030F0702030302020204" pitchFamily="66" charset="0"/>
              </a:rPr>
              <a:t>     obrovské množství záporné gravitační energie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takže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   celková energie našeho vesmíru může být nula.</a:t>
            </a:r>
            <a:endParaRPr lang="cs-CZ" altLang="cs-CZ" sz="1400" b="1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09283" name="Text Box 3">
            <a:extLst>
              <a:ext uri="{FF2B5EF4-FFF2-40B4-BE49-F238E27FC236}">
                <a16:creationId xmlns:a16="http://schemas.microsoft.com/office/drawing/2014/main" id="{EC37667D-74A5-4810-8F27-731363D8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284538"/>
            <a:ext cx="81359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Logickým důsledkem této hypotézy je ovšem představa, že v každém okamžiku někde v prostoru dochází k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lokální inflaci</a:t>
            </a:r>
            <a:r>
              <a:rPr lang="cs-CZ" altLang="cs-CZ" sz="2400">
                <a:latin typeface="Comic Sans MS" panose="030F0702030302020204" pitchFamily="66" charset="0"/>
              </a:rPr>
              <a:t>, která generuje jeden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„kapesní“ vesmír.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09284" name="Text Box 4">
            <a:extLst>
              <a:ext uri="{FF2B5EF4-FFF2-40B4-BE49-F238E27FC236}">
                <a16:creationId xmlns:a16="http://schemas.microsoft.com/office/drawing/2014/main" id="{FA61872A-BCE9-4134-937E-15EFADCE9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4652963"/>
            <a:ext cx="7912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Náš vesmír je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jen jeden z mnoha </a:t>
            </a:r>
            <a:r>
              <a:rPr lang="cs-CZ" altLang="cs-CZ" sz="2400">
                <a:latin typeface="Comic Sans MS" panose="030F0702030302020204" pitchFamily="66" charset="0"/>
              </a:rPr>
              <a:t>těchto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„kapesních“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vesmírů</a:t>
            </a:r>
            <a:r>
              <a:rPr lang="cs-CZ" altLang="cs-CZ" sz="2400">
                <a:latin typeface="Comic Sans MS" panose="030F0702030302020204" pitchFamily="66" charset="0"/>
              </a:rPr>
              <a:t>, které stále vznikají ve vzájemně nekomuniku-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jících částech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„mnohamíru“</a:t>
            </a:r>
            <a:r>
              <a:rPr lang="cs-CZ" altLang="cs-CZ" sz="1400" b="1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9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9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9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9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9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9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9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9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9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9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9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9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9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9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3" grpId="0"/>
      <p:bldP spid="60928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>
            <a:extLst>
              <a:ext uri="{FF2B5EF4-FFF2-40B4-BE49-F238E27FC236}">
                <a16:creationId xmlns:a16="http://schemas.microsoft.com/office/drawing/2014/main" id="{4A9D50D1-200F-4E7F-B762-CFB6FCFD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67A04FBA-4B10-4983-9A68-CC3C6B2D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40DF6279-F91F-4AE9-A1BE-212FF155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D646-66FD-41F8-85A9-E1B767AB0805}" type="slidenum">
              <a:rPr lang="cs-CZ" altLang="cs-CZ"/>
              <a:pPr/>
              <a:t>35</a:t>
            </a:fld>
            <a:endParaRPr lang="cs-CZ" altLang="cs-CZ"/>
          </a:p>
        </p:txBody>
      </p:sp>
      <p:sp>
        <p:nvSpPr>
          <p:cNvPr id="613378" name="Text Box 2">
            <a:extLst>
              <a:ext uri="{FF2B5EF4-FFF2-40B4-BE49-F238E27FC236}">
                <a16:creationId xmlns:a16="http://schemas.microsoft.com/office/drawing/2014/main" id="{110EEA28-B291-4D8D-A3F6-C63A48D6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84709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Ústřední problém dnešní kosmologie, tj.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co tvoří temnou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energii</a:t>
            </a:r>
            <a:r>
              <a:rPr lang="cs-CZ" altLang="cs-CZ" sz="2400">
                <a:latin typeface="Comic Sans MS" panose="030F0702030302020204" pitchFamily="66" charset="0"/>
              </a:rPr>
              <a:t> je především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problémem fyziky elementárních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částic</a:t>
            </a:r>
            <a:r>
              <a:rPr lang="cs-CZ" altLang="cs-CZ" sz="2400">
                <a:latin typeface="Comic Sans MS" panose="030F0702030302020204" pitchFamily="66" charset="0"/>
              </a:rPr>
              <a:t>, neboť v ní je temná energie dána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vakuovou střední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hodnotou</a:t>
            </a:r>
            <a:r>
              <a:rPr lang="cs-CZ" altLang="cs-CZ" sz="2400">
                <a:latin typeface="Comic Sans MS" panose="030F0702030302020204" pitchFamily="66" charset="0"/>
              </a:rPr>
              <a:t> energie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všech kvantových polí</a:t>
            </a:r>
          </a:p>
          <a:p>
            <a:endParaRPr lang="cs-CZ" altLang="cs-CZ" sz="36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endParaRPr lang="cs-CZ" altLang="cs-CZ" sz="10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Obzvláště velké příspěvky pocházejí od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teorií se spontán-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ním narušením symetrie</a:t>
            </a:r>
            <a:r>
              <a:rPr lang="cs-CZ" altLang="cs-CZ" sz="2400">
                <a:latin typeface="Comic Sans MS" panose="030F0702030302020204" pitchFamily="66" charset="0"/>
              </a:rPr>
              <a:t>, o něž se opírá standardní model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i jeho rozšíření (supersymetrie, jednotné teorie pole).</a:t>
            </a:r>
            <a:endParaRPr lang="cs-CZ" altLang="cs-CZ" sz="1000">
              <a:latin typeface="Comic Sans MS" panose="030F0702030302020204" pitchFamily="66" charset="0"/>
            </a:endParaRPr>
          </a:p>
        </p:txBody>
      </p:sp>
      <p:sp>
        <p:nvSpPr>
          <p:cNvPr id="613379" name="Text Box 3">
            <a:extLst>
              <a:ext uri="{FF2B5EF4-FFF2-40B4-BE49-F238E27FC236}">
                <a16:creationId xmlns:a16="http://schemas.microsoft.com/office/drawing/2014/main" id="{C3A6A689-96D9-4EE3-90F7-42497F25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190625"/>
            <a:ext cx="86058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Temná energii odpovídá v obecné relativitě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kosmologické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konstantě</a:t>
            </a:r>
            <a:r>
              <a:rPr lang="cs-CZ" altLang="cs-CZ" sz="2400">
                <a:latin typeface="Comic Sans MS" panose="030F0702030302020204" pitchFamily="66" charset="0"/>
              </a:rPr>
              <a:t>, kterou zavedl Einstein, aby v rámci své obecné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teorie relativity popsal statický model vesmíru a kterou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 30. letech 20. století po objevu rozpínání vesmíru opustil. </a:t>
            </a:r>
          </a:p>
        </p:txBody>
      </p:sp>
      <p:sp>
        <p:nvSpPr>
          <p:cNvPr id="613380" name="Text Box 4">
            <a:extLst>
              <a:ext uri="{FF2B5EF4-FFF2-40B4-BE49-F238E27FC236}">
                <a16:creationId xmlns:a16="http://schemas.microsoft.com/office/drawing/2014/main" id="{A7416C3A-D8CB-4D25-BD96-2FE354D3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"/>
            <a:ext cx="7237413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Temná energie: ústřední problém dnešní </a:t>
            </a:r>
          </a:p>
          <a:p>
            <a:pPr algn="ctr"/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fundamentální fyziky</a:t>
            </a:r>
            <a:r>
              <a:rPr lang="cs-CZ" altLang="cs-CZ" sz="2800" b="1"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613381" name="Object 5">
            <a:extLst>
              <a:ext uri="{FF2B5EF4-FFF2-40B4-BE49-F238E27FC236}">
                <a16:creationId xmlns:a16="http://schemas.microsoft.com/office/drawing/2014/main" id="{526E3BAA-A4B5-4F6D-88A1-94AD1EBFB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316413"/>
          <a:ext cx="2155825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382" name="Rovnice" r:id="rId3" imgW="774360" imgH="228600" progId="Equation.3">
                  <p:embed/>
                </p:oleObj>
              </mc:Choice>
              <mc:Fallback>
                <p:oleObj name="Rovnice" r:id="rId3" imgW="7743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316413"/>
                        <a:ext cx="2155825" cy="636587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3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3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3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3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3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3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3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3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3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3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3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3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3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3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/>
      <p:bldP spid="6133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A600E28D-20AC-4DB6-A598-A39ECCD0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9" name="Zástupný symbol pro zápatí 2">
            <a:extLst>
              <a:ext uri="{FF2B5EF4-FFF2-40B4-BE49-F238E27FC236}">
                <a16:creationId xmlns:a16="http://schemas.microsoft.com/office/drawing/2014/main" id="{559272A1-CC89-439F-B4E2-5198D8F8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9E1B71ED-C548-4551-B772-A610812B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A34A-9B8D-4E25-B1B6-5B9E9335B548}" type="slidenum">
              <a:rPr lang="cs-CZ" altLang="cs-CZ"/>
              <a:pPr/>
              <a:t>36</a:t>
            </a:fld>
            <a:endParaRPr lang="cs-CZ" altLang="cs-CZ"/>
          </a:p>
        </p:txBody>
      </p:sp>
      <p:sp>
        <p:nvSpPr>
          <p:cNvPr id="611330" name="Text Box 2">
            <a:extLst>
              <a:ext uri="{FF2B5EF4-FFF2-40B4-BE49-F238E27FC236}">
                <a16:creationId xmlns:a16="http://schemas.microsoft.com/office/drawing/2014/main" id="{DE3B596D-B328-406A-A0EB-291B67C2E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28600"/>
            <a:ext cx="394335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Vakuum vrac</a:t>
            </a:r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í úder</a:t>
            </a:r>
          </a:p>
        </p:txBody>
      </p:sp>
      <p:pic>
        <p:nvPicPr>
          <p:cNvPr id="611331" name="Picture 3" descr="press">
            <a:extLst>
              <a:ext uri="{FF2B5EF4-FFF2-40B4-BE49-F238E27FC236}">
                <a16:creationId xmlns:a16="http://schemas.microsoft.com/office/drawing/2014/main" id="{6E3A07BD-327C-4801-BFEB-3F3F7245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295400"/>
            <a:ext cx="8129587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1332" name="Group 4">
            <a:extLst>
              <a:ext uri="{FF2B5EF4-FFF2-40B4-BE49-F238E27FC236}">
                <a16:creationId xmlns:a16="http://schemas.microsoft.com/office/drawing/2014/main" id="{15815F79-0DCE-487A-BE35-759269476A1A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625850"/>
            <a:ext cx="2743200" cy="2470150"/>
            <a:chOff x="3648" y="2279"/>
            <a:chExt cx="1728" cy="1556"/>
          </a:xfrm>
        </p:grpSpPr>
        <p:sp>
          <p:nvSpPr>
            <p:cNvPr id="611333" name="Rectangle 5">
              <a:extLst>
                <a:ext uri="{FF2B5EF4-FFF2-40B4-BE49-F238E27FC236}">
                  <a16:creationId xmlns:a16="http://schemas.microsoft.com/office/drawing/2014/main" id="{3B5DE614-10D9-499B-AB2C-4B49207C4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15"/>
              <a:ext cx="1728" cy="720"/>
            </a:xfrm>
            <a:prstGeom prst="rect">
              <a:avLst/>
            </a:prstGeom>
            <a:noFill/>
            <a:ln w="412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1334" name="Text Box 6">
              <a:extLst>
                <a:ext uri="{FF2B5EF4-FFF2-40B4-BE49-F238E27FC236}">
                  <a16:creationId xmlns:a16="http://schemas.microsoft.com/office/drawing/2014/main" id="{E82C2AAF-DF9A-47C8-809C-74F0029F7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279"/>
              <a:ext cx="100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8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záporný </a:t>
              </a:r>
            </a:p>
            <a:p>
              <a:r>
                <a:rPr lang="cs-CZ" altLang="cs-CZ" sz="28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tlak</a:t>
              </a:r>
              <a:r>
                <a:rPr lang="en-US" altLang="cs-CZ" sz="28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!</a:t>
              </a:r>
              <a:endPara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11335" name="AutoShape 7">
              <a:extLst>
                <a:ext uri="{FF2B5EF4-FFF2-40B4-BE49-F238E27FC236}">
                  <a16:creationId xmlns:a16="http://schemas.microsoft.com/office/drawing/2014/main" id="{5198ACEE-3068-44DC-B747-62240259E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827"/>
              <a:ext cx="96" cy="375"/>
            </a:xfrm>
            <a:prstGeom prst="upArrow">
              <a:avLst>
                <a:gd name="adj1" fmla="val 50000"/>
                <a:gd name="adj2" fmla="val 976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CB6B8875-4E2A-4ACD-B4E7-A0A51867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3AAED29E-92EE-4A74-80A6-A9C5F3B4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91C55C77-99E5-486D-BC26-D482EFA8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25B7-DDC2-4F23-A2C9-5DE8D40A1C00}" type="slidenum">
              <a:rPr lang="cs-CZ" altLang="cs-CZ"/>
              <a:pPr/>
              <a:t>37</a:t>
            </a:fld>
            <a:endParaRPr lang="cs-CZ" altLang="cs-CZ"/>
          </a:p>
        </p:txBody>
      </p:sp>
      <p:pic>
        <p:nvPicPr>
          <p:cNvPr id="612354" name="Picture 2" descr="piston-anim">
            <a:extLst>
              <a:ext uri="{FF2B5EF4-FFF2-40B4-BE49-F238E27FC236}">
                <a16:creationId xmlns:a16="http://schemas.microsoft.com/office/drawing/2014/main" id="{D41DF493-F828-4E52-9C96-924EDC16F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63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355" name="Text Box 3">
            <a:extLst>
              <a:ext uri="{FF2B5EF4-FFF2-40B4-BE49-F238E27FC236}">
                <a16:creationId xmlns:a16="http://schemas.microsoft.com/office/drawing/2014/main" id="{CAB9F543-ABD6-4906-A1EA-3D8ABE914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638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což v rámci obecné teorie relativity vede na</a:t>
            </a:r>
          </a:p>
        </p:txBody>
      </p:sp>
      <p:sp>
        <p:nvSpPr>
          <p:cNvPr id="612356" name="Text Box 4">
            <a:extLst>
              <a:ext uri="{FF2B5EF4-FFF2-40B4-BE49-F238E27FC236}">
                <a16:creationId xmlns:a16="http://schemas.microsoft.com/office/drawing/2014/main" id="{C126636D-9D40-4931-B051-4F817E943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715000"/>
            <a:ext cx="441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</a:rPr>
              <a:t>odpudivou gravitační sílu</a:t>
            </a:r>
            <a:r>
              <a:rPr lang="en-US" altLang="cs-CZ" sz="2800" b="1">
                <a:solidFill>
                  <a:srgbClr val="FF3300"/>
                </a:solidFill>
                <a:latin typeface="Comic Sans MS" panose="030F0702030302020204" pitchFamily="66" charset="0"/>
              </a:rPr>
              <a:t>!</a:t>
            </a:r>
            <a:endParaRPr lang="cs-CZ" altLang="cs-CZ" sz="2800" b="1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2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2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5" grpId="0"/>
      <p:bldP spid="6123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datum 1">
            <a:extLst>
              <a:ext uri="{FF2B5EF4-FFF2-40B4-BE49-F238E27FC236}">
                <a16:creationId xmlns:a16="http://schemas.microsoft.com/office/drawing/2014/main" id="{2146CBAB-FE58-4705-ADFD-DCC1721C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7" name="Zástupný symbol pro zápatí 2">
            <a:extLst>
              <a:ext uri="{FF2B5EF4-FFF2-40B4-BE49-F238E27FC236}">
                <a16:creationId xmlns:a16="http://schemas.microsoft.com/office/drawing/2014/main" id="{1A190053-8889-432A-8E1F-F8B4C4D2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8" name="Zástupný symbol pro číslo snímku 3">
            <a:extLst>
              <a:ext uri="{FF2B5EF4-FFF2-40B4-BE49-F238E27FC236}">
                <a16:creationId xmlns:a16="http://schemas.microsoft.com/office/drawing/2014/main" id="{A87F48DF-8DD2-4A1F-B768-60C9D106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B85-B652-4DF8-B827-5D79A65B9C7C}" type="slidenum">
              <a:rPr lang="cs-CZ" altLang="cs-CZ"/>
              <a:pPr/>
              <a:t>38</a:t>
            </a:fld>
            <a:endParaRPr lang="cs-CZ" altLang="cs-CZ"/>
          </a:p>
        </p:txBody>
      </p:sp>
      <p:sp>
        <p:nvSpPr>
          <p:cNvPr id="614402" name="Text Box 2">
            <a:extLst>
              <a:ext uri="{FF2B5EF4-FFF2-40B4-BE49-F238E27FC236}">
                <a16:creationId xmlns:a16="http://schemas.microsoft.com/office/drawing/2014/main" id="{9510A2ED-905F-47E2-B7ED-91A65724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905000"/>
            <a:ext cx="81676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je o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mnoho řádů menší,</a:t>
            </a:r>
            <a:r>
              <a:rPr lang="cs-CZ" altLang="cs-CZ" sz="2400">
                <a:latin typeface="Comic Sans MS" panose="030F0702030302020204" pitchFamily="66" charset="0"/>
              </a:rPr>
              <a:t> než ten nejmenší příspěvek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vakuuové energie kvantovaných polí standardního modelu</a:t>
            </a:r>
          </a:p>
        </p:txBody>
      </p:sp>
      <p:sp>
        <p:nvSpPr>
          <p:cNvPr id="614403" name="Text Box 3">
            <a:extLst>
              <a:ext uri="{FF2B5EF4-FFF2-40B4-BE49-F238E27FC236}">
                <a16:creationId xmlns:a16="http://schemas.microsoft.com/office/drawing/2014/main" id="{D9FDC857-D18F-49BD-8B9B-30BFC719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35275"/>
            <a:ext cx="8377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jenž pochází od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nulová energie volného elektromagnetic-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kého pole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graphicFrame>
        <p:nvGraphicFramePr>
          <p:cNvPr id="614404" name="Object 4">
            <a:extLst>
              <a:ext uri="{FF2B5EF4-FFF2-40B4-BE49-F238E27FC236}">
                <a16:creationId xmlns:a16="http://schemas.microsoft.com/office/drawing/2014/main" id="{453F0519-08E8-4BC6-B652-20EC0DD7A0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0813" y="3625850"/>
          <a:ext cx="529907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6" name="Rovnice" r:id="rId3" imgW="2501640" imgH="482400" progId="Equation.3">
                  <p:embed/>
                </p:oleObj>
              </mc:Choice>
              <mc:Fallback>
                <p:oleObj name="Rovnice" r:id="rId3" imgW="250164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3625850"/>
                        <a:ext cx="5299075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05" name="Object 5">
            <a:extLst>
              <a:ext uri="{FF2B5EF4-FFF2-40B4-BE49-F238E27FC236}">
                <a16:creationId xmlns:a16="http://schemas.microsoft.com/office/drawing/2014/main" id="{CB5D5D22-1686-4E44-A517-10356A0983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438" y="5386388"/>
          <a:ext cx="5675312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7" name="Rovnice" r:id="rId5" imgW="1930320" imgH="241200" progId="Equation.3">
                  <p:embed/>
                </p:oleObj>
              </mc:Choice>
              <mc:Fallback>
                <p:oleObj name="Rovnice" r:id="rId5" imgW="193032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5386388"/>
                        <a:ext cx="5675312" cy="709612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406" name="Group 6">
            <a:extLst>
              <a:ext uri="{FF2B5EF4-FFF2-40B4-BE49-F238E27FC236}">
                <a16:creationId xmlns:a16="http://schemas.microsoft.com/office/drawing/2014/main" id="{76374963-CB2D-4ED3-847C-1519513BF2BA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36538"/>
            <a:ext cx="7924800" cy="1058862"/>
            <a:chOff x="336" y="149"/>
            <a:chExt cx="4992" cy="667"/>
          </a:xfrm>
        </p:grpSpPr>
        <p:sp>
          <p:nvSpPr>
            <p:cNvPr id="614407" name="Text Box 7">
              <a:extLst>
                <a:ext uri="{FF2B5EF4-FFF2-40B4-BE49-F238E27FC236}">
                  <a16:creationId xmlns:a16="http://schemas.microsoft.com/office/drawing/2014/main" id="{7707F7BD-A675-4F77-8C54-2B1C1EE78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84"/>
              <a:ext cx="2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>
                  <a:latin typeface="Comic Sans MS" panose="030F0702030302020204" pitchFamily="66" charset="0"/>
                </a:rPr>
                <a:t>Experimentální hodnota</a:t>
              </a:r>
            </a:p>
          </p:txBody>
        </p:sp>
        <p:graphicFrame>
          <p:nvGraphicFramePr>
            <p:cNvPr id="614408" name="Object 8">
              <a:extLst>
                <a:ext uri="{FF2B5EF4-FFF2-40B4-BE49-F238E27FC236}">
                  <a16:creationId xmlns:a16="http://schemas.microsoft.com/office/drawing/2014/main" id="{EE18FDA2-FC96-4B3D-8B2D-EC1349B370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40" y="149"/>
            <a:ext cx="2688" cy="6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418" name="Rovnice" r:id="rId7" imgW="1688760" imgH="419040" progId="Equation.3">
                    <p:embed/>
                  </p:oleObj>
                </mc:Choice>
                <mc:Fallback>
                  <p:oleObj name="Rovnice" r:id="rId7" imgW="1688760" imgH="41904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" y="149"/>
                          <a:ext cx="2688" cy="6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4409" name="Text Box 9">
            <a:extLst>
              <a:ext uri="{FF2B5EF4-FFF2-40B4-BE49-F238E27FC236}">
                <a16:creationId xmlns:a16="http://schemas.microsoft.com/office/drawing/2014/main" id="{6B3A8898-9651-4AD0-9A79-5CF97A9FD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463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jež odpovídá </a:t>
            </a: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4 nukleonům na m</a:t>
            </a:r>
            <a:r>
              <a:rPr lang="cs-CZ" altLang="cs-CZ" sz="2400" baseline="30000">
                <a:solidFill>
                  <a:srgbClr val="FF3300"/>
                </a:solidFill>
                <a:latin typeface="Comic Sans MS" panose="030F0702030302020204" pitchFamily="66" charset="0"/>
              </a:rPr>
              <a:t>3</a:t>
            </a:r>
            <a:endParaRPr lang="cs-CZ" altLang="cs-CZ" sz="24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14410" name="Group 10">
            <a:extLst>
              <a:ext uri="{FF2B5EF4-FFF2-40B4-BE49-F238E27FC236}">
                <a16:creationId xmlns:a16="http://schemas.microsoft.com/office/drawing/2014/main" id="{41F4DFB2-0B58-4446-B031-1201D27AC6C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495800"/>
            <a:ext cx="8115300" cy="1773238"/>
            <a:chOff x="336" y="2832"/>
            <a:chExt cx="5112" cy="1117"/>
          </a:xfrm>
        </p:grpSpPr>
        <p:sp>
          <p:nvSpPr>
            <p:cNvPr id="614411" name="Text Box 11">
              <a:extLst>
                <a:ext uri="{FF2B5EF4-FFF2-40B4-BE49-F238E27FC236}">
                  <a16:creationId xmlns:a16="http://schemas.microsoft.com/office/drawing/2014/main" id="{CA699B39-DDE5-48B3-898F-0BC1CA574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928"/>
              <a:ext cx="3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400">
                  <a:latin typeface="Comic Sans MS" panose="030F0702030302020204" pitchFamily="66" charset="0"/>
                </a:rPr>
                <a:t>a jenž dává pro parametr obřezání</a:t>
              </a:r>
            </a:p>
          </p:txBody>
        </p:sp>
        <p:grpSp>
          <p:nvGrpSpPr>
            <p:cNvPr id="614412" name="Group 12">
              <a:extLst>
                <a:ext uri="{FF2B5EF4-FFF2-40B4-BE49-F238E27FC236}">
                  <a16:creationId xmlns:a16="http://schemas.microsoft.com/office/drawing/2014/main" id="{72795222-5E79-4159-B902-AEEF8091E0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832"/>
              <a:ext cx="1896" cy="1117"/>
              <a:chOff x="3552" y="2846"/>
              <a:chExt cx="1896" cy="1117"/>
            </a:xfrm>
          </p:grpSpPr>
          <p:graphicFrame>
            <p:nvGraphicFramePr>
              <p:cNvPr id="614413" name="Object 13">
                <a:extLst>
                  <a:ext uri="{FF2B5EF4-FFF2-40B4-BE49-F238E27FC236}">
                    <a16:creationId xmlns:a16="http://schemas.microsoft.com/office/drawing/2014/main" id="{01109642-261F-4D00-B0EB-A2CB58D542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52" y="2846"/>
              <a:ext cx="1815" cy="5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4419" name="Rovnice" r:id="rId9" imgW="1523880" imgH="431640" progId="Equation.3">
                      <p:embed/>
                    </p:oleObj>
                  </mc:Choice>
                  <mc:Fallback>
                    <p:oleObj name="Rovnice" r:id="rId9" imgW="1523880" imgH="431640" progId="Equation.3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846"/>
                            <a:ext cx="1815" cy="5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4414" name="Line 14">
                <a:extLst>
                  <a:ext uri="{FF2B5EF4-FFF2-40B4-BE49-F238E27FC236}">
                    <a16:creationId xmlns:a16="http://schemas.microsoft.com/office/drawing/2014/main" id="{469E661F-BC21-4D13-97ED-A323AE9CF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0" y="3264"/>
                <a:ext cx="432" cy="144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4415" name="Text Box 15">
                <a:extLst>
                  <a:ext uri="{FF2B5EF4-FFF2-40B4-BE49-F238E27FC236}">
                    <a16:creationId xmlns:a16="http://schemas.microsoft.com/office/drawing/2014/main" id="{533EB73B-2BD3-40F3-AFD9-66BDE2D8A7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4" y="3386"/>
                <a:ext cx="754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>
                    <a:latin typeface="Comic Sans MS" panose="030F0702030302020204" pitchFamily="66" charset="0"/>
                  </a:rPr>
                  <a:t>klasický</a:t>
                </a:r>
              </a:p>
              <a:p>
                <a:r>
                  <a:rPr lang="cs-CZ" altLang="cs-CZ">
                    <a:latin typeface="Comic Sans MS" panose="030F0702030302020204" pitchFamily="66" charset="0"/>
                  </a:rPr>
                  <a:t>poloměr </a:t>
                </a:r>
              </a:p>
              <a:p>
                <a:r>
                  <a:rPr lang="cs-CZ" altLang="cs-CZ">
                    <a:latin typeface="Comic Sans MS" panose="030F0702030302020204" pitchFamily="66" charset="0"/>
                  </a:rPr>
                  <a:t>elektronu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2" grpId="0"/>
      <p:bldP spid="614403" grpId="0"/>
      <p:bldP spid="61440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1C083E06-E15B-4112-A527-E51C652E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E1913AD-01DD-4F8F-B763-3E7E1BC8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3" name="Zástupný symbol pro číslo snímku 3">
            <a:extLst>
              <a:ext uri="{FF2B5EF4-FFF2-40B4-BE49-F238E27FC236}">
                <a16:creationId xmlns:a16="http://schemas.microsoft.com/office/drawing/2014/main" id="{DDFBC239-B696-4E13-B6CC-0D8CEAA7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DE32-9C4C-4427-B72C-AFD1689AAC1D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593922" name="Text Box 2">
            <a:extLst>
              <a:ext uri="{FF2B5EF4-FFF2-40B4-BE49-F238E27FC236}">
                <a16:creationId xmlns:a16="http://schemas.microsoft.com/office/drawing/2014/main" id="{4FE3402C-313E-4270-944D-35EE8E0DA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115888"/>
            <a:ext cx="2932112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Teorie všeho?</a:t>
            </a:r>
          </a:p>
        </p:txBody>
      </p:sp>
      <p:sp>
        <p:nvSpPr>
          <p:cNvPr id="593923" name="Text Box 3">
            <a:extLst>
              <a:ext uri="{FF2B5EF4-FFF2-40B4-BE49-F238E27FC236}">
                <a16:creationId xmlns:a16="http://schemas.microsoft.com/office/drawing/2014/main" id="{E7394FE3-4A59-47CC-A8C4-36A055068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01675"/>
            <a:ext cx="8739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Hypotéza mnohamíru jde ruku v ruce s poznáním, že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rovnice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teorie strun mají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nepředstavitelně množství řešení</a:t>
            </a:r>
          </a:p>
        </p:txBody>
      </p:sp>
      <p:sp>
        <p:nvSpPr>
          <p:cNvPr id="593924" name="Text Box 4">
            <a:extLst>
              <a:ext uri="{FF2B5EF4-FFF2-40B4-BE49-F238E27FC236}">
                <a16:creationId xmlns:a16="http://schemas.microsoft.com/office/drawing/2014/main" id="{37B947B5-7DDC-48EA-A6BE-A14D3DD8D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644650"/>
            <a:ext cx="1765300" cy="6413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>
                <a:solidFill>
                  <a:srgbClr val="FFFF00"/>
                </a:solidFill>
                <a:latin typeface="Comic Sans MS" panose="030F0702030302020204" pitchFamily="66" charset="0"/>
              </a:rPr>
              <a:t>≈10</a:t>
            </a:r>
            <a:r>
              <a:rPr lang="cs-CZ" altLang="cs-CZ" sz="3600" b="1" baseline="30000">
                <a:solidFill>
                  <a:srgbClr val="FFFF00"/>
                </a:solidFill>
                <a:latin typeface="Comic Sans MS" panose="030F0702030302020204" pitchFamily="66" charset="0"/>
              </a:rPr>
              <a:t>1000</a:t>
            </a:r>
            <a:endParaRPr lang="cs-CZ" altLang="cs-CZ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93925" name="Text Box 5">
            <a:extLst>
              <a:ext uri="{FF2B5EF4-FFF2-40B4-BE49-F238E27FC236}">
                <a16:creationId xmlns:a16="http://schemas.microsoft.com/office/drawing/2014/main" id="{2B134D9E-E957-4503-8B54-77251C544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1828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 nichž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každé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odpovídá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jednomu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„kapesnímu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vesmíru“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teorie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věčné inflace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cs-CZ" altLang="cs-CZ" sz="2400" b="1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93926" name="Picture 6">
            <a:extLst>
              <a:ext uri="{FF2B5EF4-FFF2-40B4-BE49-F238E27FC236}">
                <a16:creationId xmlns:a16="http://schemas.microsoft.com/office/drawing/2014/main" id="{42DD60B0-6667-4B17-AE4F-BB8C122C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33538"/>
            <a:ext cx="6019800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27" name="Text Box 7">
            <a:extLst>
              <a:ext uri="{FF2B5EF4-FFF2-40B4-BE49-F238E27FC236}">
                <a16:creationId xmlns:a16="http://schemas.microsoft.com/office/drawing/2014/main" id="{E7C26F2F-A778-4738-8EBE-681C6C00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831975"/>
            <a:ext cx="5503863" cy="2282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V každém takovém kapesním vesmíru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platí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jiné fyzikální zákony</a:t>
            </a:r>
            <a:r>
              <a:rPr lang="cs-CZ" altLang="cs-CZ" sz="2400">
                <a:latin typeface="Comic Sans MS" panose="030F0702030302020204" pitchFamily="66" charset="0"/>
              </a:rPr>
              <a:t> a  tedy se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vytvoří i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jiné fyzikální struktury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Většina takových kapesních vesmírů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je pro život, v podobě, jak ho známe, 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nehostinná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  <a:endParaRPr lang="cs-CZ" altLang="cs-CZ" sz="600" b="1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593928" name="Text Box 8">
            <a:extLst>
              <a:ext uri="{FF2B5EF4-FFF2-40B4-BE49-F238E27FC236}">
                <a16:creationId xmlns:a16="http://schemas.microsoft.com/office/drawing/2014/main" id="{59525337-5E84-441B-9C52-F2A59935F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756150"/>
            <a:ext cx="541020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Triumf nebo krach moderní fyziky?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Nebo se jen změní pohled na to,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co fyzika může vysvětlit?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93929" name="Text Box 9">
            <a:extLst>
              <a:ext uri="{FF2B5EF4-FFF2-40B4-BE49-F238E27FC236}">
                <a16:creationId xmlns:a16="http://schemas.microsoft.com/office/drawing/2014/main" id="{774A6477-99BD-478B-BD72-1E5A6C15A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106363"/>
            <a:ext cx="3594100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Teorie čehokoliv?</a:t>
            </a:r>
          </a:p>
        </p:txBody>
      </p:sp>
      <p:sp>
        <p:nvSpPr>
          <p:cNvPr id="593930" name="Text Box 10">
            <a:extLst>
              <a:ext uri="{FF2B5EF4-FFF2-40B4-BE49-F238E27FC236}">
                <a16:creationId xmlns:a16="http://schemas.microsoft.com/office/drawing/2014/main" id="{F0F3BD29-3E1D-4B7D-BDEC-C985DC503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688" y="76200"/>
            <a:ext cx="3592512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  Teorie ničeho?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9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93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9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9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2" grpId="0" animBg="1"/>
      <p:bldP spid="593923" grpId="0"/>
      <p:bldP spid="593924" grpId="0" animBg="1"/>
      <p:bldP spid="593925" grpId="0"/>
      <p:bldP spid="593927" grpId="0" animBg="1"/>
      <p:bldP spid="593928" grpId="0" animBg="1"/>
      <p:bldP spid="593929" grpId="0" animBg="1"/>
      <p:bldP spid="5939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>
            <a:extLst>
              <a:ext uri="{FF2B5EF4-FFF2-40B4-BE49-F238E27FC236}">
                <a16:creationId xmlns:a16="http://schemas.microsoft.com/office/drawing/2014/main" id="{8030CD50-4690-4B74-87E9-D4E41930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5C596144-B120-4409-BF90-A63E53A2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AAB215A8-9CE7-45DA-AEDA-7572E7FB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6437-73F3-4434-944B-F0AB3DD3B051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426DAF8B-BE97-4E17-8E30-49510DF18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381000"/>
            <a:ext cx="8501062" cy="341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86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Základní dnešní znalosti zákonů mikrosvěta jsou shrnuty </a:t>
            </a:r>
            <a:r>
              <a:rPr lang="en-US" altLang="cs-CZ" sz="2400">
                <a:latin typeface="Comic Sans MS" panose="030F0702030302020204" pitchFamily="66" charset="0"/>
              </a:rPr>
              <a:t>v</a:t>
            </a:r>
            <a:r>
              <a:rPr lang="cs-CZ" altLang="cs-CZ" sz="2400">
                <a:latin typeface="Comic Sans MS" panose="030F0702030302020204" pitchFamily="66" charset="0"/>
              </a:rPr>
              <a:t>e</a:t>
            </a:r>
            <a:endParaRPr lang="en-US" altLang="cs-CZ" sz="2400">
              <a:latin typeface="Comic Sans MS" panose="030F0702030302020204" pitchFamily="66" charset="0"/>
            </a:endParaRP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               </a:t>
            </a:r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standardním modelu</a:t>
            </a:r>
            <a:endParaRPr lang="en-US" altLang="cs-CZ" sz="32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endParaRPr lang="cs-CZ" altLang="cs-CZ" sz="1000" b="1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Podle něj jsou základními stavebními kameny hmoty </a:t>
            </a:r>
            <a:endParaRPr lang="en-US" altLang="cs-CZ" sz="2400">
              <a:latin typeface="Comic Sans MS" panose="030F0702030302020204" pitchFamily="66" charset="0"/>
            </a:endParaRP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</a:t>
            </a:r>
            <a:r>
              <a:rPr lang="cs-CZ" altLang="cs-CZ" sz="3200" b="1">
                <a:solidFill>
                  <a:srgbClr val="FF3300"/>
                </a:solidFill>
                <a:latin typeface="Comic Sans MS" panose="030F0702030302020204" pitchFamily="66" charset="0"/>
              </a:rPr>
              <a:t>tři generace základních fermionů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en-US" altLang="cs-CZ" sz="2400" b="1">
              <a:latin typeface="Comic Sans MS" panose="030F0702030302020204" pitchFamily="66" charset="0"/>
            </a:endParaRPr>
          </a:p>
          <a:p>
            <a:endParaRPr lang="cs-CZ" altLang="cs-CZ" sz="1000" b="1"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tj.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částic se spinem 1/2</a:t>
            </a:r>
            <a:r>
              <a:rPr lang="cs-CZ" altLang="cs-CZ" sz="2400" b="1">
                <a:latin typeface="Comic Sans MS" panose="030F0702030302020204" pitchFamily="66" charset="0"/>
              </a:rPr>
              <a:t>, </a:t>
            </a:r>
            <a:r>
              <a:rPr lang="cs-CZ" altLang="cs-CZ" sz="2400">
                <a:latin typeface="Comic Sans MS" panose="030F0702030302020204" pitchFamily="66" charset="0"/>
              </a:rPr>
              <a:t>jež se dále dělí na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endParaRPr lang="en-US" altLang="cs-CZ" sz="2400" b="1">
              <a:latin typeface="Comic Sans MS" panose="030F0702030302020204" pitchFamily="66" charset="0"/>
            </a:endParaRPr>
          </a:p>
          <a:p>
            <a:endParaRPr lang="cs-CZ" altLang="cs-CZ" sz="1000" b="1">
              <a:latin typeface="Comic Sans MS" panose="030F0702030302020204" pitchFamily="66" charset="0"/>
            </a:endParaRP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3200" b="1">
                <a:solidFill>
                  <a:srgbClr val="FF3300"/>
                </a:solidFill>
                <a:latin typeface="Comic Sans MS" panose="030F0702030302020204" pitchFamily="66" charset="0"/>
              </a:rPr>
              <a:t>kvarky a leptony</a:t>
            </a:r>
          </a:p>
        </p:txBody>
      </p:sp>
      <p:grpSp>
        <p:nvGrpSpPr>
          <p:cNvPr id="226310" name="Group 6">
            <a:extLst>
              <a:ext uri="{FF2B5EF4-FFF2-40B4-BE49-F238E27FC236}">
                <a16:creationId xmlns:a16="http://schemas.microsoft.com/office/drawing/2014/main" id="{77A68215-B1C1-4543-8B63-6FFD6503A0F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886200"/>
            <a:ext cx="8235950" cy="2341563"/>
            <a:chOff x="240" y="2448"/>
            <a:chExt cx="5188" cy="1475"/>
          </a:xfrm>
        </p:grpSpPr>
        <p:pic>
          <p:nvPicPr>
            <p:cNvPr id="226308" name="Picture 4" descr="cihly3">
              <a:extLst>
                <a:ext uri="{FF2B5EF4-FFF2-40B4-BE49-F238E27FC236}">
                  <a16:creationId xmlns:a16="http://schemas.microsoft.com/office/drawing/2014/main" id="{A5F7E959-A3BF-41B8-89A9-3438BE345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48"/>
              <a:ext cx="5188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309" name="AutoShape 5">
              <a:extLst>
                <a:ext uri="{FF2B5EF4-FFF2-40B4-BE49-F238E27FC236}">
                  <a16:creationId xmlns:a16="http://schemas.microsoft.com/office/drawing/2014/main" id="{3EF3B205-FB8E-4604-91C2-28BE23E6A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3696"/>
              <a:ext cx="817" cy="227"/>
            </a:xfrm>
            <a:prstGeom prst="wedgeRectCallout">
              <a:avLst>
                <a:gd name="adj1" fmla="val 22218"/>
                <a:gd name="adj2" fmla="val -13238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cs-CZ"/>
                <a:t>hmotnost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6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6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6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63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0A9C6359-1759-4FC2-8BC3-E49443FA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9" name="Zástupný symbol pro zápatí 2">
            <a:extLst>
              <a:ext uri="{FF2B5EF4-FFF2-40B4-BE49-F238E27FC236}">
                <a16:creationId xmlns:a16="http://schemas.microsoft.com/office/drawing/2014/main" id="{468A7D37-7F67-4CAA-B7A5-1FAC55C2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3DF5FBA3-48C0-4FDA-B380-2381A489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C46D-7F72-4799-A0E7-6BD6391A16C0}" type="slidenum">
              <a:rPr lang="cs-CZ" altLang="cs-CZ"/>
              <a:pPr/>
              <a:t>40</a:t>
            </a:fld>
            <a:endParaRPr lang="cs-CZ" altLang="cs-CZ"/>
          </a:p>
        </p:txBody>
      </p:sp>
      <p:pic>
        <p:nvPicPr>
          <p:cNvPr id="578564" name="Picture 4">
            <a:extLst>
              <a:ext uri="{FF2B5EF4-FFF2-40B4-BE49-F238E27FC236}">
                <a16:creationId xmlns:a16="http://schemas.microsoft.com/office/drawing/2014/main" id="{342184D4-D8BF-4800-8980-C10793F9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28713"/>
            <a:ext cx="8255000" cy="4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8565" name="Text Box 5">
            <a:extLst>
              <a:ext uri="{FF2B5EF4-FFF2-40B4-BE49-F238E27FC236}">
                <a16:creationId xmlns:a16="http://schemas.microsoft.com/office/drawing/2014/main" id="{D447E06A-51C1-4825-B363-DF19A2F71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28800"/>
            <a:ext cx="2752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Laureát NC 2004</a:t>
            </a:r>
          </a:p>
        </p:txBody>
      </p:sp>
      <p:sp>
        <p:nvSpPr>
          <p:cNvPr id="578567" name="Text Box 7">
            <a:extLst>
              <a:ext uri="{FF2B5EF4-FFF2-40B4-BE49-F238E27FC236}">
                <a16:creationId xmlns:a16="http://schemas.microsoft.com/office/drawing/2014/main" id="{ED325F74-DB66-411A-983A-881DEED99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3386138" cy="45720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Umírněný antropismus</a:t>
            </a:r>
          </a:p>
        </p:txBody>
      </p:sp>
      <p:grpSp>
        <p:nvGrpSpPr>
          <p:cNvPr id="578570" name="Group 10">
            <a:extLst>
              <a:ext uri="{FF2B5EF4-FFF2-40B4-BE49-F238E27FC236}">
                <a16:creationId xmlns:a16="http://schemas.microsoft.com/office/drawing/2014/main" id="{AC2F0CEE-1E27-4BD2-AB70-3F8C0D42ECCA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5105400"/>
            <a:ext cx="8077200" cy="304800"/>
            <a:chOff x="336" y="3216"/>
            <a:chExt cx="5088" cy="192"/>
          </a:xfrm>
        </p:grpSpPr>
        <p:sp>
          <p:nvSpPr>
            <p:cNvPr id="578568" name="Line 8">
              <a:extLst>
                <a:ext uri="{FF2B5EF4-FFF2-40B4-BE49-F238E27FC236}">
                  <a16:creationId xmlns:a16="http://schemas.microsoft.com/office/drawing/2014/main" id="{5E5E1DB4-A583-4B31-8D8B-B701911058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216"/>
              <a:ext cx="4752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78569" name="Line 9">
              <a:extLst>
                <a:ext uri="{FF2B5EF4-FFF2-40B4-BE49-F238E27FC236}">
                  <a16:creationId xmlns:a16="http://schemas.microsoft.com/office/drawing/2014/main" id="{7A60B3F8-0AAC-45EE-BD31-5B012055E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3408"/>
              <a:ext cx="3888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8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8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5" grpId="0"/>
      <p:bldP spid="5785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>
            <a:extLst>
              <a:ext uri="{FF2B5EF4-FFF2-40B4-BE49-F238E27FC236}">
                <a16:creationId xmlns:a16="http://schemas.microsoft.com/office/drawing/2014/main" id="{5343C5D6-FF9E-4CF8-86AE-1B704D53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4D1C1B9D-B360-4129-AE7F-80B8CF36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C6D8666F-8F4C-4C54-BB1D-A7C22FA2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0F8D-9B8F-4649-B432-E8ACEE91DD52}" type="slidenum">
              <a:rPr lang="cs-CZ" altLang="cs-CZ"/>
              <a:pPr/>
              <a:t>41</a:t>
            </a:fld>
            <a:endParaRPr lang="cs-CZ" altLang="cs-CZ"/>
          </a:p>
        </p:txBody>
      </p:sp>
      <p:pic>
        <p:nvPicPr>
          <p:cNvPr id="579586" name="Picture 2">
            <a:extLst>
              <a:ext uri="{FF2B5EF4-FFF2-40B4-BE49-F238E27FC236}">
                <a16:creationId xmlns:a16="http://schemas.microsoft.com/office/drawing/2014/main" id="{ADA36209-C69F-460E-9F45-B13261FB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5025"/>
            <a:ext cx="7529512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9587" name="Text Box 3">
            <a:extLst>
              <a:ext uri="{FF2B5EF4-FFF2-40B4-BE49-F238E27FC236}">
                <a16:creationId xmlns:a16="http://schemas.microsoft.com/office/drawing/2014/main" id="{17ACD3DC-6A54-4E66-BDBB-D33CDA417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639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dělí fundamentální parametry na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4 skupiny</a:t>
            </a:r>
            <a:r>
              <a:rPr lang="cs-CZ" altLang="cs-CZ" sz="2400"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1">
            <a:extLst>
              <a:ext uri="{FF2B5EF4-FFF2-40B4-BE49-F238E27FC236}">
                <a16:creationId xmlns:a16="http://schemas.microsoft.com/office/drawing/2014/main" id="{02B53949-E4BC-4272-B865-32B025A8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4" name="Zástupný symbol pro zápatí 2">
            <a:extLst>
              <a:ext uri="{FF2B5EF4-FFF2-40B4-BE49-F238E27FC236}">
                <a16:creationId xmlns:a16="http://schemas.microsoft.com/office/drawing/2014/main" id="{CFF0463F-3810-4AB5-A4A7-4CF74277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F12B30A7-87B4-4826-8711-D57D6F04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AB79-CADE-4C45-A9DB-1C34A7ADFD98}" type="slidenum">
              <a:rPr lang="cs-CZ" altLang="cs-CZ"/>
              <a:pPr/>
              <a:t>42</a:t>
            </a:fld>
            <a:endParaRPr lang="cs-CZ" altLang="cs-CZ"/>
          </a:p>
        </p:txBody>
      </p:sp>
      <p:pic>
        <p:nvPicPr>
          <p:cNvPr id="576516" name="Picture 4">
            <a:extLst>
              <a:ext uri="{FF2B5EF4-FFF2-40B4-BE49-F238E27FC236}">
                <a16:creationId xmlns:a16="http://schemas.microsoft.com/office/drawing/2014/main" id="{2A8E941D-FC3B-48EE-AA37-008F5789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199313" cy="56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338DF29B-9936-4AFD-B9DD-30B096D3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AAC87E0-FD73-417C-8334-D7551C06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1DF3386-5778-477E-A989-6C5FFD44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CBC3-600B-4689-958F-2E875814F731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B9EBF71F-2089-4888-A9E8-3A85B466C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3688"/>
            <a:ext cx="8512175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Parametry každé teorie lze rozdělit na </a:t>
            </a:r>
          </a:p>
          <a:p>
            <a:endParaRPr lang="cs-CZ" altLang="cs-CZ" sz="800">
              <a:latin typeface="Comic Sans MS" panose="030F0702030302020204" pitchFamily="66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skutečně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základní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2400">
                <a:latin typeface="Comic Sans MS" panose="030F0702030302020204" pitchFamily="66" charset="0"/>
              </a:rPr>
              <a:t>  a ty, které jen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charakterizují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prostředí, resp.  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  počáteční podmínky</a:t>
            </a: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cs-CZ" altLang="cs-CZ" sz="100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Poslední vývoj teorie strun přinesl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výraznou změnu</a:t>
            </a:r>
            <a:r>
              <a:rPr lang="cs-CZ" altLang="cs-CZ" sz="2400">
                <a:latin typeface="Comic Sans MS" panose="030F0702030302020204" pitchFamily="66" charset="0"/>
              </a:rPr>
              <a:t> v pohledu na to, jakou povahu má oněch cca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26 volných parametrů</a:t>
            </a:r>
            <a:r>
              <a:rPr lang="cs-CZ" altLang="cs-CZ" sz="2400">
                <a:latin typeface="Comic Sans MS" panose="030F0702030302020204" pitchFamily="66" charset="0"/>
              </a:rPr>
              <a:t> standardního modelu.</a:t>
            </a:r>
          </a:p>
          <a:p>
            <a:endParaRPr lang="cs-CZ" altLang="cs-CZ" sz="1000">
              <a:latin typeface="Comic Sans MS" panose="030F0702030302020204" pitchFamily="66" charset="0"/>
            </a:endParaRPr>
          </a:p>
          <a:p>
            <a:r>
              <a:rPr lang="cs-CZ" altLang="cs-CZ" sz="2400">
                <a:latin typeface="Comic Sans MS" panose="030F0702030302020204" pitchFamily="66" charset="0"/>
              </a:rPr>
              <a:t>Zatímco před pár lety je strunaři slibovali spočítat:</a:t>
            </a: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5F94B0A9-6D5D-42C9-B89F-D622E22FE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41750"/>
            <a:ext cx="8534400" cy="11874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Brian Greene </a:t>
            </a:r>
            <a:r>
              <a:rPr lang="cs-CZ" altLang="cs-CZ" sz="2400" b="1">
                <a:latin typeface="Comic Sans MS" panose="030F0702030302020204" pitchFamily="66" charset="0"/>
              </a:rPr>
              <a:t>v Elegantním vesmíru</a:t>
            </a:r>
            <a:r>
              <a:rPr lang="cs-CZ" altLang="cs-CZ" sz="2400">
                <a:latin typeface="Comic Sans MS" panose="030F0702030302020204" pitchFamily="66" charset="0"/>
              </a:rPr>
              <a:t> píše, že „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teorie strun 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poskytuje rámec pro odpověď</a:t>
            </a:r>
            <a:r>
              <a:rPr lang="cs-CZ" altLang="cs-CZ" sz="2400">
                <a:latin typeface="Comic Sans MS" panose="030F0702030302020204" pitchFamily="66" charset="0"/>
              </a:rPr>
              <a:t> na otázky jako např.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proč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mají elektron a jiné částice ty hmotnosti, jaké mají.“      </a:t>
            </a: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id="{4630A5AE-0912-4E8E-8552-63D7C4D6D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60950"/>
            <a:ext cx="86407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dnes tento názor sdílí již jen pár skalních nadšenců a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většina strunařů se smířila s tím, že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všechny</a:t>
            </a:r>
            <a:r>
              <a:rPr lang="cs-CZ" altLang="cs-CZ" sz="2400">
                <a:latin typeface="Comic Sans MS" panose="030F0702030302020204" pitchFamily="66" charset="0"/>
              </a:rPr>
              <a:t> mají charakter prostředí a</a:t>
            </a: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nejsou tedy z teorie strun spočitatelné. 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3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31F80BA0-0554-42F1-990E-F000B77A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9" name="Zástupný symbol pro zápatí 2">
            <a:extLst>
              <a:ext uri="{FF2B5EF4-FFF2-40B4-BE49-F238E27FC236}">
                <a16:creationId xmlns:a16="http://schemas.microsoft.com/office/drawing/2014/main" id="{29B12B23-F2F2-474B-96EA-9CEF37E8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FC757974-4A96-4B8E-89D8-C0D3CF02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53D4-1A46-4DA1-BD00-6C9294C5453B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CB14DE56-BAF8-4BAE-8736-000F345FA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06363"/>
            <a:ext cx="7493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Keplerův model vesmíru</a:t>
            </a:r>
            <a:r>
              <a:rPr lang="en-US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 z roku 1596</a:t>
            </a:r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6570" name="Picture 10" descr="PLATON1">
            <a:extLst>
              <a:ext uri="{FF2B5EF4-FFF2-40B4-BE49-F238E27FC236}">
                <a16:creationId xmlns:a16="http://schemas.microsoft.com/office/drawing/2014/main" id="{82E621D3-58B7-4D40-9897-D815363BD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8338"/>
            <a:ext cx="8763000" cy="52752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6571" name="Rectangle 11">
            <a:extLst>
              <a:ext uri="{FF2B5EF4-FFF2-40B4-BE49-F238E27FC236}">
                <a16:creationId xmlns:a16="http://schemas.microsoft.com/office/drawing/2014/main" id="{C4D96B77-E44E-459C-86FF-C732CD663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0"/>
            <a:ext cx="87391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z knihy </a:t>
            </a:r>
            <a:r>
              <a:rPr lang="cs-CZ" altLang="cs-CZ" sz="2400" b="1" i="1">
                <a:solidFill>
                  <a:srgbClr val="FF3300"/>
                </a:solidFill>
                <a:latin typeface="Comic Sans MS" panose="030F0702030302020204" pitchFamily="66" charset="0"/>
              </a:rPr>
              <a:t>Mysterium Cosmographicum</a:t>
            </a:r>
            <a:r>
              <a:rPr lang="cs-CZ" altLang="cs-CZ" sz="2400">
                <a:latin typeface="Comic Sans MS" panose="030F0702030302020204" pitchFamily="66" charset="0"/>
              </a:rPr>
              <a:t>.</a:t>
            </a:r>
            <a:r>
              <a:rPr lang="cs-CZ" altLang="cs-CZ" sz="2400" b="1" i="1">
                <a:solidFill>
                  <a:srgbClr val="FF3300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400">
                <a:latin typeface="Comic Sans MS" panose="030F0702030302020204" pitchFamily="66" charset="0"/>
              </a:rPr>
              <a:t>V té době bylo známo šest planet, jejichž oběžné dráhy ležely na sférických slup</a:t>
            </a:r>
            <a:r>
              <a:rPr lang="en-US" altLang="cs-CZ" sz="2400">
                <a:latin typeface="Comic Sans MS" panose="030F0702030302020204" pitchFamily="66" charset="0"/>
              </a:rPr>
              <a:t>-</a:t>
            </a:r>
            <a:r>
              <a:rPr lang="cs-CZ" altLang="cs-CZ" sz="2400">
                <a:latin typeface="Comic Sans MS" panose="030F0702030302020204" pitchFamily="66" charset="0"/>
              </a:rPr>
              <a:t>kách mezi pěti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Platonovými pravidelnými mnohastěny</a:t>
            </a:r>
            <a:r>
              <a:rPr lang="cs-CZ" altLang="cs-CZ" sz="240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66572" name="Text Box 12">
            <a:extLst>
              <a:ext uri="{FF2B5EF4-FFF2-40B4-BE49-F238E27FC236}">
                <a16:creationId xmlns:a16="http://schemas.microsoft.com/office/drawing/2014/main" id="{6308F672-58F3-4A19-B593-47A7DE421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4508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Kepler se v té době domníval,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že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poloměry </a:t>
            </a:r>
            <a:r>
              <a:rPr lang="cs-CZ" altLang="cs-CZ" sz="2400">
                <a:latin typeface="Comic Sans MS" panose="030F0702030302020204" pitchFamily="66" charset="0"/>
              </a:rPr>
              <a:t>kruhových drah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planet kolem Slunce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jsou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základní fyzikální parametry.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pic>
        <p:nvPicPr>
          <p:cNvPr id="66573" name="Picture 13" descr="KeplesSS">
            <a:extLst>
              <a:ext uri="{FF2B5EF4-FFF2-40B4-BE49-F238E27FC236}">
                <a16:creationId xmlns:a16="http://schemas.microsoft.com/office/drawing/2014/main" id="{9C6A38CD-EF09-4EB1-AF28-CA085135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219200"/>
            <a:ext cx="3795712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4" name="Text Box 14">
            <a:extLst>
              <a:ext uri="{FF2B5EF4-FFF2-40B4-BE49-F238E27FC236}">
                <a16:creationId xmlns:a16="http://schemas.microsoft.com/office/drawing/2014/main" id="{D4A93494-B1F8-4AD3-B5DE-D9CAD9BF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57600"/>
            <a:ext cx="44037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Svůj názor změnil až poté, co </a:t>
            </a:r>
          </a:p>
          <a:p>
            <a:r>
              <a:rPr lang="cs-CZ" altLang="cs-CZ" sz="2400">
                <a:latin typeface="Comic Sans MS" panose="030F0702030302020204" pitchFamily="66" charset="0"/>
              </a:rPr>
              <a:t>se seznámil s pozorováními </a:t>
            </a:r>
          </a:p>
          <a:p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Tychona Brahe.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  <p:bldP spid="66571" grpId="0"/>
      <p:bldP spid="66571" grpId="1"/>
      <p:bldP spid="66572" grpId="0"/>
      <p:bldP spid="6657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1">
            <a:extLst>
              <a:ext uri="{FF2B5EF4-FFF2-40B4-BE49-F238E27FC236}">
                <a16:creationId xmlns:a16="http://schemas.microsoft.com/office/drawing/2014/main" id="{290F9484-D435-4A96-89A3-71D04F50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4" name="Zástupný symbol pro zápatí 2">
            <a:extLst>
              <a:ext uri="{FF2B5EF4-FFF2-40B4-BE49-F238E27FC236}">
                <a16:creationId xmlns:a16="http://schemas.microsoft.com/office/drawing/2014/main" id="{0829D249-A909-49A8-BCD6-CC1DB392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A1B75268-2A13-4C38-95CC-75166702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AD3-E194-4CF9-8515-B41DDFD02E22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640004" name="Text Box 4">
            <a:extLst>
              <a:ext uri="{FF2B5EF4-FFF2-40B4-BE49-F238E27FC236}">
                <a16:creationId xmlns:a16="http://schemas.microsoft.com/office/drawing/2014/main" id="{55430B0B-706E-4C00-BA1D-77A644014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2376488"/>
            <a:ext cx="3560762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8800">
                <a:solidFill>
                  <a:srgbClr val="0033CC"/>
                </a:solidFill>
                <a:latin typeface="Comic Sans MS" panose="030F0702030302020204" pitchFamily="66" charset="0"/>
              </a:rPr>
              <a:t>Konec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>
            <a:extLst>
              <a:ext uri="{FF2B5EF4-FFF2-40B4-BE49-F238E27FC236}">
                <a16:creationId xmlns:a16="http://schemas.microsoft.com/office/drawing/2014/main" id="{5AE34BC1-E18E-40A4-9173-7C7B3763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C48A6078-B134-4056-90CB-65635AA8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7D6F47B7-DA61-4130-AA28-886C4FFA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2AF-AE83-4F76-9541-B2309343178E}" type="slidenum">
              <a:rPr lang="cs-CZ" altLang="cs-CZ"/>
              <a:pPr/>
              <a:t>46</a:t>
            </a:fld>
            <a:endParaRPr lang="cs-CZ" altLang="cs-CZ"/>
          </a:p>
        </p:txBody>
      </p:sp>
      <p:grpSp>
        <p:nvGrpSpPr>
          <p:cNvPr id="619522" name="Group 2">
            <a:extLst>
              <a:ext uri="{FF2B5EF4-FFF2-40B4-BE49-F238E27FC236}">
                <a16:creationId xmlns:a16="http://schemas.microsoft.com/office/drawing/2014/main" id="{107754F4-AD31-4A07-B9C6-1CEDD56C2C27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76200"/>
            <a:ext cx="7924800" cy="6629400"/>
            <a:chOff x="576" y="48"/>
            <a:chExt cx="4800" cy="4065"/>
          </a:xfrm>
        </p:grpSpPr>
        <p:pic>
          <p:nvPicPr>
            <p:cNvPr id="619523" name="Picture 3" descr="Turner_quarks_cosmos_fig2">
              <a:extLst>
                <a:ext uri="{FF2B5EF4-FFF2-40B4-BE49-F238E27FC236}">
                  <a16:creationId xmlns:a16="http://schemas.microsoft.com/office/drawing/2014/main" id="{41ADAB62-9D14-4B6D-AE6B-05B895431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48"/>
              <a:ext cx="4800" cy="4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9524" name="Text Box 4">
              <a:extLst>
                <a:ext uri="{FF2B5EF4-FFF2-40B4-BE49-F238E27FC236}">
                  <a16:creationId xmlns:a16="http://schemas.microsoft.com/office/drawing/2014/main" id="{A25A910F-2B15-4246-B803-13F254A21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144"/>
              <a:ext cx="2873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chemeClr val="bg1"/>
                  </a:solidFill>
                </a:rPr>
                <a:t>historie námi pozorovatelné části vesmíru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ástupný symbol pro datum 1">
            <a:extLst>
              <a:ext uri="{FF2B5EF4-FFF2-40B4-BE49-F238E27FC236}">
                <a16:creationId xmlns:a16="http://schemas.microsoft.com/office/drawing/2014/main" id="{FE255039-0512-4C33-90AF-CB7DA359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32" name="Zástupný symbol pro zápatí 2">
            <a:extLst>
              <a:ext uri="{FF2B5EF4-FFF2-40B4-BE49-F238E27FC236}">
                <a16:creationId xmlns:a16="http://schemas.microsoft.com/office/drawing/2014/main" id="{5CEC029F-163A-464B-8D54-BD25B59A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33" name="Zástupný symbol pro číslo snímku 3">
            <a:extLst>
              <a:ext uri="{FF2B5EF4-FFF2-40B4-BE49-F238E27FC236}">
                <a16:creationId xmlns:a16="http://schemas.microsoft.com/office/drawing/2014/main" id="{0E24F1A4-E2D9-4B17-8744-518681BB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ABB1-52AD-4155-AEA2-947613A806BB}" type="slidenum">
              <a:rPr lang="cs-CZ" altLang="cs-CZ"/>
              <a:pPr/>
              <a:t>5</a:t>
            </a:fld>
            <a:endParaRPr lang="cs-CZ" altLang="cs-CZ"/>
          </a:p>
        </p:txBody>
      </p:sp>
      <p:grpSp>
        <p:nvGrpSpPr>
          <p:cNvPr id="580610" name="Group 2">
            <a:extLst>
              <a:ext uri="{FF2B5EF4-FFF2-40B4-BE49-F238E27FC236}">
                <a16:creationId xmlns:a16="http://schemas.microsoft.com/office/drawing/2014/main" id="{D1BA0D24-626E-456A-9F27-BA79057F21BF}"/>
              </a:ext>
            </a:extLst>
          </p:cNvPr>
          <p:cNvGrpSpPr>
            <a:grpSpLocks/>
          </p:cNvGrpSpPr>
          <p:nvPr/>
        </p:nvGrpSpPr>
        <p:grpSpPr bwMode="auto">
          <a:xfrm>
            <a:off x="396875" y="381000"/>
            <a:ext cx="8137525" cy="2732088"/>
            <a:chOff x="250" y="394"/>
            <a:chExt cx="5126" cy="1721"/>
          </a:xfrm>
        </p:grpSpPr>
        <p:sp>
          <p:nvSpPr>
            <p:cNvPr id="580611" name="Text Box 3">
              <a:extLst>
                <a:ext uri="{FF2B5EF4-FFF2-40B4-BE49-F238E27FC236}">
                  <a16:creationId xmlns:a16="http://schemas.microsoft.com/office/drawing/2014/main" id="{F9AFA907-BC63-4FDA-A898-0C6C1FC59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394"/>
              <a:ext cx="512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cs-CZ" altLang="cs-CZ" sz="2400">
                  <a:latin typeface="Comic Sans MS" panose="030F0702030302020204" pitchFamily="66" charset="0"/>
                </a:rPr>
                <a:t>Z </a:t>
              </a:r>
              <a:r>
                <a:rPr lang="cs-CZ" altLang="cs-CZ" sz="24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barevných kvarků</a:t>
              </a:r>
              <a:r>
                <a:rPr lang="cs-CZ" altLang="cs-CZ" sz="2400">
                  <a:latin typeface="Comic Sans MS" panose="030F0702030302020204" pitchFamily="66" charset="0"/>
                </a:rPr>
                <a:t> jsou složeny dobře známé částice, jako jsou například </a:t>
              </a:r>
              <a:r>
                <a:rPr lang="cs-CZ" altLang="cs-CZ" sz="2400" b="1">
                  <a:solidFill>
                    <a:srgbClr val="0033CC"/>
                  </a:solidFill>
                  <a:latin typeface="Comic Sans MS" panose="030F0702030302020204" pitchFamily="66" charset="0"/>
                </a:rPr>
                <a:t>proton a neutron</a:t>
              </a:r>
              <a:endParaRPr lang="cs-CZ" altLang="cs-CZ" sz="2400" b="1">
                <a:latin typeface="Comic Sans MS" panose="030F0702030302020204" pitchFamily="66" charset="0"/>
              </a:endParaRPr>
            </a:p>
          </p:txBody>
        </p:sp>
        <p:grpSp>
          <p:nvGrpSpPr>
            <p:cNvPr id="580612" name="Group 4">
              <a:extLst>
                <a:ext uri="{FF2B5EF4-FFF2-40B4-BE49-F238E27FC236}">
                  <a16:creationId xmlns:a16="http://schemas.microsoft.com/office/drawing/2014/main" id="{0206A61E-E266-4EAF-999F-1AC499EB9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981"/>
              <a:ext cx="1179" cy="1134"/>
              <a:chOff x="1746" y="1207"/>
              <a:chExt cx="1179" cy="1134"/>
            </a:xfrm>
          </p:grpSpPr>
          <p:sp>
            <p:nvSpPr>
              <p:cNvPr id="580613" name="Oval 5">
                <a:extLst>
                  <a:ext uri="{FF2B5EF4-FFF2-40B4-BE49-F238E27FC236}">
                    <a16:creationId xmlns:a16="http://schemas.microsoft.com/office/drawing/2014/main" id="{4589CFA2-FDA1-4FBA-BAA6-42159070B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6" y="1207"/>
                <a:ext cx="1179" cy="1134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580614" name="Group 6">
                <a:extLst>
                  <a:ext uri="{FF2B5EF4-FFF2-40B4-BE49-F238E27FC236}">
                    <a16:creationId xmlns:a16="http://schemas.microsoft.com/office/drawing/2014/main" id="{8D9A552E-BFBC-481C-B42C-F578BB8304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1298"/>
                <a:ext cx="725" cy="1043"/>
                <a:chOff x="1837" y="1298"/>
                <a:chExt cx="725" cy="1043"/>
              </a:xfrm>
            </p:grpSpPr>
            <p:sp>
              <p:nvSpPr>
                <p:cNvPr id="580615" name="Oval 7">
                  <a:extLst>
                    <a:ext uri="{FF2B5EF4-FFF2-40B4-BE49-F238E27FC236}">
                      <a16:creationId xmlns:a16="http://schemas.microsoft.com/office/drawing/2014/main" id="{13CD6512-BEB7-4506-822E-02FE383D7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7" y="1298"/>
                  <a:ext cx="544" cy="5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80616" name="Oval 8">
                  <a:extLst>
                    <a:ext uri="{FF2B5EF4-FFF2-40B4-BE49-F238E27FC236}">
                      <a16:creationId xmlns:a16="http://schemas.microsoft.com/office/drawing/2014/main" id="{6F98EF02-F063-42B0-B70E-45470A3DC8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1797"/>
                  <a:ext cx="544" cy="54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580617" name="Oval 9">
                <a:extLst>
                  <a:ext uri="{FF2B5EF4-FFF2-40B4-BE49-F238E27FC236}">
                    <a16:creationId xmlns:a16="http://schemas.microsoft.com/office/drawing/2014/main" id="{D9E59877-8B8F-402E-880D-25E53867D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1434"/>
                <a:ext cx="544" cy="499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580618" name="Group 10">
                <a:extLst>
                  <a:ext uri="{FF2B5EF4-FFF2-40B4-BE49-F238E27FC236}">
                    <a16:creationId xmlns:a16="http://schemas.microsoft.com/office/drawing/2014/main" id="{D739A286-FBAC-4EEC-85B3-AE8746721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7" y="1353"/>
                <a:ext cx="869" cy="898"/>
                <a:chOff x="1927" y="1348"/>
                <a:chExt cx="869" cy="898"/>
              </a:xfrm>
            </p:grpSpPr>
            <p:sp>
              <p:nvSpPr>
                <p:cNvPr id="580619" name="Text Box 11">
                  <a:extLst>
                    <a:ext uri="{FF2B5EF4-FFF2-40B4-BE49-F238E27FC236}">
                      <a16:creationId xmlns:a16="http://schemas.microsoft.com/office/drawing/2014/main" id="{1E686E85-9DF4-48C0-952A-E8D4ECE2CB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7" y="1348"/>
                  <a:ext cx="324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3600" b="1">
                      <a:solidFill>
                        <a:schemeClr val="bg1"/>
                      </a:solidFill>
                      <a:latin typeface="Microsoft Sans Serif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580620" name="Text Box 12">
                  <a:extLst>
                    <a:ext uri="{FF2B5EF4-FFF2-40B4-BE49-F238E27FC236}">
                      <a16:creationId xmlns:a16="http://schemas.microsoft.com/office/drawing/2014/main" id="{3169A51A-9EB2-45AB-B746-8140602128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72" y="1480"/>
                  <a:ext cx="324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3600" b="1">
                      <a:solidFill>
                        <a:schemeClr val="bg1"/>
                      </a:solidFill>
                      <a:latin typeface="Microsoft Sans Serif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580621" name="Text Box 13">
                  <a:extLst>
                    <a:ext uri="{FF2B5EF4-FFF2-40B4-BE49-F238E27FC236}">
                      <a16:creationId xmlns:a16="http://schemas.microsoft.com/office/drawing/2014/main" id="{F1EFDB87-CA26-4C0E-BD7E-698B6B2B24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0" y="1842"/>
                  <a:ext cx="27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3600" b="1">
                      <a:solidFill>
                        <a:schemeClr val="bg1"/>
                      </a:solidFill>
                      <a:latin typeface="Microsoft Sans Serif" panose="020B0604020202020204" pitchFamily="34" charset="0"/>
                    </a:rPr>
                    <a:t>d</a:t>
                  </a:r>
                </a:p>
              </p:txBody>
            </p:sp>
          </p:grpSp>
        </p:grpSp>
        <p:sp>
          <p:nvSpPr>
            <p:cNvPr id="580622" name="Text Box 14">
              <a:extLst>
                <a:ext uri="{FF2B5EF4-FFF2-40B4-BE49-F238E27FC236}">
                  <a16:creationId xmlns:a16="http://schemas.microsoft.com/office/drawing/2014/main" id="{F4930365-D9B3-4B6A-A2C8-05F3FA961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" y="1348"/>
              <a:ext cx="1057" cy="36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32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proton=</a:t>
              </a:r>
            </a:p>
          </p:txBody>
        </p:sp>
        <p:sp>
          <p:nvSpPr>
            <p:cNvPr id="580623" name="Text Box 15">
              <a:extLst>
                <a:ext uri="{FF2B5EF4-FFF2-40B4-BE49-F238E27FC236}">
                  <a16:creationId xmlns:a16="http://schemas.microsoft.com/office/drawing/2014/main" id="{15827596-D1EE-4FEE-959A-5EC62A673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1303"/>
              <a:ext cx="1195" cy="36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32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neutron=</a:t>
              </a:r>
            </a:p>
          </p:txBody>
        </p:sp>
        <p:grpSp>
          <p:nvGrpSpPr>
            <p:cNvPr id="580624" name="Group 16">
              <a:extLst>
                <a:ext uri="{FF2B5EF4-FFF2-40B4-BE49-F238E27FC236}">
                  <a16:creationId xmlns:a16="http://schemas.microsoft.com/office/drawing/2014/main" id="{0E97E594-4D0C-4C91-A1D6-E8078DA7F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935"/>
              <a:ext cx="1179" cy="1134"/>
              <a:chOff x="1746" y="1207"/>
              <a:chExt cx="1179" cy="1134"/>
            </a:xfrm>
          </p:grpSpPr>
          <p:sp>
            <p:nvSpPr>
              <p:cNvPr id="580625" name="Oval 17">
                <a:extLst>
                  <a:ext uri="{FF2B5EF4-FFF2-40B4-BE49-F238E27FC236}">
                    <a16:creationId xmlns:a16="http://schemas.microsoft.com/office/drawing/2014/main" id="{FD7CFBDB-DBFC-400E-AD54-F05E93D2D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6" y="1207"/>
                <a:ext cx="1179" cy="1134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580626" name="Group 18">
                <a:extLst>
                  <a:ext uri="{FF2B5EF4-FFF2-40B4-BE49-F238E27FC236}">
                    <a16:creationId xmlns:a16="http://schemas.microsoft.com/office/drawing/2014/main" id="{87F28B1D-3EA9-41C8-8650-60FB520D28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1298"/>
                <a:ext cx="725" cy="1043"/>
                <a:chOff x="1837" y="1298"/>
                <a:chExt cx="725" cy="1043"/>
              </a:xfrm>
            </p:grpSpPr>
            <p:sp>
              <p:nvSpPr>
                <p:cNvPr id="580627" name="Oval 19">
                  <a:extLst>
                    <a:ext uri="{FF2B5EF4-FFF2-40B4-BE49-F238E27FC236}">
                      <a16:creationId xmlns:a16="http://schemas.microsoft.com/office/drawing/2014/main" id="{26800A9D-2CF2-4C74-A4E6-43C52B0A6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7" y="1298"/>
                  <a:ext cx="544" cy="5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80628" name="Oval 20">
                  <a:extLst>
                    <a:ext uri="{FF2B5EF4-FFF2-40B4-BE49-F238E27FC236}">
                      <a16:creationId xmlns:a16="http://schemas.microsoft.com/office/drawing/2014/main" id="{14BB4A11-4533-4D3D-B0A6-2B917BD511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1797"/>
                  <a:ext cx="544" cy="54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580629" name="Oval 21">
                <a:extLst>
                  <a:ext uri="{FF2B5EF4-FFF2-40B4-BE49-F238E27FC236}">
                    <a16:creationId xmlns:a16="http://schemas.microsoft.com/office/drawing/2014/main" id="{1DDB9F31-0152-4D8D-987B-6333E393D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1434"/>
                <a:ext cx="544" cy="499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580630" name="Group 22">
                <a:extLst>
                  <a:ext uri="{FF2B5EF4-FFF2-40B4-BE49-F238E27FC236}">
                    <a16:creationId xmlns:a16="http://schemas.microsoft.com/office/drawing/2014/main" id="{E3107907-CA9D-4FE0-B6DC-061B44EAC2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7" y="1353"/>
                <a:ext cx="821" cy="898"/>
                <a:chOff x="1927" y="1348"/>
                <a:chExt cx="821" cy="898"/>
              </a:xfrm>
            </p:grpSpPr>
            <p:sp>
              <p:nvSpPr>
                <p:cNvPr id="580631" name="Text Box 23">
                  <a:extLst>
                    <a:ext uri="{FF2B5EF4-FFF2-40B4-BE49-F238E27FC236}">
                      <a16:creationId xmlns:a16="http://schemas.microsoft.com/office/drawing/2014/main" id="{FF854170-D09B-4270-BACD-D99FAF2A2B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7" y="1348"/>
                  <a:ext cx="27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3600" b="1">
                      <a:solidFill>
                        <a:schemeClr val="bg1"/>
                      </a:solidFill>
                      <a:latin typeface="Microsoft Sans Serif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580632" name="Text Box 24">
                  <a:extLst>
                    <a:ext uri="{FF2B5EF4-FFF2-40B4-BE49-F238E27FC236}">
                      <a16:creationId xmlns:a16="http://schemas.microsoft.com/office/drawing/2014/main" id="{76D0BB6F-91B9-4B6E-B183-74CFE44762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72" y="1480"/>
                  <a:ext cx="27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3600" b="1">
                      <a:solidFill>
                        <a:schemeClr val="bg1"/>
                      </a:solidFill>
                      <a:latin typeface="Microsoft Sans Serif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580633" name="Text Box 25">
                  <a:extLst>
                    <a:ext uri="{FF2B5EF4-FFF2-40B4-BE49-F238E27FC236}">
                      <a16:creationId xmlns:a16="http://schemas.microsoft.com/office/drawing/2014/main" id="{60F4188C-8665-44A3-ADC8-FBE4D78E4E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0" y="1842"/>
                  <a:ext cx="27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3600" b="1">
                      <a:solidFill>
                        <a:schemeClr val="bg1"/>
                      </a:solidFill>
                      <a:latin typeface="Microsoft Sans Serif" panose="020B0604020202020204" pitchFamily="34" charset="0"/>
                    </a:rPr>
                    <a:t>d</a:t>
                  </a:r>
                </a:p>
              </p:txBody>
            </p:sp>
          </p:grpSp>
        </p:grpSp>
      </p:grpSp>
      <p:sp>
        <p:nvSpPr>
          <p:cNvPr id="580634" name="Text Box 26">
            <a:extLst>
              <a:ext uri="{FF2B5EF4-FFF2-40B4-BE49-F238E27FC236}">
                <a16:creationId xmlns:a16="http://schemas.microsoft.com/office/drawing/2014/main" id="{74667D9A-5A49-4407-965E-B9CF665B2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29000"/>
            <a:ext cx="673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Microsoft Sans Serif" panose="020B0604020202020204" pitchFamily="34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Vše nasvědčuje tomu, že na rozdíl od leptonů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80635" name="Text Box 27">
            <a:extLst>
              <a:ext uri="{FF2B5EF4-FFF2-40B4-BE49-F238E27FC236}">
                <a16:creationId xmlns:a16="http://schemas.microsoft.com/office/drawing/2014/main" id="{8E344333-1FE9-4385-A54E-A86CAFA9D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900488"/>
            <a:ext cx="8208962" cy="519112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kvarky v přírodě neexistují jako volné částice </a:t>
            </a:r>
          </a:p>
        </p:txBody>
      </p:sp>
      <p:sp>
        <p:nvSpPr>
          <p:cNvPr id="580636" name="Text Box 28">
            <a:extLst>
              <a:ext uri="{FF2B5EF4-FFF2-40B4-BE49-F238E27FC236}">
                <a16:creationId xmlns:a16="http://schemas.microsoft.com/office/drawing/2014/main" id="{66DA4B32-0801-4964-901C-A974E595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4419600"/>
            <a:ext cx="8101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ale vždy jen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uvnitř částic</a:t>
            </a:r>
            <a:r>
              <a:rPr lang="cs-CZ" altLang="cs-CZ" sz="2400">
                <a:latin typeface="Comic Sans MS" panose="030F0702030302020204" pitchFamily="66" charset="0"/>
              </a:rPr>
              <a:t>, jako jsou protony a neutrony.</a:t>
            </a:r>
          </a:p>
        </p:txBody>
      </p:sp>
      <p:sp>
        <p:nvSpPr>
          <p:cNvPr id="580637" name="Text Box 29">
            <a:extLst>
              <a:ext uri="{FF2B5EF4-FFF2-40B4-BE49-F238E27FC236}">
                <a16:creationId xmlns:a16="http://schemas.microsoft.com/office/drawing/2014/main" id="{5D50507E-5BBA-481B-AEBF-0922DD7F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5029200"/>
            <a:ext cx="813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latin typeface="Comic Sans MS" panose="030F0702030302020204" pitchFamily="66" charset="0"/>
              </a:rPr>
              <a:t>Experimentální data lze pochopit jen za předpokladu, že</a:t>
            </a:r>
            <a:endParaRPr lang="cs-CZ" altLang="cs-CZ" sz="2800">
              <a:latin typeface="Comic Sans MS" panose="030F0702030302020204" pitchFamily="66" charset="0"/>
            </a:endParaRPr>
          </a:p>
        </p:txBody>
      </p:sp>
      <p:sp>
        <p:nvSpPr>
          <p:cNvPr id="580638" name="Text Box 30">
            <a:extLst>
              <a:ext uri="{FF2B5EF4-FFF2-40B4-BE49-F238E27FC236}">
                <a16:creationId xmlns:a16="http://schemas.microsoft.com/office/drawing/2014/main" id="{C3BB95E6-2A13-4DFB-9CCB-90AD6F30B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00688"/>
            <a:ext cx="7386638" cy="519112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0033CC"/>
                </a:solidFill>
                <a:latin typeface="Comic Sans MS" panose="030F0702030302020204" pitchFamily="66" charset="0"/>
              </a:rPr>
              <a:t>hadrony jsou bezbarvé kombinace kvarků.</a:t>
            </a:r>
            <a:endParaRPr lang="cs-CZ" altLang="cs-CZ" sz="28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8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0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80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80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34" grpId="0"/>
      <p:bldP spid="580635" grpId="0" animBg="1"/>
      <p:bldP spid="580636" grpId="0"/>
      <p:bldP spid="580637" grpId="0"/>
      <p:bldP spid="5806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datum 1">
            <a:extLst>
              <a:ext uri="{FF2B5EF4-FFF2-40B4-BE49-F238E27FC236}">
                <a16:creationId xmlns:a16="http://schemas.microsoft.com/office/drawing/2014/main" id="{CBECDA54-8B24-4455-BEFF-1A10CBA9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04E1B102-4935-4EBA-B3FE-C44B8028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7" name="Zástupný symbol pro číslo snímku 3">
            <a:extLst>
              <a:ext uri="{FF2B5EF4-FFF2-40B4-BE49-F238E27FC236}">
                <a16:creationId xmlns:a16="http://schemas.microsoft.com/office/drawing/2014/main" id="{12C55B26-75CD-40DD-9D84-80B6358F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B96C-567C-47BD-A9C6-376AC5F2AB0E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666AEF8B-CC06-4ED8-BA0D-7AB4E2D3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606675"/>
            <a:ext cx="840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Mají společnou charakteristiku: lze je popsat pomocí </a:t>
            </a:r>
          </a:p>
          <a:p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výměny</a:t>
            </a:r>
            <a:r>
              <a:rPr lang="cs-CZ" altLang="cs-CZ" sz="2400" b="1">
                <a:latin typeface="Comic Sans MS" panose="030F0702030302020204" pitchFamily="66" charset="0"/>
              </a:rPr>
              <a:t> zprostředkujících částic se spinem 1</a:t>
            </a:r>
            <a:r>
              <a:rPr lang="en-US" altLang="cs-CZ" sz="2400" b="1">
                <a:latin typeface="Comic Sans MS" panose="030F0702030302020204" pitchFamily="66" charset="0"/>
              </a:rPr>
              <a:t>, tzv.</a:t>
            </a:r>
            <a:endParaRPr lang="cs-CZ" altLang="cs-CZ" sz="2400" b="1">
              <a:latin typeface="Comic Sans MS" panose="030F0702030302020204" pitchFamily="66" charset="0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61ADF67D-0C1C-4962-96DC-E94AB1B7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762000"/>
            <a:ext cx="3438525" cy="1800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</a:rPr>
              <a:t>gravitační </a:t>
            </a:r>
          </a:p>
          <a:p>
            <a:r>
              <a: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</a:rPr>
              <a:t>elektromagnetické </a:t>
            </a:r>
          </a:p>
          <a:p>
            <a:r>
              <a: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</a:rPr>
              <a:t>slabé</a:t>
            </a:r>
          </a:p>
          <a:p>
            <a:r>
              <a:rPr lang="cs-CZ" altLang="cs-CZ" sz="2800" b="1">
                <a:solidFill>
                  <a:srgbClr val="FF3300"/>
                </a:solidFill>
                <a:latin typeface="Comic Sans MS" panose="030F0702030302020204" pitchFamily="66" charset="0"/>
              </a:rPr>
              <a:t>silné</a:t>
            </a:r>
            <a:r>
              <a:rPr lang="cs-CZ" altLang="cs-CZ" sz="2800">
                <a:solidFill>
                  <a:srgbClr val="FF33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D007F45B-5B2E-41E8-8469-A8A8A4A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76200"/>
            <a:ext cx="5470525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0033CC"/>
                </a:solidFill>
                <a:latin typeface="Comic Sans MS" panose="030F0702030302020204" pitchFamily="66" charset="0"/>
              </a:rPr>
              <a:t>Síly mezi kvarky a leptony</a:t>
            </a:r>
            <a:r>
              <a:rPr lang="cs-CZ" altLang="cs-CZ"/>
              <a:t> 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7080F204-A747-4210-B826-5CE66647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05200"/>
            <a:ext cx="7467600" cy="519113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b="1">
                <a:solidFill>
                  <a:srgbClr val="FFFF00"/>
                </a:solidFill>
                <a:latin typeface="Comic Sans MS" panose="030F0702030302020204" pitchFamily="66" charset="0"/>
              </a:rPr>
              <a:t>intermediálních vektorových bosonů (IVB)</a:t>
            </a:r>
            <a:r>
              <a:rPr lang="cs-CZ" altLang="cs-CZ" sz="2400" b="1">
                <a:solidFill>
                  <a:srgbClr val="0033CC"/>
                </a:solidFill>
                <a:latin typeface="Microsoft Sans Serif" panose="020B0604020202020204" pitchFamily="34" charset="0"/>
              </a:rPr>
              <a:t> </a:t>
            </a:r>
            <a:r>
              <a:rPr lang="cs-CZ" altLang="cs-CZ"/>
              <a:t> </a:t>
            </a:r>
          </a:p>
        </p:txBody>
      </p:sp>
      <p:grpSp>
        <p:nvGrpSpPr>
          <p:cNvPr id="8204" name="Group 12">
            <a:extLst>
              <a:ext uri="{FF2B5EF4-FFF2-40B4-BE49-F238E27FC236}">
                <a16:creationId xmlns:a16="http://schemas.microsoft.com/office/drawing/2014/main" id="{3961067E-3D84-47C1-BF70-2A5C3A9E7085}"/>
              </a:ext>
            </a:extLst>
          </p:cNvPr>
          <p:cNvGrpSpPr>
            <a:grpSpLocks/>
          </p:cNvGrpSpPr>
          <p:nvPr/>
        </p:nvGrpSpPr>
        <p:grpSpPr bwMode="auto">
          <a:xfrm>
            <a:off x="3783013" y="760413"/>
            <a:ext cx="5360987" cy="1830387"/>
            <a:chOff x="2336" y="578"/>
            <a:chExt cx="3377" cy="1153"/>
          </a:xfrm>
        </p:grpSpPr>
        <p:sp>
          <p:nvSpPr>
            <p:cNvPr id="8198" name="AutoShape 6">
              <a:extLst>
                <a:ext uri="{FF2B5EF4-FFF2-40B4-BE49-F238E27FC236}">
                  <a16:creationId xmlns:a16="http://schemas.microsoft.com/office/drawing/2014/main" id="{363C043B-C591-4B95-88CE-658ED85B5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935"/>
              <a:ext cx="272" cy="726"/>
            </a:xfrm>
            <a:prstGeom prst="rightBrace">
              <a:avLst>
                <a:gd name="adj1" fmla="val 2224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199" name="Text Box 7">
              <a:extLst>
                <a:ext uri="{FF2B5EF4-FFF2-40B4-BE49-F238E27FC236}">
                  <a16:creationId xmlns:a16="http://schemas.microsoft.com/office/drawing/2014/main" id="{52C0FC24-38AF-4F64-8ABC-283DEF8E37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578"/>
              <a:ext cx="25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latin typeface="Comic Sans MS" panose="030F0702030302020204" pitchFamily="66" charset="0"/>
                </a:rPr>
                <a:t>Patří do jedné třídy tzv. </a:t>
              </a:r>
            </a:p>
          </p:txBody>
        </p:sp>
        <p:sp>
          <p:nvSpPr>
            <p:cNvPr id="8200" name="Text Box 8">
              <a:extLst>
                <a:ext uri="{FF2B5EF4-FFF2-40B4-BE49-F238E27FC236}">
                  <a16:creationId xmlns:a16="http://schemas.microsoft.com/office/drawing/2014/main" id="{F28752B3-5158-4AEA-A648-8E171947C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896"/>
              <a:ext cx="2166" cy="32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8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kalibračních teorií</a:t>
              </a:r>
              <a:r>
                <a:rPr lang="cs-CZ" altLang="cs-CZ" sz="28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8201" name="Text Box 9">
              <a:extLst>
                <a:ext uri="{FF2B5EF4-FFF2-40B4-BE49-F238E27FC236}">
                  <a16:creationId xmlns:a16="http://schemas.microsoft.com/office/drawing/2014/main" id="{82FA4944-52C0-4E44-8396-8638FCCB2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1213"/>
              <a:ext cx="30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latin typeface="Comic Sans MS" panose="030F0702030302020204" pitchFamily="66" charset="0"/>
                </a:rPr>
                <a:t>jež představují základní rámec </a:t>
              </a:r>
            </a:p>
            <a:p>
              <a:r>
                <a:rPr lang="cs-CZ" altLang="cs-CZ" sz="2400" b="1">
                  <a:latin typeface="Comic Sans MS" panose="030F0702030302020204" pitchFamily="66" charset="0"/>
                </a:rPr>
                <a:t>pro popis sil v mikrosvětě.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6BDDDB2F-EA11-49E9-B15F-989F4CDB11F9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886200"/>
            <a:ext cx="8383588" cy="2414588"/>
            <a:chOff x="204" y="2614"/>
            <a:chExt cx="5281" cy="1521"/>
          </a:xfrm>
        </p:grpSpPr>
        <p:pic>
          <p:nvPicPr>
            <p:cNvPr id="8202" name="Picture 10" descr="sily_obr">
              <a:extLst>
                <a:ext uri="{FF2B5EF4-FFF2-40B4-BE49-F238E27FC236}">
                  <a16:creationId xmlns:a16="http://schemas.microsoft.com/office/drawing/2014/main" id="{FEF5CABF-C8E6-4DB8-B834-E51628C53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840"/>
              <a:ext cx="5281" cy="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3" name="AutoShape 11">
              <a:extLst>
                <a:ext uri="{FF2B5EF4-FFF2-40B4-BE49-F238E27FC236}">
                  <a16:creationId xmlns:a16="http://schemas.microsoft.com/office/drawing/2014/main" id="{E77FC9AF-0A37-4FCF-9AF3-E0D3DEB00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614"/>
              <a:ext cx="154" cy="30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7" name="Text Box 15">
            <a:extLst>
              <a:ext uri="{FF2B5EF4-FFF2-40B4-BE49-F238E27FC236}">
                <a16:creationId xmlns:a16="http://schemas.microsoft.com/office/drawing/2014/main" id="{B4D84073-FFDC-489B-B18B-895C66CC4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19800"/>
            <a:ext cx="85344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Dosah sil je nepřímo úměrný hmotnosti příslušného IVB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nimBg="1"/>
      <p:bldP spid="8196" grpId="0" animBg="1"/>
      <p:bldP spid="8197" grpId="0" animBg="1"/>
      <p:bldP spid="82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CB0243EB-AE19-4597-AB86-A9CA49D3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A37EE8B7-B070-4753-8036-712CB3D7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4A39102D-C42C-4AB3-831A-2F0FD4AD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57E6-3103-4D4B-98B9-001499DA39C9}" type="slidenum">
              <a:rPr lang="cs-CZ" altLang="cs-CZ"/>
              <a:pPr/>
              <a:t>7</a:t>
            </a:fld>
            <a:endParaRPr lang="cs-CZ" altLang="cs-CZ"/>
          </a:p>
        </p:txBody>
      </p:sp>
      <p:pic>
        <p:nvPicPr>
          <p:cNvPr id="12290" name="Picture 2" descr="sily_obr">
            <a:extLst>
              <a:ext uri="{FF2B5EF4-FFF2-40B4-BE49-F238E27FC236}">
                <a16:creationId xmlns:a16="http://schemas.microsoft.com/office/drawing/2014/main" id="{FDB5BB8A-1077-4E25-A949-E30B2E5FD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981075"/>
            <a:ext cx="845502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01EF01BF-6D94-4C4E-989E-6D3C99B87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8288"/>
            <a:ext cx="4581525" cy="57943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FF3300"/>
                </a:solidFill>
                <a:latin typeface="Comic Sans MS" panose="030F0702030302020204" pitchFamily="66" charset="0"/>
              </a:rPr>
              <a:t>Elektromagnetické síly</a:t>
            </a:r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340220E9-CF54-461D-8FC1-FE654BC86B8C}"/>
              </a:ext>
            </a:extLst>
          </p:cNvPr>
          <p:cNvSpPr>
            <a:spLocks noChangeArrowheads="1"/>
          </p:cNvSpPr>
          <p:nvPr/>
        </p:nvSpPr>
        <p:spPr bwMode="auto">
          <a:xfrm rot="-1281469">
            <a:off x="4500563" y="765175"/>
            <a:ext cx="792162" cy="347663"/>
          </a:xfrm>
          <a:prstGeom prst="leftArrow">
            <a:avLst>
              <a:gd name="adj1" fmla="val 50000"/>
              <a:gd name="adj2" fmla="val 56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D7F3F7CF-827F-4CE2-A10E-6E8AC9CB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88938"/>
            <a:ext cx="993775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Foton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588A1ECC-18CA-4839-9031-5FA718C8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3141663"/>
            <a:ext cx="8526463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3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základní vlastnosti:</a:t>
            </a:r>
          </a:p>
          <a:p>
            <a:endParaRPr lang="cs-CZ" altLang="cs-CZ" sz="800" b="1">
              <a:latin typeface="Comic Sans MS" panose="030F0702030302020204" pitchFamily="66" charset="0"/>
            </a:endParaRPr>
          </a:p>
          <a:p>
            <a:r>
              <a:rPr lang="cs-CZ" altLang="cs-CZ" sz="2400" b="1">
                <a:latin typeface="Comic Sans MS" panose="030F0702030302020204" pitchFamily="66" charset="0"/>
              </a:rPr>
              <a:t>• působí jen na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elektricky nabité částice</a:t>
            </a:r>
          </a:p>
          <a:p>
            <a:r>
              <a:rPr lang="cs-CZ" altLang="cs-CZ" b="1">
                <a:latin typeface="Comic Sans MS" panose="030F0702030302020204" pitchFamily="66" charset="0"/>
              </a:rPr>
              <a:t>•</a:t>
            </a:r>
            <a:r>
              <a:rPr lang="cs-CZ" altLang="cs-CZ" sz="2400" b="1">
                <a:latin typeface="Comic Sans MS" panose="030F0702030302020204" pitchFamily="66" charset="0"/>
              </a:rPr>
              <a:t> j</a:t>
            </a:r>
            <a:r>
              <a:rPr lang="en-US" altLang="cs-CZ" sz="2400" b="1">
                <a:latin typeface="Comic Sans MS" panose="030F0702030302020204" pitchFamily="66" charset="0"/>
              </a:rPr>
              <a:t>sou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invariantní</a:t>
            </a:r>
            <a:r>
              <a:rPr lang="cs-CZ" altLang="cs-CZ" sz="2400" b="1">
                <a:latin typeface="Comic Sans MS" panose="030F0702030302020204" pitchFamily="66" charset="0"/>
              </a:rPr>
              <a:t> vůči záměnám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vpravo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↔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vlevo</a:t>
            </a:r>
            <a:r>
              <a:rPr lang="cs-CZ" altLang="cs-CZ" sz="2400" b="1">
                <a:latin typeface="Comic Sans MS" panose="030F0702030302020204" pitchFamily="66" charset="0"/>
              </a:rPr>
              <a:t> a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částice ↔ antičástice</a:t>
            </a:r>
          </a:p>
          <a:p>
            <a:r>
              <a:rPr lang="cs-CZ" altLang="cs-CZ" b="1">
                <a:latin typeface="Comic Sans MS" panose="030F0702030302020204" pitchFamily="66" charset="0"/>
              </a:rPr>
              <a:t>•</a:t>
            </a:r>
            <a:r>
              <a:rPr lang="cs-CZ" altLang="cs-CZ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m</a:t>
            </a:r>
            <a:r>
              <a:rPr lang="en-US" altLang="cs-CZ" sz="2400" b="1">
                <a:latin typeface="Comic Sans MS" panose="030F0702030302020204" pitchFamily="66" charset="0"/>
              </a:rPr>
              <a:t>aj</a:t>
            </a:r>
            <a:r>
              <a:rPr lang="cs-CZ" altLang="cs-CZ" sz="2400" b="1">
                <a:latin typeface="Comic Sans MS" panose="030F0702030302020204" pitchFamily="66" charset="0"/>
              </a:rPr>
              <a:t>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nekonečný dosah</a:t>
            </a:r>
            <a:r>
              <a:rPr lang="cs-CZ" altLang="cs-CZ" sz="2400" b="1">
                <a:latin typeface="Comic Sans MS" panose="030F0702030302020204" pitchFamily="66" charset="0"/>
              </a:rPr>
              <a:t>, foton má nulovou hmotnost </a:t>
            </a:r>
          </a:p>
          <a:p>
            <a:r>
              <a:rPr lang="cs-CZ" altLang="cs-CZ" b="1">
                <a:latin typeface="Comic Sans MS" panose="030F0702030302020204" pitchFamily="66" charset="0"/>
              </a:rPr>
              <a:t>• </a:t>
            </a:r>
            <a:r>
              <a:rPr lang="cs-CZ" altLang="cs-CZ" sz="2400" b="1">
                <a:latin typeface="Comic Sans MS" panose="030F0702030302020204" pitchFamily="66" charset="0"/>
              </a:rPr>
              <a:t>jsou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dobře</a:t>
            </a:r>
            <a:r>
              <a:rPr lang="cs-CZ" altLang="cs-CZ" sz="2400" b="1">
                <a:latin typeface="Comic Sans MS" panose="030F0702030302020204" pitchFamily="66" charset="0"/>
              </a:rPr>
              <a:t> popsány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kvantovou elektrodynamikou (QED)</a:t>
            </a:r>
          </a:p>
          <a:p>
            <a:r>
              <a:rPr lang="cs-CZ" altLang="cs-CZ" b="1">
                <a:latin typeface="Comic Sans MS" panose="030F0702030302020204" pitchFamily="66" charset="0"/>
              </a:rPr>
              <a:t>• </a:t>
            </a:r>
            <a:r>
              <a:rPr lang="cs-CZ" altLang="cs-CZ" sz="2400" b="1">
                <a:latin typeface="Comic Sans MS" panose="030F0702030302020204" pitchFamily="66" charset="0"/>
              </a:rPr>
              <a:t>kromě velmi malých vzdáleností, kde QED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nemá smysl</a:t>
            </a:r>
            <a:r>
              <a:rPr lang="cs-CZ" altLang="cs-CZ" sz="2400" b="1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2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datum 1">
            <a:extLst>
              <a:ext uri="{FF2B5EF4-FFF2-40B4-BE49-F238E27FC236}">
                <a16:creationId xmlns:a16="http://schemas.microsoft.com/office/drawing/2014/main" id="{65EF3DCE-4019-479F-BC38-F39C5257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1" name="Zástupný symbol pro zápatí 2">
            <a:extLst>
              <a:ext uri="{FF2B5EF4-FFF2-40B4-BE49-F238E27FC236}">
                <a16:creationId xmlns:a16="http://schemas.microsoft.com/office/drawing/2014/main" id="{8AA9EE2A-D6C0-4AF1-8D95-03DAEEAA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1ABAB4E2-85F7-4E1C-89A7-1B68C5D0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553F-B6FE-4119-98EA-414E83452D3C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76C8A9D6-2119-4A03-A14D-3DEE5EBA5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127000"/>
            <a:ext cx="2097087" cy="579438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FF3300"/>
                </a:solidFill>
                <a:latin typeface="Comic Sans MS" panose="030F0702030302020204" pitchFamily="66" charset="0"/>
              </a:rPr>
              <a:t>Slabé síly</a:t>
            </a:r>
          </a:p>
        </p:txBody>
      </p:sp>
      <p:pic>
        <p:nvPicPr>
          <p:cNvPr id="13315" name="Picture 3" descr="sily_obr">
            <a:extLst>
              <a:ext uri="{FF2B5EF4-FFF2-40B4-BE49-F238E27FC236}">
                <a16:creationId xmlns:a16="http://schemas.microsoft.com/office/drawing/2014/main" id="{D719C843-9E61-4933-ADED-1902CD18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08025"/>
            <a:ext cx="845502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AutoShape 4">
            <a:extLst>
              <a:ext uri="{FF2B5EF4-FFF2-40B4-BE49-F238E27FC236}">
                <a16:creationId xmlns:a16="http://schemas.microsoft.com/office/drawing/2014/main" id="{32F8404F-6EE4-48D0-A5BB-EA1264F5A318}"/>
              </a:ext>
            </a:extLst>
          </p:cNvPr>
          <p:cNvSpPr>
            <a:spLocks noChangeArrowheads="1"/>
          </p:cNvSpPr>
          <p:nvPr/>
        </p:nvSpPr>
        <p:spPr bwMode="auto">
          <a:xfrm rot="-1281469">
            <a:off x="4572000" y="633413"/>
            <a:ext cx="792163" cy="347662"/>
          </a:xfrm>
          <a:prstGeom prst="leftArrow">
            <a:avLst>
              <a:gd name="adj1" fmla="val 50000"/>
              <a:gd name="adj2" fmla="val 569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007679-BF95-4285-941F-A5B3B1043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63513"/>
            <a:ext cx="2651125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bosony W</a:t>
            </a:r>
            <a:r>
              <a:rPr lang="cs-CZ" altLang="cs-CZ" sz="2400" b="1" baseline="30000">
                <a:solidFill>
                  <a:schemeClr val="bg1"/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,W</a:t>
            </a:r>
            <a:r>
              <a:rPr lang="cs-CZ" altLang="cs-CZ" sz="2400" b="1" baseline="3000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,Z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94A401CB-7B37-4D60-87E9-5EE8948DB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19400"/>
            <a:ext cx="8424863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základní vlastnosti:</a:t>
            </a:r>
          </a:p>
          <a:p>
            <a:endParaRPr lang="cs-CZ" altLang="cs-CZ" sz="800" b="1">
              <a:latin typeface="Comic Sans MS" panose="030F0702030302020204" pitchFamily="66" charset="0"/>
            </a:endParaRPr>
          </a:p>
          <a:p>
            <a:r>
              <a:rPr lang="cs-CZ" altLang="cs-CZ" sz="2400" b="1">
                <a:latin typeface="Comic Sans MS" panose="030F0702030302020204" pitchFamily="66" charset="0"/>
              </a:rPr>
              <a:t>• působí na </a:t>
            </a:r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všechny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kvarky a leptony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• </a:t>
            </a:r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nejsou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invariantní </a:t>
            </a:r>
            <a:r>
              <a:rPr lang="cs-CZ" altLang="cs-CZ" sz="2400" b="1">
                <a:latin typeface="Comic Sans MS" panose="030F0702030302020204" pitchFamily="66" charset="0"/>
              </a:rPr>
              <a:t>vůči záměnám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vpravo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↔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vlevo</a:t>
            </a:r>
            <a:r>
              <a:rPr lang="cs-CZ" altLang="cs-CZ" sz="2400" b="1">
                <a:latin typeface="Comic Sans MS" panose="030F0702030302020204" pitchFamily="66" charset="0"/>
              </a:rPr>
              <a:t> a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částice ↔ antičástice</a:t>
            </a:r>
            <a:r>
              <a:rPr lang="cs-CZ" altLang="cs-CZ" sz="2400" b="1">
                <a:latin typeface="Comic Sans MS" panose="030F0702030302020204" pitchFamily="66" charset="0"/>
              </a:rPr>
              <a:t>, ani kombinaci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vpravo ↔ vlevo </a:t>
            </a:r>
            <a:r>
              <a:rPr lang="en-US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&amp;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částice ↔ antičástice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•</a:t>
            </a:r>
            <a:r>
              <a:rPr lang="cs-CZ" altLang="cs-CZ" sz="2400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mají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konečný dosah</a:t>
            </a:r>
            <a:r>
              <a:rPr lang="cs-CZ" altLang="cs-CZ" sz="2400" b="1">
                <a:latin typeface="Comic Sans MS" panose="030F0702030302020204" pitchFamily="66" charset="0"/>
              </a:rPr>
              <a:t>,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W+,W-, Z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mají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velkou hmotnost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•</a:t>
            </a:r>
            <a:r>
              <a:rPr lang="cs-CZ" altLang="cs-CZ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jsou popsány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teorií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Glashowa, Weinberga a Salama</a:t>
            </a:r>
            <a:r>
              <a:rPr lang="cs-CZ" altLang="cs-CZ" sz="2400" b="1">
                <a:solidFill>
                  <a:srgbClr val="FF3300"/>
                </a:solidFill>
                <a:latin typeface="Microsoft Sans Serif" panose="020B0604020202020204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IVB bosony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W+,W- a Z interagují sami se sebou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!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23C07ECD-228B-4653-919C-FFECB8DB3864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124200"/>
            <a:ext cx="1628775" cy="1371600"/>
            <a:chOff x="4224" y="1968"/>
            <a:chExt cx="1026" cy="864"/>
          </a:xfrm>
        </p:grpSpPr>
        <p:sp>
          <p:nvSpPr>
            <p:cNvPr id="13319" name="Text Box 7">
              <a:extLst>
                <a:ext uri="{FF2B5EF4-FFF2-40B4-BE49-F238E27FC236}">
                  <a16:creationId xmlns:a16="http://schemas.microsoft.com/office/drawing/2014/main" id="{1A1700A0-00F4-4F52-BC7B-AE1C08F0D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968"/>
              <a:ext cx="102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solidFill>
                    <a:srgbClr val="33CC33"/>
                  </a:solidFill>
                  <a:latin typeface="Comic Sans MS" panose="030F0702030302020204" pitchFamily="66" charset="0"/>
                </a:rPr>
                <a:t>Kobayashi</a:t>
              </a:r>
            </a:p>
            <a:p>
              <a:r>
                <a:rPr lang="cs-CZ" altLang="cs-CZ" sz="2400" b="1">
                  <a:solidFill>
                    <a:srgbClr val="33CC33"/>
                  </a:solidFill>
                  <a:latin typeface="Comic Sans MS" panose="030F0702030302020204" pitchFamily="66" charset="0"/>
                </a:rPr>
                <a:t>Maskawa</a:t>
              </a:r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44C5CC20-3A0D-4AF5-A67E-652DB48F8A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2496"/>
              <a:ext cx="240" cy="336"/>
            </a:xfrm>
            <a:prstGeom prst="line">
              <a:avLst/>
            </a:prstGeom>
            <a:noFill/>
            <a:ln w="539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1">
            <a:extLst>
              <a:ext uri="{FF2B5EF4-FFF2-40B4-BE49-F238E27FC236}">
                <a16:creationId xmlns:a16="http://schemas.microsoft.com/office/drawing/2014/main" id="{ABC4A383-30BA-43CA-B1B8-09712E31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/>
              <a:t>21. 5. 2009</a:t>
            </a:r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F2BC3CC4-1B83-4D32-9ECD-BC210963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Filosofické problémy fyziky</a:t>
            </a:r>
          </a:p>
        </p:txBody>
      </p:sp>
      <p:sp>
        <p:nvSpPr>
          <p:cNvPr id="11" name="Zástupný symbol pro číslo snímku 3">
            <a:extLst>
              <a:ext uri="{FF2B5EF4-FFF2-40B4-BE49-F238E27FC236}">
                <a16:creationId xmlns:a16="http://schemas.microsoft.com/office/drawing/2014/main" id="{7AE331B4-B221-4E4B-9700-59AA5EFD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B664-D295-4131-9B9A-0927ED666F45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DC524850-034F-4004-938C-779CE707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328613"/>
            <a:ext cx="1957387" cy="57943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FF3300"/>
                </a:solidFill>
                <a:latin typeface="Comic Sans MS" panose="030F0702030302020204" pitchFamily="66" charset="0"/>
              </a:rPr>
              <a:t>Silné síly</a:t>
            </a:r>
          </a:p>
        </p:txBody>
      </p:sp>
      <p:grpSp>
        <p:nvGrpSpPr>
          <p:cNvPr id="14339" name="Group 3">
            <a:extLst>
              <a:ext uri="{FF2B5EF4-FFF2-40B4-BE49-F238E27FC236}">
                <a16:creationId xmlns:a16="http://schemas.microsoft.com/office/drawing/2014/main" id="{26FF1561-3896-409D-935D-D51A92F94B0E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33375"/>
            <a:ext cx="8455025" cy="2690813"/>
            <a:chOff x="230" y="284"/>
            <a:chExt cx="5326" cy="1695"/>
          </a:xfrm>
        </p:grpSpPr>
        <p:grpSp>
          <p:nvGrpSpPr>
            <p:cNvPr id="14340" name="Group 4">
              <a:extLst>
                <a:ext uri="{FF2B5EF4-FFF2-40B4-BE49-F238E27FC236}">
                  <a16:creationId xmlns:a16="http://schemas.microsoft.com/office/drawing/2014/main" id="{D0164CBE-143C-49D2-8CFD-2D89976A7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" y="535"/>
              <a:ext cx="5326" cy="1444"/>
              <a:chOff x="230" y="535"/>
              <a:chExt cx="5326" cy="1444"/>
            </a:xfrm>
          </p:grpSpPr>
          <p:pic>
            <p:nvPicPr>
              <p:cNvPr id="14341" name="Picture 5" descr="sily_obr">
                <a:extLst>
                  <a:ext uri="{FF2B5EF4-FFF2-40B4-BE49-F238E27FC236}">
                    <a16:creationId xmlns:a16="http://schemas.microsoft.com/office/drawing/2014/main" id="{2B766F12-5D7B-4E2D-A927-A6FDABB1C5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" y="673"/>
                <a:ext cx="5326" cy="1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342" name="AutoShape 6">
                <a:extLst>
                  <a:ext uri="{FF2B5EF4-FFF2-40B4-BE49-F238E27FC236}">
                    <a16:creationId xmlns:a16="http://schemas.microsoft.com/office/drawing/2014/main" id="{5C15934E-C37D-4023-A97F-BB6C2D14C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81469">
                <a:off x="2835" y="535"/>
                <a:ext cx="499" cy="219"/>
              </a:xfrm>
              <a:prstGeom prst="leftArrow">
                <a:avLst>
                  <a:gd name="adj1" fmla="val 50000"/>
                  <a:gd name="adj2" fmla="val 5696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4343" name="Text Box 7">
              <a:extLst>
                <a:ext uri="{FF2B5EF4-FFF2-40B4-BE49-F238E27FC236}">
                  <a16:creationId xmlns:a16="http://schemas.microsoft.com/office/drawing/2014/main" id="{F79AAECB-9AD7-4396-926D-90C24722C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284"/>
              <a:ext cx="2112" cy="2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osm barevných gluonů</a:t>
              </a:r>
            </a:p>
          </p:txBody>
        </p:sp>
      </p:grpSp>
      <p:sp>
        <p:nvSpPr>
          <p:cNvPr id="14344" name="Text Box 8">
            <a:extLst>
              <a:ext uri="{FF2B5EF4-FFF2-40B4-BE49-F238E27FC236}">
                <a16:creationId xmlns:a16="http://schemas.microsoft.com/office/drawing/2014/main" id="{58F71DA1-137A-4E2E-948A-0E66BB68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068638"/>
            <a:ext cx="8453437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4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Comic Sans MS" panose="030F0702030302020204" pitchFamily="66" charset="0"/>
              </a:rPr>
              <a:t>základní vlastnosti:</a:t>
            </a:r>
          </a:p>
          <a:p>
            <a:pPr>
              <a:buFontTx/>
              <a:buChar char="•"/>
            </a:pPr>
            <a:endParaRPr lang="cs-CZ" altLang="cs-CZ" sz="800" b="1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působí jen na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barevné částice tj. kvarky i gluony</a:t>
            </a:r>
            <a:endParaRPr lang="cs-CZ" altLang="cs-CZ" sz="2400" b="1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gluony interagují sami se sebou</a:t>
            </a:r>
            <a:endParaRPr lang="cs-CZ" altLang="cs-CZ" sz="2400" b="1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 j</a:t>
            </a:r>
            <a:r>
              <a:rPr lang="en-US" altLang="cs-CZ" sz="2400" b="1">
                <a:latin typeface="Comic Sans MS" panose="030F0702030302020204" pitchFamily="66" charset="0"/>
              </a:rPr>
              <a:t>sou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invariantní</a:t>
            </a:r>
            <a:r>
              <a:rPr lang="cs-CZ" altLang="cs-CZ" sz="2400" b="1">
                <a:latin typeface="Comic Sans MS" panose="030F0702030302020204" pitchFamily="66" charset="0"/>
              </a:rPr>
              <a:t> vůči záměnám </a:t>
            </a:r>
          </a:p>
          <a:p>
            <a:r>
              <a:rPr lang="cs-CZ" altLang="cs-CZ" sz="2400" b="1">
                <a:latin typeface="Comic Sans MS" panose="030F0702030302020204" pitchFamily="66" charset="0"/>
              </a:rPr>
              <a:t>           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vpravo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↔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 vlevo</a:t>
            </a:r>
            <a:r>
              <a:rPr lang="cs-CZ" altLang="cs-CZ" sz="2400" b="1">
                <a:solidFill>
                  <a:srgbClr val="FF66CC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latin typeface="Comic Sans MS" panose="030F0702030302020204" pitchFamily="66" charset="0"/>
              </a:rPr>
              <a:t>a</a:t>
            </a:r>
            <a:r>
              <a:rPr lang="cs-CZ" altLang="cs-CZ" sz="2400" b="1">
                <a:solidFill>
                  <a:srgbClr val="FF66CC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 b="1">
                <a:solidFill>
                  <a:srgbClr val="FF66CC"/>
                </a:solidFill>
                <a:latin typeface="Comic Sans MS" panose="030F0702030302020204" pitchFamily="66" charset="0"/>
              </a:rPr>
              <a:t>                          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částice ↔ antičástice</a:t>
            </a:r>
          </a:p>
          <a:p>
            <a:pPr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m</a:t>
            </a:r>
            <a:r>
              <a:rPr lang="en-US" altLang="cs-CZ" sz="2400" b="1">
                <a:latin typeface="Comic Sans MS" panose="030F0702030302020204" pitchFamily="66" charset="0"/>
              </a:rPr>
              <a:t>aj</a:t>
            </a:r>
            <a:r>
              <a:rPr lang="cs-CZ" altLang="cs-CZ" sz="2400" b="1">
                <a:latin typeface="Comic Sans MS" panose="030F0702030302020204" pitchFamily="66" charset="0"/>
              </a:rPr>
              <a:t>í </a:t>
            </a:r>
            <a:r>
              <a:rPr lang="cs-CZ" altLang="cs-CZ" sz="2400" b="1" u="sng">
                <a:solidFill>
                  <a:srgbClr val="0033CC"/>
                </a:solidFill>
                <a:latin typeface="Comic Sans MS" panose="030F0702030302020204" pitchFamily="66" charset="0"/>
              </a:rPr>
              <a:t>velmi neobvyklé chování na velkých vzdálenostech</a:t>
            </a:r>
            <a:r>
              <a:rPr lang="cs-CZ" altLang="cs-CZ" sz="2400" b="1"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cs-CZ" altLang="cs-CZ" sz="2400" b="1">
                <a:latin typeface="Comic Sans MS" panose="030F0702030302020204" pitchFamily="66" charset="0"/>
              </a:rPr>
              <a:t>jsou popsány 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kvantovou chromodynamikou (QCD)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3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3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7072</TotalTime>
  <Words>2837</Words>
  <Application>Microsoft Office PowerPoint</Application>
  <PresentationFormat>Předvádění na obrazovce (4:3)</PresentationFormat>
  <Paragraphs>566</Paragraphs>
  <Slides>46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46</vt:i4>
      </vt:variant>
    </vt:vector>
  </HeadingPairs>
  <TitlesOfParts>
    <vt:vector size="55" baseType="lpstr">
      <vt:lpstr>Arial</vt:lpstr>
      <vt:lpstr>Comic Sans MS</vt:lpstr>
      <vt:lpstr>Wingdings</vt:lpstr>
      <vt:lpstr>Microsoft Sans Serif</vt:lpstr>
      <vt:lpstr>Times New Roman</vt:lpstr>
      <vt:lpstr>Arial Black</vt:lpstr>
      <vt:lpstr>Výchozí návrh</vt:lpstr>
      <vt:lpstr>Editor rovnic 3.0</vt:lpstr>
      <vt:lpstr>MathType 5.0 Equation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Jemná rovnováha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FZU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chyla</dc:creator>
  <cp:lastModifiedBy>Jaromír Osčádal</cp:lastModifiedBy>
  <cp:revision>301</cp:revision>
  <dcterms:created xsi:type="dcterms:W3CDTF">2008-09-21T12:03:10Z</dcterms:created>
  <dcterms:modified xsi:type="dcterms:W3CDTF">2017-09-28T16:41:03Z</dcterms:modified>
</cp:coreProperties>
</file>