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</p:sldMasterIdLst>
  <p:notesMasterIdLst>
    <p:notesMasterId r:id="rId47"/>
  </p:notesMasterIdLst>
  <p:sldIdLst>
    <p:sldId id="256" r:id="rId2"/>
    <p:sldId id="257" r:id="rId3"/>
    <p:sldId id="258" r:id="rId4"/>
    <p:sldId id="259" r:id="rId5"/>
    <p:sldId id="295" r:id="rId6"/>
    <p:sldId id="260" r:id="rId7"/>
    <p:sldId id="296" r:id="rId8"/>
    <p:sldId id="261" r:id="rId9"/>
    <p:sldId id="294" r:id="rId10"/>
    <p:sldId id="297" r:id="rId11"/>
    <p:sldId id="299" r:id="rId12"/>
    <p:sldId id="298" r:id="rId13"/>
    <p:sldId id="305" r:id="rId14"/>
    <p:sldId id="300" r:id="rId15"/>
    <p:sldId id="263" r:id="rId16"/>
    <p:sldId id="264" r:id="rId17"/>
    <p:sldId id="301" r:id="rId18"/>
    <p:sldId id="302" r:id="rId19"/>
    <p:sldId id="303" r:id="rId20"/>
    <p:sldId id="304" r:id="rId21"/>
    <p:sldId id="306" r:id="rId22"/>
    <p:sldId id="307" r:id="rId23"/>
    <p:sldId id="309" r:id="rId24"/>
    <p:sldId id="308" r:id="rId25"/>
    <p:sldId id="265" r:id="rId26"/>
    <p:sldId id="310" r:id="rId27"/>
    <p:sldId id="311" r:id="rId28"/>
    <p:sldId id="312" r:id="rId29"/>
    <p:sldId id="313" r:id="rId30"/>
    <p:sldId id="314" r:id="rId31"/>
    <p:sldId id="315" r:id="rId32"/>
    <p:sldId id="316" r:id="rId33"/>
    <p:sldId id="317" r:id="rId34"/>
    <p:sldId id="318" r:id="rId35"/>
    <p:sldId id="319" r:id="rId36"/>
    <p:sldId id="320" r:id="rId37"/>
    <p:sldId id="331" r:id="rId38"/>
    <p:sldId id="321" r:id="rId39"/>
    <p:sldId id="329" r:id="rId40"/>
    <p:sldId id="335" r:id="rId41"/>
    <p:sldId id="330" r:id="rId42"/>
    <p:sldId id="332" r:id="rId43"/>
    <p:sldId id="333" r:id="rId44"/>
    <p:sldId id="334" r:id="rId45"/>
    <p:sldId id="336" r:id="rId46"/>
  </p:sldIdLst>
  <p:sldSz cx="9144000" cy="6858000" type="screen4x3"/>
  <p:notesSz cx="6858000" cy="9144000"/>
  <p:embeddedFontLst>
    <p:embeddedFont>
      <p:font typeface="Mathematica1" panose="05000502060100000001" pitchFamily="2" charset="2"/>
      <p:regular r:id="rId48"/>
      <p:bold r:id="rId49"/>
    </p:embeddedFont>
    <p:embeddedFont>
      <p:font typeface="Comic Sans MS" panose="030F0702030302020204" pitchFamily="66" charset="0"/>
      <p:regular r:id="rId50"/>
      <p:bold r:id="rId51"/>
    </p:embeddedFont>
    <p:embeddedFont>
      <p:font typeface="Cambria Math" panose="02040503050406030204" pitchFamily="18" charset="0"/>
      <p:regular r:id="rId52"/>
    </p:embeddedFont>
    <p:embeddedFont>
      <p:font typeface="Questrial" panose="020B0604020202020204" charset="0"/>
      <p:regular r:id="rId53"/>
    </p:embeddedFont>
  </p:embeddedFontLst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4632" autoAdjust="0"/>
  </p:normalViewPr>
  <p:slideViewPr>
    <p:cSldViewPr snapToGrid="0">
      <p:cViewPr varScale="1">
        <p:scale>
          <a:sx n="48" d="100"/>
          <a:sy n="48" d="100"/>
        </p:scale>
        <p:origin x="20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font" Target="fonts/font3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2.fntdata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1.fntdata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4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4633389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90423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poznámky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cs-CZ" sz="1200" dirty="0" smtClean="0"/>
                  <a:t> </a:t>
                </a:r>
                <a:r>
                  <a:rPr lang="cs-CZ" sz="1200" dirty="0" smtClean="0">
                    <a:latin typeface="+mn-lt"/>
                  </a:rPr>
                  <a:t>Optické mikroskopy   do </a:t>
                </a:r>
                <a14:m>
                  <m:oMath xmlns:m="http://schemas.openxmlformats.org/officeDocument/2006/math">
                    <m:r>
                      <a:rPr lang="cs-CZ" sz="12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cs-CZ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cs-CZ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cs-CZ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−7</m:t>
                        </m:r>
                      </m:sup>
                    </m:sSup>
                    <m:r>
                      <m:rPr>
                        <m:sty m:val="p"/>
                      </m:rPr>
                      <a:rPr lang="cs-CZ" sz="1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  <m:r>
                      <a:rPr lang="cs-CZ" sz="1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1200" b="0" dirty="0" smtClean="0">
                    <a:latin typeface="+mn-lt"/>
                    <a:ea typeface="Cambria Math" panose="02040503050406030204" pitchFamily="18" charset="0"/>
                  </a:rPr>
                  <a:t/>
                </a:r>
                <a:br>
                  <a:rPr lang="cs-CZ" sz="1200" b="0" dirty="0" smtClean="0">
                    <a:latin typeface="+mn-lt"/>
                    <a:ea typeface="Cambria Math" panose="02040503050406030204" pitchFamily="18" charset="0"/>
                  </a:rPr>
                </a:br>
                <a:r>
                  <a:rPr lang="cs-CZ" sz="1200" dirty="0" smtClean="0">
                    <a:latin typeface="+mn-lt"/>
                  </a:rPr>
                  <a:t>(polovina vlnové délky viditelného světla </a:t>
                </a:r>
                <a:r>
                  <a:rPr lang="cs-CZ" sz="1200" dirty="0" smtClean="0">
                    <a:latin typeface="+mn-lt"/>
                    <a:sym typeface="Mathematica1" panose="05000502060100000001" pitchFamily="2" charset="2"/>
                  </a:rPr>
                  <a:t></a:t>
                </a:r>
                <a:r>
                  <a:rPr lang="cs-CZ" sz="1200" dirty="0" smtClean="0">
                    <a:latin typeface="+mn-lt"/>
                  </a:rPr>
                  <a:t> bakterie)</a:t>
                </a:r>
                <a:br>
                  <a:rPr lang="cs-CZ" sz="1200" dirty="0" smtClean="0">
                    <a:latin typeface="+mn-lt"/>
                  </a:rPr>
                </a:br>
                <a:r>
                  <a:rPr lang="cs-CZ" sz="1200" dirty="0" smtClean="0">
                    <a:latin typeface="+mn-lt"/>
                  </a:rPr>
                  <a:t>úhlové zvětšení 2 000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cs-CZ" sz="1200" dirty="0" smtClean="0">
                    <a:latin typeface="+mn-lt"/>
                  </a:rPr>
                  <a:t>Elektronové mikroskopy   do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cs-CZ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cs-CZ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sup>
                    </m:sSup>
                    <m:r>
                      <a:rPr lang="cs-CZ" sz="1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 sz="12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  <m:r>
                      <a:rPr lang="cs-CZ" sz="12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1200" dirty="0" smtClean="0">
                    <a:latin typeface="+mn-lt"/>
                  </a:rPr>
                  <a:t/>
                </a:r>
                <a:br>
                  <a:rPr lang="cs-CZ" sz="1200" dirty="0" smtClean="0">
                    <a:latin typeface="+mn-lt"/>
                  </a:rPr>
                </a:br>
                <a:r>
                  <a:rPr lang="cs-CZ" sz="1200" dirty="0" smtClean="0">
                    <a:latin typeface="+mn-lt"/>
                  </a:rPr>
                  <a:t>úhlové zvětšení 100 000 (viry)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cs-CZ" sz="1200" dirty="0">
                    <a:latin typeface="+mn-lt"/>
                  </a:rPr>
                  <a:t>Rastrovací tunelový  elektronový mikroskop</a:t>
                </a:r>
                <a:br>
                  <a:rPr lang="cs-CZ" sz="1200" dirty="0">
                    <a:latin typeface="+mn-lt"/>
                  </a:rPr>
                </a:br>
                <a:r>
                  <a:rPr lang="cs-CZ" sz="1200" dirty="0">
                    <a:latin typeface="+mn-lt"/>
                  </a:rPr>
                  <a:t>do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1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1200">
                            <a:latin typeface="Cambria Math" panose="02040503050406030204" pitchFamily="18" charset="0"/>
                          </a:rPr>
                          <m:t>2∙10</m:t>
                        </m:r>
                      </m:e>
                      <m:sup>
                        <m:r>
                          <a:rPr lang="cs-CZ" sz="1200">
                            <a:latin typeface="Cambria Math" panose="02040503050406030204" pitchFamily="18" charset="0"/>
                          </a:rPr>
                          <m:t>−10</m:t>
                        </m:r>
                      </m:sup>
                    </m:sSup>
                    <m:r>
                      <a:rPr lang="cs-CZ" sz="12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 sz="1200">
                        <a:latin typeface="Cambria Math" panose="02040503050406030204" pitchFamily="18" charset="0"/>
                      </a:rPr>
                      <m:t>m</m:t>
                    </m:r>
                    <m:r>
                      <a:rPr lang="cs-CZ" sz="12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1200" dirty="0">
                    <a:latin typeface="+mn-lt"/>
                  </a:rPr>
                  <a:t>  (atomy)</a:t>
                </a:r>
              </a:p>
              <a:p>
                <a:r>
                  <a:rPr lang="cs-CZ" dirty="0" smtClean="0"/>
                  <a:t> nelze mluvit o úhlovém zvětšení, nevzniká obraz, obraz je výsledek </a:t>
                </a:r>
                <a:r>
                  <a:rPr lang="cs-CZ" baseline="0" dirty="0" smtClean="0"/>
                  <a:t> napěťových signálů na hrotu</a:t>
                </a:r>
                <a:endParaRPr lang="cs-CZ" dirty="0"/>
              </a:p>
            </p:txBody>
          </p:sp>
        </mc:Choice>
        <mc:Fallback xmlns="">
          <p:sp>
            <p:nvSpPr>
              <p:cNvPr id="3" name="Zástupný symbol pro poznámky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cs-CZ" sz="1200" dirty="0" smtClean="0"/>
                  <a:t> </a:t>
                </a:r>
                <a:r>
                  <a:rPr lang="cs-CZ" sz="1200" dirty="0" smtClean="0">
                    <a:latin typeface="+mn-lt"/>
                  </a:rPr>
                  <a:t>Optické mikroskopy   do </a:t>
                </a:r>
                <a:r>
                  <a:rPr lang="cs-CZ" sz="1200" b="0" i="0" smtClean="0">
                    <a:latin typeface="Cambria Math" panose="02040503050406030204" pitchFamily="18" charset="0"/>
                  </a:rPr>
                  <a:t>2</a:t>
                </a:r>
                <a:r>
                  <a:rPr lang="cs-CZ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∙</a:t>
                </a:r>
                <a:r>
                  <a:rPr lang="cs-CZ" sz="1200" b="0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〖10〗^(−7) m </a:t>
                </a:r>
                <a:r>
                  <a:rPr lang="cs-CZ" sz="1200" b="0" dirty="0" smtClean="0">
                    <a:latin typeface="+mn-lt"/>
                    <a:ea typeface="Cambria Math" panose="02040503050406030204" pitchFamily="18" charset="0"/>
                  </a:rPr>
                  <a:t/>
                </a:r>
                <a:br>
                  <a:rPr lang="cs-CZ" sz="1200" b="0" dirty="0" smtClean="0">
                    <a:latin typeface="+mn-lt"/>
                    <a:ea typeface="Cambria Math" panose="02040503050406030204" pitchFamily="18" charset="0"/>
                  </a:rPr>
                </a:br>
                <a:r>
                  <a:rPr lang="cs-CZ" sz="1200" dirty="0" smtClean="0">
                    <a:latin typeface="+mn-lt"/>
                  </a:rPr>
                  <a:t>(polovina vlnové délky viditelného světla </a:t>
                </a:r>
                <a:r>
                  <a:rPr lang="cs-CZ" sz="1200" dirty="0" smtClean="0">
                    <a:latin typeface="+mn-lt"/>
                    <a:sym typeface="Mathematica1" panose="05000502060100000001" pitchFamily="2" charset="2"/>
                  </a:rPr>
                  <a:t></a:t>
                </a:r>
                <a:r>
                  <a:rPr lang="cs-CZ" sz="1200" dirty="0" smtClean="0">
                    <a:latin typeface="+mn-lt"/>
                  </a:rPr>
                  <a:t> bakterie)</a:t>
                </a:r>
                <a:br>
                  <a:rPr lang="cs-CZ" sz="1200" dirty="0" smtClean="0">
                    <a:latin typeface="+mn-lt"/>
                  </a:rPr>
                </a:br>
                <a:r>
                  <a:rPr lang="cs-CZ" sz="1200" dirty="0" smtClean="0">
                    <a:latin typeface="+mn-lt"/>
                  </a:rPr>
                  <a:t>úhlové zvětšení 2 000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cs-CZ" sz="1200" dirty="0" smtClean="0">
                    <a:latin typeface="+mn-lt"/>
                  </a:rPr>
                  <a:t>Elektronové mikroskopy   do </a:t>
                </a:r>
                <a:r>
                  <a:rPr lang="cs-CZ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〖10〗^(−</a:t>
                </a:r>
                <a:r>
                  <a:rPr lang="cs-CZ" sz="1200" b="0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9</a:t>
                </a:r>
                <a:r>
                  <a:rPr lang="cs-CZ" sz="1200" b="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  <a:r>
                  <a:rPr lang="cs-CZ" sz="1200" b="0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cs-CZ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 </a:t>
                </a:r>
                <a:r>
                  <a:rPr lang="cs-CZ" sz="1200" dirty="0" smtClean="0">
                    <a:latin typeface="+mn-lt"/>
                  </a:rPr>
                  <a:t/>
                </a:r>
                <a:br>
                  <a:rPr lang="cs-CZ" sz="1200" dirty="0" smtClean="0">
                    <a:latin typeface="+mn-lt"/>
                  </a:rPr>
                </a:br>
                <a:r>
                  <a:rPr lang="cs-CZ" sz="1200" dirty="0" smtClean="0">
                    <a:latin typeface="+mn-lt"/>
                  </a:rPr>
                  <a:t>úhlové zvětšení 100 000 (viry)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cs-CZ" sz="1200" dirty="0">
                    <a:latin typeface="+mn-lt"/>
                  </a:rPr>
                  <a:t>Rastrovací tunelový  elektronový mikroskop</a:t>
                </a:r>
                <a:br>
                  <a:rPr lang="cs-CZ" sz="1200" dirty="0">
                    <a:latin typeface="+mn-lt"/>
                  </a:rPr>
                </a:br>
                <a:r>
                  <a:rPr lang="cs-CZ" sz="1200" dirty="0">
                    <a:latin typeface="+mn-lt"/>
                  </a:rPr>
                  <a:t>do </a:t>
                </a:r>
                <a:r>
                  <a:rPr lang="cs-CZ" sz="1200" i="0">
                    <a:latin typeface="Cambria Math" panose="02040503050406030204" pitchFamily="18" charset="0"/>
                  </a:rPr>
                  <a:t>〖2∙10〗^(−10)  m </a:t>
                </a:r>
                <a:r>
                  <a:rPr lang="cs-CZ" sz="1200" dirty="0">
                    <a:latin typeface="+mn-lt"/>
                  </a:rPr>
                  <a:t>  (atomy)</a:t>
                </a:r>
              </a:p>
              <a:p>
                <a:r>
                  <a:rPr lang="cs-CZ" dirty="0" smtClean="0"/>
                  <a:t> nelze mluvit o úhlovém zvětšení, nevzniká obraz, obraz je výsledek </a:t>
                </a:r>
                <a:r>
                  <a:rPr lang="cs-CZ" baseline="0" dirty="0" smtClean="0"/>
                  <a:t> napěťových signálů na hrotu</a:t>
                </a:r>
                <a:endParaRPr lang="cs-CZ" dirty="0"/>
              </a:p>
            </p:txBody>
          </p:sp>
        </mc:Fallback>
      </mc:AlternateContent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497367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52" name="Shape 2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3307854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none" strike="noStrike" cap="none" baseline="0" dirty="0"/>
              <a:t>DESCARTES</a:t>
            </a:r>
          </a:p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none" strike="noStrike" cap="none" baseline="0" dirty="0"/>
              <a:t>Descartes </a:t>
            </a:r>
            <a:r>
              <a:rPr lang="en-US" sz="1800" b="0" i="0" u="none" strike="noStrike" cap="none" baseline="0" dirty="0" err="1"/>
              <a:t>rozlišuje</a:t>
            </a:r>
            <a:r>
              <a:rPr lang="en-US" sz="1800" b="0" i="0" u="none" strike="noStrike" cap="none" baseline="0" dirty="0"/>
              <a:t> </a:t>
            </a:r>
            <a:r>
              <a:rPr lang="en-US" sz="1800" b="0" i="0" u="none" strike="noStrike" cap="none" baseline="0" dirty="0" err="1"/>
              <a:t>Boha</a:t>
            </a:r>
            <a:r>
              <a:rPr lang="en-US" sz="1800" b="0" i="0" u="none" strike="noStrike" cap="none" baseline="0" dirty="0"/>
              <a:t> </a:t>
            </a:r>
            <a:r>
              <a:rPr lang="en-US" sz="1800" b="0" i="0" u="none" strike="noStrike" cap="none" baseline="0" dirty="0" err="1"/>
              <a:t>jakožto</a:t>
            </a:r>
            <a:r>
              <a:rPr lang="en-US" sz="1800" b="0" i="0" u="none" strike="noStrike" cap="none" baseline="0" dirty="0"/>
              <a:t> </a:t>
            </a:r>
            <a:r>
              <a:rPr lang="en-US" sz="1800" b="0" i="0" u="none" strike="noStrike" cap="none" baseline="0" dirty="0" err="1"/>
              <a:t>nekonečnou</a:t>
            </a:r>
            <a:r>
              <a:rPr lang="en-US" sz="1800" b="0" i="0" u="none" strike="noStrike" cap="none" baseline="0" dirty="0"/>
              <a:t> a </a:t>
            </a:r>
            <a:r>
              <a:rPr lang="en-US" sz="1800" b="0" i="0" u="none" strike="noStrike" cap="none" baseline="0" dirty="0" err="1"/>
              <a:t>nestvořenou</a:t>
            </a:r>
            <a:r>
              <a:rPr lang="en-US" sz="1800" b="0" i="0" u="none" strike="noStrike" cap="none" baseline="0" dirty="0"/>
              <a:t> </a:t>
            </a:r>
            <a:r>
              <a:rPr lang="en-US" sz="1800" b="0" i="0" u="none" strike="noStrike" cap="none" baseline="0" dirty="0" err="1"/>
              <a:t>substanci</a:t>
            </a:r>
            <a:r>
              <a:rPr lang="en-US" sz="1800" b="0" i="0" u="none" strike="noStrike" cap="none" baseline="0" dirty="0"/>
              <a:t>, a </a:t>
            </a:r>
            <a:r>
              <a:rPr lang="en-US" sz="1800" b="0" i="0" u="none" strike="noStrike" cap="none" baseline="0" dirty="0" err="1"/>
              <a:t>vedle</a:t>
            </a:r>
            <a:r>
              <a:rPr lang="en-US" sz="1800" b="0" i="0" u="none" strike="noStrike" cap="none" baseline="0" dirty="0"/>
              <a:t> </a:t>
            </a:r>
            <a:r>
              <a:rPr lang="en-US" sz="1800" b="0" i="0" u="none" strike="noStrike" cap="none" baseline="0" dirty="0" err="1"/>
              <a:t>něho</a:t>
            </a:r>
            <a:r>
              <a:rPr lang="en-US" sz="1800" b="0" i="0" u="none" strike="noStrike" cap="none" baseline="0" dirty="0"/>
              <a:t> </a:t>
            </a:r>
            <a:r>
              <a:rPr lang="en-US" sz="1800" b="0" i="0" u="none" strike="noStrike" cap="none" baseline="0" dirty="0" err="1"/>
              <a:t>jen</a:t>
            </a:r>
            <a:r>
              <a:rPr lang="en-US" sz="1800" b="0" i="0" u="none" strike="noStrike" cap="none" baseline="0" dirty="0"/>
              <a:t> </a:t>
            </a:r>
            <a:r>
              <a:rPr lang="en-US" sz="1800" b="0" i="0" u="none" strike="noStrike" cap="none" baseline="0" dirty="0" err="1"/>
              <a:t>dvě</a:t>
            </a:r>
            <a:r>
              <a:rPr lang="en-US" sz="1800" b="0" i="0" u="none" strike="noStrike" cap="none" baseline="0" dirty="0"/>
              <a:t> substance </a:t>
            </a:r>
            <a:r>
              <a:rPr lang="en-US" sz="1800" b="0" i="0" u="none" strike="noStrike" cap="none" baseline="0" dirty="0" err="1"/>
              <a:t>stvořené</a:t>
            </a:r>
            <a:r>
              <a:rPr lang="en-US" sz="1800" b="0" i="0" u="none" strike="noStrike" cap="none" baseline="0" dirty="0"/>
              <a:t>:</a:t>
            </a:r>
          </a:p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none" strike="noStrike" cap="none" baseline="0" dirty="0"/>
              <a:t> res </a:t>
            </a:r>
            <a:r>
              <a:rPr lang="en-US" sz="1800" b="0" i="0" u="none" strike="noStrike" cap="none" baseline="0" dirty="0" err="1"/>
              <a:t>extensa</a:t>
            </a:r>
            <a:r>
              <a:rPr lang="en-US" sz="1800" b="0" i="0" u="none" strike="noStrike" cap="none" baseline="0" dirty="0"/>
              <a:t>, </a:t>
            </a:r>
            <a:r>
              <a:rPr lang="en-US" sz="1800" b="0" i="0" u="none" strike="noStrike" cap="none" baseline="0" dirty="0" err="1"/>
              <a:t>svět</a:t>
            </a:r>
            <a:r>
              <a:rPr lang="en-US" sz="1800" b="0" i="0" u="none" strike="noStrike" cap="none" baseline="0" dirty="0"/>
              <a:t> </a:t>
            </a:r>
            <a:r>
              <a:rPr lang="en-US" sz="1800" b="0" i="0" u="none" strike="noStrike" cap="none" baseline="0" dirty="0" err="1"/>
              <a:t>těles</a:t>
            </a:r>
            <a:r>
              <a:rPr lang="en-US" sz="1800" b="0" i="0" u="none" strike="noStrike" cap="none" baseline="0" dirty="0"/>
              <a:t>, </a:t>
            </a:r>
            <a:r>
              <a:rPr lang="en-US" sz="1800" b="0" i="0" u="none" strike="noStrike" cap="none" baseline="0" dirty="0" err="1"/>
              <a:t>tělesnou</a:t>
            </a:r>
            <a:r>
              <a:rPr lang="en-US" sz="1800" b="0" i="0" u="none" strike="noStrike" cap="none" baseline="0" dirty="0"/>
              <a:t> </a:t>
            </a:r>
            <a:r>
              <a:rPr lang="en-US" sz="1800" b="0" i="0" u="none" strike="noStrike" cap="none" baseline="0" dirty="0" err="1"/>
              <a:t>substanci</a:t>
            </a:r>
            <a:r>
              <a:rPr lang="en-US" sz="1800" b="0" i="0" u="none" strike="noStrike" cap="none" baseline="0" dirty="0"/>
              <a:t> s </a:t>
            </a:r>
            <a:r>
              <a:rPr lang="en-US" sz="1800" b="0" i="0" u="none" strike="noStrike" cap="none" baseline="0" dirty="0" err="1"/>
              <a:t>hlavním</a:t>
            </a:r>
            <a:r>
              <a:rPr lang="en-US" sz="1800" b="0" i="0" u="none" strike="noStrike" cap="none" baseline="0" dirty="0"/>
              <a:t> </a:t>
            </a:r>
            <a:r>
              <a:rPr lang="en-US" sz="1800" b="0" i="0" u="none" strike="noStrike" cap="none" baseline="0" dirty="0" err="1"/>
              <a:t>atributem</a:t>
            </a:r>
            <a:r>
              <a:rPr lang="en-US" sz="1800" b="0" i="0" u="none" strike="noStrike" cap="none" baseline="0" dirty="0"/>
              <a:t> </a:t>
            </a:r>
            <a:r>
              <a:rPr lang="en-US" sz="1800" b="0" i="0" u="none" strike="noStrike" cap="none" baseline="0" dirty="0" err="1"/>
              <a:t>rozprostraněnosti</a:t>
            </a:r>
            <a:r>
              <a:rPr lang="en-US" sz="1800" b="0" i="0" u="none" strike="noStrike" cap="none" baseline="0" dirty="0"/>
              <a:t>;</a:t>
            </a:r>
          </a:p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none" strike="noStrike" cap="none" baseline="0" dirty="0"/>
              <a:t> res </a:t>
            </a:r>
            <a:r>
              <a:rPr lang="en-US" sz="1800" b="0" i="0" u="none" strike="noStrike" cap="none" baseline="0" dirty="0" err="1"/>
              <a:t>cogitans</a:t>
            </a:r>
            <a:r>
              <a:rPr lang="en-US" sz="1800" b="0" i="0" u="none" strike="noStrike" cap="none" baseline="0" dirty="0"/>
              <a:t>, </a:t>
            </a:r>
            <a:r>
              <a:rPr lang="en-US" sz="1800" b="0" i="0" u="none" strike="noStrike" cap="none" baseline="0" dirty="0" err="1"/>
              <a:t>nerozprostraněnou</a:t>
            </a:r>
            <a:r>
              <a:rPr lang="en-US" sz="1800" b="0" i="0" u="none" strike="noStrike" cap="none" baseline="0" dirty="0"/>
              <a:t> </a:t>
            </a:r>
            <a:r>
              <a:rPr lang="en-US" sz="1800" b="0" i="0" u="none" strike="noStrike" cap="none" baseline="0" dirty="0" err="1"/>
              <a:t>duchovní</a:t>
            </a:r>
            <a:r>
              <a:rPr lang="en-US" sz="1800" b="0" i="0" u="none" strike="noStrike" cap="none" baseline="0" dirty="0"/>
              <a:t> </a:t>
            </a:r>
            <a:r>
              <a:rPr lang="en-US" sz="1800" b="0" i="0" u="none" strike="noStrike" cap="none" baseline="0" dirty="0" err="1"/>
              <a:t>substanci</a:t>
            </a:r>
            <a:r>
              <a:rPr lang="en-US" sz="1800" b="0" i="0" u="none" strike="noStrike" cap="none" baseline="0" dirty="0"/>
              <a:t> s </a:t>
            </a:r>
            <a:r>
              <a:rPr lang="en-US" sz="1800" b="0" i="0" u="none" strike="noStrike" cap="none" baseline="0" dirty="0" err="1"/>
              <a:t>atributem</a:t>
            </a:r>
            <a:r>
              <a:rPr lang="en-US" sz="1800" b="0" i="0" u="none" strike="noStrike" cap="none" baseline="0" dirty="0"/>
              <a:t> </a:t>
            </a:r>
            <a:r>
              <a:rPr lang="en-US" sz="1800" b="0" i="0" u="none" strike="noStrike" cap="none" baseline="0" dirty="0" err="1"/>
              <a:t>myšlení</a:t>
            </a:r>
            <a:r>
              <a:rPr lang="en-US" sz="1800" b="0" i="0" u="none" strike="noStrike" cap="none" baseline="0" dirty="0"/>
              <a:t>, </a:t>
            </a:r>
            <a:r>
              <a:rPr lang="en-US" sz="1800" b="0" i="0" u="none" strike="noStrike" cap="none" baseline="0" dirty="0" err="1"/>
              <a:t>neprostorový</a:t>
            </a:r>
            <a:r>
              <a:rPr lang="en-US" sz="1800" b="0" i="0" u="none" strike="noStrike" cap="none" baseline="0" dirty="0"/>
              <a:t> a </a:t>
            </a:r>
            <a:r>
              <a:rPr lang="en-US" sz="1800" b="0" i="0" u="none" strike="noStrike" cap="none" baseline="0" dirty="0" err="1"/>
              <a:t>netělesný</a:t>
            </a:r>
            <a:r>
              <a:rPr lang="en-US" sz="1800" b="0" i="0" u="none" strike="noStrike" cap="none" baseline="0" dirty="0"/>
              <a:t> </a:t>
            </a:r>
            <a:r>
              <a:rPr lang="en-US" sz="1800" b="0" i="0" u="none" strike="noStrike" cap="none" baseline="0" dirty="0" err="1"/>
              <a:t>duch</a:t>
            </a:r>
            <a:r>
              <a:rPr lang="en-US" sz="1800" b="0" i="0" u="none" strike="noStrike" cap="none" baseline="0" dirty="0"/>
              <a:t>, </a:t>
            </a:r>
            <a:r>
              <a:rPr lang="en-US" sz="1800" b="0" i="0" u="none" strike="noStrike" cap="none" baseline="0" dirty="0" err="1"/>
              <a:t>myšlení</a:t>
            </a:r>
            <a:r>
              <a:rPr lang="en-US" sz="1800" b="0" i="0" u="none" strike="noStrike" cap="none" baseline="0" dirty="0"/>
              <a:t>.</a:t>
            </a:r>
          </a:p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none" strike="noStrike" cap="none" baseline="0" dirty="0"/>
              <a:t>Descartes je </a:t>
            </a:r>
            <a:r>
              <a:rPr lang="en-US" sz="1800" b="0" i="0" u="none" strike="noStrike" cap="none" baseline="0" dirty="0" err="1"/>
              <a:t>tedy</a:t>
            </a:r>
            <a:r>
              <a:rPr lang="en-US" sz="1800" b="0" i="0" u="none" strike="noStrike" cap="none" baseline="0" dirty="0"/>
              <a:t> v </a:t>
            </a:r>
            <a:r>
              <a:rPr lang="en-US" sz="1800" b="0" i="0" u="none" strike="noStrike" cap="none" baseline="0" dirty="0" err="1"/>
              <a:t>tomto</a:t>
            </a:r>
            <a:r>
              <a:rPr lang="en-US" sz="1800" b="0" i="0" u="none" strike="noStrike" cap="none" baseline="0" dirty="0"/>
              <a:t> </a:t>
            </a:r>
            <a:r>
              <a:rPr lang="en-US" sz="1800" b="0" i="0" u="none" strike="noStrike" cap="none" baseline="0" dirty="0" err="1"/>
              <a:t>učení</a:t>
            </a:r>
            <a:r>
              <a:rPr lang="en-US" sz="1800" b="0" i="0" u="none" strike="noStrike" cap="none" baseline="0" dirty="0"/>
              <a:t> </a:t>
            </a:r>
            <a:r>
              <a:rPr lang="en-US" sz="1800" b="0" i="0" u="none" strike="noStrike" cap="none" baseline="0" dirty="0" err="1"/>
              <a:t>zastánce</a:t>
            </a:r>
            <a:r>
              <a:rPr lang="en-US" sz="1800" b="0" i="0" u="none" strike="noStrike" cap="none" baseline="0" dirty="0"/>
              <a:t> </a:t>
            </a:r>
            <a:r>
              <a:rPr lang="en-US" sz="1800" b="0" i="0" u="none" strike="noStrike" cap="none" baseline="0" dirty="0" err="1"/>
              <a:t>dualismu</a:t>
            </a:r>
            <a:r>
              <a:rPr lang="en-US" sz="1800" b="0" i="0" u="none" strike="noStrike" cap="none" baseline="0" dirty="0"/>
              <a:t> </a:t>
            </a:r>
            <a:r>
              <a:rPr lang="en-US" sz="1800" b="0" i="0" u="none" strike="noStrike" cap="none" baseline="0" dirty="0" err="1"/>
              <a:t>hmoty</a:t>
            </a:r>
            <a:r>
              <a:rPr lang="en-US" sz="1800" b="0" i="0" u="none" strike="noStrike" cap="none" baseline="0" dirty="0"/>
              <a:t> a </a:t>
            </a:r>
            <a:r>
              <a:rPr lang="en-US" sz="1800" b="0" i="0" u="none" strike="noStrike" cap="none" baseline="0" dirty="0" err="1"/>
              <a:t>ducha</a:t>
            </a:r>
            <a:r>
              <a:rPr lang="en-US" sz="1800" b="0" i="0" u="none" strike="noStrike" cap="none" baseline="0" dirty="0"/>
              <a:t>, </a:t>
            </a:r>
            <a:r>
              <a:rPr lang="en-US" sz="1800" b="0" i="0" u="none" strike="noStrike" cap="none" baseline="0" dirty="0" err="1"/>
              <a:t>objektu</a:t>
            </a:r>
            <a:r>
              <a:rPr lang="en-US" sz="1800" b="0" i="0" u="none" strike="noStrike" cap="none" baseline="0" dirty="0"/>
              <a:t> a </a:t>
            </a:r>
            <a:r>
              <a:rPr lang="en-US" sz="1800" b="0" i="0" u="none" strike="noStrike" cap="none" baseline="0" dirty="0" err="1"/>
              <a:t>subjektu</a:t>
            </a:r>
            <a:r>
              <a:rPr lang="en-US" sz="1800" b="0" i="0" u="none" strike="noStrike" cap="none" baseline="0" dirty="0"/>
              <a:t>.</a:t>
            </a:r>
          </a:p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none" strike="noStrike" cap="none" baseline="0" dirty="0" smtClean="0"/>
              <a:t>(</a:t>
            </a:r>
            <a:r>
              <a:rPr lang="en-US" sz="1800" b="0" i="0" u="none" strike="noStrike" cap="none" baseline="0" dirty="0" err="1" smtClean="0"/>
              <a:t>Skeptická</a:t>
            </a:r>
            <a:r>
              <a:rPr lang="en-US" sz="1800" b="0" i="0" u="none" strike="noStrike" cap="none" baseline="0" dirty="0" smtClean="0"/>
              <a:t> </a:t>
            </a:r>
            <a:r>
              <a:rPr lang="en-US" sz="1800" b="0" i="0" u="none" strike="noStrike" cap="none" baseline="0" dirty="0" err="1"/>
              <a:t>metoda</a:t>
            </a:r>
            <a:r>
              <a:rPr lang="en-US" sz="1800" b="0" i="0" u="none" strike="noStrike" cap="none" baseline="0" dirty="0"/>
              <a:t> a </a:t>
            </a:r>
            <a:r>
              <a:rPr lang="en-US" sz="1800" b="0" i="0" u="none" strike="noStrike" cap="none" baseline="0" dirty="0" err="1"/>
              <a:t>kritické</a:t>
            </a:r>
            <a:r>
              <a:rPr lang="en-US" sz="1800" b="0" i="0" u="none" strike="noStrike" cap="none" baseline="0" dirty="0"/>
              <a:t> </a:t>
            </a:r>
            <a:r>
              <a:rPr lang="en-US" sz="1800" b="0" i="0" u="none" strike="noStrike" cap="none" baseline="0" dirty="0" err="1"/>
              <a:t>myšlení</a:t>
            </a:r>
            <a:r>
              <a:rPr lang="en-US" sz="1800" b="0" i="0" u="none" strike="noStrike" cap="none" baseline="0" dirty="0"/>
              <a:t>,  s </a:t>
            </a:r>
            <a:r>
              <a:rPr lang="en-US" sz="1800" b="0" i="0" u="none" strike="noStrike" cap="none" baseline="0" dirty="0" err="1"/>
              <a:t>Fermatem</a:t>
            </a:r>
            <a:r>
              <a:rPr lang="en-US" sz="1800" b="0" i="0" u="none" strike="noStrike" cap="none" baseline="0" dirty="0"/>
              <a:t> </a:t>
            </a:r>
            <a:r>
              <a:rPr lang="en-US" sz="1800" b="0" i="0" u="none" strike="noStrike" cap="none" baseline="0" dirty="0" err="1"/>
              <a:t>zakladatel</a:t>
            </a:r>
            <a:r>
              <a:rPr lang="en-US" sz="1800" b="0" i="0" u="none" strike="noStrike" cap="none" baseline="0" dirty="0"/>
              <a:t> </a:t>
            </a:r>
            <a:r>
              <a:rPr lang="en-US" sz="1800" b="0" i="0" u="none" strike="noStrike" cap="none" baseline="0" dirty="0" err="1"/>
              <a:t>analytické</a:t>
            </a:r>
            <a:r>
              <a:rPr lang="en-US" sz="1800" b="0" i="0" u="none" strike="noStrike" cap="none" baseline="0" dirty="0"/>
              <a:t> </a:t>
            </a:r>
            <a:r>
              <a:rPr lang="en-US" sz="1800" b="0" i="0" u="none" strike="noStrike" cap="none" baseline="0" dirty="0" err="1"/>
              <a:t>geometrie</a:t>
            </a:r>
            <a:r>
              <a:rPr lang="en-US" sz="1800" b="0" i="0" u="none" strike="noStrike" cap="none" baseline="0" dirty="0" smtClean="0"/>
              <a:t>)</a:t>
            </a:r>
            <a:endParaRPr lang="cs-CZ" sz="1800" b="0" i="0" u="none" strike="noStrike" cap="none" baseline="0" dirty="0" smtClean="0"/>
          </a:p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lang="cs-CZ" sz="1800" b="0" i="0" u="none" strike="noStrike" cap="none" baseline="0" dirty="0" smtClean="0"/>
          </a:p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cs-CZ" sz="1800" b="0" i="0" u="none" strike="noStrike" cap="none" baseline="0" dirty="0" smtClean="0"/>
              <a:t>Název atomu v češtině =nedrob</a:t>
            </a:r>
            <a:endParaRPr lang="en-US" sz="1800" b="0" i="0" u="none" strike="noStrike" cap="none" baseline="0" dirty="0"/>
          </a:p>
        </p:txBody>
      </p:sp>
      <p:sp>
        <p:nvSpPr>
          <p:cNvPr id="262" name="Shape 262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08539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cs-CZ" sz="2000" b="0" i="0" u="none" strike="noStrike" cap="none" baseline="0" dirty="0" smtClean="0"/>
              <a:t>Louis </a:t>
            </a:r>
            <a:r>
              <a:rPr lang="cs-CZ" sz="2000" b="0" i="0" u="none" strike="noStrike" cap="none" baseline="0" dirty="0" err="1" smtClean="0"/>
              <a:t>Proust</a:t>
            </a:r>
            <a:r>
              <a:rPr lang="cs-CZ" sz="2000" b="0" i="0" u="none" strike="noStrike" cap="none" baseline="0" dirty="0" smtClean="0"/>
              <a:t> – slučování v daném poměru – zákon stálých poměrů slučovacích (F)</a:t>
            </a:r>
          </a:p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cs-CZ" sz="2000" dirty="0" smtClean="0"/>
              <a:t>John Dalton  - zákon násobných poměrů slučovacích – více možných poměrů ve kterých</a:t>
            </a:r>
            <a:r>
              <a:rPr lang="cs-CZ" sz="2000" baseline="0" dirty="0" smtClean="0"/>
              <a:t> se látky mohou slučovat (A)</a:t>
            </a:r>
          </a:p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cs-CZ" sz="2000" b="0" i="0" u="none" strike="noStrike" cap="none" baseline="0" dirty="0" smtClean="0"/>
              <a:t>Joseph Louis Gay-</a:t>
            </a:r>
            <a:r>
              <a:rPr lang="cs-CZ" sz="2000" b="0" i="0" u="none" strike="noStrike" cap="none" baseline="0" dirty="0" err="1" smtClean="0"/>
              <a:t>Lussac</a:t>
            </a:r>
            <a:r>
              <a:rPr lang="cs-CZ" sz="2000" b="0" i="0" u="none" strike="noStrike" cap="none" baseline="0" dirty="0" smtClean="0"/>
              <a:t>  -  plyny -  stejné nebo násobné objemy (F)</a:t>
            </a:r>
          </a:p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cs-CZ" sz="2000" dirty="0" err="1" smtClean="0"/>
              <a:t>Amadeo</a:t>
            </a:r>
            <a:r>
              <a:rPr lang="cs-CZ" sz="2000" dirty="0" smtClean="0"/>
              <a:t> </a:t>
            </a:r>
            <a:r>
              <a:rPr lang="cs-CZ" sz="2000" dirty="0" err="1" smtClean="0"/>
              <a:t>Avogadro</a:t>
            </a:r>
            <a:r>
              <a:rPr lang="cs-CZ" sz="2000" dirty="0" smtClean="0"/>
              <a:t>  - ve stejných  objemech různých plynů je při stejném tlaku a teplotě týž počet molekul</a:t>
            </a:r>
            <a:endParaRPr lang="cs-CZ" sz="2000" b="0" i="0" u="none" strike="noStrike" cap="none" baseline="0" dirty="0" smtClean="0"/>
          </a:p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2000" b="0" i="0" u="none" strike="noStrike" cap="none" baseline="0" dirty="0" smtClean="0"/>
              <a:t>MENDĚLEJEV</a:t>
            </a:r>
          </a:p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200" b="0" i="0" u="none" strike="noStrike" cap="none" baseline="0" dirty="0" err="1" smtClean="0"/>
              <a:t>Stal</a:t>
            </a:r>
            <a:r>
              <a:rPr lang="en-US" sz="1200" b="0" i="0" u="none" strike="noStrike" cap="none" baseline="0" dirty="0" smtClean="0"/>
              <a:t> se </a:t>
            </a:r>
            <a:r>
              <a:rPr lang="en-US" sz="1200" b="0" i="0" u="none" strike="noStrike" cap="none" baseline="0" dirty="0" err="1" smtClean="0"/>
              <a:t>objevitelem</a:t>
            </a:r>
            <a:r>
              <a:rPr lang="en-US" sz="1200" b="0" i="0" u="none" strike="noStrike" cap="none" baseline="0" dirty="0" smtClean="0"/>
              <a:t> </a:t>
            </a:r>
            <a:r>
              <a:rPr lang="en-US" sz="1200" b="0" i="0" u="none" strike="noStrike" cap="none" baseline="0" dirty="0" err="1" smtClean="0"/>
              <a:t>periodického</a:t>
            </a:r>
            <a:r>
              <a:rPr lang="en-US" sz="1200" b="0" i="0" u="none" strike="noStrike" cap="none" baseline="0" dirty="0" smtClean="0"/>
              <a:t> </a:t>
            </a:r>
            <a:r>
              <a:rPr lang="en-US" sz="1200" b="0" i="0" u="none" strike="noStrike" cap="none" baseline="0" dirty="0" err="1" smtClean="0"/>
              <a:t>zákona</a:t>
            </a:r>
            <a:r>
              <a:rPr lang="en-US" sz="1200" b="0" i="0" u="none" strike="noStrike" cap="none" baseline="0" dirty="0" smtClean="0"/>
              <a:t> </a:t>
            </a:r>
            <a:r>
              <a:rPr lang="en-US" sz="1200" b="0" i="0" u="none" strike="noStrike" cap="none" baseline="0" dirty="0" err="1" smtClean="0"/>
              <a:t>prvků</a:t>
            </a:r>
            <a:r>
              <a:rPr lang="en-US" sz="1200" b="0" i="0" u="none" strike="noStrike" cap="none" baseline="0" dirty="0" smtClean="0"/>
              <a:t> z </a:t>
            </a:r>
            <a:r>
              <a:rPr lang="en-US" sz="1200" b="0" i="0" u="none" strike="noStrike" cap="none" baseline="0" dirty="0" err="1" smtClean="0"/>
              <a:t>roku</a:t>
            </a:r>
            <a:r>
              <a:rPr lang="en-US" sz="1200" b="0" i="0" u="none" strike="noStrike" cap="none" baseline="0" dirty="0" smtClean="0"/>
              <a:t> 1869. </a:t>
            </a:r>
            <a:r>
              <a:rPr lang="en-US" sz="1200" b="0" i="0" u="none" strike="noStrike" cap="none" baseline="0" dirty="0" err="1" smtClean="0"/>
              <a:t>Svou</a:t>
            </a:r>
            <a:r>
              <a:rPr lang="en-US" sz="1200" b="0" i="0" u="none" strike="noStrike" cap="none" baseline="0" dirty="0" smtClean="0"/>
              <a:t> </a:t>
            </a:r>
            <a:r>
              <a:rPr lang="en-US" sz="1200" b="0" i="0" u="none" strike="noStrike" cap="none" baseline="0" dirty="0" err="1" smtClean="0"/>
              <a:t>první</a:t>
            </a:r>
            <a:r>
              <a:rPr lang="en-US" sz="1200" b="0" i="0" u="none" strike="noStrike" cap="none" baseline="0" dirty="0" smtClean="0"/>
              <a:t> </a:t>
            </a:r>
            <a:r>
              <a:rPr lang="en-US" sz="1200" b="0" i="0" u="none" strike="noStrike" cap="none" baseline="0" dirty="0" err="1" smtClean="0"/>
              <a:t>tabulku</a:t>
            </a:r>
            <a:r>
              <a:rPr lang="en-US" sz="1200" b="0" i="0" u="none" strike="noStrike" cap="none" baseline="0" dirty="0" smtClean="0"/>
              <a:t> </a:t>
            </a:r>
            <a:r>
              <a:rPr lang="en-US" sz="1200" b="0" i="0" u="none" strike="noStrike" cap="none" baseline="0" dirty="0" err="1" smtClean="0"/>
              <a:t>prvků</a:t>
            </a:r>
            <a:r>
              <a:rPr lang="en-US" sz="1200" b="0" i="0" u="none" strike="noStrike" cap="none" baseline="0" dirty="0" smtClean="0"/>
              <a:t> </a:t>
            </a:r>
            <a:r>
              <a:rPr lang="en-US" sz="1200" b="0" i="0" u="none" strike="noStrike" cap="none" baseline="0" dirty="0" err="1" smtClean="0"/>
              <a:t>publikoval</a:t>
            </a:r>
            <a:r>
              <a:rPr lang="en-US" sz="1200" b="0" i="0" u="none" strike="noStrike" cap="none" baseline="0" dirty="0" smtClean="0"/>
              <a:t> v </a:t>
            </a:r>
            <a:r>
              <a:rPr lang="en-US" sz="1200" b="0" i="0" u="none" strike="noStrike" cap="none" baseline="0" dirty="0" err="1" smtClean="0"/>
              <a:t>roce</a:t>
            </a:r>
            <a:r>
              <a:rPr lang="en-US" sz="1200" b="0" i="0" u="none" strike="noStrike" cap="none" baseline="0" dirty="0" smtClean="0"/>
              <a:t> 1869, o </a:t>
            </a:r>
            <a:r>
              <a:rPr lang="en-US" sz="1200" b="0" i="0" u="none" strike="noStrike" cap="none" baseline="0" dirty="0" err="1" smtClean="0"/>
              <a:t>rok</a:t>
            </a:r>
            <a:r>
              <a:rPr lang="en-US" sz="1200" b="0" i="0" u="none" strike="noStrike" cap="none" baseline="0" dirty="0" smtClean="0"/>
              <a:t> </a:t>
            </a:r>
            <a:r>
              <a:rPr lang="en-US" sz="1200" b="0" i="0" u="none" strike="noStrike" cap="none" baseline="0" dirty="0" err="1" smtClean="0"/>
              <a:t>později</a:t>
            </a:r>
            <a:r>
              <a:rPr lang="en-US" sz="1200" b="0" i="0" u="none" strike="noStrike" cap="none" baseline="0" dirty="0" smtClean="0"/>
              <a:t> </a:t>
            </a:r>
            <a:r>
              <a:rPr lang="en-US" sz="1200" b="0" i="0" u="none" strike="noStrike" cap="none" baseline="0" dirty="0" err="1" smtClean="0"/>
              <a:t>pak</a:t>
            </a:r>
            <a:r>
              <a:rPr lang="en-US" sz="1200" b="0" i="0" u="none" strike="noStrike" cap="none" baseline="0" dirty="0" smtClean="0"/>
              <a:t> </a:t>
            </a:r>
            <a:r>
              <a:rPr lang="en-US" sz="1200" b="0" i="0" u="none" strike="noStrike" cap="none" baseline="0" dirty="0" err="1" smtClean="0"/>
              <a:t>předložil</a:t>
            </a:r>
            <a:r>
              <a:rPr lang="en-US" sz="1200" b="0" i="0" u="none" strike="noStrike" cap="none" baseline="0" dirty="0" smtClean="0"/>
              <a:t> </a:t>
            </a:r>
            <a:r>
              <a:rPr lang="en-US" sz="1200" b="0" i="0" u="none" strike="noStrike" cap="none" baseline="0" dirty="0" err="1" smtClean="0"/>
              <a:t>tabulku</a:t>
            </a:r>
            <a:r>
              <a:rPr lang="en-US" sz="1200" b="0" i="0" u="none" strike="noStrike" cap="none" baseline="0" dirty="0" smtClean="0"/>
              <a:t> </a:t>
            </a:r>
            <a:r>
              <a:rPr lang="en-US" sz="1200" b="0" i="0" u="none" strike="noStrike" cap="none" baseline="0" dirty="0" err="1" smtClean="0"/>
              <a:t>přesnější</a:t>
            </a:r>
            <a:r>
              <a:rPr lang="en-US" sz="1200" b="0" i="0" u="none" strike="noStrike" cap="none" baseline="0" dirty="0" smtClean="0"/>
              <a:t>, </a:t>
            </a:r>
            <a:r>
              <a:rPr lang="en-US" sz="1200" b="0" i="0" u="none" strike="noStrike" cap="none" baseline="0" dirty="0" err="1" smtClean="0"/>
              <a:t>doplněnou</a:t>
            </a:r>
            <a:r>
              <a:rPr lang="en-US" sz="1200" b="0" i="0" u="none" strike="noStrike" cap="none" baseline="0" dirty="0" smtClean="0"/>
              <a:t> o </a:t>
            </a:r>
            <a:r>
              <a:rPr lang="en-US" sz="1200" b="0" i="0" u="none" strike="noStrike" cap="none" baseline="0" dirty="0" err="1" smtClean="0"/>
              <a:t>další</a:t>
            </a:r>
            <a:r>
              <a:rPr lang="en-US" sz="1200" b="0" i="0" u="none" strike="noStrike" cap="none" baseline="0" dirty="0" smtClean="0"/>
              <a:t> </a:t>
            </a:r>
            <a:r>
              <a:rPr lang="en-US" sz="1200" b="0" i="0" u="none" strike="noStrike" cap="none" baseline="0" dirty="0" err="1" smtClean="0"/>
              <a:t>prvky</a:t>
            </a:r>
            <a:r>
              <a:rPr lang="en-US" sz="1200" b="0" i="0" u="none" strike="noStrike" cap="none" baseline="0" dirty="0" smtClean="0"/>
              <a:t>. </a:t>
            </a:r>
            <a:r>
              <a:rPr lang="en-US" sz="1200" b="0" i="0" u="none" strike="noStrike" cap="none" baseline="0" dirty="0" err="1" smtClean="0"/>
              <a:t>Práce</a:t>
            </a:r>
            <a:r>
              <a:rPr lang="en-US" sz="1200" b="0" i="0" u="none" strike="noStrike" cap="none" baseline="0" dirty="0" smtClean="0"/>
              <a:t> z </a:t>
            </a:r>
            <a:r>
              <a:rPr lang="en-US" sz="1200" b="0" i="0" u="none" strike="noStrike" cap="none" baseline="0" dirty="0" err="1" smtClean="0"/>
              <a:t>roku</a:t>
            </a:r>
            <a:r>
              <a:rPr lang="en-US" sz="1200" b="0" i="0" u="none" strike="noStrike" cap="none" baseline="0" dirty="0" smtClean="0"/>
              <a:t> 1870 </a:t>
            </a:r>
            <a:r>
              <a:rPr lang="en-US" sz="1200" b="0" i="0" u="none" strike="noStrike" cap="none" baseline="0" dirty="0" err="1" smtClean="0"/>
              <a:t>měla</a:t>
            </a:r>
            <a:r>
              <a:rPr lang="en-US" sz="1200" b="0" i="0" u="none" strike="noStrike" cap="none" baseline="0" dirty="0" smtClean="0"/>
              <a:t> </a:t>
            </a:r>
            <a:r>
              <a:rPr lang="en-US" sz="1200" b="0" i="0" u="none" strike="noStrike" cap="none" baseline="0" dirty="0" err="1" smtClean="0"/>
              <a:t>název</a:t>
            </a:r>
            <a:r>
              <a:rPr lang="en-US" sz="1200" b="0" i="0" u="none" strike="noStrike" cap="none" baseline="0" dirty="0" smtClean="0"/>
              <a:t> </a:t>
            </a:r>
            <a:r>
              <a:rPr lang="en-US" sz="1200" b="0" i="0" u="none" strike="noStrike" cap="none" baseline="0" dirty="0" err="1" smtClean="0"/>
              <a:t>Přirozená</a:t>
            </a:r>
            <a:r>
              <a:rPr lang="en-US" sz="1200" b="0" i="0" u="none" strike="noStrike" cap="none" baseline="0" dirty="0" smtClean="0"/>
              <a:t> </a:t>
            </a:r>
            <a:r>
              <a:rPr lang="en-US" sz="1200" b="0" i="0" u="none" strike="noStrike" cap="none" baseline="0" dirty="0" err="1" smtClean="0"/>
              <a:t>soustava</a:t>
            </a:r>
            <a:r>
              <a:rPr lang="en-US" sz="1200" b="0" i="0" u="none" strike="noStrike" cap="none" baseline="0" dirty="0" smtClean="0"/>
              <a:t> </a:t>
            </a:r>
            <a:r>
              <a:rPr lang="en-US" sz="1200" b="0" i="0" u="none" strike="noStrike" cap="none" baseline="0" dirty="0" err="1" smtClean="0"/>
              <a:t>prvků</a:t>
            </a:r>
            <a:r>
              <a:rPr lang="en-US" sz="1200" b="0" i="0" u="none" strike="noStrike" cap="none" baseline="0" dirty="0" smtClean="0"/>
              <a:t> a </a:t>
            </a:r>
            <a:r>
              <a:rPr lang="en-US" sz="1200" b="0" i="0" u="none" strike="noStrike" cap="none" baseline="0" dirty="0" err="1" smtClean="0"/>
              <a:t>její</a:t>
            </a:r>
            <a:r>
              <a:rPr lang="en-US" sz="1200" b="0" i="0" u="none" strike="noStrike" cap="none" baseline="0" dirty="0" smtClean="0"/>
              <a:t> </a:t>
            </a:r>
            <a:r>
              <a:rPr lang="en-US" sz="1200" b="0" i="0" u="none" strike="noStrike" cap="none" baseline="0" dirty="0" err="1" smtClean="0"/>
              <a:t>použití</a:t>
            </a:r>
            <a:r>
              <a:rPr lang="en-US" sz="1200" b="0" i="0" u="none" strike="noStrike" cap="none" baseline="0" dirty="0" smtClean="0"/>
              <a:t> k </a:t>
            </a:r>
            <a:r>
              <a:rPr lang="en-US" sz="1200" b="0" i="0" u="none" strike="noStrike" cap="none" baseline="0" dirty="0" err="1" smtClean="0"/>
              <a:t>udání</a:t>
            </a:r>
            <a:r>
              <a:rPr lang="en-US" sz="1200" b="0" i="0" u="none" strike="noStrike" cap="none" baseline="0" dirty="0" smtClean="0"/>
              <a:t> </a:t>
            </a:r>
            <a:r>
              <a:rPr lang="en-US" sz="1200" b="0" i="0" u="none" strike="noStrike" cap="none" baseline="0" dirty="0" err="1" smtClean="0"/>
              <a:t>vlastností</a:t>
            </a:r>
            <a:r>
              <a:rPr lang="en-US" sz="1200" b="0" i="0" u="none" strike="noStrike" cap="none" baseline="0" dirty="0" smtClean="0"/>
              <a:t> </a:t>
            </a:r>
            <a:r>
              <a:rPr lang="en-US" sz="1200" b="0" i="0" u="none" strike="noStrike" cap="none" baseline="0" dirty="0" err="1" smtClean="0"/>
              <a:t>prvků</a:t>
            </a:r>
            <a:r>
              <a:rPr lang="en-US" sz="1200" b="0" i="0" u="none" strike="noStrike" cap="none" baseline="0" dirty="0" smtClean="0"/>
              <a:t> </a:t>
            </a:r>
            <a:r>
              <a:rPr lang="en-US" sz="1200" b="0" i="0" u="none" strike="noStrike" cap="none" baseline="0" dirty="0" err="1" smtClean="0"/>
              <a:t>dosud</a:t>
            </a:r>
            <a:r>
              <a:rPr lang="en-US" sz="1200" b="0" i="0" u="none" strike="noStrike" cap="none" baseline="0" dirty="0" smtClean="0"/>
              <a:t> </a:t>
            </a:r>
            <a:r>
              <a:rPr lang="en-US" sz="1200" b="0" i="0" u="none" strike="noStrike" cap="none" baseline="0" dirty="0" err="1" smtClean="0"/>
              <a:t>neobjevených</a:t>
            </a:r>
            <a:r>
              <a:rPr lang="en-US" sz="1200" b="0" i="0" u="none" strike="noStrike" cap="none" baseline="0" dirty="0" smtClean="0"/>
              <a:t>. K </a:t>
            </a:r>
            <a:r>
              <a:rPr lang="en-US" sz="1200" b="0" i="0" u="none" strike="noStrike" cap="none" baseline="0" dirty="0" err="1" smtClean="0"/>
              <a:t>nejznámějším</a:t>
            </a:r>
            <a:r>
              <a:rPr lang="en-US" sz="1200" b="0" i="0" u="none" strike="noStrike" cap="none" baseline="0" dirty="0" smtClean="0"/>
              <a:t> </a:t>
            </a:r>
            <a:r>
              <a:rPr lang="en-US" sz="1200" b="0" i="0" u="none" strike="noStrike" cap="none" baseline="0" dirty="0" err="1" smtClean="0"/>
              <a:t>objevům</a:t>
            </a:r>
            <a:r>
              <a:rPr lang="en-US" sz="1200" b="0" i="0" u="none" strike="noStrike" cap="none" baseline="0" dirty="0" smtClean="0"/>
              <a:t> </a:t>
            </a:r>
            <a:r>
              <a:rPr lang="en-US" sz="1200" b="0" i="0" u="none" strike="noStrike" cap="none" baseline="0" dirty="0" err="1" smtClean="0"/>
              <a:t>předpovězených</a:t>
            </a:r>
            <a:r>
              <a:rPr lang="en-US" sz="1200" b="0" i="0" u="none" strike="noStrike" cap="none" baseline="0" dirty="0" smtClean="0"/>
              <a:t> </a:t>
            </a:r>
            <a:r>
              <a:rPr lang="en-US" sz="1200" b="0" i="0" u="none" strike="noStrike" cap="none" baseline="0" dirty="0" err="1" smtClean="0"/>
              <a:t>prvků</a:t>
            </a:r>
            <a:r>
              <a:rPr lang="en-US" sz="1200" b="0" i="0" u="none" strike="noStrike" cap="none" baseline="0" dirty="0" smtClean="0"/>
              <a:t> </a:t>
            </a:r>
            <a:r>
              <a:rPr lang="en-US" sz="1200" b="0" i="0" u="none" strike="noStrike" cap="none" baseline="0" dirty="0" err="1" smtClean="0"/>
              <a:t>patřil</a:t>
            </a:r>
            <a:r>
              <a:rPr lang="en-US" sz="1200" b="0" i="0" u="none" strike="noStrike" cap="none" baseline="0" dirty="0" smtClean="0"/>
              <a:t> </a:t>
            </a:r>
            <a:r>
              <a:rPr lang="en-US" sz="1200" b="0" i="0" u="none" strike="noStrike" cap="none" baseline="0" dirty="0" err="1" smtClean="0"/>
              <a:t>objev</a:t>
            </a:r>
            <a:r>
              <a:rPr lang="en-US" sz="1200" b="0" i="0" u="none" strike="noStrike" cap="none" baseline="0" dirty="0" smtClean="0"/>
              <a:t> </a:t>
            </a:r>
            <a:r>
              <a:rPr lang="en-US" sz="1200" b="0" i="0" u="none" strike="noStrike" cap="none" baseline="0" dirty="0" err="1" smtClean="0"/>
              <a:t>eka-aluminia</a:t>
            </a:r>
            <a:r>
              <a:rPr lang="en-US" sz="1200" b="0" i="0" u="none" strike="noStrike" cap="none" baseline="0" dirty="0" smtClean="0"/>
              <a:t> (</a:t>
            </a:r>
            <a:r>
              <a:rPr lang="en-US" sz="1200" b="0" i="0" u="none" strike="noStrike" cap="none" baseline="0" dirty="0" err="1" smtClean="0"/>
              <a:t>gallia</a:t>
            </a:r>
            <a:r>
              <a:rPr lang="en-US" sz="1200" b="0" i="0" u="none" strike="noStrike" cap="none" baseline="0" dirty="0" smtClean="0"/>
              <a:t>), </a:t>
            </a:r>
            <a:r>
              <a:rPr lang="en-US" sz="1200" b="0" i="0" u="none" strike="noStrike" cap="none" baseline="0" dirty="0" err="1" smtClean="0"/>
              <a:t>eka-boru</a:t>
            </a:r>
            <a:r>
              <a:rPr lang="en-US" sz="1200" b="0" i="0" u="none" strike="noStrike" cap="none" baseline="0" dirty="0" smtClean="0"/>
              <a:t> (</a:t>
            </a:r>
            <a:r>
              <a:rPr lang="en-US" sz="1200" b="0" i="0" u="none" strike="noStrike" cap="none" baseline="0" dirty="0" err="1" smtClean="0"/>
              <a:t>skandia</a:t>
            </a:r>
            <a:r>
              <a:rPr lang="en-US" sz="1200" b="0" i="0" u="none" strike="noStrike" cap="none" baseline="0" dirty="0" smtClean="0"/>
              <a:t>) a </a:t>
            </a:r>
            <a:r>
              <a:rPr lang="en-US" sz="1200" b="0" i="0" u="none" strike="noStrike" cap="none" baseline="0" dirty="0" err="1" smtClean="0"/>
              <a:t>zejména</a:t>
            </a:r>
            <a:r>
              <a:rPr lang="en-US" sz="1200" b="0" i="0" u="none" strike="noStrike" cap="none" baseline="0" dirty="0" smtClean="0"/>
              <a:t> </a:t>
            </a:r>
            <a:r>
              <a:rPr lang="en-US" sz="1200" b="0" i="0" u="none" strike="noStrike" cap="none" baseline="0" dirty="0" err="1" smtClean="0"/>
              <a:t>eka-silicia</a:t>
            </a:r>
            <a:r>
              <a:rPr lang="en-US" sz="1200" b="0" i="0" u="none" strike="noStrike" cap="none" baseline="0" dirty="0" smtClean="0"/>
              <a:t> (</a:t>
            </a:r>
            <a:r>
              <a:rPr lang="en-US" sz="1200" b="0" i="0" u="none" strike="noStrike" cap="none" baseline="0" dirty="0" err="1" smtClean="0"/>
              <a:t>germania</a:t>
            </a:r>
            <a:r>
              <a:rPr lang="en-US" sz="1200" b="0" i="0" u="none" strike="noStrike" cap="none" baseline="0" dirty="0" smtClean="0"/>
              <a:t>), </a:t>
            </a:r>
            <a:r>
              <a:rPr lang="en-US" sz="1200" b="0" i="0" u="none" strike="noStrike" cap="none" baseline="0" dirty="0" err="1" smtClean="0"/>
              <a:t>jehož</a:t>
            </a:r>
            <a:r>
              <a:rPr lang="en-US" sz="1200" b="0" i="0" u="none" strike="noStrike" cap="none" baseline="0" dirty="0" smtClean="0"/>
              <a:t> </a:t>
            </a:r>
            <a:r>
              <a:rPr lang="en-US" sz="1200" b="0" i="0" u="none" strike="noStrike" cap="none" baseline="0" dirty="0" err="1" smtClean="0"/>
              <a:t>vlastnostem</a:t>
            </a:r>
            <a:r>
              <a:rPr lang="en-US" sz="1200" b="0" i="0" u="none" strike="noStrike" cap="none" baseline="0" dirty="0" smtClean="0"/>
              <a:t> </a:t>
            </a:r>
            <a:r>
              <a:rPr lang="en-US" sz="1200" b="0" i="0" u="none" strike="noStrike" cap="none" baseline="0" dirty="0" err="1" smtClean="0"/>
              <a:t>věnoval</a:t>
            </a:r>
            <a:r>
              <a:rPr lang="en-US" sz="1200" b="0" i="0" u="none" strike="noStrike" cap="none" baseline="0" dirty="0" smtClean="0"/>
              <a:t> </a:t>
            </a:r>
            <a:r>
              <a:rPr lang="en-US" sz="1200" b="0" i="0" u="none" strike="noStrike" cap="none" baseline="0" dirty="0" err="1" smtClean="0"/>
              <a:t>nejvíce</a:t>
            </a:r>
            <a:r>
              <a:rPr lang="en-US" sz="1200" b="0" i="0" u="none" strike="noStrike" cap="none" baseline="0" dirty="0" smtClean="0"/>
              <a:t> </a:t>
            </a:r>
            <a:r>
              <a:rPr lang="en-US" sz="1200" b="0" i="0" u="none" strike="noStrike" cap="none" baseline="0" dirty="0" err="1" smtClean="0"/>
              <a:t>pozornosti</a:t>
            </a:r>
            <a:r>
              <a:rPr lang="en-US" sz="1200" b="0" i="0" u="none" strike="noStrike" cap="none" baseline="0" dirty="0" smtClean="0"/>
              <a:t>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93072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První měření Na Johann </a:t>
            </a:r>
            <a:r>
              <a:rPr lang="cs-CZ" dirty="0" err="1" smtClean="0"/>
              <a:t>Loschmidt</a:t>
            </a:r>
            <a:r>
              <a:rPr lang="cs-CZ" baseline="0" dirty="0" smtClean="0"/>
              <a:t> (1821-1895) (Rakušan původem z Čech) s předpokladem, že molekuly jsou kulaté a těsně uspořádané</a:t>
            </a:r>
          </a:p>
          <a:p>
            <a:endParaRPr lang="cs-CZ" baseline="0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19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499240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Marian </a:t>
            </a:r>
            <a:r>
              <a:rPr lang="cs-CZ" dirty="0" err="1" smtClean="0"/>
              <a:t>Smoluchowsky</a:t>
            </a:r>
            <a:r>
              <a:rPr lang="cs-CZ" baseline="0" dirty="0" smtClean="0"/>
              <a:t> (1872-1917) </a:t>
            </a:r>
          </a:p>
          <a:p>
            <a:r>
              <a:rPr lang="cs-CZ" baseline="0" dirty="0" smtClean="0"/>
              <a:t>Albert Einstein (1879-1955)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969984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cs-CZ" dirty="0" smtClean="0"/>
              <a:t>rozměry</a:t>
            </a:r>
            <a:r>
              <a:rPr lang="cs-CZ" baseline="0" dirty="0" smtClean="0"/>
              <a:t> hrany  elementární krychle </a:t>
            </a:r>
            <a:r>
              <a:rPr lang="cs-CZ" dirty="0" smtClean="0"/>
              <a:t>3,1*10</a:t>
            </a:r>
            <a:r>
              <a:rPr lang="en-US" dirty="0" smtClean="0"/>
              <a:t>^</a:t>
            </a:r>
            <a:r>
              <a:rPr lang="cs-CZ" dirty="0" smtClean="0"/>
              <a:t>-10</a:t>
            </a:r>
            <a:r>
              <a:rPr lang="en-US" dirty="0" smtClean="0"/>
              <a:t> </a:t>
            </a:r>
            <a:r>
              <a:rPr lang="cs-CZ" dirty="0" smtClean="0"/>
              <a:t>m  výpočet pomocí</a:t>
            </a:r>
            <a:r>
              <a:rPr lang="cs-CZ" baseline="0" dirty="0" smtClean="0"/>
              <a:t> molárního objemu=molární hmotnost/hustota molární objem má Na částic, jedna částice má objem 3*10</a:t>
            </a:r>
            <a:r>
              <a:rPr lang="en-US" dirty="0" smtClean="0"/>
              <a:t>^-29</a:t>
            </a:r>
            <a:r>
              <a:rPr lang="cs-CZ" dirty="0" smtClean="0"/>
              <a:t> </a:t>
            </a:r>
            <a:r>
              <a:rPr lang="en-US" dirty="0" smtClean="0"/>
              <a:t>m^3</a:t>
            </a:r>
            <a:endParaRPr lang="cs-CZ" dirty="0" smtClean="0"/>
          </a:p>
          <a:p>
            <a:endParaRPr lang="cs-CZ" dirty="0" smtClean="0"/>
          </a:p>
          <a:p>
            <a:r>
              <a:rPr lang="en-US" dirty="0" smtClean="0">
                <a:sym typeface="Mathematica1" panose="05000502060100000001" pitchFamily="2" charset="2"/>
              </a:rPr>
              <a:t></a:t>
            </a:r>
            <a:r>
              <a:rPr lang="cs-CZ" dirty="0" smtClean="0">
                <a:sym typeface="Mathematica1" panose="05000502060100000001" pitchFamily="2" charset="2"/>
              </a:rPr>
              <a:t> 1,661*10</a:t>
            </a:r>
            <a:r>
              <a:rPr lang="en-US" dirty="0" smtClean="0">
                <a:sym typeface="Mathematica1" panose="05000502060100000001" pitchFamily="2" charset="2"/>
              </a:rPr>
              <a:t>^-27 kg</a:t>
            </a:r>
            <a:endParaRPr lang="en-US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21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811377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poznámky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cs-CZ" dirty="0" smtClean="0"/>
                  <a:t>496 mol</a:t>
                </a:r>
              </a:p>
              <a:p>
                <a:r>
                  <a:rPr lang="cs-CZ" dirty="0" smtClean="0"/>
                  <a:t>½*N*Na= 1,49*10</a:t>
                </a:r>
                <a:r>
                  <a:rPr lang="en-US" dirty="0" smtClean="0"/>
                  <a:t>^26</a:t>
                </a:r>
                <a:endParaRPr lang="cs-CZ" dirty="0" smtClean="0"/>
              </a:p>
              <a:p>
                <a:r>
                  <a:rPr lang="cs-CZ" sz="1200" b="0" i="0" dirty="0" smtClean="0">
                    <a:latin typeface="+mn-lt"/>
                  </a:rPr>
                  <a:t>Výsledek</a:t>
                </a:r>
                <a:r>
                  <a:rPr lang="cs-CZ" sz="1200" b="0" i="0" baseline="0" dirty="0" smtClean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cs-CZ" sz="1200" b="0" i="1" smtClean="0">
                        <a:latin typeface="Cambria Math" panose="02040503050406030204" pitchFamily="18" charset="0"/>
                      </a:rPr>
                      <m:t>12</m:t>
                    </m:r>
                    <m:r>
                      <a:rPr lang="cs-CZ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cs-CZ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cs-CZ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cs-CZ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7</m:t>
                            </m:r>
                          </m:sup>
                        </m:sSup>
                        <m:r>
                          <a:rPr lang="cs-CZ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𝐽</m:t>
                        </m:r>
                      </m:num>
                      <m:den>
                        <m:r>
                          <a:rPr lang="cs-CZ" sz="1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1,49</m:t>
                        </m:r>
                        <m:r>
                          <a:rPr lang="cs-CZ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cs-CZ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cs-CZ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26</m:t>
                            </m:r>
                          </m:sup>
                        </m:sSup>
                      </m:den>
                    </m:f>
                    <m:r>
                      <a:rPr lang="cs-CZ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≈8∙</m:t>
                    </m:r>
                    <m:sSup>
                      <m:sSupPr>
                        <m:ctrlPr>
                          <a:rPr lang="cs-CZ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cs-CZ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−19</m:t>
                        </m:r>
                      </m:sup>
                    </m:sSup>
                    <m:r>
                      <a:rPr lang="cs-CZ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𝐽</m:t>
                    </m:r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3" name="Zástupný symbol pro poznámky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cs-CZ" dirty="0" smtClean="0"/>
                  <a:t>496 mol</a:t>
                </a:r>
              </a:p>
              <a:p>
                <a:r>
                  <a:rPr lang="cs-CZ" dirty="0" smtClean="0"/>
                  <a:t>½*N*Na= 1,49*10</a:t>
                </a:r>
                <a:r>
                  <a:rPr lang="en-US" dirty="0" smtClean="0"/>
                  <a:t>^26</a:t>
                </a:r>
                <a:endParaRPr lang="cs-CZ" dirty="0" smtClean="0"/>
              </a:p>
              <a:p>
                <a:r>
                  <a:rPr lang="cs-CZ" sz="1200" b="0" i="0" dirty="0" smtClean="0">
                    <a:latin typeface="+mn-lt"/>
                  </a:rPr>
                  <a:t>Výsledek</a:t>
                </a:r>
                <a:r>
                  <a:rPr lang="cs-CZ" sz="1200" b="0" i="0" baseline="0" dirty="0" smtClean="0">
                    <a:latin typeface="+mn-lt"/>
                  </a:rPr>
                  <a:t> </a:t>
                </a:r>
                <a:r>
                  <a:rPr lang="cs-CZ" sz="1200" b="0" i="0" smtClean="0">
                    <a:latin typeface="Cambria Math" panose="02040503050406030204" pitchFamily="18" charset="0"/>
                  </a:rPr>
                  <a:t>12</a:t>
                </a:r>
                <a:r>
                  <a:rPr lang="cs-CZ" sz="1200" b="0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∙</a:t>
                </a:r>
                <a:r>
                  <a:rPr lang="cs-CZ" sz="1200" b="0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(〖</a:t>
                </a:r>
                <a:r>
                  <a:rPr lang="cs-CZ" sz="1200" b="0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10〗^7 𝐽</a:t>
                </a:r>
                <a:r>
                  <a:rPr lang="cs-CZ" sz="1200" b="0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)/(1,49∙〖10〗^26 )≈8∙〖10〗^(−19) 𝐽</a:t>
                </a:r>
                <a:endParaRPr lang="cs-CZ" dirty="0"/>
              </a:p>
            </p:txBody>
          </p:sp>
        </mc:Fallback>
      </mc:AlternateContent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22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15359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poznámky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200" dirty="0" smtClean="0"/>
                  <a:t>25 a</a:t>
                </a:r>
                <a:r>
                  <a:rPr lang="cs-CZ" sz="1200" dirty="0" smtClean="0"/>
                  <a:t>ž</a:t>
                </a:r>
                <a:r>
                  <a:rPr lang="cs-CZ" sz="1200" baseline="0" dirty="0" smtClean="0"/>
                  <a:t> 250 </a:t>
                </a:r>
                <a:r>
                  <a:rPr lang="cs-CZ" sz="1200" baseline="0" dirty="0" err="1" smtClean="0"/>
                  <a:t>pm</a:t>
                </a:r>
                <a:r>
                  <a:rPr lang="cs-CZ" sz="1200" baseline="0" dirty="0" smtClean="0"/>
                  <a:t>         asi 10</a:t>
                </a:r>
                <a:r>
                  <a:rPr lang="en-US" sz="1200" baseline="0" dirty="0" smtClean="0"/>
                  <a:t>^-10 m</a:t>
                </a:r>
                <a:endParaRPr lang="en-US" sz="1200" dirty="0" smtClean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cs-CZ" sz="1200" dirty="0" smtClean="0"/>
                  <a:t>10</a:t>
                </a:r>
                <a:r>
                  <a:rPr lang="en-US" sz="1200" dirty="0" smtClean="0"/>
                  <a:t>^-24 a</a:t>
                </a:r>
                <a:r>
                  <a:rPr lang="cs-CZ" sz="1200" dirty="0" smtClean="0"/>
                  <a:t>ž</a:t>
                </a:r>
                <a:r>
                  <a:rPr lang="cs-CZ" sz="1200" baseline="0" dirty="0" smtClean="0"/>
                  <a:t> 10</a:t>
                </a:r>
                <a:r>
                  <a:rPr lang="en-US" sz="1200" baseline="0" dirty="0" smtClean="0"/>
                  <a:t>^-27</a:t>
                </a:r>
                <a:endParaRPr lang="en-US" sz="120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cs-CZ" sz="1200" dirty="0" smtClean="0"/>
                  <a:t>  zlato Mm  197 g/mol;  hustota 19,3 g/cm3 ; Na</a:t>
                </a:r>
                <a:r>
                  <a:rPr lang="cs-CZ" sz="1200" baseline="0" dirty="0" smtClean="0"/>
                  <a:t>      </a:t>
                </a:r>
                <a:r>
                  <a:rPr lang="en-US" sz="1200" dirty="0" smtClean="0"/>
                  <a:t>3,3*</a:t>
                </a:r>
                <a:r>
                  <a:rPr lang="cs-CZ" sz="1200" dirty="0" smtClean="0"/>
                  <a:t>10</a:t>
                </a:r>
                <a:r>
                  <a:rPr lang="en-US" sz="1200" dirty="0" smtClean="0"/>
                  <a:t>^-25</a:t>
                </a:r>
                <a:r>
                  <a:rPr lang="cs-CZ" sz="1200" dirty="0" smtClean="0"/>
                  <a:t> kg</a:t>
                </a:r>
                <a:r>
                  <a:rPr lang="en-US" sz="1200" dirty="0" smtClean="0"/>
                  <a:t> </a:t>
                </a:r>
                <a:r>
                  <a:rPr lang="cs-CZ" sz="1200" dirty="0" smtClean="0"/>
                  <a:t>=Mm/Na</a:t>
                </a:r>
                <a:endParaRPr lang="en-US" sz="1200" baseline="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cs-CZ" sz="1200" dirty="0" smtClean="0"/>
                  <a:t>10</a:t>
                </a:r>
                <a:r>
                  <a:rPr lang="en-US" sz="1200" dirty="0" smtClean="0"/>
                  <a:t>^-18 a</a:t>
                </a:r>
                <a:r>
                  <a:rPr lang="cs-CZ" sz="1200" dirty="0" smtClean="0"/>
                  <a:t>ž</a:t>
                </a:r>
                <a:r>
                  <a:rPr lang="cs-CZ" sz="1200" baseline="0" dirty="0" smtClean="0"/>
                  <a:t> 10</a:t>
                </a:r>
                <a:r>
                  <a:rPr lang="en-US" sz="1200" baseline="0" dirty="0" smtClean="0"/>
                  <a:t>^-19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cs-CZ" sz="1200" baseline="0" dirty="0" smtClean="0"/>
                  <a:t>Molární objem je 22,4 l/mol; Na; objem atomu vody </a:t>
                </a:r>
                <a:r>
                  <a:rPr lang="en-US" sz="1200" baseline="0" dirty="0" smtClean="0"/>
                  <a:t>3*10^-29</a:t>
                </a:r>
                <a:r>
                  <a:rPr lang="cs-CZ" sz="1200" baseline="0" dirty="0" smtClean="0"/>
                  <a:t> m3</a:t>
                </a:r>
                <a:r>
                  <a:rPr lang="en-US" sz="1200" baseline="0" dirty="0" smtClean="0"/>
                  <a:t> </a:t>
                </a:r>
                <a:r>
                  <a:rPr lang="cs-CZ" sz="1200" baseline="0" dirty="0" smtClean="0"/>
                  <a:t> výsledek: 1l/22,4(počet molů)*Na(počet částic)*</a:t>
                </a:r>
                <a:r>
                  <a:rPr lang="en-US" sz="1200" baseline="0" dirty="0" smtClean="0"/>
                  <a:t>3*10^-29 </a:t>
                </a:r>
                <a:r>
                  <a:rPr lang="cs-CZ" sz="1200" baseline="0" dirty="0" smtClean="0"/>
                  <a:t>=8*10</a:t>
                </a:r>
                <a:r>
                  <a:rPr lang="en-US" sz="1200" baseline="0" dirty="0" smtClean="0"/>
                  <a:t>^-7 m3   </a:t>
                </a:r>
                <a:r>
                  <a:rPr lang="cs-CZ" sz="1200" baseline="0" dirty="0" smtClean="0"/>
                  <a:t>???? </a:t>
                </a:r>
                <a:r>
                  <a:rPr lang="en-US" sz="1200" baseline="0" dirty="0" smtClean="0"/>
                  <a:t>v </a:t>
                </a:r>
                <a:r>
                  <a:rPr lang="cs-CZ" sz="1200" baseline="0" dirty="0" smtClean="0"/>
                  <a:t>učebnici 5,4*10</a:t>
                </a:r>
                <a:r>
                  <a:rPr lang="en-US" sz="1200" baseline="0" dirty="0" smtClean="0"/>
                  <a:t>^-</a:t>
                </a:r>
                <a:r>
                  <a:rPr lang="cs-CZ" sz="1200" baseline="0" dirty="0" smtClean="0"/>
                  <a:t>5 l</a:t>
                </a:r>
                <a:endParaRPr lang="en-US" sz="1200" baseline="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200" baseline="0" dirty="0" smtClean="0"/>
                  <a:t> </a:t>
                </a:r>
                <a:r>
                  <a:rPr lang="cs-CZ" sz="1200" baseline="0" noProof="0" dirty="0" smtClean="0"/>
                  <a:t>objem atomu vody </a:t>
                </a:r>
                <a:r>
                  <a:rPr lang="en-US" sz="1200" baseline="0" dirty="0" smtClean="0"/>
                  <a:t>3*10^-29    </a:t>
                </a:r>
                <a:r>
                  <a:rPr lang="cs-CZ" sz="1200" baseline="0" noProof="0" dirty="0" smtClean="0"/>
                  <a:t>celkový objem 10</a:t>
                </a:r>
                <a:r>
                  <a:rPr lang="en-US" sz="1200" baseline="0" dirty="0" smtClean="0"/>
                  <a:t>^</a:t>
                </a:r>
                <a:r>
                  <a:rPr lang="cs-CZ" sz="1200" baseline="0" noProof="0" dirty="0" smtClean="0"/>
                  <a:t>-12    výsledek: 3*10</a:t>
                </a:r>
                <a:r>
                  <a:rPr lang="en-US" sz="1200" baseline="0" dirty="0" smtClean="0"/>
                  <a:t>^</a:t>
                </a:r>
                <a:r>
                  <a:rPr lang="cs-CZ" sz="1200" baseline="0" dirty="0" smtClean="0"/>
                  <a:t>17        řádově: </a:t>
                </a:r>
                <a:r>
                  <a:rPr lang="cs-CZ" sz="1200" baseline="0" noProof="0" dirty="0" smtClean="0"/>
                  <a:t>10</a:t>
                </a:r>
                <a:r>
                  <a:rPr lang="en-US" sz="1200" baseline="0" dirty="0" smtClean="0"/>
                  <a:t>^</a:t>
                </a:r>
                <a:r>
                  <a:rPr lang="cs-CZ" sz="1200" baseline="0" dirty="0" smtClean="0"/>
                  <a:t>17 </a:t>
                </a:r>
                <a:endParaRPr lang="en-US" sz="1200" baseline="0" dirty="0" smtClean="0"/>
              </a:p>
            </p:txBody>
          </p:sp>
        </mc:Choice>
        <mc:Fallback xmlns="">
          <p:sp>
            <p:nvSpPr>
              <p:cNvPr id="3" name="Zástupný symbol pro poznámky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cs-CZ" sz="1200" dirty="0" smtClean="0"/>
                  <a:t> </a:t>
                </a:r>
                <a:r>
                  <a:rPr lang="cs-CZ" sz="1200" dirty="0" smtClean="0">
                    <a:latin typeface="+mn-lt"/>
                  </a:rPr>
                  <a:t>Optické mikroskopy   do </a:t>
                </a:r>
                <a:r>
                  <a:rPr lang="cs-CZ" sz="1200" b="0" i="0" smtClean="0">
                    <a:latin typeface="Cambria Math" panose="02040503050406030204" pitchFamily="18" charset="0"/>
                  </a:rPr>
                  <a:t>2</a:t>
                </a:r>
                <a:r>
                  <a:rPr lang="cs-CZ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∙</a:t>
                </a:r>
                <a:r>
                  <a:rPr lang="cs-CZ" sz="1200" b="0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〖10〗^(−7) m </a:t>
                </a:r>
                <a:r>
                  <a:rPr lang="cs-CZ" sz="1200" b="0" dirty="0" smtClean="0">
                    <a:latin typeface="+mn-lt"/>
                    <a:ea typeface="Cambria Math" panose="02040503050406030204" pitchFamily="18" charset="0"/>
                  </a:rPr>
                  <a:t/>
                </a:r>
                <a:br>
                  <a:rPr lang="cs-CZ" sz="1200" b="0" dirty="0" smtClean="0">
                    <a:latin typeface="+mn-lt"/>
                    <a:ea typeface="Cambria Math" panose="02040503050406030204" pitchFamily="18" charset="0"/>
                  </a:rPr>
                </a:br>
                <a:r>
                  <a:rPr lang="cs-CZ" sz="1200" dirty="0" smtClean="0">
                    <a:latin typeface="+mn-lt"/>
                  </a:rPr>
                  <a:t>(polovina vlnové délky viditelného světla </a:t>
                </a:r>
                <a:r>
                  <a:rPr lang="cs-CZ" sz="1200" dirty="0" smtClean="0">
                    <a:latin typeface="+mn-lt"/>
                    <a:sym typeface="Mathematica1" panose="05000502060100000001" pitchFamily="2" charset="2"/>
                  </a:rPr>
                  <a:t></a:t>
                </a:r>
                <a:r>
                  <a:rPr lang="cs-CZ" sz="1200" dirty="0" smtClean="0">
                    <a:latin typeface="+mn-lt"/>
                  </a:rPr>
                  <a:t> bakterie)</a:t>
                </a:r>
                <a:br>
                  <a:rPr lang="cs-CZ" sz="1200" dirty="0" smtClean="0">
                    <a:latin typeface="+mn-lt"/>
                  </a:rPr>
                </a:br>
                <a:r>
                  <a:rPr lang="cs-CZ" sz="1200" dirty="0" smtClean="0">
                    <a:latin typeface="+mn-lt"/>
                  </a:rPr>
                  <a:t>úhlové zvětšení 2 000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cs-CZ" sz="1200" dirty="0" smtClean="0">
                    <a:latin typeface="+mn-lt"/>
                  </a:rPr>
                  <a:t>Elektronové mikroskopy   do </a:t>
                </a:r>
                <a:r>
                  <a:rPr lang="cs-CZ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〖10〗^(−</a:t>
                </a:r>
                <a:r>
                  <a:rPr lang="cs-CZ" sz="1200" b="0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9</a:t>
                </a:r>
                <a:r>
                  <a:rPr lang="cs-CZ" sz="1200" b="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  <a:r>
                  <a:rPr lang="cs-CZ" sz="1200" b="0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cs-CZ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 </a:t>
                </a:r>
                <a:r>
                  <a:rPr lang="cs-CZ" sz="1200" dirty="0" smtClean="0">
                    <a:latin typeface="+mn-lt"/>
                  </a:rPr>
                  <a:t/>
                </a:r>
                <a:br>
                  <a:rPr lang="cs-CZ" sz="1200" dirty="0" smtClean="0">
                    <a:latin typeface="+mn-lt"/>
                  </a:rPr>
                </a:br>
                <a:r>
                  <a:rPr lang="cs-CZ" sz="1200" dirty="0" smtClean="0">
                    <a:latin typeface="+mn-lt"/>
                  </a:rPr>
                  <a:t>úhlové zvětšení 100 000 (viry)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cs-CZ" sz="1200" dirty="0">
                    <a:latin typeface="+mn-lt"/>
                  </a:rPr>
                  <a:t>Rastrovací tunelový  elektronový mikroskop</a:t>
                </a:r>
                <a:br>
                  <a:rPr lang="cs-CZ" sz="1200" dirty="0">
                    <a:latin typeface="+mn-lt"/>
                  </a:rPr>
                </a:br>
                <a:r>
                  <a:rPr lang="cs-CZ" sz="1200" dirty="0">
                    <a:latin typeface="+mn-lt"/>
                  </a:rPr>
                  <a:t>do </a:t>
                </a:r>
                <a:r>
                  <a:rPr lang="cs-CZ" sz="1200" i="0">
                    <a:latin typeface="Cambria Math" panose="02040503050406030204" pitchFamily="18" charset="0"/>
                  </a:rPr>
                  <a:t>〖2∙10〗^(−10)  m </a:t>
                </a:r>
                <a:r>
                  <a:rPr lang="cs-CZ" sz="1200" dirty="0">
                    <a:latin typeface="+mn-lt"/>
                  </a:rPr>
                  <a:t>  (atomy)</a:t>
                </a:r>
              </a:p>
              <a:p>
                <a:r>
                  <a:rPr lang="cs-CZ" dirty="0" smtClean="0"/>
                  <a:t> nelze mluvit o úhlovém zvětšení, nevzniká obraz, obraz je výsledek </a:t>
                </a:r>
                <a:r>
                  <a:rPr lang="cs-CZ" baseline="0" dirty="0" smtClean="0"/>
                  <a:t> napěťových signálů na hrotu</a:t>
                </a:r>
                <a:endParaRPr lang="cs-CZ" dirty="0"/>
              </a:p>
            </p:txBody>
          </p:sp>
        </mc:Fallback>
      </mc:AlternateContent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23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5996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8" name="Shape 2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none" strike="noStrike" cap="none" baseline="0" dirty="0"/>
              <a:t>V </a:t>
            </a:r>
            <a:r>
              <a:rPr lang="en-US" sz="1800" b="0" i="0" u="none" strike="noStrike" cap="none" baseline="0" dirty="0" err="1"/>
              <a:t>polovině</a:t>
            </a:r>
            <a:r>
              <a:rPr lang="en-US" sz="1800" b="0" i="0" u="none" strike="noStrike" cap="none" baseline="0" dirty="0"/>
              <a:t> 19. </a:t>
            </a:r>
            <a:r>
              <a:rPr lang="en-US" sz="1800" b="0" i="0" u="none" strike="noStrike" cap="none" baseline="0" dirty="0" err="1"/>
              <a:t>století</a:t>
            </a:r>
            <a:r>
              <a:rPr lang="en-US" sz="1800" b="0" i="0" u="none" strike="noStrike" cap="none" baseline="0" dirty="0"/>
              <a:t> </a:t>
            </a:r>
            <a:r>
              <a:rPr lang="en-US" sz="1800" b="0" i="0" u="none" strike="noStrike" cap="none" baseline="0" dirty="0" err="1"/>
              <a:t>pozoroval</a:t>
            </a:r>
            <a:r>
              <a:rPr lang="en-US" sz="1800" b="0" i="0" u="none" strike="noStrike" cap="none" baseline="0" dirty="0"/>
              <a:t> </a:t>
            </a:r>
            <a:r>
              <a:rPr lang="en-US" sz="1800" b="0" i="0" u="none" strike="noStrike" cap="none" baseline="0" dirty="0" err="1"/>
              <a:t>Geissler</a:t>
            </a:r>
            <a:r>
              <a:rPr lang="en-US" sz="1800" b="0" i="0" u="none" strike="noStrike" cap="none" baseline="0" dirty="0"/>
              <a:t> a </a:t>
            </a:r>
            <a:r>
              <a:rPr lang="en-US" sz="1800" b="0" i="0" u="none" strike="noStrike" cap="none" baseline="0" dirty="0" err="1"/>
              <a:t>další</a:t>
            </a:r>
            <a:r>
              <a:rPr lang="en-US" sz="1800" b="0" i="0" u="none" strike="noStrike" cap="none" baseline="0" dirty="0"/>
              <a:t> </a:t>
            </a:r>
            <a:r>
              <a:rPr lang="en-US" sz="1800" b="0" i="0" u="none" strike="noStrike" cap="none" baseline="0" dirty="0" err="1"/>
              <a:t>fyzikové</a:t>
            </a:r>
            <a:r>
              <a:rPr lang="en-US" sz="1800" b="0" i="0" u="none" strike="noStrike" cap="none" baseline="0" dirty="0"/>
              <a:t> </a:t>
            </a:r>
            <a:r>
              <a:rPr lang="en-US" sz="1800" b="0" i="0" u="none" strike="noStrike" cap="none" baseline="0" dirty="0" err="1"/>
              <a:t>tzv</a:t>
            </a:r>
            <a:r>
              <a:rPr lang="en-US" sz="1800" b="0" i="0" u="none" strike="noStrike" cap="none" baseline="0" dirty="0"/>
              <a:t>. </a:t>
            </a:r>
            <a:r>
              <a:rPr lang="en-US" sz="1800" b="0" i="0" u="none" strike="noStrike" cap="none" baseline="0" dirty="0" err="1"/>
              <a:t>katodové</a:t>
            </a:r>
            <a:r>
              <a:rPr lang="en-US" sz="1800" b="0" i="0" u="none" strike="noStrike" cap="none" baseline="0" dirty="0"/>
              <a:t> </a:t>
            </a:r>
            <a:r>
              <a:rPr lang="en-US" sz="1800" b="0" i="0" u="none" strike="noStrike" cap="none" baseline="0" dirty="0" err="1"/>
              <a:t>paprsky</a:t>
            </a:r>
            <a:r>
              <a:rPr lang="en-US" sz="1800" b="0" i="0" u="none" strike="noStrike" cap="none" baseline="0" dirty="0"/>
              <a:t>. </a:t>
            </a:r>
            <a:r>
              <a:rPr lang="en-US" sz="1800" b="0" i="0" u="none" strike="noStrike" cap="none" baseline="0" dirty="0" err="1"/>
              <a:t>Pokud</a:t>
            </a:r>
            <a:r>
              <a:rPr lang="en-US" sz="1800" b="0" i="0" u="none" strike="noStrike" cap="none" baseline="0" dirty="0"/>
              <a:t> </a:t>
            </a:r>
            <a:r>
              <a:rPr lang="en-US" sz="1800" b="0" i="0" u="none" strike="noStrike" cap="none" baseline="0" dirty="0" err="1"/>
              <a:t>byl</a:t>
            </a:r>
            <a:r>
              <a:rPr lang="en-US" sz="1800" b="0" i="0" u="none" strike="noStrike" cap="none" baseline="0" dirty="0"/>
              <a:t> </a:t>
            </a:r>
            <a:r>
              <a:rPr lang="en-US" sz="1800" b="0" i="0" u="none" strike="noStrike" cap="none" baseline="0" dirty="0" err="1"/>
              <a:t>vzduch</a:t>
            </a:r>
            <a:r>
              <a:rPr lang="en-US" sz="1800" b="0" i="0" u="none" strike="noStrike" cap="none" baseline="0" dirty="0"/>
              <a:t>, </a:t>
            </a:r>
            <a:r>
              <a:rPr lang="en-US" sz="1800" b="0" i="0" u="none" strike="noStrike" cap="none" baseline="0" dirty="0" err="1"/>
              <a:t>případně</a:t>
            </a:r>
            <a:r>
              <a:rPr lang="en-US" sz="1800" b="0" i="0" u="none" strike="noStrike" cap="none" baseline="0" dirty="0"/>
              <a:t> </a:t>
            </a:r>
            <a:r>
              <a:rPr lang="en-US" sz="1800" b="0" i="0" u="none" strike="noStrike" cap="none" baseline="0" dirty="0" err="1"/>
              <a:t>i</a:t>
            </a:r>
            <a:r>
              <a:rPr lang="en-US" sz="1800" b="0" i="0" u="none" strike="noStrike" cap="none" baseline="0" dirty="0"/>
              <a:t> </a:t>
            </a:r>
            <a:r>
              <a:rPr lang="en-US" sz="1800" b="0" i="0" u="none" strike="noStrike" cap="none" baseline="0" dirty="0" err="1"/>
              <a:t>jiný</a:t>
            </a:r>
            <a:r>
              <a:rPr lang="en-US" sz="1800" b="0" i="0" u="none" strike="noStrike" cap="none" baseline="0" dirty="0"/>
              <a:t> </a:t>
            </a:r>
            <a:r>
              <a:rPr lang="en-US" sz="1800" b="0" i="0" u="none" strike="noStrike" cap="none" baseline="0" dirty="0" err="1"/>
              <a:t>plyn</a:t>
            </a:r>
            <a:r>
              <a:rPr lang="en-US" sz="1800" b="0" i="0" u="none" strike="noStrike" cap="none" baseline="0" dirty="0"/>
              <a:t>, </a:t>
            </a:r>
            <a:r>
              <a:rPr lang="en-US" sz="1800" b="0" i="0" u="none" strike="noStrike" cap="none" baseline="0" dirty="0" err="1"/>
              <a:t>uvnitř</a:t>
            </a:r>
            <a:r>
              <a:rPr lang="en-US" sz="1800" b="0" i="0" u="none" strike="noStrike" cap="none" baseline="0" dirty="0"/>
              <a:t> </a:t>
            </a:r>
            <a:r>
              <a:rPr lang="en-US" sz="1800" b="0" i="0" u="none" strike="noStrike" cap="none" baseline="0" dirty="0" err="1"/>
              <a:t>trubice</a:t>
            </a:r>
            <a:r>
              <a:rPr lang="en-US" sz="1800" b="0" i="0" u="none" strike="noStrike" cap="none" baseline="0" dirty="0"/>
              <a:t> </a:t>
            </a:r>
            <a:r>
              <a:rPr lang="en-US" sz="1800" b="0" i="0" u="none" strike="noStrike" cap="none" baseline="0" dirty="0" err="1"/>
              <a:t>zředěn</a:t>
            </a:r>
            <a:r>
              <a:rPr lang="en-US" sz="1800" b="0" i="0" u="none" strike="noStrike" cap="none" baseline="0" dirty="0"/>
              <a:t>  (</a:t>
            </a:r>
            <a:r>
              <a:rPr lang="en-US" sz="1800" b="0" i="0" u="none" strike="noStrike" cap="none" baseline="0" dirty="0" err="1"/>
              <a:t>asi</a:t>
            </a:r>
            <a:r>
              <a:rPr lang="en-US" sz="1800" b="0" i="0" u="none" strike="noStrike" cap="none" baseline="0" dirty="0"/>
              <a:t> </a:t>
            </a:r>
            <a:r>
              <a:rPr lang="en-US" sz="1800" b="0" i="0" u="none" strike="noStrike" cap="none" baseline="0" dirty="0" err="1"/>
              <a:t>na</a:t>
            </a:r>
            <a:r>
              <a:rPr lang="en-US" sz="1800" b="0" i="0" u="none" strike="noStrike" cap="none" baseline="0" dirty="0"/>
              <a:t> </a:t>
            </a:r>
            <a:r>
              <a:rPr lang="en-US" sz="1800" b="0" i="0" u="none" strike="noStrike" cap="none" baseline="0" dirty="0" err="1"/>
              <a:t>tisícinu</a:t>
            </a:r>
            <a:r>
              <a:rPr lang="en-US" sz="1800" b="0" i="0" u="none" strike="noStrike" cap="none" baseline="0" dirty="0"/>
              <a:t> </a:t>
            </a:r>
            <a:r>
              <a:rPr lang="en-US" sz="1800" b="0" i="0" u="none" strike="noStrike" cap="none" baseline="0" dirty="0" err="1"/>
              <a:t>atmosférického</a:t>
            </a:r>
            <a:r>
              <a:rPr lang="en-US" sz="1800" b="0" i="0" u="none" strike="noStrike" cap="none" baseline="0" dirty="0"/>
              <a:t> </a:t>
            </a:r>
            <a:r>
              <a:rPr lang="en-US" sz="1800" b="0" i="0" u="none" strike="noStrike" cap="none" baseline="0" dirty="0" err="1"/>
              <a:t>tlaku</a:t>
            </a:r>
            <a:r>
              <a:rPr lang="en-US" sz="1800" b="0" i="0" u="none" strike="noStrike" cap="none" baseline="0" dirty="0"/>
              <a:t>) a </a:t>
            </a:r>
            <a:r>
              <a:rPr lang="en-US" sz="1800" b="0" i="0" u="none" strike="noStrike" cap="none" baseline="0" dirty="0" err="1"/>
              <a:t>na</a:t>
            </a:r>
            <a:r>
              <a:rPr lang="en-US" sz="1800" b="0" i="0" u="none" strike="noStrike" cap="none" baseline="0" dirty="0"/>
              <a:t> </a:t>
            </a:r>
            <a:r>
              <a:rPr lang="en-US" sz="1800" b="0" i="0" u="none" strike="noStrike" cap="none" baseline="0" dirty="0" err="1"/>
              <a:t>elektrody</a:t>
            </a:r>
            <a:r>
              <a:rPr lang="en-US" sz="1800" b="0" i="0" u="none" strike="noStrike" cap="none" baseline="0" dirty="0"/>
              <a:t> </a:t>
            </a:r>
            <a:r>
              <a:rPr lang="en-US" sz="1800" b="0" i="0" u="none" strike="noStrike" cap="none" baseline="0" dirty="0" err="1"/>
              <a:t>bylo</a:t>
            </a:r>
            <a:r>
              <a:rPr lang="en-US" sz="1800" b="0" i="0" u="none" strike="noStrike" cap="none" baseline="0" dirty="0"/>
              <a:t> </a:t>
            </a:r>
            <a:r>
              <a:rPr lang="en-US" sz="1800" b="0" i="0" u="none" strike="noStrike" cap="none" baseline="0" dirty="0" err="1"/>
              <a:t>připojeno</a:t>
            </a:r>
            <a:r>
              <a:rPr lang="en-US" sz="1800" b="0" i="0" u="none" strike="noStrike" cap="none" baseline="0" dirty="0"/>
              <a:t> </a:t>
            </a:r>
            <a:r>
              <a:rPr lang="en-US" sz="1800" b="0" i="0" u="none" strike="noStrike" cap="none" baseline="0" dirty="0" err="1"/>
              <a:t>vysoké</a:t>
            </a:r>
            <a:r>
              <a:rPr lang="en-US" sz="1800" b="0" i="0" u="none" strike="noStrike" cap="none" baseline="0" dirty="0"/>
              <a:t> </a:t>
            </a:r>
            <a:r>
              <a:rPr lang="en-US" sz="1800" b="0" i="0" u="none" strike="noStrike" cap="none" baseline="0" dirty="0" err="1"/>
              <a:t>napětí</a:t>
            </a:r>
            <a:r>
              <a:rPr lang="en-US" sz="1800" b="0" i="0" u="none" strike="noStrike" cap="none" baseline="0" dirty="0"/>
              <a:t> (</a:t>
            </a:r>
            <a:r>
              <a:rPr lang="en-US" sz="1800" b="0" i="0" u="none" strike="noStrike" cap="none" baseline="0" dirty="0" err="1"/>
              <a:t>vyšší</a:t>
            </a:r>
            <a:r>
              <a:rPr lang="en-US" sz="1800" b="0" i="0" u="none" strike="noStrike" cap="none" baseline="0" dirty="0"/>
              <a:t> </a:t>
            </a:r>
            <a:r>
              <a:rPr lang="en-US" sz="1800" b="0" i="0" u="none" strike="noStrike" cap="none" baseline="0" dirty="0" err="1"/>
              <a:t>než</a:t>
            </a:r>
            <a:r>
              <a:rPr lang="en-US" sz="1800" b="0" i="0" u="none" strike="noStrike" cap="none" baseline="0" dirty="0"/>
              <a:t> </a:t>
            </a:r>
            <a:r>
              <a:rPr lang="en-US" sz="1800" b="0" i="0" u="none" strike="noStrike" cap="none" baseline="0" dirty="0" err="1"/>
              <a:t>asi</a:t>
            </a:r>
            <a:r>
              <a:rPr lang="en-US" sz="1800" b="0" i="0" u="none" strike="noStrike" cap="none" baseline="0" dirty="0"/>
              <a:t> 1000 V), </a:t>
            </a:r>
            <a:r>
              <a:rPr lang="en-US" sz="1800" b="0" i="0" u="none" strike="noStrike" cap="none" baseline="0" dirty="0" err="1"/>
              <a:t>začal</a:t>
            </a:r>
            <a:r>
              <a:rPr lang="en-US" sz="1800" b="0" i="0" u="none" strike="noStrike" cap="none" baseline="0" dirty="0"/>
              <a:t> </a:t>
            </a:r>
            <a:r>
              <a:rPr lang="en-US" sz="1800" b="0" i="0" u="none" strike="noStrike" cap="none" baseline="0" dirty="0" err="1"/>
              <a:t>plyn</a:t>
            </a:r>
            <a:r>
              <a:rPr lang="en-US" sz="1800" b="0" i="0" u="none" strike="noStrike" cap="none" baseline="0" dirty="0"/>
              <a:t> v </a:t>
            </a:r>
            <a:r>
              <a:rPr lang="en-US" sz="1800" b="0" i="0" u="none" strike="noStrike" cap="none" baseline="0" dirty="0" err="1"/>
              <a:t>trubici</a:t>
            </a:r>
            <a:r>
              <a:rPr lang="en-US" sz="1800" b="0" i="0" u="none" strike="noStrike" cap="none" baseline="0" dirty="0"/>
              <a:t> </a:t>
            </a:r>
            <a:r>
              <a:rPr lang="en-US" sz="1800" b="0" i="0" u="none" strike="noStrike" cap="none" baseline="0" dirty="0" err="1"/>
              <a:t>zářit</a:t>
            </a:r>
            <a:r>
              <a:rPr lang="en-US" sz="1800" b="0" i="0" u="none" strike="noStrike" cap="none" baseline="0" dirty="0"/>
              <a:t>. W. Crookes </a:t>
            </a:r>
            <a:r>
              <a:rPr lang="en-US" sz="1800" b="0" i="0" u="none" strike="noStrike" cap="none" baseline="0" dirty="0" err="1"/>
              <a:t>kolem</a:t>
            </a:r>
            <a:r>
              <a:rPr lang="en-US" sz="1800" b="0" i="0" u="none" strike="noStrike" cap="none" baseline="0" dirty="0"/>
              <a:t> </a:t>
            </a:r>
            <a:r>
              <a:rPr lang="en-US" sz="1800" b="0" i="0" u="none" strike="noStrike" cap="none" baseline="0" dirty="0" err="1"/>
              <a:t>roku</a:t>
            </a:r>
            <a:r>
              <a:rPr lang="en-US" sz="1800" b="0" i="0" u="none" strike="noStrike" cap="none" baseline="0" dirty="0"/>
              <a:t> 1880 </a:t>
            </a:r>
            <a:r>
              <a:rPr lang="en-US" sz="1800" b="0" i="0" u="none" strike="noStrike" cap="none" baseline="0" dirty="0" err="1"/>
              <a:t>zjistil</a:t>
            </a:r>
            <a:r>
              <a:rPr lang="en-US" sz="1800" b="0" i="0" u="none" strike="noStrike" cap="none" baseline="0" dirty="0"/>
              <a:t>, </a:t>
            </a:r>
            <a:r>
              <a:rPr lang="en-US" sz="1800" b="0" i="0" u="none" strike="noStrike" cap="none" baseline="0" dirty="0" err="1"/>
              <a:t>že</a:t>
            </a:r>
            <a:r>
              <a:rPr lang="en-US" sz="1800" b="0" i="0" u="none" strike="noStrike" cap="none" baseline="0" dirty="0"/>
              <a:t> </a:t>
            </a:r>
            <a:r>
              <a:rPr lang="en-US" sz="1800" b="0" i="0" u="none" strike="noStrike" cap="none" baseline="0" dirty="0" err="1"/>
              <a:t>při</a:t>
            </a:r>
            <a:r>
              <a:rPr lang="en-US" sz="1800" b="0" i="0" u="none" strike="noStrike" cap="none" baseline="0" dirty="0"/>
              <a:t> </a:t>
            </a:r>
            <a:r>
              <a:rPr lang="en-US" sz="1800" b="0" i="0" u="none" strike="noStrike" cap="none" baseline="0" dirty="0" err="1"/>
              <a:t>dalším</a:t>
            </a:r>
            <a:r>
              <a:rPr lang="en-US" sz="1800" b="0" i="0" u="none" strike="noStrike" cap="none" baseline="0" dirty="0"/>
              <a:t> </a:t>
            </a:r>
            <a:r>
              <a:rPr lang="en-US" sz="1800" b="0" i="0" u="none" strike="noStrike" cap="none" baseline="0" dirty="0" err="1"/>
              <a:t>snížení</a:t>
            </a:r>
            <a:r>
              <a:rPr lang="en-US" sz="1800" b="0" i="0" u="none" strike="noStrike" cap="none" baseline="0" dirty="0"/>
              <a:t> </a:t>
            </a:r>
            <a:r>
              <a:rPr lang="en-US" sz="1800" b="0" i="0" u="none" strike="noStrike" cap="none" baseline="0" dirty="0" err="1"/>
              <a:t>tlaku</a:t>
            </a:r>
            <a:r>
              <a:rPr lang="en-US" sz="1800" b="0" i="0" u="none" strike="noStrike" cap="none" baseline="0" dirty="0"/>
              <a:t> </a:t>
            </a:r>
            <a:r>
              <a:rPr lang="en-US" sz="1800" b="0" i="0" u="none" strike="noStrike" cap="none" baseline="0" dirty="0" err="1"/>
              <a:t>začíná</a:t>
            </a:r>
            <a:r>
              <a:rPr lang="en-US" sz="1800" b="0" i="0" u="none" strike="noStrike" cap="none" baseline="0" dirty="0"/>
              <a:t> </a:t>
            </a:r>
            <a:r>
              <a:rPr lang="en-US" sz="1800" b="0" i="0" u="none" strike="noStrike" cap="none" baseline="0" dirty="0" err="1"/>
              <a:t>kromě</a:t>
            </a:r>
            <a:r>
              <a:rPr lang="en-US" sz="1800" b="0" i="0" u="none" strike="noStrike" cap="none" baseline="0" dirty="0"/>
              <a:t> </a:t>
            </a:r>
            <a:r>
              <a:rPr lang="en-US" sz="1800" b="0" i="0" u="none" strike="noStrike" cap="none" baseline="0" dirty="0" err="1"/>
              <a:t>plynu</a:t>
            </a:r>
            <a:r>
              <a:rPr lang="en-US" sz="1800" b="0" i="0" u="none" strike="noStrike" cap="none" baseline="0" dirty="0"/>
              <a:t> </a:t>
            </a:r>
            <a:r>
              <a:rPr lang="en-US" sz="1800" b="0" i="0" u="none" strike="noStrike" cap="none" baseline="0" dirty="0" err="1"/>
              <a:t>uvnitř</a:t>
            </a:r>
            <a:r>
              <a:rPr lang="en-US" sz="1800" b="0" i="0" u="none" strike="noStrike" cap="none" baseline="0" dirty="0"/>
              <a:t> </a:t>
            </a:r>
            <a:r>
              <a:rPr lang="en-US" sz="1800" b="0" i="0" u="none" strike="noStrike" cap="none" baseline="0" dirty="0" err="1"/>
              <a:t>světélkovat</a:t>
            </a:r>
            <a:r>
              <a:rPr lang="en-US" sz="1800" b="0" i="0" u="none" strike="noStrike" cap="none" baseline="0" dirty="0"/>
              <a:t> </a:t>
            </a:r>
            <a:r>
              <a:rPr lang="en-US" sz="1800" b="0" i="0" u="none" strike="noStrike" cap="none" baseline="0" dirty="0" err="1"/>
              <a:t>i</a:t>
            </a:r>
            <a:r>
              <a:rPr lang="en-US" sz="1800" b="0" i="0" u="none" strike="noStrike" cap="none" baseline="0" dirty="0"/>
              <a:t> </a:t>
            </a:r>
            <a:r>
              <a:rPr lang="en-US" sz="1800" b="0" i="0" u="none" strike="noStrike" cap="none" baseline="0" dirty="0" err="1"/>
              <a:t>skleněná</a:t>
            </a:r>
            <a:r>
              <a:rPr lang="en-US" sz="1800" b="0" i="0" u="none" strike="noStrike" cap="none" baseline="0" dirty="0"/>
              <a:t> </a:t>
            </a:r>
            <a:r>
              <a:rPr lang="en-US" sz="1800" b="0" i="0" u="none" strike="noStrike" cap="none" baseline="0" dirty="0" err="1"/>
              <a:t>stěna</a:t>
            </a:r>
            <a:r>
              <a:rPr lang="en-US" sz="1800" b="0" i="0" u="none" strike="noStrike" cap="none" baseline="0" dirty="0"/>
              <a:t> </a:t>
            </a:r>
            <a:r>
              <a:rPr lang="en-US" sz="1800" b="0" i="0" u="none" strike="noStrike" cap="none" baseline="0" dirty="0" err="1"/>
              <a:t>baňky</a:t>
            </a:r>
            <a:r>
              <a:rPr lang="en-US" sz="1800" b="0" i="0" u="none" strike="noStrike" cap="none" baseline="0" dirty="0"/>
              <a:t> v </a:t>
            </a:r>
            <a:r>
              <a:rPr lang="en-US" sz="1800" b="0" i="0" u="none" strike="noStrike" cap="none" baseline="0" dirty="0" err="1"/>
              <a:t>místech</a:t>
            </a:r>
            <a:r>
              <a:rPr lang="en-US" sz="1800" b="0" i="0" u="none" strike="noStrike" cap="none" baseline="0" dirty="0"/>
              <a:t>, </a:t>
            </a:r>
            <a:r>
              <a:rPr lang="en-US" sz="1800" b="0" i="0" u="none" strike="noStrike" cap="none" baseline="0" dirty="0" err="1"/>
              <a:t>která</a:t>
            </a:r>
            <a:r>
              <a:rPr lang="en-US" sz="1800" b="0" i="0" u="none" strike="noStrike" cap="none" baseline="0" dirty="0"/>
              <a:t> </a:t>
            </a:r>
            <a:r>
              <a:rPr lang="en-US" sz="1800" b="0" i="0" u="none" strike="noStrike" cap="none" baseline="0" dirty="0" err="1"/>
              <a:t>leží</a:t>
            </a:r>
            <a:r>
              <a:rPr lang="en-US" sz="1800" b="0" i="0" u="none" strike="noStrike" cap="none" baseline="0" dirty="0"/>
              <a:t> </a:t>
            </a:r>
            <a:r>
              <a:rPr lang="en-US" sz="1800" b="0" i="0" u="none" strike="noStrike" cap="none" baseline="0" dirty="0" err="1"/>
              <a:t>naproti</a:t>
            </a:r>
            <a:r>
              <a:rPr lang="en-US" sz="1800" b="0" i="0" u="none" strike="noStrike" cap="none" baseline="0" dirty="0"/>
              <a:t> </a:t>
            </a:r>
            <a:r>
              <a:rPr lang="en-US" sz="1800" b="0" i="0" u="none" strike="noStrike" cap="none" baseline="0" dirty="0" err="1"/>
              <a:t>záporné</a:t>
            </a:r>
            <a:r>
              <a:rPr lang="en-US" sz="1800" b="0" i="0" u="none" strike="noStrike" cap="none" baseline="0" dirty="0"/>
              <a:t> </a:t>
            </a:r>
            <a:r>
              <a:rPr lang="en-US" sz="1800" b="0" i="0" u="none" strike="noStrike" cap="none" baseline="0" dirty="0" err="1"/>
              <a:t>elektrodě</a:t>
            </a:r>
            <a:r>
              <a:rPr lang="en-US" sz="1800" b="0" i="0" u="none" strike="noStrike" cap="none" baseline="0" dirty="0"/>
              <a:t> (</a:t>
            </a:r>
            <a:r>
              <a:rPr lang="en-US" sz="1800" b="0" i="0" u="none" strike="noStrike" cap="none" baseline="0" dirty="0" err="1"/>
              <a:t>katodě</a:t>
            </a:r>
            <a:r>
              <a:rPr lang="en-US" sz="1800" b="0" i="0" u="none" strike="noStrike" cap="none" baseline="0" dirty="0"/>
              <a:t>). </a:t>
            </a:r>
            <a:r>
              <a:rPr lang="en-US" sz="1800" b="0" i="0" u="none" strike="noStrike" cap="none" baseline="0" dirty="0" err="1"/>
              <a:t>Předpokládal</a:t>
            </a:r>
            <a:r>
              <a:rPr lang="en-US" sz="1800" b="0" i="0" u="none" strike="noStrike" cap="none" baseline="0" dirty="0"/>
              <a:t> </a:t>
            </a:r>
            <a:r>
              <a:rPr lang="en-US" sz="1800" b="0" i="0" u="none" strike="noStrike" cap="none" baseline="0" dirty="0" err="1"/>
              <a:t>tedy</a:t>
            </a:r>
            <a:r>
              <a:rPr lang="en-US" sz="1800" b="0" i="0" u="none" strike="noStrike" cap="none" baseline="0" dirty="0"/>
              <a:t>, </a:t>
            </a:r>
            <a:r>
              <a:rPr lang="en-US" sz="1800" b="0" i="0" u="none" strike="noStrike" cap="none" baseline="0" dirty="0" err="1"/>
              <a:t>že</a:t>
            </a:r>
            <a:r>
              <a:rPr lang="en-US" sz="1800" b="0" i="0" u="none" strike="noStrike" cap="none" baseline="0" dirty="0"/>
              <a:t> </a:t>
            </a:r>
            <a:r>
              <a:rPr lang="en-US" sz="1800" b="0" i="0" u="none" strike="noStrike" cap="none" baseline="0" dirty="0" err="1"/>
              <a:t>katoda</a:t>
            </a:r>
            <a:r>
              <a:rPr lang="en-US" sz="1800" b="0" i="0" u="none" strike="noStrike" cap="none" baseline="0" dirty="0"/>
              <a:t> </a:t>
            </a:r>
            <a:r>
              <a:rPr lang="en-US" sz="1800" b="0" i="0" u="none" strike="noStrike" cap="none" baseline="0" dirty="0" err="1"/>
              <a:t>emituje</a:t>
            </a:r>
            <a:r>
              <a:rPr lang="en-US" sz="1800" b="0" i="0" u="none" strike="noStrike" cap="none" baseline="0" dirty="0"/>
              <a:t> </a:t>
            </a:r>
            <a:r>
              <a:rPr lang="en-US" sz="1800" b="0" i="0" u="none" strike="noStrike" cap="none" baseline="0" dirty="0" err="1"/>
              <a:t>záření</a:t>
            </a:r>
            <a:r>
              <a:rPr lang="en-US" sz="1800" b="0" i="0" u="none" strike="noStrike" cap="none" baseline="0" dirty="0"/>
              <a:t>, </a:t>
            </a:r>
            <a:r>
              <a:rPr lang="en-US" sz="1800" b="0" i="0" u="none" strike="noStrike" cap="none" baseline="0" dirty="0" err="1"/>
              <a:t>katodové</a:t>
            </a:r>
            <a:r>
              <a:rPr lang="en-US" sz="1800" b="0" i="0" u="none" strike="noStrike" cap="none" baseline="0" dirty="0"/>
              <a:t> </a:t>
            </a:r>
            <a:r>
              <a:rPr lang="en-US" sz="1800" b="0" i="0" u="none" strike="noStrike" cap="none" baseline="0" dirty="0" err="1"/>
              <a:t>záření</a:t>
            </a:r>
            <a:r>
              <a:rPr lang="en-US" sz="1800" b="0" i="0" u="none" strike="noStrike" cap="none" baseline="0" dirty="0"/>
              <a:t>, resp. </a:t>
            </a:r>
            <a:r>
              <a:rPr lang="en-US" sz="1800" b="0" i="0" u="none" strike="noStrike" cap="none" baseline="0" dirty="0" err="1"/>
              <a:t>katodové</a:t>
            </a:r>
            <a:r>
              <a:rPr lang="en-US" sz="1800" b="0" i="0" u="none" strike="noStrike" cap="none" baseline="0" dirty="0"/>
              <a:t> </a:t>
            </a:r>
            <a:r>
              <a:rPr lang="en-US" sz="1800" b="0" i="0" u="none" strike="noStrike" cap="none" baseline="0" dirty="0" err="1"/>
              <a:t>paprsky</a:t>
            </a:r>
            <a:r>
              <a:rPr lang="en-US" sz="1800" b="0" i="0" u="none" strike="noStrike" cap="none" baseline="0" dirty="0"/>
              <a:t>. </a:t>
            </a:r>
            <a:r>
              <a:rPr lang="en-US" sz="1800" b="0" i="0" u="none" strike="noStrike" cap="none" baseline="0" dirty="0" err="1"/>
              <a:t>Prováděl</a:t>
            </a:r>
            <a:r>
              <a:rPr lang="en-US" sz="1800" b="0" i="0" u="none" strike="noStrike" cap="none" baseline="0" dirty="0"/>
              <a:t> </a:t>
            </a:r>
            <a:r>
              <a:rPr lang="en-US" sz="1800" b="0" i="0" u="none" strike="noStrike" cap="none" baseline="0" dirty="0" err="1"/>
              <a:t>další</a:t>
            </a:r>
            <a:r>
              <a:rPr lang="en-US" sz="1800" b="0" i="0" u="none" strike="noStrike" cap="none" baseline="0" dirty="0"/>
              <a:t> </a:t>
            </a:r>
            <a:r>
              <a:rPr lang="en-US" sz="1800" b="0" i="0" u="none" strike="noStrike" cap="none" baseline="0" dirty="0" err="1"/>
              <a:t>experimenty</a:t>
            </a:r>
            <a:r>
              <a:rPr lang="en-US" sz="1800" b="0" i="0" u="none" strike="noStrike" cap="none" baseline="0" dirty="0"/>
              <a:t>, z </a:t>
            </a:r>
            <a:r>
              <a:rPr lang="en-US" sz="1800" b="0" i="0" u="none" strike="noStrike" cap="none" baseline="0" dirty="0" err="1"/>
              <a:t>kterých</a:t>
            </a:r>
            <a:r>
              <a:rPr lang="en-US" sz="1800" b="0" i="0" u="none" strike="noStrike" cap="none" baseline="0" dirty="0"/>
              <a:t> </a:t>
            </a:r>
            <a:r>
              <a:rPr lang="en-US" sz="1800" b="0" i="0" u="none" strike="noStrike" cap="none" baseline="0" dirty="0" err="1"/>
              <a:t>vyplynulo</a:t>
            </a:r>
            <a:r>
              <a:rPr lang="en-US" sz="1800" b="0" i="0" u="none" strike="noStrike" cap="none" baseline="0" dirty="0"/>
              <a:t>, </a:t>
            </a:r>
            <a:r>
              <a:rPr lang="en-US" sz="1800" b="0" i="0" u="none" strike="noStrike" cap="none" baseline="0" dirty="0" err="1"/>
              <a:t>že</a:t>
            </a:r>
            <a:r>
              <a:rPr lang="en-US" sz="1800" b="0" i="0" u="none" strike="noStrike" cap="none" baseline="0" dirty="0"/>
              <a:t> </a:t>
            </a:r>
            <a:r>
              <a:rPr lang="en-US" sz="1800" b="0" i="0" u="none" strike="noStrike" cap="none" baseline="0" dirty="0" err="1"/>
              <a:t>záření</a:t>
            </a:r>
            <a:r>
              <a:rPr lang="en-US" sz="1800" b="0" i="0" u="none" strike="noStrike" cap="none" baseline="0" dirty="0"/>
              <a:t> </a:t>
            </a:r>
            <a:r>
              <a:rPr lang="en-US" sz="1800" b="0" i="0" u="none" strike="noStrike" cap="none" baseline="0" dirty="0" err="1"/>
              <a:t>přenáší</a:t>
            </a:r>
            <a:r>
              <a:rPr lang="en-US" sz="1800" b="0" i="0" u="none" strike="noStrike" cap="none" baseline="0" dirty="0"/>
              <a:t> </a:t>
            </a:r>
            <a:r>
              <a:rPr lang="en-US" sz="1800" b="0" i="0" u="none" strike="noStrike" cap="none" baseline="0" dirty="0" err="1"/>
              <a:t>energii</a:t>
            </a:r>
            <a:r>
              <a:rPr lang="en-US" sz="1800" b="0" i="0" u="none" strike="noStrike" cap="none" baseline="0" dirty="0"/>
              <a:t> (</a:t>
            </a:r>
            <a:r>
              <a:rPr lang="en-US" sz="1800" b="0" i="0" u="none" strike="noStrike" cap="none" baseline="0" dirty="0" err="1"/>
              <a:t>záření</a:t>
            </a:r>
            <a:r>
              <a:rPr lang="en-US" sz="1800" b="0" i="0" u="none" strike="noStrike" cap="none" baseline="0" dirty="0"/>
              <a:t> </a:t>
            </a:r>
            <a:r>
              <a:rPr lang="en-US" sz="1800" b="0" i="0" u="none" strike="noStrike" cap="none" baseline="0" dirty="0" err="1"/>
              <a:t>roztáčelo</a:t>
            </a:r>
            <a:r>
              <a:rPr lang="en-US" sz="1800" b="0" i="0" u="none" strike="noStrike" cap="none" baseline="0" dirty="0"/>
              <a:t> </a:t>
            </a:r>
            <a:r>
              <a:rPr lang="en-US" sz="1800" b="0" i="0" u="none" strike="noStrike" cap="none" baseline="0" dirty="0" err="1"/>
              <a:t>lopatky</a:t>
            </a:r>
            <a:r>
              <a:rPr lang="en-US" sz="1800" b="0" i="0" u="none" strike="noStrike" cap="none" baseline="0" dirty="0"/>
              <a:t> </a:t>
            </a:r>
            <a:r>
              <a:rPr lang="en-US" sz="1800" b="0" i="0" u="none" strike="noStrike" cap="none" baseline="0" dirty="0" err="1"/>
              <a:t>miniaturního</a:t>
            </a:r>
            <a:r>
              <a:rPr lang="en-US" sz="1800" b="0" i="0" u="none" strike="noStrike" cap="none" baseline="0" dirty="0"/>
              <a:t> „</a:t>
            </a:r>
            <a:r>
              <a:rPr lang="en-US" sz="1800" b="0" i="0" u="none" strike="noStrike" cap="none" baseline="0" dirty="0" err="1"/>
              <a:t>mlýnku</a:t>
            </a:r>
            <a:r>
              <a:rPr lang="en-US" sz="1800" b="0" i="0" u="none" strike="noStrike" cap="none" baseline="0" dirty="0"/>
              <a:t>“) a </a:t>
            </a:r>
            <a:r>
              <a:rPr lang="en-US" sz="1800" b="0" i="0" u="none" strike="noStrike" cap="none" baseline="0" dirty="0" err="1"/>
              <a:t>elektrický</a:t>
            </a:r>
            <a:r>
              <a:rPr lang="en-US" sz="1800" b="0" i="0" u="none" strike="noStrike" cap="none" baseline="0" dirty="0"/>
              <a:t> </a:t>
            </a:r>
            <a:r>
              <a:rPr lang="en-US" sz="1800" b="0" i="0" u="none" strike="noStrike" cap="none" baseline="0" dirty="0" err="1"/>
              <a:t>náboj</a:t>
            </a:r>
            <a:r>
              <a:rPr lang="en-US" sz="1800" b="0" i="0" u="none" strike="noStrike" cap="none" baseline="0" dirty="0"/>
              <a:t> (</a:t>
            </a:r>
            <a:r>
              <a:rPr lang="en-US" sz="1800" b="0" i="0" u="none" strike="noStrike" cap="none" baseline="0" dirty="0" err="1"/>
              <a:t>částice</a:t>
            </a:r>
            <a:r>
              <a:rPr lang="en-US" sz="1800" b="0" i="0" u="none" strike="noStrike" cap="none" baseline="0" dirty="0"/>
              <a:t> </a:t>
            </a:r>
            <a:r>
              <a:rPr lang="en-US" sz="1800" b="0" i="0" u="none" strike="noStrike" cap="none" baseline="0" dirty="0" err="1"/>
              <a:t>záření</a:t>
            </a:r>
            <a:r>
              <a:rPr lang="en-US" sz="1800" b="0" i="0" u="none" strike="noStrike" cap="none" baseline="0" dirty="0"/>
              <a:t> </a:t>
            </a:r>
            <a:r>
              <a:rPr lang="en-US" sz="1800" b="0" i="0" u="none" strike="noStrike" cap="none" baseline="0" dirty="0" err="1"/>
              <a:t>jsou</a:t>
            </a:r>
            <a:r>
              <a:rPr lang="en-US" sz="1800" b="0" i="0" u="none" strike="noStrike" cap="none" baseline="0" dirty="0"/>
              <a:t> </a:t>
            </a:r>
            <a:r>
              <a:rPr lang="en-US" sz="1800" b="0" i="0" u="none" strike="noStrike" cap="none" baseline="0" dirty="0" err="1"/>
              <a:t>elektricky</a:t>
            </a:r>
            <a:r>
              <a:rPr lang="en-US" sz="1800" b="0" i="0" u="none" strike="noStrike" cap="none" baseline="0" dirty="0"/>
              <a:t> </a:t>
            </a:r>
            <a:r>
              <a:rPr lang="en-US" sz="1800" b="0" i="0" u="none" strike="noStrike" cap="none" baseline="0" dirty="0" err="1"/>
              <a:t>nabité</a:t>
            </a:r>
            <a:r>
              <a:rPr lang="en-US" sz="1800" b="0" i="0" u="none" strike="noStrike" cap="none" baseline="0" dirty="0"/>
              <a:t> a  proto se </a:t>
            </a:r>
            <a:r>
              <a:rPr lang="en-US" sz="1800" b="0" i="0" u="none" strike="noStrike" cap="none" baseline="0" dirty="0" err="1"/>
              <a:t>jejich</a:t>
            </a:r>
            <a:r>
              <a:rPr lang="en-US" sz="1800" b="0" i="0" u="none" strike="noStrike" cap="none" baseline="0" dirty="0"/>
              <a:t> </a:t>
            </a:r>
            <a:r>
              <a:rPr lang="en-US" sz="1800" b="0" i="0" u="none" strike="noStrike" cap="none" baseline="0" dirty="0" err="1"/>
              <a:t>dráha</a:t>
            </a:r>
            <a:r>
              <a:rPr lang="en-US" sz="1800" b="0" i="0" u="none" strike="noStrike" cap="none" baseline="0" dirty="0"/>
              <a:t> </a:t>
            </a:r>
            <a:r>
              <a:rPr lang="en-US" sz="1800" b="0" i="0" u="none" strike="noStrike" cap="none" baseline="0" dirty="0" err="1"/>
              <a:t>zakřivuje</a:t>
            </a:r>
            <a:r>
              <a:rPr lang="en-US" sz="1800" b="0" i="0" u="none" strike="noStrike" cap="none" baseline="0" dirty="0"/>
              <a:t> v </a:t>
            </a:r>
            <a:r>
              <a:rPr lang="en-US" sz="1800" b="0" i="0" u="none" strike="noStrike" cap="none" baseline="0" dirty="0" err="1"/>
              <a:t>magnetickém</a:t>
            </a:r>
            <a:r>
              <a:rPr lang="en-US" sz="1800" b="0" i="0" u="none" strike="noStrike" cap="none" baseline="0" dirty="0"/>
              <a:t> </a:t>
            </a:r>
            <a:r>
              <a:rPr lang="en-US" sz="1800" b="0" i="0" u="none" strike="noStrike" cap="none" baseline="0" dirty="0" err="1"/>
              <a:t>poli</a:t>
            </a:r>
            <a:r>
              <a:rPr lang="en-US" sz="1800" b="0" i="0" u="none" strike="noStrike" cap="none" baseline="0" dirty="0"/>
              <a:t>). </a:t>
            </a:r>
          </a:p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none" strike="noStrike" cap="none" baseline="0" dirty="0"/>
              <a:t>Proton</a:t>
            </a:r>
          </a:p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none" strike="noStrike" cap="none" baseline="0" dirty="0"/>
              <a:t>Proton </a:t>
            </a:r>
            <a:r>
              <a:rPr lang="en-US" sz="1800" b="0" i="0" u="none" strike="noStrike" cap="none" baseline="0" dirty="0" err="1"/>
              <a:t>objevil</a:t>
            </a:r>
            <a:r>
              <a:rPr lang="en-US" sz="1800" b="0" i="0" u="none" strike="noStrike" cap="none" baseline="0" dirty="0"/>
              <a:t> v </a:t>
            </a:r>
            <a:r>
              <a:rPr lang="en-US" sz="1800" b="0" i="0" u="none" strike="noStrike" cap="none" baseline="0" dirty="0" err="1"/>
              <a:t>roce</a:t>
            </a:r>
            <a:r>
              <a:rPr lang="en-US" sz="1800" b="0" i="0" u="none" strike="noStrike" cap="none" baseline="0" dirty="0"/>
              <a:t> 1918 Ernest Rutherford. </a:t>
            </a:r>
            <a:r>
              <a:rPr lang="en-US" sz="1800" b="0" i="0" u="none" strike="noStrike" cap="none" baseline="0" dirty="0" err="1"/>
              <a:t>Tehdy</a:t>
            </a:r>
            <a:r>
              <a:rPr lang="en-US" sz="1800" b="0" i="0" u="none" strike="noStrike" cap="none" baseline="0" dirty="0"/>
              <a:t> </a:t>
            </a:r>
            <a:r>
              <a:rPr lang="en-US" sz="1800" b="0" i="0" u="none" strike="noStrike" cap="none" baseline="0" dirty="0" err="1"/>
              <a:t>prokázal</a:t>
            </a:r>
            <a:r>
              <a:rPr lang="en-US" sz="1800" b="0" i="0" u="none" strike="noStrike" cap="none" baseline="0" dirty="0"/>
              <a:t>, </a:t>
            </a:r>
            <a:r>
              <a:rPr lang="en-US" sz="1800" b="0" i="0" u="none" strike="noStrike" cap="none" baseline="0" dirty="0" err="1"/>
              <a:t>že</a:t>
            </a:r>
            <a:r>
              <a:rPr lang="en-US" sz="1800" b="0" i="0" u="none" strike="noStrike" cap="none" baseline="0" dirty="0"/>
              <a:t> alfa </a:t>
            </a:r>
            <a:r>
              <a:rPr lang="en-US" sz="1800" b="0" i="0" u="none" strike="noStrike" cap="none" baseline="0" dirty="0" err="1"/>
              <a:t>částice</a:t>
            </a:r>
            <a:r>
              <a:rPr lang="en-US" sz="1800" b="0" i="0" u="none" strike="noStrike" cap="none" baseline="0" dirty="0"/>
              <a:t>, </a:t>
            </a:r>
            <a:r>
              <a:rPr lang="en-US" sz="1800" b="0" i="0" u="none" strike="noStrike" cap="none" baseline="0" dirty="0" err="1"/>
              <a:t>kterými</a:t>
            </a:r>
            <a:r>
              <a:rPr lang="en-US" sz="1800" b="0" i="0" u="none" strike="noStrike" cap="none" baseline="0" dirty="0"/>
              <a:t> </a:t>
            </a:r>
            <a:r>
              <a:rPr lang="en-US" sz="1800" b="0" i="0" u="none" strike="noStrike" cap="none" baseline="0" dirty="0" err="1"/>
              <a:t>bombardoval</a:t>
            </a:r>
            <a:r>
              <a:rPr lang="en-US" sz="1800" b="0" i="0" u="none" strike="noStrike" cap="none" baseline="0" dirty="0"/>
              <a:t> atomy </a:t>
            </a:r>
            <a:r>
              <a:rPr lang="en-US" sz="1800" b="0" i="0" u="none" strike="noStrike" cap="none" baseline="0" dirty="0" err="1"/>
              <a:t>plynného</a:t>
            </a:r>
            <a:r>
              <a:rPr lang="en-US" sz="1800" b="0" i="0" u="none" strike="noStrike" cap="none" baseline="0" dirty="0"/>
              <a:t> </a:t>
            </a:r>
            <a:r>
              <a:rPr lang="en-US" sz="1800" b="0" i="0" u="none" strike="noStrike" cap="none" baseline="0" dirty="0" err="1"/>
              <a:t>dusíku</a:t>
            </a:r>
            <a:r>
              <a:rPr lang="en-US" sz="1800" b="0" i="0" u="none" strike="noStrike" cap="none" baseline="0" dirty="0"/>
              <a:t> </a:t>
            </a:r>
            <a:r>
              <a:rPr lang="en-US" sz="1800" b="0" i="0" u="none" strike="noStrike" cap="none" baseline="0" dirty="0" err="1"/>
              <a:t>odmrští</a:t>
            </a:r>
            <a:r>
              <a:rPr lang="en-US" sz="1800" b="0" i="0" u="none" strike="noStrike" cap="none" baseline="0" dirty="0"/>
              <a:t> </a:t>
            </a:r>
            <a:r>
              <a:rPr lang="en-US" sz="1800" b="0" i="0" u="none" strike="noStrike" cap="none" baseline="0" dirty="0" err="1"/>
              <a:t>objekt</a:t>
            </a:r>
            <a:r>
              <a:rPr lang="en-US" sz="1800" b="0" i="0" u="none" strike="noStrike" cap="none" baseline="0" dirty="0"/>
              <a:t>, </a:t>
            </a:r>
            <a:r>
              <a:rPr lang="en-US" sz="1800" b="0" i="0" u="none" strike="noStrike" cap="none" baseline="0" dirty="0" err="1"/>
              <a:t>jenž</a:t>
            </a:r>
            <a:r>
              <a:rPr lang="en-US" sz="1800" b="0" i="0" u="none" strike="noStrike" cap="none" baseline="0" dirty="0"/>
              <a:t> </a:t>
            </a:r>
            <a:r>
              <a:rPr lang="en-US" sz="1800" b="0" i="0" u="none" strike="noStrike" cap="none" baseline="0" dirty="0" err="1"/>
              <a:t>má</a:t>
            </a:r>
            <a:r>
              <a:rPr lang="en-US" sz="1800" b="0" i="0" u="none" strike="noStrike" cap="none" baseline="0" dirty="0"/>
              <a:t> </a:t>
            </a:r>
            <a:r>
              <a:rPr lang="en-US" sz="1800" b="0" i="0" u="none" strike="noStrike" cap="none" baseline="0" dirty="0" err="1"/>
              <a:t>vlastnosti</a:t>
            </a:r>
            <a:r>
              <a:rPr lang="en-US" sz="1800" b="0" i="0" u="none" strike="noStrike" cap="none" baseline="0" dirty="0"/>
              <a:t> </a:t>
            </a:r>
            <a:r>
              <a:rPr lang="en-US" sz="1800" b="0" i="0" u="none" strike="noStrike" cap="none" baseline="0" dirty="0" err="1"/>
              <a:t>jádra</a:t>
            </a:r>
            <a:r>
              <a:rPr lang="en-US" sz="1800" b="0" i="0" u="none" strike="noStrike" cap="none" baseline="0" dirty="0"/>
              <a:t> </a:t>
            </a:r>
            <a:r>
              <a:rPr lang="en-US" sz="1800" b="0" i="0" u="none" strike="noStrike" cap="none" baseline="0" dirty="0" err="1"/>
              <a:t>atomu</a:t>
            </a:r>
            <a:r>
              <a:rPr lang="en-US" sz="1800" b="0" i="0" u="none" strike="noStrike" cap="none" baseline="0" dirty="0"/>
              <a:t> </a:t>
            </a:r>
            <a:r>
              <a:rPr lang="en-US" sz="1800" b="0" i="0" u="none" strike="noStrike" cap="none" baseline="0" dirty="0" err="1"/>
              <a:t>vodíku</a:t>
            </a:r>
            <a:r>
              <a:rPr lang="en-US" sz="1800" b="0" i="0" u="none" strike="noStrike" cap="none" baseline="0" dirty="0"/>
              <a:t>. O </a:t>
            </a:r>
            <a:r>
              <a:rPr lang="en-US" sz="1800" b="0" i="0" u="none" strike="noStrike" cap="none" baseline="0" dirty="0" err="1"/>
              <a:t>dva</a:t>
            </a:r>
            <a:r>
              <a:rPr lang="en-US" sz="1800" b="0" i="0" u="none" strike="noStrike" cap="none" baseline="0" dirty="0"/>
              <a:t> </a:t>
            </a:r>
            <a:r>
              <a:rPr lang="en-US" sz="1800" b="0" i="0" u="none" strike="noStrike" cap="none" baseline="0" dirty="0" err="1"/>
              <a:t>roky</a:t>
            </a:r>
            <a:r>
              <a:rPr lang="en-US" sz="1800" b="0" i="0" u="none" strike="noStrike" cap="none" baseline="0" dirty="0"/>
              <a:t> </a:t>
            </a:r>
            <a:r>
              <a:rPr lang="en-US" sz="1800" b="0" i="0" u="none" strike="noStrike" cap="none" baseline="0" dirty="0" err="1"/>
              <a:t>později</a:t>
            </a:r>
            <a:r>
              <a:rPr lang="en-US" sz="1800" b="0" i="0" u="none" strike="noStrike" cap="none" baseline="0" dirty="0"/>
              <a:t>, v </a:t>
            </a:r>
            <a:r>
              <a:rPr lang="en-US" sz="1800" b="0" i="0" u="none" strike="noStrike" cap="none" baseline="0" dirty="0" err="1"/>
              <a:t>roce</a:t>
            </a:r>
            <a:r>
              <a:rPr lang="en-US" sz="1800" b="0" i="0" u="none" strike="noStrike" cap="none" baseline="0" dirty="0"/>
              <a:t> 1920, </a:t>
            </a:r>
            <a:r>
              <a:rPr lang="en-US" sz="1800" b="0" i="0" u="none" strike="noStrike" cap="none" baseline="0" dirty="0" err="1"/>
              <a:t>tato</a:t>
            </a:r>
            <a:r>
              <a:rPr lang="en-US" sz="1800" b="0" i="0" u="none" strike="noStrike" cap="none" baseline="0" dirty="0"/>
              <a:t> </a:t>
            </a:r>
            <a:r>
              <a:rPr lang="en-US" sz="1800" b="0" i="0" u="none" strike="noStrike" cap="none" baseline="0" dirty="0" err="1"/>
              <a:t>vodíková</a:t>
            </a:r>
            <a:r>
              <a:rPr lang="en-US" sz="1800" b="0" i="0" u="none" strike="noStrike" cap="none" baseline="0" dirty="0"/>
              <a:t> </a:t>
            </a:r>
            <a:r>
              <a:rPr lang="en-US" sz="1800" b="0" i="0" u="none" strike="noStrike" cap="none" baseline="0" dirty="0" err="1"/>
              <a:t>jádra</a:t>
            </a:r>
            <a:r>
              <a:rPr lang="en-US" sz="1800" b="0" i="0" u="none" strike="noStrike" cap="none" baseline="0" dirty="0"/>
              <a:t> </a:t>
            </a:r>
            <a:r>
              <a:rPr lang="en-US" sz="1800" b="0" i="0" u="none" strike="noStrike" cap="none" baseline="0" dirty="0" err="1"/>
              <a:t>pojmenoval</a:t>
            </a:r>
            <a:r>
              <a:rPr lang="en-US" sz="1800" b="0" i="0" u="none" strike="noStrike" cap="none" baseline="0" dirty="0"/>
              <a:t> </a:t>
            </a:r>
            <a:r>
              <a:rPr lang="en-US" sz="1800" b="0" i="0" u="none" strike="noStrike" cap="none" baseline="0" dirty="0" err="1"/>
              <a:t>protony</a:t>
            </a:r>
            <a:r>
              <a:rPr lang="en-US" sz="1800" b="0" i="0" u="none" strike="noStrike" cap="none" baseline="0" dirty="0"/>
              <a:t>. </a:t>
            </a:r>
            <a:r>
              <a:rPr lang="en-US" sz="1800" b="0" i="0" u="none" strike="noStrike" cap="none" baseline="0" dirty="0" err="1"/>
              <a:t>Avšak</a:t>
            </a:r>
            <a:r>
              <a:rPr lang="en-US" sz="1800" b="0" i="0" u="none" strike="noStrike" cap="none" baseline="0" dirty="0"/>
              <a:t> </a:t>
            </a:r>
            <a:r>
              <a:rPr lang="en-US" sz="1800" b="0" i="0" u="none" strike="noStrike" cap="none" baseline="0" dirty="0" err="1"/>
              <a:t>již</a:t>
            </a:r>
            <a:r>
              <a:rPr lang="en-US" sz="1800" b="0" i="0" u="none" strike="noStrike" cap="none" baseline="0" dirty="0"/>
              <a:t> v </a:t>
            </a:r>
            <a:r>
              <a:rPr lang="en-US" sz="1800" b="0" i="0" u="none" strike="noStrike" cap="none" baseline="0" dirty="0" err="1"/>
              <a:t>roce</a:t>
            </a:r>
            <a:r>
              <a:rPr lang="en-US" sz="1800" b="0" i="0" u="none" strike="noStrike" cap="none" baseline="0" dirty="0"/>
              <a:t> 1886 </a:t>
            </a:r>
            <a:r>
              <a:rPr lang="en-US" sz="1800" b="0" i="0" u="none" strike="noStrike" cap="none" baseline="0" dirty="0" err="1"/>
              <a:t>pozoroval</a:t>
            </a:r>
            <a:r>
              <a:rPr lang="en-US" sz="1800" b="0" i="0" u="none" strike="noStrike" cap="none" baseline="0" dirty="0"/>
              <a:t> Goldstein </a:t>
            </a:r>
            <a:r>
              <a:rPr lang="en-US" sz="1800" b="0" i="0" u="none" strike="noStrike" cap="none" baseline="0" dirty="0" err="1"/>
              <a:t>protony</a:t>
            </a:r>
            <a:r>
              <a:rPr lang="en-US" sz="1800" b="0" i="0" u="none" strike="noStrike" cap="none" baseline="0" dirty="0"/>
              <a:t> </a:t>
            </a:r>
            <a:r>
              <a:rPr lang="en-US" sz="1800" b="0" i="0" u="none" strike="noStrike" cap="none" baseline="0" dirty="0" err="1"/>
              <a:t>ve</a:t>
            </a:r>
            <a:r>
              <a:rPr lang="en-US" sz="1800" b="0" i="0" u="none" strike="noStrike" cap="none" baseline="0" dirty="0"/>
              <a:t> </a:t>
            </a:r>
            <a:r>
              <a:rPr lang="en-US" sz="1800" b="0" i="0" u="none" strike="noStrike" cap="none" baseline="0" dirty="0" err="1"/>
              <a:t>výbojce</a:t>
            </a:r>
            <a:r>
              <a:rPr lang="en-US" sz="1800" b="0" i="0" u="none" strike="noStrike" cap="none" baseline="0" dirty="0"/>
              <a:t> </a:t>
            </a:r>
            <a:r>
              <a:rPr lang="en-US" sz="1800" b="0" i="0" u="none" strike="noStrike" cap="none" baseline="0" dirty="0" err="1"/>
              <a:t>jako</a:t>
            </a:r>
            <a:r>
              <a:rPr lang="en-US" sz="1800" b="0" i="0" u="none" strike="noStrike" cap="none" baseline="0" dirty="0"/>
              <a:t> </a:t>
            </a:r>
            <a:r>
              <a:rPr lang="en-US" sz="1800" b="0" i="0" u="none" strike="noStrike" cap="none" baseline="0" dirty="0" err="1"/>
              <a:t>kanálové</a:t>
            </a:r>
            <a:r>
              <a:rPr lang="en-US" sz="1800" b="0" i="0" u="none" strike="noStrike" cap="none" baseline="0" dirty="0"/>
              <a:t> </a:t>
            </a:r>
            <a:r>
              <a:rPr lang="en-US" sz="1800" b="0" i="0" u="none" strike="noStrike" cap="none" baseline="0" dirty="0" err="1"/>
              <a:t>parsky</a:t>
            </a:r>
            <a:r>
              <a:rPr lang="en-US" sz="1800" b="0" i="0" u="none" strike="noStrike" cap="none" baseline="0" dirty="0"/>
              <a:t>, </a:t>
            </a:r>
            <a:r>
              <a:rPr lang="en-US" sz="1800" b="0" i="0" u="none" strike="noStrike" cap="none" baseline="0" dirty="0" err="1"/>
              <a:t>později</a:t>
            </a:r>
            <a:r>
              <a:rPr lang="en-US" sz="1800" b="0" i="0" u="none" strike="noStrike" cap="none" baseline="0" dirty="0"/>
              <a:t> (1898) </a:t>
            </a:r>
            <a:r>
              <a:rPr lang="en-US" sz="1800" b="0" i="0" u="none" strike="noStrike" cap="none" baseline="0" dirty="0" err="1"/>
              <a:t>tyto</a:t>
            </a:r>
            <a:r>
              <a:rPr lang="en-US" sz="1800" b="0" i="0" u="none" strike="noStrike" cap="none" baseline="0" dirty="0"/>
              <a:t> </a:t>
            </a:r>
            <a:r>
              <a:rPr lang="en-US" sz="1800" b="0" i="0" u="none" strike="noStrike" cap="none" baseline="0" dirty="0" err="1"/>
              <a:t>částice</a:t>
            </a:r>
            <a:r>
              <a:rPr lang="en-US" sz="1800" b="0" i="0" u="none" strike="noStrike" cap="none" baseline="0" dirty="0"/>
              <a:t> s </a:t>
            </a:r>
            <a:r>
              <a:rPr lang="en-US" sz="1800" b="0" i="0" u="none" strike="noStrike" cap="none" baseline="0" dirty="0" err="1"/>
              <a:t>kladným</a:t>
            </a:r>
            <a:r>
              <a:rPr lang="en-US" sz="1800" b="0" i="0" u="none" strike="noStrike" cap="none" baseline="0" dirty="0"/>
              <a:t> </a:t>
            </a:r>
            <a:r>
              <a:rPr lang="en-US" sz="1800" b="0" i="0" u="none" strike="noStrike" cap="none" baseline="0" dirty="0" err="1"/>
              <a:t>nábojem</a:t>
            </a:r>
            <a:r>
              <a:rPr lang="en-US" sz="1800" b="0" i="0" u="none" strike="noStrike" cap="none" baseline="0" dirty="0"/>
              <a:t> </a:t>
            </a:r>
            <a:r>
              <a:rPr lang="en-US" sz="1800" b="0" i="0" u="none" strike="noStrike" cap="none" baseline="0" dirty="0" err="1"/>
              <a:t>identifikoval</a:t>
            </a:r>
            <a:r>
              <a:rPr lang="en-US" sz="1800" b="0" i="0" u="none" strike="noStrike" cap="none" baseline="0" dirty="0"/>
              <a:t> Wilhelm Wien a v </a:t>
            </a:r>
            <a:r>
              <a:rPr lang="en-US" sz="1800" b="0" i="0" u="none" strike="noStrike" cap="none" baseline="0" dirty="0" err="1"/>
              <a:t>roce</a:t>
            </a:r>
            <a:r>
              <a:rPr lang="en-US" sz="1800" b="0" i="0" u="none" strike="noStrike" cap="none" baseline="0" dirty="0"/>
              <a:t> 1910 Joseph John Thomson, </a:t>
            </a:r>
            <a:r>
              <a:rPr lang="en-US" sz="1800" b="0" i="0" u="none" strike="noStrike" cap="none" baseline="0" dirty="0" err="1"/>
              <a:t>který</a:t>
            </a:r>
            <a:r>
              <a:rPr lang="en-US" sz="1800" b="0" i="0" u="none" strike="noStrike" cap="none" baseline="0" dirty="0"/>
              <a:t> v </a:t>
            </a:r>
            <a:r>
              <a:rPr lang="en-US" sz="1800" b="0" i="0" u="none" strike="noStrike" cap="none" baseline="0" dirty="0" err="1"/>
              <a:t>roce</a:t>
            </a:r>
            <a:r>
              <a:rPr lang="en-US" sz="1800" b="0" i="0" u="none" strike="noStrike" cap="none" baseline="0" dirty="0"/>
              <a:t> 1897 </a:t>
            </a:r>
            <a:r>
              <a:rPr lang="en-US" sz="1800" b="0" i="0" u="none" strike="noStrike" cap="none" baseline="0" dirty="0" err="1"/>
              <a:t>objevil</a:t>
            </a:r>
            <a:r>
              <a:rPr lang="en-US" sz="1800" b="0" i="0" u="none" strike="noStrike" cap="none" baseline="0" dirty="0"/>
              <a:t> </a:t>
            </a:r>
            <a:r>
              <a:rPr lang="en-US" sz="1800" b="0" i="0" u="none" strike="noStrike" cap="none" baseline="0" dirty="0" err="1"/>
              <a:t>elektron</a:t>
            </a:r>
            <a:r>
              <a:rPr lang="en-US" sz="1800" b="0" i="0" u="none" strike="noStrike" cap="none" baseline="0" dirty="0"/>
              <a:t>. </a:t>
            </a:r>
            <a:r>
              <a:rPr lang="en-US" sz="1800" b="0" i="0" u="none" strike="noStrike" cap="none" baseline="0" dirty="0" err="1"/>
              <a:t>Samotnou</a:t>
            </a:r>
            <a:r>
              <a:rPr lang="en-US" sz="1800" b="0" i="0" u="none" strike="noStrike" cap="none" baseline="0" dirty="0"/>
              <a:t> </a:t>
            </a:r>
            <a:r>
              <a:rPr lang="en-US" sz="1800" b="0" i="0" u="none" strike="noStrike" cap="none" baseline="0" dirty="0" err="1"/>
              <a:t>existenci</a:t>
            </a:r>
            <a:r>
              <a:rPr lang="en-US" sz="1800" b="0" i="0" u="none" strike="noStrike" cap="none" baseline="0" dirty="0"/>
              <a:t> </a:t>
            </a:r>
            <a:r>
              <a:rPr lang="en-US" sz="1800" b="0" i="0" u="none" strike="noStrike" cap="none" baseline="0" dirty="0" err="1"/>
              <a:t>protonu</a:t>
            </a:r>
            <a:r>
              <a:rPr lang="en-US" sz="1800" b="0" i="0" u="none" strike="noStrike" cap="none" baseline="0" dirty="0"/>
              <a:t> </a:t>
            </a:r>
            <a:r>
              <a:rPr lang="en-US" sz="1800" b="0" i="0" u="none" strike="noStrike" cap="none" baseline="0" dirty="0" err="1"/>
              <a:t>předpověděl</a:t>
            </a:r>
            <a:r>
              <a:rPr lang="en-US" sz="1800" b="0" i="0" u="none" strike="noStrike" cap="none" baseline="0" dirty="0"/>
              <a:t> </a:t>
            </a:r>
            <a:r>
              <a:rPr lang="en-US" sz="1800" b="0" i="0" u="none" strike="noStrike" cap="none" baseline="0" dirty="0" err="1"/>
              <a:t>již</a:t>
            </a:r>
            <a:r>
              <a:rPr lang="en-US" sz="1800" b="0" i="0" u="none" strike="noStrike" cap="none" baseline="0" dirty="0"/>
              <a:t> v </a:t>
            </a:r>
            <a:r>
              <a:rPr lang="en-US" sz="1800" b="0" i="0" u="none" strike="noStrike" cap="none" baseline="0" dirty="0" err="1"/>
              <a:t>roce</a:t>
            </a:r>
            <a:r>
              <a:rPr lang="en-US" sz="1800" b="0" i="0" u="none" strike="noStrike" cap="none" baseline="0" dirty="0"/>
              <a:t> 1815 William </a:t>
            </a:r>
            <a:r>
              <a:rPr lang="en-US" sz="1800" b="0" i="0" u="none" strike="noStrike" cap="none" baseline="0" dirty="0" err="1"/>
              <a:t>Prout</a:t>
            </a:r>
            <a:r>
              <a:rPr lang="en-US" sz="1800" b="0" i="0" u="none" strike="noStrike" cap="none" baseline="0" dirty="0"/>
              <a:t>.</a:t>
            </a:r>
          </a:p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none" strike="noStrike" cap="none" baseline="0" dirty="0"/>
              <a:t>Proton </a:t>
            </a:r>
            <a:r>
              <a:rPr lang="en-US" sz="1800" b="0" i="0" u="none" strike="noStrike" cap="none" baseline="0" dirty="0" err="1"/>
              <a:t>objevil</a:t>
            </a:r>
            <a:r>
              <a:rPr lang="en-US" sz="1800" b="0" i="0" u="none" strike="noStrike" cap="none" baseline="0" dirty="0"/>
              <a:t> Ernest Rutherford v r. 1918. </a:t>
            </a:r>
            <a:r>
              <a:rPr lang="en-US" sz="1800" b="0" i="0" u="none" strike="noStrike" cap="none" baseline="0" dirty="0" err="1"/>
              <a:t>Pozoroval</a:t>
            </a:r>
            <a:r>
              <a:rPr lang="en-US" sz="1800" b="0" i="0" u="none" strike="noStrike" cap="none" baseline="0" dirty="0"/>
              <a:t>, </a:t>
            </a:r>
            <a:r>
              <a:rPr lang="en-US" sz="1800" b="0" i="0" u="none" strike="noStrike" cap="none" baseline="0" dirty="0" err="1"/>
              <a:t>že</a:t>
            </a:r>
            <a:r>
              <a:rPr lang="en-US" sz="1800" b="0" i="0" u="none" strike="noStrike" cap="none" baseline="0" dirty="0"/>
              <a:t> </a:t>
            </a:r>
            <a:r>
              <a:rPr lang="en-US" sz="1800" b="0" i="0" u="none" strike="noStrike" cap="none" baseline="0" dirty="0" err="1"/>
              <a:t>částice</a:t>
            </a:r>
            <a:r>
              <a:rPr lang="en-US" sz="1800" b="0" i="0" u="none" strike="noStrike" cap="none" baseline="0" dirty="0"/>
              <a:t> alfa </a:t>
            </a:r>
            <a:r>
              <a:rPr lang="en-US" sz="1800" b="0" i="0" u="none" strike="noStrike" cap="none" baseline="0" dirty="0" err="1"/>
              <a:t>vystřelované</a:t>
            </a:r>
            <a:r>
              <a:rPr lang="en-US" sz="1800" b="0" i="0" u="none" strike="noStrike" cap="none" baseline="0" dirty="0"/>
              <a:t> do </a:t>
            </a:r>
            <a:r>
              <a:rPr lang="en-US" sz="1800" b="0" i="0" u="none" strike="noStrike" cap="none" baseline="0" dirty="0" err="1"/>
              <a:t>plynného</a:t>
            </a:r>
            <a:r>
              <a:rPr lang="en-US" sz="1800" b="0" i="0" u="none" strike="noStrike" cap="none" baseline="0" dirty="0"/>
              <a:t> </a:t>
            </a:r>
            <a:r>
              <a:rPr lang="en-US" sz="1800" b="0" i="0" u="none" strike="noStrike" cap="none" baseline="0" dirty="0" err="1"/>
              <a:t>dusíku</a:t>
            </a:r>
            <a:r>
              <a:rPr lang="en-US" sz="1800" b="0" i="0" u="none" strike="noStrike" cap="none" baseline="0" dirty="0"/>
              <a:t>, se v </a:t>
            </a:r>
            <a:r>
              <a:rPr lang="en-US" sz="1800" b="0" i="0" u="none" strike="noStrike" cap="none" baseline="0" dirty="0" err="1"/>
              <a:t>jeho</a:t>
            </a:r>
            <a:r>
              <a:rPr lang="en-US" sz="1800" b="0" i="0" u="none" strike="noStrike" cap="none" baseline="0" dirty="0"/>
              <a:t> </a:t>
            </a:r>
            <a:r>
              <a:rPr lang="en-US" sz="1800" b="0" i="0" u="none" strike="noStrike" cap="none" baseline="0" dirty="0" err="1"/>
              <a:t>scintilačním</a:t>
            </a:r>
            <a:r>
              <a:rPr lang="en-US" sz="1800" b="0" i="0" u="none" strike="noStrike" cap="none" baseline="0" dirty="0"/>
              <a:t> </a:t>
            </a:r>
            <a:r>
              <a:rPr lang="en-US" sz="1800" b="0" i="0" u="none" strike="noStrike" cap="none" baseline="0" dirty="0" err="1"/>
              <a:t>detektoru</a:t>
            </a:r>
            <a:r>
              <a:rPr lang="en-US" sz="1800" b="0" i="0" u="none" strike="noStrike" cap="none" baseline="0" dirty="0"/>
              <a:t> </a:t>
            </a:r>
            <a:r>
              <a:rPr lang="en-US" sz="1800" b="0" i="0" u="none" strike="noStrike" cap="none" baseline="0" dirty="0" err="1"/>
              <a:t>jeví</a:t>
            </a:r>
            <a:r>
              <a:rPr lang="en-US" sz="1800" b="0" i="0" u="none" strike="noStrike" cap="none" baseline="0" dirty="0"/>
              <a:t> </a:t>
            </a:r>
            <a:r>
              <a:rPr lang="en-US" sz="1800" b="0" i="0" u="none" strike="noStrike" cap="none" baseline="0" dirty="0" err="1"/>
              <a:t>stejně</a:t>
            </a:r>
            <a:r>
              <a:rPr lang="en-US" sz="1800" b="0" i="0" u="none" strike="noStrike" cap="none" baseline="0" dirty="0"/>
              <a:t> </a:t>
            </a:r>
            <a:r>
              <a:rPr lang="en-US" sz="1800" b="0" i="0" u="none" strike="noStrike" cap="none" baseline="0" dirty="0" err="1"/>
              <a:t>jako</a:t>
            </a:r>
            <a:r>
              <a:rPr lang="en-US" sz="1800" b="0" i="0" u="none" strike="noStrike" cap="none" baseline="0" dirty="0"/>
              <a:t> </a:t>
            </a:r>
            <a:r>
              <a:rPr lang="en-US" sz="1800" b="0" i="0" u="none" strike="noStrike" cap="none" baseline="0" dirty="0" err="1"/>
              <a:t>jádra</a:t>
            </a:r>
            <a:r>
              <a:rPr lang="en-US" sz="1800" b="0" i="0" u="none" strike="noStrike" cap="none" baseline="0" dirty="0"/>
              <a:t> </a:t>
            </a:r>
            <a:r>
              <a:rPr lang="en-US" sz="1800" b="0" i="0" u="none" strike="noStrike" cap="none" baseline="0" dirty="0" err="1"/>
              <a:t>vodíku</a:t>
            </a:r>
            <a:r>
              <a:rPr lang="en-US" sz="1800" b="0" i="0" u="none" strike="noStrike" cap="none" baseline="0" dirty="0"/>
              <a:t>. Rutherford </a:t>
            </a:r>
            <a:r>
              <a:rPr lang="en-US" sz="1800" b="0" i="0" u="none" strike="noStrike" cap="none" baseline="0" dirty="0" err="1"/>
              <a:t>určil</a:t>
            </a:r>
            <a:r>
              <a:rPr lang="en-US" sz="1800" b="0" i="0" u="none" strike="noStrike" cap="none" baseline="0" dirty="0"/>
              <a:t>, </a:t>
            </a:r>
            <a:r>
              <a:rPr lang="en-US" sz="1800" b="0" i="0" u="none" strike="noStrike" cap="none" baseline="0" dirty="0" err="1"/>
              <a:t>že</a:t>
            </a:r>
            <a:r>
              <a:rPr lang="en-US" sz="1800" b="0" i="0" u="none" strike="noStrike" cap="none" baseline="0" dirty="0"/>
              <a:t> </a:t>
            </a:r>
            <a:r>
              <a:rPr lang="en-US" sz="1800" b="0" i="0" u="none" strike="noStrike" cap="none" baseline="0" dirty="0" err="1"/>
              <a:t>zdrojem</a:t>
            </a:r>
            <a:r>
              <a:rPr lang="en-US" sz="1800" b="0" i="0" u="none" strike="noStrike" cap="none" baseline="0" dirty="0"/>
              <a:t> </a:t>
            </a:r>
            <a:r>
              <a:rPr lang="en-US" sz="1800" b="0" i="0" u="none" strike="noStrike" cap="none" baseline="0" dirty="0" err="1"/>
              <a:t>jader</a:t>
            </a:r>
            <a:r>
              <a:rPr lang="en-US" sz="1800" b="0" i="0" u="none" strike="noStrike" cap="none" baseline="0" dirty="0"/>
              <a:t> </a:t>
            </a:r>
            <a:r>
              <a:rPr lang="en-US" sz="1800" b="0" i="0" u="none" strike="noStrike" cap="none" baseline="0" dirty="0" err="1"/>
              <a:t>vodíku</a:t>
            </a:r>
            <a:r>
              <a:rPr lang="en-US" sz="1800" b="0" i="0" u="none" strike="noStrike" cap="none" baseline="0" dirty="0"/>
              <a:t> </a:t>
            </a:r>
            <a:r>
              <a:rPr lang="en-US" sz="1800" b="0" i="0" u="none" strike="noStrike" cap="none" baseline="0" dirty="0" err="1"/>
              <a:t>musí</a:t>
            </a:r>
            <a:r>
              <a:rPr lang="en-US" sz="1800" b="0" i="0" u="none" strike="noStrike" cap="none" baseline="0" dirty="0"/>
              <a:t> </a:t>
            </a:r>
            <a:r>
              <a:rPr lang="en-US" sz="1800" b="0" i="0" u="none" strike="noStrike" cap="none" baseline="0" dirty="0" err="1"/>
              <a:t>být</a:t>
            </a:r>
            <a:r>
              <a:rPr lang="en-US" sz="1800" b="0" i="0" u="none" strike="noStrike" cap="none" baseline="0" dirty="0"/>
              <a:t> </a:t>
            </a:r>
            <a:r>
              <a:rPr lang="en-US" sz="1800" b="0" i="0" u="none" strike="noStrike" cap="none" baseline="0" dirty="0" err="1"/>
              <a:t>dusík</a:t>
            </a:r>
            <a:r>
              <a:rPr lang="en-US" sz="1800" b="0" i="0" u="none" strike="noStrike" cap="none" baseline="0" dirty="0"/>
              <a:t>, a proto </a:t>
            </a:r>
            <a:r>
              <a:rPr lang="en-US" sz="1800" b="0" i="0" u="none" strike="noStrike" cap="none" baseline="0" dirty="0" err="1"/>
              <a:t>musí</a:t>
            </a:r>
            <a:r>
              <a:rPr lang="en-US" sz="1800" b="0" i="0" u="none" strike="noStrike" cap="none" baseline="0" dirty="0"/>
              <a:t> </a:t>
            </a:r>
            <a:r>
              <a:rPr lang="en-US" sz="1800" b="0" i="0" u="none" strike="noStrike" cap="none" baseline="0" dirty="0" err="1"/>
              <a:t>obsahovat</a:t>
            </a:r>
            <a:r>
              <a:rPr lang="en-US" sz="1800" b="0" i="0" u="none" strike="noStrike" cap="none" baseline="0" dirty="0"/>
              <a:t> </a:t>
            </a:r>
            <a:r>
              <a:rPr lang="en-US" sz="1800" b="0" i="0" u="none" strike="noStrike" cap="none" baseline="0" dirty="0" err="1"/>
              <a:t>jádra</a:t>
            </a:r>
            <a:r>
              <a:rPr lang="en-US" sz="1800" b="0" i="0" u="none" strike="noStrike" cap="none" baseline="0" dirty="0"/>
              <a:t> </a:t>
            </a:r>
            <a:r>
              <a:rPr lang="en-US" sz="1800" b="0" i="0" u="none" strike="noStrike" cap="none" baseline="0" dirty="0" err="1"/>
              <a:t>vodíku</a:t>
            </a:r>
            <a:r>
              <a:rPr lang="en-US" sz="1800" b="0" i="0" u="none" strike="noStrike" cap="none" baseline="0" dirty="0"/>
              <a:t>. </a:t>
            </a:r>
            <a:r>
              <a:rPr lang="en-US" sz="1800" b="0" i="0" u="none" strike="noStrike" cap="none" baseline="0" dirty="0" err="1"/>
              <a:t>Myslel</a:t>
            </a:r>
            <a:r>
              <a:rPr lang="en-US" sz="1800" b="0" i="0" u="none" strike="noStrike" cap="none" baseline="0" dirty="0"/>
              <a:t> </a:t>
            </a:r>
            <a:r>
              <a:rPr lang="en-US" sz="1800" b="0" i="0" u="none" strike="noStrike" cap="none" baseline="0" dirty="0" err="1"/>
              <a:t>si</a:t>
            </a:r>
            <a:r>
              <a:rPr lang="en-US" sz="1800" b="0" i="0" u="none" strike="noStrike" cap="none" baseline="0" dirty="0"/>
              <a:t>, </a:t>
            </a:r>
            <a:r>
              <a:rPr lang="en-US" sz="1800" b="0" i="0" u="none" strike="noStrike" cap="none" baseline="0" dirty="0" err="1"/>
              <a:t>že</a:t>
            </a:r>
            <a:r>
              <a:rPr lang="en-US" sz="1800" b="0" i="0" u="none" strike="noStrike" cap="none" baseline="0" dirty="0"/>
              <a:t> </a:t>
            </a:r>
            <a:r>
              <a:rPr lang="en-US" sz="1800" b="0" i="0" u="none" strike="noStrike" cap="none" baseline="0" dirty="0" err="1"/>
              <a:t>jádra</a:t>
            </a:r>
            <a:r>
              <a:rPr lang="en-US" sz="1800" b="0" i="0" u="none" strike="noStrike" cap="none" baseline="0" dirty="0"/>
              <a:t> </a:t>
            </a:r>
            <a:r>
              <a:rPr lang="en-US" sz="1800" b="0" i="0" u="none" strike="noStrike" cap="none" baseline="0" dirty="0" err="1"/>
              <a:t>vodíku</a:t>
            </a:r>
            <a:r>
              <a:rPr lang="en-US" sz="1800" b="0" i="0" u="none" strike="noStrike" cap="none" baseline="0" dirty="0"/>
              <a:t>, o </a:t>
            </a:r>
            <a:r>
              <a:rPr lang="en-US" sz="1800" b="0" i="0" u="none" strike="noStrike" cap="none" baseline="0" dirty="0" err="1"/>
              <a:t>nichž</a:t>
            </a:r>
            <a:r>
              <a:rPr lang="en-US" sz="1800" b="0" i="0" u="none" strike="noStrike" cap="none" baseline="0" dirty="0"/>
              <a:t> </a:t>
            </a:r>
            <a:r>
              <a:rPr lang="en-US" sz="1800" b="0" i="0" u="none" strike="noStrike" cap="none" baseline="0" dirty="0" err="1"/>
              <a:t>věděl</a:t>
            </a:r>
            <a:r>
              <a:rPr lang="en-US" sz="1800" b="0" i="0" u="none" strike="noStrike" cap="none" baseline="0" dirty="0"/>
              <a:t>, </a:t>
            </a:r>
            <a:r>
              <a:rPr lang="en-US" sz="1800" b="0" i="0" u="none" strike="noStrike" cap="none" baseline="0" dirty="0" err="1"/>
              <a:t>že</a:t>
            </a:r>
            <a:r>
              <a:rPr lang="en-US" sz="1800" b="0" i="0" u="none" strike="noStrike" cap="none" baseline="0" dirty="0"/>
              <a:t> </a:t>
            </a:r>
            <a:r>
              <a:rPr lang="en-US" sz="1800" b="0" i="0" u="none" strike="noStrike" cap="none" baseline="0" dirty="0" err="1"/>
              <a:t>mají</a:t>
            </a:r>
            <a:r>
              <a:rPr lang="en-US" sz="1800" b="0" i="0" u="none" strike="noStrike" cap="none" baseline="0" dirty="0"/>
              <a:t> </a:t>
            </a:r>
            <a:r>
              <a:rPr lang="en-US" sz="1800" b="0" i="0" u="none" strike="noStrike" cap="none" baseline="0" dirty="0" err="1"/>
              <a:t>atomové</a:t>
            </a:r>
            <a:r>
              <a:rPr lang="en-US" sz="1800" b="0" i="0" u="none" strike="noStrike" cap="none" baseline="0" dirty="0"/>
              <a:t> </a:t>
            </a:r>
            <a:r>
              <a:rPr lang="en-US" sz="1800" b="0" i="0" u="none" strike="noStrike" cap="none" baseline="0" dirty="0" err="1"/>
              <a:t>číslo</a:t>
            </a:r>
            <a:r>
              <a:rPr lang="en-US" sz="1800" b="0" i="0" u="none" strike="noStrike" cap="none" baseline="0" dirty="0"/>
              <a:t> 1, </a:t>
            </a:r>
            <a:r>
              <a:rPr lang="en-US" sz="1800" b="0" i="0" u="none" strike="noStrike" cap="none" baseline="0" dirty="0" err="1"/>
              <a:t>jsou</a:t>
            </a:r>
            <a:r>
              <a:rPr lang="en-US" sz="1800" b="0" i="0" u="none" strike="noStrike" cap="none" baseline="0" dirty="0"/>
              <a:t> </a:t>
            </a:r>
            <a:r>
              <a:rPr lang="en-US" sz="1800" b="0" i="0" u="none" strike="noStrike" cap="none" baseline="0" dirty="0" err="1"/>
              <a:t>elementární</a:t>
            </a:r>
            <a:r>
              <a:rPr lang="en-US" sz="1800" b="0" i="0" u="none" strike="noStrike" cap="none" baseline="0" dirty="0"/>
              <a:t> </a:t>
            </a:r>
            <a:r>
              <a:rPr lang="en-US" sz="1800" b="0" i="0" u="none" strike="noStrike" cap="none" baseline="0" dirty="0" err="1"/>
              <a:t>částice</a:t>
            </a:r>
            <a:r>
              <a:rPr lang="en-US" sz="1800" b="0" i="0" u="none" strike="noStrike" cap="none" baseline="0" dirty="0"/>
              <a:t>. Proto je </a:t>
            </a:r>
            <a:r>
              <a:rPr lang="en-US" sz="1800" b="0" i="0" u="none" strike="noStrike" cap="none" baseline="0" dirty="0" err="1"/>
              <a:t>pojmenoval</a:t>
            </a:r>
            <a:r>
              <a:rPr lang="en-US" sz="1800" b="0" i="0" u="none" strike="noStrike" cap="none" baseline="0" dirty="0"/>
              <a:t> proton, </a:t>
            </a:r>
            <a:r>
              <a:rPr lang="en-US" sz="1800" b="0" i="0" u="none" strike="noStrike" cap="none" baseline="0" dirty="0" err="1"/>
              <a:t>dle</a:t>
            </a:r>
            <a:r>
              <a:rPr lang="en-US" sz="1800" b="0" i="0" u="none" strike="noStrike" cap="none" baseline="0" dirty="0"/>
              <a:t> </a:t>
            </a:r>
            <a:r>
              <a:rPr lang="en-US" sz="1800" b="0" i="0" u="none" strike="noStrike" cap="none" baseline="0" dirty="0" err="1"/>
              <a:t>řeckého</a:t>
            </a:r>
            <a:r>
              <a:rPr lang="en-US" sz="1800" b="0" i="0" u="none" strike="noStrike" cap="none" baseline="0" dirty="0"/>
              <a:t> </a:t>
            </a:r>
            <a:r>
              <a:rPr lang="en-US" sz="1800" b="0" i="0" u="none" strike="noStrike" cap="none" baseline="0" dirty="0" err="1"/>
              <a:t>protos</a:t>
            </a:r>
            <a:r>
              <a:rPr lang="en-US" sz="1800" b="0" i="0" u="none" strike="noStrike" cap="none" baseline="0" dirty="0"/>
              <a:t>, </a:t>
            </a:r>
            <a:r>
              <a:rPr lang="en-US" sz="1800" b="0" i="0" u="none" strike="noStrike" cap="none" baseline="0" dirty="0" err="1"/>
              <a:t>první</a:t>
            </a:r>
            <a:r>
              <a:rPr lang="en-US" sz="1800" b="0" i="0" u="none" strike="noStrike" cap="none" baseline="0" dirty="0"/>
              <a:t>.</a:t>
            </a:r>
          </a:p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none" strike="noStrike" cap="none" baseline="0" dirty="0"/>
              <a:t>Neutron</a:t>
            </a:r>
          </a:p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none" strike="noStrike" cap="none" baseline="0" dirty="0"/>
              <a:t> </a:t>
            </a:r>
            <a:r>
              <a:rPr lang="en-US" sz="1800" b="0" i="0" u="none" strike="noStrike" cap="none" baseline="0" dirty="0" smtClean="0"/>
              <a:t>James Chadwick . </a:t>
            </a:r>
            <a:r>
              <a:rPr lang="en-US" sz="1800" b="0" i="0" u="none" strike="noStrike" cap="none" baseline="0" dirty="0" err="1" smtClean="0"/>
              <a:t>Pomocí</a:t>
            </a:r>
            <a:r>
              <a:rPr lang="en-US" sz="1800" b="0" i="0" u="none" strike="noStrike" cap="none" baseline="0" dirty="0" smtClean="0"/>
              <a:t> </a:t>
            </a:r>
            <a:r>
              <a:rPr lang="el-GR" sz="1800" b="0" i="0" u="none" strike="noStrike" cap="none" baseline="0" dirty="0" smtClean="0"/>
              <a:t>α </a:t>
            </a:r>
            <a:r>
              <a:rPr lang="en-US" sz="1800" b="0" i="0" u="none" strike="noStrike" cap="none" baseline="0" dirty="0" err="1" smtClean="0"/>
              <a:t>částic</a:t>
            </a:r>
            <a:r>
              <a:rPr lang="en-US" sz="1800" b="0" i="0" u="none" strike="noStrike" cap="none" baseline="0" dirty="0" smtClean="0"/>
              <a:t> </a:t>
            </a:r>
            <a:r>
              <a:rPr lang="en-US" sz="1800" b="0" i="0" u="none" strike="noStrike" cap="none" baseline="0" dirty="0" err="1" smtClean="0"/>
              <a:t>ozařoval</a:t>
            </a:r>
            <a:r>
              <a:rPr lang="en-US" sz="1800" b="0" i="0" u="none" strike="noStrike" cap="none" baseline="0" dirty="0" smtClean="0"/>
              <a:t> beryllium a </a:t>
            </a:r>
            <a:r>
              <a:rPr lang="en-US" sz="1800" b="0" i="0" u="none" strike="noStrike" cap="none" baseline="0" dirty="0" err="1" smtClean="0"/>
              <a:t>zjistil</a:t>
            </a:r>
            <a:r>
              <a:rPr lang="en-US" sz="1800" b="0" i="0" u="none" strike="noStrike" cap="none" baseline="0" dirty="0" smtClean="0"/>
              <a:t>, </a:t>
            </a:r>
            <a:r>
              <a:rPr lang="en-US" sz="1800" b="0" i="0" u="none" strike="noStrike" cap="none" baseline="0" dirty="0" err="1" smtClean="0"/>
              <a:t>že</a:t>
            </a:r>
            <a:r>
              <a:rPr lang="en-US" sz="1800" b="0" i="0" u="none" strike="noStrike" cap="none" baseline="0" dirty="0" smtClean="0"/>
              <a:t> </a:t>
            </a:r>
            <a:r>
              <a:rPr lang="en-US" sz="1800" b="0" i="0" u="none" strike="noStrike" cap="none" baseline="0" dirty="0" err="1" smtClean="0"/>
              <a:t>při</a:t>
            </a:r>
            <a:r>
              <a:rPr lang="en-US" sz="1800" b="0" i="0" u="none" strike="noStrike" cap="none" baseline="0" dirty="0" smtClean="0"/>
              <a:t> </a:t>
            </a:r>
            <a:r>
              <a:rPr lang="en-US" sz="1800" b="0" i="0" u="none" strike="noStrike" cap="none" baseline="0" dirty="0" err="1" smtClean="0"/>
              <a:t>následné</a:t>
            </a:r>
            <a:r>
              <a:rPr lang="en-US" sz="1800" b="0" i="0" u="none" strike="noStrike" cap="none" baseline="0" dirty="0" smtClean="0"/>
              <a:t> </a:t>
            </a:r>
            <a:r>
              <a:rPr lang="en-US" sz="1800" b="0" i="0" u="none" strike="noStrike" cap="none" baseline="0" dirty="0" err="1" smtClean="0"/>
              <a:t>reakci</a:t>
            </a:r>
            <a:r>
              <a:rPr lang="en-US" sz="1800" b="0" i="0" u="none" strike="noStrike" cap="none" baseline="0" dirty="0" smtClean="0"/>
              <a:t> </a:t>
            </a:r>
            <a:r>
              <a:rPr lang="en-US" sz="1800" b="0" i="0" u="none" strike="noStrike" cap="none" baseline="0" dirty="0" err="1" smtClean="0"/>
              <a:t>vzniká</a:t>
            </a:r>
            <a:r>
              <a:rPr lang="en-US" sz="1800" b="0" i="0" u="none" strike="noStrike" cap="none" baseline="0" dirty="0" smtClean="0"/>
              <a:t> </a:t>
            </a:r>
            <a:r>
              <a:rPr lang="en-US" sz="1800" b="0" i="0" u="none" strike="noStrike" cap="none" baseline="0" dirty="0" err="1" smtClean="0"/>
              <a:t>záření</a:t>
            </a:r>
            <a:r>
              <a:rPr lang="en-US" sz="1800" b="0" i="0" u="none" strike="noStrike" cap="none" baseline="0" dirty="0" smtClean="0"/>
              <a:t>, </a:t>
            </a:r>
            <a:r>
              <a:rPr lang="en-US" sz="1800" b="0" i="0" u="none" strike="noStrike" cap="none" baseline="0" dirty="0" err="1" smtClean="0"/>
              <a:t>které</a:t>
            </a:r>
            <a:r>
              <a:rPr lang="en-US" sz="1800" b="0" i="0" u="none" strike="noStrike" cap="none" baseline="0" dirty="0" smtClean="0"/>
              <a:t> se </a:t>
            </a:r>
            <a:r>
              <a:rPr lang="en-US" sz="1800" b="0" i="0" u="none" strike="noStrike" cap="none" baseline="0" dirty="0" err="1" smtClean="0"/>
              <a:t>neodchyluje</a:t>
            </a:r>
            <a:r>
              <a:rPr lang="en-US" sz="1800" b="0" i="0" u="none" strike="noStrike" cap="none" baseline="0" dirty="0" smtClean="0"/>
              <a:t> od </a:t>
            </a:r>
            <a:r>
              <a:rPr lang="en-US" sz="1800" b="0" i="0" u="none" strike="noStrike" cap="none" baseline="0" dirty="0" err="1" smtClean="0"/>
              <a:t>původního</a:t>
            </a:r>
            <a:r>
              <a:rPr lang="en-US" sz="1800" b="0" i="0" u="none" strike="noStrike" cap="none" baseline="0" dirty="0" smtClean="0"/>
              <a:t> </a:t>
            </a:r>
            <a:r>
              <a:rPr lang="en-US" sz="1800" b="0" i="0" u="none" strike="noStrike" cap="none" baseline="0" dirty="0" err="1" smtClean="0"/>
              <a:t>směru</a:t>
            </a:r>
            <a:r>
              <a:rPr lang="en-US" sz="1800" b="0" i="0" u="none" strike="noStrike" cap="none" baseline="0" dirty="0" smtClean="0"/>
              <a:t> </a:t>
            </a:r>
            <a:r>
              <a:rPr lang="en-US" sz="1800" b="0" i="0" u="none" strike="noStrike" cap="none" baseline="0" dirty="0" err="1" smtClean="0"/>
              <a:t>ani</a:t>
            </a:r>
            <a:r>
              <a:rPr lang="en-US" sz="1800" b="0" i="0" u="none" strike="noStrike" cap="none" baseline="0" dirty="0" smtClean="0"/>
              <a:t> v </a:t>
            </a:r>
            <a:r>
              <a:rPr lang="en-US" sz="1800" b="0" i="0" u="none" strike="noStrike" cap="none" baseline="0" dirty="0" err="1" smtClean="0"/>
              <a:t>elektrickém</a:t>
            </a:r>
            <a:r>
              <a:rPr lang="en-US" sz="1800" b="0" i="0" u="none" strike="noStrike" cap="none" baseline="0" dirty="0" smtClean="0"/>
              <a:t> </a:t>
            </a:r>
            <a:r>
              <a:rPr lang="en-US" sz="1800" b="0" i="0" u="none" strike="noStrike" cap="none" baseline="0" dirty="0" err="1" smtClean="0"/>
              <a:t>poli</a:t>
            </a:r>
            <a:r>
              <a:rPr lang="en-US" sz="1800" b="0" i="0" u="none" strike="noStrike" cap="none" baseline="0" dirty="0" smtClean="0"/>
              <a:t> </a:t>
            </a:r>
            <a:r>
              <a:rPr lang="en-US" sz="1800" b="0" i="0" u="none" strike="noStrike" cap="none" baseline="0" dirty="0" err="1" smtClean="0"/>
              <a:t>ani</a:t>
            </a:r>
            <a:r>
              <a:rPr lang="en-US" sz="1800" b="0" i="0" u="none" strike="noStrike" cap="none" baseline="0" dirty="0" smtClean="0"/>
              <a:t> v </a:t>
            </a:r>
            <a:r>
              <a:rPr lang="en-US" sz="1800" b="0" i="0" u="none" strike="noStrike" cap="none" baseline="0" dirty="0" err="1" smtClean="0"/>
              <a:t>magnetickém</a:t>
            </a:r>
            <a:r>
              <a:rPr lang="en-US" sz="1800" b="0" i="0" u="none" strike="noStrike" cap="none" baseline="0" dirty="0" smtClean="0"/>
              <a:t> </a:t>
            </a:r>
            <a:r>
              <a:rPr lang="en-US" sz="1800" b="0" i="0" u="none" strike="noStrike" cap="none" baseline="0" dirty="0" err="1" smtClean="0"/>
              <a:t>poli</a:t>
            </a:r>
            <a:r>
              <a:rPr lang="en-US" sz="1800" b="0" i="0" u="none" strike="noStrike" cap="none" baseline="0" dirty="0" smtClean="0"/>
              <a:t>. </a:t>
            </a:r>
            <a:r>
              <a:rPr lang="en-US" sz="1800" b="0" i="0" u="none" strike="noStrike" cap="none" baseline="0" dirty="0" err="1" smtClean="0"/>
              <a:t>Navíc</a:t>
            </a:r>
            <a:r>
              <a:rPr lang="en-US" sz="1800" b="0" i="0" u="none" strike="noStrike" cap="none" baseline="0" dirty="0" smtClean="0"/>
              <a:t> </a:t>
            </a:r>
            <a:r>
              <a:rPr lang="en-US" sz="1800" b="0" i="0" u="none" strike="noStrike" cap="none" baseline="0" dirty="0" err="1" smtClean="0"/>
              <a:t>velice</a:t>
            </a:r>
            <a:r>
              <a:rPr lang="en-US" sz="1800" b="0" i="0" u="none" strike="noStrike" cap="none" baseline="0" dirty="0" smtClean="0"/>
              <a:t> </a:t>
            </a:r>
            <a:r>
              <a:rPr lang="en-US" sz="1800" b="0" i="0" u="none" strike="noStrike" cap="none" baseline="0" dirty="0" err="1" smtClean="0"/>
              <a:t>snadno</a:t>
            </a:r>
            <a:r>
              <a:rPr lang="en-US" sz="1800" b="0" i="0" u="none" strike="noStrike" cap="none" baseline="0" dirty="0" smtClean="0"/>
              <a:t> </a:t>
            </a:r>
            <a:r>
              <a:rPr lang="en-US" sz="1800" b="0" i="0" u="none" strike="noStrike" cap="none" baseline="0" dirty="0" err="1" smtClean="0"/>
              <a:t>reaguje</a:t>
            </a:r>
            <a:r>
              <a:rPr lang="en-US" sz="1800" b="0" i="0" u="none" strike="noStrike" cap="none" baseline="0" dirty="0" smtClean="0"/>
              <a:t> s </a:t>
            </a:r>
            <a:r>
              <a:rPr lang="en-US" sz="1800" b="0" i="0" u="none" strike="noStrike" cap="none" baseline="0" dirty="0" err="1" smtClean="0"/>
              <a:t>parafinem</a:t>
            </a:r>
            <a:r>
              <a:rPr lang="en-US" sz="1800" b="0" i="0" u="none" strike="noStrike" cap="none" baseline="0" dirty="0" smtClean="0"/>
              <a:t> (</a:t>
            </a:r>
            <a:r>
              <a:rPr lang="en-US" sz="1800" b="0" i="0" u="none" strike="noStrike" cap="none" baseline="0" dirty="0" err="1" smtClean="0"/>
              <a:t>uhlovodík</a:t>
            </a:r>
            <a:r>
              <a:rPr lang="en-US" sz="1800" b="0" i="0" u="none" strike="noStrike" cap="none" baseline="0" dirty="0" smtClean="0"/>
              <a:t> </a:t>
            </a:r>
            <a:r>
              <a:rPr lang="en-US" sz="1800" b="0" i="0" u="none" strike="noStrike" cap="none" baseline="0" dirty="0" err="1" smtClean="0"/>
              <a:t>nasycený</a:t>
            </a:r>
            <a:r>
              <a:rPr lang="en-US" sz="1800" b="0" i="0" u="none" strike="noStrike" cap="none" baseline="0" dirty="0" smtClean="0"/>
              <a:t> </a:t>
            </a:r>
            <a:r>
              <a:rPr lang="en-US" sz="1800" b="0" i="0" u="none" strike="noStrike" cap="none" baseline="0" dirty="0" err="1" smtClean="0"/>
              <a:t>vodíkem</a:t>
            </a:r>
            <a:r>
              <a:rPr lang="en-US" sz="1800" b="0" i="0" u="none" strike="noStrike" cap="none" baseline="0" dirty="0" smtClean="0"/>
              <a:t>). Z </a:t>
            </a:r>
            <a:r>
              <a:rPr lang="en-US" sz="1800" b="0" i="0" u="none" strike="noStrike" cap="none" baseline="0" dirty="0" err="1" smtClean="0"/>
              <a:t>parafinu</a:t>
            </a:r>
            <a:r>
              <a:rPr lang="en-US" sz="1800" b="0" i="0" u="none" strike="noStrike" cap="none" baseline="0" dirty="0" smtClean="0"/>
              <a:t> </a:t>
            </a:r>
            <a:r>
              <a:rPr lang="en-US" sz="1800" b="0" i="0" u="none" strike="noStrike" cap="none" baseline="0" dirty="0" err="1" smtClean="0"/>
              <a:t>poté</a:t>
            </a:r>
            <a:r>
              <a:rPr lang="en-US" sz="1800" b="0" i="0" u="none" strike="noStrike" cap="none" baseline="0" dirty="0" smtClean="0"/>
              <a:t> </a:t>
            </a:r>
            <a:r>
              <a:rPr lang="en-US" sz="1800" b="0" i="0" u="none" strike="noStrike" cap="none" baseline="0" dirty="0" err="1" smtClean="0"/>
              <a:t>vylétávají</a:t>
            </a:r>
            <a:r>
              <a:rPr lang="en-US" sz="1800" b="0" i="0" u="none" strike="noStrike" cap="none" baseline="0" dirty="0" smtClean="0"/>
              <a:t> </a:t>
            </a:r>
            <a:r>
              <a:rPr lang="en-US" sz="1800" b="0" i="0" u="none" strike="noStrike" cap="none" baseline="0" dirty="0" err="1" smtClean="0"/>
              <a:t>protony</a:t>
            </a:r>
            <a:r>
              <a:rPr lang="en-US" sz="1800" b="0" i="0" u="none" strike="noStrike" cap="none" baseline="0" dirty="0" smtClean="0"/>
              <a:t> s </a:t>
            </a:r>
            <a:r>
              <a:rPr lang="en-US" sz="1800" b="0" i="0" u="none" strike="noStrike" cap="none" baseline="0" dirty="0" err="1" smtClean="0"/>
              <a:t>energií</a:t>
            </a:r>
            <a:r>
              <a:rPr lang="en-US" sz="1800" b="0" i="0" u="none" strike="noStrike" cap="none" baseline="0" dirty="0" smtClean="0"/>
              <a:t>, </a:t>
            </a:r>
            <a:r>
              <a:rPr lang="en-US" sz="1800" b="0" i="0" u="none" strike="noStrike" cap="none" baseline="0" dirty="0" err="1" smtClean="0"/>
              <a:t>kterou</a:t>
            </a:r>
            <a:r>
              <a:rPr lang="en-US" sz="1800" b="0" i="0" u="none" strike="noStrike" cap="none" baseline="0" dirty="0" smtClean="0"/>
              <a:t> </a:t>
            </a:r>
            <a:r>
              <a:rPr lang="en-US" sz="1800" b="0" i="0" u="none" strike="noStrike" cap="none" baseline="0" dirty="0" err="1" smtClean="0"/>
              <a:t>před</a:t>
            </a:r>
            <a:r>
              <a:rPr lang="en-US" sz="1800" b="0" i="0" u="none" strike="noStrike" cap="none" baseline="0" dirty="0" smtClean="0"/>
              <a:t> </a:t>
            </a:r>
            <a:r>
              <a:rPr lang="en-US" sz="1800" b="0" i="0" u="none" strike="noStrike" cap="none" baseline="0" dirty="0" err="1" smtClean="0"/>
              <a:t>vytržením</a:t>
            </a:r>
            <a:r>
              <a:rPr lang="en-US" sz="1800" b="0" i="0" u="none" strike="noStrike" cap="none" baseline="0" dirty="0" smtClean="0"/>
              <a:t> </a:t>
            </a:r>
            <a:r>
              <a:rPr lang="en-US" sz="1800" b="0" i="0" u="none" strike="noStrike" cap="none" baseline="0" dirty="0" err="1" smtClean="0"/>
              <a:t>protonu</a:t>
            </a:r>
            <a:r>
              <a:rPr lang="en-US" sz="1800" b="0" i="0" u="none" strike="noStrike" cap="none" baseline="0" dirty="0" smtClean="0"/>
              <a:t> z </a:t>
            </a:r>
            <a:r>
              <a:rPr lang="en-US" sz="1800" b="0" i="0" u="none" strike="noStrike" cap="none" baseline="0" dirty="0" err="1" smtClean="0"/>
              <a:t>parafinu</a:t>
            </a:r>
            <a:r>
              <a:rPr lang="en-US" sz="1800" b="0" i="0" u="none" strike="noStrike" cap="none" baseline="0" dirty="0" smtClean="0"/>
              <a:t> </a:t>
            </a:r>
            <a:r>
              <a:rPr lang="en-US" sz="1800" b="0" i="0" u="none" strike="noStrike" cap="none" baseline="0" dirty="0" err="1" smtClean="0"/>
              <a:t>nesla</a:t>
            </a:r>
            <a:r>
              <a:rPr lang="en-US" sz="1800" b="0" i="0" u="none" strike="noStrike" cap="none" baseline="0" dirty="0" smtClean="0"/>
              <a:t> </a:t>
            </a:r>
            <a:r>
              <a:rPr lang="en-US" sz="1800" b="0" i="0" u="none" strike="noStrike" cap="none" baseline="0" dirty="0" err="1" smtClean="0"/>
              <a:t>částice</a:t>
            </a:r>
            <a:r>
              <a:rPr lang="en-US" sz="1800" b="0" i="0" u="none" strike="noStrike" cap="none" baseline="0" dirty="0" smtClean="0"/>
              <a:t> o </a:t>
            </a:r>
            <a:r>
              <a:rPr lang="en-US" sz="1800" b="0" i="0" u="none" strike="noStrike" cap="none" baseline="0" dirty="0" err="1" smtClean="0"/>
              <a:t>zhruba</a:t>
            </a:r>
            <a:r>
              <a:rPr lang="en-US" sz="1800" b="0" i="0" u="none" strike="noStrike" cap="none" baseline="0" dirty="0" smtClean="0"/>
              <a:t> </a:t>
            </a:r>
            <a:r>
              <a:rPr lang="en-US" sz="1800" b="0" i="0" u="none" strike="noStrike" cap="none" baseline="0" dirty="0" err="1" smtClean="0"/>
              <a:t>stejné</a:t>
            </a:r>
            <a:r>
              <a:rPr lang="en-US" sz="1800" b="0" i="0" u="none" strike="noStrike" cap="none" baseline="0" dirty="0" smtClean="0"/>
              <a:t> </a:t>
            </a:r>
            <a:r>
              <a:rPr lang="en-US" sz="1800" b="0" i="0" u="none" strike="noStrike" cap="none" baseline="0" dirty="0" err="1" smtClean="0"/>
              <a:t>hmotnosti</a:t>
            </a:r>
            <a:r>
              <a:rPr lang="en-US" sz="1800" b="0" i="0" u="none" strike="noStrike" cap="none" baseline="0" dirty="0" smtClean="0"/>
              <a:t>. </a:t>
            </a:r>
            <a:r>
              <a:rPr lang="en-US" sz="1800" b="0" i="0" u="none" strike="noStrike" cap="none" baseline="0" dirty="0" err="1" smtClean="0"/>
              <a:t>Tak</a:t>
            </a:r>
            <a:r>
              <a:rPr lang="en-US" sz="1800" b="0" i="0" u="none" strike="noStrike" cap="none" baseline="0" dirty="0" smtClean="0"/>
              <a:t> </a:t>
            </a:r>
            <a:r>
              <a:rPr lang="en-US" sz="1800" b="0" i="0" u="none" strike="noStrike" cap="none" baseline="0" dirty="0" err="1" smtClean="0"/>
              <a:t>byl</a:t>
            </a:r>
            <a:r>
              <a:rPr lang="en-US" sz="1800" b="0" i="0" u="none" strike="noStrike" cap="none" baseline="0" dirty="0" smtClean="0"/>
              <a:t> </a:t>
            </a:r>
            <a:r>
              <a:rPr lang="en-US" sz="1800" b="0" i="0" u="none" strike="noStrike" cap="none" baseline="0" dirty="0" err="1" smtClean="0"/>
              <a:t>objeven</a:t>
            </a:r>
            <a:r>
              <a:rPr lang="en-US" sz="1800" b="0" i="0" u="none" strike="noStrike" cap="none" baseline="0" dirty="0" smtClean="0"/>
              <a:t> neutron</a:t>
            </a:r>
          </a:p>
          <a:p>
            <a:pPr>
              <a:spcBef>
                <a:spcPts val="0"/>
              </a:spcBef>
              <a:buNone/>
            </a:pPr>
            <a:endParaRPr lang="en-US" sz="1800" b="0" i="0" u="none" strike="noStrike" cap="none" baseline="0" dirty="0" smtClean="0"/>
          </a:p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800" b="0" i="0" u="none" strike="noStrike" cap="none" baseline="0" dirty="0"/>
          </a:p>
        </p:txBody>
      </p:sp>
      <p:sp>
        <p:nvSpPr>
          <p:cNvPr id="269" name="Shape 269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25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60728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87221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 Pudinkový</a:t>
            </a:r>
            <a:r>
              <a:rPr lang="cs-CZ" baseline="0" dirty="0" smtClean="0"/>
              <a:t> model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27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297976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29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14807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Planetární model</a:t>
            </a:r>
          </a:p>
          <a:p>
            <a:endParaRPr lang="cs-CZ" dirty="0" smtClean="0"/>
          </a:p>
          <a:p>
            <a:r>
              <a:rPr lang="cs-CZ" dirty="0" smtClean="0"/>
              <a:t>problémy modelu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33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778481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poznámky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cs-CZ" sz="1200" dirty="0" smtClean="0"/>
                  <a:t>Náboj </a:t>
                </a:r>
                <a14:m>
                  <m:oMath xmlns:m="http://schemas.openxmlformats.org/officeDocument/2006/math">
                    <m:r>
                      <a:rPr lang="cs-CZ" sz="12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cs-CZ" sz="12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cs-CZ" sz="1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cs-CZ" sz="1200" b="0" i="1" smtClean="0">
                        <a:latin typeface="Cambria Math" panose="02040503050406030204" pitchFamily="18" charset="0"/>
                      </a:rPr>
                      <m:t>602</m:t>
                    </m:r>
                    <m:r>
                      <a:rPr lang="cs-CZ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cs-CZ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cs-CZ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cs-CZ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19</m:t>
                        </m:r>
                      </m:sup>
                    </m:sSup>
                    <m:r>
                      <a:rPr lang="cs-CZ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cs-CZ" sz="1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</m:t>
                    </m:r>
                  </m:oMath>
                </a14:m>
                <a:r>
                  <a:rPr lang="cs-CZ" sz="1200" dirty="0" smtClean="0"/>
                  <a:t>Hmotnost  </a:t>
                </a:r>
                <a14:m>
                  <m:oMath xmlns:m="http://schemas.openxmlformats.org/officeDocument/2006/math">
                    <m:r>
                      <a:rPr lang="cs-CZ" sz="1200" b="0" i="1" smtClean="0">
                        <a:latin typeface="Cambria Math" panose="02040503050406030204" pitchFamily="18" charset="0"/>
                      </a:rPr>
                      <m:t>9</m:t>
                    </m:r>
                    <m:r>
                      <a:rPr lang="cs-CZ" sz="1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cs-CZ" sz="1200" b="0" i="1" smtClean="0">
                        <a:latin typeface="Cambria Math" panose="02040503050406030204" pitchFamily="18" charset="0"/>
                      </a:rPr>
                      <m:t>110</m:t>
                    </m:r>
                    <m:r>
                      <a:rPr lang="cs-CZ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cs-CZ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cs-CZ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cs-CZ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31</m:t>
                        </m:r>
                      </m:sup>
                    </m:sSup>
                    <m:r>
                      <a:rPr lang="cs-CZ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𝑘𝑔</m:t>
                    </m:r>
                  </m:oMath>
                </a14:m>
                <a:endParaRPr lang="cs-CZ" sz="1200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cs-CZ" sz="1200" dirty="0" smtClean="0"/>
                  <a:t> Velikost náboje, kvantování náboje    ??? Thomsonem</a:t>
                </a:r>
                <a:r>
                  <a:rPr lang="cs-CZ" sz="1200" baseline="0" dirty="0" smtClean="0"/>
                  <a:t> hmotnost elektronu</a:t>
                </a:r>
                <a:endParaRPr lang="en-US" sz="120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cs-CZ" sz="1200" dirty="0" smtClean="0"/>
                  <a:t> </a:t>
                </a:r>
                <a:r>
                  <a:rPr lang="cs-CZ" sz="1200" dirty="0" err="1" smtClean="0"/>
                  <a:t>Rutherfordův</a:t>
                </a:r>
                <a:r>
                  <a:rPr lang="cs-CZ" sz="1200" dirty="0" smtClean="0"/>
                  <a:t> pokus</a:t>
                </a:r>
                <a:endParaRPr lang="en-US" sz="1200" baseline="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cs-CZ" sz="1200" dirty="0" smtClean="0"/>
                  <a:t>Mm   10</a:t>
                </a:r>
                <a:r>
                  <a:rPr lang="en-US" sz="1200" dirty="0" smtClean="0"/>
                  <a:t>^-9 /10^-14    </a:t>
                </a:r>
                <a:r>
                  <a:rPr lang="cs-CZ" sz="1200" dirty="0" smtClean="0"/>
                  <a:t>10</a:t>
                </a:r>
                <a:r>
                  <a:rPr lang="en-US" sz="1200" dirty="0" smtClean="0"/>
                  <a:t>^-10 /10^-15</a:t>
                </a:r>
                <a:endParaRPr lang="cs-CZ" sz="120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cs-CZ" sz="1200" dirty="0" smtClean="0"/>
                  <a:t>400 kg/m3     4*10</a:t>
                </a:r>
                <a:r>
                  <a:rPr lang="en-US" sz="1200" dirty="0" smtClean="0"/>
                  <a:t>^17 kg/m3 </a:t>
                </a:r>
                <a:endParaRPr lang="en-US" sz="1200" baseline="0" dirty="0" smtClean="0"/>
              </a:p>
            </p:txBody>
          </p:sp>
        </mc:Choice>
        <mc:Fallback xmlns="">
          <p:sp>
            <p:nvSpPr>
              <p:cNvPr id="3" name="Zástupný symbol pro poznámky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cs-CZ" sz="1200" dirty="0" smtClean="0"/>
                  <a:t> </a:t>
                </a:r>
                <a:r>
                  <a:rPr lang="cs-CZ" sz="1200" dirty="0" smtClean="0">
                    <a:latin typeface="+mn-lt"/>
                  </a:rPr>
                  <a:t>Optické mikroskopy   do </a:t>
                </a:r>
                <a:r>
                  <a:rPr lang="cs-CZ" sz="1200" b="0" i="0" smtClean="0">
                    <a:latin typeface="Cambria Math" panose="02040503050406030204" pitchFamily="18" charset="0"/>
                  </a:rPr>
                  <a:t>2</a:t>
                </a:r>
                <a:r>
                  <a:rPr lang="cs-CZ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∙</a:t>
                </a:r>
                <a:r>
                  <a:rPr lang="cs-CZ" sz="1200" b="0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〖10〗^(−7) m </a:t>
                </a:r>
                <a:r>
                  <a:rPr lang="cs-CZ" sz="1200" b="0" dirty="0" smtClean="0">
                    <a:latin typeface="+mn-lt"/>
                    <a:ea typeface="Cambria Math" panose="02040503050406030204" pitchFamily="18" charset="0"/>
                  </a:rPr>
                  <a:t/>
                </a:r>
                <a:br>
                  <a:rPr lang="cs-CZ" sz="1200" b="0" dirty="0" smtClean="0">
                    <a:latin typeface="+mn-lt"/>
                    <a:ea typeface="Cambria Math" panose="02040503050406030204" pitchFamily="18" charset="0"/>
                  </a:rPr>
                </a:br>
                <a:r>
                  <a:rPr lang="cs-CZ" sz="1200" dirty="0" smtClean="0">
                    <a:latin typeface="+mn-lt"/>
                  </a:rPr>
                  <a:t>(polovina vlnové délky viditelného světla </a:t>
                </a:r>
                <a:r>
                  <a:rPr lang="cs-CZ" sz="1200" dirty="0" smtClean="0">
                    <a:latin typeface="+mn-lt"/>
                    <a:sym typeface="Mathematica1" panose="05000502060100000001" pitchFamily="2" charset="2"/>
                  </a:rPr>
                  <a:t></a:t>
                </a:r>
                <a:r>
                  <a:rPr lang="cs-CZ" sz="1200" dirty="0" smtClean="0">
                    <a:latin typeface="+mn-lt"/>
                  </a:rPr>
                  <a:t> bakterie)</a:t>
                </a:r>
                <a:br>
                  <a:rPr lang="cs-CZ" sz="1200" dirty="0" smtClean="0">
                    <a:latin typeface="+mn-lt"/>
                  </a:rPr>
                </a:br>
                <a:r>
                  <a:rPr lang="cs-CZ" sz="1200" dirty="0" smtClean="0">
                    <a:latin typeface="+mn-lt"/>
                  </a:rPr>
                  <a:t>úhlové zvětšení 2 000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cs-CZ" sz="1200" dirty="0" smtClean="0">
                    <a:latin typeface="+mn-lt"/>
                  </a:rPr>
                  <a:t>Elektronové mikroskopy   do </a:t>
                </a:r>
                <a:r>
                  <a:rPr lang="cs-CZ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〖10〗^(−</a:t>
                </a:r>
                <a:r>
                  <a:rPr lang="cs-CZ" sz="1200" b="0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9</a:t>
                </a:r>
                <a:r>
                  <a:rPr lang="cs-CZ" sz="1200" b="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  <a:r>
                  <a:rPr lang="cs-CZ" sz="1200" b="0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cs-CZ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 </a:t>
                </a:r>
                <a:r>
                  <a:rPr lang="cs-CZ" sz="1200" dirty="0" smtClean="0">
                    <a:latin typeface="+mn-lt"/>
                  </a:rPr>
                  <a:t/>
                </a:r>
                <a:br>
                  <a:rPr lang="cs-CZ" sz="1200" dirty="0" smtClean="0">
                    <a:latin typeface="+mn-lt"/>
                  </a:rPr>
                </a:br>
                <a:r>
                  <a:rPr lang="cs-CZ" sz="1200" dirty="0" smtClean="0">
                    <a:latin typeface="+mn-lt"/>
                  </a:rPr>
                  <a:t>úhlové zvětšení 100 000 (viry)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cs-CZ" sz="1200" dirty="0">
                    <a:latin typeface="+mn-lt"/>
                  </a:rPr>
                  <a:t>Rastrovací tunelový  elektronový mikroskop</a:t>
                </a:r>
                <a:br>
                  <a:rPr lang="cs-CZ" sz="1200" dirty="0">
                    <a:latin typeface="+mn-lt"/>
                  </a:rPr>
                </a:br>
                <a:r>
                  <a:rPr lang="cs-CZ" sz="1200" dirty="0">
                    <a:latin typeface="+mn-lt"/>
                  </a:rPr>
                  <a:t>do </a:t>
                </a:r>
                <a:r>
                  <a:rPr lang="cs-CZ" sz="1200" i="0">
                    <a:latin typeface="Cambria Math" panose="02040503050406030204" pitchFamily="18" charset="0"/>
                  </a:rPr>
                  <a:t>〖2∙10〗^(−10)  m </a:t>
                </a:r>
                <a:r>
                  <a:rPr lang="cs-CZ" sz="1200" dirty="0">
                    <a:latin typeface="+mn-lt"/>
                  </a:rPr>
                  <a:t>  (atomy)</a:t>
                </a:r>
              </a:p>
              <a:p>
                <a:r>
                  <a:rPr lang="cs-CZ" dirty="0" smtClean="0"/>
                  <a:t> nelze mluvit o úhlovém zvětšení, nevzniká obraz, obraz je výsledek </a:t>
                </a:r>
                <a:r>
                  <a:rPr lang="cs-CZ" baseline="0" dirty="0" smtClean="0"/>
                  <a:t> napěťových signálů na hrotu</a:t>
                </a:r>
                <a:endParaRPr lang="cs-CZ" dirty="0"/>
              </a:p>
            </p:txBody>
          </p:sp>
        </mc:Fallback>
      </mc:AlternateContent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34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996372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200" b="0" i="0" u="none" strike="noStrike" cap="none" baseline="0" dirty="0" smtClean="0"/>
              <a:t>James Chadwick . </a:t>
            </a:r>
            <a:r>
              <a:rPr lang="en-US" sz="1200" b="0" i="0" u="none" strike="noStrike" cap="none" baseline="0" dirty="0" err="1" smtClean="0"/>
              <a:t>Pomocí</a:t>
            </a:r>
            <a:r>
              <a:rPr lang="en-US" sz="1200" b="0" i="0" u="none" strike="noStrike" cap="none" baseline="0" dirty="0" smtClean="0"/>
              <a:t> </a:t>
            </a:r>
            <a:r>
              <a:rPr lang="el-GR" sz="1200" b="0" i="0" u="none" strike="noStrike" cap="none" baseline="0" dirty="0" smtClean="0"/>
              <a:t>α </a:t>
            </a:r>
            <a:r>
              <a:rPr lang="en-US" sz="1200" b="0" i="0" u="none" strike="noStrike" cap="none" baseline="0" dirty="0" err="1" smtClean="0"/>
              <a:t>částic</a:t>
            </a:r>
            <a:r>
              <a:rPr lang="en-US" sz="1200" b="0" i="0" u="none" strike="noStrike" cap="none" baseline="0" dirty="0" smtClean="0"/>
              <a:t> </a:t>
            </a:r>
            <a:r>
              <a:rPr lang="en-US" sz="1200" b="0" i="0" u="none" strike="noStrike" cap="none" baseline="0" dirty="0" err="1" smtClean="0"/>
              <a:t>ozařoval</a:t>
            </a:r>
            <a:r>
              <a:rPr lang="en-US" sz="1200" b="0" i="0" u="none" strike="noStrike" cap="none" baseline="0" dirty="0" smtClean="0"/>
              <a:t> beryllium a </a:t>
            </a:r>
            <a:r>
              <a:rPr lang="en-US" sz="1200" b="0" i="0" u="none" strike="noStrike" cap="none" baseline="0" dirty="0" err="1" smtClean="0"/>
              <a:t>zjistil</a:t>
            </a:r>
            <a:r>
              <a:rPr lang="en-US" sz="1200" b="0" i="0" u="none" strike="noStrike" cap="none" baseline="0" dirty="0" smtClean="0"/>
              <a:t>, </a:t>
            </a:r>
            <a:r>
              <a:rPr lang="en-US" sz="1200" b="0" i="0" u="none" strike="noStrike" cap="none" baseline="0" dirty="0" err="1" smtClean="0"/>
              <a:t>že</a:t>
            </a:r>
            <a:r>
              <a:rPr lang="en-US" sz="1200" b="0" i="0" u="none" strike="noStrike" cap="none" baseline="0" dirty="0" smtClean="0"/>
              <a:t> </a:t>
            </a:r>
            <a:r>
              <a:rPr lang="en-US" sz="1200" b="0" i="0" u="none" strike="noStrike" cap="none" baseline="0" dirty="0" err="1" smtClean="0"/>
              <a:t>při</a:t>
            </a:r>
            <a:r>
              <a:rPr lang="en-US" sz="1200" b="0" i="0" u="none" strike="noStrike" cap="none" baseline="0" dirty="0" smtClean="0"/>
              <a:t> </a:t>
            </a:r>
            <a:r>
              <a:rPr lang="en-US" sz="1200" b="0" i="0" u="none" strike="noStrike" cap="none" baseline="0" dirty="0" err="1" smtClean="0"/>
              <a:t>následné</a:t>
            </a:r>
            <a:r>
              <a:rPr lang="en-US" sz="1200" b="0" i="0" u="none" strike="noStrike" cap="none" baseline="0" dirty="0" smtClean="0"/>
              <a:t> </a:t>
            </a:r>
            <a:r>
              <a:rPr lang="en-US" sz="1200" b="0" i="0" u="none" strike="noStrike" cap="none" baseline="0" dirty="0" err="1" smtClean="0"/>
              <a:t>reakci</a:t>
            </a:r>
            <a:r>
              <a:rPr lang="en-US" sz="1200" b="0" i="0" u="none" strike="noStrike" cap="none" baseline="0" dirty="0" smtClean="0"/>
              <a:t> </a:t>
            </a:r>
            <a:r>
              <a:rPr lang="en-US" sz="1200" b="0" i="0" u="none" strike="noStrike" cap="none" baseline="0" dirty="0" err="1" smtClean="0"/>
              <a:t>vzniká</a:t>
            </a:r>
            <a:r>
              <a:rPr lang="en-US" sz="1200" b="0" i="0" u="none" strike="noStrike" cap="none" baseline="0" dirty="0" smtClean="0"/>
              <a:t> </a:t>
            </a:r>
            <a:r>
              <a:rPr lang="en-US" sz="1200" b="0" i="0" u="none" strike="noStrike" cap="none" baseline="0" dirty="0" err="1" smtClean="0"/>
              <a:t>záření</a:t>
            </a:r>
            <a:r>
              <a:rPr lang="en-US" sz="1200" b="0" i="0" u="none" strike="noStrike" cap="none" baseline="0" dirty="0" smtClean="0"/>
              <a:t>, </a:t>
            </a:r>
            <a:r>
              <a:rPr lang="en-US" sz="1200" b="0" i="0" u="none" strike="noStrike" cap="none" baseline="0" dirty="0" err="1" smtClean="0"/>
              <a:t>které</a:t>
            </a:r>
            <a:r>
              <a:rPr lang="en-US" sz="1200" b="0" i="0" u="none" strike="noStrike" cap="none" baseline="0" dirty="0" smtClean="0"/>
              <a:t> se </a:t>
            </a:r>
            <a:r>
              <a:rPr lang="en-US" sz="1200" b="0" i="0" u="none" strike="noStrike" cap="none" baseline="0" dirty="0" err="1" smtClean="0"/>
              <a:t>neodchyluje</a:t>
            </a:r>
            <a:r>
              <a:rPr lang="en-US" sz="1200" b="0" i="0" u="none" strike="noStrike" cap="none" baseline="0" dirty="0" smtClean="0"/>
              <a:t> od </a:t>
            </a:r>
            <a:r>
              <a:rPr lang="en-US" sz="1200" b="0" i="0" u="none" strike="noStrike" cap="none" baseline="0" dirty="0" err="1" smtClean="0"/>
              <a:t>původního</a:t>
            </a:r>
            <a:r>
              <a:rPr lang="en-US" sz="1200" b="0" i="0" u="none" strike="noStrike" cap="none" baseline="0" dirty="0" smtClean="0"/>
              <a:t> </a:t>
            </a:r>
            <a:r>
              <a:rPr lang="en-US" sz="1200" b="0" i="0" u="none" strike="noStrike" cap="none" baseline="0" dirty="0" err="1" smtClean="0"/>
              <a:t>směru</a:t>
            </a:r>
            <a:r>
              <a:rPr lang="en-US" sz="1200" b="0" i="0" u="none" strike="noStrike" cap="none" baseline="0" dirty="0" smtClean="0"/>
              <a:t> </a:t>
            </a:r>
            <a:r>
              <a:rPr lang="en-US" sz="1200" b="0" i="0" u="none" strike="noStrike" cap="none" baseline="0" dirty="0" err="1" smtClean="0"/>
              <a:t>ani</a:t>
            </a:r>
            <a:r>
              <a:rPr lang="en-US" sz="1200" b="0" i="0" u="none" strike="noStrike" cap="none" baseline="0" dirty="0" smtClean="0"/>
              <a:t> v </a:t>
            </a:r>
            <a:r>
              <a:rPr lang="en-US" sz="1200" b="0" i="0" u="none" strike="noStrike" cap="none" baseline="0" dirty="0" err="1" smtClean="0"/>
              <a:t>elektrickém</a:t>
            </a:r>
            <a:r>
              <a:rPr lang="en-US" sz="1200" b="0" i="0" u="none" strike="noStrike" cap="none" baseline="0" dirty="0" smtClean="0"/>
              <a:t> </a:t>
            </a:r>
            <a:r>
              <a:rPr lang="en-US" sz="1200" b="0" i="0" u="none" strike="noStrike" cap="none" baseline="0" dirty="0" err="1" smtClean="0"/>
              <a:t>poli</a:t>
            </a:r>
            <a:r>
              <a:rPr lang="en-US" sz="1200" b="0" i="0" u="none" strike="noStrike" cap="none" baseline="0" dirty="0" smtClean="0"/>
              <a:t> </a:t>
            </a:r>
            <a:r>
              <a:rPr lang="en-US" sz="1200" b="0" i="0" u="none" strike="noStrike" cap="none" baseline="0" dirty="0" err="1" smtClean="0"/>
              <a:t>ani</a:t>
            </a:r>
            <a:r>
              <a:rPr lang="en-US" sz="1200" b="0" i="0" u="none" strike="noStrike" cap="none" baseline="0" dirty="0" smtClean="0"/>
              <a:t> v </a:t>
            </a:r>
            <a:r>
              <a:rPr lang="en-US" sz="1200" b="0" i="0" u="none" strike="noStrike" cap="none" baseline="0" dirty="0" err="1" smtClean="0"/>
              <a:t>magnetickém</a:t>
            </a:r>
            <a:r>
              <a:rPr lang="en-US" sz="1200" b="0" i="0" u="none" strike="noStrike" cap="none" baseline="0" dirty="0" smtClean="0"/>
              <a:t> </a:t>
            </a:r>
            <a:r>
              <a:rPr lang="en-US" sz="1200" b="0" i="0" u="none" strike="noStrike" cap="none" baseline="0" dirty="0" err="1" smtClean="0"/>
              <a:t>poli</a:t>
            </a:r>
            <a:r>
              <a:rPr lang="en-US" sz="1200" b="0" i="0" u="none" strike="noStrike" cap="none" baseline="0" dirty="0" smtClean="0"/>
              <a:t>. </a:t>
            </a:r>
            <a:r>
              <a:rPr lang="en-US" sz="1200" b="0" i="0" u="none" strike="noStrike" cap="none" baseline="0" dirty="0" err="1" smtClean="0"/>
              <a:t>Navíc</a:t>
            </a:r>
            <a:r>
              <a:rPr lang="en-US" sz="1200" b="0" i="0" u="none" strike="noStrike" cap="none" baseline="0" dirty="0" smtClean="0"/>
              <a:t> </a:t>
            </a:r>
            <a:r>
              <a:rPr lang="en-US" sz="1200" b="0" i="0" u="none" strike="noStrike" cap="none" baseline="0" dirty="0" err="1" smtClean="0"/>
              <a:t>velice</a:t>
            </a:r>
            <a:r>
              <a:rPr lang="en-US" sz="1200" b="0" i="0" u="none" strike="noStrike" cap="none" baseline="0" dirty="0" smtClean="0"/>
              <a:t> </a:t>
            </a:r>
            <a:r>
              <a:rPr lang="en-US" sz="1200" b="0" i="0" u="none" strike="noStrike" cap="none" baseline="0" dirty="0" err="1" smtClean="0"/>
              <a:t>snadno</a:t>
            </a:r>
            <a:r>
              <a:rPr lang="en-US" sz="1200" b="0" i="0" u="none" strike="noStrike" cap="none" baseline="0" dirty="0" smtClean="0"/>
              <a:t> </a:t>
            </a:r>
            <a:r>
              <a:rPr lang="en-US" sz="1200" b="0" i="0" u="none" strike="noStrike" cap="none" baseline="0" dirty="0" err="1" smtClean="0"/>
              <a:t>reaguje</a:t>
            </a:r>
            <a:r>
              <a:rPr lang="en-US" sz="1200" b="0" i="0" u="none" strike="noStrike" cap="none" baseline="0" dirty="0" smtClean="0"/>
              <a:t> s </a:t>
            </a:r>
            <a:r>
              <a:rPr lang="en-US" sz="1200" b="0" i="0" u="none" strike="noStrike" cap="none" baseline="0" dirty="0" err="1" smtClean="0"/>
              <a:t>parafinem</a:t>
            </a:r>
            <a:r>
              <a:rPr lang="en-US" sz="1200" b="0" i="0" u="none" strike="noStrike" cap="none" baseline="0" dirty="0" smtClean="0"/>
              <a:t> (</a:t>
            </a:r>
            <a:r>
              <a:rPr lang="en-US" sz="1200" b="0" i="0" u="none" strike="noStrike" cap="none" baseline="0" dirty="0" err="1" smtClean="0"/>
              <a:t>uhlovodík</a:t>
            </a:r>
            <a:r>
              <a:rPr lang="en-US" sz="1200" b="0" i="0" u="none" strike="noStrike" cap="none" baseline="0" dirty="0" smtClean="0"/>
              <a:t> </a:t>
            </a:r>
            <a:r>
              <a:rPr lang="en-US" sz="1200" b="0" i="0" u="none" strike="noStrike" cap="none" baseline="0" dirty="0" err="1" smtClean="0"/>
              <a:t>nasycený</a:t>
            </a:r>
            <a:r>
              <a:rPr lang="en-US" sz="1200" b="0" i="0" u="none" strike="noStrike" cap="none" baseline="0" dirty="0" smtClean="0"/>
              <a:t> </a:t>
            </a:r>
            <a:r>
              <a:rPr lang="en-US" sz="1200" b="0" i="0" u="none" strike="noStrike" cap="none" baseline="0" dirty="0" err="1" smtClean="0"/>
              <a:t>vodíkem</a:t>
            </a:r>
            <a:r>
              <a:rPr lang="en-US" sz="1200" b="0" i="0" u="none" strike="noStrike" cap="none" baseline="0" dirty="0" smtClean="0"/>
              <a:t>). Z </a:t>
            </a:r>
            <a:r>
              <a:rPr lang="en-US" sz="1200" b="0" i="0" u="none" strike="noStrike" cap="none" baseline="0" dirty="0" err="1" smtClean="0"/>
              <a:t>parafinu</a:t>
            </a:r>
            <a:r>
              <a:rPr lang="en-US" sz="1200" b="0" i="0" u="none" strike="noStrike" cap="none" baseline="0" dirty="0" smtClean="0"/>
              <a:t> </a:t>
            </a:r>
            <a:r>
              <a:rPr lang="en-US" sz="1200" b="0" i="0" u="none" strike="noStrike" cap="none" baseline="0" dirty="0" err="1" smtClean="0"/>
              <a:t>poté</a:t>
            </a:r>
            <a:r>
              <a:rPr lang="en-US" sz="1200" b="0" i="0" u="none" strike="noStrike" cap="none" baseline="0" dirty="0" smtClean="0"/>
              <a:t> </a:t>
            </a:r>
            <a:r>
              <a:rPr lang="en-US" sz="1200" b="0" i="0" u="none" strike="noStrike" cap="none" baseline="0" dirty="0" err="1" smtClean="0"/>
              <a:t>vylétávají</a:t>
            </a:r>
            <a:r>
              <a:rPr lang="en-US" sz="1200" b="0" i="0" u="none" strike="noStrike" cap="none" baseline="0" dirty="0" smtClean="0"/>
              <a:t> </a:t>
            </a:r>
            <a:r>
              <a:rPr lang="en-US" sz="1200" b="0" i="0" u="none" strike="noStrike" cap="none" baseline="0" dirty="0" err="1" smtClean="0"/>
              <a:t>protony</a:t>
            </a:r>
            <a:r>
              <a:rPr lang="en-US" sz="1200" b="0" i="0" u="none" strike="noStrike" cap="none" baseline="0" dirty="0" smtClean="0"/>
              <a:t> s </a:t>
            </a:r>
            <a:r>
              <a:rPr lang="en-US" sz="1200" b="0" i="0" u="none" strike="noStrike" cap="none" baseline="0" dirty="0" err="1" smtClean="0"/>
              <a:t>energií</a:t>
            </a:r>
            <a:r>
              <a:rPr lang="en-US" sz="1200" b="0" i="0" u="none" strike="noStrike" cap="none" baseline="0" dirty="0" smtClean="0"/>
              <a:t>, </a:t>
            </a:r>
            <a:r>
              <a:rPr lang="en-US" sz="1200" b="0" i="0" u="none" strike="noStrike" cap="none" baseline="0" dirty="0" err="1" smtClean="0"/>
              <a:t>kterou</a:t>
            </a:r>
            <a:r>
              <a:rPr lang="en-US" sz="1200" b="0" i="0" u="none" strike="noStrike" cap="none" baseline="0" dirty="0" smtClean="0"/>
              <a:t> </a:t>
            </a:r>
            <a:r>
              <a:rPr lang="en-US" sz="1200" b="0" i="0" u="none" strike="noStrike" cap="none" baseline="0" dirty="0" err="1" smtClean="0"/>
              <a:t>před</a:t>
            </a:r>
            <a:r>
              <a:rPr lang="en-US" sz="1200" b="0" i="0" u="none" strike="noStrike" cap="none" baseline="0" dirty="0" smtClean="0"/>
              <a:t> </a:t>
            </a:r>
            <a:r>
              <a:rPr lang="en-US" sz="1200" b="0" i="0" u="none" strike="noStrike" cap="none" baseline="0" dirty="0" err="1" smtClean="0"/>
              <a:t>vytržením</a:t>
            </a:r>
            <a:r>
              <a:rPr lang="en-US" sz="1200" b="0" i="0" u="none" strike="noStrike" cap="none" baseline="0" dirty="0" smtClean="0"/>
              <a:t> </a:t>
            </a:r>
            <a:r>
              <a:rPr lang="en-US" sz="1200" b="0" i="0" u="none" strike="noStrike" cap="none" baseline="0" dirty="0" err="1" smtClean="0"/>
              <a:t>protonu</a:t>
            </a:r>
            <a:r>
              <a:rPr lang="en-US" sz="1200" b="0" i="0" u="none" strike="noStrike" cap="none" baseline="0" dirty="0" smtClean="0"/>
              <a:t> z </a:t>
            </a:r>
            <a:r>
              <a:rPr lang="en-US" sz="1200" b="0" i="0" u="none" strike="noStrike" cap="none" baseline="0" dirty="0" err="1" smtClean="0"/>
              <a:t>parafinu</a:t>
            </a:r>
            <a:r>
              <a:rPr lang="en-US" sz="1200" b="0" i="0" u="none" strike="noStrike" cap="none" baseline="0" dirty="0" smtClean="0"/>
              <a:t> </a:t>
            </a:r>
            <a:r>
              <a:rPr lang="en-US" sz="1200" b="0" i="0" u="none" strike="noStrike" cap="none" baseline="0" dirty="0" err="1" smtClean="0"/>
              <a:t>nesla</a:t>
            </a:r>
            <a:r>
              <a:rPr lang="en-US" sz="1200" b="0" i="0" u="none" strike="noStrike" cap="none" baseline="0" dirty="0" smtClean="0"/>
              <a:t> </a:t>
            </a:r>
            <a:r>
              <a:rPr lang="en-US" sz="1200" b="0" i="0" u="none" strike="noStrike" cap="none" baseline="0" dirty="0" err="1" smtClean="0"/>
              <a:t>částice</a:t>
            </a:r>
            <a:r>
              <a:rPr lang="en-US" sz="1200" b="0" i="0" u="none" strike="noStrike" cap="none" baseline="0" dirty="0" smtClean="0"/>
              <a:t> o </a:t>
            </a:r>
            <a:r>
              <a:rPr lang="en-US" sz="1200" b="0" i="0" u="none" strike="noStrike" cap="none" baseline="0" dirty="0" err="1" smtClean="0"/>
              <a:t>zhruba</a:t>
            </a:r>
            <a:r>
              <a:rPr lang="en-US" sz="1200" b="0" i="0" u="none" strike="noStrike" cap="none" baseline="0" dirty="0" smtClean="0"/>
              <a:t> </a:t>
            </a:r>
            <a:r>
              <a:rPr lang="en-US" sz="1200" b="0" i="0" u="none" strike="noStrike" cap="none" baseline="0" dirty="0" err="1" smtClean="0"/>
              <a:t>stejné</a:t>
            </a:r>
            <a:r>
              <a:rPr lang="en-US" sz="1200" b="0" i="0" u="none" strike="noStrike" cap="none" baseline="0" dirty="0" smtClean="0"/>
              <a:t> </a:t>
            </a:r>
            <a:r>
              <a:rPr lang="en-US" sz="1200" b="0" i="0" u="none" strike="noStrike" cap="none" baseline="0" dirty="0" err="1" smtClean="0"/>
              <a:t>hmotnosti</a:t>
            </a:r>
            <a:r>
              <a:rPr lang="en-US" sz="1200" b="0" i="0" u="none" strike="noStrike" cap="none" baseline="0" dirty="0" smtClean="0"/>
              <a:t>. </a:t>
            </a:r>
            <a:r>
              <a:rPr lang="en-US" sz="1200" b="0" i="0" u="none" strike="noStrike" cap="none" baseline="0" dirty="0" err="1" smtClean="0"/>
              <a:t>Tak</a:t>
            </a:r>
            <a:r>
              <a:rPr lang="en-US" sz="1200" b="0" i="0" u="none" strike="noStrike" cap="none" baseline="0" dirty="0" smtClean="0"/>
              <a:t> </a:t>
            </a:r>
            <a:r>
              <a:rPr lang="en-US" sz="1200" b="0" i="0" u="none" strike="noStrike" cap="none" baseline="0" dirty="0" err="1" smtClean="0"/>
              <a:t>byl</a:t>
            </a:r>
            <a:r>
              <a:rPr lang="en-US" sz="1200" b="0" i="0" u="none" strike="noStrike" cap="none" baseline="0" dirty="0" smtClean="0"/>
              <a:t> </a:t>
            </a:r>
            <a:r>
              <a:rPr lang="en-US" sz="1200" b="0" i="0" u="none" strike="noStrike" cap="none" baseline="0" dirty="0" err="1" smtClean="0"/>
              <a:t>objeven</a:t>
            </a:r>
            <a:r>
              <a:rPr lang="en-US" sz="1200" b="0" i="0" u="none" strike="noStrike" cap="none" baseline="0" dirty="0" smtClean="0"/>
              <a:t> neutron</a:t>
            </a:r>
            <a:r>
              <a:rPr lang="cs-CZ" sz="1200" b="0" i="0" u="none" strike="noStrike" cap="none" baseline="0" dirty="0" smtClean="0"/>
              <a:t>.</a:t>
            </a:r>
          </a:p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cs-CZ" sz="1200" b="0" i="0" u="none" strike="noStrike" cap="none" baseline="0" dirty="0" smtClean="0"/>
              <a:t> </a:t>
            </a:r>
          </a:p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cs-CZ" sz="1200" b="0" i="0" u="none" strike="noStrike" cap="none" baseline="0" dirty="0" smtClean="0"/>
              <a:t>Jak se určují relativní hmotnosti prvků = pomocí  hmotnostních spektrometrů, vytvoříme Ionty a necháme je procházet magnetickým polem, podle zakřivení trajektorie lze určit hmotnost.        m*v2/r=q*v*B     m=q*B*r/v</a:t>
            </a:r>
            <a:endParaRPr lang="en-US" sz="1200" b="0" i="0" u="none" strike="noStrike" cap="none" baseline="0" dirty="0" smtClean="0"/>
          </a:p>
          <a:p>
            <a:pPr>
              <a:spcBef>
                <a:spcPts val="0"/>
              </a:spcBef>
              <a:buNone/>
            </a:pPr>
            <a:endParaRPr lang="en-US" sz="1200" b="0" i="0" u="none" strike="noStrike" cap="none" baseline="0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36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488250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Uran je za vyšších teplot velmi reaktivní kov. Na vzduchu již při mírném zahřívání shoří za jiskření na U</a:t>
            </a:r>
            <a:r>
              <a:rPr lang="cs-CZ" sz="120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</a:t>
            </a:r>
            <a:r>
              <a:rPr lang="cs-CZ" sz="120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 Také se velmi snadno slučuje s halogeny, ve fluoru okamžitě vzplane.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 hlediska technické praxe jsou nejdůležitější oxidy a fluoridy.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Oxid uraničitý UO</a:t>
            </a:r>
            <a:r>
              <a:rPr lang="cs-CZ" sz="120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lze získat zahříváním oxidu uranového nebo U</a:t>
            </a:r>
            <a:r>
              <a:rPr lang="cs-CZ" sz="120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</a:t>
            </a:r>
            <a:r>
              <a:rPr lang="cs-CZ" sz="120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 proudu vodíku 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Fluorid uranový UF</a:t>
            </a:r>
            <a:r>
              <a:rPr lang="cs-CZ" sz="120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. Uran se slučuje s fluorem obvykle na fluorid uraničitý, je-li k fluoru přidáno malé množství chlóru, dochází k tvorbě fluoridu uranového. Existují i další způsoby přípravy. Fluorid uranový je bezbarvý, krystaluje v kosočtverečné soustavě, je silně hygroskopický, velmi reaktivní a snadno těká, což je vlastnost důležitá pro jeho technické užití při dělení izotopů uranu.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Obohacování se provádí zpravidla na plynném UF</a:t>
            </a:r>
            <a:r>
              <a:rPr lang="cs-CZ" sz="120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který se získává oxidací tuhého UF</a:t>
            </a:r>
            <a:r>
              <a:rPr lang="cs-CZ" sz="120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plynným fluorem za přítomnosti hořčíku. Používá se poněkud rozdílných difúzních koeficientů molekul U</a:t>
            </a:r>
            <a:r>
              <a:rPr lang="cs-CZ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235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</a:t>
            </a:r>
            <a:r>
              <a:rPr lang="cs-CZ" sz="120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U</a:t>
            </a:r>
            <a:r>
              <a:rPr lang="cs-CZ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238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</a:t>
            </a:r>
            <a:r>
              <a:rPr lang="cs-CZ" sz="120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pórovitými membránami, 4000 difúzních stupňů,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Technologie je založena na odstředění plynného UF</a:t>
            </a:r>
            <a:r>
              <a:rPr lang="cs-CZ" sz="120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kde lehčí část je odváděna jako meziprodukt do další centrifugy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Fyzikální princip separace izotopů uranu laserovou technikou se liší zásadně od tradičních metod. V případě centrifug a plynné difúze je separace založena na rozdílech hmot izotopů. Fundamentálním parametrem při laserové technice je rozdílná schopnost různých izotopů absorbovat světlo o určitých frekvencích. 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Různé typy separace pomocí laseru se liší tím, jak je dosaženo selektivní excitace a jak je tato excitace  převedena na separaci. Podle toho lze v zásadě rozlišit mezi dvěma procesy laserové separace, molekulárním a atomovým.</a:t>
            </a:r>
          </a:p>
          <a:p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Nejdříve je kovový uran odpařen pomocí elektronového paprsku. Izotop </a:t>
            </a:r>
            <a:r>
              <a:rPr lang="cs-CZ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235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 obsažený v parách je selektivně excitován pomocí paprsku laseru. Tento krok selektivní absorpce je znázorněn úsečkou 1 v Obr. 50. Aby atomy byly ionizovány, musí absorbovat ještě další foton a to tak, že energie těchto dvou fotonů dohromady musí být větší než ionizační energie (6,18 eV). Tento krok znázorňuje úsek 2 v Obr.50. Žádná z těchto frekvencí není rezonanční pro atomy </a:t>
            </a:r>
            <a:r>
              <a:rPr lang="cs-CZ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238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U, které v důsledku toho nejsou procesem ovlivněny. Ve skutečnosti tento dvou fotonový proces není považován za nejefektivnější. Navíc, skutečnost, že druhá ionizační frekvence leží v ultrafialové oblasti spektra, vede ke značnému snížení životnosti lamp používaných jako zdroje světla pro tento proces.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fotoionizaci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mohou být ionty vychýleny elektrickým nebo magnetickým polem a odvedeny na kolektor umístěný tak, aby nebyl dostupný pro neutrální atomy </a:t>
            </a:r>
            <a:r>
              <a:rPr lang="cs-CZ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238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U, jak ukazuje např. Obr. 52-4. </a:t>
            </a:r>
          </a:p>
          <a:p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40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69436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poznámky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endParaRPr lang="cs-CZ" sz="120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cs-CZ" sz="1200" dirty="0" smtClean="0"/>
                  <a:t> podle hmotnosti v hmotnostním spektrometru m= q*B*r/v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cs-CZ" sz="1200" dirty="0" smtClean="0"/>
                  <a:t>1p 2n 1e; 2p 2n 0e; 6p 8n 6e;</a:t>
                </a:r>
                <a:r>
                  <a:rPr lang="cs-CZ" sz="1200" baseline="0" dirty="0" smtClean="0"/>
                  <a:t> 19p 21n 19e; 92p 143n 93e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cs-CZ" sz="1200" baseline="0" dirty="0" smtClean="0"/>
                  <a:t>2,08 10</a:t>
                </a:r>
                <a:r>
                  <a:rPr lang="en-US" sz="1200" dirty="0" smtClean="0"/>
                  <a:t>^</a:t>
                </a:r>
                <a:r>
                  <a:rPr lang="cs-CZ" sz="1200" baseline="0" dirty="0" smtClean="0"/>
                  <a:t>-18 C; atomové číslo 13; =13*1,602*10</a:t>
                </a:r>
                <a:r>
                  <a:rPr lang="en-US" sz="1200" dirty="0" smtClean="0"/>
                  <a:t>^</a:t>
                </a:r>
                <a:r>
                  <a:rPr lang="cs-CZ" sz="1200" dirty="0" smtClean="0"/>
                  <a:t>-19 = </a:t>
                </a:r>
                <a:r>
                  <a:rPr lang="cs-CZ" sz="1200" baseline="0" dirty="0" smtClean="0"/>
                  <a:t>2,08 10</a:t>
                </a:r>
                <a:r>
                  <a:rPr lang="en-US" sz="1200" dirty="0" smtClean="0"/>
                  <a:t>^</a:t>
                </a:r>
                <a:r>
                  <a:rPr lang="cs-CZ" sz="1200" baseline="0" dirty="0" smtClean="0"/>
                  <a:t>-18 C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cs-CZ" sz="1200" baseline="0" dirty="0" smtClean="0"/>
                  <a:t>35,468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cs-CZ" sz="1200" baseline="0" dirty="0" smtClean="0"/>
              </a:p>
            </p:txBody>
          </p:sp>
        </mc:Choice>
        <mc:Fallback xmlns="">
          <p:sp>
            <p:nvSpPr>
              <p:cNvPr id="3" name="Zástupný symbol pro poznámky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cs-CZ" sz="1200" dirty="0" smtClean="0"/>
                  <a:t> </a:t>
                </a:r>
                <a:r>
                  <a:rPr lang="cs-CZ" sz="1200" dirty="0" smtClean="0">
                    <a:latin typeface="+mn-lt"/>
                  </a:rPr>
                  <a:t>Optické mikroskopy   do </a:t>
                </a:r>
                <a:r>
                  <a:rPr lang="cs-CZ" sz="1200" b="0" i="0" smtClean="0">
                    <a:latin typeface="Cambria Math" panose="02040503050406030204" pitchFamily="18" charset="0"/>
                  </a:rPr>
                  <a:t>2</a:t>
                </a:r>
                <a:r>
                  <a:rPr lang="cs-CZ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∙</a:t>
                </a:r>
                <a:r>
                  <a:rPr lang="cs-CZ" sz="1200" b="0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〖10〗^(−7) m </a:t>
                </a:r>
                <a:r>
                  <a:rPr lang="cs-CZ" sz="1200" b="0" dirty="0" smtClean="0">
                    <a:latin typeface="+mn-lt"/>
                    <a:ea typeface="Cambria Math" panose="02040503050406030204" pitchFamily="18" charset="0"/>
                  </a:rPr>
                  <a:t/>
                </a:r>
                <a:br>
                  <a:rPr lang="cs-CZ" sz="1200" b="0" dirty="0" smtClean="0">
                    <a:latin typeface="+mn-lt"/>
                    <a:ea typeface="Cambria Math" panose="02040503050406030204" pitchFamily="18" charset="0"/>
                  </a:rPr>
                </a:br>
                <a:r>
                  <a:rPr lang="cs-CZ" sz="1200" dirty="0" smtClean="0">
                    <a:latin typeface="+mn-lt"/>
                  </a:rPr>
                  <a:t>(polovina vlnové délky viditelného světla </a:t>
                </a:r>
                <a:r>
                  <a:rPr lang="cs-CZ" sz="1200" dirty="0" smtClean="0">
                    <a:latin typeface="+mn-lt"/>
                    <a:sym typeface="Mathematica1" panose="05000502060100000001" pitchFamily="2" charset="2"/>
                  </a:rPr>
                  <a:t></a:t>
                </a:r>
                <a:r>
                  <a:rPr lang="cs-CZ" sz="1200" dirty="0" smtClean="0">
                    <a:latin typeface="+mn-lt"/>
                  </a:rPr>
                  <a:t> bakterie)</a:t>
                </a:r>
                <a:br>
                  <a:rPr lang="cs-CZ" sz="1200" dirty="0" smtClean="0">
                    <a:latin typeface="+mn-lt"/>
                  </a:rPr>
                </a:br>
                <a:r>
                  <a:rPr lang="cs-CZ" sz="1200" dirty="0" smtClean="0">
                    <a:latin typeface="+mn-lt"/>
                  </a:rPr>
                  <a:t>úhlové zvětšení 2 000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cs-CZ" sz="1200" dirty="0" smtClean="0">
                    <a:latin typeface="+mn-lt"/>
                  </a:rPr>
                  <a:t>Elektronové mikroskopy   do </a:t>
                </a:r>
                <a:r>
                  <a:rPr lang="cs-CZ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〖10〗^(−</a:t>
                </a:r>
                <a:r>
                  <a:rPr lang="cs-CZ" sz="1200" b="0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9</a:t>
                </a:r>
                <a:r>
                  <a:rPr lang="cs-CZ" sz="1200" b="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  <a:r>
                  <a:rPr lang="cs-CZ" sz="1200" b="0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cs-CZ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 </a:t>
                </a:r>
                <a:r>
                  <a:rPr lang="cs-CZ" sz="1200" dirty="0" smtClean="0">
                    <a:latin typeface="+mn-lt"/>
                  </a:rPr>
                  <a:t/>
                </a:r>
                <a:br>
                  <a:rPr lang="cs-CZ" sz="1200" dirty="0" smtClean="0">
                    <a:latin typeface="+mn-lt"/>
                  </a:rPr>
                </a:br>
                <a:r>
                  <a:rPr lang="cs-CZ" sz="1200" dirty="0" smtClean="0">
                    <a:latin typeface="+mn-lt"/>
                  </a:rPr>
                  <a:t>úhlové zvětšení 100 000 (viry)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cs-CZ" sz="1200" dirty="0">
                    <a:latin typeface="+mn-lt"/>
                  </a:rPr>
                  <a:t>Rastrovací tunelový  elektronový mikroskop</a:t>
                </a:r>
                <a:br>
                  <a:rPr lang="cs-CZ" sz="1200" dirty="0">
                    <a:latin typeface="+mn-lt"/>
                  </a:rPr>
                </a:br>
                <a:r>
                  <a:rPr lang="cs-CZ" sz="1200" dirty="0">
                    <a:latin typeface="+mn-lt"/>
                  </a:rPr>
                  <a:t>do </a:t>
                </a:r>
                <a:r>
                  <a:rPr lang="cs-CZ" sz="1200" i="0">
                    <a:latin typeface="Cambria Math" panose="02040503050406030204" pitchFamily="18" charset="0"/>
                  </a:rPr>
                  <a:t>〖2∙10〗^(−10)  m </a:t>
                </a:r>
                <a:r>
                  <a:rPr lang="cs-CZ" sz="1200" dirty="0">
                    <a:latin typeface="+mn-lt"/>
                  </a:rPr>
                  <a:t>  (atomy)</a:t>
                </a:r>
              </a:p>
              <a:p>
                <a:r>
                  <a:rPr lang="cs-CZ" dirty="0" smtClean="0"/>
                  <a:t> nelze mluvit o úhlovém zvětšení, nevzniká obraz, obraz je výsledek </a:t>
                </a:r>
                <a:r>
                  <a:rPr lang="cs-CZ" baseline="0" dirty="0" smtClean="0"/>
                  <a:t> napěťových signálů na hrotu</a:t>
                </a:r>
                <a:endParaRPr lang="cs-CZ" dirty="0"/>
              </a:p>
            </p:txBody>
          </p:sp>
        </mc:Fallback>
      </mc:AlternateContent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42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591414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43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3998706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Pod</a:t>
            </a:r>
            <a:r>
              <a:rPr lang="cs-CZ" baseline="0" dirty="0" smtClean="0"/>
              <a:t> jednotlivými prvky si můžeme představit n, p, ale i  jádra prvků, na které se prvek rozpadne.</a:t>
            </a:r>
            <a:endParaRPr lang="cs-CZ" dirty="0" smtClean="0"/>
          </a:p>
          <a:p>
            <a:r>
              <a:rPr lang="cs-CZ" dirty="0" smtClean="0"/>
              <a:t>vazební energie se udávají v </a:t>
            </a:r>
            <a:r>
              <a:rPr lang="cs-CZ" dirty="0" err="1" smtClean="0"/>
              <a:t>MeV</a:t>
            </a:r>
            <a:r>
              <a:rPr lang="cs-CZ" dirty="0" smtClean="0"/>
              <a:t> je milionkrát větší než chemická vazba</a:t>
            </a:r>
          </a:p>
          <a:p>
            <a:r>
              <a:rPr lang="cs-CZ" dirty="0" smtClean="0"/>
              <a:t>Elektron      0,511 </a:t>
            </a:r>
            <a:r>
              <a:rPr lang="cs-CZ" dirty="0" err="1" smtClean="0"/>
              <a:t>MeV</a:t>
            </a:r>
            <a:endParaRPr lang="cs-CZ" dirty="0" smtClean="0"/>
          </a:p>
          <a:p>
            <a:r>
              <a:rPr lang="cs-CZ" dirty="0" smtClean="0"/>
              <a:t>Proton    938,28</a:t>
            </a:r>
            <a:r>
              <a:rPr lang="cs-CZ" baseline="0" dirty="0" smtClean="0"/>
              <a:t> </a:t>
            </a:r>
            <a:r>
              <a:rPr lang="cs-CZ" baseline="0" dirty="0" err="1" smtClean="0"/>
              <a:t>MeV</a:t>
            </a:r>
            <a:endParaRPr lang="cs-CZ" baseline="0" dirty="0" smtClean="0"/>
          </a:p>
          <a:p>
            <a:r>
              <a:rPr lang="cs-CZ" baseline="0" dirty="0" smtClean="0"/>
              <a:t>Neutron 939,57 </a:t>
            </a:r>
            <a:r>
              <a:rPr lang="cs-CZ" baseline="0" dirty="0" err="1" smtClean="0"/>
              <a:t>MeV</a:t>
            </a:r>
            <a:endParaRPr lang="cs-CZ" baseline="0" dirty="0" smtClean="0"/>
          </a:p>
          <a:p>
            <a:r>
              <a:rPr lang="cs-CZ" baseline="0" dirty="0" smtClean="0"/>
              <a:t>Vazební energie odpovídají asi 1</a:t>
            </a:r>
            <a:r>
              <a:rPr lang="en-US" baseline="0" dirty="0" smtClean="0"/>
              <a:t>%</a:t>
            </a:r>
            <a:r>
              <a:rPr lang="cs-CZ" baseline="0" dirty="0" smtClean="0"/>
              <a:t> klidové hmotnosti prvků 7 až 9 </a:t>
            </a:r>
            <a:r>
              <a:rPr lang="cs-CZ" baseline="0" dirty="0" err="1" smtClean="0"/>
              <a:t>MeV</a:t>
            </a:r>
            <a:endParaRPr lang="cs-CZ" baseline="0" dirty="0" smtClean="0"/>
          </a:p>
          <a:p>
            <a:r>
              <a:rPr lang="cs-CZ" baseline="0" dirty="0" smtClean="0"/>
              <a:t>Kvarky představují energie  </a:t>
            </a:r>
            <a:r>
              <a:rPr lang="cs-CZ" baseline="0" dirty="0" err="1" smtClean="0"/>
              <a:t>GeV</a:t>
            </a:r>
            <a:endParaRPr lang="cs-CZ" baseline="0" dirty="0" smtClean="0"/>
          </a:p>
          <a:p>
            <a:endParaRPr lang="cs-CZ" baseline="0" dirty="0" smtClean="0"/>
          </a:p>
          <a:p>
            <a:r>
              <a:rPr lang="cs-CZ" baseline="0" dirty="0" smtClean="0"/>
              <a:t> Einsteinův vztah  -&gt; výroba částic z energie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44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85237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poznámky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None/>
                </a:pPr>
                <a:r>
                  <a:rPr lang="en-US" sz="1200" dirty="0" smtClean="0"/>
                  <a:t>c=</a:t>
                </a:r>
                <a:r>
                  <a:rPr lang="cs-CZ" sz="1200" dirty="0" smtClean="0"/>
                  <a:t>3*10</a:t>
                </a:r>
                <a:r>
                  <a:rPr lang="en-US" sz="1200" dirty="0" smtClean="0"/>
                  <a:t>^8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cs-CZ" sz="1200" dirty="0" smtClean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cs-CZ" sz="1200" dirty="0" smtClean="0"/>
                  <a:t> </a:t>
                </a:r>
                <a14:m>
                  <m:oMath xmlns:m="http://schemas.openxmlformats.org/officeDocument/2006/math">
                    <m:r>
                      <a:rPr lang="cs-CZ" sz="2800" i="1" dirty="0" smtClean="0">
                        <a:latin typeface="Cambria Math" panose="02040503050406030204" pitchFamily="18" charset="0"/>
                      </a:rPr>
                      <m:t>1,602</m:t>
                    </m:r>
                    <m:r>
                      <a:rPr lang="cs-CZ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cs-CZ" sz="28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cs-CZ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  <m:r>
                          <a:rPr lang="cs-CZ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cs-CZ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cs-CZ" sz="28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  </a:t>
                </a:r>
                <a14:m>
                  <m:oMath xmlns:m="http://schemas.openxmlformats.org/officeDocument/2006/math">
                    <m:r>
                      <a:rPr lang="cs-CZ" sz="2800" i="1" dirty="0" smtClean="0">
                        <a:latin typeface="Cambria Math" panose="02040503050406030204" pitchFamily="18" charset="0"/>
                      </a:rPr>
                      <m:t>1,602</m:t>
                    </m:r>
                    <m:r>
                      <a:rPr lang="cs-CZ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cs-CZ" sz="28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cs-CZ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  <m:r>
                          <a:rPr lang="cs-CZ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cs-CZ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cs-CZ" sz="28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 </a:t>
                </a:r>
                <a14:m>
                  <m:oMath xmlns:m="http://schemas.openxmlformats.org/officeDocument/2006/math">
                    <m:r>
                      <a:rPr lang="cs-CZ" sz="2800" i="1" dirty="0" smtClean="0">
                        <a:latin typeface="Cambria Math" panose="02040503050406030204" pitchFamily="18" charset="0"/>
                      </a:rPr>
                      <m:t>1,602</m:t>
                    </m:r>
                    <m:r>
                      <a:rPr lang="cs-CZ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cs-CZ" sz="28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cs-CZ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cs-CZ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sup>
                    </m:sSup>
                    <m:r>
                      <a:rPr lang="cs-CZ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cs-CZ" sz="28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jaké hmotnosti to odpovídá </a:t>
                </a:r>
                <a:r>
                  <a:rPr lang="en-US" sz="28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1,78*10^-30 kg </a:t>
                </a:r>
                <a:r>
                  <a:rPr lang="cs-CZ" sz="28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(elektron)</a:t>
                </a:r>
                <a:r>
                  <a:rPr lang="en-US" sz="28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   1,78*10^-27 kg </a:t>
                </a:r>
                <a:r>
                  <a:rPr lang="cs-CZ" sz="28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(proton)</a:t>
                </a:r>
                <a:r>
                  <a:rPr lang="en-US" sz="28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  1,78*10^-24 kg </a:t>
                </a:r>
                <a:endParaRPr lang="cs-CZ" sz="28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cs-CZ" sz="28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25*10</a:t>
                </a:r>
                <a:r>
                  <a:rPr lang="en-US" sz="28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^6*10^3/</a:t>
                </a:r>
                <a:r>
                  <a:rPr lang="cs-CZ" sz="28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(3*10</a:t>
                </a:r>
                <a:r>
                  <a:rPr lang="en-US" sz="28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^8)^2=2,7*10^-7 kg</a:t>
                </a:r>
                <a:endParaRPr lang="cs-CZ" sz="28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cs-CZ" sz="28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4,5*10</a:t>
                </a:r>
                <a:r>
                  <a:rPr lang="en-US" sz="28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^21TeV=7,2*10^14</a:t>
                </a:r>
                <a:r>
                  <a:rPr lang="en-US" sz="2800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J</a:t>
                </a:r>
                <a:endParaRPr lang="cs-CZ" sz="28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lang="cs-CZ" sz="28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  <a:p>
                <a:pPr marL="45720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lang="cs-CZ" sz="28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cs-CZ" sz="28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Zástupný symbol pro poznámky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cs-CZ" sz="1200" dirty="0" smtClean="0"/>
                  <a:t> </a:t>
                </a:r>
                <a:r>
                  <a:rPr lang="cs-CZ" sz="1200" dirty="0" smtClean="0">
                    <a:latin typeface="+mn-lt"/>
                  </a:rPr>
                  <a:t>Optické mikroskopy   do </a:t>
                </a:r>
                <a:r>
                  <a:rPr lang="cs-CZ" sz="1200" b="0" i="0" smtClean="0">
                    <a:latin typeface="Cambria Math" panose="02040503050406030204" pitchFamily="18" charset="0"/>
                  </a:rPr>
                  <a:t>2</a:t>
                </a:r>
                <a:r>
                  <a:rPr lang="cs-CZ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∙</a:t>
                </a:r>
                <a:r>
                  <a:rPr lang="cs-CZ" sz="1200" b="0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〖10〗^(−7) m </a:t>
                </a:r>
                <a:r>
                  <a:rPr lang="cs-CZ" sz="1200" b="0" dirty="0" smtClean="0">
                    <a:latin typeface="+mn-lt"/>
                    <a:ea typeface="Cambria Math" panose="02040503050406030204" pitchFamily="18" charset="0"/>
                  </a:rPr>
                  <a:t/>
                </a:r>
                <a:br>
                  <a:rPr lang="cs-CZ" sz="1200" b="0" dirty="0" smtClean="0">
                    <a:latin typeface="+mn-lt"/>
                    <a:ea typeface="Cambria Math" panose="02040503050406030204" pitchFamily="18" charset="0"/>
                  </a:rPr>
                </a:br>
                <a:r>
                  <a:rPr lang="cs-CZ" sz="1200" dirty="0" smtClean="0">
                    <a:latin typeface="+mn-lt"/>
                  </a:rPr>
                  <a:t>(polovina vlnové délky viditelného světla </a:t>
                </a:r>
                <a:r>
                  <a:rPr lang="cs-CZ" sz="1200" dirty="0" smtClean="0">
                    <a:latin typeface="+mn-lt"/>
                    <a:sym typeface="Mathematica1" panose="05000502060100000001" pitchFamily="2" charset="2"/>
                  </a:rPr>
                  <a:t></a:t>
                </a:r>
                <a:r>
                  <a:rPr lang="cs-CZ" sz="1200" dirty="0" smtClean="0">
                    <a:latin typeface="+mn-lt"/>
                  </a:rPr>
                  <a:t> bakterie)</a:t>
                </a:r>
                <a:br>
                  <a:rPr lang="cs-CZ" sz="1200" dirty="0" smtClean="0">
                    <a:latin typeface="+mn-lt"/>
                  </a:rPr>
                </a:br>
                <a:r>
                  <a:rPr lang="cs-CZ" sz="1200" dirty="0" smtClean="0">
                    <a:latin typeface="+mn-lt"/>
                  </a:rPr>
                  <a:t>úhlové zvětšení 2 000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cs-CZ" sz="1200" dirty="0" smtClean="0">
                    <a:latin typeface="+mn-lt"/>
                  </a:rPr>
                  <a:t>Elektronové mikroskopy   do </a:t>
                </a:r>
                <a:r>
                  <a:rPr lang="cs-CZ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〖10〗^(−</a:t>
                </a:r>
                <a:r>
                  <a:rPr lang="cs-CZ" sz="1200" b="0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9</a:t>
                </a:r>
                <a:r>
                  <a:rPr lang="cs-CZ" sz="1200" b="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  <a:r>
                  <a:rPr lang="cs-CZ" sz="1200" b="0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cs-CZ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 </a:t>
                </a:r>
                <a:r>
                  <a:rPr lang="cs-CZ" sz="1200" dirty="0" smtClean="0">
                    <a:latin typeface="+mn-lt"/>
                  </a:rPr>
                  <a:t/>
                </a:r>
                <a:br>
                  <a:rPr lang="cs-CZ" sz="1200" dirty="0" smtClean="0">
                    <a:latin typeface="+mn-lt"/>
                  </a:rPr>
                </a:br>
                <a:r>
                  <a:rPr lang="cs-CZ" sz="1200" dirty="0" smtClean="0">
                    <a:latin typeface="+mn-lt"/>
                  </a:rPr>
                  <a:t>úhlové zvětšení 100 000 (viry)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cs-CZ" sz="1200" dirty="0">
                    <a:latin typeface="+mn-lt"/>
                  </a:rPr>
                  <a:t>Rastrovací tunelový  elektronový mikroskop</a:t>
                </a:r>
                <a:br>
                  <a:rPr lang="cs-CZ" sz="1200" dirty="0">
                    <a:latin typeface="+mn-lt"/>
                  </a:rPr>
                </a:br>
                <a:r>
                  <a:rPr lang="cs-CZ" sz="1200" dirty="0">
                    <a:latin typeface="+mn-lt"/>
                  </a:rPr>
                  <a:t>do </a:t>
                </a:r>
                <a:r>
                  <a:rPr lang="cs-CZ" sz="1200" i="0">
                    <a:latin typeface="Cambria Math" panose="02040503050406030204" pitchFamily="18" charset="0"/>
                  </a:rPr>
                  <a:t>〖2∙10〗^(−10)  m </a:t>
                </a:r>
                <a:r>
                  <a:rPr lang="cs-CZ" sz="1200" dirty="0">
                    <a:latin typeface="+mn-lt"/>
                  </a:rPr>
                  <a:t>  (atomy)</a:t>
                </a:r>
              </a:p>
              <a:p>
                <a:r>
                  <a:rPr lang="cs-CZ" dirty="0" smtClean="0"/>
                  <a:t> nelze mluvit o úhlovém zvětšení, nevzniká obraz, obraz je výsledek </a:t>
                </a:r>
                <a:r>
                  <a:rPr lang="cs-CZ" baseline="0" dirty="0" smtClean="0"/>
                  <a:t> napěťových signálů na hrotu</a:t>
                </a:r>
                <a:endParaRPr lang="cs-CZ" dirty="0"/>
              </a:p>
            </p:txBody>
          </p:sp>
        </mc:Fallback>
      </mc:AlternateContent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45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31131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5778127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136488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7101894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5943802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Shape 2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cs-CZ" dirty="0" smtClean="0"/>
              <a:t> svět našich rozměrů je makrosvět</a:t>
            </a:r>
          </a:p>
          <a:p>
            <a:pPr>
              <a:spcBef>
                <a:spcPts val="0"/>
              </a:spcBef>
              <a:buNone/>
            </a:pPr>
            <a:r>
              <a:rPr lang="cs-CZ" dirty="0" smtClean="0"/>
              <a:t> od 10-9 mikrosvět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349726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Trepka</a:t>
            </a:r>
            <a:r>
              <a:rPr lang="cs-CZ" baseline="0" dirty="0" smtClean="0"/>
              <a:t> (optika)  buňka napadená HIV (elektron- kolorovaný) pilové zrnko (elektronový)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37589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Atomy uhlíku v grafitu, nápis vytvořený z atomů rastrovacím mikroskopem</a:t>
            </a:r>
          </a:p>
          <a:p>
            <a:endParaRPr lang="cs-CZ" dirty="0" smtClean="0"/>
          </a:p>
          <a:p>
            <a:r>
              <a:rPr lang="cs-CZ" dirty="0" smtClean="0"/>
              <a:t> obrázek je interpretace  hodnot</a:t>
            </a:r>
            <a:r>
              <a:rPr lang="cs-CZ" baseline="0" dirty="0" smtClean="0"/>
              <a:t> signálů z hrotu (změna hustoty elektronů)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4752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dt" idx="10"/>
          </p:nvPr>
        </p:nvSpPr>
        <p:spPr>
          <a:xfrm rot="5400000">
            <a:off x="7494586" y="1828799"/>
            <a:ext cx="990599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6" marR="0" indent="-6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15" marR="0" indent="-1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22" marR="0" indent="-2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31" marR="0" indent="-3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38" marR="0" indent="-37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46" marR="0" indent="-4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53" marR="0" indent="-52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60" marR="0" indent="-6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ftr" idx="11"/>
          </p:nvPr>
        </p:nvSpPr>
        <p:spPr>
          <a:xfrm rot="5400000">
            <a:off x="6233318" y="3263106"/>
            <a:ext cx="3859212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6" marR="0" indent="-6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15" marR="0" indent="-1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22" marR="0" indent="-2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31" marR="0" indent="-3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38" marR="0" indent="-37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46" marR="0" indent="-4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53" marR="0" indent="-52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60" marR="0" indent="-6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7766050" y="295275"/>
            <a:ext cx="628649" cy="7683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lang="en-US" sz="28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800" b="0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bsah s titulkem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 sz="2400" b="0"/>
            </a:lvl1pPr>
            <a:lvl2pPr rtl="0">
              <a:spcBef>
                <a:spcPts val="0"/>
              </a:spcBef>
              <a:defRPr sz="4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rtl="0">
              <a:spcBef>
                <a:spcPts val="0"/>
              </a:spcBef>
              <a:defRPr sz="4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rtl="0">
              <a:spcBef>
                <a:spcPts val="0"/>
              </a:spcBef>
              <a:defRPr sz="4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rtl="0">
              <a:spcBef>
                <a:spcPts val="0"/>
              </a:spcBef>
              <a:defRPr sz="4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rtl="0">
              <a:spcBef>
                <a:spcPts val="0"/>
              </a:spcBef>
              <a:defRPr sz="1800">
                <a:solidFill>
                  <a:schemeClr val="lt2"/>
                </a:solidFill>
              </a:defRPr>
            </a:lvl6pPr>
            <a:lvl7pPr rtl="0">
              <a:spcBef>
                <a:spcPts val="0"/>
              </a:spcBef>
              <a:defRPr sz="1800">
                <a:solidFill>
                  <a:schemeClr val="lt2"/>
                </a:solidFill>
              </a:defRPr>
            </a:lvl7pPr>
            <a:lvl8pPr rtl="0">
              <a:spcBef>
                <a:spcPts val="0"/>
              </a:spcBef>
              <a:defRPr sz="1800">
                <a:solidFill>
                  <a:schemeClr val="lt2"/>
                </a:solidFill>
              </a:defRPr>
            </a:lvl8pPr>
            <a:lvl9pPr rtl="0">
              <a:spcBef>
                <a:spcPts val="0"/>
              </a:spcBef>
              <a:defRPr sz="1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3589396" y="1447800"/>
            <a:ext cx="3898012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 sz="2000"/>
            </a:lvl1pPr>
            <a:lvl2pPr rtl="0">
              <a:spcBef>
                <a:spcPts val="0"/>
              </a:spcBef>
              <a:defRPr sz="1800"/>
            </a:lvl2pPr>
            <a:lvl3pPr rtl="0">
              <a:spcBef>
                <a:spcPts val="0"/>
              </a:spcBef>
              <a:defRPr sz="1600"/>
            </a:lvl3pPr>
            <a:lvl4pPr rtl="0">
              <a:spcBef>
                <a:spcPts val="0"/>
              </a:spcBef>
              <a:defRPr sz="1400"/>
            </a:lvl4pPr>
            <a:lvl5pPr rtl="0">
              <a:spcBef>
                <a:spcPts val="0"/>
              </a:spcBef>
              <a:defRPr sz="1400"/>
            </a:lvl5pPr>
            <a:lvl6pPr rtl="0">
              <a:spcBef>
                <a:spcPts val="0"/>
              </a:spcBef>
              <a:defRPr sz="1400"/>
            </a:lvl6pPr>
            <a:lvl7pPr rtl="0">
              <a:spcBef>
                <a:spcPts val="0"/>
              </a:spcBef>
              <a:defRPr sz="1400"/>
            </a:lvl7pPr>
            <a:lvl8pPr rtl="0">
              <a:spcBef>
                <a:spcPts val="0"/>
              </a:spcBef>
              <a:defRPr sz="1400"/>
            </a:lvl8pPr>
            <a:lvl9pPr rtl="0">
              <a:spcBef>
                <a:spcPts val="0"/>
              </a:spcBef>
              <a:defRPr sz="1400"/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body" idx="2"/>
          </p:nvPr>
        </p:nvSpPr>
        <p:spPr>
          <a:xfrm>
            <a:off x="866441" y="3129281"/>
            <a:ext cx="2551462" cy="28955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Questrial"/>
              <a:buNone/>
              <a:defRPr sz="1400"/>
            </a:lvl1pPr>
            <a:lvl2pPr marL="457200" indent="0" rtl="0">
              <a:spcBef>
                <a:spcPts val="0"/>
              </a:spcBef>
              <a:buFont typeface="Questrial"/>
              <a:buNone/>
              <a:defRPr sz="1200"/>
            </a:lvl2pPr>
            <a:lvl3pPr marL="914400" indent="0" rtl="0">
              <a:spcBef>
                <a:spcPts val="0"/>
              </a:spcBef>
              <a:buFont typeface="Questrial"/>
              <a:buNone/>
              <a:defRPr sz="1000"/>
            </a:lvl3pPr>
            <a:lvl4pPr marL="1371600" indent="0" rtl="0">
              <a:spcBef>
                <a:spcPts val="0"/>
              </a:spcBef>
              <a:buFont typeface="Questrial"/>
              <a:buNone/>
              <a:defRPr sz="900"/>
            </a:lvl4pPr>
            <a:lvl5pPr marL="1828800" indent="0" rtl="0">
              <a:spcBef>
                <a:spcPts val="0"/>
              </a:spcBef>
              <a:buFont typeface="Questrial"/>
              <a:buNone/>
              <a:defRPr sz="900"/>
            </a:lvl5pPr>
            <a:lvl6pPr marL="2286000" indent="0" rtl="0">
              <a:spcBef>
                <a:spcPts val="0"/>
              </a:spcBef>
              <a:buFont typeface="Questrial"/>
              <a:buNone/>
              <a:defRPr sz="900"/>
            </a:lvl6pPr>
            <a:lvl7pPr marL="2743200" indent="0" rtl="0">
              <a:spcBef>
                <a:spcPts val="0"/>
              </a:spcBef>
              <a:buFont typeface="Questrial"/>
              <a:buNone/>
              <a:defRPr sz="900"/>
            </a:lvl7pPr>
            <a:lvl8pPr marL="3200400" indent="0" rtl="0">
              <a:spcBef>
                <a:spcPts val="0"/>
              </a:spcBef>
              <a:buFont typeface="Questrial"/>
              <a:buNone/>
              <a:defRPr sz="900"/>
            </a:lvl8pPr>
            <a:lvl9pPr marL="3657600" indent="0" rtl="0">
              <a:spcBef>
                <a:spcPts val="0"/>
              </a:spcBef>
              <a:buFont typeface="Questrial"/>
              <a:buNone/>
              <a:defRPr sz="900"/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dt" idx="10"/>
          </p:nvPr>
        </p:nvSpPr>
        <p:spPr>
          <a:xfrm rot="5400000">
            <a:off x="7494586" y="1828799"/>
            <a:ext cx="990599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6" marR="0" indent="-6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15" marR="0" indent="-1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22" marR="0" indent="-2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31" marR="0" indent="-3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38" marR="0" indent="-37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46" marR="0" indent="-4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53" marR="0" indent="-52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60" marR="0" indent="-6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ftr" idx="11"/>
          </p:nvPr>
        </p:nvSpPr>
        <p:spPr>
          <a:xfrm rot="5400000">
            <a:off x="6233318" y="3263106"/>
            <a:ext cx="3859212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6" marR="0" indent="-6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15" marR="0" indent="-1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22" marR="0" indent="-2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31" marR="0" indent="-3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38" marR="0" indent="-37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46" marR="0" indent="-4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53" marR="0" indent="-52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60" marR="0" indent="-6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sldNum" idx="12"/>
          </p:nvPr>
        </p:nvSpPr>
        <p:spPr>
          <a:xfrm>
            <a:off x="7766050" y="295275"/>
            <a:ext cx="628649" cy="7683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lang="en-US" sz="28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800" b="0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Pouze nadpis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484187" y="452437"/>
            <a:ext cx="7056437" cy="14001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rtl="0">
              <a:spcBef>
                <a:spcPts val="0"/>
              </a:spcBef>
              <a:defRPr sz="1800">
                <a:solidFill>
                  <a:schemeClr val="lt2"/>
                </a:solidFill>
              </a:defRPr>
            </a:lvl6pPr>
            <a:lvl7pPr rtl="0">
              <a:spcBef>
                <a:spcPts val="0"/>
              </a:spcBef>
              <a:defRPr sz="1800">
                <a:solidFill>
                  <a:schemeClr val="lt2"/>
                </a:solidFill>
              </a:defRPr>
            </a:lvl7pPr>
            <a:lvl8pPr rtl="0">
              <a:spcBef>
                <a:spcPts val="0"/>
              </a:spcBef>
              <a:defRPr sz="1800">
                <a:solidFill>
                  <a:schemeClr val="lt2"/>
                </a:solidFill>
              </a:defRPr>
            </a:lvl8pPr>
            <a:lvl9pPr rtl="0">
              <a:spcBef>
                <a:spcPts val="0"/>
              </a:spcBef>
              <a:defRPr sz="1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dt" idx="10"/>
          </p:nvPr>
        </p:nvSpPr>
        <p:spPr>
          <a:xfrm rot="5400000">
            <a:off x="7494586" y="1828799"/>
            <a:ext cx="990599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6" marR="0" indent="-6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15" marR="0" indent="-1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22" marR="0" indent="-2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31" marR="0" indent="-3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38" marR="0" indent="-37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46" marR="0" indent="-4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53" marR="0" indent="-52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60" marR="0" indent="-6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ftr" idx="11"/>
          </p:nvPr>
        </p:nvSpPr>
        <p:spPr>
          <a:xfrm rot="5400000">
            <a:off x="6233318" y="3263106"/>
            <a:ext cx="3859212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6" marR="0" indent="-6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15" marR="0" indent="-1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22" marR="0" indent="-2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31" marR="0" indent="-3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38" marR="0" indent="-37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46" marR="0" indent="-4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53" marR="0" indent="-52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60" marR="0" indent="-6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7766050" y="295275"/>
            <a:ext cx="628649" cy="7683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lang="en-US" sz="28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800" b="0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Porovnání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484187" y="452437"/>
            <a:ext cx="7056437" cy="14001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 sz="4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rtl="0">
              <a:spcBef>
                <a:spcPts val="0"/>
              </a:spcBef>
              <a:defRPr sz="4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rtl="0">
              <a:spcBef>
                <a:spcPts val="0"/>
              </a:spcBef>
              <a:defRPr sz="4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rtl="0">
              <a:spcBef>
                <a:spcPts val="0"/>
              </a:spcBef>
              <a:defRPr sz="4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rtl="0">
              <a:spcBef>
                <a:spcPts val="0"/>
              </a:spcBef>
              <a:defRPr sz="1800">
                <a:solidFill>
                  <a:schemeClr val="lt2"/>
                </a:solidFill>
              </a:defRPr>
            </a:lvl6pPr>
            <a:lvl7pPr rtl="0">
              <a:spcBef>
                <a:spcPts val="0"/>
              </a:spcBef>
              <a:defRPr sz="1800">
                <a:solidFill>
                  <a:schemeClr val="lt2"/>
                </a:solidFill>
              </a:defRPr>
            </a:lvl7pPr>
            <a:lvl8pPr rtl="0">
              <a:spcBef>
                <a:spcPts val="0"/>
              </a:spcBef>
              <a:defRPr sz="1800">
                <a:solidFill>
                  <a:schemeClr val="lt2"/>
                </a:solidFill>
              </a:defRPr>
            </a:lvl8pPr>
            <a:lvl9pPr rtl="0">
              <a:spcBef>
                <a:spcPts val="0"/>
              </a:spcBef>
              <a:defRPr sz="1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86D1D8"/>
              </a:buClr>
              <a:buFont typeface="Questrial"/>
              <a:buNone/>
              <a:defRPr sz="2400" b="0">
                <a:solidFill>
                  <a:srgbClr val="86D1D8"/>
                </a:solidFill>
              </a:defRPr>
            </a:lvl1pPr>
            <a:lvl2pPr marL="457200" indent="0" rtl="0">
              <a:spcBef>
                <a:spcPts val="0"/>
              </a:spcBef>
              <a:buFont typeface="Questrial"/>
              <a:buNone/>
              <a:defRPr sz="2000" b="1"/>
            </a:lvl2pPr>
            <a:lvl3pPr marL="914400" indent="0" rtl="0">
              <a:spcBef>
                <a:spcPts val="0"/>
              </a:spcBef>
              <a:buFont typeface="Questrial"/>
              <a:buNone/>
              <a:defRPr sz="1800" b="1"/>
            </a:lvl3pPr>
            <a:lvl4pPr marL="1371600" indent="0" rtl="0">
              <a:spcBef>
                <a:spcPts val="0"/>
              </a:spcBef>
              <a:buFont typeface="Questrial"/>
              <a:buNone/>
              <a:defRPr sz="1600" b="1"/>
            </a:lvl4pPr>
            <a:lvl5pPr marL="1828800" indent="0" rtl="0">
              <a:spcBef>
                <a:spcPts val="0"/>
              </a:spcBef>
              <a:buFont typeface="Questrial"/>
              <a:buNone/>
              <a:defRPr sz="1600" b="1"/>
            </a:lvl5pPr>
            <a:lvl6pPr marL="2286000" indent="0" rtl="0">
              <a:spcBef>
                <a:spcPts val="0"/>
              </a:spcBef>
              <a:buFont typeface="Questrial"/>
              <a:buNone/>
              <a:defRPr sz="1600" b="1"/>
            </a:lvl6pPr>
            <a:lvl7pPr marL="2743200" indent="0" rtl="0">
              <a:spcBef>
                <a:spcPts val="0"/>
              </a:spcBef>
              <a:buFont typeface="Questrial"/>
              <a:buNone/>
              <a:defRPr sz="1600" b="1"/>
            </a:lvl7pPr>
            <a:lvl8pPr marL="3200400" indent="0" rtl="0">
              <a:spcBef>
                <a:spcPts val="0"/>
              </a:spcBef>
              <a:buFont typeface="Questrial"/>
              <a:buNone/>
              <a:defRPr sz="1600" b="1"/>
            </a:lvl8pPr>
            <a:lvl9pPr marL="3657600" indent="0" rtl="0">
              <a:spcBef>
                <a:spcPts val="0"/>
              </a:spcBef>
              <a:buFont typeface="Questrial"/>
              <a:buNone/>
              <a:defRPr sz="1600" b="1"/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body" idx="2"/>
          </p:nvPr>
        </p:nvSpPr>
        <p:spPr>
          <a:xfrm>
            <a:off x="827700" y="2514600"/>
            <a:ext cx="3298112" cy="37417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1800"/>
            </a:lvl1pPr>
            <a:lvl2pPr rtl="0">
              <a:spcBef>
                <a:spcPts val="0"/>
              </a:spcBef>
              <a:defRPr sz="1600"/>
            </a:lvl2pPr>
            <a:lvl3pPr rtl="0">
              <a:spcBef>
                <a:spcPts val="0"/>
              </a:spcBef>
              <a:defRPr sz="1400"/>
            </a:lvl3pPr>
            <a:lvl4pPr rtl="0">
              <a:spcBef>
                <a:spcPts val="0"/>
              </a:spcBef>
              <a:defRPr sz="1200"/>
            </a:lvl4pPr>
            <a:lvl5pPr rtl="0">
              <a:spcBef>
                <a:spcPts val="0"/>
              </a:spcBef>
              <a:defRPr sz="1200"/>
            </a:lvl5pPr>
            <a:lvl6pPr rtl="0">
              <a:spcBef>
                <a:spcPts val="0"/>
              </a:spcBef>
              <a:defRPr sz="1200"/>
            </a:lvl6pPr>
            <a:lvl7pPr rtl="0">
              <a:spcBef>
                <a:spcPts val="0"/>
              </a:spcBef>
              <a:defRPr sz="1200"/>
            </a:lvl7pPr>
            <a:lvl8pPr rtl="0">
              <a:spcBef>
                <a:spcPts val="0"/>
              </a:spcBef>
              <a:defRPr sz="1200"/>
            </a:lvl8pPr>
            <a:lvl9pPr rtl="0">
              <a:spcBef>
                <a:spcPts val="0"/>
              </a:spcBef>
              <a:defRPr sz="1200"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3"/>
          </p:nvPr>
        </p:nvSpPr>
        <p:spPr>
          <a:xfrm>
            <a:off x="4241976" y="1905000"/>
            <a:ext cx="3298112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86D1D8"/>
              </a:buClr>
              <a:buFont typeface="Questrial"/>
              <a:buNone/>
              <a:defRPr sz="2400" b="0">
                <a:solidFill>
                  <a:srgbClr val="86D1D8"/>
                </a:solidFill>
              </a:defRPr>
            </a:lvl1pPr>
            <a:lvl2pPr marL="457200" indent="0" rtl="0">
              <a:spcBef>
                <a:spcPts val="0"/>
              </a:spcBef>
              <a:buFont typeface="Questrial"/>
              <a:buNone/>
              <a:defRPr sz="2000" b="1"/>
            </a:lvl2pPr>
            <a:lvl3pPr marL="914400" indent="0" rtl="0">
              <a:spcBef>
                <a:spcPts val="0"/>
              </a:spcBef>
              <a:buFont typeface="Questrial"/>
              <a:buNone/>
              <a:defRPr sz="1800" b="1"/>
            </a:lvl3pPr>
            <a:lvl4pPr marL="1371600" indent="0" rtl="0">
              <a:spcBef>
                <a:spcPts val="0"/>
              </a:spcBef>
              <a:buFont typeface="Questrial"/>
              <a:buNone/>
              <a:defRPr sz="1600" b="1"/>
            </a:lvl4pPr>
            <a:lvl5pPr marL="1828800" indent="0" rtl="0">
              <a:spcBef>
                <a:spcPts val="0"/>
              </a:spcBef>
              <a:buFont typeface="Questrial"/>
              <a:buNone/>
              <a:defRPr sz="1600" b="1"/>
            </a:lvl5pPr>
            <a:lvl6pPr marL="2286000" indent="0" rtl="0">
              <a:spcBef>
                <a:spcPts val="0"/>
              </a:spcBef>
              <a:buFont typeface="Questrial"/>
              <a:buNone/>
              <a:defRPr sz="1600" b="1"/>
            </a:lvl6pPr>
            <a:lvl7pPr marL="2743200" indent="0" rtl="0">
              <a:spcBef>
                <a:spcPts val="0"/>
              </a:spcBef>
              <a:buFont typeface="Questrial"/>
              <a:buNone/>
              <a:defRPr sz="1600" b="1"/>
            </a:lvl7pPr>
            <a:lvl8pPr marL="3200400" indent="0" rtl="0">
              <a:spcBef>
                <a:spcPts val="0"/>
              </a:spcBef>
              <a:buFont typeface="Questrial"/>
              <a:buNone/>
              <a:defRPr sz="1600" b="1"/>
            </a:lvl8pPr>
            <a:lvl9pPr marL="3657600" indent="0" rtl="0">
              <a:spcBef>
                <a:spcPts val="0"/>
              </a:spcBef>
              <a:buFont typeface="Questrial"/>
              <a:buNone/>
              <a:defRPr sz="1600" b="1"/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body" idx="4"/>
          </p:nvPr>
        </p:nvSpPr>
        <p:spPr>
          <a:xfrm>
            <a:off x="4241976" y="2514600"/>
            <a:ext cx="3298112" cy="37417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1800"/>
            </a:lvl1pPr>
            <a:lvl2pPr rtl="0">
              <a:spcBef>
                <a:spcPts val="0"/>
              </a:spcBef>
              <a:defRPr sz="1600"/>
            </a:lvl2pPr>
            <a:lvl3pPr rtl="0">
              <a:spcBef>
                <a:spcPts val="0"/>
              </a:spcBef>
              <a:defRPr sz="1400"/>
            </a:lvl3pPr>
            <a:lvl4pPr rtl="0">
              <a:spcBef>
                <a:spcPts val="0"/>
              </a:spcBef>
              <a:defRPr sz="1200"/>
            </a:lvl4pPr>
            <a:lvl5pPr rtl="0">
              <a:spcBef>
                <a:spcPts val="0"/>
              </a:spcBef>
              <a:defRPr sz="1200"/>
            </a:lvl5pPr>
            <a:lvl6pPr rtl="0">
              <a:spcBef>
                <a:spcPts val="0"/>
              </a:spcBef>
              <a:defRPr sz="1200"/>
            </a:lvl6pPr>
            <a:lvl7pPr rtl="0">
              <a:spcBef>
                <a:spcPts val="0"/>
              </a:spcBef>
              <a:defRPr sz="1200"/>
            </a:lvl7pPr>
            <a:lvl8pPr rtl="0">
              <a:spcBef>
                <a:spcPts val="0"/>
              </a:spcBef>
              <a:defRPr sz="1200"/>
            </a:lvl8pPr>
            <a:lvl9pPr rtl="0">
              <a:spcBef>
                <a:spcPts val="0"/>
              </a:spcBef>
              <a:defRPr sz="1200"/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dt" idx="10"/>
          </p:nvPr>
        </p:nvSpPr>
        <p:spPr>
          <a:xfrm rot="5400000">
            <a:off x="7494586" y="1828799"/>
            <a:ext cx="990599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6" marR="0" indent="-6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15" marR="0" indent="-1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22" marR="0" indent="-2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31" marR="0" indent="-3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38" marR="0" indent="-37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46" marR="0" indent="-4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53" marR="0" indent="-52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60" marR="0" indent="-6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ftr" idx="11"/>
          </p:nvPr>
        </p:nvSpPr>
        <p:spPr>
          <a:xfrm rot="5400000">
            <a:off x="6233318" y="3263106"/>
            <a:ext cx="3859212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6" marR="0" indent="-6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15" marR="0" indent="-1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22" marR="0" indent="-2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31" marR="0" indent="-3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38" marR="0" indent="-37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46" marR="0" indent="-4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53" marR="0" indent="-52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60" marR="0" indent="-6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7766050" y="295275"/>
            <a:ext cx="628649" cy="7683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lang="en-US" sz="28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800" b="0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a obsahy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484187" y="452437"/>
            <a:ext cx="7056437" cy="14001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rtl="0">
              <a:spcBef>
                <a:spcPts val="0"/>
              </a:spcBef>
              <a:defRPr sz="1800">
                <a:solidFill>
                  <a:schemeClr val="lt2"/>
                </a:solidFill>
              </a:defRPr>
            </a:lvl6pPr>
            <a:lvl7pPr rtl="0">
              <a:spcBef>
                <a:spcPts val="0"/>
              </a:spcBef>
              <a:defRPr sz="1800">
                <a:solidFill>
                  <a:schemeClr val="lt2"/>
                </a:solidFill>
              </a:defRPr>
            </a:lvl7pPr>
            <a:lvl8pPr rtl="0">
              <a:spcBef>
                <a:spcPts val="0"/>
              </a:spcBef>
              <a:defRPr sz="1800">
                <a:solidFill>
                  <a:schemeClr val="lt2"/>
                </a:solidFill>
              </a:defRPr>
            </a:lvl8pPr>
            <a:lvl9pPr rtl="0">
              <a:spcBef>
                <a:spcPts val="0"/>
              </a:spcBef>
              <a:defRPr sz="1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827700" y="2060575"/>
            <a:ext cx="3298112" cy="41957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1800"/>
            </a:lvl1pPr>
            <a:lvl2pPr rtl="0">
              <a:spcBef>
                <a:spcPts val="0"/>
              </a:spcBef>
              <a:defRPr sz="1600"/>
            </a:lvl2pPr>
            <a:lvl3pPr rtl="0">
              <a:spcBef>
                <a:spcPts val="0"/>
              </a:spcBef>
              <a:defRPr sz="1400"/>
            </a:lvl3pPr>
            <a:lvl4pPr rtl="0">
              <a:spcBef>
                <a:spcPts val="0"/>
              </a:spcBef>
              <a:defRPr sz="1200"/>
            </a:lvl4pPr>
            <a:lvl5pPr rtl="0">
              <a:spcBef>
                <a:spcPts val="0"/>
              </a:spcBef>
              <a:defRPr sz="1200"/>
            </a:lvl5pPr>
            <a:lvl6pPr rtl="0">
              <a:spcBef>
                <a:spcPts val="0"/>
              </a:spcBef>
              <a:defRPr sz="1200"/>
            </a:lvl6pPr>
            <a:lvl7pPr rtl="0">
              <a:spcBef>
                <a:spcPts val="0"/>
              </a:spcBef>
              <a:defRPr sz="1200"/>
            </a:lvl7pPr>
            <a:lvl8pPr rtl="0">
              <a:spcBef>
                <a:spcPts val="0"/>
              </a:spcBef>
              <a:defRPr sz="1200"/>
            </a:lvl8pPr>
            <a:lvl9pPr rtl="0">
              <a:spcBef>
                <a:spcPts val="0"/>
              </a:spcBef>
              <a:defRPr sz="1200"/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body" idx="2"/>
          </p:nvPr>
        </p:nvSpPr>
        <p:spPr>
          <a:xfrm>
            <a:off x="4241975" y="2056092"/>
            <a:ext cx="3298115" cy="42002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1800"/>
            </a:lvl1pPr>
            <a:lvl2pPr rtl="0">
              <a:spcBef>
                <a:spcPts val="0"/>
              </a:spcBef>
              <a:defRPr sz="1600"/>
            </a:lvl2pPr>
            <a:lvl3pPr rtl="0">
              <a:spcBef>
                <a:spcPts val="0"/>
              </a:spcBef>
              <a:defRPr sz="1400"/>
            </a:lvl3pPr>
            <a:lvl4pPr rtl="0">
              <a:spcBef>
                <a:spcPts val="0"/>
              </a:spcBef>
              <a:defRPr sz="1200"/>
            </a:lvl4pPr>
            <a:lvl5pPr rtl="0">
              <a:spcBef>
                <a:spcPts val="0"/>
              </a:spcBef>
              <a:defRPr sz="1200"/>
            </a:lvl5pPr>
            <a:lvl6pPr rtl="0">
              <a:spcBef>
                <a:spcPts val="0"/>
              </a:spcBef>
              <a:defRPr sz="1200"/>
            </a:lvl6pPr>
            <a:lvl7pPr rtl="0">
              <a:spcBef>
                <a:spcPts val="0"/>
              </a:spcBef>
              <a:defRPr sz="1200"/>
            </a:lvl7pPr>
            <a:lvl8pPr rtl="0">
              <a:spcBef>
                <a:spcPts val="0"/>
              </a:spcBef>
              <a:defRPr sz="1200"/>
            </a:lvl8pPr>
            <a:lvl9pPr rtl="0">
              <a:spcBef>
                <a:spcPts val="0"/>
              </a:spcBef>
              <a:defRPr sz="1200"/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dt" idx="10"/>
          </p:nvPr>
        </p:nvSpPr>
        <p:spPr>
          <a:xfrm rot="5400000">
            <a:off x="7494586" y="1828799"/>
            <a:ext cx="990599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6" marR="0" indent="-6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15" marR="0" indent="-1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22" marR="0" indent="-2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31" marR="0" indent="-3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38" marR="0" indent="-37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46" marR="0" indent="-4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53" marR="0" indent="-52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60" marR="0" indent="-6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ftr" idx="11"/>
          </p:nvPr>
        </p:nvSpPr>
        <p:spPr>
          <a:xfrm rot="5400000">
            <a:off x="6233318" y="3263106"/>
            <a:ext cx="3859212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6" marR="0" indent="-6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15" marR="0" indent="-1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22" marR="0" indent="-2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31" marR="0" indent="-3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38" marR="0" indent="-37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46" marR="0" indent="-4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53" marR="0" indent="-52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60" marR="0" indent="-6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sldNum" idx="12"/>
          </p:nvPr>
        </p:nvSpPr>
        <p:spPr>
          <a:xfrm>
            <a:off x="7766050" y="295275"/>
            <a:ext cx="628649" cy="7683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lang="en-US" sz="28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800" b="0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ctrTitle"/>
          </p:nvPr>
        </p:nvSpPr>
        <p:spPr>
          <a:xfrm>
            <a:off x="866441" y="1447800"/>
            <a:ext cx="6620967" cy="33295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 sz="7200" b="0" i="0" u="none" strike="noStrike" cap="none" baseline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indent="0" algn="l" rtl="0">
              <a:spcBef>
                <a:spcPts val="0"/>
              </a:spcBef>
              <a:spcAft>
                <a:spcPts val="0"/>
              </a:spcAft>
              <a:defRPr sz="4200" b="0" i="0" u="none" strike="noStrike" cap="none" baseline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 sz="4200" b="0" i="0" u="none" strike="noStrike" cap="none" baseline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 sz="4200" b="0" i="0" u="none" strike="noStrike" cap="none" baseline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 sz="4200" b="0" i="0" u="none" strike="noStrike" cap="none" baseline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6pPr>
            <a:lvl7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7pPr>
            <a:lvl8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8pPr>
            <a:lvl9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subTitle" idx="1"/>
          </p:nvPr>
        </p:nvSpPr>
        <p:spPr>
          <a:xfrm>
            <a:off x="866441" y="4777380"/>
            <a:ext cx="6620967" cy="8614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Font typeface="Noto Symbol"/>
              <a:buNone/>
              <a:defRPr sz="2000" b="0" i="0" u="none" strike="noStrike" cap="none" baseline="0">
                <a:solidFill>
                  <a:srgbClr val="86D1D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indent="0" algn="ctr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Font typeface="Noto Symbol"/>
              <a:buNone/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indent="0" algn="ctr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Font typeface="Noto Symbol"/>
              <a:buNone/>
              <a:defRPr sz="16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indent="0" algn="ctr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Font typeface="Noto Symbol"/>
              <a:buNone/>
              <a:defRPr sz="14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indent="0" algn="ctr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Font typeface="Noto Symbol"/>
              <a:buNone/>
              <a:defRPr sz="14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indent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None/>
              <a:defRPr sz="14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indent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None/>
              <a:defRPr sz="14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indent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None/>
              <a:defRPr sz="14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indent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None/>
              <a:defRPr sz="14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dt" idx="10"/>
          </p:nvPr>
        </p:nvSpPr>
        <p:spPr>
          <a:xfrm rot="5400000">
            <a:off x="7494586" y="1828799"/>
            <a:ext cx="990599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6" marR="0" indent="-6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15" marR="0" indent="-1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22" marR="0" indent="-2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31" marR="0" indent="-3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38" marR="0" indent="-37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46" marR="0" indent="-4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53" marR="0" indent="-52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60" marR="0" indent="-6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ftr" idx="11"/>
          </p:nvPr>
        </p:nvSpPr>
        <p:spPr>
          <a:xfrm rot="5400000">
            <a:off x="6233318" y="3263106"/>
            <a:ext cx="3859212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6" marR="0" indent="-6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15" marR="0" indent="-1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22" marR="0" indent="-2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31" marR="0" indent="-3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38" marR="0" indent="-37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46" marR="0" indent="-4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53" marR="0" indent="-52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60" marR="0" indent="-6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7766050" y="295275"/>
            <a:ext cx="628649" cy="7683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lang="en-US" sz="28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800" b="0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Záhlaví části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866442" y="2861733"/>
            <a:ext cx="6620967" cy="191564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 sz="4000" b="0" cap="none"/>
            </a:lvl1pPr>
            <a:lvl2pPr rtl="0">
              <a:spcBef>
                <a:spcPts val="0"/>
              </a:spcBef>
              <a:defRPr sz="4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rtl="0">
              <a:spcBef>
                <a:spcPts val="0"/>
              </a:spcBef>
              <a:defRPr sz="4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rtl="0">
              <a:spcBef>
                <a:spcPts val="0"/>
              </a:spcBef>
              <a:defRPr sz="4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rtl="0">
              <a:spcBef>
                <a:spcPts val="0"/>
              </a:spcBef>
              <a:defRPr sz="4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rtl="0">
              <a:spcBef>
                <a:spcPts val="0"/>
              </a:spcBef>
              <a:defRPr sz="1800">
                <a:solidFill>
                  <a:schemeClr val="lt2"/>
                </a:solidFill>
              </a:defRPr>
            </a:lvl6pPr>
            <a:lvl7pPr rtl="0">
              <a:spcBef>
                <a:spcPts val="0"/>
              </a:spcBef>
              <a:defRPr sz="1800">
                <a:solidFill>
                  <a:schemeClr val="lt2"/>
                </a:solidFill>
              </a:defRPr>
            </a:lvl7pPr>
            <a:lvl8pPr rtl="0">
              <a:spcBef>
                <a:spcPts val="0"/>
              </a:spcBef>
              <a:defRPr sz="1800">
                <a:solidFill>
                  <a:schemeClr val="lt2"/>
                </a:solidFill>
              </a:defRPr>
            </a:lvl8pPr>
            <a:lvl9pPr rtl="0">
              <a:spcBef>
                <a:spcPts val="0"/>
              </a:spcBef>
              <a:defRPr sz="1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866441" y="4777380"/>
            <a:ext cx="6620967" cy="860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l" rtl="0">
              <a:spcBef>
                <a:spcPts val="0"/>
              </a:spcBef>
              <a:buClr>
                <a:srgbClr val="86D1D8"/>
              </a:buClr>
              <a:buFont typeface="Questrial"/>
              <a:buNone/>
              <a:defRPr sz="2000" cap="none">
                <a:solidFill>
                  <a:srgbClr val="86D1D8"/>
                </a:solidFill>
              </a:defRPr>
            </a:lvl1pPr>
            <a:lvl2pPr marL="457200" indent="0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800">
                <a:solidFill>
                  <a:schemeClr val="lt1"/>
                </a:solidFill>
              </a:defRPr>
            </a:lvl2pPr>
            <a:lvl3pPr marL="914400" indent="0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600">
                <a:solidFill>
                  <a:schemeClr val="lt1"/>
                </a:solidFill>
              </a:defRPr>
            </a:lvl3pPr>
            <a:lvl4pPr marL="1371600" indent="0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400">
                <a:solidFill>
                  <a:schemeClr val="lt1"/>
                </a:solidFill>
              </a:defRPr>
            </a:lvl4pPr>
            <a:lvl5pPr marL="1828800" indent="0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400">
                <a:solidFill>
                  <a:schemeClr val="lt1"/>
                </a:solidFill>
              </a:defRPr>
            </a:lvl5pPr>
            <a:lvl6pPr marL="2286000" indent="0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400">
                <a:solidFill>
                  <a:schemeClr val="lt1"/>
                </a:solidFill>
              </a:defRPr>
            </a:lvl6pPr>
            <a:lvl7pPr marL="2743200" indent="0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400">
                <a:solidFill>
                  <a:schemeClr val="lt1"/>
                </a:solidFill>
              </a:defRPr>
            </a:lvl7pPr>
            <a:lvl8pPr marL="3200400" indent="0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400">
                <a:solidFill>
                  <a:schemeClr val="lt1"/>
                </a:solidFill>
              </a:defRPr>
            </a:lvl8pPr>
            <a:lvl9pPr marL="3657600" indent="0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 rot="5400000">
            <a:off x="7494586" y="1828799"/>
            <a:ext cx="990599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6" marR="0" indent="-6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15" marR="0" indent="-1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22" marR="0" indent="-2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31" marR="0" indent="-3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38" marR="0" indent="-37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46" marR="0" indent="-4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53" marR="0" indent="-52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60" marR="0" indent="-6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 rot="5400000">
            <a:off x="6233318" y="3263106"/>
            <a:ext cx="3859212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6" marR="0" indent="-6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15" marR="0" indent="-1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22" marR="0" indent="-2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31" marR="0" indent="-3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38" marR="0" indent="-37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46" marR="0" indent="-4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53" marR="0" indent="-52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60" marR="0" indent="-6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7766050" y="295275"/>
            <a:ext cx="628649" cy="7683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lang="en-US" sz="28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800" b="0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84187" y="452437"/>
            <a:ext cx="7056437" cy="14001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rtl="0">
              <a:spcBef>
                <a:spcPts val="0"/>
              </a:spcBef>
              <a:defRPr sz="1800">
                <a:solidFill>
                  <a:schemeClr val="lt2"/>
                </a:solidFill>
              </a:defRPr>
            </a:lvl6pPr>
            <a:lvl7pPr rtl="0">
              <a:spcBef>
                <a:spcPts val="0"/>
              </a:spcBef>
              <a:defRPr sz="1800">
                <a:solidFill>
                  <a:schemeClr val="lt2"/>
                </a:solidFill>
              </a:defRPr>
            </a:lvl7pPr>
            <a:lvl8pPr rtl="0">
              <a:spcBef>
                <a:spcPts val="0"/>
              </a:spcBef>
              <a:defRPr sz="1800">
                <a:solidFill>
                  <a:schemeClr val="lt2"/>
                </a:solidFill>
              </a:defRPr>
            </a:lvl8pPr>
            <a:lvl9pPr rtl="0">
              <a:spcBef>
                <a:spcPts val="0"/>
              </a:spcBef>
              <a:defRPr sz="1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827087" y="2052636"/>
            <a:ext cx="6711949" cy="4195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4130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Font typeface="Noto Symbol"/>
              <a:buChar char=""/>
              <a:defRPr sz="2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742950" indent="-194309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Font typeface="Noto Symbol"/>
              <a:buChar char=""/>
              <a:defRPr sz="1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indent="-147319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Font typeface="Noto Symbol"/>
              <a:buChar char=""/>
              <a:defRPr sz="16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indent="-15748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Font typeface="Noto Symbol"/>
              <a:buChar char=""/>
              <a:defRPr sz="14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indent="-157479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Font typeface="Noto Symbol"/>
              <a:buChar char=""/>
              <a:defRPr sz="14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42" indent="-157521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"/>
              <a:defRPr sz="1400" b="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49" indent="-157528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"/>
              <a:defRPr sz="1400" b="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57" indent="-157536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"/>
              <a:defRPr sz="1400" b="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64" indent="-157543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"/>
              <a:defRPr sz="1400" b="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dt" idx="10"/>
          </p:nvPr>
        </p:nvSpPr>
        <p:spPr>
          <a:xfrm rot="5400000">
            <a:off x="7494586" y="1828799"/>
            <a:ext cx="990599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6" marR="0" indent="-6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15" marR="0" indent="-1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22" marR="0" indent="-2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31" marR="0" indent="-3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38" marR="0" indent="-37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46" marR="0" indent="-4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53" marR="0" indent="-52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60" marR="0" indent="-6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ftr" idx="11"/>
          </p:nvPr>
        </p:nvSpPr>
        <p:spPr>
          <a:xfrm rot="5400000">
            <a:off x="6233318" y="3263106"/>
            <a:ext cx="3859212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6" marR="0" indent="-6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15" marR="0" indent="-1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22" marR="0" indent="-2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31" marR="0" indent="-3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38" marR="0" indent="-37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46" marR="0" indent="-4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53" marR="0" indent="-52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60" marR="0" indent="-6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7766050" y="295275"/>
            <a:ext cx="628649" cy="7683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lang="en-US" sz="28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800" b="0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Svislý nadpis a 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 rot="5400000">
            <a:off x="3974116" y="2685879"/>
            <a:ext cx="5826124" cy="13147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rtl="0">
              <a:spcBef>
                <a:spcPts val="0"/>
              </a:spcBef>
              <a:defRPr sz="1800">
                <a:solidFill>
                  <a:schemeClr val="lt2"/>
                </a:solidFill>
              </a:defRPr>
            </a:lvl6pPr>
            <a:lvl7pPr rtl="0">
              <a:spcBef>
                <a:spcPts val="0"/>
              </a:spcBef>
              <a:defRPr sz="1800">
                <a:solidFill>
                  <a:schemeClr val="lt2"/>
                </a:solidFill>
              </a:defRPr>
            </a:lvl7pPr>
            <a:lvl8pPr rtl="0">
              <a:spcBef>
                <a:spcPts val="0"/>
              </a:spcBef>
              <a:defRPr sz="1800">
                <a:solidFill>
                  <a:schemeClr val="lt2"/>
                </a:solidFill>
              </a:defRPr>
            </a:lvl8pPr>
            <a:lvl9pPr rtl="0">
              <a:spcBef>
                <a:spcPts val="0"/>
              </a:spcBef>
              <a:defRPr sz="1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 rot="5400000">
            <a:off x="532314" y="730365"/>
            <a:ext cx="5483134" cy="55688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4130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Font typeface="Noto Symbol"/>
              <a:buChar char=""/>
              <a:defRPr sz="2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742950" indent="-194309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Font typeface="Noto Symbol"/>
              <a:buChar char=""/>
              <a:defRPr sz="1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indent="-147319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Font typeface="Noto Symbol"/>
              <a:buChar char=""/>
              <a:defRPr sz="16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indent="-15748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Font typeface="Noto Symbol"/>
              <a:buChar char=""/>
              <a:defRPr sz="14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indent="-157479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Font typeface="Noto Symbol"/>
              <a:buChar char=""/>
              <a:defRPr sz="14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42" indent="-157521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"/>
              <a:defRPr sz="1400" b="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49" indent="-157528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"/>
              <a:defRPr sz="1400" b="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57" indent="-157536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"/>
              <a:defRPr sz="1400" b="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64" indent="-157543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"/>
              <a:defRPr sz="1400" b="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dt" idx="10"/>
          </p:nvPr>
        </p:nvSpPr>
        <p:spPr>
          <a:xfrm rot="5400000">
            <a:off x="7494586" y="1828799"/>
            <a:ext cx="990599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6" marR="0" indent="-6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15" marR="0" indent="-1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22" marR="0" indent="-2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31" marR="0" indent="-3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38" marR="0" indent="-37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46" marR="0" indent="-4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53" marR="0" indent="-52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60" marR="0" indent="-6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ftr" idx="11"/>
          </p:nvPr>
        </p:nvSpPr>
        <p:spPr>
          <a:xfrm rot="5400000">
            <a:off x="6233318" y="3263106"/>
            <a:ext cx="3859212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6" marR="0" indent="-6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15" marR="0" indent="-1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22" marR="0" indent="-2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31" marR="0" indent="-3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38" marR="0" indent="-37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46" marR="0" indent="-4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53" marR="0" indent="-52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60" marR="0" indent="-6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7766050" y="295275"/>
            <a:ext cx="628649" cy="7683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lang="en-US" sz="28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800" b="0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Nadpis a svislý 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484187" y="452437"/>
            <a:ext cx="7056437" cy="14001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rtl="0">
              <a:spcBef>
                <a:spcPts val="0"/>
              </a:spcBef>
              <a:defRPr sz="1800">
                <a:solidFill>
                  <a:schemeClr val="lt2"/>
                </a:solidFill>
              </a:defRPr>
            </a:lvl6pPr>
            <a:lvl7pPr rtl="0">
              <a:spcBef>
                <a:spcPts val="0"/>
              </a:spcBef>
              <a:defRPr sz="1800">
                <a:solidFill>
                  <a:schemeClr val="lt2"/>
                </a:solidFill>
              </a:defRPr>
            </a:lvl7pPr>
            <a:lvl8pPr rtl="0">
              <a:spcBef>
                <a:spcPts val="0"/>
              </a:spcBef>
              <a:defRPr sz="1800">
                <a:solidFill>
                  <a:schemeClr val="lt2"/>
                </a:solidFill>
              </a:defRPr>
            </a:lvl8pPr>
            <a:lvl9pPr rtl="0">
              <a:spcBef>
                <a:spcPts val="0"/>
              </a:spcBef>
              <a:defRPr sz="1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 rot="5400000">
            <a:off x="2085180" y="794543"/>
            <a:ext cx="4195762" cy="67119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4130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Font typeface="Noto Symbol"/>
              <a:buChar char=""/>
              <a:defRPr sz="2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742950" indent="-194309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Font typeface="Noto Symbol"/>
              <a:buChar char=""/>
              <a:defRPr sz="1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indent="-147319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Font typeface="Noto Symbol"/>
              <a:buChar char=""/>
              <a:defRPr sz="16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indent="-15748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Font typeface="Noto Symbol"/>
              <a:buChar char=""/>
              <a:defRPr sz="14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indent="-157479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Font typeface="Noto Symbol"/>
              <a:buChar char=""/>
              <a:defRPr sz="14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42" indent="-157521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"/>
              <a:defRPr sz="1400" b="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49" indent="-157528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"/>
              <a:defRPr sz="1400" b="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57" indent="-157536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"/>
              <a:defRPr sz="1400" b="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64" indent="-157543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"/>
              <a:defRPr sz="1400" b="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 rot="5400000">
            <a:off x="7494586" y="1828799"/>
            <a:ext cx="990599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6" marR="0" indent="-6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15" marR="0" indent="-1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22" marR="0" indent="-2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31" marR="0" indent="-3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38" marR="0" indent="-37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46" marR="0" indent="-4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53" marR="0" indent="-52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60" marR="0" indent="-6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 rot="5400000">
            <a:off x="6233318" y="3263106"/>
            <a:ext cx="3859212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6" marR="0" indent="-6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15" marR="0" indent="-1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22" marR="0" indent="-2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31" marR="0" indent="-3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38" marR="0" indent="-37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46" marR="0" indent="-4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53" marR="0" indent="-52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60" marR="0" indent="-6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7766050" y="295275"/>
            <a:ext cx="628649" cy="7683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lang="en-US" sz="28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800" b="0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Jmenovka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866441" y="3124200"/>
            <a:ext cx="6620969" cy="16531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 sz="4000" b="0" cap="none"/>
            </a:lvl1pPr>
            <a:lvl2pPr rtl="0">
              <a:spcBef>
                <a:spcPts val="0"/>
              </a:spcBef>
              <a:defRPr sz="4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rtl="0">
              <a:spcBef>
                <a:spcPts val="0"/>
              </a:spcBef>
              <a:defRPr sz="4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rtl="0">
              <a:spcBef>
                <a:spcPts val="0"/>
              </a:spcBef>
              <a:defRPr sz="4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rtl="0">
              <a:spcBef>
                <a:spcPts val="0"/>
              </a:spcBef>
              <a:defRPr sz="4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rtl="0">
              <a:spcBef>
                <a:spcPts val="0"/>
              </a:spcBef>
              <a:defRPr sz="1800">
                <a:solidFill>
                  <a:schemeClr val="lt2"/>
                </a:solidFill>
              </a:defRPr>
            </a:lvl6pPr>
            <a:lvl7pPr rtl="0">
              <a:spcBef>
                <a:spcPts val="0"/>
              </a:spcBef>
              <a:defRPr sz="1800">
                <a:solidFill>
                  <a:schemeClr val="lt2"/>
                </a:solidFill>
              </a:defRPr>
            </a:lvl7pPr>
            <a:lvl8pPr rtl="0">
              <a:spcBef>
                <a:spcPts val="0"/>
              </a:spcBef>
              <a:defRPr sz="1800">
                <a:solidFill>
                  <a:schemeClr val="lt2"/>
                </a:solidFill>
              </a:defRPr>
            </a:lvl8pPr>
            <a:lvl9pPr rtl="0">
              <a:spcBef>
                <a:spcPts val="0"/>
              </a:spcBef>
              <a:defRPr sz="1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866441" y="4777380"/>
            <a:ext cx="6620967" cy="860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l" rtl="0">
              <a:spcBef>
                <a:spcPts val="0"/>
              </a:spcBef>
              <a:buClr>
                <a:srgbClr val="86D1D8"/>
              </a:buClr>
              <a:buFont typeface="Questrial"/>
              <a:buNone/>
              <a:defRPr sz="2000" cap="none">
                <a:solidFill>
                  <a:srgbClr val="86D1D8"/>
                </a:solidFill>
              </a:defRPr>
            </a:lvl1pPr>
            <a:lvl2pPr marL="457200" indent="0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800">
                <a:solidFill>
                  <a:schemeClr val="lt1"/>
                </a:solidFill>
              </a:defRPr>
            </a:lvl2pPr>
            <a:lvl3pPr marL="914400" indent="0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600">
                <a:solidFill>
                  <a:schemeClr val="lt1"/>
                </a:solidFill>
              </a:defRPr>
            </a:lvl3pPr>
            <a:lvl4pPr marL="1371600" indent="0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400">
                <a:solidFill>
                  <a:schemeClr val="lt1"/>
                </a:solidFill>
              </a:defRPr>
            </a:lvl4pPr>
            <a:lvl5pPr marL="1828800" indent="0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400">
                <a:solidFill>
                  <a:schemeClr val="lt1"/>
                </a:solidFill>
              </a:defRPr>
            </a:lvl5pPr>
            <a:lvl6pPr marL="2286000" indent="0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400">
                <a:solidFill>
                  <a:schemeClr val="lt1"/>
                </a:solidFill>
              </a:defRPr>
            </a:lvl6pPr>
            <a:lvl7pPr marL="2743200" indent="0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400">
                <a:solidFill>
                  <a:schemeClr val="lt1"/>
                </a:solidFill>
              </a:defRPr>
            </a:lvl7pPr>
            <a:lvl8pPr marL="3200400" indent="0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400">
                <a:solidFill>
                  <a:schemeClr val="lt1"/>
                </a:solidFill>
              </a:defRPr>
            </a:lvl8pPr>
            <a:lvl9pPr marL="3657600" indent="0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xfrm rot="5400000">
            <a:off x="7494586" y="1828799"/>
            <a:ext cx="990599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6" marR="0" indent="-6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15" marR="0" indent="-1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22" marR="0" indent="-2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31" marR="0" indent="-3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38" marR="0" indent="-37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46" marR="0" indent="-4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53" marR="0" indent="-52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60" marR="0" indent="-6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 rot="5400000">
            <a:off x="6233318" y="3263106"/>
            <a:ext cx="3859212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6" marR="0" indent="-6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15" marR="0" indent="-1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22" marR="0" indent="-2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31" marR="0" indent="-3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38" marR="0" indent="-37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46" marR="0" indent="-4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53" marR="0" indent="-52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60" marR="0" indent="-6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7766050" y="295275"/>
            <a:ext cx="628649" cy="7683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lang="en-US" sz="28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800" b="0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ázev a popisek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866441" y="1447800"/>
            <a:ext cx="6620967" cy="1981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4800"/>
            </a:lvl1pPr>
            <a:lvl2pPr rtl="0">
              <a:spcBef>
                <a:spcPts val="0"/>
              </a:spcBef>
              <a:defRPr sz="4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rtl="0">
              <a:spcBef>
                <a:spcPts val="0"/>
              </a:spcBef>
              <a:defRPr sz="4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rtl="0">
              <a:spcBef>
                <a:spcPts val="0"/>
              </a:spcBef>
              <a:defRPr sz="4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rtl="0">
              <a:spcBef>
                <a:spcPts val="0"/>
              </a:spcBef>
              <a:defRPr sz="4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rtl="0">
              <a:spcBef>
                <a:spcPts val="0"/>
              </a:spcBef>
              <a:defRPr sz="1800">
                <a:solidFill>
                  <a:schemeClr val="lt2"/>
                </a:solidFill>
              </a:defRPr>
            </a:lvl6pPr>
            <a:lvl7pPr rtl="0">
              <a:spcBef>
                <a:spcPts val="0"/>
              </a:spcBef>
              <a:defRPr sz="1800">
                <a:solidFill>
                  <a:schemeClr val="lt2"/>
                </a:solidFill>
              </a:defRPr>
            </a:lvl7pPr>
            <a:lvl8pPr rtl="0">
              <a:spcBef>
                <a:spcPts val="0"/>
              </a:spcBef>
              <a:defRPr sz="1800">
                <a:solidFill>
                  <a:schemeClr val="lt2"/>
                </a:solidFill>
              </a:defRPr>
            </a:lvl8pPr>
            <a:lvl9pPr rtl="0">
              <a:spcBef>
                <a:spcPts val="0"/>
              </a:spcBef>
              <a:defRPr sz="1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866441" y="3657600"/>
            <a:ext cx="6620967" cy="236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rtl="0">
              <a:spcBef>
                <a:spcPts val="0"/>
              </a:spcBef>
              <a:buFont typeface="Questrial"/>
              <a:buNone/>
              <a:defRPr sz="1800"/>
            </a:lvl1pPr>
            <a:lvl2pPr marL="457200" indent="0" rtl="0">
              <a:spcBef>
                <a:spcPts val="0"/>
              </a:spcBef>
              <a:buFont typeface="Questrial"/>
              <a:buNone/>
              <a:defRPr sz="1200"/>
            </a:lvl2pPr>
            <a:lvl3pPr marL="914400" indent="0" rtl="0">
              <a:spcBef>
                <a:spcPts val="0"/>
              </a:spcBef>
              <a:buFont typeface="Questrial"/>
              <a:buNone/>
              <a:defRPr sz="1000"/>
            </a:lvl3pPr>
            <a:lvl4pPr marL="1371600" indent="0" rtl="0">
              <a:spcBef>
                <a:spcPts val="0"/>
              </a:spcBef>
              <a:buFont typeface="Questrial"/>
              <a:buNone/>
              <a:defRPr sz="900"/>
            </a:lvl4pPr>
            <a:lvl5pPr marL="1828800" indent="0" rtl="0">
              <a:spcBef>
                <a:spcPts val="0"/>
              </a:spcBef>
              <a:buFont typeface="Questrial"/>
              <a:buNone/>
              <a:defRPr sz="900"/>
            </a:lvl5pPr>
            <a:lvl6pPr marL="2286000" indent="0" rtl="0">
              <a:spcBef>
                <a:spcPts val="0"/>
              </a:spcBef>
              <a:buFont typeface="Questrial"/>
              <a:buNone/>
              <a:defRPr sz="900"/>
            </a:lvl6pPr>
            <a:lvl7pPr marL="2743200" indent="0" rtl="0">
              <a:spcBef>
                <a:spcPts val="0"/>
              </a:spcBef>
              <a:buFont typeface="Questrial"/>
              <a:buNone/>
              <a:defRPr sz="900"/>
            </a:lvl7pPr>
            <a:lvl8pPr marL="3200400" indent="0" rtl="0">
              <a:spcBef>
                <a:spcPts val="0"/>
              </a:spcBef>
              <a:buFont typeface="Questrial"/>
              <a:buNone/>
              <a:defRPr sz="900"/>
            </a:lvl8pPr>
            <a:lvl9pPr marL="3657600" indent="0" rtl="0">
              <a:spcBef>
                <a:spcPts val="0"/>
              </a:spcBef>
              <a:buFont typeface="Questrial"/>
              <a:buNone/>
              <a:defRPr sz="900"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dt" idx="10"/>
          </p:nvPr>
        </p:nvSpPr>
        <p:spPr>
          <a:xfrm rot="5400000">
            <a:off x="7494586" y="1828799"/>
            <a:ext cx="990599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6" marR="0" indent="-6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15" marR="0" indent="-1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22" marR="0" indent="-2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31" marR="0" indent="-3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38" marR="0" indent="-37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46" marR="0" indent="-4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53" marR="0" indent="-52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60" marR="0" indent="-6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ftr" idx="11"/>
          </p:nvPr>
        </p:nvSpPr>
        <p:spPr>
          <a:xfrm rot="5400000">
            <a:off x="6233318" y="3263106"/>
            <a:ext cx="3859212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6" marR="0" indent="-6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15" marR="0" indent="-1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22" marR="0" indent="-2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31" marR="0" indent="-3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38" marR="0" indent="-37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46" marR="0" indent="-4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53" marR="0" indent="-52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60" marR="0" indent="-6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7766050" y="295275"/>
            <a:ext cx="628649" cy="7683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lang="en-US" sz="28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800" b="0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anoramatický obrázek s popiskem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866442" y="4800587"/>
            <a:ext cx="6620967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 sz="2400" b="0"/>
            </a:lvl1pPr>
            <a:lvl2pPr rtl="0">
              <a:spcBef>
                <a:spcPts val="0"/>
              </a:spcBef>
              <a:defRPr sz="4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rtl="0">
              <a:spcBef>
                <a:spcPts val="0"/>
              </a:spcBef>
              <a:defRPr sz="4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rtl="0">
              <a:spcBef>
                <a:spcPts val="0"/>
              </a:spcBef>
              <a:defRPr sz="4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rtl="0">
              <a:spcBef>
                <a:spcPts val="0"/>
              </a:spcBef>
              <a:defRPr sz="4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rtl="0">
              <a:spcBef>
                <a:spcPts val="0"/>
              </a:spcBef>
              <a:defRPr sz="1800">
                <a:solidFill>
                  <a:schemeClr val="lt2"/>
                </a:solidFill>
              </a:defRPr>
            </a:lvl6pPr>
            <a:lvl7pPr rtl="0">
              <a:spcBef>
                <a:spcPts val="0"/>
              </a:spcBef>
              <a:defRPr sz="1800">
                <a:solidFill>
                  <a:schemeClr val="lt2"/>
                </a:solidFill>
              </a:defRPr>
            </a:lvl7pPr>
            <a:lvl8pPr rtl="0">
              <a:spcBef>
                <a:spcPts val="0"/>
              </a:spcBef>
              <a:defRPr sz="1800">
                <a:solidFill>
                  <a:schemeClr val="lt2"/>
                </a:solidFill>
              </a:defRPr>
            </a:lvl8pPr>
            <a:lvl9pPr rtl="0">
              <a:spcBef>
                <a:spcPts val="0"/>
              </a:spcBef>
              <a:defRPr sz="1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2" name="Shape 72"/>
          <p:cNvSpPr>
            <a:spLocks noGrp="1"/>
          </p:cNvSpPr>
          <p:nvPr>
            <p:ph type="pic" idx="2"/>
          </p:nvPr>
        </p:nvSpPr>
        <p:spPr>
          <a:xfrm>
            <a:off x="866441" y="685800"/>
            <a:ext cx="6620967" cy="3640666"/>
          </a:xfrm>
          <a:prstGeom prst="roundRect">
            <a:avLst>
              <a:gd name="adj" fmla="val 1858"/>
            </a:avLst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6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6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6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6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6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6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6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6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6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866442" y="5367325"/>
            <a:ext cx="6620965" cy="4937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Questrial"/>
              <a:buNone/>
              <a:defRPr sz="1200"/>
            </a:lvl1pPr>
            <a:lvl2pPr marL="457200" indent="0" rtl="0">
              <a:spcBef>
                <a:spcPts val="0"/>
              </a:spcBef>
              <a:buFont typeface="Questrial"/>
              <a:buNone/>
              <a:defRPr sz="1200"/>
            </a:lvl2pPr>
            <a:lvl3pPr marL="914400" indent="0" rtl="0">
              <a:spcBef>
                <a:spcPts val="0"/>
              </a:spcBef>
              <a:buFont typeface="Questrial"/>
              <a:buNone/>
              <a:defRPr sz="1000"/>
            </a:lvl3pPr>
            <a:lvl4pPr marL="1371600" indent="0" rtl="0">
              <a:spcBef>
                <a:spcPts val="0"/>
              </a:spcBef>
              <a:buFont typeface="Questrial"/>
              <a:buNone/>
              <a:defRPr sz="900"/>
            </a:lvl4pPr>
            <a:lvl5pPr marL="1828800" indent="0" rtl="0">
              <a:spcBef>
                <a:spcPts val="0"/>
              </a:spcBef>
              <a:buFont typeface="Questrial"/>
              <a:buNone/>
              <a:defRPr sz="900"/>
            </a:lvl5pPr>
            <a:lvl6pPr marL="2286000" indent="0" rtl="0">
              <a:spcBef>
                <a:spcPts val="0"/>
              </a:spcBef>
              <a:buFont typeface="Questrial"/>
              <a:buNone/>
              <a:defRPr sz="900"/>
            </a:lvl6pPr>
            <a:lvl7pPr marL="2743200" indent="0" rtl="0">
              <a:spcBef>
                <a:spcPts val="0"/>
              </a:spcBef>
              <a:buFont typeface="Questrial"/>
              <a:buNone/>
              <a:defRPr sz="900"/>
            </a:lvl7pPr>
            <a:lvl8pPr marL="3200400" indent="0" rtl="0">
              <a:spcBef>
                <a:spcPts val="0"/>
              </a:spcBef>
              <a:buFont typeface="Questrial"/>
              <a:buNone/>
              <a:defRPr sz="900"/>
            </a:lvl8pPr>
            <a:lvl9pPr marL="3657600" indent="0" rtl="0">
              <a:spcBef>
                <a:spcPts val="0"/>
              </a:spcBef>
              <a:buFont typeface="Questrial"/>
              <a:buNone/>
              <a:defRPr sz="9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 rot="5400000">
            <a:off x="7494586" y="1828799"/>
            <a:ext cx="990599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6" marR="0" indent="-6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15" marR="0" indent="-1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22" marR="0" indent="-2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31" marR="0" indent="-3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38" marR="0" indent="-37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46" marR="0" indent="-4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53" marR="0" indent="-52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60" marR="0" indent="-6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 rot="5400000">
            <a:off x="6233318" y="3263106"/>
            <a:ext cx="3859212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6" marR="0" indent="-6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15" marR="0" indent="-1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22" marR="0" indent="-2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31" marR="0" indent="-3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38" marR="0" indent="-37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46" marR="0" indent="-4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53" marR="0" indent="-52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60" marR="0" indent="-6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7766050" y="295275"/>
            <a:ext cx="628649" cy="7683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lang="en-US" sz="28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800" b="0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Obrázek s titulkem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865655" y="1854191"/>
            <a:ext cx="3820674" cy="15748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 sz="3600" b="0"/>
            </a:lvl1pPr>
            <a:lvl2pPr rtl="0">
              <a:spcBef>
                <a:spcPts val="0"/>
              </a:spcBef>
              <a:defRPr sz="4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rtl="0">
              <a:spcBef>
                <a:spcPts val="0"/>
              </a:spcBef>
              <a:defRPr sz="4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rtl="0">
              <a:spcBef>
                <a:spcPts val="0"/>
              </a:spcBef>
              <a:defRPr sz="4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rtl="0">
              <a:spcBef>
                <a:spcPts val="0"/>
              </a:spcBef>
              <a:defRPr sz="4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rtl="0">
              <a:spcBef>
                <a:spcPts val="0"/>
              </a:spcBef>
              <a:defRPr sz="1800">
                <a:solidFill>
                  <a:schemeClr val="lt2"/>
                </a:solidFill>
              </a:defRPr>
            </a:lvl6pPr>
            <a:lvl7pPr rtl="0">
              <a:spcBef>
                <a:spcPts val="0"/>
              </a:spcBef>
              <a:defRPr sz="1800">
                <a:solidFill>
                  <a:schemeClr val="lt2"/>
                </a:solidFill>
              </a:defRPr>
            </a:lvl7pPr>
            <a:lvl8pPr rtl="0">
              <a:spcBef>
                <a:spcPts val="0"/>
              </a:spcBef>
              <a:defRPr sz="1800">
                <a:solidFill>
                  <a:schemeClr val="lt2"/>
                </a:solidFill>
              </a:defRPr>
            </a:lvl8pPr>
            <a:lvl9pPr rtl="0">
              <a:spcBef>
                <a:spcPts val="0"/>
              </a:spcBef>
              <a:defRPr sz="1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9" name="Shape 79"/>
          <p:cNvSpPr>
            <a:spLocks noGrp="1"/>
          </p:cNvSpPr>
          <p:nvPr>
            <p:ph type="pic" idx="2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6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6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6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6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6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6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6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6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6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866441" y="3657600"/>
            <a:ext cx="3814728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Questrial"/>
              <a:buNone/>
              <a:defRPr sz="1400"/>
            </a:lvl1pPr>
            <a:lvl2pPr marL="457200" indent="0" rtl="0">
              <a:spcBef>
                <a:spcPts val="0"/>
              </a:spcBef>
              <a:buFont typeface="Questrial"/>
              <a:buNone/>
              <a:defRPr sz="1200"/>
            </a:lvl2pPr>
            <a:lvl3pPr marL="914400" indent="0" rtl="0">
              <a:spcBef>
                <a:spcPts val="0"/>
              </a:spcBef>
              <a:buFont typeface="Questrial"/>
              <a:buNone/>
              <a:defRPr sz="1000"/>
            </a:lvl3pPr>
            <a:lvl4pPr marL="1371600" indent="0" rtl="0">
              <a:spcBef>
                <a:spcPts val="0"/>
              </a:spcBef>
              <a:buFont typeface="Questrial"/>
              <a:buNone/>
              <a:defRPr sz="900"/>
            </a:lvl4pPr>
            <a:lvl5pPr marL="1828800" indent="0" rtl="0">
              <a:spcBef>
                <a:spcPts val="0"/>
              </a:spcBef>
              <a:buFont typeface="Questrial"/>
              <a:buNone/>
              <a:defRPr sz="900"/>
            </a:lvl5pPr>
            <a:lvl6pPr marL="2286000" indent="0" rtl="0">
              <a:spcBef>
                <a:spcPts val="0"/>
              </a:spcBef>
              <a:buFont typeface="Questrial"/>
              <a:buNone/>
              <a:defRPr sz="900"/>
            </a:lvl6pPr>
            <a:lvl7pPr marL="2743200" indent="0" rtl="0">
              <a:spcBef>
                <a:spcPts val="0"/>
              </a:spcBef>
              <a:buFont typeface="Questrial"/>
              <a:buNone/>
              <a:defRPr sz="900"/>
            </a:lvl7pPr>
            <a:lvl8pPr marL="3200400" indent="0" rtl="0">
              <a:spcBef>
                <a:spcPts val="0"/>
              </a:spcBef>
              <a:buFont typeface="Questrial"/>
              <a:buNone/>
              <a:defRPr sz="900"/>
            </a:lvl8pPr>
            <a:lvl9pPr marL="3657600" indent="0" rtl="0">
              <a:spcBef>
                <a:spcPts val="0"/>
              </a:spcBef>
              <a:buFont typeface="Questrial"/>
              <a:buNone/>
              <a:defRPr sz="900"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 rot="5400000">
            <a:off x="7494586" y="1828799"/>
            <a:ext cx="990599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6" marR="0" indent="-6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15" marR="0" indent="-1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22" marR="0" indent="-2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31" marR="0" indent="-3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38" marR="0" indent="-37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46" marR="0" indent="-4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53" marR="0" indent="-52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60" marR="0" indent="-6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 rot="5400000">
            <a:off x="6233318" y="3263106"/>
            <a:ext cx="3859212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6" marR="0" indent="-6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15" marR="0" indent="-1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22" marR="0" indent="-2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31" marR="0" indent="-3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38" marR="0" indent="-37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46" marR="0" indent="-4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53" marR="0" indent="-52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60" marR="0" indent="-6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7766050" y="295275"/>
            <a:ext cx="628649" cy="7683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lang="en-US" sz="28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800" b="0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6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hape 9"/>
          <p:cNvGrpSpPr/>
          <p:nvPr/>
        </p:nvGrpSpPr>
        <p:grpSpPr>
          <a:xfrm>
            <a:off x="6297612" y="1676400"/>
            <a:ext cx="2822574" cy="2822574"/>
            <a:chOff x="6297612" y="1676400"/>
            <a:chExt cx="2822574" cy="2822574"/>
          </a:xfrm>
        </p:grpSpPr>
        <p:pic>
          <p:nvPicPr>
            <p:cNvPr id="10" name="Shape 10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6297612" y="1676400"/>
              <a:ext cx="2822574" cy="28225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Shape 11"/>
            <p:cNvSpPr/>
            <p:nvPr/>
          </p:nvSpPr>
          <p:spPr>
            <a:xfrm>
              <a:off x="6711950" y="2089150"/>
              <a:ext cx="1993900" cy="19939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" name="Shape 12"/>
          <p:cNvGrpSpPr/>
          <p:nvPr/>
        </p:nvGrpSpPr>
        <p:grpSpPr>
          <a:xfrm>
            <a:off x="5688012" y="-457200"/>
            <a:ext cx="1603375" cy="1603375"/>
            <a:chOff x="5688012" y="-457200"/>
            <a:chExt cx="1603375" cy="1603375"/>
          </a:xfrm>
        </p:grpSpPr>
        <p:pic>
          <p:nvPicPr>
            <p:cNvPr id="13" name="Shape 13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5688012" y="-457200"/>
              <a:ext cx="1603375" cy="16033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Shape 14"/>
            <p:cNvSpPr/>
            <p:nvPr/>
          </p:nvSpPr>
          <p:spPr>
            <a:xfrm>
              <a:off x="5924550" y="-222250"/>
              <a:ext cx="1131887" cy="11302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" name="Shape 15"/>
          <p:cNvGrpSpPr/>
          <p:nvPr/>
        </p:nvGrpSpPr>
        <p:grpSpPr>
          <a:xfrm>
            <a:off x="6297612" y="6096000"/>
            <a:ext cx="993774" cy="993774"/>
            <a:chOff x="6297612" y="6096000"/>
            <a:chExt cx="993774" cy="993774"/>
          </a:xfrm>
        </p:grpSpPr>
        <p:pic>
          <p:nvPicPr>
            <p:cNvPr id="16" name="Shape 16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6297612" y="6096000"/>
              <a:ext cx="993774" cy="9937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" name="Shape 17"/>
            <p:cNvSpPr/>
            <p:nvPr/>
          </p:nvSpPr>
          <p:spPr>
            <a:xfrm>
              <a:off x="6445250" y="6240462"/>
              <a:ext cx="700086" cy="70167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" name="Shape 18"/>
          <p:cNvGrpSpPr/>
          <p:nvPr/>
        </p:nvGrpSpPr>
        <p:grpSpPr>
          <a:xfrm>
            <a:off x="-152400" y="2670175"/>
            <a:ext cx="4187824" cy="4187824"/>
            <a:chOff x="-152400" y="2670175"/>
            <a:chExt cx="4187824" cy="4187824"/>
          </a:xfrm>
        </p:grpSpPr>
        <p:pic>
          <p:nvPicPr>
            <p:cNvPr id="19" name="Shape 19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-152400" y="2670175"/>
              <a:ext cx="4187824" cy="41878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" name="Shape 20"/>
            <p:cNvSpPr/>
            <p:nvPr/>
          </p:nvSpPr>
          <p:spPr>
            <a:xfrm>
              <a:off x="460375" y="3281362"/>
              <a:ext cx="2962275" cy="2962275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" name="Shape 21"/>
          <p:cNvGrpSpPr/>
          <p:nvPr/>
        </p:nvGrpSpPr>
        <p:grpSpPr>
          <a:xfrm>
            <a:off x="-841375" y="2895600"/>
            <a:ext cx="2365375" cy="2365375"/>
            <a:chOff x="-841375" y="2895600"/>
            <a:chExt cx="2365375" cy="2365375"/>
          </a:xfrm>
        </p:grpSpPr>
        <p:pic>
          <p:nvPicPr>
            <p:cNvPr id="22" name="Shape 22"/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-841375" y="2895600"/>
              <a:ext cx="2365375" cy="23653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" name="Shape 23"/>
            <p:cNvSpPr/>
            <p:nvPr/>
          </p:nvSpPr>
          <p:spPr>
            <a:xfrm>
              <a:off x="-493712" y="3241675"/>
              <a:ext cx="1670050" cy="167005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" name="Shape 24"/>
          <p:cNvSpPr/>
          <p:nvPr/>
        </p:nvSpPr>
        <p:spPr>
          <a:xfrm>
            <a:off x="7745411" y="0"/>
            <a:ext cx="685799" cy="11001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484187" y="452437"/>
            <a:ext cx="7056437" cy="14001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 sz="4200" b="0" i="0" u="none" strike="noStrike" cap="none" baseline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indent="0" algn="l" rtl="0">
              <a:spcBef>
                <a:spcPts val="0"/>
              </a:spcBef>
              <a:spcAft>
                <a:spcPts val="0"/>
              </a:spcAft>
              <a:defRPr sz="4200" b="0" i="0" u="none" strike="noStrike" cap="none" baseline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 sz="4200" b="0" i="0" u="none" strike="noStrike" cap="none" baseline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 sz="4200" b="0" i="0" u="none" strike="noStrike" cap="none" baseline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 sz="4200" b="0" i="0" u="none" strike="noStrike" cap="none" baseline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6pPr>
            <a:lvl7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7pPr>
            <a:lvl8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8pPr>
            <a:lvl9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827087" y="2052636"/>
            <a:ext cx="6711949" cy="4195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24130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Font typeface="Noto Symbol"/>
              <a:buChar char=""/>
              <a:defRPr sz="20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742950" marR="0" indent="-194309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Font typeface="Noto Symbol"/>
              <a:buChar char=""/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indent="-147319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Font typeface="Noto Symbol"/>
              <a:buChar char=""/>
              <a:defRPr sz="16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indent="-15748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Font typeface="Noto Symbol"/>
              <a:buChar char=""/>
              <a:defRPr sz="14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indent="-157479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Font typeface="Noto Symbol"/>
              <a:buChar char=""/>
              <a:defRPr sz="14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42" marR="0" indent="-157521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"/>
              <a:defRPr sz="14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49" marR="0" indent="-157528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"/>
              <a:defRPr sz="14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57" marR="0" indent="-157536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"/>
              <a:defRPr sz="14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64" marR="0" indent="-157543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"/>
              <a:defRPr sz="14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dt" idx="10"/>
          </p:nvPr>
        </p:nvSpPr>
        <p:spPr>
          <a:xfrm rot="5400000">
            <a:off x="7494586" y="1828799"/>
            <a:ext cx="990599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6" marR="0" indent="-6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15" marR="0" indent="-1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22" marR="0" indent="-2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31" marR="0" indent="-3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38" marR="0" indent="-37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46" marR="0" indent="-4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53" marR="0" indent="-52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60" marR="0" indent="-6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ftr" idx="11"/>
          </p:nvPr>
        </p:nvSpPr>
        <p:spPr>
          <a:xfrm rot="5400000">
            <a:off x="6233318" y="3263106"/>
            <a:ext cx="3859212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6" marR="0" indent="-6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15" marR="0" indent="-1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22" marR="0" indent="-2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31" marR="0" indent="-3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38" marR="0" indent="-37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46" marR="0" indent="-4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53" marR="0" indent="-52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60" marR="0" indent="-6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7766050" y="295275"/>
            <a:ext cx="628649" cy="7683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lang="en-US" sz="28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800" b="0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1gJDGqdlfAI" TargetMode="External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XU8nMKkzbT8" TargetMode="External"/><Relationship Id="rId4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XMfYHag7Liw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pb0_5POGe7Y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YENC8bkW024" TargetMode="External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Bov00ChgkJE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3BOnQvOGb3g" TargetMode="External"/><Relationship Id="rId4" Type="http://schemas.openxmlformats.org/officeDocument/2006/relationships/hyperlink" Target="https://www.youtube.com/watch?v=3BOnQvOGb3g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Shape 1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78424" y="1624083"/>
            <a:ext cx="6534718" cy="464192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Shape 119"/>
          <p:cNvSpPr txBox="1"/>
          <p:nvPr/>
        </p:nvSpPr>
        <p:spPr>
          <a:xfrm>
            <a:off x="179386" y="415403"/>
            <a:ext cx="8259205" cy="26466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Questrial"/>
              <a:buNone/>
            </a:pPr>
            <a:r>
              <a:rPr lang="en-US" sz="6600" b="0" i="0" u="none" strike="noStrike" cap="none" baseline="0" dirty="0" err="1">
                <a:solidFill>
                  <a:schemeClr val="lt2"/>
                </a:solidFill>
                <a:latin typeface="+mn-lt"/>
                <a:ea typeface="Questrial"/>
                <a:cs typeface="Times New Roman" panose="02020603050405020304" pitchFamily="18" charset="0"/>
                <a:sym typeface="Questrial"/>
              </a:rPr>
              <a:t>Elementární</a:t>
            </a:r>
            <a:r>
              <a:rPr lang="en-US" sz="6600" b="0" i="0" u="none" strike="noStrike" cap="none" baseline="0" dirty="0">
                <a:solidFill>
                  <a:schemeClr val="lt2"/>
                </a:solidFill>
                <a:latin typeface="+mn-lt"/>
                <a:ea typeface="Questrial"/>
                <a:cs typeface="Questrial"/>
                <a:sym typeface="Questrial"/>
              </a:rPr>
              <a:t> </a:t>
            </a:r>
            <a:r>
              <a:rPr lang="en-US" sz="6600" b="0" i="0" u="none" strike="noStrike" cap="none" baseline="0" dirty="0" err="1">
                <a:solidFill>
                  <a:schemeClr val="lt2"/>
                </a:solidFill>
                <a:latin typeface="+mn-lt"/>
                <a:ea typeface="Questrial"/>
                <a:cs typeface="Questrial"/>
                <a:sym typeface="Questrial"/>
              </a:rPr>
              <a:t>částice</a:t>
            </a:r>
            <a:endParaRPr lang="en-US" sz="6600" b="0" i="0" u="none" strike="noStrike" cap="none" baseline="0" dirty="0">
              <a:solidFill>
                <a:schemeClr val="lt2"/>
              </a:solidFill>
              <a:latin typeface="+mn-lt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Mikroskopy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17404" y="1302650"/>
                <a:ext cx="8808232" cy="3119865"/>
              </a:xfrm>
            </p:spPr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cs-CZ" sz="3200" dirty="0" smtClean="0"/>
                  <a:t> </a:t>
                </a:r>
                <a:r>
                  <a:rPr lang="cs-CZ" sz="3200" dirty="0" smtClean="0">
                    <a:latin typeface="+mn-lt"/>
                  </a:rPr>
                  <a:t>Optické mikroskopy   do </a:t>
                </a:r>
                <a14:m>
                  <m:oMath xmlns:m="http://schemas.openxmlformats.org/officeDocument/2006/math">
                    <m:r>
                      <a:rPr lang="cs-CZ" sz="32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cs-CZ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cs-CZ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cs-CZ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cs-CZ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sup>
                    </m:sSup>
                    <m:r>
                      <m:rPr>
                        <m:sty m:val="p"/>
                      </m:rPr>
                      <a:rPr lang="cs-CZ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  <m:r>
                      <a:rPr lang="cs-CZ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3200" b="0" dirty="0" smtClean="0">
                    <a:latin typeface="+mn-lt"/>
                    <a:ea typeface="Cambria Math" panose="02040503050406030204" pitchFamily="18" charset="0"/>
                  </a:rPr>
                  <a:t/>
                </a:r>
                <a:br>
                  <a:rPr lang="cs-CZ" sz="3200" b="0" dirty="0" smtClean="0">
                    <a:latin typeface="+mn-lt"/>
                    <a:ea typeface="Cambria Math" panose="02040503050406030204" pitchFamily="18" charset="0"/>
                  </a:rPr>
                </a:br>
                <a:r>
                  <a:rPr lang="cs-CZ" sz="3200" dirty="0" smtClean="0">
                    <a:latin typeface="+mn-lt"/>
                  </a:rPr>
                  <a:t>(polovina vlnové délky viditelného světla </a:t>
                </a:r>
                <a:r>
                  <a:rPr lang="cs-CZ" sz="3200" dirty="0" smtClean="0">
                    <a:latin typeface="+mn-lt"/>
                    <a:sym typeface="Mathematica1" panose="05000502060100000001" pitchFamily="2" charset="2"/>
                  </a:rPr>
                  <a:t></a:t>
                </a:r>
                <a:r>
                  <a:rPr lang="cs-CZ" sz="3200" dirty="0" smtClean="0">
                    <a:latin typeface="+mn-lt"/>
                  </a:rPr>
                  <a:t> bakterie)</a:t>
                </a:r>
                <a:br>
                  <a:rPr lang="cs-CZ" sz="3200" dirty="0" smtClean="0">
                    <a:latin typeface="+mn-lt"/>
                  </a:rPr>
                </a:br>
                <a:r>
                  <a:rPr lang="cs-CZ" sz="3200" dirty="0" smtClean="0">
                    <a:latin typeface="+mn-lt"/>
                  </a:rPr>
                  <a:t>úhlové zvětšení 2 000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cs-CZ" sz="3200" dirty="0" smtClean="0">
                    <a:latin typeface="+mn-lt"/>
                  </a:rPr>
                  <a:t>Elektronové mikroskopy   do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cs-CZ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cs-CZ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sup>
                    </m:sSup>
                    <m:r>
                      <a:rPr lang="cs-CZ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 sz="32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  <m:r>
                      <a:rPr lang="cs-CZ" sz="32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3200" dirty="0" smtClean="0">
                    <a:latin typeface="+mn-lt"/>
                  </a:rPr>
                  <a:t/>
                </a:r>
                <a:br>
                  <a:rPr lang="cs-CZ" sz="3200" dirty="0" smtClean="0">
                    <a:latin typeface="+mn-lt"/>
                  </a:rPr>
                </a:br>
                <a:r>
                  <a:rPr lang="cs-CZ" sz="3200" dirty="0" smtClean="0">
                    <a:latin typeface="+mn-lt"/>
                  </a:rPr>
                  <a:t>úhlové zvětšení 100 000 (viry)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cs-CZ" sz="3200" dirty="0">
                    <a:latin typeface="+mn-lt"/>
                  </a:rPr>
                  <a:t>Rastrovací tunelový  elektronový mikroskop</a:t>
                </a:r>
                <a:br>
                  <a:rPr lang="cs-CZ" sz="3200" dirty="0">
                    <a:latin typeface="+mn-lt"/>
                  </a:rPr>
                </a:br>
                <a:r>
                  <a:rPr lang="cs-CZ" sz="3200" dirty="0">
                    <a:latin typeface="+mn-lt"/>
                  </a:rPr>
                  <a:t>do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32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cs-CZ" sz="3200">
                            <a:latin typeface="Cambria Math" panose="02040503050406030204" pitchFamily="18" charset="0"/>
                          </a:rPr>
                          <m:t>∙</m:t>
                        </m:r>
                        <m:r>
                          <a:rPr lang="cs-CZ" sz="320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cs-CZ" sz="320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cs-CZ" sz="3200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  <m:r>
                      <a:rPr lang="cs-CZ" sz="32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 sz="3200">
                        <a:latin typeface="Cambria Math" panose="02040503050406030204" pitchFamily="18" charset="0"/>
                      </a:rPr>
                      <m:t>m</m:t>
                    </m:r>
                    <m:r>
                      <a:rPr lang="cs-CZ" sz="32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3200" dirty="0">
                    <a:latin typeface="+mn-lt"/>
                  </a:rPr>
                  <a:t>  (atomy)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17404" y="1302650"/>
                <a:ext cx="8808232" cy="3119865"/>
              </a:xfrm>
              <a:blipFill rotWithShape="0">
                <a:blip r:embed="rId2"/>
                <a:stretch>
                  <a:fillRect l="-415" b="-4833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68625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510" y="3275463"/>
            <a:ext cx="4782973" cy="346653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645" y="122830"/>
            <a:ext cx="5655979" cy="2947063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62" y="3794078"/>
            <a:ext cx="3899679" cy="226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6257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8" t="8390" r="5031" b="13080"/>
          <a:stretch/>
        </p:blipFill>
        <p:spPr>
          <a:xfrm>
            <a:off x="1651380" y="4210335"/>
            <a:ext cx="6086903" cy="225918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39" t="31642" r="29254" b="18408"/>
          <a:stretch/>
        </p:blipFill>
        <p:spPr>
          <a:xfrm>
            <a:off x="3493827" y="1201481"/>
            <a:ext cx="2784142" cy="270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7087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Otázky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27087" y="1351722"/>
            <a:ext cx="6711949" cy="4896676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cs-CZ" sz="2800" dirty="0" smtClean="0">
                <a:latin typeface="+mn-lt"/>
              </a:rPr>
              <a:t>Co  je to makrosvět?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2800" dirty="0" smtClean="0">
                <a:latin typeface="+mn-lt"/>
              </a:rPr>
              <a:t>Co je to mikrosvět?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2800" dirty="0" smtClean="0">
                <a:latin typeface="+mn-lt"/>
              </a:rPr>
              <a:t>Je možné pozorovat viry  optickým mikroskopem?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2800" dirty="0" smtClean="0">
                <a:latin typeface="+mn-lt"/>
              </a:rPr>
              <a:t>Co můžeme pozorovat rastrovacím elektronovým mikroskopem?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2800" dirty="0" smtClean="0">
                <a:latin typeface="+mn-lt"/>
              </a:rPr>
              <a:t>Jaké </a:t>
            </a:r>
            <a:r>
              <a:rPr lang="cs-CZ" sz="2800" dirty="0">
                <a:latin typeface="+mn-lt"/>
              </a:rPr>
              <a:t>je úhlové zvětšení jednotlivých druhů </a:t>
            </a:r>
            <a:r>
              <a:rPr lang="cs-CZ" sz="2800" dirty="0" smtClean="0">
                <a:latin typeface="+mn-lt"/>
              </a:rPr>
              <a:t>mikroskopů?</a:t>
            </a:r>
            <a:endParaRPr lang="cs-CZ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088818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+mn-lt"/>
              </a:rPr>
              <a:t>2/ Svět molekul a atomů</a:t>
            </a:r>
            <a:endParaRPr lang="cs-CZ" dirty="0">
              <a:latin typeface="+mn-lt"/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92485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Questrial"/>
              <a:buNone/>
            </a:pPr>
            <a:r>
              <a:rPr lang="en-US" sz="4200" b="0" i="0" u="none" strike="noStrike" cap="none" baseline="0" dirty="0" err="1">
                <a:solidFill>
                  <a:schemeClr val="lt2"/>
                </a:solidFill>
                <a:latin typeface="+mn-lt"/>
                <a:ea typeface="Questrial"/>
                <a:cs typeface="Questrial"/>
                <a:sym typeface="Questrial"/>
              </a:rPr>
              <a:t>Atomisté</a:t>
            </a:r>
            <a:endParaRPr lang="en-US" sz="4200" b="0" i="0" u="none" strike="noStrike" cap="none" baseline="0" dirty="0">
              <a:solidFill>
                <a:schemeClr val="lt2"/>
              </a:solidFill>
              <a:latin typeface="+mn-lt"/>
              <a:ea typeface="Questrial"/>
              <a:cs typeface="Questrial"/>
              <a:sym typeface="Questrial"/>
            </a:endParaRPr>
          </a:p>
        </p:txBody>
      </p:sp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107950" y="1268412"/>
            <a:ext cx="8856662" cy="50368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D0D6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800" b="0" i="0" u="none" strike="noStrike" cap="none" baseline="0" dirty="0" err="1">
                <a:solidFill>
                  <a:schemeClr val="lt1"/>
                </a:solidFill>
                <a:latin typeface="+mn-lt"/>
                <a:ea typeface="Questrial"/>
                <a:cs typeface="Questrial"/>
                <a:sym typeface="Questrial"/>
              </a:rPr>
              <a:t>Atomismus</a:t>
            </a:r>
            <a:r>
              <a:rPr lang="en-US" sz="2800" b="0" i="0" u="none" strike="noStrike" cap="none" baseline="0" dirty="0">
                <a:solidFill>
                  <a:schemeClr val="lt1"/>
                </a:solidFill>
                <a:latin typeface="+mn-lt"/>
                <a:ea typeface="Questrial"/>
                <a:cs typeface="Questrial"/>
                <a:sym typeface="Questrial"/>
              </a:rPr>
              <a:t> je </a:t>
            </a:r>
            <a:r>
              <a:rPr lang="en-US" sz="2800" b="0" i="0" u="none" strike="noStrike" cap="none" baseline="0" dirty="0" err="1">
                <a:solidFill>
                  <a:schemeClr val="lt1"/>
                </a:solidFill>
                <a:latin typeface="+mn-lt"/>
                <a:ea typeface="Questrial"/>
                <a:cs typeface="Questrial"/>
                <a:sym typeface="Questrial"/>
              </a:rPr>
              <a:t>filosofický</a:t>
            </a:r>
            <a:r>
              <a:rPr lang="en-US" sz="2800" b="0" i="0" u="none" strike="noStrike" cap="none" baseline="0" dirty="0">
                <a:solidFill>
                  <a:schemeClr val="lt1"/>
                </a:solidFill>
                <a:latin typeface="+mn-lt"/>
                <a:ea typeface="Questrial"/>
                <a:cs typeface="Questrial"/>
                <a:sym typeface="Questrial"/>
              </a:rPr>
              <a:t> </a:t>
            </a:r>
            <a:r>
              <a:rPr lang="en-US" sz="2800" b="0" i="0" u="none" strike="noStrike" cap="none" baseline="0" dirty="0" err="1">
                <a:solidFill>
                  <a:schemeClr val="lt1"/>
                </a:solidFill>
                <a:latin typeface="+mn-lt"/>
                <a:ea typeface="Questrial"/>
                <a:cs typeface="Questrial"/>
                <a:sym typeface="Questrial"/>
              </a:rPr>
              <a:t>směr</a:t>
            </a:r>
            <a:r>
              <a:rPr lang="en-US" sz="2800" b="0" i="0" u="none" strike="noStrike" cap="none" baseline="0" dirty="0">
                <a:solidFill>
                  <a:schemeClr val="lt1"/>
                </a:solidFill>
                <a:latin typeface="+mn-lt"/>
                <a:ea typeface="Questrial"/>
                <a:cs typeface="Questrial"/>
                <a:sym typeface="Questrial"/>
              </a:rPr>
              <a:t>, </a:t>
            </a:r>
            <a:r>
              <a:rPr lang="en-US" sz="2800" b="0" i="0" u="none" strike="noStrike" cap="none" baseline="0" dirty="0" err="1">
                <a:solidFill>
                  <a:schemeClr val="lt1"/>
                </a:solidFill>
                <a:latin typeface="+mn-lt"/>
                <a:ea typeface="Questrial"/>
                <a:cs typeface="Questrial"/>
                <a:sym typeface="Questrial"/>
              </a:rPr>
              <a:t>který</a:t>
            </a:r>
            <a:r>
              <a:rPr lang="en-US" sz="2800" b="0" i="0" u="none" strike="noStrike" cap="none" baseline="0" dirty="0">
                <a:solidFill>
                  <a:schemeClr val="lt1"/>
                </a:solidFill>
                <a:latin typeface="+mn-lt"/>
                <a:ea typeface="Questrial"/>
                <a:cs typeface="Questrial"/>
                <a:sym typeface="Questrial"/>
              </a:rPr>
              <a:t> </a:t>
            </a:r>
            <a:r>
              <a:rPr lang="en-US" sz="2800" b="0" i="0" u="none" strike="noStrike" cap="none" baseline="0" dirty="0" err="1">
                <a:solidFill>
                  <a:schemeClr val="lt1"/>
                </a:solidFill>
                <a:latin typeface="+mn-lt"/>
                <a:ea typeface="Questrial"/>
                <a:cs typeface="Questrial"/>
                <a:sym typeface="Questrial"/>
              </a:rPr>
              <a:t>chápe</a:t>
            </a:r>
            <a:r>
              <a:rPr lang="en-US" sz="2800" b="0" i="0" u="none" strike="noStrike" cap="none" baseline="0" dirty="0">
                <a:solidFill>
                  <a:schemeClr val="lt1"/>
                </a:solidFill>
                <a:latin typeface="+mn-lt"/>
                <a:ea typeface="Questrial"/>
                <a:cs typeface="Questrial"/>
                <a:sym typeface="Questrial"/>
              </a:rPr>
              <a:t> </a:t>
            </a:r>
            <a:r>
              <a:rPr lang="en-US" sz="2800" b="0" i="0" u="none" strike="noStrike" cap="none" baseline="0" dirty="0" err="1">
                <a:solidFill>
                  <a:schemeClr val="lt1"/>
                </a:solidFill>
                <a:latin typeface="+mn-lt"/>
                <a:ea typeface="Questrial"/>
                <a:cs typeface="Questrial"/>
                <a:sym typeface="Questrial"/>
              </a:rPr>
              <a:t>vesmír</a:t>
            </a:r>
            <a:r>
              <a:rPr lang="en-US" sz="2800" b="0" i="0" u="none" strike="noStrike" cap="none" baseline="0" dirty="0">
                <a:solidFill>
                  <a:schemeClr val="lt1"/>
                </a:solidFill>
                <a:latin typeface="+mn-lt"/>
                <a:ea typeface="Questrial"/>
                <a:cs typeface="Questrial"/>
                <a:sym typeface="Questrial"/>
              </a:rPr>
              <a:t> </a:t>
            </a:r>
            <a:r>
              <a:rPr lang="en-US" sz="2800" b="0" i="0" u="none" strike="noStrike" cap="none" baseline="0" dirty="0" err="1">
                <a:solidFill>
                  <a:schemeClr val="lt1"/>
                </a:solidFill>
                <a:latin typeface="+mn-lt"/>
                <a:ea typeface="Questrial"/>
                <a:cs typeface="Questrial"/>
                <a:sym typeface="Questrial"/>
              </a:rPr>
              <a:t>jako</a:t>
            </a:r>
            <a:r>
              <a:rPr lang="en-US" sz="2800" b="0" i="0" u="none" strike="noStrike" cap="none" baseline="0" dirty="0">
                <a:solidFill>
                  <a:schemeClr val="lt1"/>
                </a:solidFill>
                <a:latin typeface="+mn-lt"/>
                <a:ea typeface="Questrial"/>
                <a:cs typeface="Questrial"/>
                <a:sym typeface="Questrial"/>
              </a:rPr>
              <a:t> </a:t>
            </a:r>
            <a:r>
              <a:rPr lang="en-US" sz="2800" b="0" i="0" u="none" strike="noStrike" cap="none" baseline="0" dirty="0" err="1">
                <a:solidFill>
                  <a:schemeClr val="lt1"/>
                </a:solidFill>
                <a:latin typeface="+mn-lt"/>
                <a:ea typeface="Questrial"/>
                <a:cs typeface="Questrial"/>
                <a:sym typeface="Questrial"/>
              </a:rPr>
              <a:t>složený</a:t>
            </a:r>
            <a:r>
              <a:rPr lang="en-US" sz="2800" b="0" i="0" u="none" strike="noStrike" cap="none" baseline="0" dirty="0">
                <a:solidFill>
                  <a:schemeClr val="lt1"/>
                </a:solidFill>
                <a:latin typeface="+mn-lt"/>
                <a:ea typeface="Questrial"/>
                <a:cs typeface="Questrial"/>
                <a:sym typeface="Questrial"/>
              </a:rPr>
              <a:t> z </a:t>
            </a:r>
            <a:r>
              <a:rPr lang="en-US" sz="2800" b="0" i="0" u="none" strike="noStrike" cap="none" baseline="0" dirty="0" err="1">
                <a:solidFill>
                  <a:schemeClr val="lt1"/>
                </a:solidFill>
                <a:latin typeface="+mn-lt"/>
                <a:ea typeface="Questrial"/>
                <a:cs typeface="Questrial"/>
                <a:sym typeface="Questrial"/>
              </a:rPr>
              <a:t>nedělitelných</a:t>
            </a:r>
            <a:r>
              <a:rPr lang="en-US" sz="2800" b="0" i="0" u="none" strike="noStrike" cap="none" baseline="0" dirty="0">
                <a:solidFill>
                  <a:schemeClr val="lt1"/>
                </a:solidFill>
                <a:latin typeface="+mn-lt"/>
                <a:ea typeface="Questrial"/>
                <a:cs typeface="Questrial"/>
                <a:sym typeface="Questrial"/>
              </a:rPr>
              <a:t> (</a:t>
            </a:r>
            <a:r>
              <a:rPr lang="en-US" sz="2800" b="0" i="0" u="none" strike="noStrike" cap="none" baseline="0" dirty="0" err="1">
                <a:solidFill>
                  <a:schemeClr val="lt1"/>
                </a:solidFill>
                <a:latin typeface="+mn-lt"/>
                <a:ea typeface="Questrial"/>
                <a:cs typeface="Questrial"/>
                <a:sym typeface="Questrial"/>
              </a:rPr>
              <a:t>řecky</a:t>
            </a:r>
            <a:r>
              <a:rPr lang="en-US" sz="2800" b="0" i="0" u="none" strike="noStrike" cap="none" baseline="0" dirty="0">
                <a:solidFill>
                  <a:schemeClr val="lt1"/>
                </a:solidFill>
                <a:latin typeface="+mn-lt"/>
                <a:ea typeface="Questrial"/>
                <a:cs typeface="Questrial"/>
                <a:sym typeface="Questrial"/>
              </a:rPr>
              <a:t> a-</a:t>
            </a:r>
            <a:r>
              <a:rPr lang="en-US" sz="2800" b="0" i="0" u="none" strike="noStrike" cap="none" baseline="0" dirty="0" err="1">
                <a:solidFill>
                  <a:schemeClr val="lt1"/>
                </a:solidFill>
                <a:latin typeface="+mn-lt"/>
                <a:ea typeface="Questrial"/>
                <a:cs typeface="Questrial"/>
                <a:sym typeface="Questrial"/>
              </a:rPr>
              <a:t>tomos</a:t>
            </a:r>
            <a:r>
              <a:rPr lang="en-US" sz="2800" b="0" i="0" u="none" strike="noStrike" cap="none" baseline="0" dirty="0">
                <a:solidFill>
                  <a:schemeClr val="lt1"/>
                </a:solidFill>
                <a:latin typeface="+mn-lt"/>
                <a:ea typeface="Questrial"/>
                <a:cs typeface="Questrial"/>
                <a:sym typeface="Questrial"/>
              </a:rPr>
              <a:t>), </a:t>
            </a:r>
            <a:r>
              <a:rPr lang="en-US" sz="2800" b="0" i="0" u="none" strike="noStrike" cap="none" baseline="0" dirty="0" err="1">
                <a:solidFill>
                  <a:schemeClr val="lt1"/>
                </a:solidFill>
                <a:latin typeface="+mn-lt"/>
                <a:ea typeface="Questrial"/>
                <a:cs typeface="Questrial"/>
                <a:sym typeface="Questrial"/>
              </a:rPr>
              <a:t>neměnných</a:t>
            </a:r>
            <a:r>
              <a:rPr lang="en-US" sz="2800" b="0" i="0" u="none" strike="noStrike" cap="none" baseline="0" dirty="0">
                <a:solidFill>
                  <a:schemeClr val="lt1"/>
                </a:solidFill>
                <a:latin typeface="+mn-lt"/>
                <a:ea typeface="Questrial"/>
                <a:cs typeface="Questrial"/>
                <a:sym typeface="Questrial"/>
              </a:rPr>
              <a:t> a </a:t>
            </a:r>
            <a:r>
              <a:rPr lang="en-US" sz="2800" b="0" i="0" u="none" strike="noStrike" cap="none" baseline="0" dirty="0" err="1">
                <a:solidFill>
                  <a:schemeClr val="lt1"/>
                </a:solidFill>
                <a:latin typeface="+mn-lt"/>
                <a:ea typeface="Questrial"/>
                <a:cs typeface="Questrial"/>
                <a:sym typeface="Questrial"/>
              </a:rPr>
              <a:t>věčných</a:t>
            </a:r>
            <a:r>
              <a:rPr lang="en-US" sz="2800" b="0" i="0" u="none" strike="noStrike" cap="none" baseline="0" dirty="0">
                <a:solidFill>
                  <a:schemeClr val="lt1"/>
                </a:solidFill>
                <a:latin typeface="+mn-lt"/>
                <a:ea typeface="Questrial"/>
                <a:cs typeface="Questrial"/>
                <a:sym typeface="Questrial"/>
              </a:rPr>
              <a:t> </a:t>
            </a:r>
            <a:r>
              <a:rPr lang="en-US" sz="2800" b="0" i="0" u="none" strike="noStrike" cap="none" baseline="0" dirty="0" err="1">
                <a:solidFill>
                  <a:schemeClr val="lt1"/>
                </a:solidFill>
                <a:latin typeface="+mn-lt"/>
                <a:ea typeface="Questrial"/>
                <a:cs typeface="Questrial"/>
                <a:sym typeface="Questrial"/>
              </a:rPr>
              <a:t>částeček</a:t>
            </a:r>
            <a:r>
              <a:rPr lang="en-US" sz="2800" b="0" i="0" u="none" strike="noStrike" cap="none" baseline="0" dirty="0">
                <a:solidFill>
                  <a:schemeClr val="lt1"/>
                </a:solidFill>
                <a:latin typeface="+mn-lt"/>
                <a:ea typeface="Questrial"/>
                <a:cs typeface="Questrial"/>
                <a:sym typeface="Questrial"/>
              </a:rPr>
              <a:t>, </a:t>
            </a:r>
            <a:r>
              <a:rPr lang="en-US" sz="2800" b="0" i="0" u="none" strike="noStrike" cap="none" baseline="0" dirty="0" err="1">
                <a:solidFill>
                  <a:schemeClr val="lt1"/>
                </a:solidFill>
                <a:latin typeface="+mn-lt"/>
                <a:ea typeface="Questrial"/>
                <a:cs typeface="Questrial"/>
                <a:sym typeface="Questrial"/>
              </a:rPr>
              <a:t>které</a:t>
            </a:r>
            <a:r>
              <a:rPr lang="en-US" sz="2800" b="0" i="0" u="none" strike="noStrike" cap="none" baseline="0" dirty="0">
                <a:solidFill>
                  <a:schemeClr val="lt1"/>
                </a:solidFill>
                <a:latin typeface="+mn-lt"/>
                <a:ea typeface="Questrial"/>
                <a:cs typeface="Questrial"/>
                <a:sym typeface="Questrial"/>
              </a:rPr>
              <a:t> se </a:t>
            </a:r>
            <a:r>
              <a:rPr lang="en-US" sz="2800" b="0" i="0" u="none" strike="noStrike" cap="none" baseline="0" dirty="0" err="1">
                <a:solidFill>
                  <a:schemeClr val="lt1"/>
                </a:solidFill>
                <a:latin typeface="+mn-lt"/>
                <a:ea typeface="Questrial"/>
                <a:cs typeface="Questrial"/>
                <a:sym typeface="Questrial"/>
              </a:rPr>
              <a:t>pohybují</a:t>
            </a:r>
            <a:r>
              <a:rPr lang="en-US" sz="2800" b="0" i="0" u="none" strike="noStrike" cap="none" baseline="0" dirty="0">
                <a:solidFill>
                  <a:schemeClr val="lt1"/>
                </a:solidFill>
                <a:latin typeface="+mn-lt"/>
                <a:ea typeface="Questrial"/>
                <a:cs typeface="Questrial"/>
                <a:sym typeface="Questrial"/>
              </a:rPr>
              <a:t> v </a:t>
            </a:r>
            <a:r>
              <a:rPr lang="en-US" sz="2800" b="0" i="0" u="none" strike="noStrike" cap="none" baseline="0" dirty="0" err="1" smtClean="0">
                <a:solidFill>
                  <a:schemeClr val="lt1"/>
                </a:solidFill>
                <a:latin typeface="+mn-lt"/>
                <a:ea typeface="Questrial"/>
                <a:cs typeface="Questrial"/>
                <a:sym typeface="Questrial"/>
              </a:rPr>
              <a:t>prázdnu</a:t>
            </a:r>
            <a:r>
              <a:rPr lang="en-US" sz="2800" b="0" i="0" u="none" strike="noStrike" cap="none" baseline="0" dirty="0" smtClean="0">
                <a:solidFill>
                  <a:schemeClr val="lt1"/>
                </a:solidFill>
                <a:latin typeface="+mn-lt"/>
                <a:ea typeface="Questrial"/>
                <a:cs typeface="Questrial"/>
                <a:sym typeface="Questrial"/>
              </a:rPr>
              <a:t>.</a:t>
            </a:r>
            <a:endParaRPr lang="cs-CZ" sz="2800" b="0" i="0" u="none" strike="noStrike" cap="none" baseline="0" dirty="0" smtClean="0">
              <a:solidFill>
                <a:schemeClr val="lt1"/>
              </a:solidFill>
              <a:latin typeface="+mn-lt"/>
              <a:ea typeface="Questrial"/>
              <a:cs typeface="Questrial"/>
              <a:sym typeface="Quest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D0D6"/>
              </a:buClr>
              <a:buSzPct val="80000"/>
              <a:buFont typeface="Arial" panose="020B0604020202020204" pitchFamily="34" charset="0"/>
              <a:buChar char="•"/>
            </a:pPr>
            <a:endParaRPr lang="cs-CZ" sz="2800" b="0" i="0" u="none" strike="noStrike" cap="none" baseline="0" dirty="0" smtClean="0">
              <a:solidFill>
                <a:schemeClr val="lt1"/>
              </a:solidFill>
              <a:latin typeface="+mn-lt"/>
              <a:ea typeface="Questrial"/>
              <a:cs typeface="Questrial"/>
              <a:sym typeface="Quest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D0D6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800" b="1" i="0" u="none" strike="noStrike" cap="none" baseline="0" dirty="0" err="1" smtClean="0">
                <a:solidFill>
                  <a:schemeClr val="lt1"/>
                </a:solidFill>
                <a:latin typeface="+mn-lt"/>
                <a:ea typeface="Questrial"/>
                <a:cs typeface="Questrial"/>
                <a:sym typeface="Questrial"/>
              </a:rPr>
              <a:t>Leukippos</a:t>
            </a:r>
            <a:r>
              <a:rPr lang="en-US" sz="2800" b="0" i="0" u="none" strike="noStrike" cap="none" baseline="0" dirty="0" smtClean="0">
                <a:solidFill>
                  <a:schemeClr val="lt1"/>
                </a:solidFill>
                <a:latin typeface="+mn-lt"/>
                <a:ea typeface="Questrial"/>
                <a:cs typeface="Questrial"/>
                <a:sym typeface="Questrial"/>
              </a:rPr>
              <a:t> </a:t>
            </a:r>
            <a:r>
              <a:rPr lang="en-US" sz="2800" b="0" i="0" u="none" strike="noStrike" cap="none" baseline="0" dirty="0">
                <a:solidFill>
                  <a:schemeClr val="lt1"/>
                </a:solidFill>
                <a:latin typeface="+mn-lt"/>
                <a:ea typeface="Questrial"/>
                <a:cs typeface="Questrial"/>
                <a:sym typeface="Questrial"/>
              </a:rPr>
              <a:t>z </a:t>
            </a:r>
            <a:r>
              <a:rPr lang="en-US" sz="2800" b="0" i="0" u="none" strike="noStrike" cap="none" baseline="0" dirty="0" err="1">
                <a:solidFill>
                  <a:schemeClr val="lt1"/>
                </a:solidFill>
                <a:latin typeface="+mn-lt"/>
                <a:ea typeface="Questrial"/>
                <a:cs typeface="Questrial"/>
                <a:sym typeface="Questrial"/>
              </a:rPr>
              <a:t>Milétu</a:t>
            </a:r>
            <a:r>
              <a:rPr lang="en-US" sz="2800" b="0" i="0" u="none" strike="noStrike" cap="none" baseline="0" dirty="0">
                <a:solidFill>
                  <a:schemeClr val="lt1"/>
                </a:solidFill>
                <a:latin typeface="+mn-lt"/>
                <a:ea typeface="Questrial"/>
                <a:cs typeface="Questrial"/>
                <a:sym typeface="Questrial"/>
              </a:rPr>
              <a:t> (</a:t>
            </a:r>
            <a:r>
              <a:rPr lang="en-US" sz="2800" b="0" i="0" u="none" strike="noStrike" cap="none" baseline="0" dirty="0" err="1">
                <a:solidFill>
                  <a:schemeClr val="lt1"/>
                </a:solidFill>
                <a:latin typeface="+mn-lt"/>
                <a:ea typeface="Questrial"/>
                <a:cs typeface="Questrial"/>
                <a:sym typeface="Questrial"/>
              </a:rPr>
              <a:t>řecky</a:t>
            </a:r>
            <a:r>
              <a:rPr lang="en-US" sz="2800" b="0" i="0" u="none" strike="noStrike" cap="none" baseline="0" dirty="0">
                <a:solidFill>
                  <a:schemeClr val="lt1"/>
                </a:solidFill>
                <a:latin typeface="+mn-lt"/>
                <a:ea typeface="Questrial"/>
                <a:cs typeface="Questrial"/>
                <a:sym typeface="Questrial"/>
              </a:rPr>
              <a:t> </a:t>
            </a:r>
            <a:r>
              <a:rPr lang="en-US" sz="2800" b="0" i="0" u="none" strike="noStrike" cap="none" baseline="0" dirty="0" err="1">
                <a:solidFill>
                  <a:schemeClr val="lt1"/>
                </a:solidFill>
                <a:latin typeface="+mn-lt"/>
                <a:ea typeface="Questrial"/>
                <a:cs typeface="Questrial"/>
                <a:sym typeface="Questrial"/>
              </a:rPr>
              <a:t>Λεύκι</a:t>
            </a:r>
            <a:r>
              <a:rPr lang="en-US" sz="2800" b="0" i="0" u="none" strike="noStrike" cap="none" baseline="0" dirty="0">
                <a:solidFill>
                  <a:schemeClr val="lt1"/>
                </a:solidFill>
                <a:latin typeface="+mn-lt"/>
                <a:ea typeface="Questrial"/>
                <a:cs typeface="Questrial"/>
                <a:sym typeface="Questrial"/>
              </a:rPr>
              <a:t>ππος) (500 - 440 př. n. l.) </a:t>
            </a:r>
            <a:r>
              <a:rPr lang="en-US" sz="2800" b="0" i="0" u="none" strike="noStrike" cap="none" baseline="0" dirty="0" err="1">
                <a:solidFill>
                  <a:schemeClr val="lt1"/>
                </a:solidFill>
                <a:latin typeface="+mn-lt"/>
                <a:ea typeface="Questrial"/>
                <a:cs typeface="Questrial"/>
                <a:sym typeface="Questrial"/>
              </a:rPr>
              <a:t>byl</a:t>
            </a:r>
            <a:r>
              <a:rPr lang="en-US" sz="2800" b="0" i="0" u="none" strike="noStrike" cap="none" baseline="0" dirty="0">
                <a:solidFill>
                  <a:schemeClr val="lt1"/>
                </a:solidFill>
                <a:latin typeface="+mn-lt"/>
                <a:ea typeface="Questrial"/>
                <a:cs typeface="Questrial"/>
                <a:sym typeface="Questrial"/>
              </a:rPr>
              <a:t> </a:t>
            </a:r>
            <a:r>
              <a:rPr lang="en-US" sz="2800" b="0" i="0" u="none" strike="noStrike" cap="none" baseline="0" dirty="0" err="1">
                <a:solidFill>
                  <a:schemeClr val="lt1"/>
                </a:solidFill>
                <a:latin typeface="+mn-lt"/>
                <a:ea typeface="Questrial"/>
                <a:cs typeface="Questrial"/>
                <a:sym typeface="Questrial"/>
              </a:rPr>
              <a:t>starořecký</a:t>
            </a:r>
            <a:r>
              <a:rPr lang="en-US" sz="2800" b="0" i="0" u="none" strike="noStrike" cap="none" baseline="0" dirty="0">
                <a:solidFill>
                  <a:schemeClr val="lt1"/>
                </a:solidFill>
                <a:latin typeface="+mn-lt"/>
                <a:ea typeface="Questrial"/>
                <a:cs typeface="Questrial"/>
                <a:sym typeface="Questrial"/>
              </a:rPr>
              <a:t> </a:t>
            </a:r>
            <a:r>
              <a:rPr lang="en-US" sz="2800" b="0" i="0" u="none" strike="noStrike" cap="none" baseline="0" dirty="0" err="1">
                <a:solidFill>
                  <a:schemeClr val="lt1"/>
                </a:solidFill>
                <a:latin typeface="+mn-lt"/>
                <a:ea typeface="Questrial"/>
                <a:cs typeface="Questrial"/>
                <a:sym typeface="Questrial"/>
              </a:rPr>
              <a:t>filozof</a:t>
            </a:r>
            <a:r>
              <a:rPr lang="en-US" sz="2800" b="0" i="0" u="none" strike="noStrike" cap="none" baseline="0" dirty="0">
                <a:solidFill>
                  <a:schemeClr val="lt1"/>
                </a:solidFill>
                <a:latin typeface="+mn-lt"/>
                <a:ea typeface="Questrial"/>
                <a:cs typeface="Questrial"/>
                <a:sym typeface="Questrial"/>
              </a:rPr>
              <a:t>. </a:t>
            </a:r>
            <a:r>
              <a:rPr lang="en-US" sz="2800" b="0" i="0" u="none" strike="noStrike" cap="none" baseline="0" dirty="0" err="1">
                <a:solidFill>
                  <a:schemeClr val="lt1"/>
                </a:solidFill>
                <a:latin typeface="+mn-lt"/>
                <a:ea typeface="Questrial"/>
                <a:cs typeface="Questrial"/>
                <a:sym typeface="Questrial"/>
              </a:rPr>
              <a:t>Jako</a:t>
            </a:r>
            <a:r>
              <a:rPr lang="en-US" sz="2800" b="0" i="0" u="none" strike="noStrike" cap="none" baseline="0" dirty="0">
                <a:solidFill>
                  <a:schemeClr val="lt1"/>
                </a:solidFill>
                <a:latin typeface="+mn-lt"/>
                <a:ea typeface="Questrial"/>
                <a:cs typeface="Questrial"/>
                <a:sym typeface="Questrial"/>
              </a:rPr>
              <a:t> </a:t>
            </a:r>
            <a:r>
              <a:rPr lang="en-US" sz="2800" b="0" i="0" u="none" strike="noStrike" cap="none" baseline="0" dirty="0" err="1">
                <a:solidFill>
                  <a:schemeClr val="lt1"/>
                </a:solidFill>
                <a:latin typeface="+mn-lt"/>
                <a:ea typeface="Questrial"/>
                <a:cs typeface="Questrial"/>
                <a:sym typeface="Questrial"/>
              </a:rPr>
              <a:t>Démokritův</a:t>
            </a:r>
            <a:r>
              <a:rPr lang="en-US" sz="2800" b="0" i="0" u="none" strike="noStrike" cap="none" baseline="0" dirty="0">
                <a:solidFill>
                  <a:schemeClr val="lt1"/>
                </a:solidFill>
                <a:latin typeface="+mn-lt"/>
                <a:ea typeface="Questrial"/>
                <a:cs typeface="Questrial"/>
                <a:sym typeface="Questrial"/>
              </a:rPr>
              <a:t> </a:t>
            </a:r>
            <a:r>
              <a:rPr lang="en-US" sz="2800" b="0" i="0" u="none" strike="noStrike" cap="none" baseline="0" dirty="0" err="1">
                <a:solidFill>
                  <a:schemeClr val="lt1"/>
                </a:solidFill>
                <a:latin typeface="+mn-lt"/>
                <a:ea typeface="Questrial"/>
                <a:cs typeface="Questrial"/>
                <a:sym typeface="Questrial"/>
              </a:rPr>
              <a:t>předchůdce</a:t>
            </a:r>
            <a:r>
              <a:rPr lang="en-US" sz="2800" b="0" i="0" u="none" strike="noStrike" cap="none" baseline="0" dirty="0">
                <a:solidFill>
                  <a:schemeClr val="lt1"/>
                </a:solidFill>
                <a:latin typeface="+mn-lt"/>
                <a:ea typeface="Questrial"/>
                <a:cs typeface="Questrial"/>
                <a:sym typeface="Questrial"/>
              </a:rPr>
              <a:t> a </a:t>
            </a:r>
            <a:r>
              <a:rPr lang="en-US" sz="2800" b="0" i="0" u="none" strike="noStrike" cap="none" baseline="0" dirty="0" err="1">
                <a:solidFill>
                  <a:schemeClr val="lt1"/>
                </a:solidFill>
                <a:latin typeface="+mn-lt"/>
                <a:ea typeface="Questrial"/>
                <a:cs typeface="Questrial"/>
                <a:sym typeface="Questrial"/>
              </a:rPr>
              <a:t>učitel</a:t>
            </a:r>
            <a:r>
              <a:rPr lang="en-US" sz="2800" b="0" i="0" u="none" strike="noStrike" cap="none" baseline="0" dirty="0">
                <a:solidFill>
                  <a:schemeClr val="lt1"/>
                </a:solidFill>
                <a:latin typeface="+mn-lt"/>
                <a:ea typeface="Questrial"/>
                <a:cs typeface="Questrial"/>
                <a:sym typeface="Questrial"/>
              </a:rPr>
              <a:t> je </a:t>
            </a:r>
            <a:r>
              <a:rPr lang="en-US" sz="2800" b="0" i="0" u="none" strike="noStrike" cap="none" baseline="0" dirty="0" err="1">
                <a:solidFill>
                  <a:schemeClr val="lt1"/>
                </a:solidFill>
                <a:latin typeface="+mn-lt"/>
                <a:ea typeface="Questrial"/>
                <a:cs typeface="Questrial"/>
                <a:sym typeface="Questrial"/>
              </a:rPr>
              <a:t>zakladatelem</a:t>
            </a:r>
            <a:r>
              <a:rPr lang="en-US" sz="2800" b="0" i="0" u="none" strike="noStrike" cap="none" baseline="0" dirty="0">
                <a:solidFill>
                  <a:schemeClr val="lt1"/>
                </a:solidFill>
                <a:latin typeface="+mn-lt"/>
                <a:ea typeface="Questrial"/>
                <a:cs typeface="Questrial"/>
                <a:sym typeface="Questrial"/>
              </a:rPr>
              <a:t> </a:t>
            </a:r>
            <a:r>
              <a:rPr lang="en-US" sz="2800" b="0" i="0" u="none" strike="noStrike" cap="none" baseline="0" dirty="0" err="1" smtClean="0">
                <a:solidFill>
                  <a:schemeClr val="lt1"/>
                </a:solidFill>
                <a:latin typeface="+mn-lt"/>
                <a:ea typeface="Questrial"/>
                <a:cs typeface="Questrial"/>
                <a:sym typeface="Questrial"/>
              </a:rPr>
              <a:t>atomismu</a:t>
            </a:r>
            <a:r>
              <a:rPr lang="en-US" sz="2800" b="0" i="0" u="none" strike="noStrike" cap="none" baseline="0" dirty="0" smtClean="0">
                <a:solidFill>
                  <a:schemeClr val="lt1"/>
                </a:solidFill>
                <a:latin typeface="+mn-lt"/>
                <a:ea typeface="Questrial"/>
                <a:cs typeface="Questrial"/>
                <a:sym typeface="Questrial"/>
              </a:rPr>
              <a:t>.</a:t>
            </a:r>
            <a:endParaRPr lang="cs-CZ" sz="2800" b="0" i="0" u="none" strike="noStrike" cap="none" baseline="0" dirty="0" smtClean="0">
              <a:solidFill>
                <a:schemeClr val="lt1"/>
              </a:solidFill>
              <a:latin typeface="+mn-lt"/>
              <a:ea typeface="Questrial"/>
              <a:cs typeface="Questrial"/>
              <a:sym typeface="Quest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D0D6"/>
              </a:buClr>
              <a:buSzPct val="80000"/>
              <a:buFont typeface="Arial" panose="020B0604020202020204" pitchFamily="34" charset="0"/>
              <a:buChar char="•"/>
            </a:pPr>
            <a:endParaRPr lang="cs-CZ" sz="2800" b="0" i="0" u="none" strike="noStrike" cap="none" baseline="0" dirty="0" smtClean="0">
              <a:solidFill>
                <a:schemeClr val="lt1"/>
              </a:solidFill>
              <a:latin typeface="+mn-lt"/>
              <a:ea typeface="Questrial"/>
              <a:cs typeface="Questrial"/>
              <a:sym typeface="Quest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D0D6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800" b="1" i="0" u="none" strike="noStrike" cap="none" baseline="0" dirty="0" err="1" smtClean="0">
                <a:solidFill>
                  <a:schemeClr val="lt1"/>
                </a:solidFill>
                <a:latin typeface="+mn-lt"/>
                <a:ea typeface="Questrial"/>
                <a:cs typeface="Questrial"/>
                <a:sym typeface="Questrial"/>
              </a:rPr>
              <a:t>Démokritos</a:t>
            </a:r>
            <a:r>
              <a:rPr lang="en-US" sz="2800" b="0" i="0" u="none" strike="noStrike" cap="none" baseline="0" dirty="0" smtClean="0">
                <a:solidFill>
                  <a:schemeClr val="lt1"/>
                </a:solidFill>
                <a:latin typeface="+mn-lt"/>
                <a:ea typeface="Questrial"/>
                <a:cs typeface="Questrial"/>
                <a:sym typeface="Questrial"/>
              </a:rPr>
              <a:t> </a:t>
            </a:r>
            <a:r>
              <a:rPr lang="en-US" sz="2800" b="0" i="0" u="none" strike="noStrike" cap="none" baseline="0" dirty="0">
                <a:solidFill>
                  <a:schemeClr val="lt1"/>
                </a:solidFill>
                <a:latin typeface="+mn-lt"/>
                <a:ea typeface="Questrial"/>
                <a:cs typeface="Questrial"/>
                <a:sym typeface="Questrial"/>
              </a:rPr>
              <a:t>z </a:t>
            </a:r>
            <a:r>
              <a:rPr lang="en-US" sz="2800" b="0" i="0" u="none" strike="noStrike" cap="none" baseline="0" dirty="0" err="1">
                <a:solidFill>
                  <a:schemeClr val="lt1"/>
                </a:solidFill>
                <a:latin typeface="+mn-lt"/>
                <a:ea typeface="Questrial"/>
                <a:cs typeface="Questrial"/>
                <a:sym typeface="Questrial"/>
              </a:rPr>
              <a:t>Abdér</a:t>
            </a:r>
            <a:r>
              <a:rPr lang="en-US" sz="2800" b="0" i="0" u="none" strike="noStrike" cap="none" baseline="0" dirty="0">
                <a:solidFill>
                  <a:schemeClr val="lt1"/>
                </a:solidFill>
                <a:latin typeface="+mn-lt"/>
                <a:ea typeface="Questrial"/>
                <a:cs typeface="Questrial"/>
                <a:sym typeface="Questrial"/>
              </a:rPr>
              <a:t> (</a:t>
            </a:r>
            <a:r>
              <a:rPr lang="en-US" sz="2800" b="0" i="0" u="none" strike="noStrike" cap="none" baseline="0" dirty="0" err="1">
                <a:solidFill>
                  <a:schemeClr val="lt1"/>
                </a:solidFill>
                <a:latin typeface="+mn-lt"/>
                <a:ea typeface="Questrial"/>
                <a:cs typeface="Questrial"/>
                <a:sym typeface="Questrial"/>
              </a:rPr>
              <a:t>přibližně</a:t>
            </a:r>
            <a:r>
              <a:rPr lang="en-US" sz="2800" b="0" i="0" u="none" strike="noStrike" cap="none" baseline="0" dirty="0">
                <a:solidFill>
                  <a:schemeClr val="lt1"/>
                </a:solidFill>
                <a:latin typeface="+mn-lt"/>
                <a:ea typeface="Questrial"/>
                <a:cs typeface="Questrial"/>
                <a:sym typeface="Questrial"/>
              </a:rPr>
              <a:t> 460 - 370 </a:t>
            </a:r>
            <a:r>
              <a:rPr lang="en-US" sz="2800" b="0" i="0" u="none" strike="noStrike" cap="none" baseline="0" dirty="0" err="1">
                <a:solidFill>
                  <a:schemeClr val="lt1"/>
                </a:solidFill>
                <a:latin typeface="+mn-lt"/>
                <a:ea typeface="Questrial"/>
                <a:cs typeface="Questrial"/>
                <a:sym typeface="Questrial"/>
              </a:rPr>
              <a:t>př</a:t>
            </a:r>
            <a:r>
              <a:rPr lang="en-US" sz="2800" b="0" i="0" u="none" strike="noStrike" cap="none" baseline="0" dirty="0">
                <a:solidFill>
                  <a:schemeClr val="lt1"/>
                </a:solidFill>
                <a:latin typeface="+mn-lt"/>
                <a:ea typeface="Questrial"/>
                <a:cs typeface="Questrial"/>
                <a:sym typeface="Questrial"/>
              </a:rPr>
              <a:t>. n. l.) </a:t>
            </a:r>
            <a:r>
              <a:rPr lang="en-US" sz="2800" b="0" i="0" u="none" strike="noStrike" cap="none" baseline="0" dirty="0" err="1">
                <a:solidFill>
                  <a:schemeClr val="lt1"/>
                </a:solidFill>
                <a:latin typeface="+mn-lt"/>
                <a:ea typeface="Questrial"/>
                <a:cs typeface="Questrial"/>
                <a:sym typeface="Questrial"/>
              </a:rPr>
              <a:t>byl</a:t>
            </a:r>
            <a:r>
              <a:rPr lang="en-US" sz="2800" b="0" i="0" u="none" strike="noStrike" cap="none" baseline="0" dirty="0">
                <a:solidFill>
                  <a:schemeClr val="lt1"/>
                </a:solidFill>
                <a:latin typeface="+mn-lt"/>
                <a:ea typeface="Questrial"/>
                <a:cs typeface="Questrial"/>
                <a:sym typeface="Questrial"/>
              </a:rPr>
              <a:t> </a:t>
            </a:r>
            <a:r>
              <a:rPr lang="en-US" sz="2800" b="0" i="0" u="none" strike="noStrike" cap="none" baseline="0" dirty="0" err="1">
                <a:solidFill>
                  <a:schemeClr val="lt1"/>
                </a:solidFill>
                <a:latin typeface="+mn-lt"/>
                <a:ea typeface="Questrial"/>
                <a:cs typeface="Questrial"/>
                <a:sym typeface="Questrial"/>
              </a:rPr>
              <a:t>řecký</a:t>
            </a:r>
            <a:r>
              <a:rPr lang="en-US" sz="2800" b="0" i="0" u="none" strike="noStrike" cap="none" baseline="0" dirty="0">
                <a:solidFill>
                  <a:schemeClr val="lt1"/>
                </a:solidFill>
                <a:latin typeface="+mn-lt"/>
                <a:ea typeface="Questrial"/>
                <a:cs typeface="Questrial"/>
                <a:sym typeface="Questrial"/>
              </a:rPr>
              <a:t> </a:t>
            </a:r>
            <a:r>
              <a:rPr lang="en-US" sz="2800" b="0" i="0" u="none" strike="noStrike" cap="none" baseline="0" dirty="0" err="1">
                <a:solidFill>
                  <a:schemeClr val="lt1"/>
                </a:solidFill>
                <a:latin typeface="+mn-lt"/>
                <a:ea typeface="Questrial"/>
                <a:cs typeface="Questrial"/>
                <a:sym typeface="Questrial"/>
              </a:rPr>
              <a:t>předsokratovský</a:t>
            </a:r>
            <a:r>
              <a:rPr lang="en-US" sz="2800" b="0" i="0" u="none" strike="noStrike" cap="none" baseline="0" dirty="0">
                <a:solidFill>
                  <a:schemeClr val="lt1"/>
                </a:solidFill>
                <a:latin typeface="+mn-lt"/>
                <a:ea typeface="Questrial"/>
                <a:cs typeface="Questrial"/>
                <a:sym typeface="Questrial"/>
              </a:rPr>
              <a:t> </a:t>
            </a:r>
            <a:r>
              <a:rPr lang="en-US" sz="2800" b="0" i="0" u="none" strike="noStrike" cap="none" baseline="0" dirty="0" err="1">
                <a:solidFill>
                  <a:schemeClr val="lt1"/>
                </a:solidFill>
                <a:latin typeface="+mn-lt"/>
                <a:ea typeface="Questrial"/>
                <a:cs typeface="Questrial"/>
                <a:sym typeface="Questrial"/>
              </a:rPr>
              <a:t>filosof</a:t>
            </a:r>
            <a:endParaRPr lang="en-US" sz="2800" b="0" i="0" u="none" strike="noStrike" cap="none" baseline="0" dirty="0">
              <a:solidFill>
                <a:schemeClr val="lt1"/>
              </a:solidFill>
              <a:latin typeface="+mn-lt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>
            <a:spLocks noGrp="1"/>
          </p:cNvSpPr>
          <p:nvPr>
            <p:ph type="title"/>
          </p:nvPr>
        </p:nvSpPr>
        <p:spPr>
          <a:xfrm>
            <a:off x="484186" y="123731"/>
            <a:ext cx="7056437" cy="960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Questrial"/>
              <a:buNone/>
            </a:pPr>
            <a:r>
              <a:rPr lang="en-US" sz="4200" b="0" i="0" u="none" strike="noStrike" cap="none" baseline="0" dirty="0" err="1">
                <a:solidFill>
                  <a:schemeClr val="lt2"/>
                </a:solidFill>
                <a:latin typeface="+mn-lt"/>
                <a:ea typeface="Questrial"/>
                <a:cs typeface="Questrial"/>
                <a:sym typeface="Questrial"/>
              </a:rPr>
              <a:t>Atomisté</a:t>
            </a:r>
            <a:r>
              <a:rPr lang="en-US" sz="4200" b="0" i="0" u="none" strike="noStrike" cap="none" baseline="0" dirty="0">
                <a:solidFill>
                  <a:schemeClr val="lt2"/>
                </a:solidFill>
                <a:latin typeface="+mn-lt"/>
                <a:ea typeface="Questrial"/>
                <a:cs typeface="Questrial"/>
                <a:sym typeface="Questrial"/>
              </a:rPr>
              <a:t> v </a:t>
            </a:r>
            <a:r>
              <a:rPr lang="en-US" sz="4200" b="0" i="0" u="none" strike="noStrike" cap="none" baseline="0" dirty="0" err="1">
                <a:solidFill>
                  <a:schemeClr val="lt2"/>
                </a:solidFill>
                <a:latin typeface="+mn-lt"/>
                <a:ea typeface="Questrial"/>
                <a:cs typeface="Questrial"/>
                <a:sym typeface="Questrial"/>
              </a:rPr>
              <a:t>novověku</a:t>
            </a:r>
            <a:endParaRPr lang="en-US" sz="4200" b="0" i="0" u="none" strike="noStrike" cap="none" baseline="0" dirty="0">
              <a:solidFill>
                <a:schemeClr val="lt2"/>
              </a:solidFill>
              <a:latin typeface="+mn-lt"/>
              <a:ea typeface="Questrial"/>
              <a:cs typeface="Questrial"/>
              <a:sym typeface="Questrial"/>
            </a:endParaRPr>
          </a:p>
        </p:txBody>
      </p:sp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106363" y="1084167"/>
            <a:ext cx="8712199" cy="54053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D0D6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800" b="0" i="0" u="none" strike="noStrike" cap="none" baseline="0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Jan Amos </a:t>
            </a:r>
            <a:r>
              <a:rPr lang="en-US" sz="2800" b="0" i="0" u="none" strike="noStrike" cap="none" baseline="0" dirty="0" err="1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Komenský</a:t>
            </a:r>
            <a:r>
              <a:rPr lang="en-US" sz="2800" b="0" i="0" u="none" strike="noStrike" cap="none" baseline="0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800" b="0" i="0" u="none" strike="noStrike" cap="none" baseline="0" dirty="0" smtClean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(1592 – </a:t>
            </a:r>
            <a:r>
              <a:rPr lang="en-US" sz="2800" b="0" i="0" u="none" strike="noStrike" cap="none" baseline="0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1670)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800" b="0" i="0" u="none" strike="noStrike" cap="none" baseline="0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René Descartes </a:t>
            </a:r>
            <a:r>
              <a:rPr lang="en-US" sz="2800" b="0" i="0" u="none" strike="noStrike" cap="none" baseline="0" dirty="0" smtClean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(1596 </a:t>
            </a:r>
            <a:r>
              <a:rPr lang="en-US" sz="2800" b="0" i="0" u="none" strike="noStrike" cap="none" baseline="0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– </a:t>
            </a:r>
            <a:r>
              <a:rPr lang="en-US" sz="2800" b="0" i="0" u="none" strike="noStrike" cap="none" baseline="0" dirty="0" smtClean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1650</a:t>
            </a:r>
            <a:r>
              <a:rPr lang="en-US" sz="2800" b="0" i="0" u="none" strike="noStrike" cap="none" baseline="0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) </a:t>
            </a:r>
            <a:r>
              <a:rPr lang="en-US" sz="2800" b="0" i="0" u="none" strike="noStrike" cap="none" baseline="0" dirty="0" err="1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byl</a:t>
            </a:r>
            <a:r>
              <a:rPr lang="en-US" sz="2800" b="0" i="0" u="none" strike="noStrike" cap="none" baseline="0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800" b="0" i="0" u="none" strike="noStrike" cap="none" baseline="0" dirty="0" err="1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francouzský</a:t>
            </a:r>
            <a:r>
              <a:rPr lang="en-US" sz="2800" b="0" i="0" u="none" strike="noStrike" cap="none" baseline="0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800" b="0" i="0" u="none" strike="noStrike" cap="none" baseline="0" dirty="0" err="1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filosof</a:t>
            </a:r>
            <a:r>
              <a:rPr lang="en-US" sz="2800" b="0" i="0" u="none" strike="noStrike" cap="none" baseline="0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, </a:t>
            </a:r>
            <a:r>
              <a:rPr lang="en-US" sz="2800" b="0" i="0" u="none" strike="noStrike" cap="none" baseline="0" dirty="0" err="1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matematik</a:t>
            </a:r>
            <a:r>
              <a:rPr lang="en-US" sz="2800" b="0" i="0" u="none" strike="noStrike" cap="none" baseline="0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a </a:t>
            </a:r>
            <a:r>
              <a:rPr lang="en-US" sz="2800" b="0" i="0" u="none" strike="noStrike" cap="none" baseline="0" dirty="0" err="1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fyzik</a:t>
            </a:r>
            <a:r>
              <a:rPr lang="en-US" sz="2800" b="0" i="0" u="none" strike="noStrike" cap="none" baseline="0" dirty="0" smtClean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.</a:t>
            </a:r>
            <a:endParaRPr lang="cs-CZ" sz="2800" b="0" i="0" u="none" strike="noStrike" cap="none" baseline="0" dirty="0" smtClean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lvl="0" indent="-342900">
              <a:buSzPct val="80000"/>
              <a:buFont typeface="Arial" panose="020B0604020202020204" pitchFamily="34" charset="0"/>
              <a:buChar char="•"/>
            </a:pPr>
            <a:r>
              <a:rPr lang="cs-CZ" sz="2800" dirty="0" smtClean="0"/>
              <a:t>Isaac Newton (1643 </a:t>
            </a:r>
            <a:r>
              <a:rPr lang="en-US" sz="2800" dirty="0"/>
              <a:t>– </a:t>
            </a:r>
            <a:r>
              <a:rPr lang="cs-CZ" sz="2800" dirty="0" smtClean="0"/>
              <a:t> 1727)</a:t>
            </a:r>
          </a:p>
          <a:p>
            <a:pPr lvl="0" indent="-342900">
              <a:buSzPct val="80000"/>
              <a:buFont typeface="Arial" panose="020B0604020202020204" pitchFamily="34" charset="0"/>
              <a:buChar char="•"/>
            </a:pPr>
            <a:r>
              <a:rPr lang="cs-CZ" sz="2800" b="0" i="0" u="none" strike="noStrike" cap="none" baseline="0" dirty="0" err="1" smtClean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Rudjero</a:t>
            </a:r>
            <a:r>
              <a:rPr lang="cs-CZ" sz="2800" b="0" i="0" u="none" strike="noStrike" cap="none" baseline="0" dirty="0" smtClean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cs-CZ" sz="2800" b="0" i="0" u="none" strike="noStrike" cap="none" baseline="0" dirty="0" err="1" smtClean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Boškovič</a:t>
            </a:r>
            <a:r>
              <a:rPr lang="cs-CZ" sz="2800" b="0" i="0" u="none" strike="noStrike" cap="none" baseline="0" dirty="0" smtClean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(1711 </a:t>
            </a:r>
            <a:r>
              <a:rPr lang="en-US" sz="2800" dirty="0"/>
              <a:t>– </a:t>
            </a:r>
            <a:r>
              <a:rPr lang="cs-CZ" sz="2800" dirty="0" smtClean="0"/>
              <a:t> 1787)</a:t>
            </a:r>
            <a:endParaRPr lang="en-US" sz="2800" b="0" i="0" u="none" strike="noStrike" cap="none" baseline="0" dirty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42900" marR="0" lvl="0" indent="-241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Font typeface="Noto Symbol"/>
              <a:buNone/>
            </a:pPr>
            <a:endParaRPr sz="2000" b="0" i="0" u="none" strike="noStrike" cap="none" baseline="0" dirty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2000" b="0" i="0" u="none" strike="noStrike" cap="none" baseline="0" dirty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256" name="Shape 256"/>
          <p:cNvPicPr preferRelativeResize="0"/>
          <p:nvPr/>
        </p:nvPicPr>
        <p:blipFill rotWithShape="1">
          <a:blip r:embed="rId3">
            <a:alphaModFix/>
          </a:blip>
          <a:srcRect b="10578"/>
          <a:stretch/>
        </p:blipFill>
        <p:spPr>
          <a:xfrm>
            <a:off x="6653210" y="4175031"/>
            <a:ext cx="1774825" cy="24987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7" name="Shape 257"/>
          <p:cNvPicPr preferRelativeResize="0"/>
          <p:nvPr/>
        </p:nvPicPr>
        <p:blipFill rotWithShape="1">
          <a:blip r:embed="rId4">
            <a:alphaModFix/>
          </a:blip>
          <a:srcRect l="2403" t="2661" r="5578"/>
          <a:stretch/>
        </p:blipFill>
        <p:spPr>
          <a:xfrm>
            <a:off x="106363" y="4303945"/>
            <a:ext cx="1867967" cy="23895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4187" y="452436"/>
            <a:ext cx="8023709" cy="1356485"/>
          </a:xfrm>
        </p:spPr>
        <p:txBody>
          <a:bodyPr/>
          <a:lstStyle/>
          <a:p>
            <a:r>
              <a:rPr lang="cs-CZ" dirty="0" smtClean="0"/>
              <a:t>začátek19. století </a:t>
            </a:r>
            <a:br>
              <a:rPr lang="cs-CZ" dirty="0" smtClean="0"/>
            </a:br>
            <a:r>
              <a:rPr lang="cs-CZ" dirty="0" smtClean="0"/>
              <a:t>– chemický atomismus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98783" y="2052636"/>
            <a:ext cx="8758927" cy="419576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sz="2800" dirty="0" smtClean="0"/>
              <a:t>Josef Louis </a:t>
            </a:r>
            <a:r>
              <a:rPr lang="cs-CZ" sz="2800" dirty="0" err="1" smtClean="0"/>
              <a:t>Proust</a:t>
            </a:r>
            <a:r>
              <a:rPr lang="cs-CZ" sz="2800" dirty="0" smtClean="0"/>
              <a:t>  </a:t>
            </a:r>
            <a:r>
              <a:rPr lang="en-US" sz="2800" dirty="0" smtClean="0"/>
              <a:t>[</a:t>
            </a:r>
            <a:r>
              <a:rPr lang="en-US" sz="2800" dirty="0" err="1" smtClean="0"/>
              <a:t>prust</a:t>
            </a:r>
            <a:r>
              <a:rPr lang="en-US" sz="2800" dirty="0" smtClean="0"/>
              <a:t>] </a:t>
            </a:r>
            <a:r>
              <a:rPr lang="cs-CZ" sz="2800" dirty="0" smtClean="0"/>
              <a:t>(1754 </a:t>
            </a:r>
            <a:r>
              <a:rPr lang="en-US" sz="2800" dirty="0" smtClean="0"/>
              <a:t>– </a:t>
            </a:r>
            <a:r>
              <a:rPr lang="cs-CZ" sz="2800" dirty="0" smtClean="0"/>
              <a:t>1826)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 smtClean="0"/>
              <a:t>John Dalton (1766 </a:t>
            </a:r>
            <a:r>
              <a:rPr lang="en-US" sz="2800" dirty="0"/>
              <a:t>– </a:t>
            </a:r>
            <a:r>
              <a:rPr lang="cs-CZ" sz="2800" dirty="0" smtClean="0"/>
              <a:t> 1844)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/>
              <a:t>Joseph Louis </a:t>
            </a:r>
            <a:r>
              <a:rPr lang="cs-CZ" sz="2800" dirty="0" smtClean="0"/>
              <a:t>Gay-</a:t>
            </a:r>
            <a:r>
              <a:rPr lang="cs-CZ" sz="2800" dirty="0" err="1" smtClean="0"/>
              <a:t>Lussac</a:t>
            </a:r>
            <a:r>
              <a:rPr lang="cs-CZ" sz="2800" dirty="0" smtClean="0"/>
              <a:t>  (1778</a:t>
            </a:r>
            <a:r>
              <a:rPr lang="en-US" sz="2800" dirty="0"/>
              <a:t> </a:t>
            </a:r>
            <a:r>
              <a:rPr lang="en-US" sz="2800" dirty="0" smtClean="0"/>
              <a:t>–</a:t>
            </a:r>
            <a:r>
              <a:rPr lang="cs-CZ" sz="2800" dirty="0" smtClean="0"/>
              <a:t> 1850)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 err="1" smtClean="0"/>
              <a:t>Amadeo</a:t>
            </a:r>
            <a:r>
              <a:rPr lang="cs-CZ" sz="2800" dirty="0" smtClean="0"/>
              <a:t> </a:t>
            </a:r>
            <a:r>
              <a:rPr lang="cs-CZ" sz="2800" dirty="0" err="1" smtClean="0"/>
              <a:t>Avogadro</a:t>
            </a:r>
            <a:r>
              <a:rPr lang="cs-CZ" sz="2800" dirty="0" smtClean="0"/>
              <a:t> (1776</a:t>
            </a:r>
            <a:r>
              <a:rPr lang="en-US" sz="2800" dirty="0"/>
              <a:t> </a:t>
            </a:r>
            <a:r>
              <a:rPr lang="en-US" sz="2800" dirty="0" smtClean="0"/>
              <a:t>–</a:t>
            </a:r>
            <a:r>
              <a:rPr lang="cs-CZ" sz="2800" dirty="0" smtClean="0"/>
              <a:t> 1856)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2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err="1" smtClean="0"/>
              <a:t>Dmitrij</a:t>
            </a:r>
            <a:r>
              <a:rPr lang="en-US" sz="2800" dirty="0" smtClean="0"/>
              <a:t> </a:t>
            </a:r>
            <a:r>
              <a:rPr lang="en-US" sz="2800" dirty="0" err="1"/>
              <a:t>Ivanovič</a:t>
            </a:r>
            <a:r>
              <a:rPr lang="en-US" sz="2800" dirty="0"/>
              <a:t> </a:t>
            </a:r>
            <a:r>
              <a:rPr lang="en-US" sz="2800" dirty="0" err="1"/>
              <a:t>Mendělejev</a:t>
            </a:r>
            <a:r>
              <a:rPr lang="en-US" sz="2800" dirty="0"/>
              <a:t> </a:t>
            </a:r>
            <a:r>
              <a:rPr lang="en-US" sz="2800" dirty="0" smtClean="0"/>
              <a:t>(1834 </a:t>
            </a:r>
            <a:r>
              <a:rPr lang="en-US" sz="2800" dirty="0"/>
              <a:t>– </a:t>
            </a:r>
            <a:r>
              <a:rPr lang="en-US" sz="2800" dirty="0" smtClean="0"/>
              <a:t>1907</a:t>
            </a:r>
            <a:r>
              <a:rPr lang="en-US" sz="2800" dirty="0"/>
              <a:t>) </a:t>
            </a:r>
            <a:r>
              <a:rPr lang="en-US" sz="2800" dirty="0" err="1"/>
              <a:t>byl</a:t>
            </a:r>
            <a:r>
              <a:rPr lang="en-US" sz="2800" dirty="0"/>
              <a:t> </a:t>
            </a:r>
            <a:r>
              <a:rPr lang="en-US" sz="2800" dirty="0" err="1"/>
              <a:t>ruský</a:t>
            </a:r>
            <a:r>
              <a:rPr lang="en-US" sz="2800" dirty="0"/>
              <a:t> </a:t>
            </a:r>
            <a:r>
              <a:rPr lang="en-US" sz="2800" dirty="0" err="1"/>
              <a:t>chemik</a:t>
            </a:r>
            <a:r>
              <a:rPr lang="en-US" sz="2800" dirty="0"/>
              <a:t> a </a:t>
            </a:r>
            <a:r>
              <a:rPr lang="en-US" sz="2800" dirty="0" err="1"/>
              <a:t>tvůrce</a:t>
            </a:r>
            <a:r>
              <a:rPr lang="en-US" sz="2800" dirty="0"/>
              <a:t> </a:t>
            </a:r>
            <a:r>
              <a:rPr lang="en-US" sz="2800" dirty="0" err="1"/>
              <a:t>periodické</a:t>
            </a:r>
            <a:r>
              <a:rPr lang="en-US" sz="2800" dirty="0"/>
              <a:t> </a:t>
            </a:r>
            <a:r>
              <a:rPr lang="en-US" sz="2800" dirty="0" err="1"/>
              <a:t>tabulky</a:t>
            </a:r>
            <a:r>
              <a:rPr lang="en-US" sz="2800" dirty="0"/>
              <a:t> </a:t>
            </a:r>
            <a:r>
              <a:rPr lang="en-US" sz="2800" dirty="0" err="1"/>
              <a:t>prvků</a:t>
            </a:r>
            <a:r>
              <a:rPr lang="en-US" sz="28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>
              <a:latin typeface="+mn-lt"/>
            </a:endParaRPr>
          </a:p>
        </p:txBody>
      </p:sp>
      <p:pic>
        <p:nvPicPr>
          <p:cNvPr id="4" name="Shape 2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95930" y="1292087"/>
            <a:ext cx="1948070" cy="2547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401440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0" y="238540"/>
            <a:ext cx="6711949" cy="447260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sz="2800" dirty="0" smtClean="0">
                <a:latin typeface="+mn-lt"/>
              </a:rPr>
              <a:t>Makroskopická tělesa nejsou spojitá, ale mají přetržitou diskrétní strukturu. Skládají se obyčejně z molekul, jako nejmenších částic chemických sloučenin. Molekuly se skládají z atomů, jako nejmenších částic chemických prvků. Některé látky se také mohou skládat přímo z atomů nebo iontů.</a:t>
            </a:r>
            <a:endParaRPr lang="cs-CZ" sz="2800" dirty="0">
              <a:latin typeface="+mn-lt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264" y="3469317"/>
            <a:ext cx="3371684" cy="3388683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41245790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827087" y="258417"/>
                <a:ext cx="6711949" cy="5989981"/>
              </a:xfrm>
            </p:spPr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cs-CZ" sz="2800" dirty="0" smtClean="0">
                    <a:latin typeface="+mn-lt"/>
                  </a:rPr>
                  <a:t>Relativní  </a:t>
                </a:r>
                <a:r>
                  <a:rPr lang="cs-CZ" sz="2800" dirty="0">
                    <a:latin typeface="+mn-lt"/>
                  </a:rPr>
                  <a:t>a</a:t>
                </a:r>
                <a:r>
                  <a:rPr lang="cs-CZ" sz="2800" dirty="0" smtClean="0">
                    <a:latin typeface="+mn-lt"/>
                  </a:rPr>
                  <a:t>tomová hmotnost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cs-CZ" sz="2800" dirty="0" smtClean="0">
                    <a:latin typeface="+mn-lt"/>
                  </a:rPr>
                  <a:t>Relativní molekulová hmotnost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cs-CZ" sz="2800" dirty="0" smtClean="0">
                    <a:latin typeface="+mn-lt"/>
                  </a:rPr>
                  <a:t>Hmotnostní jednotka 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cs-CZ" sz="2600" dirty="0" smtClean="0">
                    <a:latin typeface="+mn-lt"/>
                  </a:rPr>
                  <a:t>1/12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cs-CZ" sz="32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sz="3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cs-CZ" sz="32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  <m:sup>
                        <m:r>
                          <a:rPr lang="cs-CZ" sz="32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p>
                    </m:sSubSup>
                  </m:oMath>
                </a14:m>
                <a:endParaRPr lang="cs-CZ" sz="3200" dirty="0" smtClean="0">
                  <a:latin typeface="+mn-lt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3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3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cs-CZ" sz="3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cs-CZ" sz="3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cs-CZ" sz="3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6,022∙</m:t>
                    </m:r>
                    <m:sSup>
                      <m:sSupPr>
                        <m:ctrlPr>
                          <a:rPr lang="cs-CZ" sz="3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3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cs-CZ" sz="3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23</m:t>
                        </m:r>
                      </m:sup>
                    </m:sSup>
                    <m:sSup>
                      <m:sSupPr>
                        <m:ctrlPr>
                          <a:rPr lang="cs-CZ" sz="3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3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𝑚𝑜𝑙</m:t>
                        </m:r>
                      </m:e>
                      <m:sup>
                        <m:r>
                          <a:rPr lang="cs-CZ" sz="3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cs-CZ" sz="3400" dirty="0" smtClean="0">
                  <a:latin typeface="+mn-lt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cs-CZ" sz="3400" dirty="0">
                    <a:latin typeface="+mn-lt"/>
                  </a:rPr>
                  <a:t> </a:t>
                </a:r>
                <a:r>
                  <a:rPr lang="cs-CZ" sz="3400" dirty="0" smtClean="0">
                    <a:latin typeface="+mn-lt"/>
                  </a:rPr>
                  <a:t>Brownův pohyb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cs-CZ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27087" y="258417"/>
                <a:ext cx="6711949" cy="5989981"/>
              </a:xfrm>
              <a:blipFill rotWithShape="0">
                <a:blip r:embed="rId3"/>
                <a:stretch>
                  <a:fillRect l="-727" t="-30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8807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/>
        </p:nvSpPr>
        <p:spPr>
          <a:xfrm>
            <a:off x="1" y="1700211"/>
            <a:ext cx="8925338" cy="40624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1800" b="1" i="1" u="none" strike="noStrike" cap="none" baseline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18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b="0" i="0" u="none" strike="noStrike" cap="none" baseline="0" dirty="0">
                <a:solidFill>
                  <a:schemeClr val="lt2"/>
                </a:solidFill>
                <a:latin typeface="+mn-lt"/>
                <a:ea typeface="Questrial"/>
                <a:cs typeface="Questrial"/>
                <a:sym typeface="Questrial"/>
              </a:rPr>
              <a:t>1) </a:t>
            </a:r>
            <a:r>
              <a:rPr lang="en-US" sz="4000" b="0" i="0" u="none" strike="noStrike" cap="none" baseline="0" dirty="0" err="1">
                <a:solidFill>
                  <a:schemeClr val="lt2"/>
                </a:solidFill>
                <a:latin typeface="+mn-lt"/>
                <a:ea typeface="Questrial"/>
                <a:cs typeface="Questrial"/>
                <a:sym typeface="Questrial"/>
              </a:rPr>
              <a:t>Velikost</a:t>
            </a:r>
            <a:r>
              <a:rPr lang="en-US" sz="4000" b="0" i="0" u="none" strike="noStrike" cap="none" baseline="0" dirty="0">
                <a:solidFill>
                  <a:schemeClr val="lt2"/>
                </a:solidFill>
                <a:latin typeface="+mn-lt"/>
                <a:ea typeface="Questrial"/>
                <a:cs typeface="Questrial"/>
                <a:sym typeface="Questrial"/>
              </a:rPr>
              <a:t> </a:t>
            </a:r>
            <a:r>
              <a:rPr lang="en-US" sz="4000" b="0" i="0" u="none" strike="noStrike" cap="none" baseline="0" dirty="0" err="1">
                <a:solidFill>
                  <a:schemeClr val="lt2"/>
                </a:solidFill>
                <a:latin typeface="+mn-lt"/>
                <a:ea typeface="Questrial"/>
                <a:cs typeface="Questrial"/>
                <a:sym typeface="Questrial"/>
              </a:rPr>
              <a:t>mikrosvěta</a:t>
            </a:r>
            <a:endParaRPr lang="en-US" sz="4000" b="0" i="0" u="none" strike="noStrike" cap="none" baseline="0" dirty="0">
              <a:solidFill>
                <a:schemeClr val="lt2"/>
              </a:solidFill>
              <a:latin typeface="+mn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Questrial"/>
              <a:buNone/>
            </a:pPr>
            <a:r>
              <a:rPr lang="en-US" sz="4000" b="0" i="0" u="none" strike="noStrike" cap="none" baseline="0" dirty="0">
                <a:solidFill>
                  <a:schemeClr val="lt2"/>
                </a:solidFill>
                <a:latin typeface="+mn-lt"/>
                <a:ea typeface="Questrial"/>
                <a:cs typeface="Questrial"/>
                <a:sym typeface="Questrial"/>
              </a:rPr>
              <a:t> 2) </a:t>
            </a:r>
            <a:r>
              <a:rPr lang="cs-CZ" sz="4000" b="0" i="0" u="none" strike="noStrike" cap="none" baseline="0" dirty="0" smtClean="0">
                <a:solidFill>
                  <a:schemeClr val="lt2"/>
                </a:solidFill>
                <a:latin typeface="+mn-lt"/>
                <a:ea typeface="Questrial"/>
                <a:cs typeface="Questrial"/>
                <a:sym typeface="Questrial"/>
              </a:rPr>
              <a:t>Svět molekul a atomů</a:t>
            </a:r>
            <a:endParaRPr lang="en-US" sz="4000" b="0" i="0" u="none" strike="noStrike" cap="none" baseline="0" dirty="0">
              <a:solidFill>
                <a:schemeClr val="lt2"/>
              </a:solidFill>
              <a:latin typeface="+mn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Questrial"/>
              <a:buNone/>
            </a:pPr>
            <a:r>
              <a:rPr lang="en-US" sz="4000" b="0" i="0" u="none" strike="noStrike" cap="none" baseline="0" dirty="0">
                <a:solidFill>
                  <a:schemeClr val="lt2"/>
                </a:solidFill>
                <a:latin typeface="+mn-lt"/>
                <a:ea typeface="Questrial"/>
                <a:cs typeface="Questrial"/>
                <a:sym typeface="Questrial"/>
              </a:rPr>
              <a:t> 3) </a:t>
            </a:r>
            <a:r>
              <a:rPr lang="cs-CZ" sz="4000" dirty="0" smtClean="0">
                <a:solidFill>
                  <a:schemeClr val="lt2"/>
                </a:solidFill>
                <a:latin typeface="+mn-lt"/>
                <a:ea typeface="Questrial"/>
                <a:cs typeface="Questrial"/>
                <a:sym typeface="Questrial"/>
              </a:rPr>
              <a:t>Nitro atomů</a:t>
            </a:r>
            <a:endParaRPr lang="en-US" sz="4000" b="0" i="0" u="none" strike="noStrike" cap="none" baseline="0" dirty="0">
              <a:solidFill>
                <a:schemeClr val="lt2"/>
              </a:solidFill>
              <a:latin typeface="+mn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Questrial"/>
              <a:buNone/>
            </a:pPr>
            <a:r>
              <a:rPr lang="en-US" sz="4000" b="0" i="0" u="none" strike="noStrike" cap="none" baseline="0" dirty="0">
                <a:solidFill>
                  <a:schemeClr val="lt2"/>
                </a:solidFill>
                <a:latin typeface="+mn-lt"/>
                <a:ea typeface="Questrial"/>
                <a:cs typeface="Questrial"/>
                <a:sym typeface="Questrial"/>
              </a:rPr>
              <a:t> 4) </a:t>
            </a:r>
            <a:r>
              <a:rPr lang="cs-CZ" sz="4000" b="0" i="0" u="none" strike="noStrike" cap="none" baseline="0" dirty="0" smtClean="0">
                <a:solidFill>
                  <a:schemeClr val="lt2"/>
                </a:solidFill>
                <a:latin typeface="+mn-lt"/>
                <a:ea typeface="Questrial"/>
                <a:cs typeface="Questrial"/>
                <a:sym typeface="Questrial"/>
              </a:rPr>
              <a:t>Stavba </a:t>
            </a:r>
            <a:r>
              <a:rPr lang="cs-CZ" sz="4000" b="0" i="0" u="none" strike="noStrike" cap="none" baseline="0" dirty="0" smtClean="0">
                <a:solidFill>
                  <a:schemeClr val="lt2"/>
                </a:solidFill>
                <a:latin typeface="+mn-lt"/>
                <a:ea typeface="Questrial"/>
                <a:cs typeface="Questrial"/>
                <a:sym typeface="Questrial"/>
              </a:rPr>
              <a:t>jádra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Questrial"/>
              <a:buNone/>
            </a:pPr>
            <a:r>
              <a:rPr lang="cs-CZ" sz="4000" dirty="0" smtClean="0">
                <a:solidFill>
                  <a:schemeClr val="lt2"/>
                </a:solidFill>
                <a:latin typeface="+mn-lt"/>
                <a:ea typeface="Questrial"/>
                <a:cs typeface="Questrial"/>
                <a:sym typeface="Questrial"/>
              </a:rPr>
              <a:t> 5) Vazebná </a:t>
            </a:r>
            <a:r>
              <a:rPr lang="cs-CZ" sz="4000" dirty="0">
                <a:solidFill>
                  <a:schemeClr val="lt2"/>
                </a:solidFill>
                <a:latin typeface="+mn-lt"/>
                <a:ea typeface="Questrial"/>
                <a:cs typeface="Questrial"/>
                <a:sym typeface="Questrial"/>
              </a:rPr>
              <a:t>energie a energie reakce</a:t>
            </a:r>
            <a:endParaRPr lang="en-US" sz="4000" dirty="0">
              <a:solidFill>
                <a:schemeClr val="lt2"/>
              </a:solidFill>
              <a:latin typeface="+mn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Questrial"/>
              <a:buNone/>
            </a:pPr>
            <a:r>
              <a:rPr lang="en-US" sz="4000" b="0" i="0" u="none" strike="noStrike" cap="none" baseline="0" dirty="0">
                <a:solidFill>
                  <a:schemeClr val="lt2"/>
                </a:solidFill>
                <a:latin typeface="+mn-lt"/>
                <a:ea typeface="Questrial"/>
                <a:cs typeface="Questrial"/>
                <a:sym typeface="Questrial"/>
              </a:rPr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gJDGqdlfAI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78295" y="1013791"/>
            <a:ext cx="8658088" cy="487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0482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4187" y="452437"/>
            <a:ext cx="7056437" cy="1038433"/>
          </a:xfrm>
        </p:spPr>
        <p:txBody>
          <a:bodyPr/>
          <a:lstStyle/>
          <a:p>
            <a:r>
              <a:rPr lang="cs-CZ" dirty="0" smtClean="0"/>
              <a:t>Rozměry  molekuly vody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656430" y="1232452"/>
                <a:ext cx="6711949" cy="190831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cs-CZ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cs-CZ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=1000</m:t>
                    </m:r>
                    <m:f>
                      <m:fPr>
                        <m:ctrlPr>
                          <a:rPr lang="cs-CZ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𝑘𝑔</m:t>
                        </m:r>
                      </m:num>
                      <m:den>
                        <m:sSup>
                          <m:sSupPr>
                            <m:ctrlPr>
                              <a:rPr lang="cs-CZ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cs-CZ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endParaRPr lang="cs-CZ" sz="280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cs-CZ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cs-CZ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cs-CZ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18</m:t>
                    </m:r>
                    <m:f>
                      <m:fPr>
                        <m:ctrlPr>
                          <a:rPr lang="cs-CZ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sSup>
                          <m:sSupPr>
                            <m:ctrlPr>
                              <a:rPr lang="cs-CZ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cs-CZ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endParaRPr lang="cs-CZ" sz="280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cs-CZ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cs-CZ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cs-CZ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6,022∙</m:t>
                    </m:r>
                    <m:sSup>
                      <m:sSupPr>
                        <m:ctrlPr>
                          <a:rPr lang="cs-CZ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cs-CZ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23</m:t>
                        </m:r>
                      </m:sup>
                    </m:sSup>
                    <m:f>
                      <m:fPr>
                        <m:ctrlPr>
                          <a:rPr lang="cs-CZ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𝑚𝑜𝑙</m:t>
                        </m:r>
                      </m:den>
                    </m:f>
                  </m:oMath>
                </a14:m>
                <a:endParaRPr lang="cs-CZ" sz="2800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56430" y="1232452"/>
                <a:ext cx="6711949" cy="1908313"/>
              </a:xfrm>
              <a:blipFill rotWithShape="0">
                <a:blip r:embed="rId3"/>
                <a:stretch>
                  <a:fillRect b="-1214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Nadpis 1"/>
          <p:cNvSpPr txBox="1">
            <a:spLocks/>
          </p:cNvSpPr>
          <p:nvPr/>
        </p:nvSpPr>
        <p:spPr>
          <a:xfrm>
            <a:off x="656430" y="3920780"/>
            <a:ext cx="7056437" cy="10384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 baseline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  <a:rtl val="0"/>
              </a:defRPr>
            </a:lvl1pPr>
            <a:lvl2pPr marL="0" marR="0" indent="0" algn="l" rtl="0">
              <a:spcBef>
                <a:spcPts val="0"/>
              </a:spcBef>
              <a:spcAft>
                <a:spcPts val="0"/>
              </a:spcAft>
              <a:defRPr sz="4200" b="0" i="0" u="none" strike="noStrike" cap="none" baseline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 sz="4200" b="0" i="0" u="none" strike="noStrike" cap="none" baseline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 sz="4200" b="0" i="0" u="none" strike="noStrike" cap="none" baseline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 sz="4200" b="0" i="0" u="none" strike="noStrike" cap="none" baseline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6pPr>
            <a:lvl7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7pPr>
            <a:lvl8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8pPr>
            <a:lvl9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9pPr>
          </a:lstStyle>
          <a:p>
            <a:r>
              <a:rPr lang="cs-CZ" dirty="0" smtClean="0"/>
              <a:t>Hmotnostní jednotka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406877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4187" y="452437"/>
            <a:ext cx="7844804" cy="978798"/>
          </a:xfrm>
        </p:spPr>
        <p:txBody>
          <a:bodyPr/>
          <a:lstStyle/>
          <a:p>
            <a:r>
              <a:rPr lang="en-US" dirty="0" err="1" smtClean="0">
                <a:latin typeface="+mn-lt"/>
              </a:rPr>
              <a:t>Energie</a:t>
            </a:r>
            <a:r>
              <a:rPr lang="en-US" dirty="0" smtClean="0">
                <a:latin typeface="+mn-lt"/>
              </a:rPr>
              <a:t> chemic</a:t>
            </a:r>
            <a:r>
              <a:rPr lang="cs-CZ" dirty="0" err="1" smtClean="0">
                <a:latin typeface="+mn-lt"/>
              </a:rPr>
              <a:t>ké</a:t>
            </a:r>
            <a:r>
              <a:rPr lang="cs-CZ" dirty="0" smtClean="0">
                <a:latin typeface="+mn-lt"/>
              </a:rPr>
              <a:t> vazby</a:t>
            </a:r>
            <a:endParaRPr lang="cs-CZ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84187" y="1431235"/>
                <a:ext cx="8361639" cy="4195762"/>
              </a:xfrm>
            </p:spPr>
            <p:txBody>
              <a:bodyPr/>
              <a:lstStyle/>
              <a:p>
                <a:r>
                  <a:rPr lang="cs-CZ" sz="2800" dirty="0" smtClean="0">
                    <a:latin typeface="+mn-lt"/>
                  </a:rPr>
                  <a:t>Spálením 1 kg vodíku při reakci </a:t>
                </a:r>
              </a:p>
              <a:p>
                <a14:m>
                  <m:oMath xmlns:m="http://schemas.openxmlformats.org/officeDocument/2006/math">
                    <m:r>
                      <a:rPr lang="cs-CZ" sz="2800" b="0" i="1" smtClean="0">
                        <a:latin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cs-CZ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sz="28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cs-CZ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cs-CZ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cs-CZ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cs-CZ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cs-CZ" sz="2800" dirty="0" smtClean="0">
                    <a:latin typeface="+mn-lt"/>
                  </a:rPr>
                  <a:t> </a:t>
                </a:r>
              </a:p>
              <a:p>
                <a:r>
                  <a:rPr lang="cs-CZ" sz="2800" dirty="0" smtClean="0">
                    <a:latin typeface="+mn-lt"/>
                  </a:rPr>
                  <a:t>se uvolní energie </a:t>
                </a:r>
                <a14:m>
                  <m:oMath xmlns:m="http://schemas.openxmlformats.org/officeDocument/2006/math">
                    <m:r>
                      <a:rPr lang="cs-CZ" sz="2800" b="0" i="1" smtClean="0">
                        <a:latin typeface="Cambria Math" panose="02040503050406030204" pitchFamily="18" charset="0"/>
                      </a:rPr>
                      <m:t>12</m:t>
                    </m:r>
                    <m:r>
                      <a:rPr lang="cs-CZ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cs-CZ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cs-CZ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sup>
                    </m:sSup>
                    <m:r>
                      <a:rPr lang="cs-CZ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cs-CZ" sz="2800" dirty="0" smtClean="0">
                    <a:latin typeface="+mn-lt"/>
                  </a:rPr>
                  <a:t>. Relativní molekulová hmotnost vodíku je 2,016 .</a:t>
                </a:r>
              </a:p>
              <a:p>
                <a:endParaRPr lang="cs-CZ" sz="2800" dirty="0" smtClean="0">
                  <a:latin typeface="+mn-lt"/>
                </a:endParaRPr>
              </a:p>
              <a:p>
                <a:pPr>
                  <a:buFont typeface="Courier New" panose="02070309020205020404" pitchFamily="49" charset="0"/>
                  <a:buChar char="o"/>
                </a:pPr>
                <a:r>
                  <a:rPr lang="cs-CZ" sz="2800" dirty="0" smtClean="0">
                    <a:latin typeface="+mn-lt"/>
                  </a:rPr>
                  <a:t> Kolik molů představuje jeden kilogram vodíku?</a:t>
                </a:r>
              </a:p>
              <a:p>
                <a:pPr>
                  <a:buFont typeface="Courier New" panose="02070309020205020404" pitchFamily="49" charset="0"/>
                  <a:buChar char="o"/>
                </a:pPr>
                <a:r>
                  <a:rPr lang="cs-CZ" sz="2800" dirty="0" smtClean="0">
                    <a:latin typeface="+mn-lt"/>
                  </a:rPr>
                  <a:t>Kolik reakcí podle výše uvedeného vztahu proběhne?</a:t>
                </a:r>
                <a:endParaRPr lang="en-US" sz="2800" dirty="0" smtClean="0">
                  <a:latin typeface="+mn-lt"/>
                </a:endParaRPr>
              </a:p>
              <a:p>
                <a:pPr>
                  <a:buFont typeface="Courier New" panose="02070309020205020404" pitchFamily="49" charset="0"/>
                  <a:buChar char="o"/>
                </a:pPr>
                <a:r>
                  <a:rPr lang="en-US" sz="2800" dirty="0" err="1" smtClean="0">
                    <a:latin typeface="+mn-lt"/>
                  </a:rPr>
                  <a:t>Jak</a:t>
                </a:r>
                <a:r>
                  <a:rPr lang="cs-CZ" sz="2800" dirty="0" smtClean="0">
                    <a:latin typeface="+mn-lt"/>
                  </a:rPr>
                  <a:t>á</a:t>
                </a:r>
                <a:r>
                  <a:rPr lang="en-US" sz="2800" dirty="0" smtClean="0">
                    <a:latin typeface="+mn-lt"/>
                  </a:rPr>
                  <a:t> je </a:t>
                </a:r>
                <a:r>
                  <a:rPr lang="en-US" sz="2800" dirty="0" err="1" smtClean="0">
                    <a:latin typeface="+mn-lt"/>
                  </a:rPr>
                  <a:t>energie</a:t>
                </a:r>
                <a:r>
                  <a:rPr lang="cs-CZ" sz="2800" dirty="0" smtClean="0">
                    <a:latin typeface="+mn-lt"/>
                  </a:rPr>
                  <a:t> uvolněná při jedné reakci?</a:t>
                </a:r>
                <a:endParaRPr lang="cs-CZ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84187" y="1431235"/>
                <a:ext cx="8361639" cy="4195762"/>
              </a:xfrm>
              <a:blipFill rotWithShape="0">
                <a:blip r:embed="rId3"/>
                <a:stretch>
                  <a:fillRect l="-73" t="-436" r="-510" b="-1816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37322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Otázky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37930" y="1351722"/>
            <a:ext cx="8527774" cy="4896676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cs-CZ" sz="2800" dirty="0" smtClean="0">
                <a:latin typeface="+mn-lt"/>
              </a:rPr>
              <a:t>Jakého řádu jsou rozměry atomů a molekul?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2800" dirty="0" smtClean="0">
                <a:latin typeface="+mn-lt"/>
              </a:rPr>
              <a:t>Jakého řádu je hmotnost atomů a molekul?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2800" dirty="0" smtClean="0">
                <a:latin typeface="+mn-lt"/>
              </a:rPr>
              <a:t>Určete hmotnost v kg atomu zlata?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2800" dirty="0" smtClean="0">
                <a:latin typeface="+mn-lt"/>
              </a:rPr>
              <a:t>Jak asi velkou práci je třeba vynaložit, aby se dva atomy vázané v molekule od sebe oddělily?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2800" dirty="0" smtClean="0">
                <a:latin typeface="+mn-lt"/>
              </a:rPr>
              <a:t>Mějme vzduch o objemu 1 l  za normálních podmínek. Odhadněte řádově jakou část objemu zaujímají molekuly.</a:t>
            </a:r>
            <a:endParaRPr lang="cs-CZ" sz="2800" dirty="0">
              <a:latin typeface="+mn-lt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cs-CZ" sz="2800" dirty="0" smtClean="0">
                <a:latin typeface="+mn-lt"/>
              </a:rPr>
              <a:t>Kolik je řádově atomů v zrníčku prachu o průměru 0,1 mm?</a:t>
            </a:r>
            <a:endParaRPr lang="cs-CZ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125040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+mn-lt"/>
              </a:rPr>
              <a:t>3/ Nitro atomů</a:t>
            </a:r>
            <a:endParaRPr lang="cs-CZ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2649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>
            <a:spLocks noGrp="1"/>
          </p:cNvSpPr>
          <p:nvPr>
            <p:ph type="title"/>
          </p:nvPr>
        </p:nvSpPr>
        <p:spPr>
          <a:xfrm>
            <a:off x="484187" y="452437"/>
            <a:ext cx="8264524" cy="960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Questrial"/>
              <a:buNone/>
            </a:pPr>
            <a:r>
              <a:rPr lang="en-US" sz="4200" b="0" i="0" u="none" strike="noStrike" cap="none" baseline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Konec 19. a začátek 20. století</a:t>
            </a:r>
          </a:p>
        </p:txBody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323850" y="1268412"/>
            <a:ext cx="8424862" cy="4465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D0D6"/>
              </a:buClr>
              <a:buSzPct val="80000"/>
              <a:buFont typeface="Noto Symbol"/>
              <a:buChar char=""/>
            </a:pPr>
            <a:r>
              <a:rPr lang="en-US" sz="2400" b="0" i="0" u="none" strike="noStrike" cap="none" baseline="0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Na </a:t>
            </a:r>
            <a:r>
              <a:rPr lang="en-US" sz="2400" b="0" i="0" u="none" strike="noStrike" cap="none" baseline="0" dirty="0" err="1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konci</a:t>
            </a:r>
            <a:r>
              <a:rPr lang="en-US" sz="2400" b="0" i="0" u="none" strike="noStrike" cap="none" baseline="0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19. </a:t>
            </a:r>
            <a:r>
              <a:rPr lang="en-US" sz="2400" b="0" i="0" u="none" strike="noStrike" cap="none" baseline="0" dirty="0" err="1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století</a:t>
            </a:r>
            <a:r>
              <a:rPr lang="en-US" sz="2400" b="0" i="0" u="none" strike="noStrike" cap="none" baseline="0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pak</a:t>
            </a:r>
            <a:r>
              <a:rPr lang="en-US" sz="2400" b="0" i="0" u="none" strike="noStrike" cap="none" baseline="0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bylo</a:t>
            </a:r>
            <a:r>
              <a:rPr lang="en-US" sz="2400" b="0" i="0" u="none" strike="noStrike" cap="none" baseline="0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sestaveno</a:t>
            </a:r>
            <a:r>
              <a:rPr lang="en-US" sz="2400" b="0" i="0" u="none" strike="noStrike" cap="none" baseline="0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několik</a:t>
            </a:r>
            <a:r>
              <a:rPr lang="en-US" sz="2400" b="0" i="0" u="none" strike="noStrike" cap="none" baseline="0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experimentů</a:t>
            </a:r>
            <a:r>
              <a:rPr lang="en-US" sz="2400" b="0" i="0" u="none" strike="noStrike" cap="none" baseline="0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, </a:t>
            </a:r>
            <a:r>
              <a:rPr lang="en-US" sz="2400" b="0" i="0" u="none" strike="noStrike" cap="none" baseline="0" dirty="0" err="1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které</a:t>
            </a:r>
            <a:r>
              <a:rPr lang="en-US" sz="2400" b="0" i="0" u="none" strike="noStrike" cap="none" baseline="0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naznačovaly</a:t>
            </a:r>
            <a:r>
              <a:rPr lang="en-US" sz="2400" b="0" i="0" u="none" strike="noStrike" cap="none" baseline="0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existenci</a:t>
            </a:r>
            <a:r>
              <a:rPr lang="en-US" sz="2400" b="0" i="0" u="none" strike="noStrike" cap="none" baseline="0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malých</a:t>
            </a:r>
            <a:r>
              <a:rPr lang="en-US" sz="2400" b="0" i="0" u="none" strike="noStrike" cap="none" baseline="0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částic</a:t>
            </a:r>
            <a:r>
              <a:rPr lang="en-US" sz="2400" b="0" i="0" u="none" strike="noStrike" cap="none" baseline="0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. </a:t>
            </a:r>
            <a:r>
              <a:rPr lang="en-US" sz="2400" b="0" i="0" u="none" strike="noStrike" cap="none" baseline="0" dirty="0" err="1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Vznikl</a:t>
            </a:r>
            <a:r>
              <a:rPr lang="en-US" sz="2400" b="0" i="0" u="none" strike="noStrike" cap="none" baseline="0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nový</a:t>
            </a:r>
            <a:r>
              <a:rPr lang="en-US" sz="2400" b="0" i="0" u="none" strike="noStrike" cap="none" baseline="0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obor</a:t>
            </a:r>
            <a:r>
              <a:rPr lang="en-US" sz="2400" b="0" i="0" u="none" strike="noStrike" cap="none" baseline="0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atomové</a:t>
            </a:r>
            <a:r>
              <a:rPr lang="en-US" sz="2400" b="0" i="0" u="none" strike="noStrike" cap="none" baseline="0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a </a:t>
            </a:r>
            <a:r>
              <a:rPr lang="en-US" sz="2400" b="0" i="0" u="none" strike="noStrike" cap="none" baseline="0" dirty="0" err="1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jaderné</a:t>
            </a:r>
            <a:r>
              <a:rPr lang="en-US" sz="2400" b="0" i="0" u="none" strike="noStrike" cap="none" baseline="0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fyziky</a:t>
            </a:r>
            <a:r>
              <a:rPr lang="en-US" sz="2400" b="0" i="0" u="none" strike="noStrike" cap="none" baseline="0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ct val="80000"/>
              <a:buFont typeface="Noto Symbol"/>
              <a:buChar char=""/>
            </a:pPr>
            <a:r>
              <a:rPr lang="en-US" sz="2400" b="1" i="0" u="none" strike="noStrike" cap="none" baseline="0" dirty="0" err="1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Elektron</a:t>
            </a:r>
            <a:r>
              <a:rPr lang="en-US" sz="2400" b="0" i="0" u="none" strike="noStrike" cap="none" baseline="0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– </a:t>
            </a:r>
            <a:r>
              <a:rPr lang="en-US" sz="2400" b="0" i="0" u="none" strike="noStrike" cap="none" baseline="0" dirty="0" err="1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J.J.Thomson</a:t>
            </a:r>
            <a:r>
              <a:rPr lang="en-US" sz="2400" b="0" i="0" u="none" strike="noStrike" cap="none" baseline="0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-1897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ct val="80000"/>
              <a:buFont typeface="Noto Symbol"/>
              <a:buChar char=""/>
            </a:pPr>
            <a:r>
              <a:rPr lang="en-US" sz="2400" b="1" i="0" u="none" strike="noStrike" cap="none" baseline="0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Proton</a:t>
            </a:r>
            <a:r>
              <a:rPr lang="en-US" sz="2400" b="0" i="0" u="none" strike="noStrike" cap="none" baseline="0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– Rutherford – 1911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ct val="80000"/>
              <a:buFont typeface="Noto Symbol"/>
              <a:buChar char=""/>
            </a:pPr>
            <a:r>
              <a:rPr lang="en-US" sz="2400" b="1" i="0" u="none" strike="noStrike" cap="none" baseline="0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Neutron</a:t>
            </a:r>
            <a:r>
              <a:rPr lang="en-US" sz="2400" b="0" i="0" u="none" strike="noStrike" cap="none" baseline="0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– Chadwick – 1932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endParaRPr sz="2000" b="0" i="0" u="none" strike="noStrike" cap="none" baseline="0" dirty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42900" marR="0" lvl="0" indent="-241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Font typeface="Noto Symbol"/>
              <a:buNone/>
            </a:pPr>
            <a:endParaRPr sz="2000" b="0" i="0" u="none" strike="noStrike" cap="none" baseline="0" dirty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2000" b="0" i="0" u="none" strike="noStrike" cap="none" baseline="0" dirty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2" name="XU8nMKkzbT8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697356" y="3978273"/>
            <a:ext cx="4572000" cy="257175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4431" y="194019"/>
            <a:ext cx="7056437" cy="1400174"/>
          </a:xfrm>
        </p:spPr>
        <p:txBody>
          <a:bodyPr/>
          <a:lstStyle/>
          <a:p>
            <a:r>
              <a:rPr lang="cs-CZ" dirty="0" err="1" smtClean="0"/>
              <a:t>Millikanův</a:t>
            </a:r>
            <a:r>
              <a:rPr lang="cs-CZ" dirty="0" smtClean="0"/>
              <a:t> pokus</a:t>
            </a:r>
            <a:endParaRPr lang="cs-CZ" dirty="0"/>
          </a:p>
        </p:txBody>
      </p:sp>
      <p:pic>
        <p:nvPicPr>
          <p:cNvPr id="4" name="XMfYHag7Liw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1129605"/>
            <a:ext cx="9144000" cy="5728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477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Elektron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3200" dirty="0" err="1"/>
                  <a:t>J.J.Thomson</a:t>
                </a:r>
                <a:endParaRPr lang="cs-CZ" sz="320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cs-CZ" sz="3200" dirty="0" smtClean="0"/>
                  <a:t>Náboj </a:t>
                </a:r>
                <a14:m>
                  <m:oMath xmlns:m="http://schemas.openxmlformats.org/officeDocument/2006/math">
                    <m:r>
                      <a:rPr lang="cs-CZ" sz="3200" b="0" i="1" smtClean="0">
                        <a:latin typeface="Cambria Math" panose="02040503050406030204" pitchFamily="18" charset="0"/>
                      </a:rPr>
                      <m:t>−1,602</m:t>
                    </m:r>
                    <m:r>
                      <a:rPr lang="cs-CZ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cs-CZ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cs-CZ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−19</m:t>
                        </m:r>
                      </m:sup>
                    </m:sSup>
                    <m:r>
                      <a:rPr lang="cs-CZ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endParaRPr lang="cs-CZ" sz="320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cs-CZ" sz="3200" dirty="0" smtClean="0"/>
                  <a:t>Označení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320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cs-CZ" sz="320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cs-CZ" sz="320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cs-CZ" sz="3200" dirty="0" smtClean="0"/>
                  <a:t>Hmotnost  </a:t>
                </a:r>
                <a14:m>
                  <m:oMath xmlns:m="http://schemas.openxmlformats.org/officeDocument/2006/math">
                    <m:r>
                      <a:rPr lang="cs-CZ" sz="3200" b="0" i="1" smtClean="0">
                        <a:latin typeface="Cambria Math" panose="02040503050406030204" pitchFamily="18" charset="0"/>
                      </a:rPr>
                      <m:t>9,110</m:t>
                    </m:r>
                    <m:r>
                      <a:rPr lang="cs-CZ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cs-CZ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cs-CZ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−31</m:t>
                        </m:r>
                      </m:sup>
                    </m:sSup>
                    <m:r>
                      <a:rPr lang="cs-CZ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𝑘𝑔</m:t>
                    </m:r>
                  </m:oMath>
                </a14:m>
                <a:endParaRPr lang="cs-CZ" sz="3200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545" t="-87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08804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latin typeface="+mn-lt"/>
              </a:rPr>
              <a:t>Rutherfordův</a:t>
            </a:r>
            <a:r>
              <a:rPr lang="cs-CZ" dirty="0" smtClean="0">
                <a:latin typeface="+mn-lt"/>
              </a:rPr>
              <a:t> pokus</a:t>
            </a:r>
            <a:endParaRPr lang="cs-CZ" dirty="0">
              <a:latin typeface="+mn-lt"/>
            </a:endParaRPr>
          </a:p>
        </p:txBody>
      </p:sp>
      <p:pic>
        <p:nvPicPr>
          <p:cNvPr id="4" name="pb0_5POGe7Y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1387751"/>
            <a:ext cx="9144000" cy="5470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720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YENC8bkW024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1089577"/>
            <a:ext cx="9124122" cy="5768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917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866442" y="2861733"/>
            <a:ext cx="6620967" cy="10688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Questrial"/>
              <a:buNone/>
            </a:pPr>
            <a:r>
              <a:rPr lang="cs-CZ" sz="4000" b="0" i="0" u="none" strike="noStrike" cap="none" baseline="0" dirty="0" smtClean="0">
                <a:solidFill>
                  <a:schemeClr val="lt2"/>
                </a:solidFill>
                <a:latin typeface="+mn-lt"/>
                <a:ea typeface="Questrial"/>
                <a:cs typeface="Questrial"/>
                <a:sym typeface="Questrial"/>
              </a:rPr>
              <a:t>1/ </a:t>
            </a:r>
            <a:r>
              <a:rPr lang="en-US" sz="4000" b="0" i="0" u="none" strike="noStrike" cap="none" baseline="0" dirty="0" err="1" smtClean="0">
                <a:solidFill>
                  <a:schemeClr val="lt2"/>
                </a:solidFill>
                <a:latin typeface="+mn-lt"/>
                <a:ea typeface="Questrial"/>
                <a:cs typeface="Questrial"/>
                <a:sym typeface="Questrial"/>
              </a:rPr>
              <a:t>Velikost</a:t>
            </a:r>
            <a:r>
              <a:rPr lang="en-US" sz="4000" b="0" i="0" u="none" strike="noStrike" cap="none" baseline="0" dirty="0" smtClean="0">
                <a:solidFill>
                  <a:schemeClr val="lt2"/>
                </a:solidFill>
                <a:latin typeface="+mn-lt"/>
                <a:ea typeface="Questrial"/>
                <a:cs typeface="Questrial"/>
                <a:sym typeface="Questrial"/>
              </a:rPr>
              <a:t> </a:t>
            </a:r>
            <a:r>
              <a:rPr lang="en-US" sz="4000" b="0" i="0" u="none" strike="noStrike" cap="none" baseline="0" dirty="0" err="1">
                <a:solidFill>
                  <a:schemeClr val="lt2"/>
                </a:solidFill>
                <a:latin typeface="+mn-lt"/>
                <a:ea typeface="Questrial"/>
                <a:cs typeface="Questrial"/>
                <a:sym typeface="Questrial"/>
              </a:rPr>
              <a:t>mikrosvěta</a:t>
            </a:r>
            <a:endParaRPr lang="en-US" sz="4000" b="0" i="0" u="none" strike="noStrike" cap="none" baseline="0" dirty="0">
              <a:solidFill>
                <a:schemeClr val="lt2"/>
              </a:solidFill>
              <a:latin typeface="+mn-lt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body" idx="1"/>
          </p:nvPr>
        </p:nvSpPr>
        <p:spPr>
          <a:xfrm>
            <a:off x="1" y="1510748"/>
            <a:ext cx="5983356" cy="5168348"/>
          </a:xfrm>
        </p:spPr>
        <p:txBody>
          <a:bodyPr/>
          <a:lstStyle/>
          <a:p>
            <a:r>
              <a:rPr lang="cs-CZ" sz="2800" dirty="0" smtClean="0"/>
              <a:t> Experiment </a:t>
            </a:r>
            <a:r>
              <a:rPr lang="cs-CZ" sz="2800" dirty="0"/>
              <a:t>sestával ze série testů, v nichž kladně nabité </a:t>
            </a:r>
            <a:r>
              <a:rPr lang="cs-CZ" sz="2800" dirty="0" smtClean="0"/>
              <a:t> těžké alfa </a:t>
            </a:r>
            <a:r>
              <a:rPr lang="cs-CZ" sz="2800" dirty="0"/>
              <a:t>částice </a:t>
            </a:r>
            <a:r>
              <a:rPr lang="cs-CZ" sz="2800" dirty="0" smtClean="0"/>
              <a:t> </a:t>
            </a:r>
            <a:r>
              <a:rPr lang="cs-CZ" sz="2800" dirty="0"/>
              <a:t>bombardovaly tenký list zlaté fólie. V případě správnosti </a:t>
            </a:r>
            <a:r>
              <a:rPr lang="cs-CZ" sz="2800" dirty="0" err="1"/>
              <a:t>Thompsonova</a:t>
            </a:r>
            <a:r>
              <a:rPr lang="cs-CZ" sz="2800" dirty="0"/>
              <a:t> modelu atomu měly alfa částice pronikat fólií bez většího ovlivnění, jelikož jsou alfa částice hmotné a elektrický náboj je podle </a:t>
            </a:r>
            <a:r>
              <a:rPr lang="cs-CZ" sz="2800" dirty="0" err="1"/>
              <a:t>Thompsonova</a:t>
            </a:r>
            <a:r>
              <a:rPr lang="cs-CZ" sz="2800" dirty="0"/>
              <a:t> modelu </a:t>
            </a:r>
            <a:r>
              <a:rPr lang="cs-CZ" sz="2800" dirty="0" smtClean="0"/>
              <a:t>rovnoměrně rozdělen v celém atomu.</a:t>
            </a:r>
          </a:p>
          <a:p>
            <a:pPr marL="101600" indent="0">
              <a:buNone/>
            </a:pPr>
            <a:endParaRPr lang="cs-CZ" sz="2800" dirty="0">
              <a:latin typeface="+mn-lt"/>
            </a:endParaRPr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84187" y="452437"/>
            <a:ext cx="7924317" cy="1058311"/>
          </a:xfrm>
        </p:spPr>
        <p:txBody>
          <a:bodyPr/>
          <a:lstStyle/>
          <a:p>
            <a:r>
              <a:rPr lang="cs-CZ" dirty="0" err="1" smtClean="0">
                <a:latin typeface="+mn-lt"/>
              </a:rPr>
              <a:t>Rutherfordův</a:t>
            </a:r>
            <a:r>
              <a:rPr lang="cs-CZ" dirty="0" smtClean="0">
                <a:latin typeface="+mn-lt"/>
              </a:rPr>
              <a:t> pokus</a:t>
            </a:r>
            <a:endParaRPr lang="cs-CZ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978177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body" idx="1"/>
          </p:nvPr>
        </p:nvSpPr>
        <p:spPr>
          <a:xfrm>
            <a:off x="2" y="1510747"/>
            <a:ext cx="4492485" cy="4373217"/>
          </a:xfrm>
        </p:spPr>
        <p:txBody>
          <a:bodyPr/>
          <a:lstStyle/>
          <a:p>
            <a:r>
              <a:rPr lang="cs-CZ" sz="2800" dirty="0" smtClean="0"/>
              <a:t>Nicméně </a:t>
            </a:r>
            <a:r>
              <a:rPr lang="cs-CZ" sz="2800" dirty="0"/>
              <a:t>skutečné výsledky byly </a:t>
            </a:r>
            <a:r>
              <a:rPr lang="cs-CZ" sz="2800" dirty="0" smtClean="0"/>
              <a:t> </a:t>
            </a:r>
            <a:r>
              <a:rPr lang="cs-CZ" sz="2800" dirty="0"/>
              <a:t>překvapivé. Ačkoli mnoho alfa částic skutečně skrz fólii proniklo, řada z nich mělo velmi odkloněné dráhy a některé se dokonce odrazily a vrátily zpět ke zdroji záření.</a:t>
            </a:r>
            <a:endParaRPr lang="cs-CZ" sz="2800" dirty="0">
              <a:latin typeface="+mn-lt"/>
            </a:endParaRPr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84187" y="452437"/>
            <a:ext cx="7924317" cy="1058311"/>
          </a:xfrm>
        </p:spPr>
        <p:txBody>
          <a:bodyPr/>
          <a:lstStyle/>
          <a:p>
            <a:r>
              <a:rPr lang="cs-CZ" dirty="0" err="1" smtClean="0">
                <a:latin typeface="+mn-lt"/>
              </a:rPr>
              <a:t>Rutherfordův</a:t>
            </a:r>
            <a:r>
              <a:rPr lang="cs-CZ" dirty="0" smtClean="0">
                <a:latin typeface="+mn-lt"/>
              </a:rPr>
              <a:t> pokus</a:t>
            </a:r>
            <a:endParaRPr lang="cs-CZ" dirty="0">
              <a:latin typeface="+mn-lt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955" y="1555472"/>
            <a:ext cx="4969382" cy="462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2177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278296" y="1093304"/>
                <a:ext cx="8289233" cy="5155094"/>
              </a:xfrm>
            </p:spPr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cs-CZ" sz="2800" dirty="0" smtClean="0">
                    <a:latin typeface="+mn-lt"/>
                  </a:rPr>
                  <a:t>Atom se skládá z malého kladně nabitého jádra a elektronového obalu. Jádro  (rozměrově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−14</m:t>
                        </m:r>
                      </m:sup>
                    </m:sSup>
                  </m:oMath>
                </a14:m>
                <a:r>
                  <a:rPr lang="cs-CZ" sz="2800" dirty="0" smtClean="0">
                    <a:latin typeface="+mn-lt"/>
                  </a:rPr>
                  <a:t> až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−1</m:t>
                        </m:r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cs-CZ" sz="2800" dirty="0" smtClean="0">
                    <a:latin typeface="+mn-lt"/>
                  </a:rPr>
                  <a:t> m) v němž je  soustředěna téměř veškerá hmotnost atomu, zaujímá jen  nepatrnou část atomu a je obklopeno elektrony, které s ním interagují prostřednictvím  elektrických přitažlivých sil. Záporný náboj obalu –Ze a kladný  náboj jádra Ze se vzájemně vyrovnávají.</a:t>
                </a:r>
                <a:endParaRPr lang="cs-CZ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78296" y="1093304"/>
                <a:ext cx="8289233" cy="5155094"/>
              </a:xfrm>
              <a:blipFill rotWithShape="0">
                <a:blip r:embed="rId2"/>
                <a:stretch>
                  <a:fillRect l="-74" t="-355" r="-220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82450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422" y="814593"/>
            <a:ext cx="5511700" cy="5434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2888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3944" y="0"/>
            <a:ext cx="7056437" cy="1400174"/>
          </a:xfrm>
        </p:spPr>
        <p:txBody>
          <a:bodyPr/>
          <a:lstStyle/>
          <a:p>
            <a:r>
              <a:rPr lang="cs-CZ" dirty="0" smtClean="0"/>
              <a:t>Otázky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37930" y="914400"/>
            <a:ext cx="8527774" cy="5135215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cs-CZ" sz="2800" dirty="0" smtClean="0">
                <a:latin typeface="+mn-lt"/>
              </a:rPr>
              <a:t>Jaký je elektrický náboj elektronu?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2800" dirty="0" smtClean="0">
                <a:latin typeface="+mn-lt"/>
              </a:rPr>
              <a:t>Co zjistil </a:t>
            </a:r>
            <a:r>
              <a:rPr lang="cs-CZ" sz="2800" dirty="0" err="1" smtClean="0">
                <a:latin typeface="+mn-lt"/>
              </a:rPr>
              <a:t>Millikan</a:t>
            </a:r>
            <a:r>
              <a:rPr lang="cs-CZ" sz="2800" dirty="0" smtClean="0">
                <a:latin typeface="+mn-lt"/>
              </a:rPr>
              <a:t> svým pokusem?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2800" dirty="0">
                <a:latin typeface="+mn-lt"/>
              </a:rPr>
              <a:t> </a:t>
            </a:r>
            <a:r>
              <a:rPr lang="cs-CZ" sz="2800" dirty="0" smtClean="0">
                <a:latin typeface="+mn-lt"/>
              </a:rPr>
              <a:t>Jak bylo objeveno atomové jádro?</a:t>
            </a:r>
            <a:endParaRPr lang="cs-CZ" sz="2800" dirty="0">
              <a:latin typeface="+mn-lt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cs-CZ" sz="2800" dirty="0" err="1" smtClean="0">
                <a:latin typeface="+mn-lt"/>
              </a:rPr>
              <a:t>Budeli</a:t>
            </a:r>
            <a:r>
              <a:rPr lang="cs-CZ" sz="2800" dirty="0" smtClean="0">
                <a:latin typeface="+mn-lt"/>
              </a:rPr>
              <a:t> mít atom rozměry sportovní haly (řádově stovky metrů), jaký v něm bude řádový rozměr jádra?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2800" dirty="0" smtClean="0">
                <a:latin typeface="+mn-lt"/>
              </a:rPr>
              <a:t>Určete střední hustotu látky v atomu vodíku a v jádře vodíku a srovnejte je s hustotou kapalného vodíku 71 g/m</a:t>
            </a:r>
            <a:r>
              <a:rPr lang="cs-CZ" sz="2800" baseline="30000" dirty="0" smtClean="0">
                <a:latin typeface="+mn-lt"/>
              </a:rPr>
              <a:t>3</a:t>
            </a:r>
            <a:r>
              <a:rPr lang="cs-CZ" sz="2800" dirty="0" smtClean="0">
                <a:latin typeface="+mn-lt"/>
              </a:rPr>
              <a:t>. Poloměr atomu 10</a:t>
            </a:r>
            <a:r>
              <a:rPr lang="cs-CZ" sz="2800" baseline="30000" dirty="0" smtClean="0">
                <a:latin typeface="+mn-lt"/>
              </a:rPr>
              <a:t>-10</a:t>
            </a:r>
            <a:r>
              <a:rPr lang="cs-CZ" sz="2800" dirty="0" smtClean="0">
                <a:latin typeface="+mn-lt"/>
              </a:rPr>
              <a:t> m, poloměr jádra 10</a:t>
            </a:r>
            <a:r>
              <a:rPr lang="cs-CZ" sz="2800" baseline="30000" dirty="0" smtClean="0">
                <a:latin typeface="+mn-lt"/>
              </a:rPr>
              <a:t>-15</a:t>
            </a:r>
            <a:r>
              <a:rPr lang="cs-CZ" sz="2800" dirty="0" smtClean="0">
                <a:latin typeface="+mn-lt"/>
              </a:rPr>
              <a:t> m.</a:t>
            </a:r>
            <a:endParaRPr lang="cs-CZ" sz="2800" baseline="30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709639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4/ Stavba jádra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74808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>
          <a:xfrm>
            <a:off x="429522" y="681036"/>
            <a:ext cx="8257278" cy="419576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sz="2800" dirty="0" smtClean="0">
                <a:latin typeface="+mn-lt"/>
              </a:rPr>
              <a:t>Existence různých nuklidů téhož prvku , které lze odlišit jen hmotností  = izotopy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>
                <a:latin typeface="+mn-lt"/>
              </a:rPr>
              <a:t> </a:t>
            </a:r>
            <a:r>
              <a:rPr lang="cs-CZ" sz="2800" dirty="0" smtClean="0">
                <a:latin typeface="+mn-lt"/>
              </a:rPr>
              <a:t>každý prvek tvoří směsici izotopů ve stejném poměru (až na výjimky)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2800" dirty="0" smtClean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 </a:t>
            </a:r>
            <a:r>
              <a:rPr lang="cs-CZ" sz="3200" dirty="0" smtClean="0">
                <a:solidFill>
                  <a:srgbClr val="FFFF00"/>
                </a:solidFill>
                <a:latin typeface="+mj-lt"/>
              </a:rPr>
              <a:t>Jádro je tvořeno protony a neutrony. Počet protonů udává protonové (atomové) číslo Z </a:t>
            </a:r>
            <a:r>
              <a:rPr lang="cs-CZ" sz="3200" dirty="0" smtClean="0">
                <a:solidFill>
                  <a:srgbClr val="FFFF00"/>
                </a:solidFill>
                <a:latin typeface="+mj-lt"/>
                <a:sym typeface="Mathematica1" panose="05000502060100000001" pitchFamily="2" charset="2"/>
              </a:rPr>
              <a:t> 1, počet neutronů neutronové číslo N</a:t>
            </a:r>
            <a:r>
              <a:rPr lang="cs-CZ" sz="3200" dirty="0">
                <a:solidFill>
                  <a:srgbClr val="FFFF00"/>
                </a:solidFill>
                <a:latin typeface="+mj-lt"/>
              </a:rPr>
              <a:t> </a:t>
            </a:r>
            <a:r>
              <a:rPr lang="cs-CZ" sz="3200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cs-CZ" sz="3200" dirty="0">
                <a:solidFill>
                  <a:srgbClr val="FFFF00"/>
                </a:solidFill>
                <a:latin typeface="+mj-lt"/>
                <a:sym typeface="Mathematica1" panose="05000502060100000001" pitchFamily="2" charset="2"/>
              </a:rPr>
              <a:t> </a:t>
            </a:r>
            <a:r>
              <a:rPr lang="cs-CZ" sz="3200" dirty="0" smtClean="0">
                <a:solidFill>
                  <a:srgbClr val="FFFF00"/>
                </a:solidFill>
                <a:latin typeface="+mj-lt"/>
                <a:sym typeface="Mathematica1" panose="05000502060100000001" pitchFamily="2" charset="2"/>
              </a:rPr>
              <a:t>0, jejich součet je nukleonové číslo (hmotnostní) číslo A = Z + N</a:t>
            </a:r>
            <a:endParaRPr lang="cs-CZ" sz="3200" dirty="0">
              <a:solidFill>
                <a:srgbClr val="FFFF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541907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Bov00ChgkJE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919755"/>
            <a:ext cx="9079261" cy="5938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9788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Hmotnostní spektrometr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904" y="1738454"/>
            <a:ext cx="5817083" cy="466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8114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Hmotnostní spektrometr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109"/>
          <a:stretch/>
        </p:blipFill>
        <p:spPr>
          <a:xfrm>
            <a:off x="934070" y="1656314"/>
            <a:ext cx="6460643" cy="4626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280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Questrial"/>
              <a:buNone/>
            </a:pPr>
            <a:r>
              <a:rPr lang="en-US" sz="4200" b="0" i="0" u="none" strike="noStrike" cap="none" baseline="0" dirty="0" err="1">
                <a:solidFill>
                  <a:schemeClr val="lt2"/>
                </a:solidFill>
                <a:latin typeface="+mn-lt"/>
                <a:ea typeface="Questrial"/>
                <a:cs typeface="Questrial"/>
                <a:sym typeface="Questrial"/>
              </a:rPr>
              <a:t>Lidské</a:t>
            </a:r>
            <a:r>
              <a:rPr lang="en-US" sz="4200" b="0" i="0" u="none" strike="noStrike" cap="none" baseline="0" dirty="0">
                <a:solidFill>
                  <a:schemeClr val="lt2"/>
                </a:solidFill>
                <a:latin typeface="+mn-lt"/>
                <a:ea typeface="Questrial"/>
                <a:cs typeface="Questrial"/>
                <a:sym typeface="Questrial"/>
              </a:rPr>
              <a:t> </a:t>
            </a:r>
            <a:r>
              <a:rPr lang="en-US" sz="4200" b="0" i="0" u="none" strike="noStrike" cap="none" baseline="0" dirty="0" err="1">
                <a:solidFill>
                  <a:schemeClr val="lt2"/>
                </a:solidFill>
                <a:latin typeface="+mn-lt"/>
                <a:ea typeface="Questrial"/>
                <a:cs typeface="Questrial"/>
                <a:sym typeface="Questrial"/>
              </a:rPr>
              <a:t>rozměry</a:t>
            </a:r>
            <a:endParaRPr lang="en-US" sz="4200" b="0" i="0" u="none" strike="noStrike" cap="none" baseline="0" dirty="0">
              <a:solidFill>
                <a:schemeClr val="lt2"/>
              </a:solidFill>
              <a:latin typeface="+mn-lt"/>
              <a:ea typeface="Questrial"/>
              <a:cs typeface="Questrial"/>
              <a:sym typeface="Questrial"/>
            </a:endParaRPr>
          </a:p>
        </p:txBody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0" y="1152525"/>
            <a:ext cx="8893175" cy="65262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D0D6"/>
              </a:buClr>
              <a:buSzPct val="79999"/>
              <a:buFont typeface="Noto Symbol"/>
              <a:buChar char=""/>
            </a:pPr>
            <a:r>
              <a:rPr lang="en-US" sz="3000" b="0" i="0" u="none" strike="noStrike" cap="none" baseline="0" dirty="0" err="1">
                <a:solidFill>
                  <a:schemeClr val="lt1"/>
                </a:solidFill>
                <a:latin typeface="+mn-lt"/>
                <a:sym typeface="Questrial"/>
              </a:rPr>
              <a:t>Lidé</a:t>
            </a:r>
            <a:r>
              <a:rPr lang="en-US" sz="3000" b="0" i="0" u="none" strike="noStrike" cap="none" baseline="0" dirty="0">
                <a:solidFill>
                  <a:schemeClr val="lt1"/>
                </a:solidFill>
                <a:latin typeface="+mn-lt"/>
                <a:sym typeface="Questrial"/>
              </a:rPr>
              <a:t> se </a:t>
            </a:r>
            <a:r>
              <a:rPr lang="en-US" sz="3000" b="0" i="0" u="none" strike="noStrike" cap="none" baseline="0" dirty="0" err="1">
                <a:solidFill>
                  <a:schemeClr val="lt1"/>
                </a:solidFill>
                <a:latin typeface="+mn-lt"/>
                <a:sym typeface="Questrial"/>
              </a:rPr>
              <a:t>rodí</a:t>
            </a:r>
            <a:r>
              <a:rPr lang="en-US" sz="3000" b="0" i="0" u="none" strike="noStrike" cap="none" baseline="0" dirty="0">
                <a:solidFill>
                  <a:schemeClr val="lt1"/>
                </a:solidFill>
                <a:latin typeface="+mn-lt"/>
                <a:sym typeface="Questrial"/>
              </a:rPr>
              <a:t> </a:t>
            </a:r>
            <a:r>
              <a:rPr lang="en-US" sz="3000" b="0" i="0" u="none" strike="noStrike" cap="none" baseline="0" dirty="0" err="1">
                <a:solidFill>
                  <a:schemeClr val="lt1"/>
                </a:solidFill>
                <a:latin typeface="+mn-lt"/>
                <a:sym typeface="Questrial"/>
              </a:rPr>
              <a:t>velcí</a:t>
            </a:r>
            <a:r>
              <a:rPr lang="en-US" sz="3000" b="0" i="0" u="none" strike="noStrike" cap="none" baseline="0" dirty="0">
                <a:solidFill>
                  <a:schemeClr val="lt1"/>
                </a:solidFill>
                <a:latin typeface="+mn-lt"/>
                <a:sym typeface="Questrial"/>
              </a:rPr>
              <a:t> </a:t>
            </a:r>
            <a:r>
              <a:rPr lang="en-US" sz="3000" b="0" i="0" u="none" strike="noStrike" cap="none" baseline="0" dirty="0" err="1">
                <a:solidFill>
                  <a:schemeClr val="lt1"/>
                </a:solidFill>
                <a:latin typeface="+mn-lt"/>
                <a:sym typeface="Questrial"/>
              </a:rPr>
              <a:t>okolo</a:t>
            </a:r>
            <a:r>
              <a:rPr lang="en-US" sz="3000" b="0" i="0" u="none" strike="noStrike" cap="none" baseline="0" dirty="0">
                <a:solidFill>
                  <a:schemeClr val="lt1"/>
                </a:solidFill>
                <a:latin typeface="+mn-lt"/>
                <a:sym typeface="Questrial"/>
              </a:rPr>
              <a:t> 0.5 </a:t>
            </a:r>
            <a:r>
              <a:rPr lang="en-US" sz="3000" b="0" i="0" u="none" strike="noStrike" cap="none" baseline="0" dirty="0" err="1">
                <a:solidFill>
                  <a:schemeClr val="lt1"/>
                </a:solidFill>
                <a:latin typeface="+mn-lt"/>
                <a:sym typeface="Questrial"/>
              </a:rPr>
              <a:t>metru</a:t>
            </a:r>
            <a:r>
              <a:rPr lang="en-US" sz="3000" b="0" i="0" u="none" strike="noStrike" cap="none" baseline="0" dirty="0">
                <a:solidFill>
                  <a:schemeClr val="lt1"/>
                </a:solidFill>
                <a:latin typeface="+mn-lt"/>
                <a:sym typeface="Questrial"/>
              </a:rPr>
              <a:t> a </a:t>
            </a:r>
            <a:r>
              <a:rPr lang="en-US" sz="3000" b="0" i="0" u="none" strike="noStrike" cap="none" baseline="0" dirty="0" err="1">
                <a:solidFill>
                  <a:schemeClr val="lt1"/>
                </a:solidFill>
                <a:latin typeface="+mn-lt"/>
                <a:sym typeface="Questrial"/>
              </a:rPr>
              <a:t>postupně</a:t>
            </a:r>
            <a:r>
              <a:rPr lang="en-US" sz="3000" b="0" i="0" u="none" strike="noStrike" cap="none" baseline="0" dirty="0">
                <a:solidFill>
                  <a:schemeClr val="lt1"/>
                </a:solidFill>
                <a:latin typeface="+mn-lt"/>
                <a:sym typeface="Questrial"/>
              </a:rPr>
              <a:t> </a:t>
            </a:r>
            <a:r>
              <a:rPr lang="en-US" sz="3000" b="0" i="0" u="none" strike="noStrike" cap="none" baseline="0" dirty="0" err="1">
                <a:solidFill>
                  <a:schemeClr val="lt1"/>
                </a:solidFill>
                <a:latin typeface="+mn-lt"/>
                <a:sym typeface="Questrial"/>
              </a:rPr>
              <a:t>vyrostou</a:t>
            </a:r>
            <a:r>
              <a:rPr lang="en-US" sz="3000" b="0" i="0" u="none" strike="noStrike" cap="none" baseline="0" dirty="0">
                <a:solidFill>
                  <a:schemeClr val="lt1"/>
                </a:solidFill>
                <a:latin typeface="+mn-lt"/>
                <a:sym typeface="Questrial"/>
              </a:rPr>
              <a:t> </a:t>
            </a:r>
            <a:r>
              <a:rPr lang="en-US" sz="3000" b="0" i="0" u="none" strike="noStrike" cap="none" baseline="0" dirty="0" err="1" smtClean="0">
                <a:solidFill>
                  <a:schemeClr val="lt1"/>
                </a:solidFill>
                <a:latin typeface="+mn-lt"/>
                <a:sym typeface="Questrial"/>
              </a:rPr>
              <a:t>až</a:t>
            </a:r>
            <a:r>
              <a:rPr lang="en-US" sz="3000" b="0" i="0" u="none" strike="noStrike" cap="none" baseline="0" dirty="0" smtClean="0">
                <a:solidFill>
                  <a:schemeClr val="lt1"/>
                </a:solidFill>
                <a:latin typeface="+mn-lt"/>
                <a:sym typeface="Questrial"/>
              </a:rPr>
              <a:t> </a:t>
            </a:r>
            <a:r>
              <a:rPr lang="en-US" sz="3000" b="0" i="0" u="none" strike="noStrike" cap="none" baseline="0" dirty="0" err="1">
                <a:solidFill>
                  <a:schemeClr val="lt1"/>
                </a:solidFill>
                <a:latin typeface="+mn-lt"/>
                <a:sym typeface="Questrial"/>
              </a:rPr>
              <a:t>na</a:t>
            </a:r>
            <a:r>
              <a:rPr lang="en-US" sz="3000" b="0" i="0" u="none" strike="noStrike" cap="none" baseline="0" dirty="0">
                <a:solidFill>
                  <a:schemeClr val="lt1"/>
                </a:solidFill>
                <a:latin typeface="+mn-lt"/>
                <a:sym typeface="Questrial"/>
              </a:rPr>
              <a:t> 1.5 – 2 m, </a:t>
            </a:r>
            <a:r>
              <a:rPr lang="en-US" sz="3000" b="0" i="0" u="none" strike="noStrike" cap="none" baseline="0" dirty="0" err="1">
                <a:solidFill>
                  <a:schemeClr val="lt1"/>
                </a:solidFill>
                <a:latin typeface="+mn-lt"/>
                <a:sym typeface="Questrial"/>
              </a:rPr>
              <a:t>zajímavé</a:t>
            </a:r>
            <a:r>
              <a:rPr lang="en-US" sz="3000" b="0" i="0" u="none" strike="noStrike" cap="none" baseline="0" dirty="0">
                <a:solidFill>
                  <a:schemeClr val="lt1"/>
                </a:solidFill>
                <a:latin typeface="+mn-lt"/>
                <a:sym typeface="Questrial"/>
              </a:rPr>
              <a:t> </a:t>
            </a:r>
            <a:r>
              <a:rPr lang="en-US" sz="3000" b="0" i="0" u="none" strike="noStrike" cap="none" baseline="0" dirty="0" err="1">
                <a:solidFill>
                  <a:schemeClr val="lt1"/>
                </a:solidFill>
                <a:latin typeface="+mn-lt"/>
                <a:sym typeface="Questrial"/>
              </a:rPr>
              <a:t>dimenze</a:t>
            </a:r>
            <a:r>
              <a:rPr lang="en-US" sz="3000" b="0" i="0" u="none" strike="noStrike" cap="none" baseline="0" dirty="0">
                <a:solidFill>
                  <a:schemeClr val="lt1"/>
                </a:solidFill>
                <a:latin typeface="+mn-lt"/>
                <a:sym typeface="Questrial"/>
              </a:rPr>
              <a:t> </a:t>
            </a:r>
            <a:r>
              <a:rPr lang="en-US" sz="3000" b="0" i="0" u="none" strike="noStrike" cap="none" baseline="0" dirty="0" err="1">
                <a:solidFill>
                  <a:schemeClr val="lt1"/>
                </a:solidFill>
                <a:latin typeface="+mn-lt"/>
                <a:sym typeface="Questrial"/>
              </a:rPr>
              <a:t>jsou</a:t>
            </a:r>
            <a:r>
              <a:rPr lang="en-US" sz="3000" b="0" i="0" u="none" strike="noStrike" cap="none" baseline="0" dirty="0">
                <a:solidFill>
                  <a:schemeClr val="lt1"/>
                </a:solidFill>
                <a:latin typeface="+mn-lt"/>
                <a:sym typeface="Questrial"/>
              </a:rPr>
              <a:t> </a:t>
            </a:r>
            <a:r>
              <a:rPr lang="en-US" sz="3000" b="0" i="0" u="none" strike="noStrike" cap="none" baseline="0" dirty="0" err="1">
                <a:solidFill>
                  <a:schemeClr val="lt1"/>
                </a:solidFill>
                <a:latin typeface="+mn-lt"/>
                <a:sym typeface="Questrial"/>
              </a:rPr>
              <a:t>např</a:t>
            </a:r>
            <a:r>
              <a:rPr lang="en-US" sz="3000" b="0" i="0" u="none" strike="noStrike" cap="none" baseline="0" dirty="0">
                <a:solidFill>
                  <a:schemeClr val="lt1"/>
                </a:solidFill>
                <a:latin typeface="+mn-lt"/>
                <a:sym typeface="Questrial"/>
              </a:rPr>
              <a:t>. 0.9-0.6-0.9 m </a:t>
            </a:r>
            <a:r>
              <a:rPr lang="en-US" sz="3000" b="0" i="0" u="none" strike="noStrike" cap="none" baseline="0" dirty="0" err="1">
                <a:solidFill>
                  <a:schemeClr val="lt1"/>
                </a:solidFill>
                <a:latin typeface="+mn-lt"/>
                <a:sym typeface="Questrial"/>
              </a:rPr>
              <a:t>atd</a:t>
            </a:r>
            <a:r>
              <a:rPr lang="en-US" sz="3000" b="0" i="0" u="none" strike="noStrike" cap="none" baseline="0" dirty="0">
                <a:solidFill>
                  <a:schemeClr val="lt1"/>
                </a:solidFill>
                <a:latin typeface="+mn-lt"/>
                <a:sym typeface="Questrial"/>
              </a:rPr>
              <a:t>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ct val="79999"/>
              <a:buFont typeface="Noto Symbol"/>
              <a:buChar char=""/>
            </a:pPr>
            <a:r>
              <a:rPr lang="en-US" sz="3000" b="0" i="0" u="none" strike="noStrike" cap="none" baseline="0" dirty="0" err="1">
                <a:solidFill>
                  <a:schemeClr val="lt1"/>
                </a:solidFill>
                <a:latin typeface="+mn-lt"/>
                <a:sym typeface="Questrial"/>
              </a:rPr>
              <a:t>Začínáme</a:t>
            </a:r>
            <a:r>
              <a:rPr lang="en-US" sz="3000" b="0" i="0" u="none" strike="noStrike" cap="none" baseline="0" dirty="0">
                <a:solidFill>
                  <a:schemeClr val="lt1"/>
                </a:solidFill>
                <a:latin typeface="+mn-lt"/>
                <a:sym typeface="Questrial"/>
              </a:rPr>
              <a:t> s </a:t>
            </a:r>
            <a:r>
              <a:rPr lang="en-US" sz="3000" b="0" i="0" u="none" strike="noStrike" cap="none" baseline="0" dirty="0" err="1">
                <a:solidFill>
                  <a:schemeClr val="lt1"/>
                </a:solidFill>
                <a:latin typeface="+mn-lt"/>
                <a:sym typeface="Questrial"/>
              </a:rPr>
              <a:t>hmotností</a:t>
            </a:r>
            <a:r>
              <a:rPr lang="en-US" sz="3000" b="0" i="0" u="none" strike="noStrike" cap="none" baseline="0" dirty="0">
                <a:solidFill>
                  <a:schemeClr val="lt1"/>
                </a:solidFill>
                <a:latin typeface="+mn-lt"/>
                <a:sym typeface="Questrial"/>
              </a:rPr>
              <a:t> </a:t>
            </a:r>
            <a:r>
              <a:rPr lang="en-US" sz="3000" b="0" i="0" u="none" strike="noStrike" cap="none" baseline="0" dirty="0" err="1">
                <a:solidFill>
                  <a:schemeClr val="lt1"/>
                </a:solidFill>
                <a:latin typeface="+mn-lt"/>
                <a:sym typeface="Questrial"/>
              </a:rPr>
              <a:t>několika</a:t>
            </a:r>
            <a:r>
              <a:rPr lang="en-US" sz="3000" b="0" i="0" u="none" strike="noStrike" cap="none" baseline="0" dirty="0">
                <a:solidFill>
                  <a:schemeClr val="lt1"/>
                </a:solidFill>
                <a:latin typeface="+mn-lt"/>
                <a:sym typeface="Questrial"/>
              </a:rPr>
              <a:t>  </a:t>
            </a:r>
            <a:r>
              <a:rPr lang="en-US" sz="3000" b="0" i="0" u="none" strike="noStrike" cap="none" baseline="0" dirty="0" err="1">
                <a:solidFill>
                  <a:schemeClr val="lt1"/>
                </a:solidFill>
                <a:latin typeface="+mn-lt"/>
                <a:sym typeface="Questrial"/>
              </a:rPr>
              <a:t>kilogramů</a:t>
            </a:r>
            <a:r>
              <a:rPr lang="en-US" sz="3000" b="0" i="0" u="none" strike="noStrike" cap="none" baseline="0" dirty="0">
                <a:solidFill>
                  <a:schemeClr val="lt1"/>
                </a:solidFill>
                <a:latin typeface="+mn-lt"/>
                <a:sym typeface="Questrial"/>
              </a:rPr>
              <a:t> a </a:t>
            </a:r>
            <a:r>
              <a:rPr lang="en-US" sz="3000" b="0" i="0" u="none" strike="noStrike" cap="none" baseline="0" dirty="0" err="1">
                <a:solidFill>
                  <a:schemeClr val="lt1"/>
                </a:solidFill>
                <a:latin typeface="+mn-lt"/>
                <a:sym typeface="Questrial"/>
              </a:rPr>
              <a:t>postupně</a:t>
            </a:r>
            <a:r>
              <a:rPr lang="en-US" sz="3000" b="0" i="0" u="none" strike="noStrike" cap="none" baseline="0" dirty="0">
                <a:solidFill>
                  <a:schemeClr val="lt1"/>
                </a:solidFill>
                <a:latin typeface="+mn-lt"/>
                <a:sym typeface="Questrial"/>
              </a:rPr>
              <a:t> </a:t>
            </a:r>
            <a:r>
              <a:rPr lang="en-US" sz="3000" b="0" i="0" u="none" strike="noStrike" cap="none" baseline="0" dirty="0" err="1">
                <a:solidFill>
                  <a:schemeClr val="lt1"/>
                </a:solidFill>
                <a:latin typeface="+mn-lt"/>
                <a:sym typeface="Questrial"/>
              </a:rPr>
              <a:t>získáme</a:t>
            </a:r>
            <a:r>
              <a:rPr lang="en-US" sz="3000" b="0" i="0" u="none" strike="noStrike" cap="none" baseline="0" dirty="0">
                <a:solidFill>
                  <a:schemeClr val="lt1"/>
                </a:solidFill>
                <a:latin typeface="+mn-lt"/>
                <a:sym typeface="Questrial"/>
              </a:rPr>
              <a:t> </a:t>
            </a:r>
            <a:r>
              <a:rPr lang="en-US" sz="3000" b="0" i="0" u="none" strike="noStrike" cap="none" baseline="0" dirty="0" err="1">
                <a:solidFill>
                  <a:schemeClr val="lt1"/>
                </a:solidFill>
                <a:latin typeface="+mn-lt"/>
                <a:sym typeface="Questrial"/>
              </a:rPr>
              <a:t>desítky</a:t>
            </a:r>
            <a:r>
              <a:rPr lang="en-US" sz="3000" b="0" i="0" u="none" strike="noStrike" cap="none" baseline="0" dirty="0">
                <a:solidFill>
                  <a:schemeClr val="lt1"/>
                </a:solidFill>
                <a:latin typeface="+mn-lt"/>
                <a:sym typeface="Questrial"/>
              </a:rPr>
              <a:t>, </a:t>
            </a:r>
            <a:r>
              <a:rPr lang="en-US" sz="3000" b="0" i="0" u="none" strike="noStrike" cap="none" baseline="0" dirty="0" err="1">
                <a:solidFill>
                  <a:schemeClr val="lt1"/>
                </a:solidFill>
                <a:latin typeface="+mn-lt"/>
                <a:sym typeface="Questrial"/>
              </a:rPr>
              <a:t>maximálně</a:t>
            </a:r>
            <a:r>
              <a:rPr lang="en-US" sz="3000" b="0" i="0" u="none" strike="noStrike" cap="none" baseline="0" dirty="0">
                <a:solidFill>
                  <a:schemeClr val="lt1"/>
                </a:solidFill>
                <a:latin typeface="+mn-lt"/>
                <a:sym typeface="Questrial"/>
              </a:rPr>
              <a:t> </a:t>
            </a:r>
            <a:r>
              <a:rPr lang="en-US" sz="3000" b="0" i="0" u="none" strike="noStrike" cap="none" baseline="0" dirty="0" err="1">
                <a:solidFill>
                  <a:schemeClr val="lt1"/>
                </a:solidFill>
                <a:latin typeface="+mn-lt"/>
                <a:sym typeface="Questrial"/>
              </a:rPr>
              <a:t>stovky</a:t>
            </a:r>
            <a:r>
              <a:rPr lang="en-US" sz="3000" b="0" i="0" u="none" strike="noStrike" cap="none" baseline="0" dirty="0">
                <a:solidFill>
                  <a:schemeClr val="lt1"/>
                </a:solidFill>
                <a:latin typeface="+mn-lt"/>
                <a:sym typeface="Questrial"/>
              </a:rPr>
              <a:t> kg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ct val="79999"/>
              <a:buFont typeface="Noto Symbol"/>
              <a:buChar char=""/>
            </a:pPr>
            <a:r>
              <a:rPr lang="en-US" sz="3000" b="0" i="0" u="none" strike="noStrike" cap="none" baseline="0" dirty="0" err="1">
                <a:solidFill>
                  <a:schemeClr val="lt1"/>
                </a:solidFill>
                <a:latin typeface="+mn-lt"/>
                <a:sym typeface="Questrial"/>
              </a:rPr>
              <a:t>Typický</a:t>
            </a:r>
            <a:r>
              <a:rPr lang="en-US" sz="3000" b="0" i="0" u="none" strike="noStrike" cap="none" baseline="0" dirty="0">
                <a:solidFill>
                  <a:schemeClr val="lt1"/>
                </a:solidFill>
                <a:latin typeface="+mn-lt"/>
                <a:sym typeface="Questrial"/>
              </a:rPr>
              <a:t> </a:t>
            </a:r>
            <a:r>
              <a:rPr lang="en-US" sz="3000" b="0" i="0" u="none" strike="noStrike" cap="none" baseline="0" dirty="0" err="1">
                <a:solidFill>
                  <a:schemeClr val="lt1"/>
                </a:solidFill>
                <a:latin typeface="+mn-lt"/>
                <a:sym typeface="Questrial"/>
              </a:rPr>
              <a:t>časový</a:t>
            </a:r>
            <a:r>
              <a:rPr lang="en-US" sz="3000" b="0" i="0" u="none" strike="noStrike" cap="none" baseline="0" dirty="0">
                <a:solidFill>
                  <a:schemeClr val="lt1"/>
                </a:solidFill>
                <a:latin typeface="+mn-lt"/>
                <a:sym typeface="Questrial"/>
              </a:rPr>
              <a:t> interval, </a:t>
            </a:r>
            <a:r>
              <a:rPr lang="en-US" sz="3000" b="0" i="0" u="none" strike="noStrike" cap="none" baseline="0" dirty="0" err="1">
                <a:solidFill>
                  <a:schemeClr val="lt1"/>
                </a:solidFill>
                <a:latin typeface="+mn-lt"/>
                <a:sym typeface="Questrial"/>
              </a:rPr>
              <a:t>který</a:t>
            </a:r>
            <a:r>
              <a:rPr lang="en-US" sz="3000" b="0" i="0" u="none" strike="noStrike" cap="none" baseline="0" dirty="0">
                <a:solidFill>
                  <a:schemeClr val="lt1"/>
                </a:solidFill>
                <a:latin typeface="+mn-lt"/>
                <a:sym typeface="Questrial"/>
              </a:rPr>
              <a:t> </a:t>
            </a:r>
            <a:r>
              <a:rPr lang="en-US" sz="3000" b="0" i="0" u="none" strike="noStrike" cap="none" baseline="0" dirty="0" err="1">
                <a:solidFill>
                  <a:schemeClr val="lt1"/>
                </a:solidFill>
                <a:latin typeface="+mn-lt"/>
                <a:sym typeface="Questrial"/>
              </a:rPr>
              <a:t>jsme</a:t>
            </a:r>
            <a:r>
              <a:rPr lang="en-US" sz="3000" b="0" i="0" u="none" strike="noStrike" cap="none" baseline="0" dirty="0">
                <a:solidFill>
                  <a:schemeClr val="lt1"/>
                </a:solidFill>
                <a:latin typeface="+mn-lt"/>
                <a:sym typeface="Questrial"/>
              </a:rPr>
              <a:t> </a:t>
            </a:r>
            <a:r>
              <a:rPr lang="en-US" sz="3000" b="0" i="0" u="none" strike="noStrike" cap="none" baseline="0" dirty="0" err="1">
                <a:solidFill>
                  <a:schemeClr val="lt1"/>
                </a:solidFill>
                <a:latin typeface="+mn-lt"/>
                <a:sym typeface="Questrial"/>
              </a:rPr>
              <a:t>schopni</a:t>
            </a:r>
            <a:r>
              <a:rPr lang="en-US" sz="3000" b="0" i="0" u="none" strike="noStrike" cap="none" baseline="0" dirty="0">
                <a:solidFill>
                  <a:schemeClr val="lt1"/>
                </a:solidFill>
                <a:latin typeface="+mn-lt"/>
                <a:sym typeface="Questrial"/>
              </a:rPr>
              <a:t> </a:t>
            </a:r>
            <a:r>
              <a:rPr lang="en-US" sz="3000" b="0" i="0" u="none" strike="noStrike" cap="none" baseline="0" dirty="0" err="1">
                <a:solidFill>
                  <a:schemeClr val="lt1"/>
                </a:solidFill>
                <a:latin typeface="+mn-lt"/>
                <a:sym typeface="Questrial"/>
              </a:rPr>
              <a:t>postřehnout</a:t>
            </a:r>
            <a:r>
              <a:rPr lang="en-US" sz="3000" b="0" i="0" u="none" strike="noStrike" cap="none" baseline="0" dirty="0">
                <a:solidFill>
                  <a:schemeClr val="lt1"/>
                </a:solidFill>
                <a:latin typeface="+mn-lt"/>
                <a:sym typeface="Questrial"/>
              </a:rPr>
              <a:t>, je v </a:t>
            </a:r>
            <a:r>
              <a:rPr lang="en-US" sz="3000" b="0" i="0" u="none" strike="noStrike" cap="none" baseline="0" dirty="0" err="1">
                <a:solidFill>
                  <a:schemeClr val="lt1"/>
                </a:solidFill>
                <a:latin typeface="+mn-lt"/>
                <a:sym typeface="Questrial"/>
              </a:rPr>
              <a:t>rozsahu</a:t>
            </a:r>
            <a:r>
              <a:rPr lang="en-US" sz="3000" b="0" i="0" u="none" strike="noStrike" cap="none" baseline="0" dirty="0">
                <a:solidFill>
                  <a:schemeClr val="lt1"/>
                </a:solidFill>
                <a:latin typeface="+mn-lt"/>
                <a:sym typeface="Questrial"/>
              </a:rPr>
              <a:t> </a:t>
            </a:r>
            <a:r>
              <a:rPr lang="en-US" sz="3000" b="0" i="0" u="none" strike="noStrike" cap="none" baseline="0" dirty="0" smtClean="0">
                <a:solidFill>
                  <a:schemeClr val="lt1"/>
                </a:solidFill>
                <a:latin typeface="+mn-lt"/>
                <a:sym typeface="Questrial"/>
              </a:rPr>
              <a:t>od </a:t>
            </a:r>
            <a:r>
              <a:rPr lang="en-US" sz="3000" b="0" i="0" u="none" strike="noStrike" cap="none" baseline="0" dirty="0" err="1">
                <a:solidFill>
                  <a:schemeClr val="lt1"/>
                </a:solidFill>
                <a:latin typeface="+mn-lt"/>
                <a:sym typeface="Questrial"/>
              </a:rPr>
              <a:t>zlomků</a:t>
            </a:r>
            <a:r>
              <a:rPr lang="en-US" sz="3000" b="0" i="0" u="none" strike="noStrike" cap="none" baseline="0" dirty="0">
                <a:solidFill>
                  <a:schemeClr val="lt1"/>
                </a:solidFill>
                <a:latin typeface="+mn-lt"/>
                <a:sym typeface="Questrial"/>
              </a:rPr>
              <a:t> </a:t>
            </a:r>
            <a:r>
              <a:rPr lang="en-US" sz="3000" b="0" i="0" u="none" strike="noStrike" cap="none" baseline="0" dirty="0" err="1" smtClean="0">
                <a:solidFill>
                  <a:schemeClr val="lt1"/>
                </a:solidFill>
                <a:latin typeface="+mn-lt"/>
                <a:sym typeface="Questrial"/>
              </a:rPr>
              <a:t>sekund</a:t>
            </a:r>
            <a:r>
              <a:rPr lang="en-US" sz="3000" b="0" i="0" u="none" strike="noStrike" cap="none" baseline="0" dirty="0" smtClean="0">
                <a:solidFill>
                  <a:schemeClr val="lt1"/>
                </a:solidFill>
                <a:latin typeface="+mn-lt"/>
                <a:sym typeface="Questrial"/>
              </a:rPr>
              <a:t> do </a:t>
            </a:r>
            <a:r>
              <a:rPr lang="en-US" sz="3000" b="0" i="0" u="none" strike="noStrike" cap="none" baseline="0" dirty="0" err="1">
                <a:solidFill>
                  <a:schemeClr val="lt1"/>
                </a:solidFill>
                <a:latin typeface="+mn-lt"/>
                <a:sym typeface="Questrial"/>
              </a:rPr>
              <a:t>desítek</a:t>
            </a:r>
            <a:r>
              <a:rPr lang="en-US" sz="3000" b="0" i="0" u="none" strike="noStrike" cap="none" baseline="0" dirty="0">
                <a:solidFill>
                  <a:schemeClr val="lt1"/>
                </a:solidFill>
                <a:latin typeface="+mn-lt"/>
                <a:sym typeface="Questrial"/>
              </a:rPr>
              <a:t> let </a:t>
            </a:r>
            <a:r>
              <a:rPr lang="en-US" sz="3000" b="0" i="0" u="none" strike="noStrike" cap="none" baseline="0" dirty="0" err="1">
                <a:solidFill>
                  <a:schemeClr val="lt1"/>
                </a:solidFill>
                <a:latin typeface="+mn-lt"/>
                <a:sym typeface="Questrial"/>
              </a:rPr>
              <a:t>našeho</a:t>
            </a:r>
            <a:r>
              <a:rPr lang="en-US" sz="3000" b="0" i="0" u="none" strike="noStrike" cap="none" baseline="0" dirty="0">
                <a:solidFill>
                  <a:schemeClr val="lt1"/>
                </a:solidFill>
                <a:latin typeface="+mn-lt"/>
                <a:sym typeface="Questrial"/>
              </a:rPr>
              <a:t> </a:t>
            </a:r>
            <a:r>
              <a:rPr lang="en-US" sz="3000" b="0" i="0" u="none" strike="noStrike" cap="none" baseline="0" dirty="0" err="1">
                <a:solidFill>
                  <a:schemeClr val="lt1"/>
                </a:solidFill>
                <a:latin typeface="+mn-lt"/>
                <a:sym typeface="Questrial"/>
              </a:rPr>
              <a:t>života</a:t>
            </a:r>
            <a:r>
              <a:rPr lang="en-US" sz="3000" b="0" i="0" u="none" strike="noStrike" cap="none" baseline="0" dirty="0">
                <a:solidFill>
                  <a:schemeClr val="lt1"/>
                </a:solidFill>
                <a:latin typeface="+mn-lt"/>
                <a:sym typeface="Questrial"/>
              </a:rPr>
              <a:t> (</a:t>
            </a:r>
            <a:r>
              <a:rPr lang="en-US" sz="3000" b="0" i="0" u="none" strike="noStrike" cap="none" baseline="0" dirty="0" err="1">
                <a:solidFill>
                  <a:schemeClr val="lt1"/>
                </a:solidFill>
                <a:latin typeface="+mn-lt"/>
                <a:sym typeface="Questrial"/>
              </a:rPr>
              <a:t>přibližně</a:t>
            </a:r>
            <a:r>
              <a:rPr lang="en-US" sz="3000" b="0" i="0" u="none" strike="noStrike" cap="none" baseline="0" dirty="0">
                <a:solidFill>
                  <a:schemeClr val="lt1"/>
                </a:solidFill>
                <a:latin typeface="+mn-lt"/>
                <a:sym typeface="Questrial"/>
              </a:rPr>
              <a:t> od 10</a:t>
            </a:r>
            <a:r>
              <a:rPr lang="en-US" sz="3000" b="0" i="0" u="none" strike="noStrike" cap="none" baseline="30000" dirty="0">
                <a:solidFill>
                  <a:schemeClr val="lt1"/>
                </a:solidFill>
                <a:latin typeface="+mn-lt"/>
                <a:sym typeface="Questrial"/>
              </a:rPr>
              <a:t>-1</a:t>
            </a:r>
            <a:r>
              <a:rPr lang="en-US" sz="3000" b="0" i="0" u="none" strike="noStrike" cap="none" baseline="0" dirty="0">
                <a:solidFill>
                  <a:schemeClr val="lt1"/>
                </a:solidFill>
                <a:latin typeface="+mn-lt"/>
                <a:sym typeface="Questrial"/>
              </a:rPr>
              <a:t> s do 10</a:t>
            </a:r>
            <a:r>
              <a:rPr lang="en-US" sz="3000" b="0" i="0" u="none" strike="noStrike" cap="none" baseline="30000" dirty="0">
                <a:solidFill>
                  <a:schemeClr val="lt1"/>
                </a:solidFill>
                <a:latin typeface="+mn-lt"/>
                <a:sym typeface="Questrial"/>
              </a:rPr>
              <a:t>2</a:t>
            </a:r>
            <a:r>
              <a:rPr lang="en-US" sz="3000" b="0" i="0" u="none" strike="noStrike" cap="none" baseline="0" dirty="0">
                <a:solidFill>
                  <a:schemeClr val="lt1"/>
                </a:solidFill>
                <a:latin typeface="+mn-lt"/>
                <a:sym typeface="Questrial"/>
              </a:rPr>
              <a:t> let ≈ 10</a:t>
            </a:r>
            <a:r>
              <a:rPr lang="en-US" sz="3000" b="0" i="0" u="none" strike="noStrike" cap="none" baseline="30000" dirty="0">
                <a:solidFill>
                  <a:schemeClr val="lt1"/>
                </a:solidFill>
                <a:latin typeface="+mn-lt"/>
                <a:sym typeface="Questrial"/>
              </a:rPr>
              <a:t>9</a:t>
            </a:r>
            <a:r>
              <a:rPr lang="en-US" sz="3000" b="0" i="0" u="none" strike="noStrike" cap="none" baseline="0" dirty="0">
                <a:solidFill>
                  <a:schemeClr val="lt1"/>
                </a:solidFill>
                <a:latin typeface="+mn-lt"/>
                <a:sym typeface="Questrial"/>
              </a:rPr>
              <a:t> </a:t>
            </a:r>
            <a:r>
              <a:rPr lang="en-US" sz="3000" b="0" i="0" u="none" strike="noStrike" cap="none" baseline="0" dirty="0" smtClean="0">
                <a:solidFill>
                  <a:schemeClr val="lt1"/>
                </a:solidFill>
                <a:latin typeface="+mn-lt"/>
                <a:sym typeface="Questrial"/>
              </a:rPr>
              <a:t>s</a:t>
            </a:r>
            <a:r>
              <a:rPr lang="cs-CZ" sz="3000" b="0" i="0" u="none" strike="noStrike" cap="none" baseline="0" dirty="0" smtClean="0">
                <a:solidFill>
                  <a:schemeClr val="lt1"/>
                </a:solidFill>
                <a:latin typeface="+mn-lt"/>
                <a:sym typeface="Questrial"/>
              </a:rPr>
              <a:t>)</a:t>
            </a:r>
            <a:r>
              <a:rPr lang="en-US" sz="3000" b="0" i="0" u="none" strike="noStrike" cap="none" baseline="0" dirty="0" smtClean="0">
                <a:solidFill>
                  <a:schemeClr val="lt1"/>
                </a:solidFill>
                <a:latin typeface="+mn-lt"/>
                <a:sym typeface="Questrial"/>
              </a:rPr>
              <a:t>, </a:t>
            </a:r>
            <a:r>
              <a:rPr lang="en-US" sz="3000" b="0" i="0" u="none" strike="noStrike" cap="none" baseline="0" dirty="0" err="1" smtClean="0">
                <a:solidFill>
                  <a:schemeClr val="lt1"/>
                </a:solidFill>
                <a:latin typeface="+mn-lt"/>
                <a:sym typeface="Questrial"/>
              </a:rPr>
              <a:t>protože</a:t>
            </a:r>
            <a:r>
              <a:rPr lang="en-US" sz="3000" b="0" i="0" u="none" strike="noStrike" cap="none" baseline="0" dirty="0" smtClean="0">
                <a:solidFill>
                  <a:schemeClr val="lt1"/>
                </a:solidFill>
                <a:latin typeface="+mn-lt"/>
                <a:sym typeface="Questrial"/>
              </a:rPr>
              <a:t> </a:t>
            </a:r>
            <a:r>
              <a:rPr lang="en-US" sz="3000" b="0" i="0" u="none" strike="noStrike" cap="none" baseline="0" dirty="0">
                <a:solidFill>
                  <a:schemeClr val="lt1"/>
                </a:solidFill>
                <a:latin typeface="+mn-lt"/>
                <a:sym typeface="Questrial"/>
              </a:rPr>
              <a:t>1 </a:t>
            </a:r>
            <a:r>
              <a:rPr lang="en-US" sz="3000" b="0" i="0" u="none" strike="noStrike" cap="none" baseline="0" dirty="0" err="1">
                <a:solidFill>
                  <a:schemeClr val="lt1"/>
                </a:solidFill>
                <a:latin typeface="+mn-lt"/>
                <a:sym typeface="Questrial"/>
              </a:rPr>
              <a:t>rok</a:t>
            </a:r>
            <a:r>
              <a:rPr lang="en-US" sz="3000" b="0" i="0" u="none" strike="noStrike" cap="none" baseline="0" dirty="0">
                <a:solidFill>
                  <a:schemeClr val="lt1"/>
                </a:solidFill>
                <a:latin typeface="+mn-lt"/>
                <a:sym typeface="Questrial"/>
              </a:rPr>
              <a:t> se </a:t>
            </a:r>
            <a:r>
              <a:rPr lang="en-US" sz="3000" b="0" i="0" u="none" strike="noStrike" cap="none" baseline="0" dirty="0" err="1">
                <a:solidFill>
                  <a:schemeClr val="lt1"/>
                </a:solidFill>
                <a:latin typeface="+mn-lt"/>
                <a:sym typeface="Questrial"/>
              </a:rPr>
              <a:t>přibližně</a:t>
            </a:r>
            <a:r>
              <a:rPr lang="en-US" sz="3000" b="0" i="0" u="none" strike="noStrike" cap="none" baseline="0" dirty="0">
                <a:solidFill>
                  <a:schemeClr val="lt1"/>
                </a:solidFill>
                <a:latin typeface="+mn-lt"/>
                <a:sym typeface="Questrial"/>
              </a:rPr>
              <a:t> </a:t>
            </a:r>
            <a:r>
              <a:rPr lang="en-US" sz="3000" b="0" i="0" u="none" strike="noStrike" cap="none" baseline="0" dirty="0" err="1">
                <a:solidFill>
                  <a:schemeClr val="lt1"/>
                </a:solidFill>
                <a:latin typeface="+mn-lt"/>
                <a:sym typeface="Questrial"/>
              </a:rPr>
              <a:t>rovná</a:t>
            </a:r>
            <a:r>
              <a:rPr lang="en-US" sz="3000" b="0" i="0" u="none" strike="noStrike" cap="none" baseline="0" dirty="0">
                <a:solidFill>
                  <a:schemeClr val="lt1"/>
                </a:solidFill>
                <a:latin typeface="+mn-lt"/>
                <a:sym typeface="Questrial"/>
              </a:rPr>
              <a:t> </a:t>
            </a:r>
            <a:r>
              <a:rPr lang="en-US" sz="3000" b="0" i="0" u="none" strike="noStrike" cap="none" baseline="0" dirty="0" smtClean="0">
                <a:solidFill>
                  <a:schemeClr val="lt1"/>
                </a:solidFill>
                <a:latin typeface="+mn-lt"/>
                <a:sym typeface="Questrial"/>
              </a:rPr>
              <a:t>10</a:t>
            </a:r>
            <a:r>
              <a:rPr lang="en-US" sz="3000" b="0" i="0" u="none" strike="noStrike" cap="none" baseline="30000" dirty="0" smtClean="0">
                <a:solidFill>
                  <a:schemeClr val="lt1"/>
                </a:solidFill>
                <a:latin typeface="+mn-lt"/>
                <a:sym typeface="Questrial"/>
              </a:rPr>
              <a:t>7</a:t>
            </a:r>
            <a:r>
              <a:rPr lang="en-US" sz="3000" b="0" i="0" u="none" strike="noStrike" cap="none" baseline="0" dirty="0" smtClean="0">
                <a:solidFill>
                  <a:schemeClr val="lt1"/>
                </a:solidFill>
                <a:latin typeface="+mn-lt"/>
                <a:sym typeface="Questrial"/>
              </a:rPr>
              <a:t> </a:t>
            </a:r>
            <a:r>
              <a:rPr lang="en-US" sz="3000" b="0" i="0" u="none" strike="noStrike" cap="none" baseline="0" dirty="0">
                <a:solidFill>
                  <a:schemeClr val="lt1"/>
                </a:solidFill>
                <a:latin typeface="+mn-lt"/>
                <a:sym typeface="Questrial"/>
              </a:rPr>
              <a:t>s </a:t>
            </a:r>
            <a:r>
              <a:rPr lang="cs-CZ" sz="3000" b="0" i="0" u="none" strike="noStrike" cap="none" baseline="0" dirty="0" smtClean="0">
                <a:solidFill>
                  <a:schemeClr val="lt1"/>
                </a:solidFill>
                <a:latin typeface="+mn-lt"/>
                <a:sym typeface="Questrial"/>
              </a:rPr>
              <a:t>.</a:t>
            </a:r>
            <a:endParaRPr lang="en-US" sz="3000" b="0" i="0" u="none" strike="noStrike" cap="none" baseline="0" dirty="0">
              <a:solidFill>
                <a:schemeClr val="lt1"/>
              </a:solidFill>
              <a:latin typeface="+mn-lt"/>
              <a:sym typeface="Questrial"/>
            </a:endParaRPr>
          </a:p>
        </p:txBody>
      </p:sp>
    </p:spTree>
  </p:cSld>
  <p:clrMapOvr>
    <a:masterClrMapping/>
  </p:clrMapOvr>
  <p:transition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3457" y="273533"/>
            <a:ext cx="7864683" cy="1400174"/>
          </a:xfrm>
        </p:spPr>
        <p:txBody>
          <a:bodyPr/>
          <a:lstStyle/>
          <a:p>
            <a:r>
              <a:rPr lang="cs-CZ" dirty="0" smtClean="0">
                <a:latin typeface="+mj-lt"/>
              </a:rPr>
              <a:t>Separování izotopů průmyslově</a:t>
            </a:r>
            <a:endParaRPr lang="cs-CZ" dirty="0">
              <a:latin typeface="+mj-lt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98783" y="1237627"/>
            <a:ext cx="8806069" cy="4606582"/>
          </a:xfrm>
        </p:spPr>
        <p:txBody>
          <a:bodyPr/>
          <a:lstStyle/>
          <a:p>
            <a:r>
              <a:rPr lang="cs-CZ" sz="2800" dirty="0" smtClean="0">
                <a:latin typeface="+mj-lt"/>
              </a:rPr>
              <a:t>Těžká voda</a:t>
            </a:r>
          </a:p>
          <a:p>
            <a:pPr lvl="1"/>
            <a:r>
              <a:rPr lang="cs-CZ" sz="2400" dirty="0" smtClean="0">
                <a:latin typeface="+mj-lt"/>
              </a:rPr>
              <a:t>Elektrolytický rozklad, vodík uvolněný na katodě je lehký, v elektrolytu zůstávají převážně těžší izotopy</a:t>
            </a:r>
          </a:p>
          <a:p>
            <a:r>
              <a:rPr lang="cs-CZ" sz="2800" dirty="0" smtClean="0">
                <a:latin typeface="+mj-lt"/>
              </a:rPr>
              <a:t>Difuze plynných sloučenin</a:t>
            </a:r>
          </a:p>
          <a:p>
            <a:pPr lvl="1"/>
            <a:r>
              <a:rPr lang="cs-CZ" sz="2400" dirty="0" smtClean="0">
                <a:latin typeface="+mj-lt"/>
              </a:rPr>
              <a:t>Lehčí molekuly jsou pohyblivější a snáze pronikají malými otvory</a:t>
            </a:r>
          </a:p>
          <a:p>
            <a:r>
              <a:rPr lang="cs-CZ" sz="2800" dirty="0" smtClean="0">
                <a:latin typeface="+mj-lt"/>
              </a:rPr>
              <a:t>Opakovaná destilace</a:t>
            </a:r>
          </a:p>
          <a:p>
            <a:r>
              <a:rPr lang="cs-CZ" sz="2800" dirty="0" smtClean="0">
                <a:latin typeface="+mj-lt"/>
              </a:rPr>
              <a:t>Odstřeďování </a:t>
            </a:r>
          </a:p>
          <a:p>
            <a:r>
              <a:rPr lang="cs-CZ" sz="2800" dirty="0">
                <a:latin typeface="+mj-lt"/>
              </a:rPr>
              <a:t> </a:t>
            </a:r>
            <a:r>
              <a:rPr lang="cs-CZ" sz="2800" dirty="0" smtClean="0">
                <a:latin typeface="+mj-lt"/>
              </a:rPr>
              <a:t>Laserová separace</a:t>
            </a:r>
          </a:p>
          <a:p>
            <a:r>
              <a:rPr lang="cs-CZ" sz="2800" dirty="0" err="1">
                <a:solidFill>
                  <a:schemeClr val="bg1">
                    <a:lumMod val="85000"/>
                  </a:schemeClr>
                </a:solidFill>
                <a:latin typeface="+mj-lt"/>
              </a:rPr>
              <a:t>Lavalova</a:t>
            </a:r>
            <a:r>
              <a:rPr lang="cs-CZ" sz="28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 </a:t>
            </a:r>
            <a:r>
              <a:rPr lang="cs-CZ" sz="2800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dýza</a:t>
            </a:r>
          </a:p>
          <a:p>
            <a:r>
              <a:rPr lang="cs-CZ" sz="2800" dirty="0" err="1">
                <a:solidFill>
                  <a:schemeClr val="bg1">
                    <a:lumMod val="85000"/>
                  </a:schemeClr>
                </a:solidFill>
                <a:latin typeface="+mj-lt"/>
              </a:rPr>
              <a:t>Ionexy</a:t>
            </a:r>
            <a:endParaRPr lang="cs-CZ" sz="2800" dirty="0" smtClean="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563426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Kvark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6276" y="1152524"/>
            <a:ext cx="8739672" cy="222678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sz="2800" dirty="0" smtClean="0">
                <a:latin typeface="+mj-lt"/>
              </a:rPr>
              <a:t> Nukleony se skládají ze tří částic kterým říkáme kvark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 smtClean="0">
                <a:latin typeface="+mj-lt"/>
              </a:rPr>
              <a:t>Ty neexistují samostatně, jen ve dvojicích nebo trojicích.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 smtClean="0">
                <a:latin typeface="+mj-lt"/>
              </a:rPr>
              <a:t>Byly objevené ve velkých  lineárních urychlovačích.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 smtClean="0">
                <a:latin typeface="+mj-lt"/>
              </a:rPr>
              <a:t>Robert </a:t>
            </a:r>
            <a:r>
              <a:rPr lang="cs-CZ" sz="2800" dirty="0" err="1" smtClean="0">
                <a:latin typeface="+mj-lt"/>
              </a:rPr>
              <a:t>Hofstadter</a:t>
            </a:r>
            <a:r>
              <a:rPr lang="cs-CZ" sz="2800" dirty="0" smtClean="0">
                <a:latin typeface="+mj-lt"/>
              </a:rPr>
              <a:t> (tři části náboje v nukleonech)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 smtClean="0">
                <a:latin typeface="+mj-lt"/>
              </a:rPr>
              <a:t>R. </a:t>
            </a:r>
            <a:r>
              <a:rPr lang="cs-CZ" sz="2800" dirty="0" err="1" smtClean="0">
                <a:latin typeface="+mj-lt"/>
              </a:rPr>
              <a:t>Taylor</a:t>
            </a:r>
            <a:r>
              <a:rPr lang="cs-CZ" sz="2800" dirty="0" smtClean="0">
                <a:latin typeface="+mj-lt"/>
              </a:rPr>
              <a:t>, J. </a:t>
            </a:r>
            <a:r>
              <a:rPr lang="cs-CZ" sz="2800" dirty="0" err="1" smtClean="0">
                <a:latin typeface="+mj-lt"/>
              </a:rPr>
              <a:t>Friedman</a:t>
            </a:r>
            <a:r>
              <a:rPr lang="cs-CZ" sz="2800" dirty="0" smtClean="0">
                <a:latin typeface="+mj-lt"/>
              </a:rPr>
              <a:t>, H. </a:t>
            </a:r>
            <a:r>
              <a:rPr lang="cs-CZ" sz="2800" dirty="0" err="1" smtClean="0">
                <a:latin typeface="+mj-lt"/>
              </a:rPr>
              <a:t>Kendall</a:t>
            </a:r>
            <a:r>
              <a:rPr lang="cs-CZ" sz="2800" dirty="0" smtClean="0">
                <a:latin typeface="+mj-lt"/>
              </a:rPr>
              <a:t> (při srážkách se nukleony chovají jako tři částice)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sz="2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5144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3944" y="0"/>
            <a:ext cx="7056437" cy="1400174"/>
          </a:xfrm>
        </p:spPr>
        <p:txBody>
          <a:bodyPr/>
          <a:lstStyle/>
          <a:p>
            <a:r>
              <a:rPr lang="cs-CZ" dirty="0" smtClean="0"/>
              <a:t>Otázky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37930" y="914400"/>
                <a:ext cx="8527774" cy="5135215"/>
              </a:xfrm>
            </p:spPr>
            <p:txBody>
              <a:bodyPr/>
              <a:lstStyle/>
              <a:p>
                <a:pPr>
                  <a:buFont typeface="Courier New" panose="02070309020205020404" pitchFamily="49" charset="0"/>
                  <a:buChar char="o"/>
                </a:pPr>
                <a:r>
                  <a:rPr lang="cs-CZ" sz="2800" dirty="0" smtClean="0">
                    <a:latin typeface="+mn-lt"/>
                  </a:rPr>
                  <a:t>Jak jde oddělovat různé druhy izotopů?</a:t>
                </a:r>
              </a:p>
              <a:p>
                <a:pPr>
                  <a:buFont typeface="Courier New" panose="02070309020205020404" pitchFamily="49" charset="0"/>
                  <a:buChar char="o"/>
                </a:pPr>
                <a:r>
                  <a:rPr lang="cs-CZ" sz="2800" dirty="0" smtClean="0">
                    <a:latin typeface="+mn-lt"/>
                  </a:rPr>
                  <a:t>Udejte, z kolika a jakých částic se skládají </a:t>
                </a:r>
                <a:br>
                  <a:rPr lang="cs-CZ" sz="2800" dirty="0" smtClean="0">
                    <a:latin typeface="+mn-lt"/>
                  </a:rPr>
                </a:br>
                <a:r>
                  <a:rPr lang="cs-CZ" sz="2800" dirty="0" smtClean="0">
                    <a:latin typeface="+mn-lt"/>
                  </a:rPr>
                  <a:t>(p, n, e):</a:t>
                </a:r>
                <a:r>
                  <a:rPr lang="cs-CZ" sz="2800" dirty="0">
                    <a:latin typeface="+mn-lt"/>
                  </a:rPr>
                  <a:t/>
                </a:r>
                <a:br>
                  <a:rPr lang="cs-CZ" sz="2800" dirty="0">
                    <a:latin typeface="+mn-lt"/>
                  </a:rPr>
                </a:br>
                <a14:m>
                  <m:oMath xmlns:m="http://schemas.openxmlformats.org/officeDocument/2006/math">
                    <m:sPre>
                      <m:sPre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sPre>
                  </m:oMath>
                </a14:m>
                <a:r>
                  <a:rPr lang="cs-CZ" sz="2800" dirty="0" smtClean="0">
                    <a:latin typeface="+mn-lt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Pre>
                          <m:sPrePr>
                            <m:ctrlPr>
                              <a:rPr lang="cs-CZ" sz="3600" i="1">
                                <a:latin typeface="Cambria Math" panose="02040503050406030204" pitchFamily="18" charset="0"/>
                              </a:rPr>
                            </m:ctrlPr>
                          </m:sPrePr>
                          <m:sub>
                            <m:r>
                              <a:rPr lang="cs-CZ" sz="3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cs-CZ" sz="28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  <m:e>
                            <m:r>
                              <a:rPr lang="cs-CZ" sz="2800" i="1">
                                <a:latin typeface="Cambria Math" panose="02040503050406030204" pitchFamily="18" charset="0"/>
                              </a:rPr>
                              <m:t>𝐻𝑒</m:t>
                            </m:r>
                          </m:e>
                        </m:sPre>
                      </m:e>
                      <m:sup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++</m:t>
                        </m:r>
                      </m:sup>
                    </m:sSup>
                  </m:oMath>
                </a14:m>
                <a:r>
                  <a:rPr lang="cs-CZ" sz="2800" dirty="0" smtClean="0">
                    <a:latin typeface="+mn-lt"/>
                  </a:rPr>
                  <a:t>,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14</m:t>
                        </m:r>
                      </m:sup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sPre>
                  </m:oMath>
                </a14:m>
                <a:r>
                  <a:rPr lang="cs-CZ" sz="2800" i="1" dirty="0" smtClean="0"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40</m:t>
                        </m:r>
                      </m:sup>
                      <m:e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sPre>
                  </m:oMath>
                </a14:m>
                <a:r>
                  <a:rPr lang="cs-CZ" sz="2800" i="1" dirty="0" smtClean="0"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235</m:t>
                        </m:r>
                      </m:sup>
                      <m:e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  <m:sPre>
                          <m:sPrePr>
                            <m:ctrlPr>
                              <a:rPr lang="cs-CZ" sz="2800" b="0" i="1" smtClean="0">
                                <a:latin typeface="Cambria Math" panose="02040503050406030204" pitchFamily="18" charset="0"/>
                              </a:rPr>
                            </m:ctrlPr>
                          </m:sPrePr>
                          <m:sub/>
                          <m:sup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  <m:e/>
                        </m:sPre>
                      </m:e>
                    </m:sPre>
                  </m:oMath>
                </a14:m>
                <a:endParaRPr lang="cs-CZ" sz="2800" i="1" dirty="0" smtClean="0">
                  <a:latin typeface="Cambria Math" panose="02040503050406030204" pitchFamily="18" charset="0"/>
                </a:endParaRPr>
              </a:p>
              <a:p>
                <a:pPr>
                  <a:buFont typeface="Courier New" panose="02070309020205020404" pitchFamily="49" charset="0"/>
                  <a:buChar char="o"/>
                </a:pPr>
                <a:r>
                  <a:rPr lang="cs-CZ" sz="2800" dirty="0">
                    <a:latin typeface="+mn-lt"/>
                  </a:rPr>
                  <a:t>Jaký elektrická náboj má jádro atomu hliníku</a:t>
                </a:r>
                <a:r>
                  <a:rPr lang="cs-CZ" sz="2800" dirty="0" smtClean="0">
                    <a:latin typeface="+mn-lt"/>
                  </a:rPr>
                  <a:t>?</a:t>
                </a:r>
              </a:p>
              <a:p>
                <a:pPr>
                  <a:buFont typeface="Courier New" panose="02070309020205020404" pitchFamily="49" charset="0"/>
                  <a:buChar char="o"/>
                </a:pPr>
                <a:r>
                  <a:rPr lang="cs-CZ" sz="2800" dirty="0" smtClean="0">
                    <a:latin typeface="+mn-lt"/>
                  </a:rPr>
                  <a:t>Určete relativní atomovou hmotnost A</a:t>
                </a:r>
                <a:r>
                  <a:rPr lang="cs-CZ" sz="2800" baseline="-25000" dirty="0" smtClean="0">
                    <a:latin typeface="+mn-lt"/>
                  </a:rPr>
                  <a:t>r</a:t>
                </a:r>
                <a:r>
                  <a:rPr lang="cs-CZ" sz="2800" dirty="0" smtClean="0">
                    <a:latin typeface="+mn-lt"/>
                  </a:rPr>
                  <a:t>, přirozeného chloru, víte-li, že je tvořen ze 75</a:t>
                </a:r>
                <a:r>
                  <a:rPr lang="en-US" sz="2800" dirty="0" smtClean="0">
                    <a:latin typeface="+mn-lt"/>
                  </a:rPr>
                  <a:t>% </a:t>
                </a:r>
                <a:r>
                  <a:rPr lang="en-US" sz="2800" dirty="0" err="1" smtClean="0">
                    <a:latin typeface="+mn-lt"/>
                  </a:rPr>
                  <a:t>nuklidem</a:t>
                </a:r>
                <a:r>
                  <a:rPr lang="en-US" sz="2800" dirty="0" smtClean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17</m:t>
                        </m:r>
                      </m:sub>
                      <m:sup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35</m:t>
                        </m:r>
                      </m:sup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𝐶𝑙</m:t>
                        </m:r>
                      </m:e>
                    </m:sPre>
                  </m:oMath>
                </a14:m>
                <a:r>
                  <a:rPr lang="en-US" sz="3600" i="1" dirty="0" smtClean="0">
                    <a:latin typeface="Cambria Math" panose="02040503050406030204" pitchFamily="18" charset="0"/>
                  </a:rPr>
                  <a:t> </a:t>
                </a:r>
                <a:r>
                  <a:rPr lang="cs-CZ" sz="2800" dirty="0">
                    <a:latin typeface="+mn-lt"/>
                  </a:rPr>
                  <a:t>(Ar = 34,969</a:t>
                </a:r>
                <a:r>
                  <a:rPr lang="cs-CZ" sz="2800" dirty="0" smtClean="0">
                    <a:latin typeface="+mn-lt"/>
                  </a:rPr>
                  <a:t>) a z 25</a:t>
                </a:r>
                <a:r>
                  <a:rPr lang="en-US" sz="2800" dirty="0" smtClean="0"/>
                  <a:t>%</a:t>
                </a:r>
                <a:r>
                  <a:rPr lang="cs-CZ" sz="2800" dirty="0" smtClean="0"/>
                  <a:t> nuklidem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17</m:t>
                        </m:r>
                      </m:sub>
                      <m:sup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cs-CZ" sz="36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𝐶𝑙</m:t>
                        </m:r>
                      </m:e>
                    </m:sPre>
                  </m:oMath>
                </a14:m>
                <a:r>
                  <a:rPr lang="en-US" sz="3600" i="1" dirty="0">
                    <a:latin typeface="Cambria Math" panose="02040503050406030204" pitchFamily="18" charset="0"/>
                  </a:rPr>
                  <a:t> </a:t>
                </a:r>
                <a:r>
                  <a:rPr lang="cs-CZ" sz="2800" dirty="0"/>
                  <a:t>(Ar = </a:t>
                </a:r>
                <a:r>
                  <a:rPr lang="cs-CZ" sz="2800" dirty="0" smtClean="0"/>
                  <a:t>36,966) , a porovnejte s naměřenou hodnotou 35,453 </a:t>
                </a:r>
                <a:endParaRPr lang="cs-CZ" sz="2800" dirty="0">
                  <a:latin typeface="+mn-lt"/>
                </a:endParaRPr>
              </a:p>
              <a:p>
                <a:pPr>
                  <a:buFont typeface="Courier New" panose="02070309020205020404" pitchFamily="49" charset="0"/>
                  <a:buChar char="o"/>
                </a:pPr>
                <a:endParaRPr lang="cs-CZ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37930" y="914400"/>
                <a:ext cx="8527774" cy="5135215"/>
              </a:xfrm>
              <a:blipFill rotWithShape="0">
                <a:blip r:embed="rId3"/>
                <a:stretch>
                  <a:fillRect l="-71" t="-356" b="-285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028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5/ Vazebná energie a energie reakce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04563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Zástupný symbol pro text 4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90983" y="298175"/>
                <a:ext cx="7899470" cy="5930346"/>
              </a:xfrm>
            </p:spPr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cs-CZ" sz="2800" dirty="0" smtClean="0">
                    <a:latin typeface="+mj-lt"/>
                  </a:rPr>
                  <a:t>Elektrony jsou k jádru vázány elektrickými silami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cs-CZ" sz="2800" dirty="0" smtClean="0">
                    <a:latin typeface="+mj-lt"/>
                  </a:rPr>
                  <a:t>Nukleony jsou vázány jadernými silami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cs-CZ" sz="2800" dirty="0" smtClean="0">
                    <a:latin typeface="+mj-lt"/>
                  </a:rPr>
                  <a:t>Vazební energie = práce nutná na rozdělení soustavy na jednotlivé prvky</a:t>
                </a:r>
                <a:br>
                  <a:rPr lang="cs-CZ" sz="2800" dirty="0" smtClean="0">
                    <a:latin typeface="+mj-lt"/>
                  </a:rPr>
                </a:br>
                <a14:m>
                  <m:oMath xmlns:m="http://schemas.openxmlformats.org/officeDocument/2006/math">
                    <m:r>
                      <a:rPr lang="cs-CZ" sz="2800" i="1" smtClean="0">
                        <a:latin typeface="+mj-lt"/>
                        <a:ea typeface="Cambria Math" panose="02040503050406030204" pitchFamily="18" charset="0"/>
                      </a:rPr>
                      <m:t>∆</m:t>
                    </m:r>
                    <m:r>
                      <a:rPr lang="cs-CZ" sz="2800" b="0" i="1" smtClean="0">
                        <a:latin typeface="+mj-lt"/>
                        <a:ea typeface="Cambria Math" panose="02040503050406030204" pitchFamily="18" charset="0"/>
                      </a:rPr>
                      <m:t>𝐸</m:t>
                    </m:r>
                    <m:r>
                      <a:rPr lang="cs-CZ" sz="2800" b="0" i="1" smtClean="0">
                        <a:latin typeface="+mj-lt"/>
                        <a:ea typeface="Cambria Math" panose="02040503050406030204" pitchFamily="18" charset="0"/>
                      </a:rPr>
                      <m:t>=∆</m:t>
                    </m:r>
                    <m:r>
                      <a:rPr lang="cs-CZ" sz="2800" b="0" i="1" smtClean="0">
                        <a:latin typeface="+mj-lt"/>
                        <a:ea typeface="Cambria Math" panose="02040503050406030204" pitchFamily="18" charset="0"/>
                      </a:rPr>
                      <m:t>𝑚</m:t>
                    </m:r>
                    <m:r>
                      <a:rPr lang="cs-CZ" sz="2800" b="0" i="1" smtClean="0">
                        <a:latin typeface="+mj-lt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cs-CZ" sz="2800" b="0" i="1" smtClean="0">
                            <a:latin typeface="+mj-lt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800" b="0" i="1" smtClean="0">
                            <a:latin typeface="+mj-lt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cs-CZ" sz="2800" b="0" i="1" smtClean="0">
                            <a:latin typeface="+mj-lt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cs-CZ" sz="2800" dirty="0" smtClean="0">
                  <a:latin typeface="+mj-lt"/>
                </a:endParaRP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cs-CZ" sz="2800" dirty="0" smtClean="0">
                    <a:latin typeface="+mj-lt"/>
                  </a:rPr>
                  <a:t>Kladná vazební energie (stabilní)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cs-CZ" sz="2800" dirty="0" smtClean="0">
                    <a:latin typeface="+mj-lt"/>
                  </a:rPr>
                  <a:t>Záporná vazební energie (nestabilní)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cs-CZ" sz="2800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cs-CZ" sz="2800" dirty="0" smtClean="0"/>
                  <a:t>1eV = </a:t>
                </a:r>
                <a14:m>
                  <m:oMath xmlns:m="http://schemas.openxmlformats.org/officeDocument/2006/math">
                    <m:r>
                      <a:rPr lang="cs-CZ" sz="2800" i="1" dirty="0" smtClean="0">
                        <a:latin typeface="Cambria Math" panose="02040503050406030204" pitchFamily="18" charset="0"/>
                      </a:rPr>
                      <m:t>1,602</m:t>
                    </m:r>
                    <m:r>
                      <a:rPr lang="cs-CZ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cs-CZ" sz="28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cs-CZ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−19</m:t>
                        </m:r>
                      </m:sup>
                    </m:sSup>
                    <m:r>
                      <a:rPr lang="cs-CZ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𝐽</m:t>
                    </m:r>
                  </m:oMath>
                </a14:m>
                <a:endParaRPr lang="cs-CZ" sz="2800" dirty="0" smtClean="0">
                  <a:latin typeface="+mj-lt"/>
                </a:endParaRPr>
              </a:p>
            </p:txBody>
          </p:sp>
        </mc:Choice>
        <mc:Fallback>
          <p:sp>
            <p:nvSpPr>
              <p:cNvPr id="5" name="Zástupný symbol pro text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90983" y="298175"/>
                <a:ext cx="7899470" cy="5930346"/>
              </a:xfrm>
              <a:blipFill rotWithShape="0">
                <a:blip r:embed="rId3"/>
                <a:stretch>
                  <a:fillRect l="-77" t="-30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493334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3944" y="0"/>
            <a:ext cx="7056437" cy="1400174"/>
          </a:xfrm>
        </p:spPr>
        <p:txBody>
          <a:bodyPr/>
          <a:lstStyle/>
          <a:p>
            <a:r>
              <a:rPr lang="cs-CZ" dirty="0" smtClean="0"/>
              <a:t>Otázky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37930" y="914400"/>
            <a:ext cx="8527774" cy="5135215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cs-CZ" sz="2800" dirty="0" smtClean="0">
                <a:latin typeface="+mn-lt"/>
              </a:rPr>
              <a:t>Co je jeden </a:t>
            </a:r>
            <a:r>
              <a:rPr lang="cs-CZ" sz="2800" dirty="0" err="1" smtClean="0">
                <a:latin typeface="+mn-lt"/>
              </a:rPr>
              <a:t>MeV</a:t>
            </a:r>
            <a:r>
              <a:rPr lang="cs-CZ" sz="2800" dirty="0" smtClean="0">
                <a:latin typeface="+mn-lt"/>
              </a:rPr>
              <a:t>, </a:t>
            </a:r>
            <a:r>
              <a:rPr lang="cs-CZ" sz="2800" dirty="0" err="1" smtClean="0">
                <a:latin typeface="+mn-lt"/>
              </a:rPr>
              <a:t>GeV</a:t>
            </a:r>
            <a:r>
              <a:rPr lang="cs-CZ" sz="2800" dirty="0" smtClean="0">
                <a:latin typeface="+mn-lt"/>
              </a:rPr>
              <a:t>, </a:t>
            </a:r>
            <a:r>
              <a:rPr lang="cs-CZ" sz="2800" dirty="0" err="1" smtClean="0">
                <a:latin typeface="+mn-lt"/>
              </a:rPr>
              <a:t>TeV</a:t>
            </a:r>
            <a:r>
              <a:rPr lang="cs-CZ" sz="2800" dirty="0" smtClean="0">
                <a:latin typeface="+mn-lt"/>
              </a:rPr>
              <a:t>, a jakému hmotnostnímu úbytku to odpovídá?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2800" dirty="0" smtClean="0">
                <a:latin typeface="+mn-lt"/>
              </a:rPr>
              <a:t>Jaký hmotnostní úbytek vznikne pří spálení jedné tuny černého uhlí o výhřevnosti 25 MJ/kg?</a:t>
            </a:r>
            <a:endParaRPr lang="en-US" sz="2800" dirty="0" smtClean="0">
              <a:latin typeface="+mn-lt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cs-CZ" sz="2800" dirty="0" smtClean="0">
                <a:latin typeface="+mn-lt"/>
              </a:rPr>
              <a:t>Vypočítejte energii, která by se uvolnila, kdybychom složili 1 kg Uranu 238</a:t>
            </a:r>
            <a:endParaRPr lang="cs-CZ" sz="2800" dirty="0" smtClean="0">
              <a:latin typeface="+mn-lt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cs-CZ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4135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Questrial"/>
              <a:buNone/>
            </a:pPr>
            <a:r>
              <a:rPr lang="en-US" sz="4200" b="0" i="0" u="none" strike="noStrike" cap="none" baseline="0" dirty="0" err="1">
                <a:solidFill>
                  <a:schemeClr val="lt2"/>
                </a:solidFill>
                <a:latin typeface="+mn-lt"/>
                <a:ea typeface="Questrial"/>
                <a:cs typeface="Questrial"/>
                <a:sym typeface="Questrial"/>
              </a:rPr>
              <a:t>Lidské</a:t>
            </a:r>
            <a:r>
              <a:rPr lang="en-US" sz="4200" b="0" i="0" u="none" strike="noStrike" cap="none" baseline="0" dirty="0">
                <a:solidFill>
                  <a:schemeClr val="lt2"/>
                </a:solidFill>
                <a:latin typeface="+mn-lt"/>
                <a:ea typeface="Questrial"/>
                <a:cs typeface="Questrial"/>
                <a:sym typeface="Questrial"/>
              </a:rPr>
              <a:t> </a:t>
            </a:r>
            <a:r>
              <a:rPr lang="en-US" sz="4200" b="0" i="0" u="none" strike="noStrike" cap="none" baseline="0" dirty="0" err="1">
                <a:solidFill>
                  <a:schemeClr val="lt2"/>
                </a:solidFill>
                <a:latin typeface="+mn-lt"/>
                <a:ea typeface="Questrial"/>
                <a:cs typeface="Questrial"/>
                <a:sym typeface="Questrial"/>
              </a:rPr>
              <a:t>rozměry</a:t>
            </a:r>
            <a:endParaRPr lang="en-US" sz="4200" b="0" i="0" u="none" strike="noStrike" cap="none" baseline="0" dirty="0">
              <a:solidFill>
                <a:schemeClr val="lt2"/>
              </a:solidFill>
              <a:latin typeface="+mn-lt"/>
              <a:ea typeface="Questrial"/>
              <a:cs typeface="Questrial"/>
              <a:sym typeface="Questrial"/>
            </a:endParaRPr>
          </a:p>
        </p:txBody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0" y="1493719"/>
            <a:ext cx="8893175" cy="65262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ct val="79999"/>
              <a:buFont typeface="Noto Symbol"/>
              <a:buChar char=""/>
            </a:pPr>
            <a:r>
              <a:rPr lang="en-US" sz="3000" b="0" i="0" u="none" strike="noStrike" cap="none" baseline="0" dirty="0" err="1" smtClean="0">
                <a:solidFill>
                  <a:schemeClr val="lt1"/>
                </a:solidFill>
                <a:latin typeface="+mn-lt"/>
                <a:sym typeface="Questrial"/>
              </a:rPr>
              <a:t>Jsme</a:t>
            </a:r>
            <a:r>
              <a:rPr lang="en-US" sz="3000" b="0" i="0" u="none" strike="noStrike" cap="none" baseline="0" dirty="0" smtClean="0">
                <a:solidFill>
                  <a:schemeClr val="lt1"/>
                </a:solidFill>
                <a:latin typeface="+mn-lt"/>
                <a:sym typeface="Questrial"/>
              </a:rPr>
              <a:t> </a:t>
            </a:r>
            <a:r>
              <a:rPr lang="en-US" sz="3000" b="0" i="0" u="none" strike="noStrike" cap="none" baseline="0" dirty="0" err="1">
                <a:solidFill>
                  <a:schemeClr val="lt1"/>
                </a:solidFill>
                <a:latin typeface="+mn-lt"/>
                <a:sym typeface="Questrial"/>
              </a:rPr>
              <a:t>schopni</a:t>
            </a:r>
            <a:r>
              <a:rPr lang="en-US" sz="3000" b="0" i="0" u="none" strike="noStrike" cap="none" baseline="0" dirty="0">
                <a:solidFill>
                  <a:schemeClr val="lt1"/>
                </a:solidFill>
                <a:latin typeface="+mn-lt"/>
                <a:sym typeface="Questrial"/>
              </a:rPr>
              <a:t> </a:t>
            </a:r>
            <a:r>
              <a:rPr lang="en-US" sz="3000" b="0" i="0" u="none" strike="noStrike" cap="none" baseline="0" dirty="0" err="1">
                <a:solidFill>
                  <a:schemeClr val="lt1"/>
                </a:solidFill>
                <a:latin typeface="+mn-lt"/>
                <a:sym typeface="Questrial"/>
              </a:rPr>
              <a:t>nést</a:t>
            </a:r>
            <a:r>
              <a:rPr lang="en-US" sz="3000" b="0" i="0" u="none" strike="noStrike" cap="none" baseline="0" dirty="0">
                <a:solidFill>
                  <a:schemeClr val="lt1"/>
                </a:solidFill>
                <a:latin typeface="+mn-lt"/>
                <a:sym typeface="Questrial"/>
              </a:rPr>
              <a:t> </a:t>
            </a:r>
            <a:r>
              <a:rPr lang="en-US" sz="3000" b="0" i="0" u="none" strike="noStrike" cap="none" baseline="0" dirty="0" err="1">
                <a:solidFill>
                  <a:schemeClr val="lt1"/>
                </a:solidFill>
                <a:latin typeface="+mn-lt"/>
                <a:sym typeface="Questrial"/>
              </a:rPr>
              <a:t>sebe</a:t>
            </a:r>
            <a:r>
              <a:rPr lang="en-US" sz="3000" b="0" i="0" u="none" strike="noStrike" cap="none" baseline="0" dirty="0">
                <a:solidFill>
                  <a:schemeClr val="lt1"/>
                </a:solidFill>
                <a:latin typeface="+mn-lt"/>
                <a:sym typeface="Questrial"/>
              </a:rPr>
              <a:t> a k </a:t>
            </a:r>
            <a:r>
              <a:rPr lang="en-US" sz="3000" b="0" i="0" u="none" strike="noStrike" cap="none" baseline="0" dirty="0" err="1">
                <a:solidFill>
                  <a:schemeClr val="lt1"/>
                </a:solidFill>
                <a:latin typeface="+mn-lt"/>
                <a:sym typeface="Questrial"/>
              </a:rPr>
              <a:t>tomu</a:t>
            </a:r>
            <a:r>
              <a:rPr lang="en-US" sz="3000" b="0" i="0" u="none" strike="noStrike" cap="none" baseline="0" dirty="0">
                <a:solidFill>
                  <a:schemeClr val="lt1"/>
                </a:solidFill>
                <a:latin typeface="+mn-lt"/>
                <a:sym typeface="Questrial"/>
              </a:rPr>
              <a:t> </a:t>
            </a:r>
            <a:r>
              <a:rPr lang="en-US" sz="3000" b="0" i="0" u="none" strike="noStrike" cap="none" baseline="0" dirty="0" err="1">
                <a:solidFill>
                  <a:schemeClr val="lt1"/>
                </a:solidFill>
                <a:latin typeface="+mn-lt"/>
                <a:sym typeface="Questrial"/>
              </a:rPr>
              <a:t>ještě</a:t>
            </a:r>
            <a:r>
              <a:rPr lang="en-US" sz="3000" b="0" i="0" u="none" strike="noStrike" cap="none" baseline="0" dirty="0">
                <a:solidFill>
                  <a:schemeClr val="lt1"/>
                </a:solidFill>
                <a:latin typeface="+mn-lt"/>
                <a:sym typeface="Questrial"/>
              </a:rPr>
              <a:t> </a:t>
            </a:r>
            <a:r>
              <a:rPr lang="en-US" sz="3000" b="0" i="0" u="none" strike="noStrike" cap="none" baseline="0" dirty="0" err="1">
                <a:solidFill>
                  <a:schemeClr val="lt1"/>
                </a:solidFill>
                <a:latin typeface="+mn-lt"/>
                <a:sym typeface="Questrial"/>
              </a:rPr>
              <a:t>nějaké</a:t>
            </a:r>
            <a:r>
              <a:rPr lang="en-US" sz="3000" b="0" i="0" u="none" strike="noStrike" cap="none" baseline="0" dirty="0">
                <a:solidFill>
                  <a:schemeClr val="lt1"/>
                </a:solidFill>
                <a:latin typeface="+mn-lt"/>
                <a:sym typeface="Questrial"/>
              </a:rPr>
              <a:t> </a:t>
            </a:r>
            <a:r>
              <a:rPr lang="en-US" sz="3000" b="0" i="0" u="none" strike="noStrike" cap="none" baseline="0" dirty="0" err="1">
                <a:solidFill>
                  <a:schemeClr val="lt1"/>
                </a:solidFill>
                <a:latin typeface="+mn-lt"/>
                <a:sym typeface="Questrial"/>
              </a:rPr>
              <a:t>zavazadlo</a:t>
            </a:r>
            <a:r>
              <a:rPr lang="en-US" sz="3000" b="0" i="0" u="none" strike="noStrike" cap="none" baseline="0" dirty="0">
                <a:solidFill>
                  <a:schemeClr val="lt1"/>
                </a:solidFill>
                <a:latin typeface="+mn-lt"/>
                <a:sym typeface="Questrial"/>
              </a:rPr>
              <a:t>, </a:t>
            </a:r>
            <a:r>
              <a:rPr lang="en-US" sz="3000" b="0" i="0" u="none" strike="noStrike" cap="none" baseline="0" dirty="0" err="1">
                <a:solidFill>
                  <a:schemeClr val="lt1"/>
                </a:solidFill>
                <a:latin typeface="+mn-lt"/>
                <a:sym typeface="Questrial"/>
              </a:rPr>
              <a:t>tj</a:t>
            </a:r>
            <a:r>
              <a:rPr lang="en-US" sz="3000" b="0" i="0" u="none" strike="noStrike" cap="none" baseline="0" dirty="0">
                <a:solidFill>
                  <a:schemeClr val="lt1"/>
                </a:solidFill>
                <a:latin typeface="+mn-lt"/>
                <a:sym typeface="Questrial"/>
              </a:rPr>
              <a:t>. </a:t>
            </a:r>
            <a:r>
              <a:rPr lang="en-US" sz="3000" b="0" i="0" u="none" strike="noStrike" cap="none" baseline="0" dirty="0" err="1">
                <a:solidFill>
                  <a:schemeClr val="lt1"/>
                </a:solidFill>
                <a:latin typeface="+mn-lt"/>
                <a:sym typeface="Questrial"/>
              </a:rPr>
              <a:t>okolo</a:t>
            </a:r>
            <a:r>
              <a:rPr lang="en-US" sz="3000" b="0" i="0" u="none" strike="noStrike" cap="none" baseline="0" dirty="0">
                <a:solidFill>
                  <a:schemeClr val="lt1"/>
                </a:solidFill>
                <a:latin typeface="+mn-lt"/>
                <a:sym typeface="Questrial"/>
              </a:rPr>
              <a:t> 10</a:t>
            </a:r>
            <a:r>
              <a:rPr lang="en-US" sz="3000" b="0" i="0" u="none" strike="noStrike" cap="none" baseline="30000" dirty="0">
                <a:solidFill>
                  <a:schemeClr val="lt1"/>
                </a:solidFill>
                <a:latin typeface="+mn-lt"/>
                <a:sym typeface="Questrial"/>
              </a:rPr>
              <a:t>2</a:t>
            </a:r>
            <a:r>
              <a:rPr lang="en-US" sz="3000" b="0" i="0" u="none" strike="noStrike" cap="none" baseline="0" dirty="0">
                <a:solidFill>
                  <a:schemeClr val="lt1"/>
                </a:solidFill>
                <a:latin typeface="+mn-lt"/>
                <a:sym typeface="Questrial"/>
              </a:rPr>
              <a:t> kg do </a:t>
            </a:r>
            <a:r>
              <a:rPr lang="en-US" sz="3000" b="0" i="0" u="none" strike="noStrike" cap="none" baseline="0" dirty="0" err="1">
                <a:solidFill>
                  <a:schemeClr val="lt1"/>
                </a:solidFill>
                <a:latin typeface="+mn-lt"/>
                <a:sym typeface="Questrial"/>
              </a:rPr>
              <a:t>kopce</a:t>
            </a:r>
            <a:r>
              <a:rPr lang="en-US" sz="3000" b="0" i="0" u="none" strike="noStrike" cap="none" baseline="0" dirty="0">
                <a:solidFill>
                  <a:schemeClr val="lt1"/>
                </a:solidFill>
                <a:latin typeface="+mn-lt"/>
                <a:sym typeface="Questrial"/>
              </a:rPr>
              <a:t> s </a:t>
            </a:r>
            <a:r>
              <a:rPr lang="en-US" sz="3000" b="0" i="0" u="none" strike="noStrike" cap="none" baseline="0" dirty="0" err="1">
                <a:solidFill>
                  <a:schemeClr val="lt1"/>
                </a:solidFill>
                <a:latin typeface="+mn-lt"/>
                <a:sym typeface="Questrial"/>
              </a:rPr>
              <a:t>rychlostí</a:t>
            </a:r>
            <a:r>
              <a:rPr lang="en-US" sz="3000" b="0" i="0" u="none" strike="noStrike" cap="none" baseline="0" dirty="0">
                <a:solidFill>
                  <a:schemeClr val="lt1"/>
                </a:solidFill>
                <a:latin typeface="+mn-lt"/>
                <a:sym typeface="Questrial"/>
              </a:rPr>
              <a:t> </a:t>
            </a:r>
            <a:r>
              <a:rPr lang="en-US" sz="3000" b="0" i="0" u="none" strike="noStrike" cap="none" baseline="0" dirty="0" err="1">
                <a:solidFill>
                  <a:schemeClr val="lt1"/>
                </a:solidFill>
                <a:latin typeface="+mn-lt"/>
                <a:sym typeface="Questrial"/>
              </a:rPr>
              <a:t>okolo</a:t>
            </a:r>
            <a:r>
              <a:rPr lang="en-US" sz="3000" b="0" i="0" u="none" strike="noStrike" cap="none" baseline="0" dirty="0">
                <a:solidFill>
                  <a:schemeClr val="lt1"/>
                </a:solidFill>
                <a:latin typeface="+mn-lt"/>
                <a:sym typeface="Questrial"/>
              </a:rPr>
              <a:t> 500 </a:t>
            </a:r>
            <a:r>
              <a:rPr lang="en-US" sz="3000" b="0" i="0" u="none" strike="noStrike" cap="none" baseline="0" dirty="0" smtClean="0">
                <a:solidFill>
                  <a:schemeClr val="lt1"/>
                </a:solidFill>
                <a:latin typeface="+mn-lt"/>
                <a:sym typeface="Questrial"/>
              </a:rPr>
              <a:t>m</a:t>
            </a:r>
            <a:r>
              <a:rPr lang="cs-CZ" sz="3000" b="0" i="0" u="none" strike="noStrike" cap="none" baseline="0" dirty="0" smtClean="0">
                <a:solidFill>
                  <a:schemeClr val="lt1"/>
                </a:solidFill>
                <a:latin typeface="+mn-lt"/>
                <a:sym typeface="Questrial"/>
              </a:rPr>
              <a:t>/h</a:t>
            </a:r>
            <a:r>
              <a:rPr lang="en-US" sz="3000" b="0" i="0" u="none" strike="noStrike" cap="none" baseline="0" dirty="0" smtClean="0">
                <a:solidFill>
                  <a:schemeClr val="lt1"/>
                </a:solidFill>
                <a:latin typeface="+mn-lt"/>
                <a:sym typeface="Questrial"/>
              </a:rPr>
              <a:t>, </a:t>
            </a:r>
            <a:r>
              <a:rPr lang="en-US" sz="3000" b="0" i="0" u="none" strike="noStrike" cap="none" baseline="0" dirty="0" err="1">
                <a:solidFill>
                  <a:schemeClr val="lt1"/>
                </a:solidFill>
                <a:latin typeface="+mn-lt"/>
                <a:sym typeface="Questrial"/>
              </a:rPr>
              <a:t>což</a:t>
            </a:r>
            <a:r>
              <a:rPr lang="en-US" sz="3000" b="0" i="0" u="none" strike="noStrike" cap="none" baseline="0" dirty="0">
                <a:solidFill>
                  <a:schemeClr val="lt1"/>
                </a:solidFill>
                <a:latin typeface="+mn-lt"/>
                <a:sym typeface="Questrial"/>
              </a:rPr>
              <a:t> </a:t>
            </a:r>
            <a:r>
              <a:rPr lang="en-US" sz="3000" b="0" i="0" u="none" strike="noStrike" cap="none" baseline="0" dirty="0" err="1">
                <a:solidFill>
                  <a:schemeClr val="lt1"/>
                </a:solidFill>
                <a:latin typeface="+mn-lt"/>
                <a:sym typeface="Questrial"/>
              </a:rPr>
              <a:t>znamená</a:t>
            </a:r>
            <a:r>
              <a:rPr lang="en-US" sz="3000" b="0" i="0" u="none" strike="noStrike" cap="none" baseline="0" dirty="0">
                <a:solidFill>
                  <a:schemeClr val="lt1"/>
                </a:solidFill>
                <a:latin typeface="+mn-lt"/>
                <a:sym typeface="Questrial"/>
              </a:rPr>
              <a:t> </a:t>
            </a:r>
            <a:r>
              <a:rPr lang="en-US" sz="3000" b="0" i="0" u="none" strike="noStrike" cap="none" baseline="0" dirty="0" err="1">
                <a:solidFill>
                  <a:schemeClr val="lt1"/>
                </a:solidFill>
                <a:latin typeface="+mn-lt"/>
                <a:sym typeface="Questrial"/>
              </a:rPr>
              <a:t>výkon</a:t>
            </a:r>
            <a:r>
              <a:rPr lang="en-US" sz="3000" b="0" i="0" u="none" strike="noStrike" cap="none" baseline="0" dirty="0">
                <a:solidFill>
                  <a:schemeClr val="lt1"/>
                </a:solidFill>
                <a:latin typeface="+mn-lt"/>
                <a:sym typeface="Questrial"/>
              </a:rPr>
              <a:t> </a:t>
            </a:r>
            <a:r>
              <a:rPr lang="en-US" sz="3000" b="0" i="0" u="none" strike="noStrike" cap="none" baseline="0" dirty="0" err="1" smtClean="0">
                <a:solidFill>
                  <a:schemeClr val="lt1"/>
                </a:solidFill>
                <a:latin typeface="+mn-lt"/>
                <a:sym typeface="Questrial"/>
              </a:rPr>
              <a:t>mg</a:t>
            </a:r>
            <a:r>
              <a:rPr lang="en-US" sz="3000" b="0" i="0" u="none" strike="noStrike" cap="none" baseline="0" dirty="0" err="1" smtClean="0">
                <a:solidFill>
                  <a:schemeClr val="lt1"/>
                </a:solidFill>
                <a:latin typeface="+mn-lt"/>
                <a:ea typeface="Noto Symbol"/>
                <a:cs typeface="Noto Symbol"/>
                <a:sym typeface="Noto Symbol"/>
              </a:rPr>
              <a:t>Δ</a:t>
            </a:r>
            <a:r>
              <a:rPr lang="en-US" sz="3000" b="0" i="0" u="none" strike="noStrike" cap="none" baseline="0" dirty="0" err="1" smtClean="0">
                <a:solidFill>
                  <a:schemeClr val="lt1"/>
                </a:solidFill>
                <a:latin typeface="+mn-lt"/>
                <a:sym typeface="Questrial"/>
              </a:rPr>
              <a:t>h</a:t>
            </a:r>
            <a:r>
              <a:rPr lang="en-US" sz="3000" b="0" i="0" u="none" strike="noStrike" cap="none" baseline="0" dirty="0" smtClean="0">
                <a:solidFill>
                  <a:schemeClr val="lt1"/>
                </a:solidFill>
                <a:latin typeface="+mn-lt"/>
                <a:sym typeface="Questrial"/>
              </a:rPr>
              <a:t>/</a:t>
            </a:r>
            <a:r>
              <a:rPr lang="en-US" sz="3000" b="0" i="0" u="none" strike="noStrike" cap="none" baseline="0" dirty="0" err="1" smtClean="0">
                <a:solidFill>
                  <a:schemeClr val="lt1"/>
                </a:solidFill>
                <a:latin typeface="+mn-lt"/>
                <a:ea typeface="Noto Symbol"/>
                <a:cs typeface="Noto Symbol"/>
                <a:sym typeface="Noto Symbol"/>
              </a:rPr>
              <a:t>Δ</a:t>
            </a:r>
            <a:r>
              <a:rPr lang="en-US" sz="3000" b="0" i="0" u="none" strike="noStrike" cap="none" baseline="0" dirty="0" err="1" smtClean="0">
                <a:solidFill>
                  <a:schemeClr val="lt1"/>
                </a:solidFill>
                <a:latin typeface="+mn-lt"/>
                <a:sym typeface="Questrial"/>
              </a:rPr>
              <a:t>t</a:t>
            </a:r>
            <a:r>
              <a:rPr lang="en-US" sz="3000" b="0" i="0" u="none" strike="noStrike" cap="none" baseline="0" dirty="0" smtClean="0">
                <a:solidFill>
                  <a:schemeClr val="lt1"/>
                </a:solidFill>
                <a:latin typeface="+mn-lt"/>
                <a:sym typeface="Questrial"/>
              </a:rPr>
              <a:t> </a:t>
            </a:r>
            <a:r>
              <a:rPr lang="en-US" sz="3000" b="0" i="0" u="none" strike="noStrike" cap="none" baseline="0" dirty="0">
                <a:solidFill>
                  <a:schemeClr val="lt1"/>
                </a:solidFill>
                <a:latin typeface="+mn-lt"/>
                <a:sym typeface="Questrial"/>
              </a:rPr>
              <a:t>= 10</a:t>
            </a:r>
            <a:r>
              <a:rPr lang="en-US" sz="3000" b="0" i="0" u="none" strike="noStrike" cap="none" baseline="30000" dirty="0">
                <a:solidFill>
                  <a:schemeClr val="lt1"/>
                </a:solidFill>
                <a:latin typeface="+mn-lt"/>
                <a:sym typeface="Questrial"/>
              </a:rPr>
              <a:t>2</a:t>
            </a:r>
            <a:r>
              <a:rPr lang="en-US" sz="3000" b="0" i="0" u="none" strike="noStrike" cap="none" baseline="0" dirty="0">
                <a:solidFill>
                  <a:schemeClr val="lt1"/>
                </a:solidFill>
                <a:latin typeface="+mn-lt"/>
                <a:sym typeface="Questrial"/>
              </a:rPr>
              <a:t>.10.500/3600 </a:t>
            </a:r>
            <a:r>
              <a:rPr lang="en-US" sz="3000" b="0" i="0" u="none" strike="noStrike" cap="none" baseline="0" dirty="0" err="1">
                <a:solidFill>
                  <a:schemeClr val="lt1"/>
                </a:solidFill>
                <a:latin typeface="+mn-lt"/>
                <a:sym typeface="Questrial"/>
              </a:rPr>
              <a:t>wattů</a:t>
            </a:r>
            <a:r>
              <a:rPr lang="en-US" sz="3000" b="0" i="0" u="none" strike="noStrike" cap="none" baseline="0" dirty="0">
                <a:solidFill>
                  <a:schemeClr val="lt1"/>
                </a:solidFill>
                <a:latin typeface="+mn-lt"/>
                <a:sym typeface="Questrial"/>
              </a:rPr>
              <a:t> = 140 W. To je </a:t>
            </a:r>
            <a:r>
              <a:rPr lang="en-US" sz="3000" b="0" i="0" u="none" strike="noStrike" cap="none" baseline="0" dirty="0" err="1">
                <a:solidFill>
                  <a:schemeClr val="lt1"/>
                </a:solidFill>
                <a:latin typeface="+mn-lt"/>
                <a:sym typeface="Questrial"/>
              </a:rPr>
              <a:t>zhruba</a:t>
            </a:r>
            <a:r>
              <a:rPr lang="en-US" sz="3000" b="0" i="0" u="none" strike="noStrike" cap="none" baseline="0" dirty="0">
                <a:solidFill>
                  <a:schemeClr val="lt1"/>
                </a:solidFill>
                <a:latin typeface="+mn-lt"/>
                <a:sym typeface="Questrial"/>
              </a:rPr>
              <a:t> </a:t>
            </a:r>
            <a:r>
              <a:rPr lang="en-US" sz="3000" b="0" i="0" u="none" strike="noStrike" cap="none" baseline="0" dirty="0" err="1">
                <a:solidFill>
                  <a:schemeClr val="lt1"/>
                </a:solidFill>
                <a:latin typeface="+mn-lt"/>
                <a:sym typeface="Questrial"/>
              </a:rPr>
              <a:t>jedna</a:t>
            </a:r>
            <a:r>
              <a:rPr lang="en-US" sz="3000" b="0" i="0" u="none" strike="noStrike" cap="none" baseline="0" dirty="0">
                <a:solidFill>
                  <a:schemeClr val="lt1"/>
                </a:solidFill>
                <a:latin typeface="+mn-lt"/>
                <a:sym typeface="Questrial"/>
              </a:rPr>
              <a:t> </a:t>
            </a:r>
            <a:r>
              <a:rPr lang="en-US" sz="3000" b="0" i="0" u="none" strike="noStrike" cap="none" baseline="0" dirty="0" err="1">
                <a:solidFill>
                  <a:schemeClr val="lt1"/>
                </a:solidFill>
                <a:latin typeface="+mn-lt"/>
                <a:sym typeface="Questrial"/>
              </a:rPr>
              <a:t>pětina</a:t>
            </a:r>
            <a:r>
              <a:rPr lang="en-US" sz="3000" b="0" i="0" u="none" strike="noStrike" cap="none" baseline="0" dirty="0">
                <a:solidFill>
                  <a:schemeClr val="lt1"/>
                </a:solidFill>
                <a:latin typeface="+mn-lt"/>
                <a:sym typeface="Questrial"/>
              </a:rPr>
              <a:t> </a:t>
            </a:r>
            <a:r>
              <a:rPr lang="en-US" sz="3000" b="0" i="0" u="none" strike="noStrike" cap="none" baseline="0" dirty="0" err="1" smtClean="0">
                <a:solidFill>
                  <a:schemeClr val="lt1"/>
                </a:solidFill>
                <a:latin typeface="+mn-lt"/>
                <a:sym typeface="Questrial"/>
              </a:rPr>
              <a:t>výkonu</a:t>
            </a:r>
            <a:r>
              <a:rPr lang="en-US" sz="3000" b="0" i="0" u="none" strike="noStrike" cap="none" baseline="0" dirty="0" smtClean="0">
                <a:solidFill>
                  <a:schemeClr val="lt1"/>
                </a:solidFill>
                <a:latin typeface="+mn-lt"/>
                <a:sym typeface="Questrial"/>
              </a:rPr>
              <a:t> </a:t>
            </a:r>
            <a:r>
              <a:rPr lang="en-US" sz="3000" b="0" i="0" u="none" strike="noStrike" cap="none" baseline="0" dirty="0" err="1">
                <a:solidFill>
                  <a:schemeClr val="lt1"/>
                </a:solidFill>
                <a:latin typeface="+mn-lt"/>
                <a:sym typeface="Questrial"/>
              </a:rPr>
              <a:t>koně</a:t>
            </a:r>
            <a:r>
              <a:rPr lang="en-US" sz="3000" b="0" i="0" u="none" strike="noStrike" cap="none" baseline="0" dirty="0">
                <a:solidFill>
                  <a:schemeClr val="lt1"/>
                </a:solidFill>
                <a:latin typeface="+mn-lt"/>
                <a:sym typeface="Questrial"/>
              </a:rPr>
              <a:t> („</a:t>
            </a:r>
            <a:r>
              <a:rPr lang="en-US" sz="3000" b="0" i="0" u="none" strike="noStrike" cap="none" baseline="0" dirty="0" err="1">
                <a:solidFill>
                  <a:schemeClr val="lt1"/>
                </a:solidFill>
                <a:latin typeface="+mn-lt"/>
                <a:sym typeface="Questrial"/>
              </a:rPr>
              <a:t>koňské</a:t>
            </a:r>
            <a:r>
              <a:rPr lang="en-US" sz="3000" b="0" i="0" u="none" strike="noStrike" cap="none" baseline="0" dirty="0">
                <a:solidFill>
                  <a:schemeClr val="lt1"/>
                </a:solidFill>
                <a:latin typeface="+mn-lt"/>
                <a:sym typeface="Questrial"/>
              </a:rPr>
              <a:t> </a:t>
            </a:r>
            <a:r>
              <a:rPr lang="en-US" sz="3000" b="0" i="0" u="none" strike="noStrike" cap="none" baseline="0" dirty="0" err="1">
                <a:solidFill>
                  <a:schemeClr val="lt1"/>
                </a:solidFill>
                <a:latin typeface="+mn-lt"/>
                <a:sym typeface="Questrial"/>
              </a:rPr>
              <a:t>síly</a:t>
            </a:r>
            <a:r>
              <a:rPr lang="en-US" sz="3000" b="0" i="0" u="none" strike="noStrike" cap="none" baseline="0" dirty="0">
                <a:solidFill>
                  <a:schemeClr val="lt1"/>
                </a:solidFill>
                <a:latin typeface="+mn-lt"/>
                <a:sym typeface="Questrial"/>
              </a:rPr>
              <a:t>“ 745 W) a </a:t>
            </a:r>
            <a:r>
              <a:rPr lang="en-US" sz="3000" b="0" i="0" u="none" strike="noStrike" cap="none" baseline="0" dirty="0" err="1">
                <a:solidFill>
                  <a:schemeClr val="lt1"/>
                </a:solidFill>
                <a:latin typeface="+mn-lt"/>
                <a:sym typeface="Questrial"/>
              </a:rPr>
              <a:t>dvojnásobek</a:t>
            </a:r>
            <a:r>
              <a:rPr lang="en-US" sz="3000" b="0" i="0" u="none" strike="noStrike" cap="none" baseline="0" dirty="0">
                <a:solidFill>
                  <a:schemeClr val="lt1"/>
                </a:solidFill>
                <a:latin typeface="+mn-lt"/>
                <a:sym typeface="Questrial"/>
              </a:rPr>
              <a:t> </a:t>
            </a:r>
            <a:r>
              <a:rPr lang="en-US" sz="3000" b="0" i="0" u="none" strike="noStrike" cap="none" baseline="0" dirty="0" err="1">
                <a:solidFill>
                  <a:schemeClr val="lt1"/>
                </a:solidFill>
                <a:latin typeface="+mn-lt"/>
                <a:sym typeface="Questrial"/>
              </a:rPr>
              <a:t>výkonu</a:t>
            </a:r>
            <a:r>
              <a:rPr lang="en-US" sz="3000" b="0" i="0" u="none" strike="noStrike" cap="none" baseline="0" dirty="0">
                <a:solidFill>
                  <a:schemeClr val="lt1"/>
                </a:solidFill>
                <a:latin typeface="+mn-lt"/>
                <a:sym typeface="Questrial"/>
              </a:rPr>
              <a:t>, </a:t>
            </a:r>
            <a:r>
              <a:rPr lang="en-US" sz="3000" b="0" i="0" u="none" strike="noStrike" cap="none" baseline="0" dirty="0" err="1">
                <a:solidFill>
                  <a:schemeClr val="lt1"/>
                </a:solidFill>
                <a:latin typeface="+mn-lt"/>
                <a:sym typeface="Questrial"/>
              </a:rPr>
              <a:t>který</a:t>
            </a:r>
            <a:r>
              <a:rPr lang="en-US" sz="3000" b="0" i="0" u="none" strike="noStrike" cap="none" baseline="0" dirty="0">
                <a:solidFill>
                  <a:schemeClr val="lt1"/>
                </a:solidFill>
                <a:latin typeface="+mn-lt"/>
                <a:sym typeface="Questrial"/>
              </a:rPr>
              <a:t> se </a:t>
            </a:r>
            <a:r>
              <a:rPr lang="en-US" sz="3000" b="0" i="0" u="none" strike="noStrike" cap="none" baseline="0" dirty="0" err="1" smtClean="0">
                <a:solidFill>
                  <a:schemeClr val="lt1"/>
                </a:solidFill>
                <a:latin typeface="+mn-lt"/>
                <a:sym typeface="Questrial"/>
              </a:rPr>
              <a:t>obvykle</a:t>
            </a:r>
            <a:r>
              <a:rPr lang="en-US" sz="3000" b="0" i="0" u="none" strike="noStrike" cap="none" baseline="0" dirty="0" smtClean="0">
                <a:solidFill>
                  <a:schemeClr val="lt1"/>
                </a:solidFill>
                <a:latin typeface="+mn-lt"/>
                <a:sym typeface="Questrial"/>
              </a:rPr>
              <a:t> </a:t>
            </a:r>
            <a:r>
              <a:rPr lang="en-US" sz="3000" b="0" i="0" u="none" strike="noStrike" cap="none" baseline="0" dirty="0" err="1">
                <a:solidFill>
                  <a:schemeClr val="lt1"/>
                </a:solidFill>
                <a:latin typeface="+mn-lt"/>
                <a:sym typeface="Questrial"/>
              </a:rPr>
              <a:t>nazývá</a:t>
            </a:r>
            <a:r>
              <a:rPr lang="en-US" sz="3000" b="0" i="0" u="none" strike="noStrike" cap="none" baseline="0" dirty="0">
                <a:solidFill>
                  <a:schemeClr val="lt1"/>
                </a:solidFill>
                <a:latin typeface="+mn-lt"/>
                <a:sym typeface="Questrial"/>
              </a:rPr>
              <a:t> </a:t>
            </a:r>
            <a:r>
              <a:rPr lang="en-US" sz="3000" b="0" i="0" u="none" strike="noStrike" cap="none" baseline="0" dirty="0" err="1">
                <a:solidFill>
                  <a:schemeClr val="lt1"/>
                </a:solidFill>
                <a:latin typeface="+mn-lt"/>
                <a:sym typeface="Questrial"/>
              </a:rPr>
              <a:t>lidská</a:t>
            </a:r>
            <a:r>
              <a:rPr lang="en-US" sz="3000" b="0" i="0" u="none" strike="noStrike" cap="none" baseline="0" dirty="0">
                <a:solidFill>
                  <a:schemeClr val="lt1"/>
                </a:solidFill>
                <a:latin typeface="+mn-lt"/>
                <a:sym typeface="Questrial"/>
              </a:rPr>
              <a:t> </a:t>
            </a:r>
            <a:r>
              <a:rPr lang="en-US" sz="3000" b="0" i="0" u="none" strike="noStrike" cap="none" baseline="0" dirty="0" err="1">
                <a:solidFill>
                  <a:schemeClr val="lt1"/>
                </a:solidFill>
                <a:latin typeface="+mn-lt"/>
                <a:sym typeface="Questrial"/>
              </a:rPr>
              <a:t>síla</a:t>
            </a:r>
            <a:r>
              <a:rPr lang="en-US" sz="3000" b="0" i="0" u="none" strike="noStrike" cap="none" baseline="0" dirty="0">
                <a:solidFill>
                  <a:schemeClr val="lt1"/>
                </a:solidFill>
                <a:latin typeface="+mn-lt"/>
                <a:sym typeface="Questrial"/>
              </a:rPr>
              <a:t> (1/10 </a:t>
            </a:r>
            <a:r>
              <a:rPr lang="en-US" sz="3000" b="0" i="0" u="none" strike="noStrike" cap="none" baseline="0" dirty="0" err="1">
                <a:solidFill>
                  <a:schemeClr val="lt1"/>
                </a:solidFill>
                <a:latin typeface="+mn-lt"/>
                <a:sym typeface="Questrial"/>
              </a:rPr>
              <a:t>koňské</a:t>
            </a:r>
            <a:r>
              <a:rPr lang="en-US" sz="3000" b="0" i="0" u="none" strike="noStrike" cap="none" baseline="0" dirty="0">
                <a:solidFill>
                  <a:schemeClr val="lt1"/>
                </a:solidFill>
                <a:latin typeface="+mn-lt"/>
                <a:sym typeface="Questrial"/>
              </a:rPr>
              <a:t> </a:t>
            </a:r>
            <a:r>
              <a:rPr lang="en-US" sz="3000" b="0" i="0" u="none" strike="noStrike" cap="none" baseline="0" dirty="0" err="1">
                <a:solidFill>
                  <a:schemeClr val="lt1"/>
                </a:solidFill>
                <a:latin typeface="+mn-lt"/>
                <a:sym typeface="Questrial"/>
              </a:rPr>
              <a:t>síly</a:t>
            </a:r>
            <a:r>
              <a:rPr lang="en-US" sz="3000" b="0" i="0" u="none" strike="noStrike" cap="none" baseline="0" dirty="0">
                <a:solidFill>
                  <a:schemeClr val="lt1"/>
                </a:solidFill>
                <a:latin typeface="+mn-lt"/>
                <a:sym typeface="Questrial"/>
              </a:rPr>
              <a:t>). 5 </a:t>
            </a:r>
            <a:r>
              <a:rPr lang="en-US" sz="3000" b="0" i="0" u="none" strike="noStrike" cap="none" baseline="0" dirty="0" err="1">
                <a:solidFill>
                  <a:schemeClr val="lt1"/>
                </a:solidFill>
                <a:latin typeface="+mn-lt"/>
                <a:sym typeface="Questrial"/>
              </a:rPr>
              <a:t>hodin</a:t>
            </a:r>
            <a:r>
              <a:rPr lang="en-US" sz="3000" b="0" i="0" u="none" strike="noStrike" cap="none" baseline="0" dirty="0">
                <a:solidFill>
                  <a:schemeClr val="lt1"/>
                </a:solidFill>
                <a:latin typeface="+mn-lt"/>
                <a:sym typeface="Questrial"/>
              </a:rPr>
              <a:t> </a:t>
            </a:r>
            <a:r>
              <a:rPr lang="en-US" sz="3000" b="0" i="0" u="none" strike="noStrike" cap="none" baseline="0" dirty="0" err="1">
                <a:solidFill>
                  <a:schemeClr val="lt1"/>
                </a:solidFill>
                <a:latin typeface="+mn-lt"/>
                <a:sym typeface="Questrial"/>
              </a:rPr>
              <a:t>stoupání</a:t>
            </a:r>
            <a:r>
              <a:rPr lang="en-US" sz="3000" b="0" i="0" u="none" strike="noStrike" cap="none" baseline="0" dirty="0">
                <a:solidFill>
                  <a:schemeClr val="lt1"/>
                </a:solidFill>
                <a:latin typeface="+mn-lt"/>
                <a:sym typeface="Questrial"/>
              </a:rPr>
              <a:t> </a:t>
            </a:r>
            <a:r>
              <a:rPr lang="en-US" sz="3000" b="0" i="0" u="none" strike="noStrike" cap="none" baseline="0" dirty="0" err="1">
                <a:solidFill>
                  <a:schemeClr val="lt1"/>
                </a:solidFill>
                <a:latin typeface="+mn-lt"/>
                <a:sym typeface="Questrial"/>
              </a:rPr>
              <a:t>odpovídá</a:t>
            </a:r>
            <a:r>
              <a:rPr lang="en-US" sz="3000" b="0" i="0" u="none" strike="noStrike" cap="none" baseline="0" dirty="0">
                <a:solidFill>
                  <a:schemeClr val="lt1"/>
                </a:solidFill>
                <a:latin typeface="+mn-lt"/>
                <a:sym typeface="Questrial"/>
              </a:rPr>
              <a:t> </a:t>
            </a:r>
            <a:r>
              <a:rPr lang="en-US" sz="3000" b="0" i="0" u="none" strike="noStrike" cap="none" baseline="0" dirty="0" err="1" smtClean="0">
                <a:solidFill>
                  <a:schemeClr val="lt1"/>
                </a:solidFill>
                <a:latin typeface="+mn-lt"/>
                <a:sym typeface="Questrial"/>
              </a:rPr>
              <a:t>práci</a:t>
            </a:r>
            <a:r>
              <a:rPr lang="en-US" sz="3000" b="0" i="0" u="none" strike="noStrike" cap="none" baseline="0" dirty="0" smtClean="0">
                <a:solidFill>
                  <a:schemeClr val="lt1"/>
                </a:solidFill>
                <a:latin typeface="+mn-lt"/>
                <a:sym typeface="Questrial"/>
              </a:rPr>
              <a:t> </a:t>
            </a:r>
            <a:r>
              <a:rPr lang="en-US" sz="3000" b="0" i="0" u="none" strike="noStrike" cap="none" baseline="0" dirty="0">
                <a:solidFill>
                  <a:schemeClr val="lt1"/>
                </a:solidFill>
                <a:latin typeface="+mn-lt"/>
                <a:sym typeface="Questrial"/>
              </a:rPr>
              <a:t>2 500 000 </a:t>
            </a:r>
            <a:r>
              <a:rPr lang="en-US" sz="3000" b="0" i="0" u="none" strike="noStrike" cap="none" baseline="0" dirty="0" err="1">
                <a:solidFill>
                  <a:schemeClr val="lt1"/>
                </a:solidFill>
                <a:latin typeface="+mn-lt"/>
                <a:sym typeface="Questrial"/>
              </a:rPr>
              <a:t>joulů</a:t>
            </a:r>
            <a:r>
              <a:rPr lang="en-US" sz="3000" b="0" i="0" u="none" strike="noStrike" cap="none" baseline="0" dirty="0">
                <a:solidFill>
                  <a:schemeClr val="lt1"/>
                </a:solidFill>
                <a:latin typeface="+mn-lt"/>
                <a:sym typeface="Questrial"/>
              </a:rPr>
              <a:t> = 2.5 MJ. </a:t>
            </a:r>
            <a:r>
              <a:rPr lang="en-US" sz="3000" b="0" i="0" u="none" strike="noStrike" cap="none" baseline="0" dirty="0" err="1">
                <a:solidFill>
                  <a:schemeClr val="lt1"/>
                </a:solidFill>
                <a:latin typeface="+mn-lt"/>
                <a:sym typeface="Questrial"/>
              </a:rPr>
              <a:t>Denně</a:t>
            </a:r>
            <a:r>
              <a:rPr lang="en-US" sz="3000" b="0" i="0" u="none" strike="noStrike" cap="none" baseline="0" dirty="0">
                <a:solidFill>
                  <a:schemeClr val="lt1"/>
                </a:solidFill>
                <a:latin typeface="+mn-lt"/>
                <a:sym typeface="Questrial"/>
              </a:rPr>
              <a:t> </a:t>
            </a:r>
            <a:r>
              <a:rPr lang="en-US" sz="3000" b="0" i="0" u="none" strike="noStrike" cap="none" baseline="0" dirty="0" err="1">
                <a:solidFill>
                  <a:schemeClr val="lt1"/>
                </a:solidFill>
                <a:latin typeface="+mn-lt"/>
                <a:sym typeface="Questrial"/>
              </a:rPr>
              <a:t>získáme</a:t>
            </a:r>
            <a:r>
              <a:rPr lang="en-US" sz="3000" b="0" i="0" u="none" strike="noStrike" cap="none" baseline="0" dirty="0">
                <a:solidFill>
                  <a:schemeClr val="lt1"/>
                </a:solidFill>
                <a:latin typeface="+mn-lt"/>
                <a:sym typeface="Questrial"/>
              </a:rPr>
              <a:t> z </a:t>
            </a:r>
            <a:r>
              <a:rPr lang="en-US" sz="3000" b="0" i="0" u="none" strike="noStrike" cap="none" baseline="0" dirty="0" err="1">
                <a:solidFill>
                  <a:schemeClr val="lt1"/>
                </a:solidFill>
                <a:latin typeface="+mn-lt"/>
                <a:sym typeface="Questrial"/>
              </a:rPr>
              <a:t>jídla</a:t>
            </a:r>
            <a:r>
              <a:rPr lang="en-US" sz="3000" b="0" i="0" u="none" strike="noStrike" cap="none" baseline="0" dirty="0">
                <a:solidFill>
                  <a:schemeClr val="lt1"/>
                </a:solidFill>
                <a:latin typeface="+mn-lt"/>
                <a:sym typeface="Questrial"/>
              </a:rPr>
              <a:t> </a:t>
            </a:r>
            <a:r>
              <a:rPr lang="en-US" sz="3000" b="0" i="0" u="none" strike="noStrike" cap="none" baseline="0" dirty="0" err="1">
                <a:solidFill>
                  <a:schemeClr val="lt1"/>
                </a:solidFill>
                <a:latin typeface="+mn-lt"/>
                <a:sym typeface="Questrial"/>
              </a:rPr>
              <a:t>přibližně</a:t>
            </a:r>
            <a:r>
              <a:rPr lang="en-US" sz="3000" b="0" i="0" u="none" strike="noStrike" cap="none" baseline="0" dirty="0">
                <a:solidFill>
                  <a:schemeClr val="lt1"/>
                </a:solidFill>
                <a:latin typeface="+mn-lt"/>
                <a:sym typeface="Questrial"/>
              </a:rPr>
              <a:t> 10 MJ .</a:t>
            </a:r>
          </a:p>
        </p:txBody>
      </p:sp>
    </p:spTree>
    <p:extLst>
      <p:ext uri="{BB962C8B-B14F-4D97-AF65-F5344CB8AC3E}">
        <p14:creationId xmlns:p14="http://schemas.microsoft.com/office/powerpoint/2010/main" val="63640925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484187" y="452437"/>
            <a:ext cx="8120062" cy="960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Questrial"/>
              <a:buNone/>
            </a:pPr>
            <a:r>
              <a:rPr lang="en-US" sz="4200" b="0" i="0" u="none" strike="noStrike" cap="none" baseline="0" dirty="0" err="1">
                <a:solidFill>
                  <a:schemeClr val="lt2"/>
                </a:solidFill>
                <a:latin typeface="+mn-lt"/>
                <a:ea typeface="Questrial"/>
                <a:cs typeface="Questrial"/>
                <a:sym typeface="Questrial"/>
              </a:rPr>
              <a:t>Jak</a:t>
            </a:r>
            <a:r>
              <a:rPr lang="en-US" sz="4200" b="0" i="0" u="none" strike="noStrike" cap="none" baseline="0" dirty="0">
                <a:solidFill>
                  <a:schemeClr val="lt2"/>
                </a:solidFill>
                <a:latin typeface="+mn-lt"/>
                <a:ea typeface="Questrial"/>
                <a:cs typeface="Questrial"/>
                <a:sym typeface="Questrial"/>
              </a:rPr>
              <a:t> </a:t>
            </a:r>
            <a:r>
              <a:rPr lang="en-US" sz="4200" b="0" i="0" u="none" strike="noStrike" cap="none" baseline="0" dirty="0" err="1">
                <a:solidFill>
                  <a:schemeClr val="lt2"/>
                </a:solidFill>
                <a:latin typeface="+mn-lt"/>
                <a:ea typeface="Questrial"/>
                <a:cs typeface="Questrial"/>
                <a:sym typeface="Questrial"/>
              </a:rPr>
              <a:t>velké</a:t>
            </a:r>
            <a:r>
              <a:rPr lang="en-US" sz="4200" b="0" i="0" u="none" strike="noStrike" cap="none" baseline="0" dirty="0">
                <a:solidFill>
                  <a:schemeClr val="lt2"/>
                </a:solidFill>
                <a:latin typeface="+mn-lt"/>
                <a:ea typeface="Questrial"/>
                <a:cs typeface="Questrial"/>
                <a:sym typeface="Questrial"/>
              </a:rPr>
              <a:t> </a:t>
            </a:r>
            <a:r>
              <a:rPr lang="en-US" sz="4200" b="0" i="0" u="none" strike="noStrike" cap="none" baseline="0" dirty="0" err="1">
                <a:solidFill>
                  <a:schemeClr val="lt2"/>
                </a:solidFill>
                <a:latin typeface="+mn-lt"/>
                <a:ea typeface="Questrial"/>
                <a:cs typeface="Questrial"/>
                <a:sym typeface="Questrial"/>
              </a:rPr>
              <a:t>jsou</a:t>
            </a:r>
            <a:r>
              <a:rPr lang="en-US" sz="4200" b="0" i="0" u="none" strike="noStrike" cap="none" baseline="0" dirty="0">
                <a:solidFill>
                  <a:schemeClr val="lt2"/>
                </a:solidFill>
                <a:latin typeface="+mn-lt"/>
                <a:ea typeface="Questrial"/>
                <a:cs typeface="Questrial"/>
                <a:sym typeface="Questrial"/>
              </a:rPr>
              <a:t> atomy</a:t>
            </a:r>
          </a:p>
        </p:txBody>
      </p:sp>
      <p:pic>
        <p:nvPicPr>
          <p:cNvPr id="146" name="Shape 1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2738" y="1222935"/>
            <a:ext cx="3238499" cy="1509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Shape 1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6161" y="3588371"/>
            <a:ext cx="3238499" cy="2935287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Shape 148"/>
          <p:cNvSpPr txBox="1"/>
          <p:nvPr/>
        </p:nvSpPr>
        <p:spPr>
          <a:xfrm>
            <a:off x="312738" y="2193130"/>
            <a:ext cx="677861" cy="444500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Shape 149"/>
          <p:cNvSpPr txBox="1"/>
          <p:nvPr/>
        </p:nvSpPr>
        <p:spPr>
          <a:xfrm>
            <a:off x="227805" y="3126410"/>
            <a:ext cx="1525587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mic Sans MS"/>
              <a:buNone/>
            </a:pPr>
            <a:r>
              <a:rPr lang="en-US" sz="2400" b="0" i="0" u="none" strike="noStrike" cap="none" baseline="0" dirty="0">
                <a:solidFill>
                  <a:schemeClr val="lt1"/>
                </a:solidFill>
                <a:latin typeface="+mn-lt"/>
                <a:ea typeface="Comic Sans MS"/>
                <a:cs typeface="Comic Sans MS"/>
                <a:sym typeface="Comic Sans MS"/>
              </a:rPr>
              <a:t>100/15 g</a:t>
            </a:r>
          </a:p>
        </p:txBody>
      </p:sp>
      <p:cxnSp>
        <p:nvCxnSpPr>
          <p:cNvPr id="150" name="Shape 150"/>
          <p:cNvCxnSpPr/>
          <p:nvPr/>
        </p:nvCxnSpPr>
        <p:spPr>
          <a:xfrm rot="10800000">
            <a:off x="666949" y="2680774"/>
            <a:ext cx="1587" cy="458786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151" name="Shape 151"/>
          <p:cNvCxnSpPr/>
          <p:nvPr/>
        </p:nvCxnSpPr>
        <p:spPr>
          <a:xfrm>
            <a:off x="2901950" y="3924300"/>
            <a:ext cx="1031875" cy="428625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miter/>
            <a:headEnd type="none" w="med" len="med"/>
            <a:tailEnd type="triangle" w="lg" len="lg"/>
          </a:ln>
        </p:spPr>
      </p:cxnSp>
      <p:sp>
        <p:nvSpPr>
          <p:cNvPr id="152" name="Shape 152"/>
          <p:cNvSpPr/>
          <p:nvPr/>
        </p:nvSpPr>
        <p:spPr>
          <a:xfrm>
            <a:off x="3328987" y="5760875"/>
            <a:ext cx="444500" cy="457200"/>
          </a:xfrm>
          <a:prstGeom prst="ellipse">
            <a:avLst/>
          </a:prstGeom>
          <a:noFill/>
          <a:ln w="5715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Shape 153"/>
          <p:cNvSpPr txBox="1"/>
          <p:nvPr/>
        </p:nvSpPr>
        <p:spPr>
          <a:xfrm>
            <a:off x="4451837" y="4340797"/>
            <a:ext cx="2599624" cy="204391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mic Sans MS"/>
              <a:buNone/>
            </a:pPr>
            <a:r>
              <a:rPr lang="en-US" sz="2400" b="0" i="0" u="none" strike="noStrike" cap="none" baseline="0" dirty="0">
                <a:solidFill>
                  <a:schemeClr val="lt1"/>
                </a:solidFill>
                <a:latin typeface="+mn-lt"/>
                <a:ea typeface="Comic Sans MS"/>
                <a:cs typeface="Comic Sans MS"/>
                <a:sym typeface="Comic Sans MS"/>
              </a:rPr>
              <a:t>100/15 . 1/2</a:t>
            </a:r>
            <a:r>
              <a:rPr lang="en-US" sz="2400" b="0" i="0" u="none" strike="noStrike" cap="none" baseline="30000" dirty="0">
                <a:solidFill>
                  <a:schemeClr val="lt1"/>
                </a:solidFill>
                <a:latin typeface="+mn-lt"/>
                <a:ea typeface="Comic Sans MS"/>
                <a:cs typeface="Comic Sans MS"/>
                <a:sym typeface="Comic Sans MS"/>
              </a:rPr>
              <a:t>14</a:t>
            </a:r>
            <a:r>
              <a:rPr lang="en-US" sz="2400" b="0" i="0" u="none" strike="noStrike" cap="none" baseline="0" dirty="0">
                <a:solidFill>
                  <a:schemeClr val="lt1"/>
                </a:solidFill>
                <a:latin typeface="+mn-lt"/>
                <a:ea typeface="Comic Sans MS"/>
                <a:cs typeface="Comic Sans MS"/>
                <a:sym typeface="Comic Sans MS"/>
              </a:rPr>
              <a:t> g =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mic Sans MS"/>
              <a:buNone/>
            </a:pPr>
            <a:r>
              <a:rPr lang="en-US" sz="2400" b="0" i="0" u="none" strike="noStrike" cap="none" baseline="0" dirty="0">
                <a:solidFill>
                  <a:schemeClr val="lt1"/>
                </a:solidFill>
                <a:latin typeface="+mn-lt"/>
                <a:ea typeface="Comic Sans MS"/>
                <a:cs typeface="Comic Sans MS"/>
                <a:sym typeface="Comic Sans MS"/>
              </a:rPr>
              <a:t>= 4.10</a:t>
            </a:r>
            <a:r>
              <a:rPr lang="en-US" sz="2400" b="0" i="0" u="none" strike="noStrike" cap="none" baseline="30000" dirty="0">
                <a:solidFill>
                  <a:schemeClr val="lt1"/>
                </a:solidFill>
                <a:latin typeface="+mn-lt"/>
                <a:ea typeface="Comic Sans MS"/>
                <a:cs typeface="Comic Sans MS"/>
                <a:sym typeface="Comic Sans MS"/>
              </a:rPr>
              <a:t>-4</a:t>
            </a:r>
            <a:r>
              <a:rPr lang="en-US" sz="2400" b="0" i="0" u="none" strike="noStrike" cap="none" baseline="0" dirty="0">
                <a:solidFill>
                  <a:schemeClr val="lt1"/>
                </a:solidFill>
                <a:latin typeface="+mn-lt"/>
                <a:ea typeface="Comic Sans MS"/>
                <a:cs typeface="Comic Sans MS"/>
                <a:sym typeface="Comic Sans MS"/>
              </a:rPr>
              <a:t> g =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mic Sans MS"/>
              <a:buNone/>
            </a:pPr>
            <a:r>
              <a:rPr lang="en-US" sz="2400" b="0" i="0" u="none" strike="noStrike" cap="none" baseline="0" dirty="0">
                <a:solidFill>
                  <a:schemeClr val="lt1"/>
                </a:solidFill>
                <a:latin typeface="+mn-lt"/>
                <a:ea typeface="Comic Sans MS"/>
                <a:cs typeface="Comic Sans MS"/>
                <a:sym typeface="Comic Sans MS"/>
              </a:rPr>
              <a:t>= 0.4 mg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mic Sans MS"/>
              <a:buNone/>
            </a:pPr>
            <a:r>
              <a:rPr lang="en-US" sz="2400" b="0" i="0" u="none" strike="noStrike" cap="none" baseline="0" dirty="0" err="1">
                <a:solidFill>
                  <a:schemeClr val="lt1"/>
                </a:solidFill>
                <a:latin typeface="+mn-lt"/>
                <a:ea typeface="Comic Sans MS"/>
                <a:cs typeface="Comic Sans MS"/>
                <a:sym typeface="Comic Sans MS"/>
              </a:rPr>
              <a:t>Jak</a:t>
            </a:r>
            <a:r>
              <a:rPr lang="en-US" sz="2400" b="0" i="0" u="none" strike="noStrike" cap="none" baseline="0" dirty="0">
                <a:solidFill>
                  <a:schemeClr val="lt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lt1"/>
                </a:solidFill>
                <a:latin typeface="+mn-lt"/>
                <a:ea typeface="Comic Sans MS"/>
                <a:cs typeface="Comic Sans MS"/>
                <a:sym typeface="Comic Sans MS"/>
              </a:rPr>
              <a:t>blízko</a:t>
            </a:r>
            <a:r>
              <a:rPr lang="en-US" sz="2400" b="0" i="0" u="none" strike="noStrike" cap="none" baseline="0" dirty="0">
                <a:solidFill>
                  <a:schemeClr val="lt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lt1"/>
                </a:solidFill>
                <a:latin typeface="+mn-lt"/>
                <a:ea typeface="Comic Sans MS"/>
                <a:cs typeface="Comic Sans MS"/>
                <a:sym typeface="Comic Sans MS"/>
              </a:rPr>
              <a:t>jsme</a:t>
            </a:r>
            <a:r>
              <a:rPr lang="en-US" sz="2400" b="0" i="0" u="none" strike="noStrike" cap="none" baseline="0" dirty="0">
                <a:solidFill>
                  <a:schemeClr val="lt1"/>
                </a:solidFill>
                <a:latin typeface="+mn-lt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lt1"/>
                </a:solidFill>
                <a:latin typeface="+mn-lt"/>
                <a:ea typeface="Comic Sans MS"/>
                <a:cs typeface="Comic Sans MS"/>
                <a:sym typeface="Comic Sans MS"/>
              </a:rPr>
              <a:t>atomům</a:t>
            </a:r>
            <a:r>
              <a:rPr lang="en-US" sz="2400" b="0" i="0" u="none" strike="noStrike" cap="none" baseline="0" dirty="0">
                <a:solidFill>
                  <a:schemeClr val="lt1"/>
                </a:solidFill>
                <a:latin typeface="+mn-lt"/>
                <a:ea typeface="Comic Sans MS"/>
                <a:cs typeface="Comic Sans MS"/>
                <a:sym typeface="Comic Sans MS"/>
              </a:rPr>
              <a:t>???</a:t>
            </a:r>
          </a:p>
        </p:txBody>
      </p:sp>
      <p:cxnSp>
        <p:nvCxnSpPr>
          <p:cNvPr id="154" name="Shape 154"/>
          <p:cNvCxnSpPr/>
          <p:nvPr/>
        </p:nvCxnSpPr>
        <p:spPr>
          <a:xfrm flipH="1">
            <a:off x="3773487" y="5803724"/>
            <a:ext cx="662035" cy="231157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miter/>
            <a:headEnd type="none" w="med" len="med"/>
            <a:tailEnd type="triangle" w="lg" len="lg"/>
          </a:ln>
        </p:spPr>
      </p:cxnSp>
      <p:sp>
        <p:nvSpPr>
          <p:cNvPr id="155" name="Shape 155"/>
          <p:cNvSpPr txBox="1"/>
          <p:nvPr/>
        </p:nvSpPr>
        <p:spPr>
          <a:xfrm>
            <a:off x="1176826" y="3701828"/>
            <a:ext cx="2830511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mic Sans MS"/>
              <a:buNone/>
            </a:pPr>
            <a:r>
              <a:rPr lang="en-US" sz="1800" b="0" i="0" u="none" strike="noStrike" cap="none" baseline="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1       1/2   1/2</a:t>
            </a:r>
            <a:r>
              <a:rPr lang="en-US" sz="1800" b="0" i="0" u="none" strike="noStrike" cap="none" baseline="300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2 </a:t>
            </a:r>
            <a:r>
              <a:rPr lang="en-US" sz="1800" b="0" i="0" u="none" strike="noStrike" cap="none" baseline="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1/2</a:t>
            </a:r>
            <a:r>
              <a:rPr lang="en-US" sz="1800" b="0" i="0" u="none" strike="noStrike" cap="none" baseline="300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3</a:t>
            </a:r>
            <a:r>
              <a:rPr lang="en-US" sz="1800" b="0" i="0" u="none" strike="noStrike" cap="none" baseline="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1/2</a:t>
            </a:r>
            <a:r>
              <a:rPr lang="en-US" sz="1800" b="0" i="0" u="none" strike="noStrike" cap="none" baseline="300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4</a:t>
            </a:r>
          </a:p>
        </p:txBody>
      </p:sp>
      <p:sp>
        <p:nvSpPr>
          <p:cNvPr id="156" name="Shape 156"/>
          <p:cNvSpPr txBox="1"/>
          <p:nvPr/>
        </p:nvSpPr>
        <p:spPr>
          <a:xfrm>
            <a:off x="1029187" y="4975052"/>
            <a:ext cx="2978150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mic Sans MS"/>
              <a:buNone/>
            </a:pPr>
            <a:r>
              <a:rPr lang="en-US" sz="1800" b="0" i="0" u="none" strike="noStrike" cap="none" baseline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1/2</a:t>
            </a:r>
            <a:r>
              <a:rPr lang="en-US" sz="1800" b="0" i="0" u="none" strike="noStrike" cap="none" baseline="30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5</a:t>
            </a:r>
            <a:r>
              <a:rPr lang="en-US" sz="1800" b="0" i="0" u="none" strike="noStrike" cap="none" baseline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1/2</a:t>
            </a:r>
            <a:r>
              <a:rPr lang="en-US" sz="1800" b="0" i="0" u="none" strike="noStrike" cap="none" baseline="30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6</a:t>
            </a:r>
            <a:r>
              <a:rPr lang="en-US" sz="1800" b="0" i="0" u="none" strike="noStrike" cap="none" baseline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1/2</a:t>
            </a:r>
            <a:r>
              <a:rPr lang="en-US" sz="1800" b="0" i="0" u="none" strike="noStrike" cap="none" baseline="30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7 </a:t>
            </a:r>
            <a:r>
              <a:rPr lang="en-US" sz="1800" b="0" i="0" u="none" strike="noStrike" cap="none" baseline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1/2</a:t>
            </a:r>
            <a:r>
              <a:rPr lang="en-US" sz="1800" b="0" i="0" u="none" strike="noStrike" cap="none" baseline="30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8</a:t>
            </a:r>
            <a:r>
              <a:rPr lang="en-US" sz="1800" b="0" i="0" u="none" strike="noStrike" cap="none" baseline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1/2</a:t>
            </a:r>
            <a:r>
              <a:rPr lang="en-US" sz="1800" b="0" i="0" u="none" strike="noStrike" cap="none" baseline="300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9</a:t>
            </a:r>
          </a:p>
        </p:txBody>
      </p:sp>
      <p:sp>
        <p:nvSpPr>
          <p:cNvPr id="157" name="Shape 157"/>
          <p:cNvSpPr txBox="1"/>
          <p:nvPr/>
        </p:nvSpPr>
        <p:spPr>
          <a:xfrm>
            <a:off x="1029674" y="5592280"/>
            <a:ext cx="3113086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mic Sans MS"/>
              <a:buNone/>
            </a:pPr>
            <a:r>
              <a:rPr lang="en-US" sz="1800" b="0" i="0" u="none" strike="noStrike" cap="none" baseline="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1/2</a:t>
            </a:r>
            <a:r>
              <a:rPr lang="en-US" sz="1800" b="0" i="0" u="none" strike="noStrike" cap="none" baseline="300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10</a:t>
            </a:r>
            <a:r>
              <a:rPr lang="en-US" sz="1800" b="0" i="0" u="none" strike="noStrike" cap="none" baseline="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1/2</a:t>
            </a:r>
            <a:r>
              <a:rPr lang="en-US" sz="1800" b="0" i="0" u="none" strike="noStrike" cap="none" baseline="300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11</a:t>
            </a:r>
            <a:r>
              <a:rPr lang="en-US" sz="1800" b="0" i="0" u="none" strike="noStrike" cap="none" baseline="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1/2</a:t>
            </a:r>
            <a:r>
              <a:rPr lang="en-US" sz="1800" b="0" i="0" u="none" strike="noStrike" cap="none" baseline="300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12 </a:t>
            </a:r>
            <a:r>
              <a:rPr lang="en-US" sz="1800" b="0" i="0" u="none" strike="noStrike" cap="none" baseline="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1/2</a:t>
            </a:r>
            <a:r>
              <a:rPr lang="en-US" sz="1800" b="0" i="0" u="none" strike="noStrike" cap="none" baseline="300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13</a:t>
            </a:r>
            <a:r>
              <a:rPr lang="en-US" sz="1800" b="0" i="0" u="none" strike="noStrike" cap="none" baseline="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1/2</a:t>
            </a:r>
            <a:r>
              <a:rPr lang="en-US" sz="1800" b="0" i="0" u="none" strike="noStrike" cap="none" baseline="300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14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BOnQvOGb3g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2143290" y="6093379"/>
            <a:ext cx="48574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>
                <a:solidFill>
                  <a:schemeClr val="bg1"/>
                </a:solidFill>
              </a:rPr>
              <a:t> velikost:</a:t>
            </a:r>
            <a:endParaRPr lang="cs-CZ" sz="1600" dirty="0" smtClean="0">
              <a:solidFill>
                <a:schemeClr val="bg1"/>
              </a:solidFill>
              <a:hlinkClick r:id="rId4"/>
            </a:endParaRPr>
          </a:p>
          <a:p>
            <a:r>
              <a:rPr lang="cs-CZ" sz="1600" dirty="0" smtClean="0">
                <a:solidFill>
                  <a:schemeClr val="bg1"/>
                </a:solidFill>
                <a:hlinkClick r:id="rId4"/>
              </a:rPr>
              <a:t>https</a:t>
            </a:r>
            <a:r>
              <a:rPr lang="cs-CZ" sz="1600" dirty="0">
                <a:solidFill>
                  <a:schemeClr val="bg1"/>
                </a:solidFill>
                <a:hlinkClick r:id="rId4"/>
              </a:rPr>
              <a:t>://www.youtube.com/watch?v=3BOnQvOGb3g</a:t>
            </a:r>
            <a:endParaRPr lang="cs-CZ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61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2" name="Shape 162"/>
          <p:cNvCxnSpPr/>
          <p:nvPr/>
        </p:nvCxnSpPr>
        <p:spPr>
          <a:xfrm>
            <a:off x="1544637" y="2835275"/>
            <a:ext cx="4313237" cy="0"/>
          </a:xfrm>
          <a:prstGeom prst="straightConnector1">
            <a:avLst/>
          </a:prstGeom>
          <a:noFill/>
          <a:ln w="9525" cap="flat" cmpd="sng">
            <a:solidFill>
              <a:srgbClr val="24211D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63" name="Shape 163"/>
          <p:cNvCxnSpPr/>
          <p:nvPr/>
        </p:nvCxnSpPr>
        <p:spPr>
          <a:xfrm>
            <a:off x="1544637" y="2708275"/>
            <a:ext cx="1587" cy="254000"/>
          </a:xfrm>
          <a:prstGeom prst="straightConnector1">
            <a:avLst/>
          </a:prstGeom>
          <a:noFill/>
          <a:ln w="38100" cap="flat" cmpd="sng">
            <a:solidFill>
              <a:srgbClr val="24211D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64" name="Shape 164"/>
          <p:cNvCxnSpPr/>
          <p:nvPr/>
        </p:nvCxnSpPr>
        <p:spPr>
          <a:xfrm>
            <a:off x="1785936" y="2708275"/>
            <a:ext cx="1587" cy="254000"/>
          </a:xfrm>
          <a:prstGeom prst="straightConnector1">
            <a:avLst/>
          </a:prstGeom>
          <a:noFill/>
          <a:ln w="9525" cap="flat" cmpd="sng">
            <a:solidFill>
              <a:srgbClr val="24211D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65" name="Shape 165"/>
          <p:cNvCxnSpPr/>
          <p:nvPr/>
        </p:nvCxnSpPr>
        <p:spPr>
          <a:xfrm>
            <a:off x="2027236" y="2708275"/>
            <a:ext cx="1587" cy="254000"/>
          </a:xfrm>
          <a:prstGeom prst="straightConnector1">
            <a:avLst/>
          </a:prstGeom>
          <a:noFill/>
          <a:ln w="9525" cap="flat" cmpd="sng">
            <a:solidFill>
              <a:srgbClr val="24211D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66" name="Shape 166"/>
          <p:cNvCxnSpPr/>
          <p:nvPr/>
        </p:nvCxnSpPr>
        <p:spPr>
          <a:xfrm>
            <a:off x="2268536" y="2708275"/>
            <a:ext cx="1587" cy="254000"/>
          </a:xfrm>
          <a:prstGeom prst="straightConnector1">
            <a:avLst/>
          </a:prstGeom>
          <a:noFill/>
          <a:ln w="38100" cap="flat" cmpd="sng">
            <a:solidFill>
              <a:srgbClr val="24211D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67" name="Shape 167"/>
          <p:cNvCxnSpPr/>
          <p:nvPr/>
        </p:nvCxnSpPr>
        <p:spPr>
          <a:xfrm>
            <a:off x="2508250" y="2708275"/>
            <a:ext cx="1587" cy="254000"/>
          </a:xfrm>
          <a:prstGeom prst="straightConnector1">
            <a:avLst/>
          </a:prstGeom>
          <a:noFill/>
          <a:ln w="9525" cap="flat" cmpd="sng">
            <a:solidFill>
              <a:srgbClr val="24211D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68" name="Shape 168"/>
          <p:cNvCxnSpPr/>
          <p:nvPr/>
        </p:nvCxnSpPr>
        <p:spPr>
          <a:xfrm>
            <a:off x="2749550" y="2708275"/>
            <a:ext cx="1587" cy="254000"/>
          </a:xfrm>
          <a:prstGeom prst="straightConnector1">
            <a:avLst/>
          </a:prstGeom>
          <a:noFill/>
          <a:ln w="9525" cap="flat" cmpd="sng">
            <a:solidFill>
              <a:srgbClr val="24211D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69" name="Shape 169"/>
          <p:cNvCxnSpPr/>
          <p:nvPr/>
        </p:nvCxnSpPr>
        <p:spPr>
          <a:xfrm>
            <a:off x="2990850" y="2708275"/>
            <a:ext cx="1587" cy="254000"/>
          </a:xfrm>
          <a:prstGeom prst="straightConnector1">
            <a:avLst/>
          </a:prstGeom>
          <a:noFill/>
          <a:ln w="38100" cap="flat" cmpd="sng">
            <a:solidFill>
              <a:srgbClr val="24211D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70" name="Shape 170"/>
          <p:cNvCxnSpPr/>
          <p:nvPr/>
        </p:nvCxnSpPr>
        <p:spPr>
          <a:xfrm>
            <a:off x="3219450" y="2708275"/>
            <a:ext cx="1587" cy="254000"/>
          </a:xfrm>
          <a:prstGeom prst="straightConnector1">
            <a:avLst/>
          </a:prstGeom>
          <a:noFill/>
          <a:ln w="9525" cap="flat" cmpd="sng">
            <a:solidFill>
              <a:srgbClr val="24211D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71" name="Shape 171"/>
          <p:cNvCxnSpPr/>
          <p:nvPr/>
        </p:nvCxnSpPr>
        <p:spPr>
          <a:xfrm>
            <a:off x="3460750" y="2708275"/>
            <a:ext cx="1587" cy="254000"/>
          </a:xfrm>
          <a:prstGeom prst="straightConnector1">
            <a:avLst/>
          </a:prstGeom>
          <a:noFill/>
          <a:ln w="9525" cap="flat" cmpd="sng">
            <a:solidFill>
              <a:srgbClr val="24211D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72" name="Shape 172"/>
          <p:cNvCxnSpPr/>
          <p:nvPr/>
        </p:nvCxnSpPr>
        <p:spPr>
          <a:xfrm>
            <a:off x="3702050" y="2708275"/>
            <a:ext cx="1587" cy="254000"/>
          </a:xfrm>
          <a:prstGeom prst="straightConnector1">
            <a:avLst/>
          </a:prstGeom>
          <a:noFill/>
          <a:ln w="38100" cap="flat" cmpd="sng">
            <a:solidFill>
              <a:srgbClr val="24211D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73" name="Shape 173"/>
          <p:cNvCxnSpPr/>
          <p:nvPr/>
        </p:nvCxnSpPr>
        <p:spPr>
          <a:xfrm>
            <a:off x="3943350" y="2708275"/>
            <a:ext cx="1587" cy="254000"/>
          </a:xfrm>
          <a:prstGeom prst="straightConnector1">
            <a:avLst/>
          </a:prstGeom>
          <a:noFill/>
          <a:ln w="9525" cap="flat" cmpd="sng">
            <a:solidFill>
              <a:srgbClr val="24211D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74" name="Shape 174"/>
          <p:cNvCxnSpPr/>
          <p:nvPr/>
        </p:nvCxnSpPr>
        <p:spPr>
          <a:xfrm>
            <a:off x="4183062" y="2708275"/>
            <a:ext cx="1587" cy="254000"/>
          </a:xfrm>
          <a:prstGeom prst="straightConnector1">
            <a:avLst/>
          </a:prstGeom>
          <a:noFill/>
          <a:ln w="9525" cap="flat" cmpd="sng">
            <a:solidFill>
              <a:srgbClr val="24211D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75" name="Shape 175"/>
          <p:cNvCxnSpPr/>
          <p:nvPr/>
        </p:nvCxnSpPr>
        <p:spPr>
          <a:xfrm>
            <a:off x="4424362" y="2708275"/>
            <a:ext cx="1587" cy="254000"/>
          </a:xfrm>
          <a:prstGeom prst="straightConnector1">
            <a:avLst/>
          </a:prstGeom>
          <a:noFill/>
          <a:ln w="38100" cap="flat" cmpd="sng">
            <a:solidFill>
              <a:srgbClr val="24211D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76" name="Shape 176"/>
          <p:cNvCxnSpPr/>
          <p:nvPr/>
        </p:nvCxnSpPr>
        <p:spPr>
          <a:xfrm>
            <a:off x="4665662" y="2708275"/>
            <a:ext cx="1587" cy="254000"/>
          </a:xfrm>
          <a:prstGeom prst="straightConnector1">
            <a:avLst/>
          </a:prstGeom>
          <a:noFill/>
          <a:ln w="9525" cap="flat" cmpd="sng">
            <a:solidFill>
              <a:srgbClr val="24211D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77" name="Shape 177"/>
          <p:cNvCxnSpPr/>
          <p:nvPr/>
        </p:nvCxnSpPr>
        <p:spPr>
          <a:xfrm>
            <a:off x="4906962" y="2708275"/>
            <a:ext cx="1587" cy="254000"/>
          </a:xfrm>
          <a:prstGeom prst="straightConnector1">
            <a:avLst/>
          </a:prstGeom>
          <a:noFill/>
          <a:ln w="9525" cap="flat" cmpd="sng">
            <a:solidFill>
              <a:srgbClr val="24211D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78" name="Shape 178"/>
          <p:cNvCxnSpPr/>
          <p:nvPr/>
        </p:nvCxnSpPr>
        <p:spPr>
          <a:xfrm>
            <a:off x="5148262" y="2708275"/>
            <a:ext cx="1587" cy="254000"/>
          </a:xfrm>
          <a:prstGeom prst="straightConnector1">
            <a:avLst/>
          </a:prstGeom>
          <a:noFill/>
          <a:ln w="38100" cap="flat" cmpd="sng">
            <a:solidFill>
              <a:srgbClr val="24211D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79" name="Shape 179"/>
          <p:cNvCxnSpPr/>
          <p:nvPr/>
        </p:nvCxnSpPr>
        <p:spPr>
          <a:xfrm>
            <a:off x="5389562" y="2708275"/>
            <a:ext cx="1587" cy="254000"/>
          </a:xfrm>
          <a:prstGeom prst="straightConnector1">
            <a:avLst/>
          </a:prstGeom>
          <a:noFill/>
          <a:ln w="9525" cap="flat" cmpd="sng">
            <a:solidFill>
              <a:srgbClr val="24211D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80" name="Shape 180"/>
          <p:cNvCxnSpPr/>
          <p:nvPr/>
        </p:nvCxnSpPr>
        <p:spPr>
          <a:xfrm>
            <a:off x="5616575" y="2708275"/>
            <a:ext cx="1587" cy="254000"/>
          </a:xfrm>
          <a:prstGeom prst="straightConnector1">
            <a:avLst/>
          </a:prstGeom>
          <a:noFill/>
          <a:ln w="9525" cap="flat" cmpd="sng">
            <a:solidFill>
              <a:srgbClr val="24211D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81" name="Shape 181"/>
          <p:cNvCxnSpPr/>
          <p:nvPr/>
        </p:nvCxnSpPr>
        <p:spPr>
          <a:xfrm>
            <a:off x="5857875" y="2708275"/>
            <a:ext cx="1587" cy="254000"/>
          </a:xfrm>
          <a:prstGeom prst="straightConnector1">
            <a:avLst/>
          </a:prstGeom>
          <a:noFill/>
          <a:ln w="38100" cap="flat" cmpd="sng">
            <a:solidFill>
              <a:srgbClr val="24211D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82" name="Shape 182"/>
          <p:cNvSpPr txBox="1"/>
          <p:nvPr/>
        </p:nvSpPr>
        <p:spPr>
          <a:xfrm>
            <a:off x="1384300" y="2990850"/>
            <a:ext cx="4851400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1800" b="0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1         10</a:t>
            </a:r>
            <a:r>
              <a:rPr lang="en-US" sz="1800" b="0" i="0" u="none" strike="noStrike" cap="none" baseline="30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-3</a:t>
            </a:r>
            <a:r>
              <a:rPr lang="en-US" sz="1800" b="0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10</a:t>
            </a:r>
            <a:r>
              <a:rPr lang="en-US" sz="1800" b="0" i="0" u="none" strike="noStrike" cap="none" baseline="30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-6</a:t>
            </a:r>
            <a:r>
              <a:rPr lang="en-US" sz="1800" b="0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10</a:t>
            </a:r>
            <a:r>
              <a:rPr lang="en-US" sz="1800" b="0" i="0" u="none" strike="noStrike" cap="none" baseline="30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-9</a:t>
            </a:r>
            <a:r>
              <a:rPr lang="en-US" sz="1800" b="0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10</a:t>
            </a:r>
            <a:r>
              <a:rPr lang="en-US" sz="1800" b="0" i="0" u="none" strike="noStrike" cap="none" baseline="30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-12        </a:t>
            </a:r>
            <a:r>
              <a:rPr lang="en-US" sz="1800" b="0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</a:t>
            </a:r>
            <a:r>
              <a:rPr lang="en-US" sz="1800" b="0" i="0" u="none" strike="noStrike" cap="none" baseline="30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-15</a:t>
            </a:r>
            <a:r>
              <a:rPr lang="en-US" sz="1800" b="0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10</a:t>
            </a:r>
            <a:r>
              <a:rPr lang="en-US" sz="1800" b="0" i="0" u="none" strike="noStrike" cap="none" baseline="30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-18</a:t>
            </a:r>
          </a:p>
        </p:txBody>
      </p:sp>
      <p:sp>
        <p:nvSpPr>
          <p:cNvPr id="183" name="Shape 183"/>
          <p:cNvSpPr txBox="1"/>
          <p:nvPr/>
        </p:nvSpPr>
        <p:spPr>
          <a:xfrm>
            <a:off x="6207125" y="2944811"/>
            <a:ext cx="57626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2400" b="1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</a:t>
            </a:r>
          </a:p>
        </p:txBody>
      </p:sp>
      <p:sp>
        <p:nvSpPr>
          <p:cNvPr id="184" name="Shape 184"/>
          <p:cNvSpPr/>
          <p:nvPr/>
        </p:nvSpPr>
        <p:spPr>
          <a:xfrm>
            <a:off x="146678" y="3348984"/>
            <a:ext cx="1447800" cy="298450"/>
          </a:xfrm>
          <a:prstGeom prst="wedgeRectCallout">
            <a:avLst>
              <a:gd name="adj1" fmla="val 39805"/>
              <a:gd name="adj2" fmla="val -219711"/>
            </a:avLst>
          </a:prstGeom>
          <a:solidFill>
            <a:srgbClr val="EAF5F6"/>
          </a:solidFill>
          <a:ln w="9525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naše tělo</a:t>
            </a:r>
          </a:p>
        </p:txBody>
      </p:sp>
      <p:sp>
        <p:nvSpPr>
          <p:cNvPr id="185" name="Shape 185"/>
          <p:cNvSpPr/>
          <p:nvPr/>
        </p:nvSpPr>
        <p:spPr>
          <a:xfrm>
            <a:off x="2686050" y="1830386"/>
            <a:ext cx="2220911" cy="700086"/>
          </a:xfrm>
          <a:prstGeom prst="wedgeRectCallout">
            <a:avLst>
              <a:gd name="adj1" fmla="val 5911"/>
              <a:gd name="adj2" fmla="val 84839"/>
            </a:avLst>
          </a:prstGeom>
          <a:solidFill>
            <a:srgbClr val="EAF5F6"/>
          </a:solidFill>
          <a:ln w="9525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Atom 10</a:t>
            </a:r>
            <a:r>
              <a:rPr lang="en-US" sz="2000" b="0" i="0" u="none" strike="noStrike" cap="none" baseline="30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-10</a:t>
            </a:r>
            <a:r>
              <a:rPr lang="en-US" sz="20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25 – 225 pm</a:t>
            </a:r>
          </a:p>
        </p:txBody>
      </p:sp>
      <p:sp>
        <p:nvSpPr>
          <p:cNvPr id="186" name="Shape 186"/>
          <p:cNvSpPr/>
          <p:nvPr/>
        </p:nvSpPr>
        <p:spPr>
          <a:xfrm>
            <a:off x="641445" y="1046162"/>
            <a:ext cx="3541617" cy="723900"/>
          </a:xfrm>
          <a:prstGeom prst="wedgeRectCallout">
            <a:avLst>
              <a:gd name="adj1" fmla="val -4770"/>
              <a:gd name="adj2" fmla="val 184430"/>
            </a:avLst>
          </a:prstGeom>
          <a:solidFill>
            <a:srgbClr val="EAF5F6"/>
          </a:solidFill>
          <a:ln w="9525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nejmenší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kousek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čokolády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,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který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mohu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ještě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vidět</a:t>
            </a:r>
            <a:endParaRPr lang="en-US" sz="2000" b="0" i="0" u="none" strike="noStrike" cap="none" baseline="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87" name="Shape 187"/>
          <p:cNvSpPr/>
          <p:nvPr/>
        </p:nvSpPr>
        <p:spPr>
          <a:xfrm>
            <a:off x="5748337" y="1790701"/>
            <a:ext cx="2447924" cy="507998"/>
          </a:xfrm>
          <a:prstGeom prst="wedgeRectCallout">
            <a:avLst>
              <a:gd name="adj1" fmla="val -40713"/>
              <a:gd name="adj2" fmla="val 155347"/>
            </a:avLst>
          </a:prstGeom>
          <a:solidFill>
            <a:srgbClr val="EAF5F6"/>
          </a:solidFill>
          <a:ln w="9525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Elektron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&lt;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r>
              <a:rPr lang="en-US" sz="2000" b="0" i="0" u="none" strike="noStrike" cap="none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-19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</a:p>
        </p:txBody>
      </p:sp>
      <p:sp>
        <p:nvSpPr>
          <p:cNvPr id="188" name="Shape 188"/>
          <p:cNvSpPr/>
          <p:nvPr/>
        </p:nvSpPr>
        <p:spPr>
          <a:xfrm>
            <a:off x="4487862" y="1004886"/>
            <a:ext cx="2752725" cy="557213"/>
          </a:xfrm>
          <a:prstGeom prst="wedgeRectCallout">
            <a:avLst>
              <a:gd name="adj1" fmla="val -26748"/>
              <a:gd name="adj2" fmla="val 275455"/>
            </a:avLst>
          </a:prstGeom>
          <a:solidFill>
            <a:srgbClr val="EAF5F6"/>
          </a:solidFill>
          <a:ln w="9525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endParaRPr lang="cs-CZ" sz="2000" b="0" i="0" u="none" strike="noStrike" cap="none" baseline="0" dirty="0" smtClean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2000" b="0" i="0" u="none" strike="noStrike" cap="none" baseline="0" dirty="0" err="1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atomové</a:t>
            </a: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jádro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</a:t>
            </a:r>
            <a:r>
              <a:rPr lang="en-US" sz="2000" b="0" i="0" u="none" strike="noStrike" cap="none" baseline="30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-15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baseline="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89" name="Shape 189"/>
          <p:cNvSpPr/>
          <p:nvPr/>
        </p:nvSpPr>
        <p:spPr>
          <a:xfrm>
            <a:off x="2686050" y="3511546"/>
            <a:ext cx="3171824" cy="612775"/>
          </a:xfrm>
          <a:prstGeom prst="wedgeRectCallout">
            <a:avLst>
              <a:gd name="adj1" fmla="val -36793"/>
              <a:gd name="adj2" fmla="val -161707"/>
            </a:avLst>
          </a:prstGeom>
          <a:solidFill>
            <a:srgbClr val="EAF5F6"/>
          </a:solidFill>
          <a:ln w="9525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vlnová délka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Světla 0,4 -0,7μm</a:t>
            </a:r>
            <a:r>
              <a:rPr lang="en-US" sz="14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</a:p>
        </p:txBody>
      </p:sp>
      <p:sp>
        <p:nvSpPr>
          <p:cNvPr id="190" name="Shape 190"/>
          <p:cNvSpPr txBox="1"/>
          <p:nvPr/>
        </p:nvSpPr>
        <p:spPr>
          <a:xfrm>
            <a:off x="276225" y="6159500"/>
            <a:ext cx="8540750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1800" b="0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</a:t>
            </a:r>
            <a:r>
              <a:rPr lang="en-US" sz="1800" b="0" i="0" u="none" strike="noStrike" cap="none" baseline="30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en-US" sz="1800" b="0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1         10</a:t>
            </a:r>
            <a:r>
              <a:rPr lang="en-US" sz="1800" b="0" i="0" u="none" strike="noStrike" cap="none" baseline="30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-3</a:t>
            </a:r>
            <a:r>
              <a:rPr lang="en-US" sz="1800" b="0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10</a:t>
            </a:r>
            <a:r>
              <a:rPr lang="en-US" sz="1800" b="0" i="0" u="none" strike="noStrike" cap="none" baseline="30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-6</a:t>
            </a:r>
            <a:r>
              <a:rPr lang="en-US" sz="1800" b="0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10</a:t>
            </a:r>
            <a:r>
              <a:rPr lang="en-US" sz="1800" b="0" i="0" u="none" strike="noStrike" cap="none" baseline="30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-9</a:t>
            </a:r>
            <a:r>
              <a:rPr lang="en-US" sz="1800" b="0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10</a:t>
            </a:r>
            <a:r>
              <a:rPr lang="en-US" sz="1800" b="0" i="0" u="none" strike="noStrike" cap="none" baseline="30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-12        </a:t>
            </a:r>
            <a:r>
              <a:rPr lang="en-US" sz="1800" b="0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</a:t>
            </a:r>
            <a:r>
              <a:rPr lang="en-US" sz="1800" b="0" i="0" u="none" strike="noStrike" cap="none" baseline="30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-15</a:t>
            </a:r>
            <a:r>
              <a:rPr lang="en-US" sz="1800" b="0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10</a:t>
            </a:r>
            <a:r>
              <a:rPr lang="en-US" sz="1800" b="0" i="0" u="none" strike="noStrike" cap="none" baseline="30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-18      </a:t>
            </a:r>
            <a:r>
              <a:rPr lang="en-US" sz="1800" b="0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10</a:t>
            </a:r>
            <a:r>
              <a:rPr lang="en-US" sz="1800" b="0" i="0" u="none" strike="noStrike" cap="none" baseline="30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-21</a:t>
            </a:r>
            <a:r>
              <a:rPr lang="en-US" sz="1800" b="0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10</a:t>
            </a:r>
            <a:r>
              <a:rPr lang="en-US" sz="1800" b="0" i="0" u="none" strike="noStrike" cap="none" baseline="30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-24</a:t>
            </a:r>
            <a:r>
              <a:rPr lang="en-US" sz="1800" b="0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10</a:t>
            </a:r>
            <a:r>
              <a:rPr lang="en-US" sz="1800" b="0" i="0" u="none" strike="noStrike" cap="none" baseline="30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-27</a:t>
            </a:r>
            <a:r>
              <a:rPr lang="en-US" sz="1800" b="0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10</a:t>
            </a:r>
            <a:r>
              <a:rPr lang="en-US" sz="1800" b="0" i="0" u="none" strike="noStrike" cap="none" baseline="30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-30</a:t>
            </a:r>
          </a:p>
        </p:txBody>
      </p:sp>
      <p:grpSp>
        <p:nvGrpSpPr>
          <p:cNvPr id="191" name="Shape 191"/>
          <p:cNvGrpSpPr/>
          <p:nvPr/>
        </p:nvGrpSpPr>
        <p:grpSpPr>
          <a:xfrm>
            <a:off x="528637" y="5911850"/>
            <a:ext cx="7918449" cy="254000"/>
            <a:chOff x="576262" y="2527300"/>
            <a:chExt cx="7918449" cy="254000"/>
          </a:xfrm>
        </p:grpSpPr>
        <p:sp>
          <p:nvSpPr>
            <p:cNvPr id="192" name="Shape 192"/>
            <p:cNvSpPr/>
            <p:nvPr/>
          </p:nvSpPr>
          <p:spPr>
            <a:xfrm>
              <a:off x="576262" y="2527300"/>
              <a:ext cx="7916861" cy="2540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93" name="Shape 193"/>
            <p:cNvCxnSpPr/>
            <p:nvPr/>
          </p:nvCxnSpPr>
          <p:spPr>
            <a:xfrm>
              <a:off x="576262" y="2654300"/>
              <a:ext cx="7916861" cy="1587"/>
            </a:xfrm>
            <a:prstGeom prst="straightConnector1">
              <a:avLst/>
            </a:prstGeom>
            <a:noFill/>
            <a:ln w="9525" cap="flat" cmpd="sng">
              <a:solidFill>
                <a:srgbClr val="24211D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194" name="Shape 194"/>
            <p:cNvCxnSpPr/>
            <p:nvPr/>
          </p:nvCxnSpPr>
          <p:spPr>
            <a:xfrm>
              <a:off x="576262" y="2527300"/>
              <a:ext cx="1587" cy="254000"/>
            </a:xfrm>
            <a:prstGeom prst="straightConnector1">
              <a:avLst/>
            </a:prstGeom>
            <a:noFill/>
            <a:ln w="38100" cap="flat" cmpd="sng">
              <a:solidFill>
                <a:srgbClr val="24211D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195" name="Shape 195"/>
            <p:cNvCxnSpPr/>
            <p:nvPr/>
          </p:nvCxnSpPr>
          <p:spPr>
            <a:xfrm>
              <a:off x="817562" y="2527300"/>
              <a:ext cx="1587" cy="254000"/>
            </a:xfrm>
            <a:prstGeom prst="straightConnector1">
              <a:avLst/>
            </a:prstGeom>
            <a:noFill/>
            <a:ln w="9525" cap="flat" cmpd="sng">
              <a:solidFill>
                <a:srgbClr val="24211D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196" name="Shape 196"/>
            <p:cNvCxnSpPr/>
            <p:nvPr/>
          </p:nvCxnSpPr>
          <p:spPr>
            <a:xfrm>
              <a:off x="1058862" y="2527300"/>
              <a:ext cx="1587" cy="254000"/>
            </a:xfrm>
            <a:prstGeom prst="straightConnector1">
              <a:avLst/>
            </a:prstGeom>
            <a:noFill/>
            <a:ln w="9525" cap="flat" cmpd="sng">
              <a:solidFill>
                <a:srgbClr val="24211D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197" name="Shape 197"/>
            <p:cNvCxnSpPr/>
            <p:nvPr/>
          </p:nvCxnSpPr>
          <p:spPr>
            <a:xfrm>
              <a:off x="1300162" y="2527300"/>
              <a:ext cx="1587" cy="254000"/>
            </a:xfrm>
            <a:prstGeom prst="straightConnector1">
              <a:avLst/>
            </a:prstGeom>
            <a:noFill/>
            <a:ln w="38100" cap="flat" cmpd="sng">
              <a:solidFill>
                <a:srgbClr val="24211D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198" name="Shape 198"/>
            <p:cNvCxnSpPr/>
            <p:nvPr/>
          </p:nvCxnSpPr>
          <p:spPr>
            <a:xfrm>
              <a:off x="1539875" y="2527300"/>
              <a:ext cx="1587" cy="254000"/>
            </a:xfrm>
            <a:prstGeom prst="straightConnector1">
              <a:avLst/>
            </a:prstGeom>
            <a:noFill/>
            <a:ln w="9525" cap="flat" cmpd="sng">
              <a:solidFill>
                <a:srgbClr val="24211D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199" name="Shape 199"/>
            <p:cNvCxnSpPr/>
            <p:nvPr/>
          </p:nvCxnSpPr>
          <p:spPr>
            <a:xfrm>
              <a:off x="1781175" y="2527300"/>
              <a:ext cx="1587" cy="254000"/>
            </a:xfrm>
            <a:prstGeom prst="straightConnector1">
              <a:avLst/>
            </a:prstGeom>
            <a:noFill/>
            <a:ln w="9525" cap="flat" cmpd="sng">
              <a:solidFill>
                <a:srgbClr val="24211D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00" name="Shape 200"/>
            <p:cNvCxnSpPr/>
            <p:nvPr/>
          </p:nvCxnSpPr>
          <p:spPr>
            <a:xfrm>
              <a:off x="2022475" y="2527300"/>
              <a:ext cx="1587" cy="254000"/>
            </a:xfrm>
            <a:prstGeom prst="straightConnector1">
              <a:avLst/>
            </a:prstGeom>
            <a:noFill/>
            <a:ln w="38100" cap="flat" cmpd="sng">
              <a:solidFill>
                <a:srgbClr val="24211D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01" name="Shape 201"/>
            <p:cNvCxnSpPr/>
            <p:nvPr/>
          </p:nvCxnSpPr>
          <p:spPr>
            <a:xfrm>
              <a:off x="2251075" y="2527300"/>
              <a:ext cx="1587" cy="254000"/>
            </a:xfrm>
            <a:prstGeom prst="straightConnector1">
              <a:avLst/>
            </a:prstGeom>
            <a:noFill/>
            <a:ln w="9525" cap="flat" cmpd="sng">
              <a:solidFill>
                <a:srgbClr val="24211D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02" name="Shape 202"/>
            <p:cNvCxnSpPr/>
            <p:nvPr/>
          </p:nvCxnSpPr>
          <p:spPr>
            <a:xfrm>
              <a:off x="2492375" y="2527300"/>
              <a:ext cx="1587" cy="254000"/>
            </a:xfrm>
            <a:prstGeom prst="straightConnector1">
              <a:avLst/>
            </a:prstGeom>
            <a:noFill/>
            <a:ln w="9525" cap="flat" cmpd="sng">
              <a:solidFill>
                <a:srgbClr val="24211D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03" name="Shape 203"/>
            <p:cNvCxnSpPr/>
            <p:nvPr/>
          </p:nvCxnSpPr>
          <p:spPr>
            <a:xfrm>
              <a:off x="2733675" y="2527300"/>
              <a:ext cx="1587" cy="254000"/>
            </a:xfrm>
            <a:prstGeom prst="straightConnector1">
              <a:avLst/>
            </a:prstGeom>
            <a:noFill/>
            <a:ln w="38100" cap="flat" cmpd="sng">
              <a:solidFill>
                <a:srgbClr val="24211D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04" name="Shape 204"/>
            <p:cNvCxnSpPr/>
            <p:nvPr/>
          </p:nvCxnSpPr>
          <p:spPr>
            <a:xfrm>
              <a:off x="2974975" y="2527300"/>
              <a:ext cx="1587" cy="254000"/>
            </a:xfrm>
            <a:prstGeom prst="straightConnector1">
              <a:avLst/>
            </a:prstGeom>
            <a:noFill/>
            <a:ln w="9525" cap="flat" cmpd="sng">
              <a:solidFill>
                <a:srgbClr val="24211D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05" name="Shape 205"/>
            <p:cNvCxnSpPr/>
            <p:nvPr/>
          </p:nvCxnSpPr>
          <p:spPr>
            <a:xfrm>
              <a:off x="3214686" y="2527300"/>
              <a:ext cx="1587" cy="254000"/>
            </a:xfrm>
            <a:prstGeom prst="straightConnector1">
              <a:avLst/>
            </a:prstGeom>
            <a:noFill/>
            <a:ln w="9525" cap="flat" cmpd="sng">
              <a:solidFill>
                <a:srgbClr val="24211D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06" name="Shape 206"/>
            <p:cNvCxnSpPr/>
            <p:nvPr/>
          </p:nvCxnSpPr>
          <p:spPr>
            <a:xfrm>
              <a:off x="3455987" y="2527300"/>
              <a:ext cx="1587" cy="254000"/>
            </a:xfrm>
            <a:prstGeom prst="straightConnector1">
              <a:avLst/>
            </a:prstGeom>
            <a:noFill/>
            <a:ln w="38100" cap="flat" cmpd="sng">
              <a:solidFill>
                <a:srgbClr val="24211D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07" name="Shape 207"/>
            <p:cNvCxnSpPr/>
            <p:nvPr/>
          </p:nvCxnSpPr>
          <p:spPr>
            <a:xfrm>
              <a:off x="3697287" y="2527300"/>
              <a:ext cx="1587" cy="254000"/>
            </a:xfrm>
            <a:prstGeom prst="straightConnector1">
              <a:avLst/>
            </a:prstGeom>
            <a:noFill/>
            <a:ln w="9525" cap="flat" cmpd="sng">
              <a:solidFill>
                <a:srgbClr val="24211D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08" name="Shape 208"/>
            <p:cNvCxnSpPr/>
            <p:nvPr/>
          </p:nvCxnSpPr>
          <p:spPr>
            <a:xfrm>
              <a:off x="3938587" y="2527300"/>
              <a:ext cx="1587" cy="254000"/>
            </a:xfrm>
            <a:prstGeom prst="straightConnector1">
              <a:avLst/>
            </a:prstGeom>
            <a:noFill/>
            <a:ln w="9525" cap="flat" cmpd="sng">
              <a:solidFill>
                <a:srgbClr val="24211D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09" name="Shape 209"/>
            <p:cNvCxnSpPr/>
            <p:nvPr/>
          </p:nvCxnSpPr>
          <p:spPr>
            <a:xfrm>
              <a:off x="4179887" y="2527300"/>
              <a:ext cx="1587" cy="254000"/>
            </a:xfrm>
            <a:prstGeom prst="straightConnector1">
              <a:avLst/>
            </a:prstGeom>
            <a:noFill/>
            <a:ln w="38100" cap="flat" cmpd="sng">
              <a:solidFill>
                <a:srgbClr val="24211D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10" name="Shape 210"/>
            <p:cNvCxnSpPr/>
            <p:nvPr/>
          </p:nvCxnSpPr>
          <p:spPr>
            <a:xfrm>
              <a:off x="4421187" y="2527300"/>
              <a:ext cx="1587" cy="254000"/>
            </a:xfrm>
            <a:prstGeom prst="straightConnector1">
              <a:avLst/>
            </a:prstGeom>
            <a:noFill/>
            <a:ln w="9525" cap="flat" cmpd="sng">
              <a:solidFill>
                <a:srgbClr val="24211D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11" name="Shape 211"/>
            <p:cNvCxnSpPr/>
            <p:nvPr/>
          </p:nvCxnSpPr>
          <p:spPr>
            <a:xfrm>
              <a:off x="4648200" y="2527300"/>
              <a:ext cx="1587" cy="254000"/>
            </a:xfrm>
            <a:prstGeom prst="straightConnector1">
              <a:avLst/>
            </a:prstGeom>
            <a:noFill/>
            <a:ln w="9525" cap="flat" cmpd="sng">
              <a:solidFill>
                <a:srgbClr val="24211D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12" name="Shape 212"/>
            <p:cNvCxnSpPr/>
            <p:nvPr/>
          </p:nvCxnSpPr>
          <p:spPr>
            <a:xfrm>
              <a:off x="4889500" y="2527300"/>
              <a:ext cx="1587" cy="254000"/>
            </a:xfrm>
            <a:prstGeom prst="straightConnector1">
              <a:avLst/>
            </a:prstGeom>
            <a:noFill/>
            <a:ln w="38100" cap="flat" cmpd="sng">
              <a:solidFill>
                <a:srgbClr val="24211D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13" name="Shape 213"/>
            <p:cNvCxnSpPr/>
            <p:nvPr/>
          </p:nvCxnSpPr>
          <p:spPr>
            <a:xfrm>
              <a:off x="5130800" y="2527300"/>
              <a:ext cx="1587" cy="254000"/>
            </a:xfrm>
            <a:prstGeom prst="straightConnector1">
              <a:avLst/>
            </a:prstGeom>
            <a:noFill/>
            <a:ln w="9525" cap="flat" cmpd="sng">
              <a:solidFill>
                <a:srgbClr val="24211D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14" name="Shape 214"/>
            <p:cNvCxnSpPr/>
            <p:nvPr/>
          </p:nvCxnSpPr>
          <p:spPr>
            <a:xfrm>
              <a:off x="5372100" y="2527300"/>
              <a:ext cx="1587" cy="254000"/>
            </a:xfrm>
            <a:prstGeom prst="straightConnector1">
              <a:avLst/>
            </a:prstGeom>
            <a:noFill/>
            <a:ln w="9525" cap="flat" cmpd="sng">
              <a:solidFill>
                <a:srgbClr val="24211D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15" name="Shape 215"/>
            <p:cNvCxnSpPr/>
            <p:nvPr/>
          </p:nvCxnSpPr>
          <p:spPr>
            <a:xfrm>
              <a:off x="5613400" y="2527300"/>
              <a:ext cx="1587" cy="254000"/>
            </a:xfrm>
            <a:prstGeom prst="straightConnector1">
              <a:avLst/>
            </a:prstGeom>
            <a:noFill/>
            <a:ln w="38100" cap="flat" cmpd="sng">
              <a:solidFill>
                <a:srgbClr val="24211D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16" name="Shape 216"/>
            <p:cNvCxnSpPr/>
            <p:nvPr/>
          </p:nvCxnSpPr>
          <p:spPr>
            <a:xfrm>
              <a:off x="5854700" y="2527300"/>
              <a:ext cx="1587" cy="254000"/>
            </a:xfrm>
            <a:prstGeom prst="straightConnector1">
              <a:avLst/>
            </a:prstGeom>
            <a:noFill/>
            <a:ln w="9525" cap="flat" cmpd="sng">
              <a:solidFill>
                <a:srgbClr val="24211D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17" name="Shape 217"/>
            <p:cNvCxnSpPr/>
            <p:nvPr/>
          </p:nvCxnSpPr>
          <p:spPr>
            <a:xfrm>
              <a:off x="6096000" y="2527300"/>
              <a:ext cx="1587" cy="254000"/>
            </a:xfrm>
            <a:prstGeom prst="straightConnector1">
              <a:avLst/>
            </a:prstGeom>
            <a:noFill/>
            <a:ln w="9525" cap="flat" cmpd="sng">
              <a:solidFill>
                <a:srgbClr val="24211D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18" name="Shape 218"/>
            <p:cNvCxnSpPr/>
            <p:nvPr/>
          </p:nvCxnSpPr>
          <p:spPr>
            <a:xfrm>
              <a:off x="6335712" y="2527300"/>
              <a:ext cx="1587" cy="254000"/>
            </a:xfrm>
            <a:prstGeom prst="straightConnector1">
              <a:avLst/>
            </a:prstGeom>
            <a:noFill/>
            <a:ln w="38100" cap="flat" cmpd="sng">
              <a:solidFill>
                <a:srgbClr val="24211D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19" name="Shape 219"/>
            <p:cNvCxnSpPr/>
            <p:nvPr/>
          </p:nvCxnSpPr>
          <p:spPr>
            <a:xfrm>
              <a:off x="6577011" y="2527300"/>
              <a:ext cx="1587" cy="254000"/>
            </a:xfrm>
            <a:prstGeom prst="straightConnector1">
              <a:avLst/>
            </a:prstGeom>
            <a:noFill/>
            <a:ln w="9525" cap="flat" cmpd="sng">
              <a:solidFill>
                <a:srgbClr val="24211D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20" name="Shape 220"/>
            <p:cNvCxnSpPr/>
            <p:nvPr/>
          </p:nvCxnSpPr>
          <p:spPr>
            <a:xfrm>
              <a:off x="6805611" y="2527300"/>
              <a:ext cx="1587" cy="254000"/>
            </a:xfrm>
            <a:prstGeom prst="straightConnector1">
              <a:avLst/>
            </a:prstGeom>
            <a:noFill/>
            <a:ln w="9525" cap="flat" cmpd="sng">
              <a:solidFill>
                <a:srgbClr val="24211D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21" name="Shape 221"/>
            <p:cNvCxnSpPr/>
            <p:nvPr/>
          </p:nvCxnSpPr>
          <p:spPr>
            <a:xfrm>
              <a:off x="7046911" y="2527300"/>
              <a:ext cx="1587" cy="254000"/>
            </a:xfrm>
            <a:prstGeom prst="straightConnector1">
              <a:avLst/>
            </a:prstGeom>
            <a:noFill/>
            <a:ln w="38100" cap="flat" cmpd="sng">
              <a:solidFill>
                <a:srgbClr val="24211D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22" name="Shape 222"/>
            <p:cNvCxnSpPr/>
            <p:nvPr/>
          </p:nvCxnSpPr>
          <p:spPr>
            <a:xfrm>
              <a:off x="7288211" y="2527300"/>
              <a:ext cx="1587" cy="254000"/>
            </a:xfrm>
            <a:prstGeom prst="straightConnector1">
              <a:avLst/>
            </a:prstGeom>
            <a:noFill/>
            <a:ln w="9525" cap="flat" cmpd="sng">
              <a:solidFill>
                <a:srgbClr val="24211D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23" name="Shape 223"/>
            <p:cNvCxnSpPr/>
            <p:nvPr/>
          </p:nvCxnSpPr>
          <p:spPr>
            <a:xfrm>
              <a:off x="7529511" y="2527300"/>
              <a:ext cx="1587" cy="254000"/>
            </a:xfrm>
            <a:prstGeom prst="straightConnector1">
              <a:avLst/>
            </a:prstGeom>
            <a:noFill/>
            <a:ln w="9525" cap="flat" cmpd="sng">
              <a:solidFill>
                <a:srgbClr val="24211D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24" name="Shape 224"/>
            <p:cNvCxnSpPr/>
            <p:nvPr/>
          </p:nvCxnSpPr>
          <p:spPr>
            <a:xfrm>
              <a:off x="7769225" y="2527300"/>
              <a:ext cx="1587" cy="254000"/>
            </a:xfrm>
            <a:prstGeom prst="straightConnector1">
              <a:avLst/>
            </a:prstGeom>
            <a:noFill/>
            <a:ln w="38100" cap="flat" cmpd="sng">
              <a:solidFill>
                <a:srgbClr val="24211D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25" name="Shape 225"/>
            <p:cNvCxnSpPr/>
            <p:nvPr/>
          </p:nvCxnSpPr>
          <p:spPr>
            <a:xfrm>
              <a:off x="8010525" y="2527300"/>
              <a:ext cx="1587" cy="254000"/>
            </a:xfrm>
            <a:prstGeom prst="straightConnector1">
              <a:avLst/>
            </a:prstGeom>
            <a:noFill/>
            <a:ln w="9525" cap="flat" cmpd="sng">
              <a:solidFill>
                <a:srgbClr val="24211D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26" name="Shape 226"/>
            <p:cNvCxnSpPr/>
            <p:nvPr/>
          </p:nvCxnSpPr>
          <p:spPr>
            <a:xfrm>
              <a:off x="8251825" y="2527300"/>
              <a:ext cx="1587" cy="254000"/>
            </a:xfrm>
            <a:prstGeom prst="straightConnector1">
              <a:avLst/>
            </a:prstGeom>
            <a:noFill/>
            <a:ln w="9525" cap="flat" cmpd="sng">
              <a:solidFill>
                <a:srgbClr val="24211D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27" name="Shape 227"/>
            <p:cNvCxnSpPr/>
            <p:nvPr/>
          </p:nvCxnSpPr>
          <p:spPr>
            <a:xfrm>
              <a:off x="8493125" y="2527300"/>
              <a:ext cx="1587" cy="254000"/>
            </a:xfrm>
            <a:prstGeom prst="straightConnector1">
              <a:avLst/>
            </a:prstGeom>
            <a:noFill/>
            <a:ln w="38100" cap="flat" cmpd="sng">
              <a:solidFill>
                <a:srgbClr val="24211D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  <p:sp>
        <p:nvSpPr>
          <p:cNvPr id="228" name="Shape 228"/>
          <p:cNvSpPr/>
          <p:nvPr/>
        </p:nvSpPr>
        <p:spPr>
          <a:xfrm>
            <a:off x="7837486" y="5302250"/>
            <a:ext cx="1177924" cy="320675"/>
          </a:xfrm>
          <a:prstGeom prst="wedgeRectCallout">
            <a:avLst>
              <a:gd name="adj1" fmla="val 1813"/>
              <a:gd name="adj2" fmla="val 148378"/>
            </a:avLst>
          </a:prstGeom>
          <a:solidFill>
            <a:srgbClr val="EAF5F6"/>
          </a:solidFill>
          <a:ln w="9525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elektron</a:t>
            </a:r>
          </a:p>
        </p:txBody>
      </p:sp>
      <p:sp>
        <p:nvSpPr>
          <p:cNvPr id="229" name="Shape 229"/>
          <p:cNvSpPr/>
          <p:nvPr/>
        </p:nvSpPr>
        <p:spPr>
          <a:xfrm>
            <a:off x="2363786" y="4864100"/>
            <a:ext cx="3684589" cy="727074"/>
          </a:xfrm>
          <a:prstGeom prst="wedgeRectCallout">
            <a:avLst>
              <a:gd name="adj1" fmla="val -39535"/>
              <a:gd name="adj2" fmla="val 107944"/>
            </a:avLst>
          </a:prstGeom>
          <a:solidFill>
            <a:srgbClr val="EAF5F6"/>
          </a:solidFill>
          <a:ln w="9525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nejmenší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kousek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čokolády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,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který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mohu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ještě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vidět</a:t>
            </a:r>
            <a:endParaRPr lang="en-US" sz="2000" b="0" i="0" u="none" strike="noStrike" cap="none" baseline="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30" name="Shape 230"/>
          <p:cNvSpPr txBox="1"/>
          <p:nvPr/>
        </p:nvSpPr>
        <p:spPr>
          <a:xfrm>
            <a:off x="209550" y="111125"/>
            <a:ext cx="8640762" cy="7381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Questrial"/>
              <a:buNone/>
            </a:pPr>
            <a:r>
              <a:rPr lang="en-US" sz="4200" b="0" i="0" u="none" strike="noStrike" cap="none" baseline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Délková</a:t>
            </a:r>
            <a:r>
              <a:rPr lang="en-US" sz="2400" b="1" i="0" u="none" strike="noStrike" cap="none" baseline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4200" b="0" i="0" u="none" strike="noStrike" cap="none" baseline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škála</a:t>
            </a:r>
          </a:p>
        </p:txBody>
      </p:sp>
      <p:sp>
        <p:nvSpPr>
          <p:cNvPr id="231" name="Shape 231"/>
          <p:cNvSpPr txBox="1"/>
          <p:nvPr/>
        </p:nvSpPr>
        <p:spPr>
          <a:xfrm>
            <a:off x="8196261" y="6357937"/>
            <a:ext cx="57626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2400" b="1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kg</a:t>
            </a:r>
          </a:p>
        </p:txBody>
      </p:sp>
      <p:sp>
        <p:nvSpPr>
          <p:cNvPr id="232" name="Shape 232"/>
          <p:cNvSpPr/>
          <p:nvPr/>
        </p:nvSpPr>
        <p:spPr>
          <a:xfrm>
            <a:off x="6956425" y="4864100"/>
            <a:ext cx="881062" cy="438150"/>
          </a:xfrm>
          <a:prstGeom prst="wedgeRectCallout">
            <a:avLst>
              <a:gd name="adj1" fmla="val 4284"/>
              <a:gd name="adj2" fmla="val 163175"/>
            </a:avLst>
          </a:prstGeom>
          <a:solidFill>
            <a:srgbClr val="EAF5F6"/>
          </a:solidFill>
          <a:ln w="9525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atom</a:t>
            </a:r>
          </a:p>
        </p:txBody>
      </p:sp>
      <p:cxnSp>
        <p:nvCxnSpPr>
          <p:cNvPr id="233" name="Shape 233"/>
          <p:cNvCxnSpPr/>
          <p:nvPr/>
        </p:nvCxnSpPr>
        <p:spPr>
          <a:xfrm>
            <a:off x="7140575" y="5851525"/>
            <a:ext cx="620711" cy="0"/>
          </a:xfrm>
          <a:prstGeom prst="straightConnector1">
            <a:avLst/>
          </a:prstGeom>
          <a:noFill/>
          <a:ln w="38100" cap="flat" cmpd="sng">
            <a:solidFill>
              <a:srgbClr val="3399FF"/>
            </a:solidFill>
            <a:prstDash val="solid"/>
            <a:miter/>
            <a:headEnd type="triangle" w="lg" len="lg"/>
            <a:tailEnd type="triangle" w="lg" len="lg"/>
          </a:ln>
        </p:spPr>
      </p:cxnSp>
      <p:sp>
        <p:nvSpPr>
          <p:cNvPr id="234" name="Shape 234"/>
          <p:cNvSpPr/>
          <p:nvPr/>
        </p:nvSpPr>
        <p:spPr>
          <a:xfrm>
            <a:off x="365125" y="4864100"/>
            <a:ext cx="1420811" cy="712786"/>
          </a:xfrm>
          <a:prstGeom prst="wedgeRectCallout">
            <a:avLst>
              <a:gd name="adj1" fmla="val -1102"/>
              <a:gd name="adj2" fmla="val 83227"/>
            </a:avLst>
          </a:prstGeom>
          <a:solidFill>
            <a:srgbClr val="EAF5F6"/>
          </a:solidFill>
          <a:ln w="9525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naše tělo,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náš svět</a:t>
            </a:r>
          </a:p>
        </p:txBody>
      </p:sp>
      <p:cxnSp>
        <p:nvCxnSpPr>
          <p:cNvPr id="235" name="Shape 235"/>
          <p:cNvCxnSpPr/>
          <p:nvPr/>
        </p:nvCxnSpPr>
        <p:spPr>
          <a:xfrm>
            <a:off x="769937" y="5880100"/>
            <a:ext cx="466725" cy="0"/>
          </a:xfrm>
          <a:prstGeom prst="straightConnector1">
            <a:avLst/>
          </a:prstGeom>
          <a:noFill/>
          <a:ln w="38100" cap="flat" cmpd="sng">
            <a:solidFill>
              <a:srgbClr val="3399FF"/>
            </a:solidFill>
            <a:prstDash val="solid"/>
            <a:miter/>
            <a:headEnd type="triangle" w="lg" len="lg"/>
            <a:tailEnd type="triangle" w="lg" len="lg"/>
          </a:ln>
        </p:spPr>
      </p:cxnSp>
      <p:sp>
        <p:nvSpPr>
          <p:cNvPr id="236" name="Shape 236"/>
          <p:cNvSpPr txBox="1"/>
          <p:nvPr/>
        </p:nvSpPr>
        <p:spPr>
          <a:xfrm>
            <a:off x="131761" y="4232275"/>
            <a:ext cx="4908550" cy="7381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Questrial"/>
              <a:buNone/>
            </a:pPr>
            <a:r>
              <a:rPr lang="en-US" sz="4200" b="0" i="0" u="none" strike="noStrike" cap="none" baseline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Hmotnostní škála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+mn-lt"/>
              </a:rPr>
              <a:t>Mikrosvět</a:t>
            </a:r>
            <a:endParaRPr lang="cs-CZ" dirty="0">
              <a:latin typeface="+mn-lt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27087" y="2052636"/>
            <a:ext cx="6711949" cy="357024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sz="3200" dirty="0" smtClean="0">
                <a:latin typeface="+mn-lt"/>
              </a:rPr>
              <a:t>Mikrosvět není náš zmenšený svět, je to svět úplně jiný, nezvyklý, jaký nemůžeme popsat názornými modely našeho makrosvěta.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3200" dirty="0" smtClean="0">
                <a:latin typeface="+mn-lt"/>
              </a:rPr>
              <a:t>Zákony mikrosvěta popisuje KVANTOVÁ FYZIKA</a:t>
            </a:r>
            <a:endParaRPr lang="cs-CZ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8702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on">
  <a:themeElements>
    <a:clrScheme name="Ion">
      <a:dk1>
        <a:srgbClr val="000000"/>
      </a:dk1>
      <a:lt1>
        <a:srgbClr val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4754</TotalTime>
  <Words>2366</Words>
  <Application>Microsoft Office PowerPoint</Application>
  <PresentationFormat>Předvádění na obrazovce (4:3)</PresentationFormat>
  <Paragraphs>292</Paragraphs>
  <Slides>45</Slides>
  <Notes>29</Notes>
  <HiddenSlides>0</HiddenSlides>
  <MMClips>7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45</vt:i4>
      </vt:variant>
    </vt:vector>
  </HeadingPairs>
  <TitlesOfParts>
    <vt:vector size="54" baseType="lpstr">
      <vt:lpstr>Arial</vt:lpstr>
      <vt:lpstr>Mathematica1</vt:lpstr>
      <vt:lpstr>Comic Sans MS</vt:lpstr>
      <vt:lpstr>Courier New</vt:lpstr>
      <vt:lpstr>Noto Symbol</vt:lpstr>
      <vt:lpstr>Cambria Math</vt:lpstr>
      <vt:lpstr>Questrial</vt:lpstr>
      <vt:lpstr>Times New Roman</vt:lpstr>
      <vt:lpstr>Ion</vt:lpstr>
      <vt:lpstr>Prezentace aplikace PowerPoint</vt:lpstr>
      <vt:lpstr>Prezentace aplikace PowerPoint</vt:lpstr>
      <vt:lpstr>1/ Velikost mikrosvěta</vt:lpstr>
      <vt:lpstr>Lidské rozměry</vt:lpstr>
      <vt:lpstr>Lidské rozměry</vt:lpstr>
      <vt:lpstr>Jak velké jsou atomy</vt:lpstr>
      <vt:lpstr>Prezentace aplikace PowerPoint</vt:lpstr>
      <vt:lpstr>Prezentace aplikace PowerPoint</vt:lpstr>
      <vt:lpstr>Mikrosvět</vt:lpstr>
      <vt:lpstr>Mikroskopy</vt:lpstr>
      <vt:lpstr>Prezentace aplikace PowerPoint</vt:lpstr>
      <vt:lpstr>Prezentace aplikace PowerPoint</vt:lpstr>
      <vt:lpstr>Otázky</vt:lpstr>
      <vt:lpstr>2/ Svět molekul a atomů</vt:lpstr>
      <vt:lpstr>Atomisté</vt:lpstr>
      <vt:lpstr>Atomisté v novověku</vt:lpstr>
      <vt:lpstr>začátek19. století  – chemický atomismus</vt:lpstr>
      <vt:lpstr>Prezentace aplikace PowerPoint</vt:lpstr>
      <vt:lpstr>Prezentace aplikace PowerPoint</vt:lpstr>
      <vt:lpstr>Prezentace aplikace PowerPoint</vt:lpstr>
      <vt:lpstr>Rozměry  molekuly vody</vt:lpstr>
      <vt:lpstr>Energie chemické vazby</vt:lpstr>
      <vt:lpstr>Otázky</vt:lpstr>
      <vt:lpstr>3/ Nitro atomů</vt:lpstr>
      <vt:lpstr>Konec 19. a začátek 20. století</vt:lpstr>
      <vt:lpstr>Millikanův pokus</vt:lpstr>
      <vt:lpstr>Elektron</vt:lpstr>
      <vt:lpstr>Rutherfordův pokus</vt:lpstr>
      <vt:lpstr>Prezentace aplikace PowerPoint</vt:lpstr>
      <vt:lpstr>Rutherfordův pokus</vt:lpstr>
      <vt:lpstr>Rutherfordův pokus</vt:lpstr>
      <vt:lpstr>Prezentace aplikace PowerPoint</vt:lpstr>
      <vt:lpstr>Prezentace aplikace PowerPoint</vt:lpstr>
      <vt:lpstr>Otázky</vt:lpstr>
      <vt:lpstr>4/ Stavba jádra</vt:lpstr>
      <vt:lpstr>Prezentace aplikace PowerPoint</vt:lpstr>
      <vt:lpstr>Prezentace aplikace PowerPoint</vt:lpstr>
      <vt:lpstr>Hmotnostní spektrometr</vt:lpstr>
      <vt:lpstr>Hmotnostní spektrometr</vt:lpstr>
      <vt:lpstr>Separování izotopů průmyslově</vt:lpstr>
      <vt:lpstr>Kvark</vt:lpstr>
      <vt:lpstr>Otázky</vt:lpstr>
      <vt:lpstr>5/ Vazebná energie a energie reakce</vt:lpstr>
      <vt:lpstr>Prezentace aplikace PowerPoint</vt:lpstr>
      <vt:lpstr>Otázky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os</dc:creator>
  <cp:lastModifiedBy>os</cp:lastModifiedBy>
  <cp:revision>87</cp:revision>
  <dcterms:modified xsi:type="dcterms:W3CDTF">2017-08-23T18:57:14Z</dcterms:modified>
</cp:coreProperties>
</file>