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4"/>
  </p:notesMasterIdLst>
  <p:sldIdLst>
    <p:sldId id="267" r:id="rId2"/>
    <p:sldId id="266" r:id="rId3"/>
    <p:sldId id="268" r:id="rId4"/>
    <p:sldId id="269" r:id="rId5"/>
    <p:sldId id="270" r:id="rId6"/>
    <p:sldId id="271" r:id="rId7"/>
    <p:sldId id="322" r:id="rId8"/>
    <p:sldId id="323" r:id="rId9"/>
    <p:sldId id="324" r:id="rId10"/>
    <p:sldId id="325" r:id="rId11"/>
    <p:sldId id="272" r:id="rId12"/>
    <p:sldId id="273" r:id="rId13"/>
    <p:sldId id="274" r:id="rId14"/>
    <p:sldId id="326" r:id="rId15"/>
    <p:sldId id="327" r:id="rId16"/>
    <p:sldId id="328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embeddedFontLst>
    <p:embeddedFont>
      <p:font typeface="Questrial" panose="020B0604020202020204" charset="0"/>
      <p:regular r:id="rId3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32" autoAdjust="0"/>
  </p:normalViewPr>
  <p:slideViewPr>
    <p:cSldViewPr snapToGrid="0">
      <p:cViewPr varScale="1">
        <p:scale>
          <a:sx n="48" d="100"/>
          <a:sy n="48" d="100"/>
        </p:scale>
        <p:origin x="201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333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andardn%C3%AD_model" TargetMode="External"/><Relationship Id="rId7" Type="http://schemas.openxmlformats.org/officeDocument/2006/relationships/hyperlink" Target="https://cs.wikipedia.org/wiki/Kosmologick%C3%A1_konstant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/index.php?title=P%C3%A1t%C3%A1_interakce&amp;action=edit&amp;redlink=1" TargetMode="External"/><Relationship Id="rId5" Type="http://schemas.openxmlformats.org/officeDocument/2006/relationships/hyperlink" Target="https://cs.wikipedia.org/wiki/Kvantov%C3%A1_mechanika" TargetMode="External"/><Relationship Id="rId4" Type="http://schemas.openxmlformats.org/officeDocument/2006/relationships/hyperlink" Target="https://cs.wikipedia.org/w/index.php?title=SU(3)XSU(2)XU(1)&amp;action=edit&amp;redlink=1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256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03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38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285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059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3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2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2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93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118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850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Pozitron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Existenci pozitronu poprvé předpověděl r. 1928 Paul Dirac. V roce 1932 pozitron pozoroval Carl D. Anderson, který mu dal jméno. K pozorování využil kosmické záření, dopadající do mlžné komory. Stopu pozitronu objevil na jednom ze 13000 snímků, které při pozorování zhotovil.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Neutrino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1930?1931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(katastrofický film 2012</a:t>
            </a:r>
            <a:r>
              <a:rPr lang="en-US" sz="1800" b="0" i="0" u="none" strike="noStrike" cap="none" baseline="0">
                <a:latin typeface="Noto Symbol"/>
                <a:ea typeface="Noto Symbol"/>
                <a:cs typeface="Noto Symbol"/>
                <a:sym typeface="Noto Symbol"/>
              </a:rPr>
              <a:t>☺ nesmysl)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V té době se řešilo několika záhad, které se objevovaly v průběhu rozpadu beta. Připomenu, že při nejběžnějším typu rozpadu beta dojde k přeměně neutronu v jádře na proton a vyzáření elektronu. Jako příklad takového děje může sloužit i rozpad neutronu, při kterém vzniká proton a elektron. Pokud by opravdu vznikaly jen tyto dvě částice, rozdělila by se mezi nimi energie uvolněná v rozpadu v přesně daném poměru.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 dnes 3 neutrina a tři antineutrina, téměř volný průchod hmotou, lidské tělo zachytí v průměru jedno neutrino za život. tři různé typy neutrin a antineutrin – elektronové, mionové a tauonové.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V roce 1933–1934 vědec Hideki Jukawa vyšel z teorie relativity a kvantové teorie a popsal jadernou interakci jako výměnu částic dosud neznámého typu (mezonů, jež dostaly jméno piony) mezi protony a neutrony. Z velikosti jádra Jukawa odvodil, že hmotnost těchto hypotetických částic (pionů) musí být přibližně dvousetnásobek hmotnosti elektronu. Jukawovy závěry představují počátek mezonových teorií jaderných sil. Poté v roce 1947 byl v kosmickém záření objeven mezon, který interagoval silně. Ukázalo se, že tentokrát skutečně jde o pion - částici s vlastnostmi, jaké zhruba předpověděl Jukawa. Průlom se stal o rok později, kdy na synchrocyklotronu v Berkeley byly poprvé uměle (při srážce jiných částic) vytvořeny piony. (složení z kvarku a antikvarku) Existují tři varianty: nulové, kladné a záporné; jsou nejlehčími mezony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93555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382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530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98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82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62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85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Z chemie znáte vlastnost spinu, a kvantová čísla fermionů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58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75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5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10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63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>
                <a:hlinkClick r:id="rId3" tooltip="Standardní model"/>
              </a:rPr>
              <a:t>Standardní model</a:t>
            </a:r>
            <a:r>
              <a:rPr lang="cs-CZ" dirty="0" smtClean="0"/>
              <a:t> je </a:t>
            </a:r>
            <a:r>
              <a:rPr lang="cs-CZ" dirty="0" smtClean="0">
                <a:hlinkClick r:id="rId4" tooltip="SU(3)XSU(2)XU(1) (stránka neexistuje)"/>
              </a:rPr>
              <a:t>spojení</a:t>
            </a:r>
            <a:r>
              <a:rPr lang="cs-CZ" dirty="0" smtClean="0"/>
              <a:t> teorie </a:t>
            </a:r>
            <a:r>
              <a:rPr lang="cs-CZ" dirty="0" smtClean="0">
                <a:hlinkClick r:id="rId5" tooltip="Kvantová mechanika"/>
              </a:rPr>
              <a:t>kvantové mechaniky</a:t>
            </a:r>
            <a:r>
              <a:rPr lang="cs-CZ" dirty="0" smtClean="0"/>
              <a:t> tří základních sil - elektromagnetické, slabé a silné. 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Čas od času je předpovídaná </a:t>
            </a:r>
            <a:r>
              <a:rPr lang="cs-CZ" dirty="0" smtClean="0">
                <a:hlinkClick r:id="rId6" tooltip="Pátá interakce (stránka neexistuje)"/>
              </a:rPr>
              <a:t>pátá interakce</a:t>
            </a:r>
            <a:r>
              <a:rPr lang="cs-CZ" dirty="0" smtClean="0"/>
              <a:t>, většinou jako vysvětlení rozporu mezi naměřenou a předpokládanou velikostí </a:t>
            </a:r>
            <a:r>
              <a:rPr lang="cs-CZ" dirty="0" smtClean="0">
                <a:hlinkClick r:id="rId7" tooltip="Kosmologická konstanta"/>
              </a:rPr>
              <a:t>kosmologické konstanty</a:t>
            </a:r>
            <a:r>
              <a:rPr lang="cs-CZ" dirty="0" smtClean="0"/>
              <a:t>. Jejich rozdíl je asi největším rozdílem mezi teoretickou a naměřenou hodnotou ve fyzice, činí celých 120 řádů. </a:t>
            </a:r>
            <a:r>
              <a:rPr lang="cs-CZ" dirty="0" err="1" smtClean="0"/>
              <a:t>Vysvětení</a:t>
            </a:r>
            <a:r>
              <a:rPr lang="cs-CZ" dirty="0" smtClean="0"/>
              <a:t> se zatím nenašlo.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31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31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89396" y="1447800"/>
            <a:ext cx="389801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241975" y="2056092"/>
            <a:ext cx="3298115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866441" y="477738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2000" b="0" i="0" u="none" strike="noStrike" cap="none" baseline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3974116" y="2685879"/>
            <a:ext cx="5826124" cy="1314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5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085180" y="794543"/>
            <a:ext cx="4195762" cy="6711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66441" y="3124200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7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662096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8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tický obrázek s popiske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66442" y="4800587"/>
            <a:ext cx="66209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866441" y="685800"/>
            <a:ext cx="662096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66442" y="5367325"/>
            <a:ext cx="662096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2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65655" y="1854191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6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0" name="Shape 1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1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Shape 12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Shape 15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6" name="Shape 1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17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19" name="Shape 1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22" name="Shape 2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23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Shape 24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lektromagnetick%C3%A1_interakce" TargetMode="External"/><Relationship Id="rId2" Type="http://schemas.openxmlformats.org/officeDocument/2006/relationships/hyperlink" Target="https://cs.wikipedia.org/wiki/Siln%C3%A1_interak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Gravitace" TargetMode="External"/><Relationship Id="rId4" Type="http://schemas.openxmlformats.org/officeDocument/2006/relationships/hyperlink" Target="https://cs.wikipedia.org/wiki/Slab%C3%A1_interakc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p.ujf.cas.cz/~wagner/prednasky/" TargetMode="External"/><Relationship Id="rId7" Type="http://schemas.openxmlformats.org/officeDocument/2006/relationships/hyperlink" Target="http://www.cern.ch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achers.web.cern.ch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www.aldebaran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Standardní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model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</a:pPr>
            <a:endParaRPr sz="2000" b="0" i="0" u="none" strike="noStrike" cap="none" baseline="0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288511" y="357809"/>
            <a:ext cx="8636828" cy="6003234"/>
            <a:chOff x="6895" y="16398"/>
            <a:chExt cx="4045" cy="2376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" y="16398"/>
              <a:ext cx="2004" cy="2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" y="16398"/>
              <a:ext cx="1944" cy="2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269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Shape 350"/>
          <p:cNvCxnSpPr/>
          <p:nvPr/>
        </p:nvCxnSpPr>
        <p:spPr>
          <a:xfrm>
            <a:off x="6800743" y="3097255"/>
            <a:ext cx="37306" cy="726989"/>
          </a:xfrm>
          <a:prstGeom prst="straightConnector1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35" name="Shape 335"/>
          <p:cNvSpPr txBox="1"/>
          <p:nvPr/>
        </p:nvSpPr>
        <p:spPr>
          <a:xfrm>
            <a:off x="6298406" y="2609679"/>
            <a:ext cx="1650999" cy="579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HMOTA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476375" y="188911"/>
            <a:ext cx="2511425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INTERAKCE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619250" y="1557337"/>
            <a:ext cx="24383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Silná interakce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1187450" y="2420936"/>
            <a:ext cx="27781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Elektromagnetická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1763711" y="3141661"/>
            <a:ext cx="24558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Slabá interakce 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2339975" y="3933825"/>
            <a:ext cx="15732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Gravitační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231775" y="1503362"/>
            <a:ext cx="108426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gluony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231775" y="2366961"/>
            <a:ext cx="10144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fotony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303212" y="3232150"/>
            <a:ext cx="1168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bosony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250825" y="3933825"/>
            <a:ext cx="1422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gravitony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303212" y="4887912"/>
            <a:ext cx="148748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BOSONY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6372225" y="4868862"/>
            <a:ext cx="179228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FERMIONY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6208712" y="1574800"/>
            <a:ext cx="14208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KVARKY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6208712" y="3735387"/>
            <a:ext cx="16065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LEPTONY</a:t>
            </a:r>
          </a:p>
        </p:txBody>
      </p:sp>
      <p:cxnSp>
        <p:nvCxnSpPr>
          <p:cNvPr id="349" name="Shape 349"/>
          <p:cNvCxnSpPr/>
          <p:nvPr/>
        </p:nvCxnSpPr>
        <p:spPr>
          <a:xfrm flipV="1">
            <a:off x="6798788" y="2063407"/>
            <a:ext cx="1955" cy="509652"/>
          </a:xfrm>
          <a:prstGeom prst="straightConnector1">
            <a:avLst/>
          </a:prstGeom>
          <a:noFill/>
          <a:ln w="57150" cap="flat" cmpd="sng">
            <a:solidFill>
              <a:srgbClr val="00FFFF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51" name="Shape 351"/>
          <p:cNvSpPr txBox="1"/>
          <p:nvPr/>
        </p:nvSpPr>
        <p:spPr>
          <a:xfrm>
            <a:off x="266700" y="1185862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231775" y="855662"/>
            <a:ext cx="170973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prostředník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268536" y="836612"/>
            <a:ext cx="7953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druh</a:t>
            </a:r>
          </a:p>
        </p:txBody>
      </p:sp>
      <p:sp>
        <p:nvSpPr>
          <p:cNvPr id="26" name="Shape 309"/>
          <p:cNvSpPr txBox="1"/>
          <p:nvPr/>
        </p:nvSpPr>
        <p:spPr>
          <a:xfrm>
            <a:off x="303212" y="5680076"/>
            <a:ext cx="300331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sz="2800" dirty="0" err="1">
                <a:solidFill>
                  <a:schemeClr val="lt1"/>
                </a:solidFill>
                <a:latin typeface="Questrial"/>
                <a:ea typeface="Questrial"/>
                <a:cs typeface="Questrial"/>
              </a:rPr>
              <a:t>Higgsovy</a:t>
            </a:r>
            <a:r>
              <a:rPr lang="cs-CZ" sz="2800" dirty="0">
                <a:solidFill>
                  <a:schemeClr val="lt1"/>
                </a:solidFill>
                <a:latin typeface="Questrial"/>
                <a:ea typeface="Questrial"/>
                <a:cs typeface="Questrial"/>
              </a:rPr>
              <a:t> částice</a:t>
            </a:r>
            <a:endParaRPr lang="en-US" sz="28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179386" y="404812"/>
            <a:ext cx="7375524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Gravitační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interakce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US" sz="2400" b="0" i="0" u="none" strike="noStrike" cap="none" baseline="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(Isaac Newton)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univerzální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velmi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slabá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silou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dalekého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dosahu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přitažlivá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Tuto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interakci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zprostředkovávají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hypotetické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částice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gravitony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50825" y="1916111"/>
            <a:ext cx="7666037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Elektromagnetická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interakce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US" sz="2400" b="0" i="0" u="none" strike="noStrike" cap="none" baseline="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(James Clark Maxwell)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probíhá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mezi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částicemi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elektrický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náboj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silou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dalekého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dosahu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přitažlivá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odpudivá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Tuto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interakci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zprostředkovávají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fotony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323850" y="3500437"/>
            <a:ext cx="8523287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Silná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interakce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US" sz="2400" b="0" i="0" u="none" strike="noStrike" cap="none" baseline="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(Hideki Yukawa)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silou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krátkého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dosahu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( 10</a:t>
            </a:r>
            <a:r>
              <a:rPr lang="en-US" sz="2400" b="0" i="0" u="none" strike="noStrike" cap="none" baseline="30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-15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m), 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silou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výběrovou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projevuje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pouze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mezi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baryony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jsou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tvořeny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kvarků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323850" y="4868862"/>
            <a:ext cx="7815261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Slabá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interakce</a:t>
            </a:r>
            <a:r>
              <a:rPr lang="en-US" sz="24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-US" sz="2400" b="0" i="0" u="none" strike="noStrike" cap="none" baseline="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(Enrico Fermi)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silou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která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vyvolává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radioaktivní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rozpad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jader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Slabou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interakci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zprostředkovávají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intermediální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bosony</a:t>
            </a:r>
            <a:r>
              <a:rPr lang="cs-CZ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W a  Z</a:t>
            </a:r>
            <a:r>
              <a:rPr lang="en-US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1286"/>
            <a:ext cx="9144000" cy="699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749660" y="534643"/>
            <a:ext cx="8076288" cy="5786643"/>
            <a:chOff x="9435" y="10183"/>
            <a:chExt cx="1950" cy="2712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5" y="10183"/>
              <a:ext cx="1920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5" y="11227"/>
              <a:ext cx="1950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79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9" y="272597"/>
            <a:ext cx="6806568" cy="65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38016"/>
              </p:ext>
            </p:extLst>
          </p:nvPr>
        </p:nvGraphicFramePr>
        <p:xfrm>
          <a:off x="0" y="322880"/>
          <a:ext cx="9144000" cy="605804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248591">
                <a:tc>
                  <a:txBody>
                    <a:bodyPr/>
                    <a:lstStyle/>
                    <a:p>
                      <a:r>
                        <a:rPr lang="cs-CZ" sz="2800" dirty="0"/>
                        <a:t>Název interakce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Relativní velikost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Úměrnost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Dosah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</a:tr>
              <a:tr h="890639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chemeClr val="bg1"/>
                          </a:solidFill>
                          <a:hlinkClick r:id="rId2" tooltip="Silná interakce"/>
                        </a:rPr>
                        <a:t>Silná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cs-CZ" sz="2800" baseline="30000" dirty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solidFill>
                            <a:schemeClr val="bg1"/>
                          </a:solidFill>
                        </a:rPr>
                        <a:t>1/r</a:t>
                      </a:r>
                      <a:r>
                        <a:rPr lang="cs-CZ" sz="2800" baseline="30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cs-CZ" sz="2800" baseline="30000">
                          <a:solidFill>
                            <a:schemeClr val="bg1"/>
                          </a:solidFill>
                        </a:rPr>
                        <a:t>−15</a:t>
                      </a:r>
                      <a:endParaRPr lang="cs-CZ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4087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chemeClr val="bg1"/>
                          </a:solidFill>
                          <a:hlinkClick r:id="rId3" tooltip="Elektromagnetická interakce"/>
                        </a:rPr>
                        <a:t>Elektromagnetická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cs-CZ" sz="2800" baseline="3000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cs-CZ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1/r</a:t>
                      </a:r>
                      <a:r>
                        <a:rPr lang="cs-CZ" sz="28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∞ </a:t>
                      </a:r>
                      <a:r>
                        <a:rPr lang="cs-CZ" sz="2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0639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chemeClr val="bg1"/>
                          </a:solidFill>
                          <a:hlinkClick r:id="rId4" tooltip="Slabá interakce"/>
                        </a:rPr>
                        <a:t>Slabá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cs-CZ" sz="2800" baseline="3000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cs-CZ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1/r</a:t>
                      </a:r>
                      <a:r>
                        <a:rPr lang="cs-CZ" sz="2800" baseline="30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cs-CZ" sz="2800" dirty="0" smtClean="0">
                          <a:solidFill>
                            <a:schemeClr val="bg1"/>
                          </a:solidFill>
                        </a:rPr>
                        <a:t>1/r</a:t>
                      </a:r>
                      <a:r>
                        <a:rPr lang="cs-CZ" sz="2800" baseline="30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cs-CZ" sz="2800" baseline="30000">
                          <a:solidFill>
                            <a:schemeClr val="bg1"/>
                          </a:solidFill>
                        </a:rPr>
                        <a:t>−18</a:t>
                      </a:r>
                      <a:endParaRPr lang="cs-CZ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4087">
                <a:tc>
                  <a:txBody>
                    <a:bodyPr/>
                    <a:lstStyle/>
                    <a:p>
                      <a:r>
                        <a:rPr lang="cs-CZ" sz="2800" b="1" dirty="0">
                          <a:solidFill>
                            <a:schemeClr val="bg1"/>
                          </a:solidFill>
                          <a:hlinkClick r:id="rId5" tooltip="Gravitace"/>
                        </a:rPr>
                        <a:t>Gravitace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cs-CZ" sz="2800" baseline="30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cs-CZ" sz="2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1/r</a:t>
                      </a:r>
                      <a:r>
                        <a:rPr lang="cs-CZ" sz="28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>
                          <a:solidFill>
                            <a:schemeClr val="bg1"/>
                          </a:solidFill>
                          <a:effectLst/>
                        </a:rPr>
                        <a:t>∞ </a:t>
                      </a:r>
                      <a:r>
                        <a:rPr lang="cs-CZ" sz="2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AutoShape 1" descr="\infty "/>
          <p:cNvSpPr>
            <a:spLocks noChangeAspect="1" noChangeArrowheads="1"/>
          </p:cNvSpPr>
          <p:nvPr/>
        </p:nvSpPr>
        <p:spPr bwMode="auto">
          <a:xfrm>
            <a:off x="469278" y="2142674"/>
            <a:ext cx="332549" cy="6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2" descr="\infty "/>
          <p:cNvSpPr>
            <a:spLocks noChangeAspect="1" noChangeArrowheads="1"/>
          </p:cNvSpPr>
          <p:nvPr/>
        </p:nvSpPr>
        <p:spPr bwMode="auto">
          <a:xfrm>
            <a:off x="469278" y="2142674"/>
            <a:ext cx="332549" cy="6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8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Detektory částic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</a:pPr>
            <a:endParaRPr sz="2000" b="0" i="0" u="none" strike="noStrike" cap="none" baseline="0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2484436" y="404812"/>
            <a:ext cx="2824162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Detekce částic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484312"/>
            <a:ext cx="6456361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765175"/>
            <a:ext cx="5649911" cy="504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3708400" y="4021137"/>
            <a:ext cx="2916236" cy="214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601662" y="1693861"/>
            <a:ext cx="181927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3779837" y="3444875"/>
            <a:ext cx="2916236" cy="214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59873" y="276320"/>
            <a:ext cx="5564187" cy="459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Quest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existence mnohých částic</a:t>
            </a:r>
            <a:b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byla teoreticky předpověděna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a teprve později experimentálně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   potvrzena: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Quest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P.Dirac: pozitron 1928/ objev 1932</a:t>
            </a:r>
            <a:b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Carl David Anderson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Quest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W. Pauli: neutrino 1931/ název od Enrica Fermiho /objev 1956 Cowanem Reinesem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H. Yukawa: pion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l="8459" r="5759"/>
          <a:stretch/>
        </p:blipFill>
        <p:spPr>
          <a:xfrm>
            <a:off x="5322627" y="836612"/>
            <a:ext cx="3713421" cy="58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544" y="5146674"/>
            <a:ext cx="4752974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761" y="1776411"/>
            <a:ext cx="4056061" cy="33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25" y="2003425"/>
            <a:ext cx="6762750" cy="285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323850" y="404812"/>
            <a:ext cx="383698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Geiger – Müllerův počítač</a:t>
            </a:r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412875"/>
            <a:ext cx="4143374" cy="229552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395287" y="3933825"/>
            <a:ext cx="8421687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trubice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naplněná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plynem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nízkém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tlaku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válcová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trubice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katoda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anoda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je z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tenkého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drátu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Mezi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nimi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vysoké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napětí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1000V.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Prolétne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-li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trubicí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částice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ionizuje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plyn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vznikne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proudový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impuls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ten 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registrován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akusticky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nebo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čítačem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684212" y="188911"/>
            <a:ext cx="2184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Mlžná komora</a:t>
            </a:r>
            <a:r>
              <a:rPr lang="en-US" sz="24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125537"/>
            <a:ext cx="5205412" cy="316388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663575" y="4672012"/>
            <a:ext cx="7573961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naplněná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párou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přesyceném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stavu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Prolétne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-li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ionizující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částice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vytváří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viditelnou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kondenzační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stopu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685800"/>
            <a:ext cx="68580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539750" y="260350"/>
            <a:ext cx="27797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Bublinková komora</a:t>
            </a: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052512"/>
            <a:ext cx="58674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592137" y="4095750"/>
            <a:ext cx="8281986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naplněná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přehřátou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kapalinou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tekutý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vodík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stavu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kdy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kapalina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začíná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téměř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vřít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Částice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vytvářejí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viditelné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stopy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lze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fotografovat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Komory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umísťují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magnetického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pole, aby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bylo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možno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podle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trajektorie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určovat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energii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hybnost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náboj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částice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Urychlovače částic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</a:pPr>
            <a:endParaRPr sz="2000" b="0" i="0" u="none" strike="noStrike" cap="none" baseline="0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755650" y="188911"/>
            <a:ext cx="27273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Urychlovače částic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755650" y="692150"/>
            <a:ext cx="7200900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 jaderných reakcích se k bombardování používá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nabitých částic, které mají velkou kinetickou energií.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tomu se využívají urychlovače.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755650" y="2205036"/>
            <a:ext cx="294798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Urychlovače dělíme: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3708400" y="2205036"/>
            <a:ext cx="283051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Lineární urychlovač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6" y="2852736"/>
            <a:ext cx="4670425" cy="17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568325" y="4724400"/>
            <a:ext cx="8575675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Nabité částice se pohybují přímočaře v urychlovací trubici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sníženého tlaku. V štěrbinách mezi elektrodami jsou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urychlovány vysokofrekvenčním el. polem. Délka urychlovače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až 3 km a částice získávají energii až 20 GeV.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735012" y="350837"/>
            <a:ext cx="1473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Cyklotron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250825" y="981075"/>
            <a:ext cx="359092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První kruhový urychlovač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1930 -  E. Lawrence</a:t>
            </a:r>
            <a:r>
              <a:rPr lang="en-US" sz="2400" b="0" i="0" u="none" strike="noStrike" cap="none" baseline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250825" y="2492375"/>
            <a:ext cx="4422774" cy="228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Částice se pohybují uvnitř dvou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polokruhových duantů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umístěných mezi pólovými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nástavci obrovského magnetu.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Částice dosahují energie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až 1MeV.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179386" y="5157787"/>
            <a:ext cx="508317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Největší cyklotron měl průměr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1,5 m a dosahoval energie 19MeV. </a:t>
            </a: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908050"/>
            <a:ext cx="3278186" cy="49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/>
        </p:nvSpPr>
        <p:spPr>
          <a:xfrm>
            <a:off x="663575" y="423862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Synchrotrony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468312" y="1196975"/>
            <a:ext cx="8272461" cy="228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Částice se v něm nepohybují po spirále, ale po kruhové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dráze uvnitř trubice, z níž byl vyčerpán vzduch. Urychlovací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elektrická a magnetická pole jsou synchronizována takovým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způsobem, aby částice zůstaly na stabilní kruhové dráze.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synchrotronu se částice mohou urychlit až na rychlosti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blízké rychlosti světla.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468312" y="3789362"/>
            <a:ext cx="70659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1952 –první synchrotron poblíž New Yorku – 3GeV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468312" y="4365625"/>
            <a:ext cx="64706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1954 – v Berkeley – 6GeV (první antiprotony!) 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468312" y="4868862"/>
            <a:ext cx="6677025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1954 – začala výstavba CERNu (poblíž Ženevy)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Evropské laboratoře pro jaderný výzkum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PVP = Pauliho vylučovací princip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0" y="2052636"/>
            <a:ext cx="9144000" cy="4195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Noto Symbol"/>
              <a:buChar char="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Pauliho vylučovací princip je princip kvantové mechaniky, který říká, že žádné dva nerozlišitelné fermiony nemohou být ve stejném kvantovém stavu. Tento princip formuloval v roce 1925 fyzik Wolfgang Pauli. Jedná se o jedno ze základních pravidel fyziky, protože mezi fermiony, pro které pravidlo platí, patří protony, neutrony a elektrony, ze kterých je složena veškerá hmota.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3141661"/>
            <a:ext cx="4427537" cy="318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/>
          <p:nvPr/>
        </p:nvSpPr>
        <p:spPr>
          <a:xfrm>
            <a:off x="250825" y="1773236"/>
            <a:ext cx="9361486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roce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1954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založilo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zemí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Dnes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20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členských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zemí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včetně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ČR (od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roku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1993)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Více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než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7000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uživatelů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celého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světa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250825" y="549275"/>
            <a:ext cx="7704136" cy="1096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CERN – jednou z největších laboratoří světa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6" y="188911"/>
            <a:ext cx="594359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/>
          <p:nvPr/>
        </p:nvSpPr>
        <p:spPr>
          <a:xfrm>
            <a:off x="376237" y="350837"/>
            <a:ext cx="10493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CERN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179386" y="2852736"/>
            <a:ext cx="2693986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Obvod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27 km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Energie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100GeV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179386" y="908050"/>
            <a:ext cx="2473325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1989-LEP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Srážeč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elektronů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pozitronů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179386" y="4365625"/>
            <a:ext cx="2439986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2007 – </a:t>
            </a:r>
            <a:r>
              <a:rPr lang="cs-CZ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LHC</a:t>
            </a:r>
            <a:endParaRPr lang="en-US" sz="2400" b="0" i="0" u="none" strike="noStrike" cap="none" baseline="0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Velký</a:t>
            </a:r>
            <a:r>
              <a:rPr lang="en-US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hadronový</a:t>
            </a:r>
            <a:endParaRPr lang="en-US" sz="2400" b="0" i="0" u="none" strike="noStrike" cap="none" baseline="0" dirty="0" smtClea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Urychlovač</a:t>
            </a:r>
            <a:r>
              <a:rPr lang="en-US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1908175" y="2205036"/>
            <a:ext cx="4691061" cy="4473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Vyrobeno v rámci projektu SIPVZ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Gymnázium a SOŠ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Cihelní 410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Frýdek-Místek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Autor: Mgr. Hana Hůlová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Rok výroby: 2006 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323850" y="6308725"/>
            <a:ext cx="8572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hanah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179386" y="0"/>
            <a:ext cx="8964612" cy="2830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Literatura: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I. Štoll – fyzika mikrosvěta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Použité zdroje: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přednáška: Mgr. Marie Drobíková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http://hp.ujf.cas.cz/~wagner/prednasky/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http://hp.ujf.cas.cz/~wagner/prednasky/                                       </a:t>
            </a:r>
            <a:r>
              <a:rPr lang="en-US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http://www.aldebaran.cz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5">
            <a:alphaModFix/>
          </a:blip>
          <a:srcRect l="10485" t="5342" r="22466" b="10452"/>
          <a:stretch/>
        </p:blipFill>
        <p:spPr>
          <a:xfrm>
            <a:off x="3708400" y="4005262"/>
            <a:ext cx="817561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Shape 500"/>
          <p:cNvSpPr txBox="1"/>
          <p:nvPr/>
        </p:nvSpPr>
        <p:spPr>
          <a:xfrm>
            <a:off x="179386" y="1484312"/>
            <a:ext cx="3929062" cy="895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http://teachers.web.cern.ch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sng" strike="noStrike" cap="none" baseline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4140200" y="1484312"/>
            <a:ext cx="2690811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http://www.cern.ch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sng" strike="noStrike" cap="none" baseline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7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2484436" y="341312"/>
            <a:ext cx="3538537" cy="739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Dělení</a:t>
            </a:r>
            <a:r>
              <a:rPr lang="en-US" sz="42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částic</a:t>
            </a:r>
            <a:endParaRPr lang="en-US" sz="4200" b="0" i="0" u="none" strike="noStrike" cap="none" baseline="0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46036" y="2159000"/>
            <a:ext cx="260984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1)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Podle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spinu</a:t>
            </a:r>
            <a:endParaRPr lang="en-US" sz="2800" b="0" i="0" u="none" strike="noStrike" cap="none" baseline="0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97" name="Shape 297"/>
          <p:cNvCxnSpPr/>
          <p:nvPr/>
        </p:nvCxnSpPr>
        <p:spPr>
          <a:xfrm rot="10800000" flipH="1">
            <a:off x="2700336" y="1700211"/>
            <a:ext cx="719136" cy="720724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98" name="Shape 298"/>
          <p:cNvCxnSpPr/>
          <p:nvPr/>
        </p:nvCxnSpPr>
        <p:spPr>
          <a:xfrm>
            <a:off x="2700336" y="2492375"/>
            <a:ext cx="576262" cy="715962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99" name="Shape 299"/>
          <p:cNvSpPr txBox="1"/>
          <p:nvPr/>
        </p:nvSpPr>
        <p:spPr>
          <a:xfrm>
            <a:off x="3365500" y="1544637"/>
            <a:ext cx="573405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Fermiony</a:t>
            </a:r>
            <a:r>
              <a:rPr lang="en-US" sz="2800" b="0" i="0" u="none" strike="noStrike" cap="none" baseline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částice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s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polocelistvým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spinem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Platí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pro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ně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PVP (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elektron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3276600" y="2928936"/>
            <a:ext cx="4905375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1" i="0" u="none" strike="noStrike" cap="none" baseline="0" dirty="0" err="1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Bosony</a:t>
            </a:r>
            <a:r>
              <a:rPr lang="en-US" sz="2800" b="0" i="0" u="none" strike="noStrike" cap="none" baseline="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Částice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s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celistvým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spinem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Neplatí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pro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ně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PVP (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foton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19061" y="4449762"/>
            <a:ext cx="8956674" cy="2246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2)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Podle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náboje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– ***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kladné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( proton q = +1,602.10-19C)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záporné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(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elektron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q = -1,602.10-19C)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neutrální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( neutron q = 0 C)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***(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kvark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má</a:t>
            </a:r>
            <a:r>
              <a:rPr lang="en-US" sz="2800" b="0" i="0" u="none" strike="noStrike" cap="none" baseline="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q =1/3e, 2/3e)!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58750" y="632936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158749" y="423862"/>
            <a:ext cx="56149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3)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Podle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struktury</a:t>
            </a:r>
            <a:r>
              <a:rPr lang="cs-CZ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- rodiny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3155950" y="1246187"/>
            <a:ext cx="152082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Částice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10" name="Shape 310"/>
          <p:cNvCxnSpPr>
            <a:stCxn id="309" idx="2"/>
          </p:cNvCxnSpPr>
          <p:nvPr/>
        </p:nvCxnSpPr>
        <p:spPr>
          <a:xfrm flipH="1">
            <a:off x="2687638" y="1770061"/>
            <a:ext cx="1228725" cy="860427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11" name="Shape 311"/>
          <p:cNvCxnSpPr/>
          <p:nvPr/>
        </p:nvCxnSpPr>
        <p:spPr>
          <a:xfrm flipH="1">
            <a:off x="2966242" y="1791177"/>
            <a:ext cx="950120" cy="2679223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12" name="Shape 312"/>
          <p:cNvSpPr txBox="1"/>
          <p:nvPr/>
        </p:nvSpPr>
        <p:spPr>
          <a:xfrm>
            <a:off x="538943" y="2261101"/>
            <a:ext cx="221614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Leptony</a:t>
            </a:r>
            <a:endParaRPr lang="en-US" sz="2400" b="0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313899" y="4355347"/>
            <a:ext cx="5136256" cy="5762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Hadrony</a:t>
            </a:r>
            <a:r>
              <a:rPr lang="cs-CZ" sz="2400" b="0" i="0" u="none" strike="noStrike" cap="none" baseline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– složené částice z kvarků</a:t>
            </a:r>
            <a:endParaRPr lang="en-US" sz="2400" b="0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Shape 314"/>
          <p:cNvCxnSpPr/>
          <p:nvPr/>
        </p:nvCxnSpPr>
        <p:spPr>
          <a:xfrm flipH="1">
            <a:off x="418308" y="4978400"/>
            <a:ext cx="1727199" cy="876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15" name="Shape 315"/>
          <p:cNvCxnSpPr/>
          <p:nvPr/>
        </p:nvCxnSpPr>
        <p:spPr>
          <a:xfrm>
            <a:off x="2164548" y="4960748"/>
            <a:ext cx="801694" cy="798703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16" name="Shape 316"/>
          <p:cNvSpPr txBox="1"/>
          <p:nvPr/>
        </p:nvSpPr>
        <p:spPr>
          <a:xfrm>
            <a:off x="158749" y="5809699"/>
            <a:ext cx="12541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mezony</a:t>
            </a:r>
            <a:endParaRPr lang="en-US" sz="2400" b="0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2755092" y="5691190"/>
            <a:ext cx="1270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baryony</a:t>
            </a:r>
            <a:endParaRPr lang="en-US" sz="2400" b="0" i="0" u="none" strike="noStrike" cap="none" baseline="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1900237" y="6105609"/>
            <a:ext cx="40322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(proton, neutron, hyperon…)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7" y="2881313"/>
            <a:ext cx="4725986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309"/>
          <p:cNvSpPr txBox="1"/>
          <p:nvPr/>
        </p:nvSpPr>
        <p:spPr>
          <a:xfrm>
            <a:off x="5756280" y="1266953"/>
            <a:ext cx="2978287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cs-CZ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Intermediální částice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" name="Shape 309"/>
          <p:cNvSpPr txBox="1"/>
          <p:nvPr/>
        </p:nvSpPr>
        <p:spPr>
          <a:xfrm>
            <a:off x="5697023" y="2881313"/>
            <a:ext cx="300331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sz="2800" dirty="0" err="1">
                <a:solidFill>
                  <a:schemeClr val="lt1"/>
                </a:solidFill>
                <a:latin typeface="Questrial"/>
                <a:ea typeface="Questrial"/>
                <a:cs typeface="Questrial"/>
              </a:rPr>
              <a:t>Higgsovy</a:t>
            </a:r>
            <a:r>
              <a:rPr lang="cs-CZ" sz="2800" dirty="0">
                <a:solidFill>
                  <a:schemeClr val="lt1"/>
                </a:solidFill>
                <a:latin typeface="Questrial"/>
                <a:ea typeface="Questrial"/>
                <a:cs typeface="Questrial"/>
              </a:rPr>
              <a:t> částice</a:t>
            </a:r>
            <a:endParaRPr lang="en-US" sz="28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224630" y="865330"/>
            <a:ext cx="7829549" cy="845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Leptony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cs-CZ" sz="2400" b="0" i="0" u="none" strike="noStrike" cap="none" baseline="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vskutku</a:t>
            </a:r>
            <a:r>
              <a:rPr lang="en-US" sz="24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elementární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tedy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dále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nedělitelné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224630" y="1710449"/>
            <a:ext cx="807878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Hadrony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svou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vnitřní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strukturu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skládají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se z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kvarků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dělí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lehčí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mezony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těžší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baryony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1264443" y="2578811"/>
            <a:ext cx="5999162" cy="2282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Rozeznáváme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6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skupin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kvarků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- down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- up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- strange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- charm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- beauty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t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- truth   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822324" y="4949826"/>
            <a:ext cx="7618412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Mezony</a:t>
            </a:r>
            <a:r>
              <a:rPr lang="en-US" sz="2400" b="0" i="0" u="none" strike="noStrike" cap="none" baseline="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skládají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jednoho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kvarku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antikvarku</a:t>
            </a:r>
            <a:endParaRPr lang="en-US" sz="2400" b="0" i="0" u="none" strike="noStrike" cap="none" baseline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Baryony</a:t>
            </a:r>
            <a:r>
              <a:rPr lang="en-US" sz="2400" b="0" i="0" u="none" strike="noStrike" cap="none" baseline="0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skládají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ze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tří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kvarků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Proton –</a:t>
            </a:r>
            <a:r>
              <a:rPr lang="en-US" sz="2400" b="0" i="0" u="none" strike="noStrike" cap="none" baseline="0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uud</a:t>
            </a:r>
            <a:r>
              <a:rPr lang="en-US" sz="2400" b="0" i="0" u="none" strike="noStrike" cap="none" baseline="0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( u - q=2/3e, d - q=-1/3e, q = e ) 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144379" y="6137275"/>
            <a:ext cx="317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Neutron – </a:t>
            </a:r>
            <a:r>
              <a:rPr lang="en-US" sz="2400" b="0" i="0" u="none" strike="noStrike" cap="none" baseline="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ddu</a:t>
            </a:r>
            <a:r>
              <a:rPr lang="en-US" sz="24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 q = 0)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2" y="293023"/>
            <a:ext cx="7186216" cy="616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1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54" y="874643"/>
            <a:ext cx="6419441" cy="53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5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249237" y="1194766"/>
            <a:ext cx="8894763" cy="4848225"/>
            <a:chOff x="181" y="4649"/>
            <a:chExt cx="5603" cy="3054"/>
          </a:xfrm>
        </p:grpSpPr>
        <p:pic>
          <p:nvPicPr>
            <p:cNvPr id="5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5148"/>
              <a:ext cx="2370" cy="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" y="4649"/>
              <a:ext cx="3198" cy="3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9637614"/>
      </p:ext>
    </p:extLst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</TotalTime>
  <Words>1295</Words>
  <Application>Microsoft Office PowerPoint</Application>
  <PresentationFormat>Předvádění na obrazovce (4:3)</PresentationFormat>
  <Paragraphs>213</Paragraphs>
  <Slides>32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Noto Symbol</vt:lpstr>
      <vt:lpstr>Questrial</vt:lpstr>
      <vt:lpstr>Ion</vt:lpstr>
      <vt:lpstr>Standardní model</vt:lpstr>
      <vt:lpstr>Prezentace aplikace PowerPoint</vt:lpstr>
      <vt:lpstr>PVP = Pauliho vylučovací princip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Detektory částic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Urychlovače částic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os</dc:creator>
  <cp:lastModifiedBy>os</cp:lastModifiedBy>
  <cp:revision>74</cp:revision>
  <dcterms:modified xsi:type="dcterms:W3CDTF">2017-08-23T00:24:23Z</dcterms:modified>
</cp:coreProperties>
</file>