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7"/>
  </p:notesMasterIdLst>
  <p:sldIdLst>
    <p:sldId id="256" r:id="rId2"/>
    <p:sldId id="257" r:id="rId3"/>
    <p:sldId id="258" r:id="rId4"/>
    <p:sldId id="295" r:id="rId5"/>
    <p:sldId id="305" r:id="rId6"/>
    <p:sldId id="337" r:id="rId7"/>
    <p:sldId id="342" r:id="rId8"/>
    <p:sldId id="259" r:id="rId9"/>
    <p:sldId id="346" r:id="rId10"/>
    <p:sldId id="348" r:id="rId11"/>
    <p:sldId id="347" r:id="rId12"/>
    <p:sldId id="344" r:id="rId13"/>
    <p:sldId id="343" r:id="rId14"/>
    <p:sldId id="336" r:id="rId15"/>
    <p:sldId id="338" r:id="rId16"/>
    <p:sldId id="349" r:id="rId17"/>
    <p:sldId id="350" r:id="rId18"/>
    <p:sldId id="345" r:id="rId19"/>
    <p:sldId id="351" r:id="rId20"/>
    <p:sldId id="340" r:id="rId21"/>
    <p:sldId id="352" r:id="rId22"/>
    <p:sldId id="353" r:id="rId23"/>
    <p:sldId id="354" r:id="rId24"/>
    <p:sldId id="356" r:id="rId25"/>
    <p:sldId id="357" r:id="rId26"/>
    <p:sldId id="358" r:id="rId27"/>
    <p:sldId id="355" r:id="rId28"/>
    <p:sldId id="341" r:id="rId29"/>
    <p:sldId id="359" r:id="rId30"/>
    <p:sldId id="360" r:id="rId31"/>
    <p:sldId id="361" r:id="rId32"/>
    <p:sldId id="362" r:id="rId33"/>
    <p:sldId id="363" r:id="rId34"/>
    <p:sldId id="364" r:id="rId35"/>
    <p:sldId id="365" r:id="rId36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Questrial" panose="020B0604020202020204" charset="0"/>
      <p:regular r:id="rId42"/>
    </p:embeddedFont>
    <p:embeddedFont>
      <p:font typeface="Cambria Math" panose="02040503050406030204" pitchFamily="18" charset="0"/>
      <p:regular r:id="rId43"/>
    </p:embeddedFont>
    <p:embeddedFont>
      <p:font typeface="Mathematica1" panose="05000502060100000001" pitchFamily="2" charset="2"/>
      <p:regular r:id="rId44"/>
      <p:bold r:id="rId4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632" autoAdjust="0"/>
  </p:normalViewPr>
  <p:slideViewPr>
    <p:cSldViewPr snapToGrid="0">
      <p:cViewPr varScale="1">
        <p:scale>
          <a:sx n="48" d="100"/>
          <a:sy n="48" d="100"/>
        </p:scale>
        <p:origin x="201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3338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04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3524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 fototranzistory existují </a:t>
            </a:r>
            <a:r>
              <a:rPr lang="cs-CZ" baseline="0" dirty="0" smtClean="0"/>
              <a:t> i s vyvedenou bází, která umožňuje nastavení pracovního bodu. Typ NPN  BC uzavřený +NP- BE otevřený +PN-</a:t>
            </a:r>
          </a:p>
          <a:p>
            <a:pPr>
              <a:spcBef>
                <a:spcPts val="0"/>
              </a:spcBef>
              <a:buNone/>
            </a:pPr>
            <a:endParaRPr lang="cs-CZ" baseline="0" dirty="0" smtClean="0"/>
          </a:p>
          <a:p>
            <a:pPr>
              <a:spcBef>
                <a:spcPts val="0"/>
              </a:spcBef>
              <a:buNone/>
            </a:pPr>
            <a:r>
              <a:rPr lang="cs-CZ" baseline="0" dirty="0" smtClean="0"/>
              <a:t> U tranzistoru –PNP+ je </a:t>
            </a:r>
            <a:r>
              <a:rPr lang="cs-CZ" baseline="0" dirty="0" err="1" smtClean="0"/>
              <a:t>fotookýnko</a:t>
            </a:r>
            <a:r>
              <a:rPr lang="cs-CZ" baseline="0" dirty="0" smtClean="0"/>
              <a:t> na přechodu NP</a:t>
            </a: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608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dirty="0" smtClean="0"/>
                  <a:t>c=</a:t>
                </a:r>
                <a:r>
                  <a:rPr lang="cs-CZ" sz="1200" dirty="0" smtClean="0"/>
                  <a:t>3*10</a:t>
                </a:r>
                <a:r>
                  <a:rPr lang="en-US" sz="1200" dirty="0" smtClean="0"/>
                  <a:t>^8</a:t>
                </a:r>
                <a:r>
                  <a:rPr lang="cs-CZ" sz="1200" dirty="0" smtClean="0"/>
                  <a:t>     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=6,626∙</m:t>
                    </m:r>
                    <m:sSup>
                      <m:sSupPr>
                        <m:ctrlP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𝐽𝑠</m:t>
                    </m:r>
                  </m:oMath>
                </a14:m>
                <a:r>
                  <a:rPr lang="cs-CZ" sz="1200" dirty="0" smtClean="0">
                    <a:solidFill>
                      <a:schemeClr val="bg1"/>
                    </a:solidFill>
                  </a:rPr>
                  <a:t>    1eV= 1,602*10^-19 J</a:t>
                </a:r>
                <a:endParaRPr lang="cs-CZ" sz="1200" dirty="0">
                  <a:solidFill>
                    <a:schemeClr val="bg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 1,8</a:t>
                </a:r>
                <a:r>
                  <a:rPr lang="cs-CZ" sz="1200" baseline="0" dirty="0" smtClean="0"/>
                  <a:t> eV= 2,88*10</a:t>
                </a:r>
                <a:r>
                  <a:rPr lang="en-US" sz="1200" baseline="0" dirty="0" smtClean="0"/>
                  <a:t>^-19 J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Lze</a:t>
                </a:r>
                <a:r>
                  <a:rPr lang="cs-CZ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 energie fotonu 3,96*10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^-19 J = 2,48 eV</a:t>
                </a: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113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1824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3155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dirty="0" smtClean="0"/>
                  <a:t>c=</a:t>
                </a:r>
                <a:r>
                  <a:rPr lang="cs-CZ" sz="1200" dirty="0" smtClean="0"/>
                  <a:t>3*10</a:t>
                </a:r>
                <a:r>
                  <a:rPr lang="en-US" sz="1200" dirty="0" smtClean="0"/>
                  <a:t>^8</a:t>
                </a:r>
                <a:r>
                  <a:rPr lang="cs-CZ" sz="1200" dirty="0" smtClean="0"/>
                  <a:t>     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=6,626∙</m:t>
                    </m:r>
                    <m:sSup>
                      <m:sSupPr>
                        <m:ctrlP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𝐽𝑠</m:t>
                    </m:r>
                  </m:oMath>
                </a14:m>
                <a:r>
                  <a:rPr lang="cs-CZ" sz="1200" dirty="0" smtClean="0">
                    <a:solidFill>
                      <a:schemeClr val="bg1"/>
                    </a:solidFill>
                  </a:rPr>
                  <a:t>     1eV= 1,602*10^-19 J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cs-CZ" sz="1200" dirty="0">
                  <a:solidFill>
                    <a:schemeClr val="bg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 energie fotonu je E=</a:t>
                </a:r>
                <a:r>
                  <a:rPr lang="cs-CZ" sz="1200" dirty="0" err="1" smtClean="0"/>
                  <a:t>hf</a:t>
                </a:r>
                <a:r>
                  <a:rPr lang="cs-CZ" sz="1200" dirty="0" smtClean="0"/>
                  <a:t>            N=</a:t>
                </a:r>
                <a:r>
                  <a:rPr lang="cs-CZ" sz="1200" dirty="0" err="1" smtClean="0"/>
                  <a:t>Pt</a:t>
                </a:r>
                <a:r>
                  <a:rPr lang="cs-CZ" sz="1200" dirty="0" smtClean="0"/>
                  <a:t>/E=(</a:t>
                </a:r>
                <a:r>
                  <a:rPr lang="cs-CZ" sz="1200" dirty="0" err="1" smtClean="0"/>
                  <a:t>Pt</a:t>
                </a:r>
                <a:r>
                  <a:rPr lang="cs-CZ" sz="1200" dirty="0" smtClean="0">
                    <a:sym typeface="Mathematica1" panose="05000502060100000001" pitchFamily="2" charset="2"/>
                  </a:rPr>
                  <a:t>/</a:t>
                </a:r>
                <a:r>
                  <a:rPr lang="cs-CZ" sz="1200" dirty="0" err="1" smtClean="0">
                    <a:sym typeface="Mathematica1" panose="05000502060100000001" pitchFamily="2" charset="2"/>
                  </a:rPr>
                  <a:t>hc</a:t>
                </a:r>
                <a:r>
                  <a:rPr lang="cs-CZ" sz="1200" dirty="0" smtClean="0"/>
                  <a:t>)=3,2*10</a:t>
                </a:r>
                <a:r>
                  <a:rPr lang="en-US" sz="1200" dirty="0" smtClean="0"/>
                  <a:t>^19</a:t>
                </a:r>
                <a:r>
                  <a:rPr lang="cs-CZ" sz="1200" baseline="0" dirty="0" smtClean="0"/>
                  <a:t>  </a:t>
                </a:r>
                <a:r>
                  <a:rPr lang="cs-CZ" sz="1200" baseline="0" dirty="0" smtClean="0">
                    <a:sym typeface="Mathematica1" panose="05000502060100000001" pitchFamily="2" charset="2"/>
                  </a:rPr>
                  <a:t></a:t>
                </a:r>
                <a:r>
                  <a:rPr lang="cs-CZ" sz="1200" baseline="0" dirty="0" smtClean="0"/>
                  <a:t> 30 trilionů</a:t>
                </a:r>
                <a:endParaRPr lang="en-US" sz="1200" baseline="0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3,5 za s       N= </a:t>
                </a:r>
                <a:r>
                  <a:rPr lang="cs-CZ" sz="1200" dirty="0" err="1" smtClean="0"/>
                  <a:t>Pt</a:t>
                </a:r>
                <a:r>
                  <a:rPr lang="cs-CZ" sz="1200" dirty="0" smtClean="0">
                    <a:sym typeface="Mathematica1" panose="05000502060100000001" pitchFamily="2" charset="2"/>
                  </a:rPr>
                  <a:t>/</a:t>
                </a:r>
                <a:r>
                  <a:rPr lang="cs-CZ" sz="1200" dirty="0" err="1" smtClean="0">
                    <a:sym typeface="Mathematica1" panose="05000502060100000001" pitchFamily="2" charset="2"/>
                  </a:rPr>
                  <a:t>hc</a:t>
                </a:r>
                <a:endParaRPr lang="cs-CZ" sz="120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lang="cs-CZ" sz="12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cs-CZ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cs-CZ" sz="1200" dirty="0" smtClean="0">
                    <a:sym typeface="Mathematica1" panose="05000502060100000001" pitchFamily="2" charset="2"/>
                  </a:rPr>
                  <a:t>               1,65eV (</a:t>
                </a:r>
                <a:r>
                  <a:rPr lang="cs-CZ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2,6504E-19</a:t>
                </a:r>
                <a:r>
                  <a:rPr lang="cs-CZ" dirty="0" smtClean="0"/>
                  <a:t> J)    8,83</a:t>
                </a:r>
                <a:r>
                  <a:rPr lang="cs-CZ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E-28</a:t>
                </a:r>
                <a:r>
                  <a:rPr lang="cs-CZ" dirty="0" smtClean="0"/>
                  <a:t> kg*m/s        </a:t>
                </a:r>
                <a:r>
                  <a:rPr lang="cs-CZ" sz="1200" dirty="0" smtClean="0">
                    <a:sym typeface="Mathematica1" panose="05000502060100000001" pitchFamily="2" charset="2"/>
                  </a:rPr>
                  <a:t>0,103MeV (</a:t>
                </a:r>
                <a:r>
                  <a:rPr lang="cs-CZ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Mathematica1" panose="05000502060100000001" pitchFamily="2" charset="2"/>
                  </a:rPr>
                  <a:t>1</a:t>
                </a:r>
                <a:r>
                  <a:rPr lang="cs-CZ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,66E-14</a:t>
                </a:r>
                <a:r>
                  <a:rPr lang="cs-CZ" dirty="0" smtClean="0"/>
                  <a:t> J)    5,52</a:t>
                </a:r>
                <a:r>
                  <a:rPr lang="cs-CZ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E-23</a:t>
                </a:r>
                <a:r>
                  <a:rPr lang="cs-CZ" dirty="0" smtClean="0"/>
                  <a:t> kg*m/s </a:t>
                </a:r>
                <a:endParaRPr lang="cs-CZ" sz="120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120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63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738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broj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?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brolji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71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Americe, v Anglii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G.P. Thomson 1927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632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AutoNum type="romanUcPeriod"/>
                </a:pPr>
                <a:r>
                  <a:rPr lang="cs-CZ" dirty="0" smtClean="0"/>
                  <a:t>Zdroj  https://kof.zcu.cz/st/dp/horsky/html/2daviss.html</a:t>
                </a:r>
              </a:p>
              <a:p>
                <a:r>
                  <a:rPr lang="cs-CZ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Davisson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 </a:t>
                </a:r>
                <a:r>
                  <a:rPr lang="cs-CZ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Germer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při svých měřeních urychlili elektrony napětím 54 V. Maximum prvního řádu nalezli ve směru určeném úhlem j = 50°. Z pokusu s rozptylem rentgenového záření na stejném krystalu určili vzdálenost sousedních atomů mřížky a = 0,215 </a:t>
                </a:r>
                <a:r>
                  <a:rPr lang="cs-CZ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nm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Ověřte zda se shodují vlnové délky přiřazené elektronům.</a:t>
                </a:r>
                <a:r>
                  <a:rPr lang="cs-CZ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1,647E-10 m  1,669E-10 m</a:t>
                </a:r>
                <a:endParaRPr lang="cs-CZ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/>
                </a:r>
                <a:b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Jakou kinetickou energii musí mít neutrony, aby jejich interference na krystalech s mřížkovými konstantami v rozmezí 0,25 - 0,6 </a:t>
                </a:r>
                <a:r>
                  <a:rPr lang="cs-CZ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nm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byla co </a:t>
                </a:r>
                <a:r>
                  <a:rPr lang="cs-CZ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nejvýraznejší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 [(0,22 - 1,3).10</a:t>
                </a:r>
                <a:r>
                  <a:rPr lang="cs-CZ" sz="1200" kern="1200" baseline="30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-2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eV]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II.     Zdroj  http://artemis.osu.cz/mmfyz/qm/qm_3_1.htm</a:t>
                </a:r>
              </a:p>
              <a:p>
                <a:r>
                  <a:rPr lang="cs-CZ" dirty="0" smtClean="0"/>
                  <a:t>Velmi zřetelné bylo toto maximum pro elektrony urychlené potenciálovým rozdílem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54 V,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kdy se elektrony odrážely, jak ukazuje připojený obrázek, s převahou do směru svírajícího s krystalovými rovinami monokrystalu niklu úhel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>
                    <a:effectLst/>
                    <a:sym typeface="Mathematica1" panose="05000502060100000001" pitchFamily="2" charset="2"/>
                  </a:rPr>
                  <a:t>=65°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Tomuto výraznému ohybovému maximu odpovídá vlnová délka  dopadajících elektronů</a:t>
                </a:r>
                <a:r>
                  <a:rPr lang="cs-CZ" dirty="0" smtClean="0">
                    <a:effectLst/>
                  </a:rPr>
                  <a:t> </a:t>
                </a:r>
                <a:r>
                  <a:rPr lang="cs-CZ" dirty="0" smtClean="0"/>
                  <a:t>0,165 </a:t>
                </a:r>
                <a:r>
                  <a:rPr lang="cs-CZ" dirty="0" err="1" smtClean="0"/>
                  <a:t>nm</a:t>
                </a:r>
                <a:r>
                  <a:rPr lang="cs-CZ" dirty="0" smtClean="0"/>
                  <a:t> .</a:t>
                </a:r>
                <a:r>
                  <a:rPr lang="cs-CZ" dirty="0" smtClean="0">
                    <a:effectLst/>
                  </a:rPr>
                  <a:t> </a:t>
                </a:r>
                <a:r>
                  <a:rPr lang="cs-CZ" dirty="0" smtClean="0"/>
                  <a:t>Z experimentálních dat ji můžeme vypočítat, zanedbáme-li výstupní práci krystalu niklu, z </a:t>
                </a:r>
                <a:r>
                  <a:rPr lang="cs-CZ" b="1" i="1" dirty="0" err="1" smtClean="0">
                    <a:effectLst/>
                  </a:rPr>
                  <a:t>Braggovy</a:t>
                </a:r>
                <a:r>
                  <a:rPr lang="cs-CZ" b="1" i="1" dirty="0" smtClean="0">
                    <a:effectLst/>
                  </a:rPr>
                  <a:t> rovnice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sty m:val="p"/>
                          </m:rPr>
                          <a:rPr lang="cs-CZ" sz="1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cs-CZ" sz="1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cs-CZ" sz="1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cs-CZ" sz="1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120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cs-CZ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cs-CZ" b="1" i="1" baseline="0" dirty="0" smtClean="0">
                    <a:effectLst/>
                  </a:rPr>
                  <a:t>) (</a:t>
                </a:r>
                <a:r>
                  <a:rPr lang="cs-CZ" b="1" dirty="0" smtClean="0"/>
                  <a:t>rentgenová strukturní analýza 1913? Důkaz nebo předpoklad</a:t>
                </a:r>
                <a:r>
                  <a:rPr lang="cs-CZ" b="1" dirty="0" smtClean="0">
                    <a:sym typeface="Wingdings" panose="05000000000000000000" pitchFamily="2" charset="2"/>
                  </a:rPr>
                  <a:t></a:t>
                </a:r>
                <a:r>
                  <a:rPr lang="cs-CZ" b="1" dirty="0" smtClean="0"/>
                  <a:t>)  </a:t>
                </a:r>
                <a:endParaRPr lang="cs-CZ" dirty="0" smtClean="0"/>
              </a:p>
              <a:p>
                <a:r>
                  <a:rPr lang="cs-CZ" dirty="0" smtClean="0">
                    <a:effectLst/>
                  </a:rPr>
                  <a:t> </a:t>
                </a:r>
                <a:r>
                  <a:rPr lang="cs-CZ" dirty="0" smtClean="0"/>
                  <a:t>v níž položíme řád difrakčního maxima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i="1" dirty="0" smtClean="0">
                    <a:effectLst/>
                  </a:rPr>
                  <a:t>N</a:t>
                </a:r>
                <a:r>
                  <a:rPr lang="cs-CZ" dirty="0" smtClean="0"/>
                  <a:t> = 1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a kde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i="1" dirty="0" smtClean="0">
                    <a:effectLst/>
                  </a:rPr>
                  <a:t>a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je vzdálenost krystalových rovin v monokrystalu niklu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(0,091 </a:t>
                </a:r>
                <a:r>
                  <a:rPr lang="cs-CZ" dirty="0" err="1" smtClean="0"/>
                  <a:t>nm</a:t>
                </a:r>
                <a:r>
                  <a:rPr lang="cs-CZ" dirty="0" smtClean="0"/>
                  <a:t>)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a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  </a:t>
                </a:r>
                <a:r>
                  <a:rPr lang="cs-CZ" dirty="0" smtClean="0">
                    <a:effectLst/>
                  </a:rPr>
                  <a:t> </a:t>
                </a:r>
                <a:r>
                  <a:rPr lang="cs-CZ" dirty="0" smtClean="0"/>
                  <a:t>výše uvedený úhel. Podle de </a:t>
                </a:r>
                <a:r>
                  <a:rPr lang="cs-CZ" dirty="0" err="1" smtClean="0"/>
                  <a:t>Broglieho</a:t>
                </a:r>
                <a:r>
                  <a:rPr lang="cs-CZ" dirty="0" smtClean="0"/>
                  <a:t> teorie je vlnová délka elektronu urychleného na energii</a:t>
                </a:r>
                <a:r>
                  <a:rPr lang="cs-CZ" dirty="0" smtClean="0">
                    <a:effectLst/>
                  </a:rPr>
                  <a:t> 54eV  </a:t>
                </a:r>
                <a:r>
                  <a:rPr lang="cs-CZ" dirty="0" smtClean="0"/>
                  <a:t>rovna</a:t>
                </a:r>
                <a:r>
                  <a:rPr lang="cs-CZ" dirty="0" smtClean="0">
                    <a:effectLst/>
                  </a:rPr>
                  <a:t>  0,166nm  </a:t>
                </a:r>
                <a:r>
                  <a:rPr lang="cs-CZ" dirty="0" smtClean="0"/>
                  <a:t>což je ovšem v dokonalé shodě s hodnotou experimentální.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buAutoNum type="romanUcPeriod"/>
                </a:pPr>
                <a:r>
                  <a:rPr lang="cs-CZ" dirty="0" smtClean="0"/>
                  <a:t>Zdroj  https://kof.zcu.cz/st/dp/horsky/html/2daviss.html</a:t>
                </a:r>
              </a:p>
              <a:p>
                <a:r>
                  <a:rPr lang="cs-CZ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Davisson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 </a:t>
                </a:r>
                <a:r>
                  <a:rPr lang="cs-CZ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Germer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při svých měřeních urychlili elektrony napětím 54 V. Maximum prvního řádu nalezli ve směru určeném úhlem j = 50°. Z pokusu s rozptylem rentgenového záření na stejném krystalu určili vzdálenost sousedních atomů mřížky a = 0,215 </a:t>
                </a:r>
                <a:r>
                  <a:rPr lang="cs-CZ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nm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Ověřte zda se shodují vlnové délky přiřazené elektronům.</a:t>
                </a:r>
                <a:r>
                  <a:rPr lang="cs-CZ" sz="1200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1,647E-10 m  1,669E-10 m</a:t>
                </a:r>
                <a:endParaRPr lang="cs-CZ" sz="12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/>
                </a:r>
                <a:b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Jakou kinetickou energii musí mít neutrony, aby jejich interference na krystalech s mřížkovými konstantami v rozmezí 0,25 - 0,6 </a:t>
                </a:r>
                <a:r>
                  <a:rPr lang="cs-CZ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nm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byla co </a:t>
                </a:r>
                <a:r>
                  <a:rPr lang="cs-CZ" sz="1200" kern="120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nejvýraznejší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? [(0,22 - 1,3).10</a:t>
                </a:r>
                <a:r>
                  <a:rPr lang="cs-CZ" sz="1200" kern="1200" baseline="30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-2</a:t>
                </a:r>
                <a:r>
                  <a:rPr lang="cs-CZ" sz="12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eV]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II.     Zdroj  http://artemis.osu.cz/mmfyz/qm/qm_3_1.htm</a:t>
                </a:r>
              </a:p>
              <a:p>
                <a:r>
                  <a:rPr lang="cs-CZ" dirty="0" smtClean="0"/>
                  <a:t>Velmi zřetelné bylo toto maximum pro elektrony urychlené potenciálovým rozdílem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54 V,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kdy se elektrony odrážely, jak ukazuje připojený obrázek, s převahou do směru svírajícího s krystalovými rovinami monokrystalu niklu úhel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>
                    <a:effectLst/>
                    <a:sym typeface="Mathematica1" panose="05000502060100000001" pitchFamily="2" charset="2"/>
                  </a:rPr>
                  <a:t>=65°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Tomuto výraznému ohybovému maximu odpovídá vlnová délka  dopadajících elektronů</a:t>
                </a:r>
                <a:r>
                  <a:rPr lang="cs-CZ" dirty="0" smtClean="0">
                    <a:effectLst/>
                  </a:rPr>
                  <a:t> </a:t>
                </a:r>
                <a:r>
                  <a:rPr lang="cs-CZ" dirty="0" smtClean="0"/>
                  <a:t>0,165 </a:t>
                </a:r>
                <a:r>
                  <a:rPr lang="cs-CZ" dirty="0" err="1" smtClean="0"/>
                  <a:t>nm</a:t>
                </a:r>
                <a:r>
                  <a:rPr lang="cs-CZ" dirty="0" smtClean="0"/>
                  <a:t> .</a:t>
                </a:r>
                <a:r>
                  <a:rPr lang="cs-CZ" dirty="0" smtClean="0">
                    <a:effectLst/>
                  </a:rPr>
                  <a:t> </a:t>
                </a:r>
                <a:r>
                  <a:rPr lang="cs-CZ" dirty="0" smtClean="0"/>
                  <a:t>Z experimentálních dat ji můžeme vypočítat, zanedbáme-li výstupní práci krystalu niklu, z </a:t>
                </a:r>
                <a:r>
                  <a:rPr lang="cs-CZ" b="1" i="1" dirty="0" err="1" smtClean="0">
                    <a:effectLst/>
                  </a:rPr>
                  <a:t>Braggovy</a:t>
                </a:r>
                <a:r>
                  <a:rPr lang="cs-CZ" b="1" i="1" dirty="0" smtClean="0">
                    <a:effectLst/>
                  </a:rPr>
                  <a:t> rovnice (</a:t>
                </a:r>
                <a:r>
                  <a:rPr lang="cs-CZ" sz="1200" i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l-GR" sz="1200" i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cs-CZ" sz="1200" b="0" i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N=</a:t>
                </a:r>
                <a:r>
                  <a:rPr lang="cs-CZ" sz="1200" b="0" i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1200" b="0" i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a </a:t>
                </a:r>
                <a:r>
                  <a:rPr lang="cs-CZ" sz="1200" i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sin</a:t>
                </a:r>
                <a:r>
                  <a:rPr lang="cs-CZ" sz="1200" i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〗⁡</a:t>
                </a:r>
                <a:r>
                  <a:rPr lang="cs-CZ" sz="1200" i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𝜃</a:t>
                </a:r>
                <a:r>
                  <a:rPr lang="cs-CZ" b="1" i="1" baseline="0" dirty="0" smtClean="0">
                    <a:effectLst/>
                  </a:rPr>
                  <a:t>) (</a:t>
                </a:r>
                <a:r>
                  <a:rPr lang="cs-CZ" b="1" dirty="0" smtClean="0"/>
                  <a:t>rentgenová strukturní analýza 1913? Důkaz nebo předpoklad</a:t>
                </a:r>
                <a:r>
                  <a:rPr lang="cs-CZ" b="1" dirty="0" smtClean="0">
                    <a:sym typeface="Wingdings" panose="05000000000000000000" pitchFamily="2" charset="2"/>
                  </a:rPr>
                  <a:t></a:t>
                </a:r>
                <a:r>
                  <a:rPr lang="cs-CZ" b="1" dirty="0" smtClean="0"/>
                  <a:t>)  </a:t>
                </a:r>
                <a:endParaRPr lang="cs-CZ" dirty="0" smtClean="0"/>
              </a:p>
              <a:p>
                <a:r>
                  <a:rPr lang="cs-CZ" dirty="0" smtClean="0">
                    <a:effectLst/>
                  </a:rPr>
                  <a:t> </a:t>
                </a:r>
                <a:r>
                  <a:rPr lang="cs-CZ" dirty="0" smtClean="0"/>
                  <a:t>v níž položíme řád difrakčního maxima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i="1" dirty="0" smtClean="0">
                    <a:effectLst/>
                  </a:rPr>
                  <a:t>N</a:t>
                </a:r>
                <a:r>
                  <a:rPr lang="cs-CZ" dirty="0" smtClean="0"/>
                  <a:t> = 1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a kde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i="1" dirty="0" smtClean="0">
                    <a:effectLst/>
                  </a:rPr>
                  <a:t>a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je vzdálenost krystalových rovin v monokrystalu niklu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(0,091 </a:t>
                </a:r>
                <a:r>
                  <a:rPr lang="cs-CZ" dirty="0" err="1" smtClean="0"/>
                  <a:t>nm</a:t>
                </a:r>
                <a:r>
                  <a:rPr lang="cs-CZ" dirty="0" smtClean="0"/>
                  <a:t>)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dirty="0" smtClean="0"/>
                  <a:t>a</a:t>
                </a:r>
                <a:r>
                  <a:rPr lang="cs-CZ" dirty="0" smtClean="0">
                    <a:effectLst/>
                  </a:rPr>
                  <a:t>  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q  </a:t>
                </a:r>
                <a:r>
                  <a:rPr lang="cs-CZ" dirty="0" smtClean="0">
                    <a:effectLst/>
                  </a:rPr>
                  <a:t> </a:t>
                </a:r>
                <a:r>
                  <a:rPr lang="cs-CZ" dirty="0" smtClean="0"/>
                  <a:t>výše uvedený úhel. Podle de </a:t>
                </a:r>
                <a:r>
                  <a:rPr lang="cs-CZ" dirty="0" err="1" smtClean="0"/>
                  <a:t>Broglieho</a:t>
                </a:r>
                <a:r>
                  <a:rPr lang="cs-CZ" dirty="0" smtClean="0"/>
                  <a:t> teorie je vlnová délka elektronu urychleného na energii</a:t>
                </a:r>
                <a:r>
                  <a:rPr lang="cs-CZ" dirty="0" smtClean="0">
                    <a:effectLst/>
                  </a:rPr>
                  <a:t> 54eV  </a:t>
                </a:r>
                <a:r>
                  <a:rPr lang="cs-CZ" dirty="0" smtClean="0"/>
                  <a:t>rovna</a:t>
                </a:r>
                <a:r>
                  <a:rPr lang="cs-CZ" dirty="0" smtClean="0">
                    <a:effectLst/>
                  </a:rPr>
                  <a:t>  0,166nm  </a:t>
                </a:r>
                <a:r>
                  <a:rPr lang="cs-CZ" dirty="0" smtClean="0"/>
                  <a:t>což je ovšem v dokonalé shodě s hodnotou experimentální.</a:t>
                </a:r>
              </a:p>
              <a:p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40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722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Difrakce na krystalických mřížkách byla pozorována nejen pro elektrony, ale i pro těžší částice. Tak např. v roce 1930 němečtí fyzikové </a:t>
            </a:r>
            <a:r>
              <a:rPr lang="cs-CZ" dirty="0" err="1" smtClean="0"/>
              <a:t>Esterman</a:t>
            </a:r>
            <a:r>
              <a:rPr lang="cs-CZ" dirty="0" smtClean="0"/>
              <a:t>, </a:t>
            </a:r>
            <a:r>
              <a:rPr lang="cs-CZ" dirty="0" err="1" smtClean="0"/>
              <a:t>Frisch</a:t>
            </a:r>
            <a:r>
              <a:rPr lang="cs-CZ" dirty="0" smtClean="0"/>
              <a:t> a Stern pozorovali difrakční efekty pro atomy helia bombardující monokrystal fluoridu lithia (</a:t>
            </a:r>
            <a:r>
              <a:rPr lang="cs-CZ" dirty="0" err="1" smtClean="0"/>
              <a:t>LiF</a:t>
            </a:r>
            <a:r>
              <a:rPr lang="cs-CZ" dirty="0" smtClean="0"/>
              <a:t>) a později </a:t>
            </a:r>
            <a:r>
              <a:rPr lang="cs-CZ" dirty="0" err="1" smtClean="0"/>
              <a:t>Mitchell</a:t>
            </a:r>
            <a:r>
              <a:rPr lang="cs-CZ" dirty="0" smtClean="0"/>
              <a:t> a </a:t>
            </a:r>
            <a:r>
              <a:rPr lang="cs-CZ" dirty="0" err="1" smtClean="0"/>
              <a:t>Powers</a:t>
            </a:r>
            <a:r>
              <a:rPr lang="cs-CZ" dirty="0" smtClean="0"/>
              <a:t> i pro neutrony bombardující monokrystal oxidu hořečnatého (</a:t>
            </a:r>
            <a:r>
              <a:rPr lang="cs-CZ" dirty="0" err="1" smtClean="0"/>
              <a:t>MgO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082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dirty="0" smtClean="0"/>
                  <a:t>c=</a:t>
                </a:r>
                <a:r>
                  <a:rPr lang="cs-CZ" sz="1200" dirty="0" smtClean="0"/>
                  <a:t>3*10</a:t>
                </a:r>
                <a:r>
                  <a:rPr lang="en-US" sz="1200" dirty="0" smtClean="0"/>
                  <a:t>^8</a:t>
                </a:r>
                <a:r>
                  <a:rPr lang="cs-CZ" sz="1200" dirty="0" smtClean="0"/>
                  <a:t>     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=6,626∙</m:t>
                    </m:r>
                    <m:sSup>
                      <m:sSupPr>
                        <m:ctrlP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𝐽𝑠</m:t>
                    </m:r>
                  </m:oMath>
                </a14:m>
                <a:r>
                  <a:rPr lang="cs-CZ" sz="1200" dirty="0" smtClean="0">
                    <a:solidFill>
                      <a:schemeClr val="bg1"/>
                    </a:solidFill>
                  </a:rPr>
                  <a:t>     1eV= 1,602*10^-19 J              </a:t>
                </a:r>
                <a:r>
                  <a:rPr lang="cs-CZ" sz="1200" dirty="0" err="1" smtClean="0">
                    <a:solidFill>
                      <a:schemeClr val="bg1"/>
                    </a:solidFill>
                  </a:rPr>
                  <a:t>me</a:t>
                </a:r>
                <a:r>
                  <a:rPr lang="cs-CZ" sz="1200" dirty="0" smtClean="0">
                    <a:solidFill>
                      <a:schemeClr val="bg1"/>
                    </a:solidFill>
                  </a:rPr>
                  <a:t>=9,11E-31kg     mp=1,673E-27kg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cs-CZ" sz="1200" dirty="0">
                  <a:solidFill>
                    <a:schemeClr val="bg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 vlnová délka  elektronu při rychlosti c je 2,4E-12 m    menší</a:t>
                </a:r>
                <a:r>
                  <a:rPr lang="cs-CZ" sz="1200" baseline="0" dirty="0" smtClean="0"/>
                  <a:t> vlnové délky nedosáhneme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aseline="0" dirty="0" smtClean="0">
                    <a:sym typeface="Mathematica1" panose="05000502060100000001" pitchFamily="2" charset="2"/>
                  </a:rPr>
                  <a:t>3,9E-12 m       1,2E-17 m (relativistický výpočet)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aseline="0" dirty="0" smtClean="0">
                    <a:sym typeface="Mathematica1" panose="05000502060100000001" pitchFamily="2" charset="2"/>
                  </a:rPr>
                  <a:t>1E-10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aseline="0" dirty="0" smtClean="0">
                    <a:sym typeface="Mathematica1" panose="05000502060100000001" pitchFamily="2" charset="2"/>
                  </a:rPr>
                  <a:t>2E-38 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120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226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2209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v klasické mechanice</a:t>
            </a:r>
            <a:r>
              <a:rPr lang="cs-CZ" baseline="0" dirty="0" smtClean="0"/>
              <a:t> se spojuje OTR a KM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578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Druhý a třetí bod známe i z teorie relativity.</a:t>
            </a:r>
          </a:p>
          <a:p>
            <a:endParaRPr lang="cs-CZ" dirty="0" smtClean="0"/>
          </a:p>
          <a:p>
            <a:r>
              <a:rPr lang="cs-CZ" dirty="0" smtClean="0"/>
              <a:t> Elektron v nekonečné potenciálové jámě je na tom s kvantováním energie</a:t>
            </a:r>
            <a:r>
              <a:rPr lang="cs-CZ" baseline="0" dirty="0" smtClean="0"/>
              <a:t> jako stojaté vlnění velikosti šířky dané jámy.</a:t>
            </a:r>
          </a:p>
          <a:p>
            <a:r>
              <a:rPr lang="cs-CZ" baseline="0" dirty="0" smtClean="0"/>
              <a:t> rozložení pravděpodobnosti částice se během času nemění, je stacionární, jako rozložení kmiten a uzlů na struně.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2086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Elektron v nekonečné potenciálové jámě je na tom s kvantováním energie</a:t>
            </a:r>
            <a:r>
              <a:rPr lang="cs-CZ" baseline="0" dirty="0" smtClean="0"/>
              <a:t> jako stojaté vlnění velikosti šířky dané jámy.</a:t>
            </a:r>
          </a:p>
          <a:p>
            <a:r>
              <a:rPr lang="cs-CZ" baseline="0" dirty="0" smtClean="0"/>
              <a:t> rozložení pravděpodobnosti částice se během času nemění, je </a:t>
            </a:r>
            <a:r>
              <a:rPr lang="cs-CZ" u="sng" baseline="0" dirty="0" smtClean="0"/>
              <a:t>stacionární,</a:t>
            </a:r>
            <a:r>
              <a:rPr lang="cs-CZ" u="none" baseline="0" dirty="0" smtClean="0"/>
              <a:t> </a:t>
            </a:r>
            <a:r>
              <a:rPr lang="cs-CZ" baseline="0" dirty="0" smtClean="0"/>
              <a:t>jako rozložení kmiten a uzlů na struně. (částice v klidu)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933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aseline="0" dirty="0" smtClean="0"/>
              <a:t>Kvantování energie, pro rozměry E-10 m odpovídá eV pro rozměry E-15 m odpovídá energii E6 eV</a:t>
            </a:r>
          </a:p>
          <a:p>
            <a:endParaRPr lang="cs-CZ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Budeme-li zvětšovat délku úsečky </a:t>
            </a:r>
            <a:r>
              <a:rPr lang="cs-CZ" i="1" dirty="0" smtClean="0"/>
              <a:t>L</a:t>
            </a:r>
            <a:r>
              <a:rPr lang="cs-CZ" dirty="0" smtClean="0"/>
              <a:t>, po níž se částice pohybuje mezi dvěma rovnoběžnými nekonečně vysokými stěnami kolmými k ose </a:t>
            </a:r>
            <a:r>
              <a:rPr lang="cs-CZ" i="1" dirty="0" smtClean="0"/>
              <a:t>x</a:t>
            </a:r>
            <a:r>
              <a:rPr lang="cs-CZ" dirty="0" smtClean="0"/>
              <a:t>, energie daného stavu bude klesat v souladu se vztahem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rozdíly mezi sousedními energetickými hladinami se budou zmenšovat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Pro nekonečné </a:t>
            </a:r>
            <a:r>
              <a:rPr lang="cs-CZ" i="1" dirty="0" smtClean="0"/>
              <a:t>L</a:t>
            </a:r>
            <a:r>
              <a:rPr lang="cs-CZ" dirty="0" smtClean="0"/>
              <a:t> bude již částice volná a její energie přestane být kvantována. </a:t>
            </a:r>
          </a:p>
          <a:p>
            <a:endParaRPr lang="cs-CZ" baseline="0" dirty="0" smtClean="0"/>
          </a:p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97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464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  stacionární tvar popisuje elektron v atomu</a:t>
                </a:r>
              </a:p>
              <a:p>
                <a:endParaRPr lang="cs-CZ" sz="1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cs-CZ" dirty="0" smtClean="0"/>
                  <a:t>    </a:t>
                </a:r>
                <a:r>
                  <a:rPr lang="cs-CZ" dirty="0" err="1" smtClean="0"/>
                  <a:t>hamiltonián</a:t>
                </a:r>
                <a:r>
                  <a:rPr lang="cs-CZ" dirty="0" smtClean="0"/>
                  <a:t>  je složen z kinetické</a:t>
                </a:r>
                <a:r>
                  <a:rPr lang="cs-CZ" baseline="0" dirty="0" smtClean="0"/>
                  <a:t> a potenciální energie</a:t>
                </a:r>
              </a:p>
              <a:p>
                <a:r>
                  <a:rPr lang="cs-CZ" baseline="0" dirty="0" smtClean="0">
                    <a:latin typeface="Cambria" panose="02040503050406030204" pitchFamily="18" charset="0"/>
                  </a:rPr>
                  <a:t>Δ   </a:t>
                </a:r>
                <a:r>
                  <a:rPr lang="cs-CZ" baseline="0" dirty="0" err="1" smtClean="0">
                    <a:latin typeface="Cambria" panose="02040503050406030204" pitchFamily="18" charset="0"/>
                  </a:rPr>
                  <a:t>Laplaceův</a:t>
                </a:r>
                <a:r>
                  <a:rPr lang="cs-CZ" baseline="0" dirty="0" smtClean="0">
                    <a:latin typeface="Cambria" panose="02040503050406030204" pitchFamily="18" charset="0"/>
                  </a:rPr>
                  <a:t> operátor 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  stacionární tvar popisuje elektron v atomu</a:t>
                </a:r>
              </a:p>
              <a:p>
                <a:endParaRPr lang="cs-CZ" sz="1200" b="0" i="1" dirty="0" smtClean="0">
                  <a:latin typeface="Cambria Math" panose="02040503050406030204" pitchFamily="18" charset="0"/>
                </a:endParaRPr>
              </a:p>
              <a:p>
                <a:r>
                  <a:rPr lang="cs-CZ" sz="1200" b="0" i="0" smtClean="0">
                    <a:latin typeface="Cambria Math" panose="02040503050406030204" pitchFamily="18" charset="0"/>
                  </a:rPr>
                  <a:t>𝐻</a:t>
                </a:r>
                <a:r>
                  <a:rPr lang="cs-CZ" dirty="0" smtClean="0"/>
                  <a:t>    </a:t>
                </a:r>
                <a:r>
                  <a:rPr lang="cs-CZ" dirty="0" err="1" smtClean="0"/>
                  <a:t>hamiltonián</a:t>
                </a:r>
                <a:r>
                  <a:rPr lang="cs-CZ" dirty="0" smtClean="0"/>
                  <a:t>  je složen z kinetické</a:t>
                </a:r>
                <a:r>
                  <a:rPr lang="cs-CZ" baseline="0" dirty="0" smtClean="0"/>
                  <a:t> a potenciální energie</a:t>
                </a:r>
              </a:p>
              <a:p>
                <a:r>
                  <a:rPr lang="cs-CZ" baseline="0" dirty="0" smtClean="0">
                    <a:latin typeface="Cambria" panose="02040503050406030204" pitchFamily="18" charset="0"/>
                  </a:rPr>
                  <a:t>Δ   </a:t>
                </a:r>
                <a:r>
                  <a:rPr lang="cs-CZ" baseline="0" dirty="0" err="1" smtClean="0">
                    <a:latin typeface="Cambria" panose="02040503050406030204" pitchFamily="18" charset="0"/>
                  </a:rPr>
                  <a:t>Laplaceův</a:t>
                </a:r>
                <a:r>
                  <a:rPr lang="cs-CZ" baseline="0" dirty="0" smtClean="0">
                    <a:latin typeface="Cambria" panose="02040503050406030204" pitchFamily="18" charset="0"/>
                  </a:rPr>
                  <a:t> operátor 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360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1200" dirty="0" smtClean="0"/>
                  <a:t>c=</a:t>
                </a:r>
                <a:r>
                  <a:rPr lang="cs-CZ" sz="1200" dirty="0" smtClean="0"/>
                  <a:t>3*10</a:t>
                </a:r>
                <a:r>
                  <a:rPr lang="en-US" sz="1200" dirty="0" smtClean="0"/>
                  <a:t>^8</a:t>
                </a:r>
                <a:r>
                  <a:rPr lang="cs-CZ" sz="1200" dirty="0" smtClean="0"/>
                  <a:t>     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=6,626∙</m:t>
                    </m:r>
                    <m:sSup>
                      <m:sSupPr>
                        <m:ctrlP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−34</m:t>
                        </m:r>
                      </m:sup>
                    </m:sSup>
                    <m:r>
                      <a:rPr lang="cs-CZ" sz="1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𝐽𝑠</m:t>
                    </m:r>
                  </m:oMath>
                </a14:m>
                <a:r>
                  <a:rPr lang="cs-CZ" sz="1200" dirty="0" smtClean="0">
                    <a:solidFill>
                      <a:schemeClr val="bg1"/>
                    </a:solidFill>
                  </a:rPr>
                  <a:t>     1eV= 1,602*10^-19 J              </a:t>
                </a:r>
                <a:r>
                  <a:rPr lang="cs-CZ" sz="1200" dirty="0" err="1" smtClean="0">
                    <a:solidFill>
                      <a:schemeClr val="bg1"/>
                    </a:solidFill>
                  </a:rPr>
                  <a:t>me</a:t>
                </a:r>
                <a:r>
                  <a:rPr lang="cs-CZ" sz="1200" dirty="0" smtClean="0">
                    <a:solidFill>
                      <a:schemeClr val="bg1"/>
                    </a:solidFill>
                  </a:rPr>
                  <a:t>=9,11E-31kg     mp=1,673E-27kg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cs-CZ" sz="1200" dirty="0">
                  <a:solidFill>
                    <a:schemeClr val="bg1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dirty="0" smtClean="0"/>
                  <a:t>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cs-CZ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200" dirty="0" smtClean="0">
                    <a:sym typeface="Mathematica1" panose="05000502060100000001" pitchFamily="2" charset="2"/>
                  </a:rPr>
                  <a:t>        2,4 eV   9,4 eV????</a:t>
                </a:r>
                <a:r>
                  <a:rPr lang="cs-CZ" sz="1200" baseline="0" dirty="0" smtClean="0">
                    <a:sym typeface="Mathematica1" panose="05000502060100000001" pitchFamily="2" charset="2"/>
                  </a:rPr>
                  <a:t>        (3,7651E-19J)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cs-CZ" sz="1200" baseline="0" dirty="0" smtClean="0">
                    <a:sym typeface="Mathematica1" panose="05000502060100000001" pitchFamily="2" charset="2"/>
                  </a:rPr>
                  <a:t> v makrosvětě se energie může měnit téměř spojitě       E-46 eV   1g hmotnost míčku   3E-46 </a:t>
                </a:r>
                <a:r>
                  <a:rPr lang="cs-CZ" sz="1200" baseline="0" smtClean="0">
                    <a:sym typeface="Mathematica1" panose="05000502060100000001" pitchFamily="2" charset="2"/>
                  </a:rPr>
                  <a:t>eV    13E-46eV   (5,4898E-65)</a:t>
                </a:r>
                <a:endParaRPr lang="cs-CZ" sz="1200" dirty="0" smtClean="0">
                  <a:sym typeface="Mathematica1" panose="05000502060100000001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6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781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018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2,5*10</a:t>
                </a:r>
                <a:r>
                  <a:rPr lang="en-US" sz="1200" dirty="0" smtClean="0"/>
                  <a:t>^-9 eV;</a:t>
                </a:r>
                <a:r>
                  <a:rPr lang="en-US" sz="1200" baseline="0" dirty="0" smtClean="0"/>
                  <a:t> 1</a:t>
                </a:r>
                <a:r>
                  <a:rPr lang="cs-CZ" sz="1200" dirty="0" smtClean="0"/>
                  <a:t>,</a:t>
                </a:r>
                <a:r>
                  <a:rPr lang="en-US" sz="1200" dirty="0" smtClean="0"/>
                  <a:t>2</a:t>
                </a:r>
                <a:r>
                  <a:rPr lang="cs-CZ" sz="1200" dirty="0" smtClean="0"/>
                  <a:t>*10</a:t>
                </a:r>
                <a:r>
                  <a:rPr lang="en-US" sz="1200" dirty="0" smtClean="0"/>
                  <a:t>^-5 eV; </a:t>
                </a:r>
                <a:r>
                  <a:rPr lang="cs-CZ" sz="1200" dirty="0" smtClean="0"/>
                  <a:t>2,</a:t>
                </a:r>
                <a:r>
                  <a:rPr lang="en-US" sz="1200" dirty="0" smtClean="0"/>
                  <a:t>14 eV; 12 eV; 1,2 </a:t>
                </a:r>
                <a:r>
                  <a:rPr lang="en-US" sz="1200" dirty="0" err="1" smtClean="0"/>
                  <a:t>keV</a:t>
                </a:r>
                <a:r>
                  <a:rPr lang="en-US" sz="1200" dirty="0" smtClean="0"/>
                  <a:t>; 1,2 MeV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Molekuly CO2</a:t>
                </a:r>
                <a:r>
                  <a:rPr lang="cs-CZ" sz="1200" baseline="0" dirty="0" smtClean="0">
                    <a:latin typeface="+mn-lt"/>
                  </a:rPr>
                  <a:t> pohlcují kvanta infračerveného záření vycházejícího z povrchu Země, molekuly ozonu kvanta ultrafialového záření Slunce</a:t>
                </a:r>
                <a:endParaRPr lang="cs-CZ" sz="12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/>
                  <a:t> </a:t>
                </a:r>
                <a:r>
                  <a:rPr lang="cs-CZ" sz="1200" dirty="0" smtClean="0">
                    <a:latin typeface="+mn-lt"/>
                  </a:rPr>
                  <a:t>Optické mikroskopy   do </a:t>
                </a:r>
                <a:r>
                  <a:rPr lang="cs-CZ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〖10〗^(−7) m </a:t>
                </a:r>
                <a: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  <a:t/>
                </a:r>
                <a:br>
                  <a:rPr lang="cs-CZ" sz="1200" b="0" dirty="0" smtClean="0">
                    <a:latin typeface="+mn-lt"/>
                    <a:ea typeface="Cambria Math" panose="02040503050406030204" pitchFamily="18" charset="0"/>
                  </a:rPr>
                </a:br>
                <a:r>
                  <a:rPr lang="cs-CZ" sz="1200" dirty="0" smtClean="0">
                    <a:latin typeface="+mn-lt"/>
                  </a:rPr>
                  <a:t>(polovina vlnové délky viditelného světla </a:t>
                </a:r>
                <a:r>
                  <a:rPr lang="cs-CZ" sz="1200" dirty="0" smtClean="0">
                    <a:latin typeface="+mn-lt"/>
                    <a:sym typeface="Mathematica1" panose="05000502060100000001" pitchFamily="2" charset="2"/>
                  </a:rPr>
                  <a:t></a:t>
                </a:r>
                <a:r>
                  <a:rPr lang="cs-CZ" sz="1200" dirty="0" smtClean="0">
                    <a:latin typeface="+mn-lt"/>
                  </a:rPr>
                  <a:t> bakterie)</a:t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2 000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 smtClean="0">
                    <a:latin typeface="+mn-lt"/>
                  </a:rPr>
                  <a:t>Elektronové mikroskopy   do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〖10〗^(−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cs-CZ" sz="12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1200" dirty="0" smtClean="0">
                    <a:latin typeface="+mn-lt"/>
                  </a:rPr>
                  <a:t/>
                </a:r>
                <a:br>
                  <a:rPr lang="cs-CZ" sz="1200" dirty="0" smtClean="0">
                    <a:latin typeface="+mn-lt"/>
                  </a:rPr>
                </a:br>
                <a:r>
                  <a:rPr lang="cs-CZ" sz="1200" dirty="0" smtClean="0">
                    <a:latin typeface="+mn-lt"/>
                  </a:rPr>
                  <a:t>úhlové zvětšení 100 000 (viry)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1200" dirty="0">
                    <a:latin typeface="+mn-lt"/>
                  </a:rPr>
                  <a:t>Rastrovací tunelový  elektronový mikroskop</a:t>
                </a:r>
                <a:br>
                  <a:rPr lang="cs-CZ" sz="1200" dirty="0">
                    <a:latin typeface="+mn-lt"/>
                  </a:rPr>
                </a:br>
                <a:r>
                  <a:rPr lang="cs-CZ" sz="1200" dirty="0">
                    <a:latin typeface="+mn-lt"/>
                  </a:rPr>
                  <a:t>do </a:t>
                </a:r>
                <a:r>
                  <a:rPr lang="cs-CZ" sz="1200" i="0">
                    <a:latin typeface="Cambria Math" panose="02040503050406030204" pitchFamily="18" charset="0"/>
                  </a:rPr>
                  <a:t>〖2∙10〗^(−10)  m </a:t>
                </a:r>
                <a:r>
                  <a:rPr lang="cs-CZ" sz="1200" dirty="0">
                    <a:latin typeface="+mn-lt"/>
                  </a:rPr>
                  <a:t>  (atomy)</a:t>
                </a:r>
              </a:p>
              <a:p>
                <a:r>
                  <a:rPr lang="cs-CZ" dirty="0" smtClean="0"/>
                  <a:t> nelze mluvit o úhlovém zvětšení, nevzniká obraz, obraz je výsledek </a:t>
                </a:r>
                <a:r>
                  <a:rPr lang="cs-CZ" baseline="0" dirty="0" smtClean="0"/>
                  <a:t> napěťových signálů na hrotu</a:t>
                </a:r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73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394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130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3648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3,09434 10</a:t>
            </a:r>
            <a:r>
              <a:rPr lang="en-US" dirty="0" smtClean="0"/>
              <a:t>^-19</a:t>
            </a:r>
            <a:r>
              <a:rPr lang="en-US" baseline="0" dirty="0" smtClean="0"/>
              <a:t> J=1,93 eV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</a:t>
            </a:r>
            <a:r>
              <a:rPr lang="cs-CZ" dirty="0" smtClean="0"/>
              <a:t>,</a:t>
            </a:r>
            <a:r>
              <a:rPr lang="en-US" dirty="0" smtClean="0"/>
              <a:t>52714</a:t>
            </a:r>
            <a:r>
              <a:rPr lang="cs-CZ" dirty="0" smtClean="0"/>
              <a:t> 10</a:t>
            </a:r>
            <a:r>
              <a:rPr lang="en-US" dirty="0" smtClean="0"/>
              <a:t>^-19</a:t>
            </a:r>
            <a:r>
              <a:rPr lang="en-US" baseline="0" dirty="0" smtClean="0"/>
              <a:t> J=4,699 eV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07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589396" y="1447800"/>
            <a:ext cx="3898012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20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4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866441" y="3129281"/>
            <a:ext cx="25514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2"/>
          </p:nvPr>
        </p:nvSpPr>
        <p:spPr>
          <a:xfrm>
            <a:off x="827700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3"/>
          </p:nvPr>
        </p:nvSpPr>
        <p:spPr>
          <a:xfrm>
            <a:off x="4241976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400" b="0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Font typeface="Questrial"/>
              <a:buNone/>
              <a:defRPr sz="2000" b="1"/>
            </a:lvl2pPr>
            <a:lvl3pPr marL="914400" indent="0" rtl="0">
              <a:spcBef>
                <a:spcPts val="0"/>
              </a:spcBef>
              <a:buFont typeface="Quest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Quest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Quest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Quest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Quest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Quest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4"/>
          </p:nvPr>
        </p:nvSpPr>
        <p:spPr>
          <a:xfrm>
            <a:off x="4241976" y="2514600"/>
            <a:ext cx="3298112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27700" y="2060575"/>
            <a:ext cx="3298112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241975" y="2056092"/>
            <a:ext cx="3298115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600"/>
            </a:lvl2pPr>
            <a:lvl3pPr rtl="0">
              <a:spcBef>
                <a:spcPts val="0"/>
              </a:spcBef>
              <a:defRPr sz="14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866441" y="1447800"/>
            <a:ext cx="662096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7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866441" y="4777380"/>
            <a:ext cx="662096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2000" b="0" i="0" u="none" strike="noStrike" cap="none" baseline="0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None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5400000">
            <a:off x="3974116" y="2685879"/>
            <a:ext cx="5826124" cy="13147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 rot="5400000">
            <a:off x="532314" y="730365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2085180" y="794543"/>
            <a:ext cx="4195762" cy="6711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menovk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66441" y="3124200"/>
            <a:ext cx="662096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000" b="0" cap="none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66441" y="4777380"/>
            <a:ext cx="662096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86D1D8"/>
              </a:buClr>
              <a:buFont typeface="Questrial"/>
              <a:buNone/>
              <a:defRPr sz="2000" cap="none">
                <a:solidFill>
                  <a:srgbClr val="86D1D8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ázev a popise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6620967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6620967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8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atický obrázek s popiske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66442" y="4800587"/>
            <a:ext cx="662096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4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866441" y="685800"/>
            <a:ext cx="662096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66442" y="5367325"/>
            <a:ext cx="662096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2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65655" y="1854191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3600" b="0"/>
            </a:lvl1pPr>
            <a:lvl2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rtl="0">
              <a:spcBef>
                <a:spcPts val="0"/>
              </a:spcBef>
              <a:defRPr sz="4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866441" y="3657600"/>
            <a:ext cx="3814728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 sz="1400"/>
            </a:lvl1pPr>
            <a:lvl2pPr marL="457200" indent="0" rtl="0">
              <a:spcBef>
                <a:spcPts val="0"/>
              </a:spcBef>
              <a:buFont typeface="Questrial"/>
              <a:buNone/>
              <a:defRPr sz="1200"/>
            </a:lvl2pPr>
            <a:lvl3pPr marL="914400" indent="0" rtl="0">
              <a:spcBef>
                <a:spcPts val="0"/>
              </a:spcBef>
              <a:buFont typeface="Questrial"/>
              <a:buNone/>
              <a:defRPr sz="1000"/>
            </a:lvl3pPr>
            <a:lvl4pPr marL="1371600" indent="0" rtl="0">
              <a:spcBef>
                <a:spcPts val="0"/>
              </a:spcBef>
              <a:buFont typeface="Questrial"/>
              <a:buNone/>
              <a:defRPr sz="900"/>
            </a:lvl4pPr>
            <a:lvl5pPr marL="1828800" indent="0" rtl="0">
              <a:spcBef>
                <a:spcPts val="0"/>
              </a:spcBef>
              <a:buFont typeface="Questrial"/>
              <a:buNone/>
              <a:defRPr sz="900"/>
            </a:lvl5pPr>
            <a:lvl6pPr marL="2286000" indent="0" rtl="0">
              <a:spcBef>
                <a:spcPts val="0"/>
              </a:spcBef>
              <a:buFont typeface="Questrial"/>
              <a:buNone/>
              <a:defRPr sz="900"/>
            </a:lvl6pPr>
            <a:lvl7pPr marL="2743200" indent="0" rtl="0">
              <a:spcBef>
                <a:spcPts val="0"/>
              </a:spcBef>
              <a:buFont typeface="Questrial"/>
              <a:buNone/>
              <a:defRPr sz="900"/>
            </a:lvl7pPr>
            <a:lvl8pPr marL="3200400" indent="0" rtl="0">
              <a:spcBef>
                <a:spcPts val="0"/>
              </a:spcBef>
              <a:buFont typeface="Questrial"/>
              <a:buNone/>
              <a:defRPr sz="900"/>
            </a:lvl8pPr>
            <a:lvl9pPr marL="3657600" indent="0" rtl="0">
              <a:spcBef>
                <a:spcPts val="0"/>
              </a:spcBef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297612" y="1676400"/>
            <a:ext cx="2822574" cy="2822574"/>
            <a:chOff x="6297612" y="1676400"/>
            <a:chExt cx="2822574" cy="2822574"/>
          </a:xfrm>
        </p:grpSpPr>
        <p:pic>
          <p:nvPicPr>
            <p:cNvPr id="10" name="Shape 10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297612" y="1676400"/>
              <a:ext cx="2822574" cy="2822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Shape 11"/>
            <p:cNvSpPr/>
            <p:nvPr/>
          </p:nvSpPr>
          <p:spPr>
            <a:xfrm>
              <a:off x="6711950" y="2089150"/>
              <a:ext cx="1993900" cy="199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Shape 12"/>
          <p:cNvGrpSpPr/>
          <p:nvPr/>
        </p:nvGrpSpPr>
        <p:grpSpPr>
          <a:xfrm>
            <a:off x="5688012" y="-457200"/>
            <a:ext cx="1603375" cy="1603375"/>
            <a:chOff x="5688012" y="-457200"/>
            <a:chExt cx="1603375" cy="1603375"/>
          </a:xfrm>
        </p:grpSpPr>
        <p:pic>
          <p:nvPicPr>
            <p:cNvPr id="13" name="Shape 1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688012" y="-457200"/>
              <a:ext cx="1603375" cy="160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/>
            <p:nvPr/>
          </p:nvSpPr>
          <p:spPr>
            <a:xfrm>
              <a:off x="5924550" y="-222250"/>
              <a:ext cx="1131887" cy="1130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Shape 15"/>
          <p:cNvGrpSpPr/>
          <p:nvPr/>
        </p:nvGrpSpPr>
        <p:grpSpPr>
          <a:xfrm>
            <a:off x="6297612" y="6096000"/>
            <a:ext cx="993774" cy="993774"/>
            <a:chOff x="6297612" y="6096000"/>
            <a:chExt cx="993774" cy="993774"/>
          </a:xfrm>
        </p:grpSpPr>
        <p:pic>
          <p:nvPicPr>
            <p:cNvPr id="16" name="Shape 16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97612" y="6096000"/>
              <a:ext cx="993774" cy="993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Shape 17"/>
            <p:cNvSpPr/>
            <p:nvPr/>
          </p:nvSpPr>
          <p:spPr>
            <a:xfrm>
              <a:off x="6445250" y="6240462"/>
              <a:ext cx="700086" cy="7016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-152400" y="2670175"/>
            <a:ext cx="4187824" cy="4187824"/>
            <a:chOff x="-152400" y="2670175"/>
            <a:chExt cx="4187824" cy="4187824"/>
          </a:xfrm>
        </p:grpSpPr>
        <p:pic>
          <p:nvPicPr>
            <p:cNvPr id="19" name="Shape 1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-152400" y="2670175"/>
              <a:ext cx="4187824" cy="4187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0"/>
            <p:cNvSpPr/>
            <p:nvPr/>
          </p:nvSpPr>
          <p:spPr>
            <a:xfrm>
              <a:off x="460375" y="3281362"/>
              <a:ext cx="2962275" cy="29622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Shape 21"/>
          <p:cNvGrpSpPr/>
          <p:nvPr/>
        </p:nvGrpSpPr>
        <p:grpSpPr>
          <a:xfrm>
            <a:off x="-841375" y="2895600"/>
            <a:ext cx="2365375" cy="2365375"/>
            <a:chOff x="-841375" y="2895600"/>
            <a:chExt cx="2365375" cy="2365375"/>
          </a:xfrm>
        </p:grpSpPr>
        <p:pic>
          <p:nvPicPr>
            <p:cNvPr id="22" name="Shape 22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841375" y="2895600"/>
              <a:ext cx="2365375" cy="236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Shape 23"/>
            <p:cNvSpPr/>
            <p:nvPr/>
          </p:nvSpPr>
          <p:spPr>
            <a:xfrm>
              <a:off x="-493712" y="3241675"/>
              <a:ext cx="1670050" cy="16700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Shape 24"/>
          <p:cNvSpPr/>
          <p:nvPr/>
        </p:nvSpPr>
        <p:spPr>
          <a:xfrm>
            <a:off x="7745411" y="0"/>
            <a:ext cx="685799" cy="1100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84187" y="452437"/>
            <a:ext cx="7056437" cy="1400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200" b="0" i="0" u="none" strike="noStrike" cap="none" baseline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27087" y="2052636"/>
            <a:ext cx="6711949" cy="4195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4130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20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indent="-19430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indent="-14731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indent="-157480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indent="-157479" algn="l" rtl="0">
              <a:spcBef>
                <a:spcPts val="1000"/>
              </a:spcBef>
              <a:spcAft>
                <a:spcPts val="0"/>
              </a:spcAft>
              <a:buClr>
                <a:srgbClr val="8AD0D6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42" marR="0" indent="-15752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49" marR="0" indent="-15752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57" marR="0" indent="-15753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64" marR="0" indent="-15754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ymbol"/>
              <a:buChar char=""/>
              <a:defRPr sz="1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5400000">
            <a:off x="7494586" y="1828799"/>
            <a:ext cx="99059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5400000">
            <a:off x="6233318" y="3263106"/>
            <a:ext cx="3859212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6" marR="0" indent="-6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15" marR="0" indent="-1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22" marR="0" indent="-2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31" marR="0" indent="-31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38" marR="0" indent="-37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46" marR="0" indent="-45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53" marR="0" indent="-52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60" marR="0" indent="-6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050" y="295275"/>
            <a:ext cx="628649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8.jp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8424" y="1624083"/>
            <a:ext cx="6534718" cy="464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79386" y="415403"/>
            <a:ext cx="8259205" cy="2646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6600" dirty="0" smtClean="0">
                <a:solidFill>
                  <a:schemeClr val="lt2"/>
                </a:solidFill>
                <a:latin typeface="+mn-lt"/>
                <a:ea typeface="Questrial"/>
                <a:cs typeface="Times New Roman" panose="02020603050405020304" pitchFamily="18" charset="0"/>
                <a:sym typeface="Questrial"/>
              </a:rPr>
              <a:t>Pohyb v mikrosvětě</a:t>
            </a:r>
            <a:endParaRPr lang="en-US" sz="66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77077" y="457200"/>
            <a:ext cx="8269357" cy="60429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569783"/>
            <a:ext cx="8050695" cy="59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27087" y="1550504"/>
                <a:ext cx="7780200" cy="4697894"/>
              </a:xfrm>
            </p:spPr>
            <p:txBody>
              <a:bodyPr/>
              <a:lstStyle/>
              <a:p>
                <a:r>
                  <a:rPr lang="cs-CZ" sz="2800" dirty="0" smtClean="0"/>
                  <a:t>Cesium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=467 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𝑇𝐻𝑧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=642 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cs-CZ" sz="2800" dirty="0" smtClean="0"/>
                  <a:t> </a:t>
                </a:r>
              </a:p>
              <a:p>
                <a:r>
                  <a:rPr lang="cs-CZ" sz="2800" dirty="0" smtClean="0"/>
                  <a:t>Určete W</a:t>
                </a:r>
                <a:r>
                  <a:rPr lang="cs-CZ" sz="2800" baseline="-25000" dirty="0" smtClean="0"/>
                  <a:t>0</a:t>
                </a:r>
                <a:endParaRPr lang="cs-CZ" sz="2800" baseline="-25000" dirty="0"/>
              </a:p>
              <a:p>
                <a:r>
                  <a:rPr lang="cs-CZ" sz="2800" dirty="0" smtClean="0"/>
                  <a:t> </a:t>
                </a:r>
              </a:p>
              <a:p>
                <a:endParaRPr lang="cs-CZ" sz="2800" dirty="0"/>
              </a:p>
              <a:p>
                <a:r>
                  <a:rPr lang="cs-CZ" sz="2800" dirty="0" smtClean="0"/>
                  <a:t>Stříbro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1136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𝑇𝐻𝑧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264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800" i="1"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cs-CZ" sz="2800" dirty="0"/>
                  <a:t> </a:t>
                </a:r>
              </a:p>
              <a:p>
                <a:r>
                  <a:rPr lang="cs-CZ" sz="2800" dirty="0"/>
                  <a:t>Určete W</a:t>
                </a:r>
                <a:r>
                  <a:rPr lang="cs-CZ" sz="2800" baseline="-25000" dirty="0"/>
                  <a:t>0</a:t>
                </a:r>
              </a:p>
              <a:p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7087" y="1550504"/>
                <a:ext cx="7780200" cy="4697894"/>
              </a:xfrm>
              <a:blipFill rotWithShape="0">
                <a:blip r:embed="rId3"/>
                <a:stretch>
                  <a:fillRect l="-78" t="-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7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42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FOTOEFEKT</a:t>
            </a:r>
            <a:endParaRPr lang="en-US" sz="42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1" y="1152525"/>
            <a:ext cx="5148470" cy="6526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None/>
            </a:pPr>
            <a:endParaRPr lang="cs-CZ" sz="2600" dirty="0">
              <a:latin typeface="+mn-l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dirty="0">
                <a:latin typeface="+mn-lt"/>
                <a:sym typeface="Mathematica1" panose="05000502060100000001" pitchFamily="2" charset="2"/>
              </a:rPr>
              <a:t>Vnější </a:t>
            </a:r>
            <a:r>
              <a:rPr lang="cs-CZ" sz="3000" dirty="0" smtClean="0">
                <a:latin typeface="+mn-lt"/>
                <a:sym typeface="Mathematica1" panose="05000502060100000001" pitchFamily="2" charset="2"/>
              </a:rPr>
              <a:t>fotoelektrický jev</a:t>
            </a:r>
            <a:endParaRPr lang="cs-CZ" sz="3000" dirty="0">
              <a:latin typeface="+mn-lt"/>
              <a:sym typeface="Mathematica1" panose="05000502060100000001" pitchFamily="2" charset="2"/>
            </a:endParaRPr>
          </a:p>
          <a:p>
            <a:pPr marL="857250" lvl="1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  <a:sym typeface="Mathematica1" panose="05000502060100000001" pitchFamily="2" charset="2"/>
              </a:rPr>
              <a:t>Elektrony povrchem látky unikají, nastává fotoemise elektronů</a:t>
            </a:r>
          </a:p>
          <a:p>
            <a:pPr marL="857250" lvl="1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  <a:sym typeface="Mathematica1" panose="05000502060100000001" pitchFamily="2" charset="2"/>
              </a:rPr>
              <a:t>Fotonka</a:t>
            </a:r>
            <a:endParaRPr lang="cs-CZ" sz="2800" dirty="0">
              <a:latin typeface="+mn-lt"/>
              <a:sym typeface="Mathematica1" panose="05000502060100000001" pitchFamily="2" charset="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t="20580" r="34444" b="22319"/>
          <a:stretch/>
        </p:blipFill>
        <p:spPr>
          <a:xfrm>
            <a:off x="5632657" y="194065"/>
            <a:ext cx="3014386" cy="62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098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516421"/>
            <a:ext cx="8893175" cy="6526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n-lt"/>
              </a:rPr>
              <a:t>Vnitřní fotoelektrický jev</a:t>
            </a:r>
          </a:p>
          <a:p>
            <a:pPr marL="857250" lvl="1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Elektrony se uvolňují jen uvnitř polovodičového krystalu a zvyšují tak jeho </a:t>
            </a:r>
            <a:r>
              <a:rPr lang="cs-CZ" sz="2800" dirty="0" smtClean="0">
                <a:latin typeface="+mn-lt"/>
              </a:rPr>
              <a:t>vodivost.</a:t>
            </a:r>
          </a:p>
          <a:p>
            <a:pPr marL="857250" lvl="1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Fotorezistor</a:t>
            </a:r>
          </a:p>
          <a:p>
            <a:pPr marL="857250" lvl="1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Fotodioda</a:t>
            </a:r>
          </a:p>
          <a:p>
            <a:pPr marL="1257300" lvl="2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+mn-lt"/>
              </a:rPr>
              <a:t>Přechod PN v odporovém režimu, nebo hradlovém režimu(zdroj energie – fotočlánky)</a:t>
            </a:r>
          </a:p>
          <a:p>
            <a:pPr marL="857250" lvl="1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Fototranzistor</a:t>
            </a:r>
            <a:endParaRPr lang="cs-CZ" sz="28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3" y="4415631"/>
            <a:ext cx="2918446" cy="240593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8" y="4383157"/>
            <a:ext cx="3299791" cy="247484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7347" y="5579033"/>
            <a:ext cx="1437499" cy="9605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32" y="4407039"/>
            <a:ext cx="1716509" cy="5721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87" y="5340538"/>
            <a:ext cx="1148382" cy="12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390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0" y="914400"/>
            <a:ext cx="8527774" cy="51352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Proč se za sklem neopálíme?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Výstupní práce elektronů pro sodík je 2,28 </a:t>
            </a:r>
            <a:r>
              <a:rPr lang="cs-CZ" sz="2800" dirty="0" err="1" smtClean="0">
                <a:latin typeface="+mn-lt"/>
              </a:rPr>
              <a:t>eV.</a:t>
            </a:r>
            <a:r>
              <a:rPr lang="cs-CZ" sz="2800" dirty="0" smtClean="0">
                <a:latin typeface="+mn-lt"/>
              </a:rPr>
              <a:t> S jakou energií budou vyletovat elektrony z povrchu sodíkové katody, když na ni dopadá ultrafialové záření s vlnovou délkou 300nm?</a:t>
            </a:r>
            <a:endParaRPr lang="en-US" sz="2800" dirty="0" smtClean="0">
              <a:latin typeface="+mn-lt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Lze  vyvolat vnější fotoelektrický jev u sodíku zářením o vlnové délce 500nm?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35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dirty="0" smtClean="0">
                <a:latin typeface="+mn-lt"/>
              </a:rPr>
              <a:t>3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/ </a:t>
            </a:r>
            <a:r>
              <a:rPr lang="cs-CZ" dirty="0" smtClean="0"/>
              <a:t>Foton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556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4552" y="295899"/>
            <a:ext cx="7056437" cy="95892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Compton</a:t>
            </a:r>
            <a:r>
              <a:rPr lang="cs-CZ" dirty="0" smtClean="0">
                <a:latin typeface="+mn-lt"/>
              </a:rPr>
              <a:t>ů</a:t>
            </a:r>
            <a:r>
              <a:rPr lang="en-US" dirty="0" smtClean="0">
                <a:latin typeface="+mn-lt"/>
              </a:rPr>
              <a:t>v </a:t>
            </a:r>
            <a:r>
              <a:rPr lang="en-US" dirty="0" err="1" smtClean="0">
                <a:latin typeface="+mn-lt"/>
              </a:rPr>
              <a:t>jev</a:t>
            </a:r>
            <a:r>
              <a:rPr lang="cs-CZ" dirty="0" smtClean="0">
                <a:latin typeface="+mn-lt"/>
              </a:rPr>
              <a:t> 1922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2359406"/>
            <a:ext cx="9283148" cy="33144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Arthur </a:t>
            </a:r>
            <a:r>
              <a:rPr lang="cs-CZ" sz="2800" dirty="0" err="1" smtClean="0">
                <a:latin typeface="+mj-lt"/>
              </a:rPr>
              <a:t>Compton</a:t>
            </a:r>
            <a:r>
              <a:rPr lang="cs-CZ" sz="2800" dirty="0" smtClean="0">
                <a:latin typeface="+mj-lt"/>
              </a:rPr>
              <a:t> (1892-1962)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Bombardoval slabou uhlíkovou vrstvu tvrdým rentgenovým zářením (</a:t>
            </a:r>
            <a:r>
              <a:rPr lang="cs-CZ" sz="2800" dirty="0" smtClean="0">
                <a:latin typeface="+mj-lt"/>
                <a:sym typeface="Mathematica1" panose="05000502060100000001" pitchFamily="2" charset="2"/>
              </a:rPr>
              <a:t>=0,07nm, E=17,8 </a:t>
            </a:r>
            <a:r>
              <a:rPr lang="cs-CZ" sz="2800" dirty="0" err="1" smtClean="0">
                <a:latin typeface="+mj-lt"/>
                <a:sym typeface="Mathematica1" panose="05000502060100000001" pitchFamily="2" charset="2"/>
              </a:rPr>
              <a:t>keV</a:t>
            </a:r>
            <a:r>
              <a:rPr lang="cs-CZ" sz="2800" dirty="0" smtClean="0">
                <a:latin typeface="+mj-lt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</a:rPr>
              <a:t> </a:t>
            </a:r>
            <a:r>
              <a:rPr lang="cs-CZ" sz="2800" dirty="0" smtClean="0">
                <a:latin typeface="+mj-lt"/>
              </a:rPr>
              <a:t>Energie rentgenového záření vysoko převyšovala vazební energii, bylo možné valenční elektrony považovat za volné nehybné částice.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7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text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59026" y="3640351"/>
                <a:ext cx="9283148" cy="331449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cs-CZ" sz="32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cs-CZ" sz="32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sz="3200" dirty="0" smtClean="0">
                    <a:latin typeface="+mj-lt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cs-CZ" sz="3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200" i="1">
                        <a:latin typeface="Cambria Math" panose="02040503050406030204" pitchFamily="18" charset="0"/>
                      </a:rPr>
                      <m:t>h𝑓</m:t>
                    </m:r>
                  </m:oMath>
                </a14:m>
                <a:r>
                  <a:rPr lang="cs-CZ" sz="3200" dirty="0" smtClean="0">
                    <a:latin typeface="+mj-lt"/>
                  </a:rPr>
                  <a:t> ;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cs-CZ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cs-CZ" sz="3200" dirty="0" smtClean="0">
                    <a:latin typeface="+mj-lt"/>
                  </a:rPr>
                  <a:t> ;</a:t>
                </a:r>
                <a:endParaRPr lang="en-US" sz="32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>
                    <a:latin typeface="+mj-lt"/>
                  </a:rPr>
                  <a:t>Při pružných srážkách dvou částic je zachován zákon zachování </a:t>
                </a:r>
                <a:r>
                  <a:rPr lang="cs-CZ" sz="3200" u="sng" dirty="0" smtClean="0">
                    <a:latin typeface="+mj-lt"/>
                  </a:rPr>
                  <a:t>energie</a:t>
                </a:r>
                <a:r>
                  <a:rPr lang="cs-CZ" sz="3200" dirty="0" smtClean="0">
                    <a:latin typeface="+mj-lt"/>
                  </a:rPr>
                  <a:t> i </a:t>
                </a:r>
                <a:r>
                  <a:rPr lang="cs-CZ" sz="3200" u="sng" dirty="0" smtClean="0">
                    <a:latin typeface="+mj-lt"/>
                  </a:rPr>
                  <a:t>hybnosti</a:t>
                </a:r>
                <a:r>
                  <a:rPr lang="cs-CZ" sz="3200" dirty="0" smtClean="0">
                    <a:latin typeface="+mj-lt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>
                    <a:latin typeface="+mj-lt"/>
                  </a:rPr>
                  <a:t>Světlo se chová jako částice = foton</a:t>
                </a:r>
              </a:p>
            </p:txBody>
          </p:sp>
        </mc:Choice>
        <mc:Fallback xmlns="">
          <p:sp>
            <p:nvSpPr>
              <p:cNvPr id="5" name="Zástupný symbol pro text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9026" y="3640351"/>
                <a:ext cx="9283148" cy="3314495"/>
              </a:xfrm>
              <a:blipFill rotWithShape="0">
                <a:blip r:embed="rId2"/>
                <a:stretch>
                  <a:fillRect l="-394" b="-18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 b="10992"/>
          <a:stretch/>
        </p:blipFill>
        <p:spPr>
          <a:xfrm>
            <a:off x="0" y="0"/>
            <a:ext cx="9144000" cy="36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152525"/>
            <a:ext cx="8893175" cy="6526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Pro  šíření světla platí </a:t>
            </a:r>
            <a:r>
              <a:rPr lang="cs-CZ" sz="30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Huygensův</a:t>
            </a: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princip </a:t>
            </a: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Mathematica1" panose="05000502060100000001" pitchFamily="2" charset="2"/>
              </a:rPr>
              <a:t></a:t>
            </a:r>
            <a:endParaRPr lang="cs-CZ" sz="3000" b="0" i="0" u="none" strike="noStrike" cap="none" baseline="0" dirty="0" smtClean="0">
              <a:solidFill>
                <a:schemeClr val="lt1"/>
              </a:solidFill>
              <a:latin typeface="+mn-lt"/>
              <a:sym typeface="Questrial"/>
            </a:endParaRPr>
          </a:p>
          <a:p>
            <a:pPr marL="857250" lvl="1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Ohyb na malé překážce</a:t>
            </a:r>
          </a:p>
          <a:p>
            <a:pPr marL="857250" lvl="1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800" b="0" i="0" u="none" strike="noStrike" cap="none" baseline="0" dirty="0" err="1" smtClean="0">
                <a:solidFill>
                  <a:schemeClr val="lt1"/>
                </a:solidFill>
                <a:latin typeface="+mn-lt"/>
                <a:sym typeface="Questrial"/>
              </a:rPr>
              <a:t>Youngův</a:t>
            </a:r>
            <a:r>
              <a:rPr lang="cs-CZ" sz="2800" b="0" i="0" u="none" strike="noStrike" cap="none" dirty="0" smtClean="0">
                <a:solidFill>
                  <a:schemeClr val="lt1"/>
                </a:solidFill>
                <a:latin typeface="+mn-lt"/>
                <a:sym typeface="Questrial"/>
              </a:rPr>
              <a:t> pokus na dvou štěrbinách</a:t>
            </a:r>
            <a:r>
              <a:rPr lang="cs-CZ" sz="28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</a:p>
          <a:p>
            <a:pPr marL="457200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+mn-lt"/>
              </a:rPr>
              <a:t>KORPUSKULÁRNÍ VLNOVÝ DUALISMUS</a:t>
            </a:r>
            <a:endParaRPr lang="cs-CZ" sz="2800" dirty="0">
              <a:latin typeface="+mn-lt"/>
            </a:endParaRPr>
          </a:p>
          <a:p>
            <a:pPr marL="457200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  <a:p>
            <a:pPr marL="457200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Foton je objekt mikrosvěta</a:t>
            </a:r>
          </a:p>
          <a:p>
            <a:pPr marL="857250" lvl="1" indent="-457200">
              <a:spcBef>
                <a:spcPts val="0"/>
              </a:spcBef>
              <a:buSzPct val="79999"/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Nelze přesně určit jeho  trajektorii, stanovit místo dopadu. Můžeme pouze určit pravděpodobnost</a:t>
            </a:r>
          </a:p>
        </p:txBody>
      </p:sp>
    </p:spTree>
    <p:extLst>
      <p:ext uri="{BB962C8B-B14F-4D97-AF65-F5344CB8AC3E}">
        <p14:creationId xmlns:p14="http://schemas.microsoft.com/office/powerpoint/2010/main" val="18479729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7930" y="914400"/>
                <a:ext cx="8527774" cy="5135215"/>
              </a:xfrm>
            </p:spPr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Kolik fotonů  za sekundu  vysílá 10 W žárovka žlutého světla? Předpokládejme, že světlo je </a:t>
                </a:r>
                <a:r>
                  <a:rPr lang="cs-CZ" sz="2800" dirty="0" err="1" smtClean="0">
                    <a:latin typeface="+mn-lt"/>
                  </a:rPr>
                  <a:t>monofrekvenční</a:t>
                </a:r>
                <a:r>
                  <a:rPr lang="cs-CZ" sz="2800" dirty="0" smtClean="0">
                    <a:latin typeface="+mn-lt"/>
                  </a:rPr>
                  <a:t> s vlnovou délkou 600 </a:t>
                </a:r>
                <a:r>
                  <a:rPr lang="cs-CZ" sz="2800" dirty="0" err="1" smtClean="0">
                    <a:latin typeface="+mn-lt"/>
                  </a:rPr>
                  <a:t>nm</a:t>
                </a:r>
                <a:r>
                  <a:rPr lang="cs-CZ" sz="2800" dirty="0" smtClean="0">
                    <a:latin typeface="+mn-lt"/>
                  </a:rPr>
                  <a:t>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Lidské oko vnímá žluté světlo už při nepatrném výkonu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1,7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−18</m:t>
                        </m:r>
                      </m:sup>
                    </m:sSup>
                  </m:oMath>
                </a14:m>
                <a:r>
                  <a:rPr lang="cs-CZ" sz="2800" dirty="0" smtClean="0">
                    <a:latin typeface="+mn-lt"/>
                  </a:rPr>
                  <a:t> W. Kolik fotonů dopadá na sítnici za 1s?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>
                    <a:latin typeface="+mn-lt"/>
                  </a:rPr>
                  <a:t> </a:t>
                </a:r>
                <a:r>
                  <a:rPr lang="cs-CZ" sz="2800" dirty="0" smtClean="0">
                    <a:latin typeface="+mn-lt"/>
                  </a:rPr>
                  <a:t>Vypočítejte </a:t>
                </a:r>
                <a:r>
                  <a:rPr lang="cs-CZ" sz="2800" dirty="0">
                    <a:latin typeface="+mn-lt"/>
                  </a:rPr>
                  <a:t>energii a hybnost fotonu červeného </a:t>
                </a:r>
                <a:r>
                  <a:rPr lang="cs-CZ" sz="2800" dirty="0" smtClean="0">
                    <a:latin typeface="+mn-lt"/>
                  </a:rPr>
                  <a:t>světla o vlnové délce 750 </a:t>
                </a:r>
                <a:r>
                  <a:rPr lang="cs-CZ" sz="2800" dirty="0" err="1" smtClean="0">
                    <a:latin typeface="+mn-lt"/>
                  </a:rPr>
                  <a:t>nm</a:t>
                </a:r>
                <a:r>
                  <a:rPr lang="cs-CZ" sz="2800" dirty="0" smtClean="0">
                    <a:latin typeface="+mn-lt"/>
                  </a:rPr>
                  <a:t> a tvrdého rentgenového záření o vlnové délce 0,012 </a:t>
                </a:r>
                <a:r>
                  <a:rPr lang="cs-CZ" sz="2800" dirty="0" err="1" smtClean="0">
                    <a:latin typeface="+mn-lt"/>
                  </a:rPr>
                  <a:t>nm</a:t>
                </a:r>
                <a:r>
                  <a:rPr lang="cs-CZ" sz="2800" dirty="0" smtClean="0">
                    <a:latin typeface="+mn-lt"/>
                  </a:rPr>
                  <a:t>. </a:t>
                </a:r>
                <a:endParaRPr lang="cs-CZ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7930" y="914400"/>
                <a:ext cx="8527774" cy="5135215"/>
              </a:xfrm>
              <a:blipFill rotWithShape="0">
                <a:blip r:embed="rId3"/>
                <a:stretch>
                  <a:fillRect l="-71" t="-3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1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1" y="1700211"/>
            <a:ext cx="8925338" cy="4062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b="1" i="1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1) </a:t>
            </a:r>
            <a:r>
              <a:rPr lang="cs-CZ" sz="400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Kvantová hypotéza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2) </a:t>
            </a:r>
            <a:r>
              <a:rPr lang="cs-CZ" sz="400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Fotoelektrický jev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3) </a:t>
            </a:r>
            <a:r>
              <a:rPr lang="cs-CZ" sz="400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Foton</a:t>
            </a:r>
            <a:endParaRPr lang="en-US" sz="40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4) 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Vlnové vlastnosti částic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400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5) Kvantová mechanika</a:t>
            </a:r>
            <a:endParaRPr lang="en-US" sz="400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baseline="0" dirty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dirty="0">
                <a:latin typeface="+mn-lt"/>
              </a:rPr>
              <a:t>4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/ </a:t>
            </a:r>
            <a:r>
              <a:rPr lang="cs-CZ" dirty="0"/>
              <a:t>Vlnové vlastnosti částic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751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4552" y="295899"/>
            <a:ext cx="7056437" cy="958920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1924</a:t>
            </a:r>
            <a:endParaRPr lang="cs-CZ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text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254819"/>
                <a:ext cx="9283148" cy="524537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j-lt"/>
                  </a:rPr>
                  <a:t>Louis de </a:t>
                </a:r>
                <a:r>
                  <a:rPr lang="cs-CZ" sz="2800" dirty="0" err="1" smtClean="0">
                    <a:latin typeface="+mj-lt"/>
                  </a:rPr>
                  <a:t>Broglie</a:t>
                </a:r>
                <a:r>
                  <a:rPr lang="cs-CZ" sz="2800" dirty="0" smtClean="0">
                    <a:latin typeface="+mj-lt"/>
                  </a:rPr>
                  <a:t> (1892-1962)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j-lt"/>
                  </a:rPr>
                  <a:t>Proč jen </a:t>
                </a:r>
                <a:r>
                  <a:rPr lang="cs-CZ" sz="2800" dirty="0" err="1" smtClean="0">
                    <a:latin typeface="+mj-lt"/>
                  </a:rPr>
                  <a:t>fotono</a:t>
                </a:r>
                <a:r>
                  <a:rPr lang="cs-CZ" sz="2800" dirty="0" smtClean="0">
                    <a:latin typeface="+mj-lt"/>
                  </a:rPr>
                  <a:t> by měli mít duální charakter v mikrosvětě? Proč se i na částice nekoukat jako na vlnění?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>
                    <a:latin typeface="+mj-lt"/>
                  </a:rPr>
                  <a:t> F</a:t>
                </a:r>
                <a:r>
                  <a:rPr lang="cs-CZ" sz="2800" dirty="0" smtClean="0">
                    <a:latin typeface="+mj-lt"/>
                  </a:rPr>
                  <a:t>rekvence        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𝑓h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+mj-lt"/>
                  </a:rPr>
                  <a:t>  </a:t>
                </a:r>
                <a:r>
                  <a:rPr lang="cs-CZ" sz="3200" dirty="0" smtClean="0">
                    <a:latin typeface="+mj-lt"/>
                    <a:sym typeface="Mathematica1" panose="05000502060100000001" pitchFamily="2" charset="2"/>
                  </a:rPr>
                  <a:t>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𝑓</m:t>
                    </m:r>
                    <m:r>
                      <a:rPr lang="cs-CZ" sz="3200" b="0" i="1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=</m:t>
                    </m:r>
                    <m:f>
                      <m:fPr>
                        <m:ctrlPr>
                          <a:rPr lang="cs-CZ" sz="32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𝑚</m:t>
                        </m:r>
                        <m:sSup>
                          <m:sSupPr>
                            <m:ctrlPr>
                              <a:rPr lang="cs-CZ" sz="3200" b="0" i="1" smtClean="0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</m:ctrlPr>
                          </m:sSupPr>
                          <m:e>
                            <m:r>
                              <a:rPr lang="cs-CZ" sz="3200" b="0" i="1" smtClean="0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  <m:t>𝑐</m:t>
                            </m:r>
                          </m:e>
                          <m:sup>
                            <m:r>
                              <a:rPr lang="cs-CZ" sz="3200" b="0" i="1" smtClean="0">
                                <a:latin typeface="Cambria Math" panose="02040503050406030204" pitchFamily="18" charset="0"/>
                                <a:sym typeface="Mathematica1" panose="05000502060100000001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h</m:t>
                        </m:r>
                      </m:den>
                    </m:f>
                  </m:oMath>
                </a14:m>
                <a:endParaRPr lang="cs-CZ" sz="32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800" dirty="0" smtClean="0">
                    <a:latin typeface="+mj-lt"/>
                  </a:rPr>
                  <a:t>Vlnová délka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3200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cs-CZ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cs-C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cs-CZ" sz="3200" dirty="0"/>
                  <a:t>  </a:t>
                </a:r>
                <a:r>
                  <a:rPr lang="cs-CZ" sz="3200" dirty="0">
                    <a:sym typeface="Mathematica1" panose="05000502060100000001" pitchFamily="2" charset="2"/>
                  </a:rPr>
                  <a:t> </a:t>
                </a:r>
                <a14:m>
                  <m:oMath xmlns:m="http://schemas.openxmlformats.org/officeDocument/2006/math">
                    <m:r>
                      <a:rPr lang="cs-CZ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𝜆</m:t>
                    </m:r>
                    <m:r>
                      <a:rPr lang="cs-CZ" sz="3200" i="1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h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𝑝</m:t>
                        </m:r>
                      </m:den>
                    </m:f>
                    <m:r>
                      <a:rPr lang="cs-CZ" sz="3200" b="0" i="1" smtClean="0">
                        <a:latin typeface="Cambria Math" panose="02040503050406030204" pitchFamily="18" charset="0"/>
                        <a:sym typeface="Mathematica1" panose="05000502060100000001" pitchFamily="2" charset="2"/>
                      </a:rPr>
                      <m:t>=</m:t>
                    </m:r>
                    <m:f>
                      <m:fPr>
                        <m:ctrlPr>
                          <a:rPr lang="cs-CZ" sz="32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h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  <a:sym typeface="Mathematica1" panose="05000502060100000001" pitchFamily="2" charset="2"/>
                          </a:rPr>
                          <m:t>𝑚𝑣</m:t>
                        </m:r>
                      </m:den>
                    </m:f>
                  </m:oMath>
                </a14:m>
                <a:endParaRPr lang="cs-CZ" sz="32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cs-CZ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32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num>
                                      <m:den>
                                        <m:r>
                                          <a:rPr lang="cs-CZ" sz="32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cs-CZ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Zástupný symbol pro text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254819"/>
                <a:ext cx="9283148" cy="5245372"/>
              </a:xfrm>
              <a:blipFill rotWithShape="0">
                <a:blip r:embed="rId3"/>
                <a:stretch>
                  <a:fillRect l="-66" t="-3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0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95899"/>
            <a:ext cx="8023709" cy="958920"/>
          </a:xfrm>
        </p:spPr>
        <p:txBody>
          <a:bodyPr/>
          <a:lstStyle/>
          <a:p>
            <a:r>
              <a:rPr lang="cs-CZ" dirty="0" err="1" smtClean="0">
                <a:latin typeface="+mn-lt"/>
              </a:rPr>
              <a:t>Davissonnův-Germerův</a:t>
            </a:r>
            <a:r>
              <a:rPr lang="cs-CZ" dirty="0" smtClean="0">
                <a:latin typeface="+mn-lt"/>
              </a:rPr>
              <a:t> pokus</a:t>
            </a:r>
            <a:endParaRPr lang="cs-CZ" dirty="0">
              <a:latin typeface="+mn-lt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1254819"/>
            <a:ext cx="9283148" cy="52453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</a:rPr>
              <a:t>Dopad svazku elektronů urychlených napětím několika desítek voltů na monokrystal niklu. Výsledkem bylo měření počtu elektronů v závislosti na úhlu  rozptylu.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0" y="2874065"/>
            <a:ext cx="7772400" cy="3830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67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37" y="0"/>
            <a:ext cx="6941127" cy="4832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026727" y="1661104"/>
                <a:ext cx="33874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m:rPr>
                              <m:sty m:val="p"/>
                            </m:rPr>
                            <a:rPr lang="cs-CZ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cs-CZ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cs-CZ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32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27" y="1661104"/>
                <a:ext cx="338743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6" r="8272"/>
          <a:stretch/>
        </p:blipFill>
        <p:spPr>
          <a:xfrm>
            <a:off x="5635889" y="3906982"/>
            <a:ext cx="3508111" cy="2951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6754090" y="2245879"/>
                <a:ext cx="2074843" cy="1018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cs-CZ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cs-CZ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cs-CZ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090" y="2245879"/>
                <a:ext cx="2074843" cy="10184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77369" y="5228156"/>
                <a:ext cx="4494115" cy="1234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Mathematica1" panose="05000502060100000001" pitchFamily="2" charset="2"/>
                        </a:rPr>
                        <m:t>𝜆</m:t>
                      </m:r>
                      <m:r>
                        <a:rPr lang="cs-CZ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fPr>
                        <m:num>
                          <m:r>
                            <a:rPr lang="cs-CZ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h</m:t>
                          </m:r>
                        </m:num>
                        <m:den>
                          <m:r>
                            <a:rPr lang="cs-CZ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𝑝</m:t>
                          </m:r>
                        </m:den>
                      </m:f>
                      <m:r>
                        <a:rPr lang="cs-CZ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fPr>
                        <m:num>
                          <m:r>
                            <a:rPr lang="cs-CZ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h</m:t>
                          </m:r>
                        </m:num>
                        <m:den>
                          <m:r>
                            <a:rPr lang="cs-CZ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𝑚𝑣</m:t>
                          </m:r>
                        </m:den>
                      </m:f>
                      <m:r>
                        <a:rPr lang="cs-CZ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Mathematica1" panose="05000502060100000001" pitchFamily="2" charset="2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Mathematica1" panose="05000502060100000001" pitchFamily="2" charset="2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ematica1" panose="05000502060100000001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ematica1" panose="05000502060100000001" pitchFamily="2" charset="2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cs-CZ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athematica1" panose="05000502060100000001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athematica1" panose="05000502060100000001" pitchFamily="2" charset="2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Mathematica1" panose="05000502060100000001" pitchFamily="2" charset="2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cs-CZ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Mathematica1" panose="05000502060100000001" pitchFamily="2" charset="2"/>
                                </a:rPr>
                                <m:t>𝑒𝑈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69" y="5228156"/>
                <a:ext cx="4494115" cy="12341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8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273533"/>
            <a:ext cx="8083343" cy="700087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Vlnová funkce částic</a:t>
            </a:r>
            <a:endParaRPr lang="cs-CZ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4187" y="1152524"/>
                <a:ext cx="8500787" cy="4956311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cs-CZ" sz="3200" dirty="0" smtClean="0">
                  <a:latin typeface="+mn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>
                    <a:latin typeface="+mn-lt"/>
                  </a:rPr>
                  <a:t>Jaký význam má?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>
                    <a:latin typeface="+mn-lt"/>
                  </a:rPr>
                  <a:t> </a:t>
                </a:r>
                <a:r>
                  <a:rPr lang="cs-CZ" sz="3200" dirty="0" smtClean="0">
                    <a:latin typeface="+mn-lt"/>
                  </a:rPr>
                  <a:t>Max Born (1882-1970)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>
                    <a:latin typeface="+mn-lt"/>
                  </a:rPr>
                  <a:t>Sama funkce fyzikální význam nemá, ale druhá mocnina její absolutní hodnoty umožňuje výpočet pravděpodobnosti toho, že se daná částice nachází v daném okamžiku na daném místě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cs-CZ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3200" dirty="0" smtClean="0">
                    <a:latin typeface="+mn-lt"/>
                  </a:rPr>
                  <a:t> hustota pravděpodobnosti</a:t>
                </a:r>
                <a:endParaRPr lang="cs-CZ" sz="3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4187" y="1152524"/>
                <a:ext cx="8500787" cy="4956311"/>
              </a:xfrm>
              <a:blipFill rotWithShape="0">
                <a:blip r:embed="rId3"/>
                <a:stretch>
                  <a:fillRect l="-430" b="-590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5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7884561" cy="819772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Využití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1" y="1272210"/>
            <a:ext cx="8269356" cy="35184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Elektronové a iontové mikroskopy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Difrakce neutronů  na určení vlastností krystalů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Tunelový jev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Polovodičové prvky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02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8905" y="1351723"/>
            <a:ext cx="8746433" cy="46713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Používáme-li výraz „částice“ ve fyzice mikrosvěta, máme tím na mysli takové objekty, které v sobě spojují částicové a vlnové vlastnosti. Pohyb těchto částic nelze popsat pomocí představ a zákonů klasické fyziky, Jako pohyb tělesa určitou rychlostí po určité trajektorii. Chování částic v mikrosvětě musí být popisováno prostředky kvantové fyziky.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0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0" y="914400"/>
            <a:ext cx="8527774" cy="51352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Elektronové mikroskopy dosahují rozlišovací schopnosti 10</a:t>
            </a:r>
            <a:r>
              <a:rPr lang="cs-CZ" sz="2800" baseline="30000" dirty="0" smtClean="0">
                <a:latin typeface="+mn-lt"/>
              </a:rPr>
              <a:t>-10</a:t>
            </a:r>
            <a:r>
              <a:rPr lang="cs-CZ" sz="2800" dirty="0" smtClean="0">
                <a:latin typeface="+mn-lt"/>
              </a:rPr>
              <a:t> m. Proč nemůžeme zvýšit tuto rozlišovací schopnost tak, že bychom použili elektrony například s </a:t>
            </a:r>
            <a:r>
              <a:rPr lang="cs-CZ" sz="2800" dirty="0">
                <a:latin typeface="+mn-lt"/>
              </a:rPr>
              <a:t>tisícinásobně kratší vlnovou </a:t>
            </a:r>
            <a:r>
              <a:rPr lang="cs-CZ" sz="2800" dirty="0" smtClean="0">
                <a:latin typeface="+mn-lt"/>
              </a:rPr>
              <a:t>délkou?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Určete délku de </a:t>
            </a:r>
            <a:r>
              <a:rPr lang="cs-CZ" sz="2800" dirty="0" err="1" smtClean="0">
                <a:latin typeface="+mn-lt"/>
              </a:rPr>
              <a:t>Broglieovy</a:t>
            </a:r>
            <a:r>
              <a:rPr lang="cs-CZ" sz="2800" dirty="0" smtClean="0">
                <a:latin typeface="+mn-lt"/>
              </a:rPr>
              <a:t> vlny elektronu urychleného na napětí 100 </a:t>
            </a:r>
            <a:r>
              <a:rPr lang="cs-CZ" sz="2800" dirty="0" err="1" smtClean="0">
                <a:latin typeface="+mn-lt"/>
              </a:rPr>
              <a:t>kV</a:t>
            </a:r>
            <a:r>
              <a:rPr lang="cs-CZ" sz="2800" dirty="0" smtClean="0">
                <a:latin typeface="+mn-lt"/>
              </a:rPr>
              <a:t> a 100 GV.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Určete délku de </a:t>
            </a:r>
            <a:r>
              <a:rPr lang="cs-CZ" sz="2800" dirty="0" err="1" smtClean="0">
                <a:latin typeface="+mn-lt"/>
              </a:rPr>
              <a:t>Broglieovy</a:t>
            </a:r>
            <a:r>
              <a:rPr lang="cs-CZ" sz="2800" dirty="0" smtClean="0">
                <a:latin typeface="+mn-lt"/>
              </a:rPr>
              <a:t> vlny molekuly vodíku za pokojové teploty (v = 2000 m/s).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dirty="0" smtClean="0">
                <a:latin typeface="+mn-lt"/>
              </a:rPr>
              <a:t>Určete délku de </a:t>
            </a:r>
            <a:r>
              <a:rPr lang="cs-CZ" sz="2800" dirty="0" err="1" smtClean="0">
                <a:latin typeface="+mn-lt"/>
              </a:rPr>
              <a:t>Broglieovy</a:t>
            </a:r>
            <a:r>
              <a:rPr lang="cs-CZ" sz="2800" dirty="0" smtClean="0">
                <a:latin typeface="+mn-lt"/>
              </a:rPr>
              <a:t> vlny automobilu při rychlosti 100 km/h.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6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dirty="0" smtClean="0">
                <a:latin typeface="+mn-lt"/>
              </a:rPr>
              <a:t>5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/ </a:t>
            </a:r>
            <a:r>
              <a:rPr lang="cs-CZ" dirty="0" smtClean="0"/>
              <a:t>Kvantová mechanika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222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7884561" cy="819772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Kvantová mechanika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1" y="1272209"/>
            <a:ext cx="8269356" cy="53273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Č</a:t>
            </a:r>
            <a:r>
              <a:rPr lang="cs-CZ" sz="3200" dirty="0" smtClean="0">
                <a:latin typeface="+mj-lt"/>
              </a:rPr>
              <a:t>ást kvantové fyziky, která se zabývá mechanickým pohybem částic v mikrosvětě pod vlivem působících sil, které berou v úvahu vlnový a pravděpodobnostní charakter částic.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Její zákony vypadají jinak, než zákony klasické mechaniky.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Přesto musí existovat spojitost mezi kvantovou a klasickou mechanikou.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42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1/ </a:t>
            </a:r>
            <a:r>
              <a:rPr lang="cs-CZ" dirty="0"/>
              <a:t>Kvantová hypotéza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7884561" cy="819772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Kvantová mechanika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1" y="1272209"/>
            <a:ext cx="8269356" cy="53273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 B</a:t>
            </a:r>
            <a:r>
              <a:rPr lang="cs-CZ" sz="3200" dirty="0" smtClean="0">
                <a:latin typeface="+mj-lt"/>
              </a:rPr>
              <a:t>udeme-li přecházet z mikrosvěta do makrosvěta budou se vlnové délky de </a:t>
            </a:r>
            <a:r>
              <a:rPr lang="cs-CZ" sz="3200" dirty="0" err="1" smtClean="0">
                <a:latin typeface="+mj-lt"/>
              </a:rPr>
              <a:t>Brogliových</a:t>
            </a:r>
            <a:r>
              <a:rPr lang="cs-CZ" sz="3200" dirty="0" smtClean="0">
                <a:latin typeface="+mj-lt"/>
              </a:rPr>
              <a:t> vln zmenšovat a </a:t>
            </a:r>
            <a:r>
              <a:rPr lang="cs-CZ" sz="3200" dirty="0" err="1">
                <a:latin typeface="+mj-lt"/>
              </a:rPr>
              <a:t>P</a:t>
            </a:r>
            <a:r>
              <a:rPr lang="cs-CZ" sz="3200" dirty="0" err="1" smtClean="0">
                <a:latin typeface="+mj-lt"/>
              </a:rPr>
              <a:t>lankova</a:t>
            </a:r>
            <a:r>
              <a:rPr lang="cs-CZ" sz="3200" dirty="0" smtClean="0">
                <a:latin typeface="+mj-lt"/>
              </a:rPr>
              <a:t> konstanta jevit jako stále menší (vysoká frekvence).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 </a:t>
            </a:r>
            <a:r>
              <a:rPr lang="cs-CZ" sz="3200" dirty="0" smtClean="0">
                <a:latin typeface="+mj-lt"/>
              </a:rPr>
              <a:t>Zákony kvantové mechaniky tak musí přecházet v klasické mechaniky.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+mj-lt"/>
              </a:rPr>
              <a:t>Tomuto přechodu se říká princip korespondence.</a:t>
            </a:r>
          </a:p>
        </p:txBody>
      </p:sp>
    </p:spTree>
    <p:extLst>
      <p:ext uri="{BB962C8B-B14F-4D97-AF65-F5344CB8AC3E}">
        <p14:creationId xmlns:p14="http://schemas.microsoft.com/office/powerpoint/2010/main" val="25348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8659813" cy="819772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Částice v nekonečné potenciálové jámě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7931" y="5266920"/>
            <a:ext cx="8269356" cy="13326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 </a:t>
            </a:r>
            <a:r>
              <a:rPr lang="cs-CZ" sz="3200" dirty="0" smtClean="0">
                <a:latin typeface="+mj-lt"/>
              </a:rPr>
              <a:t>Lze přirovnat ke stojatému vlnění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>
                <a:latin typeface="+mj-lt"/>
              </a:rPr>
              <a:t> </a:t>
            </a:r>
            <a:r>
              <a:rPr lang="cs-CZ" sz="3200" dirty="0" smtClean="0">
                <a:latin typeface="+mj-lt"/>
              </a:rPr>
              <a:t>Energie je kvantovaná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2224180"/>
            <a:ext cx="3756991" cy="26450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08" y="2224180"/>
            <a:ext cx="3709733" cy="26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8659813" cy="819772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Částice v nekonečné potenciálové jámě</a:t>
            </a:r>
            <a:endParaRPr lang="cs-CZ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273826" y="1715722"/>
                <a:ext cx="4353339" cy="3661971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==</m:t>
                    </m:r>
                    <m:f>
                      <m:f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sz="36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cs-C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cs-CZ" sz="36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cs-CZ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36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73826" y="1715722"/>
                <a:ext cx="4353339" cy="3661971"/>
              </a:xfrm>
              <a:blipFill rotWithShape="0">
                <a:blip r:embed="rId3"/>
                <a:stretch>
                  <a:fillRect l="-1401" b="-9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2224180"/>
            <a:ext cx="3756991" cy="26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038" y="1247567"/>
            <a:ext cx="8659813" cy="819772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Heisenbergova  relace neurčitosti</a:t>
            </a:r>
            <a:endParaRPr lang="cs-CZ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3334" y="2928296"/>
                <a:ext cx="8381517" cy="3661971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>
                    <a:latin typeface="+mj-lt"/>
                  </a:rPr>
                  <a:t> Werner Heisenberg (1901-1976)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cs-C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sSub>
                      <m:sSubPr>
                        <m:ctrlPr>
                          <a:rPr lang="cs-C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cs-C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cs-C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cs-C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3600" dirty="0" smtClean="0">
                    <a:latin typeface="+mj-lt"/>
                  </a:rPr>
                  <a:t>       </a:t>
                </a:r>
                <a14:m>
                  <m:oMath xmlns:m="http://schemas.openxmlformats.org/officeDocument/2006/math">
                    <m:r>
                      <a:rPr lang="cs-CZ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cs-CZ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cs-CZ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cs-CZ" sz="36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cs-CZ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cs-C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cs-CZ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cs-C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36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36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36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3334" y="2928296"/>
                <a:ext cx="8381517" cy="3661971"/>
              </a:xfrm>
              <a:blipFill rotWithShape="0">
                <a:blip r:embed="rId3"/>
                <a:stretch>
                  <a:fillRect l="-436" t="-8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6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187" y="452437"/>
            <a:ext cx="8659813" cy="819772"/>
          </a:xfrm>
        </p:spPr>
        <p:txBody>
          <a:bodyPr/>
          <a:lstStyle/>
          <a:p>
            <a:r>
              <a:rPr lang="cs-CZ" dirty="0" err="1" smtClean="0">
                <a:latin typeface="+mn-lt"/>
              </a:rPr>
              <a:t>Schrödingerova</a:t>
            </a:r>
            <a:r>
              <a:rPr lang="cs-CZ" dirty="0" smtClean="0">
                <a:latin typeface="+mn-lt"/>
              </a:rPr>
              <a:t> rovnice</a:t>
            </a:r>
            <a:endParaRPr lang="cs-CZ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84187" y="1457305"/>
                <a:ext cx="8381517" cy="3661971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200" dirty="0" smtClean="0">
                    <a:latin typeface="+mj-lt"/>
                  </a:rPr>
                  <a:t> Erwin </a:t>
                </a:r>
                <a:r>
                  <a:rPr lang="cs-CZ" sz="3200" dirty="0" err="1" smtClean="0">
                    <a:latin typeface="+mj-lt"/>
                  </a:rPr>
                  <a:t>Schrödinger</a:t>
                </a:r>
                <a:r>
                  <a:rPr lang="cs-CZ" sz="3200" dirty="0" smtClean="0">
                    <a:latin typeface="+mj-lt"/>
                  </a:rPr>
                  <a:t> (1887-1961)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600" dirty="0" smtClean="0"/>
                  <a:t> Stacionární tvar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cs-C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cs-C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cs-C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cs-CZ" sz="36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36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cs-CZ" sz="3600" dirty="0" smtClean="0">
                  <a:latin typeface="+mj-lt"/>
                </a:endParaRPr>
              </a:p>
              <a:p>
                <a:pPr marL="101600" indent="0">
                  <a:buNone/>
                </a:pPr>
                <a:endParaRPr lang="cs-CZ" sz="3600" dirty="0" smtClean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600" dirty="0" smtClean="0">
                    <a:latin typeface="+mj-lt"/>
                  </a:rPr>
                  <a:t> Parciální </a:t>
                </a:r>
                <a:r>
                  <a:rPr lang="cs-CZ" sz="3600" dirty="0">
                    <a:latin typeface="+mj-lt"/>
                  </a:rPr>
                  <a:t>diferenciální </a:t>
                </a:r>
                <a:r>
                  <a:rPr lang="cs-CZ" sz="3600" dirty="0" smtClean="0">
                    <a:latin typeface="+mj-lt"/>
                  </a:rPr>
                  <a:t>rovnice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3600" dirty="0" smtClean="0">
                    <a:latin typeface="+mj-lt"/>
                  </a:rPr>
                  <a:t>Postup </a:t>
                </a:r>
                <a:r>
                  <a:rPr lang="cs-CZ" sz="3600" dirty="0">
                    <a:latin typeface="+mj-lt"/>
                  </a:rPr>
                  <a:t>řešení velmi silně závisí na tvaru </a:t>
                </a:r>
                <a:r>
                  <a:rPr lang="cs-CZ" sz="3600" dirty="0" err="1">
                    <a:latin typeface="+mj-lt"/>
                  </a:rPr>
                  <a:t>hamiltoniánu</a:t>
                </a:r>
                <a:r>
                  <a:rPr lang="cs-CZ" sz="3600" dirty="0">
                    <a:latin typeface="+mj-lt"/>
                  </a:rPr>
                  <a:t> daného </a:t>
                </a:r>
                <a:r>
                  <a:rPr lang="cs-CZ" sz="3600" dirty="0" smtClean="0">
                    <a:latin typeface="+mj-lt"/>
                  </a:rPr>
                  <a:t>systému </a:t>
                </a:r>
                <a:endParaRPr lang="cs-CZ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4187" y="1457305"/>
                <a:ext cx="8381517" cy="3661971"/>
              </a:xfrm>
              <a:blipFill rotWithShape="0">
                <a:blip r:embed="rId3"/>
                <a:stretch>
                  <a:fillRect l="-727" t="-832" b="-494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26" y="2957643"/>
            <a:ext cx="6679096" cy="14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944" y="0"/>
            <a:ext cx="7056437" cy="1400174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7930" y="914400"/>
                <a:ext cx="8527774" cy="5135215"/>
              </a:xfrm>
            </p:spPr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Co znamená, že je energie kvantována?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>
                    <a:latin typeface="+mn-lt"/>
                  </a:rPr>
                  <a:t> </a:t>
                </a:r>
                <a:r>
                  <a:rPr lang="cs-CZ" sz="2800" dirty="0" smtClean="0">
                    <a:latin typeface="+mn-lt"/>
                  </a:rPr>
                  <a:t>Proč nemá v kvantové fyzice smysl představa pohybu částice po trajektorii?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Určete energii základního a prvního excitovaného stavu elektronu omezeného na pohyb podél úsečky o délce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=4,0∙</m:t>
                    </m:r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cs-CZ" sz="2800" dirty="0" smtClean="0">
                    <a:latin typeface="+mn-lt"/>
                  </a:rPr>
                  <a:t> m.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Odhadněte řádově rozdíl mezi energie základní a první excitace pingpongového míčku odrážejícího se mezi stěnami ve vzdálenosti 1 m.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7930" y="914400"/>
                <a:ext cx="8527774" cy="5135215"/>
              </a:xfrm>
              <a:blipFill rotWithShape="0">
                <a:blip r:embed="rId3"/>
                <a:stretch>
                  <a:fillRect l="-71" t="-356" r="-5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2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Shape 14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0" y="139148"/>
                <a:ext cx="8893175" cy="7542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Noto Symbol"/>
                  <a:buChar char=""/>
                </a:pPr>
                <a:r>
                  <a:rPr lang="cs-CZ" sz="3000" b="0" i="0" u="none" strike="noStrike" cap="none" baseline="0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Vedle látky (hmoty) existuje ještě další</a:t>
                </a:r>
                <a:r>
                  <a:rPr lang="cs-CZ" sz="3000" b="0" i="0" u="none" strike="noStrike" cap="none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 druh energie, pole (elektromagnetické pole, …)</a:t>
                </a:r>
                <a:endParaRPr lang="cs-CZ" sz="3000" dirty="0">
                  <a:latin typeface="+mn-lt"/>
                </a:endParaRPr>
              </a:p>
              <a:p>
                <a:pPr marL="342900" marR="0" lvl="0" indent="-3429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Noto Symbol"/>
                  <a:buChar char=""/>
                </a:pPr>
                <a:r>
                  <a:rPr lang="cs-CZ" sz="3000" b="0" i="0" u="none" strike="noStrike" cap="none" baseline="0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Elektromagnetické</a:t>
                </a:r>
                <a:r>
                  <a:rPr lang="cs-CZ" sz="3000" b="0" i="0" u="none" strike="noStrike" cap="none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 pole se šíří pomocí elektromagnetické ho vlnění. Ve vakuu se šíří rychlostí světla </a:t>
                </a:r>
                <a14:m>
                  <m:oMath xmlns:m="http://schemas.openxmlformats.org/officeDocument/2006/math">
                    <m:r>
                      <a:rPr lang="cs-CZ" sz="3000" b="0" i="1" u="none" strike="noStrike" cap="none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sym typeface="Questrial"/>
                      </a:rPr>
                      <m:t>𝑐</m:t>
                    </m:r>
                    <m:r>
                      <a:rPr lang="cs-CZ" sz="3000" b="0" i="1" u="none" strike="noStrike" cap="none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sym typeface="Questrial"/>
                      </a:rPr>
                      <m:t>=3∙</m:t>
                    </m:r>
                    <m:sSup>
                      <m:sSupPr>
                        <m:ctrlPr>
                          <a:rPr lang="cs-CZ" sz="3000" b="0" i="1" u="none" strike="noStrike" cap="none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</m:ctrlPr>
                      </m:sSupPr>
                      <m:e>
                        <m:r>
                          <a:rPr lang="cs-CZ" sz="3000" b="0" i="1" u="none" strike="noStrike" cap="none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  <m:t>10</m:t>
                        </m:r>
                      </m:e>
                      <m:sup>
                        <m:r>
                          <a:rPr lang="cs-CZ" sz="3000" b="0" i="1" u="none" strike="noStrike" cap="none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cs-CZ" sz="3000" b="0" i="1" u="none" strike="noStrike" cap="none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</m:ctrlPr>
                      </m:fPr>
                      <m:num>
                        <m:r>
                          <a:rPr lang="cs-CZ" sz="3000" b="0" i="1" u="none" strike="noStrike" cap="none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  <m:t>𝑚</m:t>
                        </m:r>
                      </m:num>
                      <m:den>
                        <m:r>
                          <a:rPr lang="cs-CZ" sz="3000" b="0" i="1" u="none" strike="noStrike" cap="none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  <m:t>𝑠</m:t>
                        </m:r>
                      </m:den>
                    </m:f>
                  </m:oMath>
                </a14:m>
                <a:r>
                  <a:rPr lang="cs-CZ" sz="3000" b="0" i="0" u="none" strike="noStrike" cap="none" baseline="0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.</a:t>
                </a:r>
              </a:p>
              <a:p>
                <a:pPr marL="342900" marR="0" lvl="0" indent="-3429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Noto Symbol"/>
                  <a:buChar char=""/>
                </a:pPr>
                <a:r>
                  <a:rPr lang="cs-CZ" sz="3000" dirty="0" smtClean="0">
                    <a:latin typeface="+mn-lt"/>
                  </a:rPr>
                  <a:t>Max </a:t>
                </a:r>
                <a:r>
                  <a:rPr lang="cs-CZ" sz="3000" dirty="0" err="1" smtClean="0">
                    <a:latin typeface="+mn-lt"/>
                  </a:rPr>
                  <a:t>Plank</a:t>
                </a:r>
                <a:r>
                  <a:rPr lang="cs-CZ" sz="3000" dirty="0" smtClean="0">
                    <a:latin typeface="+mn-lt"/>
                  </a:rPr>
                  <a:t> (1858-1947) kvantová hypotéza vyzařování absolutně černého tělesa. </a:t>
                </a:r>
              </a:p>
              <a:p>
                <a:pPr marL="342900" marR="0" lvl="0" indent="-3429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Noto Symbol"/>
                  <a:buChar char=""/>
                </a:pPr>
                <a14:m>
                  <m:oMath xmlns:m="http://schemas.openxmlformats.org/officeDocument/2006/math">
                    <m:r>
                      <a:rPr lang="cs-CZ" sz="3000" b="0" i="1" u="none" strike="noStrike" cap="none" baseline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sym typeface="Questrial"/>
                      </a:rPr>
                      <m:t>𝐸</m:t>
                    </m:r>
                    <m:r>
                      <a:rPr lang="cs-CZ" sz="3000" b="0" i="1" u="none" strike="noStrike" cap="none" baseline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sym typeface="Questrial"/>
                      </a:rPr>
                      <m:t>=</m:t>
                    </m:r>
                    <m:r>
                      <a:rPr lang="cs-CZ" sz="3000" b="0" i="1" u="none" strike="noStrike" cap="none" baseline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sym typeface="Questrial"/>
                      </a:rPr>
                      <m:t>h</m:t>
                    </m:r>
                    <m:r>
                      <a:rPr lang="cs-CZ" sz="3000" b="0" i="1" u="none" strike="noStrike" cap="none" baseline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Questrial"/>
                      </a:rPr>
                      <m:t>∙</m:t>
                    </m:r>
                    <m:r>
                      <a:rPr lang="cs-CZ" sz="3000" b="0" i="1" u="none" strike="noStrike" cap="none" baseline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Questrial"/>
                      </a:rPr>
                      <m:t>𝑓</m:t>
                    </m:r>
                  </m:oMath>
                </a14:m>
                <a:r>
                  <a:rPr lang="cs-CZ" sz="3000" b="0" i="0" u="none" strike="noStrike" cap="none" baseline="0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     </a:t>
                </a:r>
                <a14:m>
                  <m:oMath xmlns:m="http://schemas.openxmlformats.org/officeDocument/2006/math">
                    <m:r>
                      <a:rPr lang="cs-CZ" sz="3000" b="0" i="1" u="none" strike="noStrike" cap="none" baseline="0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sym typeface="Questrial"/>
                      </a:rPr>
                      <m:t>h</m:t>
                    </m:r>
                    <m:r>
                      <a:rPr lang="cs-CZ" sz="3000" b="0" i="1" u="none" strike="noStrike" cap="none" baseline="0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sym typeface="Questrial"/>
                      </a:rPr>
                      <m:t>=6,626∙</m:t>
                    </m:r>
                    <m:sSup>
                      <m:sSupPr>
                        <m:ctrlPr>
                          <a:rPr lang="cs-CZ" sz="3000" b="0" i="1" u="none" strike="noStrike" cap="none" baseline="0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</m:ctrlPr>
                      </m:sSupPr>
                      <m:e>
                        <m:r>
                          <a:rPr lang="cs-CZ" sz="3000" b="0" i="1" u="none" strike="noStrike" cap="none" baseline="0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  <m:t>10</m:t>
                        </m:r>
                      </m:e>
                      <m:sup>
                        <m:r>
                          <a:rPr lang="cs-CZ" sz="3000" b="0" i="1" u="none" strike="noStrike" cap="none" baseline="0" dirty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  <m:t>−34</m:t>
                        </m:r>
                      </m:sup>
                    </m:sSup>
                    <m:r>
                      <a:rPr lang="cs-CZ" sz="3000" b="0" i="1" u="none" strike="noStrike" cap="none" baseline="0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Questrial"/>
                      </a:rPr>
                      <m:t>𝐽𝑠</m:t>
                    </m:r>
                  </m:oMath>
                </a14:m>
                <a:endParaRPr lang="cs-CZ" sz="3000" b="0" i="0" u="none" strike="noStrike" cap="none" baseline="0" dirty="0" smtClean="0">
                  <a:solidFill>
                    <a:schemeClr val="lt1"/>
                  </a:solidFill>
                  <a:latin typeface="+mn-lt"/>
                  <a:sym typeface="Questrial"/>
                </a:endParaRPr>
              </a:p>
              <a:p>
                <a:pPr marL="342900" marR="0" lvl="0" indent="-3429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Noto Symbol"/>
                  <a:buChar char=""/>
                </a:pPr>
                <a:r>
                  <a:rPr lang="cs-CZ" sz="3000" dirty="0" smtClean="0">
                    <a:latin typeface="+mn-lt"/>
                  </a:rPr>
                  <a:t>Energie nemůže být libovolně malá, je kvantovaná</a:t>
                </a:r>
              </a:p>
              <a:p>
                <a:pPr marL="342900" marR="0" lvl="0" indent="-3429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8AD0D6"/>
                  </a:buClr>
                  <a:buSzPct val="79999"/>
                  <a:buFont typeface="Noto Symbol"/>
                  <a:buChar char=""/>
                </a:pPr>
                <a:r>
                  <a:rPr lang="cs-CZ" sz="3000" b="0" i="0" u="none" strike="noStrike" cap="none" baseline="0" dirty="0" smtClean="0">
                    <a:solidFill>
                      <a:schemeClr val="lt1"/>
                    </a:solidFill>
                    <a:latin typeface="+mn-lt"/>
                    <a:sym typeface="Questrial"/>
                  </a:rPr>
                  <a:t>Spektrální hustota vyzařování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000" b="0" i="1" u="none" strike="noStrike" cap="none" baseline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sym typeface="Questrial"/>
                          </a:rPr>
                        </m:ctrlPr>
                      </m:sSubPr>
                      <m:e>
                        <m:r>
                          <a:rPr lang="cs-CZ" sz="3000" b="0" i="1" u="none" strike="noStrike" cap="none" baseline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sym typeface="Questrial"/>
                          </a:rPr>
                          <m:t>𝐻</m:t>
                        </m:r>
                      </m:e>
                      <m:sub>
                        <m:r>
                          <a:rPr lang="cs-CZ" sz="3000" b="0" i="1" u="none" strike="noStrike" cap="none" baseline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  <m:t>𝜆</m:t>
                        </m:r>
                      </m:sub>
                    </m:sSub>
                    <m:r>
                      <a:rPr lang="cs-CZ" sz="3000" b="0" i="1" u="none" strike="noStrike" cap="none" baseline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sym typeface="Questrial"/>
                      </a:rPr>
                      <m:t>=</m:t>
                    </m:r>
                    <m:f>
                      <m:fPr>
                        <m:ctrlPr>
                          <a:rPr lang="cs-CZ" sz="3000" b="0" i="1" u="none" strike="noStrike" cap="none" baseline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sym typeface="Questrial"/>
                          </a:rPr>
                        </m:ctrlPr>
                      </m:fPr>
                      <m:num>
                        <m:r>
                          <a:rPr lang="cs-CZ" sz="3000" b="0" i="1" u="none" strike="noStrike" cap="none" baseline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sym typeface="Questrial"/>
                          </a:rPr>
                          <m:t>2</m:t>
                        </m:r>
                        <m:r>
                          <a:rPr lang="cs-CZ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cs-CZ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cs-CZ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sz="3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3000" b="0" i="1" u="none" strike="noStrike" cap="none" baseline="0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sym typeface="Questrial"/>
                              </a:rPr>
                            </m:ctrlPr>
                          </m:sSupPr>
                          <m:e>
                            <m:r>
                              <a:rPr lang="cs-CZ" sz="3000" b="0" i="1" u="none" strike="noStrike" cap="none" baseline="0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Questrial"/>
                              </a:rPr>
                              <m:t>𝜆</m:t>
                            </m:r>
                          </m:e>
                          <m:sup>
                            <m:r>
                              <a:rPr lang="cs-CZ" sz="3000" b="0" i="1" u="none" strike="noStrike" cap="none" baseline="0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sym typeface="Questrial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cs-CZ" sz="3000" b="0" i="1" u="none" strike="noStrike" cap="none" baseline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Questrial"/>
                      </a:rPr>
                      <m:t>∙</m:t>
                    </m:r>
                    <m:f>
                      <m:fPr>
                        <m:ctrlPr>
                          <a:rPr lang="cs-CZ" sz="3000" b="0" i="1" u="none" strike="noStrike" cap="none" baseline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</m:ctrlPr>
                      </m:fPr>
                      <m:num>
                        <m:r>
                          <a:rPr lang="cs-CZ" sz="3000" b="0" i="1" u="none" strike="noStrike" cap="none" baseline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sz="3000" b="0" i="1" u="none" strike="noStrike" cap="none" baseline="0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Questrial"/>
                              </a:rPr>
                            </m:ctrlPr>
                          </m:sSupPr>
                          <m:e>
                            <m:r>
                              <a:rPr lang="cs-CZ" sz="3000" b="0" i="1" u="none" strike="noStrike" cap="none" baseline="0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Questrial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cs-CZ" sz="3000" b="0" i="1" u="none" strike="noStrike" cap="none" baseline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Questrial"/>
                                  </a:rPr>
                                </m:ctrlPr>
                              </m:fPr>
                              <m:num>
                                <m:r>
                                  <a:rPr lang="cs-CZ" sz="3000" b="0" i="1" u="none" strike="noStrike" cap="none" baseline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Questrial"/>
                                  </a:rPr>
                                  <m:t>h𝑐</m:t>
                                </m:r>
                              </m:num>
                              <m:den>
                                <m:r>
                                  <a:rPr lang="cs-CZ" sz="3000" b="0" i="1" u="none" strike="noStrike" cap="none" baseline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Questrial"/>
                                  </a:rPr>
                                  <m:t>𝜆</m:t>
                                </m:r>
                                <m:r>
                                  <a:rPr lang="cs-CZ" sz="3000" b="0" i="1" u="none" strike="noStrike" cap="none" baseline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Questrial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  <m:r>
                          <a:rPr lang="cs-CZ" sz="3000" b="0" i="1" u="none" strike="noStrike" cap="none" baseline="0" smtClean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Questrial"/>
                          </a:rPr>
                          <m:t> −1</m:t>
                        </m:r>
                      </m:den>
                    </m:f>
                  </m:oMath>
                </a14:m>
                <a:endParaRPr lang="en-US" sz="3000" b="0" i="0" u="none" strike="noStrike" cap="none" baseline="0" dirty="0">
                  <a:solidFill>
                    <a:schemeClr val="lt1"/>
                  </a:solidFill>
                  <a:latin typeface="+mn-lt"/>
                  <a:sym typeface="Questrial"/>
                </a:endParaRPr>
              </a:p>
            </p:txBody>
          </p:sp>
        </mc:Choice>
        <mc:Fallback xmlns="">
          <p:sp>
            <p:nvSpPr>
              <p:cNvPr id="140" name="Shape 1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39148"/>
                <a:ext cx="8893175" cy="7542853"/>
              </a:xfrm>
              <a:prstGeom prst="rect">
                <a:avLst/>
              </a:prstGeom>
              <a:blipFill rotWithShape="0">
                <a:blip r:embed="rId3"/>
                <a:stretch>
                  <a:fillRect l="-960" t="-10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4092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38539" y="1351722"/>
                <a:ext cx="8726557" cy="4896676"/>
              </a:xfrm>
            </p:spPr>
            <p:txBody>
              <a:bodyPr/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Jaká je energie (v eV) kvanta rádiové vlny o vlnové délce 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=500 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2800" dirty="0" smtClean="0">
                    <a:latin typeface="+mn-lt"/>
                  </a:rPr>
                  <a:t> mikrovlny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 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cs-CZ" sz="2800" dirty="0" smtClean="0">
                    <a:latin typeface="+mn-lt"/>
                  </a:rPr>
                  <a:t>žluté světlo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=580 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2800" dirty="0" smtClean="0"/>
                  <a:t>; </a:t>
                </a:r>
                <a:r>
                  <a:rPr lang="cs-CZ" sz="2800" dirty="0">
                    <a:latin typeface="+mn-lt"/>
                  </a:rPr>
                  <a:t>ultrafialové</a:t>
                </a:r>
                <a:r>
                  <a:rPr lang="cs-CZ" sz="2800" dirty="0" smtClean="0"/>
                  <a:t>  záření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cs-CZ" sz="2800" dirty="0" smtClean="0"/>
                  <a:t>; </a:t>
                </a:r>
                <a:r>
                  <a:rPr lang="cs-CZ" sz="2800" dirty="0">
                    <a:latin typeface="+mn-lt"/>
                  </a:rPr>
                  <a:t>rentgenové záření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cs-CZ" sz="2800" dirty="0" smtClean="0">
                    <a:latin typeface="+mn-lt"/>
                  </a:rPr>
                  <a:t> záření gama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sz="2800" dirty="0" smtClean="0">
                  <a:latin typeface="+mn-lt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>
                    <a:latin typeface="+mn-lt"/>
                  </a:rPr>
                  <a:t> </a:t>
                </a:r>
                <a:endParaRPr lang="cs-CZ" sz="2800" dirty="0" smtClean="0">
                  <a:latin typeface="+mn-lt"/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800" dirty="0" smtClean="0">
                    <a:latin typeface="+mn-lt"/>
                  </a:rPr>
                  <a:t>Pomocí kvantové hypotézy vysvětlete podstatu skleníkového efektu a ochranu ozonosféry.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8539" y="1351722"/>
                <a:ext cx="8726557" cy="4896676"/>
              </a:xfrm>
              <a:blipFill rotWithShape="0">
                <a:blip r:embed="rId3"/>
                <a:stretch>
                  <a:fillRect l="-70" t="-374" r="-6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66442" y="2861733"/>
            <a:ext cx="6620967" cy="1068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cs-CZ" dirty="0">
                <a:latin typeface="+mn-lt"/>
              </a:rPr>
              <a:t>2</a:t>
            </a:r>
            <a:r>
              <a:rPr lang="cs-CZ" sz="40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/ </a:t>
            </a:r>
            <a:r>
              <a:rPr lang="cs-CZ" dirty="0" smtClean="0"/>
              <a:t>Fotoelektrický jev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0771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318052"/>
            <a:ext cx="8893175" cy="73606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FFFF00"/>
                </a:solidFill>
                <a:latin typeface="+mn-lt"/>
              </a:rPr>
              <a:t>E</a:t>
            </a:r>
            <a:r>
              <a:rPr lang="cs-CZ" sz="3000" b="0" i="0" u="none" strike="noStrike" cap="none" dirty="0" smtClean="0">
                <a:solidFill>
                  <a:srgbClr val="FFFF00"/>
                </a:solidFill>
                <a:latin typeface="+mn-lt"/>
                <a:sym typeface="Questrial"/>
              </a:rPr>
              <a:t>xperiment</a:t>
            </a:r>
            <a:endParaRPr lang="en-US" sz="3000" b="0" i="0" u="none" strike="noStrike" cap="none" baseline="0" dirty="0">
              <a:solidFill>
                <a:srgbClr val="FFFF00"/>
              </a:solidFill>
              <a:latin typeface="+mn-lt"/>
              <a:sym typeface="Quest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65" y="0"/>
            <a:ext cx="4444035" cy="381662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8904" y="884203"/>
            <a:ext cx="45210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Na základě představ klasické fyziky se zdálo, že s rostoucí intenzitou dopadajícího záření (tj. energie dopadající za jednotku času na jednotku plochy) se budou </a:t>
            </a:r>
            <a:r>
              <a:rPr lang="cs-CZ" sz="2800" dirty="0" smtClean="0">
                <a:solidFill>
                  <a:schemeClr val="bg1"/>
                </a:solidFill>
              </a:rPr>
              <a:t>elektrony 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8904" y="3853598"/>
            <a:ext cx="89650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uvolňovat snadněji z povrchu kovu a budou mít i vyšší energii. Experimenty ale prokázaly, že </a:t>
            </a:r>
            <a:r>
              <a:rPr lang="cs-CZ" sz="2800" b="1" dirty="0">
                <a:solidFill>
                  <a:schemeClr val="bg1"/>
                </a:solidFill>
              </a:rPr>
              <a:t>na intenzitě záření závisí jen množství uvolněných elektronů</a:t>
            </a:r>
            <a:r>
              <a:rPr lang="cs-CZ" sz="2800" dirty="0">
                <a:solidFill>
                  <a:schemeClr val="bg1"/>
                </a:solidFill>
              </a:rPr>
              <a:t>, ale nikoliv energie jednotlivých elektronů. Ta je určena pouze frekvencí použitého záření. Tento poznatek nebylo možné vysvětlit klasickou fyzikou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201183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Questrial"/>
              <a:buNone/>
            </a:pPr>
            <a:r>
              <a:rPr lang="cs-CZ" sz="4200" b="0" i="0" u="none" strike="noStrike" cap="none" baseline="0" dirty="0" smtClean="0">
                <a:solidFill>
                  <a:schemeClr val="lt2"/>
                </a:solidFill>
                <a:latin typeface="+mn-lt"/>
                <a:ea typeface="Questrial"/>
                <a:cs typeface="Questrial"/>
                <a:sym typeface="Questrial"/>
              </a:rPr>
              <a:t>FOTOEFEKT</a:t>
            </a:r>
            <a:endParaRPr lang="en-US" sz="4200" b="0" i="0" u="none" strike="noStrike" cap="none" baseline="0" dirty="0">
              <a:solidFill>
                <a:schemeClr val="lt2"/>
              </a:solidFill>
              <a:latin typeface="+mn-lt"/>
              <a:ea typeface="Questrial"/>
              <a:cs typeface="Questrial"/>
              <a:sym typeface="Quest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0" y="1152525"/>
            <a:ext cx="8893175" cy="6526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Pro každý kov existuje určitá mezní frekvence </a:t>
            </a:r>
            <a:r>
              <a:rPr lang="cs-CZ" sz="3000" b="0" i="1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f</a:t>
            </a:r>
            <a:r>
              <a:rPr lang="cs-CZ" sz="3000" b="0" i="1" u="none" strike="noStrike" cap="none" baseline="-25000" dirty="0" smtClean="0">
                <a:solidFill>
                  <a:schemeClr val="lt1"/>
                </a:solidFill>
                <a:latin typeface="+mn-lt"/>
                <a:sym typeface="Questrial"/>
              </a:rPr>
              <a:t>0</a:t>
            </a:r>
            <a:r>
              <a:rPr lang="cs-CZ" sz="3000" b="0" i="0" u="none" strike="noStrike" cap="none" dirty="0" smtClean="0">
                <a:solidFill>
                  <a:schemeClr val="lt1"/>
                </a:solidFill>
                <a:latin typeface="+mn-lt"/>
                <a:sym typeface="Questrial"/>
              </a:rPr>
              <a:t> (a jí odpovídající vlnová délka </a:t>
            </a:r>
            <a:r>
              <a:rPr lang="cs-CZ" sz="3000" b="0" i="1" u="none" strike="noStrike" cap="none" dirty="0" smtClean="0">
                <a:solidFill>
                  <a:schemeClr val="lt1"/>
                </a:solidFill>
                <a:latin typeface="+mn-lt"/>
                <a:sym typeface="Mathematica1" panose="05000502060100000001" pitchFamily="2" charset="2"/>
              </a:rPr>
              <a:t></a:t>
            </a:r>
            <a:r>
              <a:rPr lang="cs-CZ" sz="3000" b="0" i="1" u="none" strike="noStrike" cap="none" baseline="-25000" dirty="0" smtClean="0">
                <a:solidFill>
                  <a:schemeClr val="lt1"/>
                </a:solidFill>
                <a:latin typeface="+mn-lt"/>
                <a:sym typeface="Mathematica1" panose="05000502060100000001" pitchFamily="2" charset="2"/>
              </a:rPr>
              <a:t>0</a:t>
            </a:r>
            <a:r>
              <a:rPr lang="cs-CZ" sz="3000" b="0" i="0" u="none" strike="noStrike" cap="none" dirty="0" smtClean="0">
                <a:solidFill>
                  <a:schemeClr val="lt1"/>
                </a:solidFill>
                <a:latin typeface="+mn-lt"/>
                <a:sym typeface="Mathematica1" panose="05000502060100000001" pitchFamily="2" charset="2"/>
              </a:rPr>
              <a:t>) taková, že elektrony se uvolňují pouze při ní a vyšších frekvencích. Jestliže je frekvence </a:t>
            </a:r>
            <a:r>
              <a:rPr lang="cs-CZ" sz="3000" b="0" i="1" u="none" strike="noStrike" cap="none" dirty="0" smtClean="0">
                <a:solidFill>
                  <a:schemeClr val="lt1"/>
                </a:solidFill>
                <a:latin typeface="+mn-lt"/>
                <a:sym typeface="Mathematica1" panose="05000502060100000001" pitchFamily="2" charset="2"/>
              </a:rPr>
              <a:t>f</a:t>
            </a:r>
            <a:r>
              <a:rPr lang="cs-CZ" sz="3000" b="0" i="0" u="none" strike="noStrike" cap="none" dirty="0" smtClean="0">
                <a:solidFill>
                  <a:schemeClr val="lt1"/>
                </a:solidFill>
                <a:latin typeface="+mn-lt"/>
                <a:sym typeface="Mathematica1" panose="05000502060100000001" pitchFamily="2" charset="2"/>
              </a:rPr>
              <a:t> záření menší než mezní frekvence, fotoelektrický jev nenastává. </a:t>
            </a:r>
            <a:endParaRPr lang="cs-CZ" sz="3000" dirty="0">
              <a:latin typeface="+mn-lt"/>
              <a:sym typeface="Mathematica1" panose="05000502060100000001" pitchFamily="2" charset="2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b="0" i="0" u="none" strike="noStrike" cap="none" dirty="0" smtClean="0">
                <a:solidFill>
                  <a:schemeClr val="lt1"/>
                </a:solidFill>
                <a:latin typeface="+mn-lt"/>
                <a:sym typeface="Mathematica1" panose="05000502060100000001" pitchFamily="2" charset="2"/>
              </a:rPr>
              <a:t> Je-li frekvence záření vyšší než mezní, bude proud protékající obvodem úměrný intenzitě záření.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D0D6"/>
              </a:buClr>
              <a:buSzPct val="79999"/>
              <a:buFont typeface="Arial" panose="020B0604020202020204" pitchFamily="34" charset="0"/>
              <a:buChar char="•"/>
            </a:pP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Energie  elektronů, které se z kovu</a:t>
            </a:r>
            <a:r>
              <a:rPr lang="cs-CZ" sz="3000" b="0" i="0" u="none" strike="noStrike" cap="none" dirty="0" smtClean="0">
                <a:solidFill>
                  <a:schemeClr val="lt1"/>
                </a:solidFill>
                <a:latin typeface="+mn-lt"/>
                <a:sym typeface="Questrial"/>
              </a:rPr>
              <a:t> </a:t>
            </a:r>
            <a:r>
              <a:rPr lang="cs-CZ" sz="3000" b="0" i="0" u="none" strike="noStrike" cap="none" baseline="0" dirty="0" smtClean="0">
                <a:solidFill>
                  <a:schemeClr val="lt1"/>
                </a:solidFill>
                <a:latin typeface="+mn-lt"/>
                <a:sym typeface="Questrial"/>
              </a:rPr>
              <a:t>uvolňují,</a:t>
            </a:r>
            <a:r>
              <a:rPr lang="cs-CZ" sz="3000" b="0" i="0" u="none" strike="noStrike" cap="none" dirty="0" smtClean="0">
                <a:solidFill>
                  <a:schemeClr val="lt1"/>
                </a:solidFill>
                <a:latin typeface="+mn-lt"/>
                <a:sym typeface="Questrial"/>
              </a:rPr>
              <a:t> roste lineárně s frekvencí záření.</a:t>
            </a:r>
            <a:endParaRPr lang="en-US" sz="3000" b="0" i="0" u="none" strike="noStrike" cap="none" baseline="0" dirty="0">
              <a:solidFill>
                <a:schemeClr val="lt1"/>
              </a:solidFill>
              <a:latin typeface="+mn-lt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27088" y="2961860"/>
                <a:ext cx="6011034" cy="38961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h𝑓</m:t>
                    </m:r>
                  </m:oMath>
                </a14:m>
                <a:endParaRPr lang="cs-CZ" sz="2800" b="0" dirty="0" smtClean="0"/>
              </a:p>
              <a:p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cs-CZ" sz="3200" dirty="0" smtClean="0"/>
              </a:p>
              <a:p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h𝑓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sz="28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dirty="0" smtClean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sSub>
                          <m:sSubPr>
                            <m:ctrlPr>
                              <a:rPr lang="cs-CZ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s-CZ" sz="28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27088" y="2961860"/>
                <a:ext cx="6011034" cy="38961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0" y="189508"/>
            <a:ext cx="7197256" cy="2582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047460" y="3478696"/>
                <a:ext cx="2206487" cy="91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h𝑓</m:t>
                          </m:r>
                        </m:num>
                        <m:den>
                          <m:r>
                            <a:rPr lang="cs-CZ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cs-CZ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cs-CZ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cs-CZ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460" y="3478696"/>
                <a:ext cx="2206487" cy="911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593589" y="2998813"/>
                <a:ext cx="3303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cs-CZ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=6,626∙</m:t>
                      </m:r>
                      <m:sSup>
                        <m:sSupPr>
                          <m:ctrlPr>
                            <a:rPr lang="cs-CZ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−34</m:t>
                          </m:r>
                        </m:sup>
                      </m:sSup>
                      <m:r>
                        <a:rPr lang="cs-CZ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𝐽𝑠</m:t>
                      </m:r>
                    </m:oMath>
                  </m:oMathPara>
                </a14:m>
                <a:endParaRPr lang="cs-CZ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589" y="2998813"/>
                <a:ext cx="330366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1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5835</TotalTime>
  <Words>1300</Words>
  <Application>Microsoft Office PowerPoint</Application>
  <PresentationFormat>Předvádění na obrazovce (4:3)</PresentationFormat>
  <Paragraphs>213</Paragraphs>
  <Slides>35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5" baseType="lpstr">
      <vt:lpstr>Times New Roman</vt:lpstr>
      <vt:lpstr>Arial</vt:lpstr>
      <vt:lpstr>Cambria</vt:lpstr>
      <vt:lpstr>Wingdings</vt:lpstr>
      <vt:lpstr>Questrial</vt:lpstr>
      <vt:lpstr>Courier New</vt:lpstr>
      <vt:lpstr>Noto Symbol</vt:lpstr>
      <vt:lpstr>Cambria Math</vt:lpstr>
      <vt:lpstr>Mathematica1</vt:lpstr>
      <vt:lpstr>Ion</vt:lpstr>
      <vt:lpstr>Prezentace aplikace PowerPoint</vt:lpstr>
      <vt:lpstr>Prezentace aplikace PowerPoint</vt:lpstr>
      <vt:lpstr>1/ Kvantová hypotéza</vt:lpstr>
      <vt:lpstr>Prezentace aplikace PowerPoint</vt:lpstr>
      <vt:lpstr>Otázky</vt:lpstr>
      <vt:lpstr>2/ Fotoelektrický jev</vt:lpstr>
      <vt:lpstr>Prezentace aplikace PowerPoint</vt:lpstr>
      <vt:lpstr>FOTOEFEKT</vt:lpstr>
      <vt:lpstr>Prezentace aplikace PowerPoint</vt:lpstr>
      <vt:lpstr>Prezentace aplikace PowerPoint</vt:lpstr>
      <vt:lpstr>Prezentace aplikace PowerPoint</vt:lpstr>
      <vt:lpstr>FOTOEFEKT</vt:lpstr>
      <vt:lpstr>Prezentace aplikace PowerPoint</vt:lpstr>
      <vt:lpstr>Otázky</vt:lpstr>
      <vt:lpstr>3/ Foton</vt:lpstr>
      <vt:lpstr>Comptonův jev 1922</vt:lpstr>
      <vt:lpstr>Prezentace aplikace PowerPoint</vt:lpstr>
      <vt:lpstr>Prezentace aplikace PowerPoint</vt:lpstr>
      <vt:lpstr>Otázky</vt:lpstr>
      <vt:lpstr>4/ Vlnové vlastnosti částic</vt:lpstr>
      <vt:lpstr>1924</vt:lpstr>
      <vt:lpstr>Davissonnův-Germerův pokus</vt:lpstr>
      <vt:lpstr>Prezentace aplikace PowerPoint</vt:lpstr>
      <vt:lpstr>Vlnová funkce částic</vt:lpstr>
      <vt:lpstr>Využití</vt:lpstr>
      <vt:lpstr>Prezentace aplikace PowerPoint</vt:lpstr>
      <vt:lpstr>Otázky</vt:lpstr>
      <vt:lpstr>5/ Kvantová mechanika</vt:lpstr>
      <vt:lpstr>Kvantová mechanika</vt:lpstr>
      <vt:lpstr>Kvantová mechanika</vt:lpstr>
      <vt:lpstr>Částice v nekonečné potenciálové jámě</vt:lpstr>
      <vt:lpstr>Částice v nekonečné potenciálové jámě</vt:lpstr>
      <vt:lpstr>Heisenbergova  relace neurčitosti</vt:lpstr>
      <vt:lpstr>Schrödingerova rovnice</vt:lpstr>
      <vt:lpstr>Otázky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os</dc:creator>
  <cp:lastModifiedBy>os</cp:lastModifiedBy>
  <cp:revision>150</cp:revision>
  <dcterms:modified xsi:type="dcterms:W3CDTF">2017-08-25T22:28:47Z</dcterms:modified>
</cp:coreProperties>
</file>