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3"/>
  </p:notesMasterIdLst>
  <p:sldIdLst>
    <p:sldId id="256" r:id="rId2"/>
    <p:sldId id="257" r:id="rId3"/>
    <p:sldId id="258" r:id="rId4"/>
    <p:sldId id="295" r:id="rId5"/>
    <p:sldId id="366" r:id="rId6"/>
    <p:sldId id="367" r:id="rId7"/>
    <p:sldId id="368" r:id="rId8"/>
    <p:sldId id="369" r:id="rId9"/>
    <p:sldId id="370" r:id="rId10"/>
    <p:sldId id="371" r:id="rId11"/>
    <p:sldId id="305" r:id="rId12"/>
    <p:sldId id="337" r:id="rId13"/>
    <p:sldId id="342" r:id="rId14"/>
    <p:sldId id="259" r:id="rId15"/>
    <p:sldId id="346" r:id="rId16"/>
    <p:sldId id="336" r:id="rId17"/>
    <p:sldId id="338" r:id="rId18"/>
    <p:sldId id="372" r:id="rId19"/>
    <p:sldId id="349" r:id="rId20"/>
    <p:sldId id="377" r:id="rId21"/>
    <p:sldId id="379" r:id="rId22"/>
    <p:sldId id="378" r:id="rId23"/>
    <p:sldId id="373" r:id="rId24"/>
    <p:sldId id="374" r:id="rId25"/>
    <p:sldId id="375" r:id="rId26"/>
    <p:sldId id="376" r:id="rId27"/>
    <p:sldId id="380" r:id="rId28"/>
    <p:sldId id="351" r:id="rId29"/>
    <p:sldId id="381" r:id="rId30"/>
    <p:sldId id="340" r:id="rId31"/>
    <p:sldId id="352" r:id="rId32"/>
    <p:sldId id="382" r:id="rId33"/>
    <p:sldId id="353" r:id="rId34"/>
    <p:sldId id="383" r:id="rId35"/>
    <p:sldId id="356" r:id="rId36"/>
    <p:sldId id="357" r:id="rId37"/>
    <p:sldId id="358" r:id="rId38"/>
    <p:sldId id="355" r:id="rId39"/>
    <p:sldId id="341" r:id="rId40"/>
    <p:sldId id="359" r:id="rId41"/>
    <p:sldId id="365" r:id="rId42"/>
  </p:sldIdLst>
  <p:sldSz cx="9144000" cy="6858000" type="screen4x3"/>
  <p:notesSz cx="6858000" cy="9144000"/>
  <p:embeddedFontLst>
    <p:embeddedFont>
      <p:font typeface="Mathematica1" panose="05000502060100000001" pitchFamily="2" charset="2"/>
      <p:regular r:id="rId44"/>
      <p:bold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  <p:embeddedFont>
      <p:font typeface="Questrial" panose="020B0604020202020204" charset="0"/>
      <p:regular r:id="rId50"/>
    </p:embeddedFont>
    <p:embeddedFont>
      <p:font typeface="Cambria Math" panose="02040503050406030204" pitchFamily="18" charset="0"/>
      <p:regular r:id="rId5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32" autoAdjust="0"/>
  </p:normalViewPr>
  <p:slideViewPr>
    <p:cSldViewPr snapToGrid="0">
      <p:cViewPr varScale="1">
        <p:scale>
          <a:sx n="48" d="100"/>
          <a:sy n="48" d="100"/>
        </p:scale>
        <p:origin x="145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3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fyzika.jreichl.com/main.article/view/754-experimentalni-overeni" TargetMode="External"/><Relationship Id="rId3" Type="http://schemas.openxmlformats.org/officeDocument/2006/relationships/hyperlink" Target="http://fyzika.jreichl.com/main.article/view/527-prehled-elektromagnetickeho-zareni" TargetMode="External"/><Relationship Id="rId7" Type="http://schemas.openxmlformats.org/officeDocument/2006/relationships/hyperlink" Target="http://fyzika.jreichl.com/main.article/view/288-magneticka-indukc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yzika.jreichl.com/main.article/view/291-zakladni-poznatky-o-magnetickem-poli" TargetMode="External"/><Relationship Id="rId5" Type="http://schemas.openxmlformats.org/officeDocument/2006/relationships/hyperlink" Target="http://fyzika.jreichl.com/main.article/view/732-vznik-a-zaklady-kvantove-mechaniky" TargetMode="External"/><Relationship Id="rId4" Type="http://schemas.openxmlformats.org/officeDocument/2006/relationships/hyperlink" Target="http://fyzika.jreichl.com/main.article/view/707-nitro-atomu" TargetMode="External"/><Relationship Id="rId9" Type="http://schemas.openxmlformats.org/officeDocument/2006/relationships/hyperlink" Target="http://fyzika.jreichl.com/main.article/view/706-svet-molekul-a-atomu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710-objev-atomoveho-jadra" TargetMode="External"/><Relationship Id="rId7" Type="http://schemas.openxmlformats.org/officeDocument/2006/relationships/hyperlink" Target="http://fyzika.jreichl.com/main.article/view/50-zakon-zachovani-energi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yzika.jreichl.com/main.article/view/102-rovnovazne-polohy-tuheho-telesa" TargetMode="External"/><Relationship Id="rId5" Type="http://schemas.openxmlformats.org/officeDocument/2006/relationships/hyperlink" Target="http://fyzika.jreichl.com/main.article/view/48-potencialni-energie" TargetMode="External"/><Relationship Id="rId4" Type="http://schemas.openxmlformats.org/officeDocument/2006/relationships/hyperlink" Target="http://fyzika.jreichl.com/main.article/view/761-princip-nerozlisitelnosti-castic-a-pauliho-vylucovaci-princip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fyzika.jreichl.com/main.article/view/1312-fyzikalni-principy" TargetMode="External"/><Relationship Id="rId3" Type="http://schemas.openxmlformats.org/officeDocument/2006/relationships/hyperlink" Target="http://fyzika.jreichl.com/main.article/view/707-nitro-atomu" TargetMode="External"/><Relationship Id="rId7" Type="http://schemas.openxmlformats.org/officeDocument/2006/relationships/hyperlink" Target="http://fyzika.jreichl.com/main.article/view/770-model-elektronoveho-plynu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yzika.jreichl.com/main.article/view/732-vznik-a-zaklady-kvantove-mechaniky" TargetMode="External"/><Relationship Id="rId11" Type="http://schemas.openxmlformats.org/officeDocument/2006/relationships/hyperlink" Target="http://fyzika.jreichl.com/main.article/view/260-polovodice" TargetMode="External"/><Relationship Id="rId5" Type="http://schemas.openxmlformats.org/officeDocument/2006/relationships/hyperlink" Target="http://fyzika.jreichl.com/main.article/view/2-mechanicky-pohyb" TargetMode="External"/><Relationship Id="rId10" Type="http://schemas.openxmlformats.org/officeDocument/2006/relationships/hyperlink" Target="http://fyzika.jreichl.com/main.article/view/241-elektricky-odpor-vodice-ohmuv-zakon-pro-cast-obvodu" TargetMode="External"/><Relationship Id="rId4" Type="http://schemas.openxmlformats.org/officeDocument/2006/relationships/hyperlink" Target="http://fyzika.jreichl.com/main.article/view/710-objev-atomoveho-jadra" TargetMode="External"/><Relationship Id="rId9" Type="http://schemas.openxmlformats.org/officeDocument/2006/relationships/hyperlink" Target="http://fyzika.jreichl.com/main.article/view/767-pouziti-v-praxi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761-princip-nerozlisitelnosti-castic-a-pauliho-vylucovaci-princip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yzika.jreichl.com/main.article/view/278-elektrolyt-elektrolyza" TargetMode="External"/><Relationship Id="rId4" Type="http://schemas.openxmlformats.org/officeDocument/2006/relationships/hyperlink" Target="http://fyzika.jreichl.com/main.article/view/221-elektrostaticke-silove-pusobeni-bodovych-elektrickych-naboju-coulombuv-zakon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221-elektrostaticke-silove-pusobeni-bodovych-elektrickych-naboju-coulombuv-zako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yzika.jreichl.com/main.article/view/359-elektromagneticky-dipol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04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baseline="0" dirty="0" smtClean="0"/>
              <a:t> mřížka brání pomalejším elektronům dosáhnout anody, Výbojka je naplněná (napětí U urychluje elektrony mezi katodou a mřížkou, mezi mřížkou a anodou je brzdné </a:t>
            </a:r>
            <a:r>
              <a:rPr lang="en-US" baseline="0" dirty="0" smtClean="0"/>
              <a:t>n</a:t>
            </a:r>
            <a:r>
              <a:rPr lang="cs-CZ" baseline="0" dirty="0" err="1" smtClean="0"/>
              <a:t>apětí</a:t>
            </a:r>
            <a:r>
              <a:rPr lang="cs-CZ" baseline="0" dirty="0" smtClean="0"/>
              <a:t> U</a:t>
            </a:r>
            <a:r>
              <a:rPr lang="en-US" baseline="0" dirty="0" smtClean="0"/>
              <a:t>’ </a:t>
            </a:r>
            <a:r>
              <a:rPr lang="cs-CZ" baseline="0" dirty="0" smtClean="0"/>
              <a:t>)</a:t>
            </a:r>
            <a:r>
              <a:rPr lang="en-US" baseline="0" dirty="0" smtClean="0"/>
              <a:t> </a:t>
            </a:r>
            <a:r>
              <a:rPr lang="cs-CZ" baseline="0" dirty="0" smtClean="0"/>
              <a:t> volné elektrony mohou mít libovolnou energii. </a:t>
            </a:r>
            <a:r>
              <a:rPr lang="en-US" baseline="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  </a:t>
            </a:r>
            <a:r>
              <a:rPr lang="cs-CZ" baseline="0" dirty="0" smtClean="0"/>
              <a:t>Jádra rtuti absorbují energii při srážkách s elektrony pouze pro vybrané hodnoty přechodů (4,89 eV), elektrony, které odevzdali kinetickou energii, už nepřekonají barieru mřížky a způsobí pokles proudu. Tento pokles je spojen s vyzařování fotonu rtuťovými atomy.</a:t>
            </a:r>
          </a:p>
          <a:p>
            <a:pPr>
              <a:spcBef>
                <a:spcPts val="0"/>
              </a:spcBef>
              <a:buNone/>
            </a:pPr>
            <a:r>
              <a:rPr lang="cs-CZ" baseline="0" dirty="0" smtClean="0"/>
              <a:t> Atomy mění mechanickou energii na světlo. </a:t>
            </a: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408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cs-CZ" sz="1200" dirty="0" smtClean="0"/>
                  <a:t> </a:t>
                </a:r>
                <a:r>
                  <a:rPr lang="cs-CZ" dirty="0" smtClean="0"/>
                  <a:t>E1=13,6 eV       1eV= 1,602E-19</a:t>
                </a:r>
                <a:r>
                  <a:rPr lang="cs-CZ" baseline="0" dirty="0" smtClean="0"/>
                  <a:t> J        </a:t>
                </a:r>
                <a:r>
                  <a:rPr lang="cs-CZ" baseline="0" dirty="0" err="1" smtClean="0"/>
                  <a:t>me</a:t>
                </a:r>
                <a:r>
                  <a:rPr lang="cs-CZ" baseline="0" dirty="0" smtClean="0"/>
                  <a:t>=9,11E-31 kg</a:t>
                </a:r>
                <a:r>
                  <a:rPr lang="en-US" baseline="0" dirty="0" smtClean="0"/>
                  <a:t>    h=6,626E-34 </a:t>
                </a:r>
                <a:r>
                  <a:rPr lang="en-US" baseline="0" dirty="0" err="1" smtClean="0"/>
                  <a:t>Js</a:t>
                </a:r>
                <a:endParaRPr lang="cs-CZ" baseline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12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baseline="0" dirty="0" smtClean="0"/>
                  <a:t> h*</a:t>
                </a:r>
                <a:r>
                  <a:rPr lang="cs-CZ" sz="1200" baseline="0" dirty="0" err="1" smtClean="0"/>
                  <a:t>Rf</a:t>
                </a:r>
                <a:r>
                  <a:rPr lang="cs-CZ" sz="1200" baseline="0" dirty="0" smtClean="0"/>
                  <a:t>/n</a:t>
                </a:r>
                <a:r>
                  <a:rPr lang="en-US" sz="1200" baseline="0" dirty="0" smtClean="0"/>
                  <a:t>^2     0,212 eV=3,396E-20 J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aseline="0" dirty="0" smtClean="0"/>
                  <a:t>UF    254nm     1,1823E15 Hz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aseline="0" dirty="0" smtClean="0"/>
                  <a:t>   10,19 eV    12,07 eV    1,88 eV    121,7 nm    102,7 nm     659,6 nm 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73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3948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130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3d     je n=3 l=2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1s          n=1 l=0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2s</a:t>
            </a:r>
            <a:r>
              <a:rPr lang="cs-CZ" baseline="0" dirty="0" smtClean="0"/>
              <a:t>          n=2 l=0</a:t>
            </a: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64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1eV= 1,602*10^-19 J</a:t>
                </a: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n=1</a:t>
                </a:r>
                <a:r>
                  <a:rPr lang="cs-CZ" sz="1200" baseline="0" dirty="0" smtClean="0"/>
                  <a:t> l=0 ; </a:t>
                </a:r>
                <a:r>
                  <a:rPr lang="cs-CZ" sz="1200" dirty="0" smtClean="0"/>
                  <a:t>n=2</a:t>
                </a:r>
                <a:r>
                  <a:rPr lang="cs-CZ" sz="1200" baseline="0" dirty="0" smtClean="0"/>
                  <a:t> l=0 ;</a:t>
                </a:r>
                <a:r>
                  <a:rPr lang="cs-CZ" sz="1200" dirty="0" smtClean="0"/>
                  <a:t> n=2</a:t>
                </a:r>
                <a:r>
                  <a:rPr lang="cs-CZ" sz="1200" baseline="0" dirty="0" smtClean="0"/>
                  <a:t> l=1; n=3 l=0; n=3 l=2; n=4 l=1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/>
                  <a:t>32</a:t>
                </a:r>
                <a:endParaRPr lang="en-US" sz="1200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směr rotace    s=0 částice ze všech směrů vypadá stejně  s=1 šipka (360°) s=2 oboustranná šipka (180°)  s=1/2 (dvě otočení)</a:t>
                </a: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11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1824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92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i zde je elektron popsán kvantovými čísly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73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Energetické hladiny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51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22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32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Slupky </a:t>
            </a:r>
          </a:p>
          <a:p>
            <a:r>
              <a:rPr lang="cs-CZ" dirty="0" smtClean="0"/>
              <a:t> a </a:t>
            </a:r>
            <a:r>
              <a:rPr lang="cs-CZ" dirty="0" err="1" smtClean="0"/>
              <a:t>podslupky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419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Slupky </a:t>
            </a:r>
          </a:p>
          <a:p>
            <a:r>
              <a:rPr lang="cs-CZ" dirty="0" smtClean="0"/>
              <a:t> a </a:t>
            </a:r>
            <a:r>
              <a:rPr lang="cs-CZ" smtClean="0"/>
              <a:t>podslupky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589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12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Jev spočívá v rozštěpení spektrálních čar </a:t>
            </a:r>
            <a:r>
              <a:rPr lang="cs-CZ" dirty="0" smtClean="0">
                <a:hlinkClick r:id="rId3" tooltip="Odkazuje na: Přehled elektromagnetického záření"/>
              </a:rPr>
              <a:t>elektromagnetického záření</a:t>
            </a:r>
            <a:r>
              <a:rPr lang="cs-CZ" dirty="0" smtClean="0"/>
              <a:t>, které vzniká emisí při přechodu </a:t>
            </a:r>
            <a:r>
              <a:rPr lang="cs-CZ" dirty="0" smtClean="0">
                <a:hlinkClick r:id="rId4" tooltip="Odkazuje na: Nitro atomu"/>
              </a:rPr>
              <a:t>elektronu</a:t>
            </a:r>
            <a:r>
              <a:rPr lang="cs-CZ" dirty="0" smtClean="0"/>
              <a:t> z vyšších </a:t>
            </a:r>
            <a:r>
              <a:rPr lang="cs-CZ" dirty="0" smtClean="0">
                <a:hlinkClick r:id="rId5" tooltip="Odkazuje na: Vznik a základy kvantové mechaniky"/>
              </a:rPr>
              <a:t>energetických hladin</a:t>
            </a:r>
            <a:r>
              <a:rPr lang="cs-CZ" dirty="0" smtClean="0"/>
              <a:t> na nižší. Spektrální čáry se štěpí v silném stacionárním </a:t>
            </a:r>
            <a:r>
              <a:rPr lang="cs-CZ" dirty="0" smtClean="0">
                <a:hlinkClick r:id="rId6" tooltip="Odkazuje na: Základní poznatky o magnetickém poli"/>
              </a:rPr>
              <a:t>magnetickém poli</a:t>
            </a:r>
            <a:r>
              <a:rPr lang="cs-CZ" dirty="0" smtClean="0"/>
              <a:t> na několik čar podobných vlnových délek. Vlnové délky rozštěpených spektrálních čar závisejí na velikosti </a:t>
            </a:r>
            <a:r>
              <a:rPr lang="cs-CZ" dirty="0" smtClean="0">
                <a:hlinkClick r:id="rId7" tooltip="Odkazuje na: Magnetická indukce"/>
              </a:rPr>
              <a:t>magnetické indukce</a:t>
            </a:r>
            <a:r>
              <a:rPr lang="cs-CZ" dirty="0" smtClean="0"/>
              <a:t> daného magnetického pole. </a:t>
            </a:r>
          </a:p>
          <a:p>
            <a:r>
              <a:rPr lang="cs-CZ" dirty="0" err="1" smtClean="0"/>
              <a:t>Zeemanův</a:t>
            </a:r>
            <a:r>
              <a:rPr lang="cs-CZ" dirty="0" smtClean="0"/>
              <a:t> jev může být dvojího druhu. Prvním je tzv. </a:t>
            </a:r>
            <a:r>
              <a:rPr lang="cs-CZ" b="1" dirty="0" smtClean="0"/>
              <a:t>normální </a:t>
            </a:r>
            <a:r>
              <a:rPr lang="cs-CZ" b="1" dirty="0" err="1" smtClean="0"/>
              <a:t>Zeemanův</a:t>
            </a:r>
            <a:r>
              <a:rPr lang="cs-CZ" b="1" dirty="0" smtClean="0"/>
              <a:t> jev</a:t>
            </a:r>
            <a:r>
              <a:rPr lang="cs-CZ" dirty="0" smtClean="0"/>
              <a:t>, který probíhá tak, že se daná spektrální čára rozdělí na tři tak, že jedna bude mít vlnovou délku jako původní čára a další dvě čáry budou symetricky odchýleny kolem ní (viz obr. 55). Tento typ jevu nastává pro </a:t>
            </a:r>
            <a:r>
              <a:rPr lang="cs-CZ" dirty="0" smtClean="0">
                <a:hlinkClick r:id="rId8" tooltip="Odkazuje na: Experimentální ověření"/>
              </a:rPr>
              <a:t>zářivé přechody</a:t>
            </a:r>
            <a:r>
              <a:rPr lang="cs-CZ" dirty="0" smtClean="0"/>
              <a:t> elektronů mezi jednotlivými energetickými stavy (energetickými hladinami). </a:t>
            </a:r>
          </a:p>
          <a:p>
            <a:r>
              <a:rPr lang="cs-CZ" b="1" dirty="0" smtClean="0"/>
              <a:t>Anomální </a:t>
            </a:r>
            <a:r>
              <a:rPr lang="cs-CZ" b="1" dirty="0" err="1" smtClean="0"/>
              <a:t>Zeemanův</a:t>
            </a:r>
            <a:r>
              <a:rPr lang="cs-CZ" b="1" dirty="0" smtClean="0"/>
              <a:t> jev</a:t>
            </a:r>
            <a:r>
              <a:rPr lang="cs-CZ" dirty="0" smtClean="0"/>
              <a:t> nastává v případě, že přechody elektronů mezi energetickými stavy patří mezi </a:t>
            </a:r>
            <a:r>
              <a:rPr lang="cs-CZ" dirty="0" smtClean="0">
                <a:hlinkClick r:id="rId8" tooltip="Odkazuje na: Experimentální ověření"/>
              </a:rPr>
              <a:t>nezářivé přechody</a:t>
            </a:r>
            <a:r>
              <a:rPr lang="cs-CZ" dirty="0" smtClean="0"/>
              <a:t>. Ten nastává např. pro tzv. sodíkový dublet: dvě spektrální čáry vznikající při přechodu elektronů v </a:t>
            </a:r>
            <a:r>
              <a:rPr lang="cs-CZ" dirty="0" smtClean="0">
                <a:hlinkClick r:id="rId9" tooltip="Odkazuje na: Svět molekul a atomů"/>
              </a:rPr>
              <a:t>atomu</a:t>
            </a:r>
            <a:r>
              <a:rPr lang="cs-CZ" dirty="0" smtClean="0"/>
              <a:t> sodíku náležící do žluté části spektra se ve vnějším magnetickém poli rozštěpí. Jedna čára (odpovídající elektromagnetickému záření s vlnovou délkou 589,56 </a:t>
            </a:r>
            <a:r>
              <a:rPr lang="cs-CZ" dirty="0" err="1" smtClean="0"/>
              <a:t>nm</a:t>
            </a:r>
            <a:r>
              <a:rPr lang="cs-CZ" dirty="0" smtClean="0"/>
              <a:t> se štěpí na čtyři spektrální čáry, druhá čára (vlnová délka 588,99 </a:t>
            </a:r>
            <a:r>
              <a:rPr lang="cs-CZ" dirty="0" err="1" smtClean="0"/>
              <a:t>nm</a:t>
            </a:r>
            <a:r>
              <a:rPr lang="cs-CZ" dirty="0" smtClean="0"/>
              <a:t>) se štěpí na šest čar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86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72    (2, 8,</a:t>
                </a:r>
                <a:r>
                  <a:rPr lang="cs-CZ" sz="1200" baseline="0" dirty="0" smtClean="0"/>
                  <a:t> 18, 32, 50, 72)</a:t>
                </a:r>
                <a:endParaRPr lang="en-US" sz="1200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Žádný  neexistuje</a:t>
                </a: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>
                    <a:sym typeface="Mathematica1" panose="05000502060100000001" pitchFamily="2" charset="2"/>
                  </a:rPr>
                  <a:t> hlavní číslo </a:t>
                </a:r>
                <a:r>
                  <a:rPr lang="cs-CZ" sz="1200" b="1" dirty="0" smtClean="0">
                    <a:sym typeface="Mathematica1" panose="05000502060100000001" pitchFamily="2" charset="2"/>
                  </a:rPr>
                  <a:t>n</a:t>
                </a:r>
                <a:r>
                  <a:rPr lang="cs-CZ" sz="1200" dirty="0" smtClean="0">
                    <a:sym typeface="Mathematica1" panose="05000502060100000001" pitchFamily="2" charset="2"/>
                  </a:rPr>
                  <a:t> a vedlejší číslo </a:t>
                </a:r>
                <a:r>
                  <a:rPr lang="cs-CZ" sz="1200" b="1" dirty="0" smtClean="0">
                    <a:sym typeface="Mathematica1" panose="05000502060100000001" pitchFamily="2" charset="2"/>
                  </a:rPr>
                  <a:t>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="0" dirty="0" smtClean="0">
                    <a:sym typeface="Mathematica1" panose="05000502060100000001" pitchFamily="2" charset="2"/>
                  </a:rPr>
                  <a:t>Poslední prvek má Z=118  2+8+18+32+50+72=182&gt;118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="0" dirty="0" smtClean="0">
                    <a:sym typeface="Mathematica1" panose="05000502060100000001" pitchFamily="2" charset="2"/>
                  </a:rPr>
                  <a:t> Jeden valenční elektron je nejslaběji vázán.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b="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b="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b="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b="1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63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683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7381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Chemickou vazbu způsobují vždy síly působící mezi </a:t>
            </a:r>
            <a:r>
              <a:rPr lang="cs-CZ" b="1" dirty="0" smtClean="0"/>
              <a:t>valenčními elektrony</a:t>
            </a:r>
            <a:r>
              <a:rPr lang="cs-CZ" dirty="0" smtClean="0"/>
              <a:t>, tj. elektrony, které jsou nejslaběji vázány k </a:t>
            </a:r>
            <a:r>
              <a:rPr lang="cs-CZ" dirty="0" smtClean="0">
                <a:hlinkClick r:id="rId3" tooltip="Odkazuje na: Objev atomového jádra"/>
              </a:rPr>
              <a:t>jádru atomu</a:t>
            </a:r>
            <a:r>
              <a:rPr lang="cs-CZ" dirty="0" smtClean="0"/>
              <a:t> daného prvku. Pro pochopení chemické vazby a určení jejích vlastností (typ vazby, síla vazby, …) je nutné znát </a:t>
            </a:r>
            <a:r>
              <a:rPr lang="cs-CZ" dirty="0" smtClean="0">
                <a:hlinkClick r:id="rId4" tooltip="Odkazuje na: Princip nerozlišitelnosti částic a Pauliho (vylučovací) princip"/>
              </a:rPr>
              <a:t>elektronovou konfiguraci</a:t>
            </a:r>
            <a:r>
              <a:rPr lang="cs-CZ" dirty="0" smtClean="0"/>
              <a:t> k sobě se vážících atomů. </a:t>
            </a:r>
          </a:p>
          <a:p>
            <a:r>
              <a:rPr lang="cs-CZ" dirty="0" smtClean="0"/>
              <a:t>Atomy účastnící se příslušné chemické vazby mají přitom nejmenší možnou </a:t>
            </a:r>
            <a:r>
              <a:rPr lang="cs-CZ" dirty="0" smtClean="0">
                <a:hlinkClick r:id="rId5" tooltip="Odkazuje na: Potenciální energie"/>
              </a:rPr>
              <a:t>potenciální energii</a:t>
            </a:r>
            <a:r>
              <a:rPr lang="cs-CZ" dirty="0" smtClean="0"/>
              <a:t> vůči sobě. Jsou tedy v </a:t>
            </a:r>
            <a:r>
              <a:rPr lang="cs-CZ" dirty="0" smtClean="0">
                <a:hlinkClick r:id="rId6" tooltip="Odkazuje na: Rovnovážné polohy tuhého tělesa"/>
              </a:rPr>
              <a:t>rovnovážné poloze</a:t>
            </a:r>
            <a:r>
              <a:rPr lang="cs-CZ" dirty="0" smtClean="0"/>
              <a:t>, která je charakterizovaná minimem </a:t>
            </a:r>
            <a:r>
              <a:rPr lang="cs-CZ" dirty="0" smtClean="0">
                <a:hlinkClick r:id="rId7" tooltip="Odkazuje na: Zákon zachování energie"/>
              </a:rPr>
              <a:t>energie</a:t>
            </a:r>
            <a:r>
              <a:rPr lang="cs-CZ" dirty="0" smtClean="0"/>
              <a:t>. Tento stav (a tedy i chemická vazba takto vzniklá) je tedy nejstabilnější.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71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Kromě těchto vazeb existují i vazby přechodného typu a jiné, slabší chemické vazby, k nimž patří koordinační vazby, vodíkové vazby, (vytvářejí např. dvojitou spirálu nukleových kyselin), van der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Waalsovy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vazby,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u="sng" dirty="0" smtClean="0"/>
              <a:t>1. iontová</a:t>
            </a:r>
            <a:r>
              <a:rPr lang="cs-CZ" dirty="0" smtClean="0"/>
              <a:t> - převažuje u krystalů alkalických halogenidů (</a:t>
            </a:r>
            <a:r>
              <a:rPr lang="cs-CZ" dirty="0" err="1" smtClean="0"/>
              <a:t>NaCl</a:t>
            </a:r>
            <a:r>
              <a:rPr lang="cs-CZ" dirty="0" smtClean="0"/>
              <a:t>, </a:t>
            </a:r>
            <a:r>
              <a:rPr lang="cs-CZ" dirty="0" err="1" smtClean="0"/>
              <a:t>KBr</a:t>
            </a:r>
            <a:r>
              <a:rPr lang="cs-CZ" dirty="0" smtClean="0"/>
              <a:t>, </a:t>
            </a:r>
            <a:r>
              <a:rPr lang="cs-CZ" dirty="0" err="1" smtClean="0"/>
              <a:t>CsCl</a:t>
            </a:r>
            <a:r>
              <a:rPr lang="cs-CZ" dirty="0" smtClean="0"/>
              <a:t>, …) a krystalů oxidů alkalických zemin (</a:t>
            </a:r>
            <a:r>
              <a:rPr lang="cs-CZ" dirty="0" err="1" smtClean="0"/>
              <a:t>CaO</a:t>
            </a:r>
            <a:r>
              <a:rPr lang="cs-CZ" dirty="0" smtClean="0"/>
              <a:t>, …). Jedná se o vazbu mezi elektronegativním a elektropozitivním prvkem. Vazba se uskutečňuje pomocí </a:t>
            </a:r>
            <a:r>
              <a:rPr lang="cs-CZ" dirty="0" smtClean="0">
                <a:hlinkClick r:id="rId3" tooltip="Odkazuje na: Nitro atomu"/>
              </a:rPr>
              <a:t>elektronu</a:t>
            </a:r>
            <a:r>
              <a:rPr lang="cs-CZ" dirty="0" smtClean="0"/>
              <a:t>. Tento elektron přitom jeden atom (většinou atom alkalických kovů - </a:t>
            </a:r>
            <a:r>
              <a:rPr lang="cs-CZ" dirty="0" err="1" smtClean="0"/>
              <a:t>Li</a:t>
            </a:r>
            <a:r>
              <a:rPr lang="cs-CZ" dirty="0" smtClean="0"/>
              <a:t>, Na, K, </a:t>
            </a:r>
            <a:r>
              <a:rPr lang="cs-CZ" dirty="0" err="1" smtClean="0"/>
              <a:t>Rb</a:t>
            </a:r>
            <a:r>
              <a:rPr lang="cs-CZ" dirty="0" smtClean="0"/>
              <a:t>, </a:t>
            </a:r>
            <a:r>
              <a:rPr lang="cs-CZ" dirty="0" err="1" smtClean="0"/>
              <a:t>Cs</a:t>
            </a:r>
            <a:r>
              <a:rPr lang="cs-CZ" dirty="0" smtClean="0"/>
              <a:t>, Fr) uvolní, čímž se z něj stane kationt, a druhý atom (halogeny - F, Cl, Br, I, At) přijme; tím se z něj stane aniont.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2. </a:t>
            </a:r>
            <a:r>
              <a:rPr lang="cs-CZ" u="sng" dirty="0" smtClean="0"/>
              <a:t>vodíková (vodíkový můstek)</a:t>
            </a:r>
            <a:r>
              <a:rPr lang="cs-CZ" dirty="0" smtClean="0"/>
              <a:t> - spojuje např. krystaly ledu vody, často se vyskytuje v organických látkách. </a:t>
            </a:r>
          </a:p>
          <a:p>
            <a:r>
              <a:rPr lang="cs-CZ" dirty="0" smtClean="0"/>
              <a:t>3.</a:t>
            </a:r>
            <a:r>
              <a:rPr lang="cs-CZ" baseline="0" dirty="0" smtClean="0"/>
              <a:t> </a:t>
            </a:r>
            <a:r>
              <a:rPr lang="cs-CZ" u="sng" dirty="0" smtClean="0"/>
              <a:t>kovová</a:t>
            </a:r>
            <a:r>
              <a:rPr lang="cs-CZ" dirty="0" smtClean="0"/>
              <a:t> - atomy kovových prvků (např. </a:t>
            </a:r>
            <a:r>
              <a:rPr lang="cs-CZ" dirty="0" err="1" smtClean="0"/>
              <a:t>Cu</a:t>
            </a:r>
            <a:r>
              <a:rPr lang="cs-CZ" dirty="0" smtClean="0"/>
              <a:t>, </a:t>
            </a:r>
            <a:r>
              <a:rPr lang="cs-CZ" dirty="0" err="1" smtClean="0"/>
              <a:t>Fe</a:t>
            </a:r>
            <a:r>
              <a:rPr lang="cs-CZ" dirty="0" smtClean="0"/>
              <a:t>, Al, …) mají jeden, dva nebo maximálně tři valenční elektrony. Tyto elektrony jsou k </a:t>
            </a:r>
            <a:r>
              <a:rPr lang="cs-CZ" dirty="0" smtClean="0">
                <a:hlinkClick r:id="rId4" tooltip="Odkazuje na: Objev atomového jádra"/>
              </a:rPr>
              <a:t>atomovému jádru</a:t>
            </a:r>
            <a:r>
              <a:rPr lang="cs-CZ" dirty="0" smtClean="0"/>
              <a:t> velmi slabě vázány, a proto se snadno uvolňují. K dalšímu atomu se již neváží, ale jsou téměř volné a pohybují se chaotickým </a:t>
            </a:r>
            <a:r>
              <a:rPr lang="cs-CZ" dirty="0" smtClean="0">
                <a:hlinkClick r:id="rId5" tooltip="Odkazuje na: Mechanický pohyb"/>
              </a:rPr>
              <a:t>pohybem</a:t>
            </a:r>
            <a:r>
              <a:rPr lang="cs-CZ" dirty="0" smtClean="0"/>
              <a:t> mezi kationy kovových atomů.      </a:t>
            </a:r>
          </a:p>
          <a:p>
            <a:r>
              <a:rPr lang="cs-CZ" dirty="0" smtClean="0"/>
              <a:t>Kationty vznikly právě výše popsaným odtržením elektronů od původně elektricky neutrálních atomů. </a:t>
            </a:r>
          </a:p>
          <a:p>
            <a:r>
              <a:rPr lang="cs-CZ" dirty="0" smtClean="0">
                <a:hlinkClick r:id="rId6" tooltip="Odkazuje na: Vznik a základy kvantové mechaniky"/>
              </a:rPr>
              <a:t>Volné elektrony</a:t>
            </a:r>
            <a:r>
              <a:rPr lang="cs-CZ" dirty="0" smtClean="0"/>
              <a:t> tak vytvářejí tzv. </a:t>
            </a:r>
            <a:r>
              <a:rPr lang="cs-CZ" dirty="0" smtClean="0">
                <a:hlinkClick r:id="rId7" tooltip="Odkazuje na: Model elektronového plynu"/>
              </a:rPr>
              <a:t>elektronový plyn</a:t>
            </a:r>
            <a:r>
              <a:rPr lang="cs-CZ" dirty="0" smtClean="0"/>
              <a:t>. Tyto </a:t>
            </a:r>
            <a:r>
              <a:rPr lang="cs-CZ" dirty="0" smtClean="0">
                <a:hlinkClick r:id="rId8" tooltip="Odkazuje na: Fyzikální principy"/>
              </a:rPr>
              <a:t>pohybující se elektrony</a:t>
            </a:r>
            <a:r>
              <a:rPr lang="cs-CZ" dirty="0" smtClean="0"/>
              <a:t> jednak odstiňují elektrostatické silové působení kladných iontů mřížky a současně zprostředkovávají elektrostatickou přitažlivou sílu, která drží atomy pohromadě.         </a:t>
            </a:r>
            <a:br>
              <a:rPr lang="cs-CZ" dirty="0" smtClean="0"/>
            </a:br>
            <a:r>
              <a:rPr lang="cs-CZ" dirty="0" smtClean="0">
                <a:hlinkClick r:id="rId9" tooltip="Odkazuje na: Použití v praxi"/>
              </a:rPr>
              <a:t>Kovové krystaly</a:t>
            </a:r>
            <a:r>
              <a:rPr lang="cs-CZ" dirty="0" smtClean="0"/>
              <a:t> mají velmi dobrou tepelnou a </a:t>
            </a:r>
            <a:r>
              <a:rPr lang="cs-CZ" dirty="0" smtClean="0">
                <a:hlinkClick r:id="rId10" tooltip="Odkazuje na: Elektrický odpor vodiče, Ohmův zákon pro část obvodu"/>
              </a:rPr>
              <a:t>elektrickou vodivost</a:t>
            </a:r>
            <a:r>
              <a:rPr lang="cs-CZ" dirty="0" smtClean="0"/>
              <a:t>, povrchový lesk a v silnějších vrstvách jsou neprůhledné. Nejsou štěpné a některé se vyznačují dobrou kujností a tažností. </a:t>
            </a:r>
          </a:p>
          <a:p>
            <a:r>
              <a:rPr lang="cs-CZ" dirty="0" smtClean="0"/>
              <a:t>4.    </a:t>
            </a:r>
            <a:r>
              <a:rPr lang="cs-CZ" u="sng" dirty="0" smtClean="0"/>
              <a:t>kovalentní</a:t>
            </a:r>
            <a:r>
              <a:rPr lang="cs-CZ" dirty="0" smtClean="0"/>
              <a:t> - podstatou vazby je tzv. sdílení elektronů sousedními atomy (viz obr. 49). Dva kovalentně vázané atomy přispívají každý nejméně jedním elektronem k vazbě; tyto elektrony pak patří oběma atomům. Vazba je směrová (uskutečňuje se pouze pod určitými úhly) a nasycená (je nasycená mocenstvím vázaných atomů).</a:t>
            </a:r>
            <a:br>
              <a:rPr lang="cs-CZ" dirty="0" smtClean="0"/>
            </a:br>
            <a:r>
              <a:rPr lang="cs-CZ" dirty="0" smtClean="0"/>
              <a:t>V přírodě je velmi rozšířená - váží se jí atomy nekovových prvků samy se sebou v molekuly  (H</a:t>
            </a:r>
            <a:r>
              <a:rPr lang="cs-CZ" baseline="-25000" dirty="0" smtClean="0"/>
              <a:t>2</a:t>
            </a:r>
            <a:r>
              <a:rPr lang="cs-CZ" dirty="0" smtClean="0"/>
              <a:t> , Cl</a:t>
            </a:r>
            <a:r>
              <a:rPr lang="cs-CZ" baseline="-25000" dirty="0" smtClean="0"/>
              <a:t>2</a:t>
            </a:r>
            <a:r>
              <a:rPr lang="cs-CZ" dirty="0" smtClean="0"/>
              <a:t> , O</a:t>
            </a:r>
            <a:r>
              <a:rPr lang="cs-CZ" baseline="-25000" dirty="0" smtClean="0"/>
              <a:t>2</a:t>
            </a:r>
            <a:r>
              <a:rPr lang="cs-CZ" dirty="0" smtClean="0"/>
              <a:t>, …), stejně jako mezi sebou (CH</a:t>
            </a:r>
            <a:r>
              <a:rPr lang="cs-CZ" baseline="-25000" dirty="0" smtClean="0"/>
              <a:t>4</a:t>
            </a:r>
            <a:r>
              <a:rPr lang="cs-CZ" dirty="0" smtClean="0"/>
              <a:t>, H</a:t>
            </a:r>
            <a:r>
              <a:rPr lang="cs-CZ" baseline="-25000" dirty="0" smtClean="0"/>
              <a:t>2</a:t>
            </a:r>
            <a:r>
              <a:rPr lang="cs-CZ" dirty="0" smtClean="0"/>
              <a:t>O, HNO</a:t>
            </a:r>
            <a:r>
              <a:rPr lang="cs-CZ" baseline="-25000" dirty="0" smtClean="0"/>
              <a:t>3</a:t>
            </a:r>
            <a:r>
              <a:rPr lang="cs-CZ" dirty="0" smtClean="0"/>
              <a:t>, …); též ale diamant, krystal křemíku, … Kovalentní (atomové) krystaly jsou tvrdé, mají vysokou teplotu tání, jsou nerozpustné v běžných rozpouštědlech a patří mezi elektrické izolanty nebo </a:t>
            </a:r>
            <a:r>
              <a:rPr lang="cs-CZ" dirty="0" smtClean="0">
                <a:hlinkClick r:id="rId11" tooltip="Odkazuje na: Polovodiče"/>
              </a:rPr>
              <a:t>polovodiče</a:t>
            </a:r>
            <a:r>
              <a:rPr lang="cs-CZ" dirty="0" smtClean="0"/>
              <a:t>. Při vzniku polymerů umožňuje tato vazba tvorbu dlouhých řetězců atomů a molekul. </a:t>
            </a:r>
          </a:p>
          <a:p>
            <a:r>
              <a:rPr lang="cs-CZ" dirty="0" smtClean="0"/>
              <a:t>5.    </a:t>
            </a:r>
            <a:r>
              <a:rPr lang="cs-CZ" u="sng" dirty="0" smtClean="0"/>
              <a:t>van der </a:t>
            </a:r>
            <a:r>
              <a:rPr lang="cs-CZ" u="sng" dirty="0" err="1" smtClean="0"/>
              <a:t>Waalsova</a:t>
            </a:r>
            <a:r>
              <a:rPr lang="cs-CZ" dirty="0" smtClean="0"/>
              <a:t> - vazba slabá. Typická pro krystaly inertních prvků, které jsou stabilní jen za velmi nízkých teplot. Vyskytuje se také u I, Cl, O, H za nízkých teplot a u organických sloučenin. Jedná se o vazbu elektrické povahy.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12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7812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dirty="0" smtClean="0"/>
              <a:t>Tuto vazbu lze najít např.  u molekuly </a:t>
            </a:r>
            <a:r>
              <a:rPr lang="cs-CZ" dirty="0" err="1" smtClean="0"/>
              <a:t>NaCl</a:t>
            </a:r>
            <a:r>
              <a:rPr lang="cs-CZ" dirty="0" smtClean="0"/>
              <a:t> (schematicky znázorněno na obr. 57). Sodík ztrátou jediného elektronu z </a:t>
            </a:r>
            <a:r>
              <a:rPr lang="cs-CZ" dirty="0" err="1" smtClean="0">
                <a:hlinkClick r:id="rId3" tooltip="Odkazuje na: Princip nerozlišitelnosti částic a Pauliho (vylučovací) princip"/>
              </a:rPr>
              <a:t>podslupky</a:t>
            </a:r>
            <a:r>
              <a:rPr lang="cs-CZ" dirty="0" smtClean="0"/>
              <a:t> 3</a:t>
            </a:r>
            <a:r>
              <a:rPr lang="cs-CZ" i="1" dirty="0" smtClean="0"/>
              <a:t>s</a:t>
            </a:r>
            <a:r>
              <a:rPr lang="cs-CZ" dirty="0" smtClean="0"/>
              <a:t> vytvoří iont  s </a:t>
            </a:r>
            <a:r>
              <a:rPr lang="cs-CZ" dirty="0" smtClean="0">
                <a:hlinkClick r:id="rId3" tooltip="Odkazuje na: Princip nerozlišitelnosti částic a Pauliho (vylučovací) princip"/>
              </a:rPr>
              <a:t>elektronovou konfigurací</a:t>
            </a:r>
            <a:r>
              <a:rPr lang="cs-CZ" dirty="0" smtClean="0"/>
              <a:t> neonu, chlor doplněním jednoho elektronu do </a:t>
            </a:r>
            <a:r>
              <a:rPr lang="cs-CZ" dirty="0" err="1" smtClean="0"/>
              <a:t>podslupky</a:t>
            </a:r>
            <a:r>
              <a:rPr lang="cs-CZ" dirty="0" smtClean="0"/>
              <a:t> 3</a:t>
            </a:r>
            <a:r>
              <a:rPr lang="cs-CZ" i="1" dirty="0" smtClean="0"/>
              <a:t>p</a:t>
            </a:r>
            <a:r>
              <a:rPr lang="cs-CZ" dirty="0" smtClean="0"/>
              <a:t> vytvoří iont  s elektronovou konfigurací argonu. Oba ionty se pak chemicky váží přitažlivými </a:t>
            </a:r>
            <a:r>
              <a:rPr lang="cs-CZ" dirty="0" smtClean="0">
                <a:hlinkClick r:id="rId4" tooltip="Odkazuje na: Elektrostatické silové působení bodových elektrických nábojů, Coulombův zákon"/>
              </a:rPr>
              <a:t>elektrostatickými silami</a:t>
            </a:r>
            <a:r>
              <a:rPr lang="cs-CZ" dirty="0" smtClean="0"/>
              <a:t> v molekulu </a:t>
            </a:r>
            <a:r>
              <a:rPr lang="cs-CZ" dirty="0" err="1" smtClean="0"/>
              <a:t>NaCl</a:t>
            </a:r>
            <a:r>
              <a:rPr lang="cs-CZ" dirty="0" smtClean="0"/>
              <a:t>. Iontově vázaná molekula může ve vodném roztoku opět disociovat, tj. rozložit se na kladný a záporný iont a vytvořit </a:t>
            </a:r>
            <a:r>
              <a:rPr lang="cs-CZ" dirty="0" smtClean="0">
                <a:hlinkClick r:id="rId5" tooltip="Odkazuje na: Elektrolyt, elektrolýza"/>
              </a:rPr>
              <a:t>elektrolyt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632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Mírný rozdíl elektronegativit jednotlivých prvků účastnících se dané vazby způsobuje přitažení elektronového páru, který zprostředkovává vazbu, vlivem </a:t>
            </a:r>
            <a:r>
              <a:rPr lang="cs-CZ" dirty="0" smtClean="0">
                <a:hlinkClick r:id="rId3" tooltip="Odkazuje na: Elektrostatické silové působení bodových elektrických nábojů, Coulombův zákon"/>
              </a:rPr>
              <a:t>elektrostatických sil</a:t>
            </a:r>
            <a:r>
              <a:rPr lang="cs-CZ" dirty="0" smtClean="0"/>
              <a:t> k tomu z atomů, který má vyšší elektronegativitu. V důsledku toho vznikají na atomech </a:t>
            </a:r>
            <a:r>
              <a:rPr lang="cs-CZ" b="1" dirty="0" smtClean="0"/>
              <a:t>parciální náboje</a:t>
            </a:r>
            <a:r>
              <a:rPr lang="cs-CZ" dirty="0" smtClean="0"/>
              <a:t> (</a:t>
            </a:r>
            <a:r>
              <a:rPr lang="cs-CZ" b="1" dirty="0" smtClean="0"/>
              <a:t>částečné náboje</a:t>
            </a:r>
            <a:r>
              <a:rPr lang="cs-CZ" dirty="0" smtClean="0"/>
              <a:t>). Na atomu, který k sobě elektronový pár elektrostatickou silou přitahuje, vzniká záporný parciální náboj, na druhém atomu pak vzniká kladný parciální náboj. V důsledku tohoto jevu má taková molekula obdobné vlastnosti jako elektrostatický </a:t>
            </a:r>
            <a:r>
              <a:rPr lang="cs-CZ" dirty="0" smtClean="0">
                <a:hlinkClick r:id="rId4" tooltip="Odkazuje na: Elektromagnetický dipól"/>
              </a:rPr>
              <a:t>dipól</a:t>
            </a:r>
            <a:r>
              <a:rPr lang="cs-CZ" dirty="0" smtClean="0"/>
              <a:t>. Tyto parciální náboje vznikají např. u molekuly vody nebo u molekuly chlorovodíku </a:t>
            </a:r>
            <a:r>
              <a:rPr lang="cs-CZ" dirty="0" err="1" smtClean="0"/>
              <a:t>HCl</a:t>
            </a:r>
            <a:r>
              <a:rPr lang="cs-CZ" dirty="0" smtClean="0"/>
              <a:t>. 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Např. ,H-O-H , H-Cl …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trojitá vazba v N2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421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Difrakce na krystalických mřížkách byla pozorována nejen pro elektrony, ale i pro těžší částice. Tak např. v roce 1930 němečtí fyzikové </a:t>
            </a:r>
            <a:r>
              <a:rPr lang="cs-CZ" dirty="0" err="1" smtClean="0"/>
              <a:t>Esterman</a:t>
            </a:r>
            <a:r>
              <a:rPr lang="cs-CZ" dirty="0" smtClean="0"/>
              <a:t>, </a:t>
            </a:r>
            <a:r>
              <a:rPr lang="cs-CZ" dirty="0" err="1" smtClean="0"/>
              <a:t>Frisch</a:t>
            </a:r>
            <a:r>
              <a:rPr lang="cs-CZ" dirty="0" smtClean="0"/>
              <a:t> a Stern pozorovali difrakční efekty pro atomy helia bombardující monokrystal fluoridu lithia (</a:t>
            </a:r>
            <a:r>
              <a:rPr lang="cs-CZ" dirty="0" err="1" smtClean="0"/>
              <a:t>LiF</a:t>
            </a:r>
            <a:r>
              <a:rPr lang="cs-CZ" dirty="0" smtClean="0"/>
              <a:t>) a později </a:t>
            </a:r>
            <a:r>
              <a:rPr lang="cs-CZ" dirty="0" err="1" smtClean="0"/>
              <a:t>Mitchell</a:t>
            </a:r>
            <a:r>
              <a:rPr lang="cs-CZ" dirty="0" smtClean="0"/>
              <a:t> a </a:t>
            </a:r>
            <a:r>
              <a:rPr lang="cs-CZ" dirty="0" err="1" smtClean="0"/>
              <a:t>Powers</a:t>
            </a:r>
            <a:r>
              <a:rPr lang="cs-CZ" dirty="0" smtClean="0"/>
              <a:t> i pro neutrony bombardující monokrystal oxidu hořečnatého (</a:t>
            </a:r>
            <a:r>
              <a:rPr lang="cs-CZ" dirty="0" err="1" smtClean="0"/>
              <a:t>MgO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082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              </a:t>
                </a:r>
                <a:r>
                  <a:rPr lang="cs-CZ" sz="1200" dirty="0" err="1" smtClean="0">
                    <a:solidFill>
                      <a:schemeClr val="bg1"/>
                    </a:solidFill>
                  </a:rPr>
                  <a:t>me</a:t>
                </a:r>
                <a:r>
                  <a:rPr lang="cs-CZ" sz="1200" dirty="0" smtClean="0">
                    <a:solidFill>
                      <a:schemeClr val="bg1"/>
                    </a:solidFill>
                  </a:rPr>
                  <a:t>=9,11E-31kg     mp=1,673E-27kg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vlnová délka  elektronu při rychlosti c je 2,4E-12 m    menší</a:t>
                </a:r>
                <a:r>
                  <a:rPr lang="cs-CZ" sz="1200" baseline="0" dirty="0" smtClean="0"/>
                  <a:t> vlnové délky nedosáhneme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3,9E-12 m       1,2E-17 m (relativistický výpočet)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1E-10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2E-38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226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2209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v klasické mechanice</a:t>
            </a:r>
            <a:r>
              <a:rPr lang="cs-CZ" baseline="0" dirty="0" smtClean="0"/>
              <a:t> se spojuje OTR a KM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7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              </a:t>
                </a:r>
                <a:r>
                  <a:rPr lang="cs-CZ" sz="1200" dirty="0" err="1" smtClean="0">
                    <a:solidFill>
                      <a:schemeClr val="bg1"/>
                    </a:solidFill>
                  </a:rPr>
                  <a:t>me</a:t>
                </a:r>
                <a:r>
                  <a:rPr lang="cs-CZ" sz="1200" dirty="0" smtClean="0">
                    <a:solidFill>
                      <a:schemeClr val="bg1"/>
                    </a:solidFill>
                  </a:rPr>
                  <a:t>=9,11E-31kg     mp=1,673E-27kg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200" dirty="0" smtClean="0">
                    <a:sym typeface="Mathematica1" panose="05000502060100000001" pitchFamily="2" charset="2"/>
                  </a:rPr>
                  <a:t>        2,4 eV   9,4 eV????</a:t>
                </a:r>
                <a:r>
                  <a:rPr lang="cs-CZ" sz="1200" baseline="0" dirty="0" smtClean="0">
                    <a:sym typeface="Mathematica1" panose="05000502060100000001" pitchFamily="2" charset="2"/>
                  </a:rPr>
                  <a:t>        (3,7651E-19J)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 v makrosvětě se energie může měnit téměř spojitě       E-46 eV   1g hmotnost míčku   3E-46 </a:t>
                </a:r>
                <a:r>
                  <a:rPr lang="cs-CZ" sz="1200" baseline="0" smtClean="0">
                    <a:sym typeface="Mathematica1" panose="05000502060100000001" pitchFamily="2" charset="2"/>
                  </a:rPr>
                  <a:t>eV    13E-46eV   (5,4898E-65)</a:t>
                </a: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6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018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1/ chybějící čáry ve spektru slunce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2/ měření jednotlivých čar   na pomníku „přiblížil hvězdy“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3/</a:t>
            </a:r>
            <a:r>
              <a:rPr lang="cs-CZ" baseline="0" dirty="0" smtClean="0"/>
              <a:t> absorpční  čáry  chemických prvků (helium prvně nalezené na Slunci)</a:t>
            </a:r>
          </a:p>
          <a:p>
            <a:pPr>
              <a:spcBef>
                <a:spcPts val="0"/>
              </a:spcBef>
              <a:buNone/>
            </a:pPr>
            <a:r>
              <a:rPr lang="cs-CZ" baseline="0" dirty="0" smtClean="0"/>
              <a:t>4/ „důvtipný profesor dívčího gymnázia v Basileji“ zkoumání čar vodíku 1885 </a:t>
            </a:r>
          </a:p>
          <a:p>
            <a:pPr>
              <a:spcBef>
                <a:spcPts val="0"/>
              </a:spcBef>
              <a:buNone/>
            </a:pPr>
            <a:r>
              <a:rPr lang="cs-CZ" baseline="0" dirty="0" smtClean="0"/>
              <a:t>5/ 656,228//486,13//436,05//410,17nm</a:t>
            </a: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654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err="1" smtClean="0"/>
              <a:t>Rf</a:t>
            </a:r>
            <a:r>
              <a:rPr lang="cs-CZ" dirty="0" smtClean="0"/>
              <a:t>   </a:t>
            </a:r>
            <a:r>
              <a:rPr lang="cs-CZ" dirty="0" err="1" smtClean="0"/>
              <a:t>Rydbergova</a:t>
            </a:r>
            <a:r>
              <a:rPr lang="cs-CZ" dirty="0" smtClean="0"/>
              <a:t> frekvence Odvozená z rovnosti </a:t>
            </a:r>
            <a:r>
              <a:rPr lang="cs-CZ" dirty="0" err="1" smtClean="0"/>
              <a:t>Fd</a:t>
            </a:r>
            <a:r>
              <a:rPr lang="cs-CZ" dirty="0" smtClean="0"/>
              <a:t> a </a:t>
            </a:r>
            <a:r>
              <a:rPr lang="cs-CZ" dirty="0" err="1" smtClean="0"/>
              <a:t>Fe</a:t>
            </a:r>
            <a:r>
              <a:rPr lang="cs-CZ" dirty="0" smtClean="0"/>
              <a:t>  (rychlost;  k=4pi*</a:t>
            </a:r>
            <a:r>
              <a:rPr lang="cs-CZ" dirty="0" err="1" smtClean="0"/>
              <a:t>eps</a:t>
            </a:r>
            <a:r>
              <a:rPr lang="cs-CZ" dirty="0" smtClean="0"/>
              <a:t>), trajektorie je násobkem vlnové délky</a:t>
            </a:r>
            <a:r>
              <a:rPr lang="cs-CZ" baseline="0" dirty="0" smtClean="0"/>
              <a:t> z de </a:t>
            </a:r>
            <a:r>
              <a:rPr lang="cs-CZ" dirty="0" err="1" smtClean="0"/>
              <a:t>Broglieho</a:t>
            </a:r>
            <a:r>
              <a:rPr lang="cs-CZ" dirty="0" smtClean="0"/>
              <a:t> vztahu (poloměr)</a:t>
            </a:r>
            <a:r>
              <a:rPr lang="cs-CZ" baseline="0" dirty="0" smtClean="0"/>
              <a:t> </a:t>
            </a:r>
            <a:r>
              <a:rPr lang="cs-CZ" dirty="0" smtClean="0"/>
              <a:t>Vyjádření </a:t>
            </a:r>
            <a:r>
              <a:rPr lang="cs-CZ" dirty="0" err="1" smtClean="0"/>
              <a:t>Ek</a:t>
            </a:r>
            <a:r>
              <a:rPr lang="cs-CZ" dirty="0" smtClean="0"/>
              <a:t> (</a:t>
            </a:r>
            <a:r>
              <a:rPr lang="cs-CZ" dirty="0" err="1" smtClean="0"/>
              <a:t>Ep</a:t>
            </a:r>
            <a:r>
              <a:rPr lang="cs-CZ" dirty="0" smtClean="0"/>
              <a:t> je záporná) E=h*f</a:t>
            </a:r>
            <a:r>
              <a:rPr lang="cs-CZ" baseline="0" dirty="0" smtClean="0"/>
              <a:t>   </a:t>
            </a:r>
            <a:r>
              <a:rPr lang="cs-CZ" baseline="0" dirty="0" err="1" smtClean="0"/>
              <a:t>Rydbergova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fekvence</a:t>
            </a:r>
            <a:r>
              <a:rPr lang="cs-CZ" baseline="0" dirty="0" smtClean="0"/>
              <a:t>     experimentálně ověřena</a:t>
            </a: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Další</a:t>
            </a:r>
            <a:r>
              <a:rPr lang="cs-CZ" baseline="0" dirty="0" smtClean="0"/>
              <a:t> série   m=1  </a:t>
            </a:r>
            <a:r>
              <a:rPr lang="cs-CZ" baseline="0" dirty="0" err="1" smtClean="0"/>
              <a:t>Lymanova</a:t>
            </a:r>
            <a:r>
              <a:rPr lang="cs-CZ" baseline="0" dirty="0" smtClean="0"/>
              <a:t>   m=2 </a:t>
            </a:r>
            <a:r>
              <a:rPr lang="cs-CZ" baseline="0" dirty="0" err="1" smtClean="0"/>
              <a:t>Balmerova</a:t>
            </a:r>
            <a:r>
              <a:rPr lang="cs-CZ" baseline="0" dirty="0" smtClean="0"/>
              <a:t>  m=3 </a:t>
            </a:r>
            <a:r>
              <a:rPr lang="cs-CZ" baseline="0" dirty="0" err="1" smtClean="0"/>
              <a:t>Paschenova</a:t>
            </a:r>
            <a:r>
              <a:rPr lang="cs-CZ" baseline="0" dirty="0" smtClean="0"/>
              <a:t>   m=4  </a:t>
            </a:r>
            <a:r>
              <a:rPr lang="cs-CZ" baseline="0" dirty="0" err="1" smtClean="0"/>
              <a:t>Brackettova</a:t>
            </a:r>
            <a:r>
              <a:rPr lang="cs-CZ" baseline="0" dirty="0" smtClean="0"/>
              <a:t>  m=5 </a:t>
            </a:r>
            <a:r>
              <a:rPr lang="cs-CZ" baseline="0" dirty="0" err="1" smtClean="0"/>
              <a:t>Pfundova</a:t>
            </a:r>
            <a:r>
              <a:rPr lang="cs-CZ" baseline="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cs-CZ" baseline="0" dirty="0"/>
          </a:p>
          <a:p>
            <a:pPr>
              <a:spcBef>
                <a:spcPts val="0"/>
              </a:spcBef>
              <a:buNone/>
            </a:pPr>
            <a:endParaRPr lang="cs-CZ" baseline="0" dirty="0" smtClean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397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984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E1=13,6 eV       1eV= 1,602E-19</a:t>
            </a:r>
            <a:r>
              <a:rPr lang="cs-CZ" baseline="0" dirty="0" smtClean="0"/>
              <a:t> J        </a:t>
            </a:r>
            <a:r>
              <a:rPr lang="cs-CZ" baseline="0" dirty="0" err="1" smtClean="0"/>
              <a:t>me</a:t>
            </a:r>
            <a:r>
              <a:rPr lang="cs-CZ" baseline="0" dirty="0" smtClean="0"/>
              <a:t>=9,11E-31 kg</a:t>
            </a:r>
          </a:p>
          <a:p>
            <a:pPr>
              <a:spcBef>
                <a:spcPts val="0"/>
              </a:spcBef>
              <a:buNone/>
            </a:pPr>
            <a:r>
              <a:rPr lang="cs-CZ" baseline="0" dirty="0" err="1" smtClean="0"/>
              <a:t>Ek</a:t>
            </a:r>
            <a:r>
              <a:rPr lang="cs-CZ" baseline="0" dirty="0" smtClean="0"/>
              <a:t>=1/2*</a:t>
            </a:r>
            <a:r>
              <a:rPr lang="cs-CZ" baseline="0" dirty="0" err="1" smtClean="0"/>
              <a:t>me</a:t>
            </a:r>
            <a:r>
              <a:rPr lang="cs-CZ" baseline="0" dirty="0" smtClean="0"/>
              <a:t>*v</a:t>
            </a:r>
            <a:r>
              <a:rPr lang="en-US" baseline="0" dirty="0" smtClean="0"/>
              <a:t>^2</a:t>
            </a:r>
            <a:r>
              <a:rPr lang="cs-CZ" baseline="0" dirty="0" smtClean="0"/>
              <a:t>=</a:t>
            </a:r>
            <a:r>
              <a:rPr lang="el-GR" baseline="0" dirty="0" smtClean="0">
                <a:latin typeface="Cambria" panose="02040503050406030204" pitchFamily="18" charset="0"/>
              </a:rPr>
              <a:t>Δ</a:t>
            </a:r>
            <a:r>
              <a:rPr lang="cs-CZ" baseline="0" dirty="0" smtClean="0">
                <a:latin typeface="Cambria" panose="02040503050406030204" pitchFamily="18" charset="0"/>
              </a:rPr>
              <a:t>E=15,5-13,6=1,9*1,602</a:t>
            </a:r>
            <a:r>
              <a:rPr lang="en-US" baseline="0" dirty="0" smtClean="0">
                <a:latin typeface="Cambria" panose="02040503050406030204" pitchFamily="18" charset="0"/>
              </a:rPr>
              <a:t>E-19=</a:t>
            </a:r>
            <a:r>
              <a:rPr lang="cs-CZ" baseline="0" dirty="0" smtClean="0">
                <a:latin typeface="Cambria" panose="02040503050406030204" pitchFamily="18" charset="0"/>
              </a:rPr>
              <a:t>3,04E-19 J        v=8,17E5 m/s</a:t>
            </a: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066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cs-CZ" baseline="0" dirty="0" smtClean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81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085180" y="794543"/>
            <a:ext cx="4195762" cy="6711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tický obrázek s popiske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Shape 12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6" name="Shape 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7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9" name="Shape 1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22" name="Shape 2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Shape 24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424" y="1624083"/>
            <a:ext cx="6534718" cy="464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9386" y="415403"/>
            <a:ext cx="8259205" cy="264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6600" dirty="0" smtClean="0">
                <a:solidFill>
                  <a:schemeClr val="lt2"/>
                </a:solidFill>
                <a:latin typeface="+mn-lt"/>
                <a:ea typeface="Questrial"/>
                <a:cs typeface="Times New Roman" panose="02020603050405020304" pitchFamily="18" charset="0"/>
                <a:sym typeface="Questrial"/>
              </a:rPr>
              <a:t>Atomová fyzika</a:t>
            </a:r>
            <a:endParaRPr lang="en-US" sz="66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4182" y="213899"/>
            <a:ext cx="7056437" cy="958919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Franckův-Hertzův pokus</a:t>
            </a:r>
            <a:endParaRPr lang="cs-CZ" dirty="0">
              <a:latin typeface="+mj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954156"/>
            <a:ext cx="9144000" cy="59038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James </a:t>
            </a:r>
            <a:r>
              <a:rPr lang="cs-CZ" sz="2800" dirty="0" err="1" smtClean="0">
                <a:latin typeface="+mj-lt"/>
              </a:rPr>
              <a:t>Franck</a:t>
            </a:r>
            <a:r>
              <a:rPr lang="cs-CZ" sz="2800" dirty="0" smtClean="0">
                <a:latin typeface="+mj-lt"/>
              </a:rPr>
              <a:t>(1882-1964)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Gustav Hertz (1887-1975)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2" y="2905736"/>
            <a:ext cx="4296304" cy="3797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9" y="2905736"/>
            <a:ext cx="4347818" cy="29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58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38539" y="1351722"/>
            <a:ext cx="8726557" cy="489667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Atom vodíku je ve stavu s n=8. Jakou energii je nutné dodat, abychom ho ionizovali?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V jaké spektrální oblasti leží čára rtuti (4,89 eV) pozorovaná při Franckově-Hertzově pokusu?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>
                <a:latin typeface="+mn-lt"/>
              </a:rPr>
              <a:t>Při Franckově-Hertzově </a:t>
            </a:r>
            <a:r>
              <a:rPr lang="cs-CZ" sz="2800" dirty="0" smtClean="0">
                <a:latin typeface="+mn-lt"/>
              </a:rPr>
              <a:t>pokusu ve zředěném vodíku nastává pokles anodového proudu při napětí 10,19 V a 12,07 V jakým vlnovým délkám to odpovídá?</a:t>
            </a:r>
            <a:endParaRPr lang="cs-CZ" sz="2800" dirty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8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>
                <a:latin typeface="+mn-lt"/>
              </a:rPr>
              <a:t>2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Atom vodíku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7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0824" y="675860"/>
            <a:ext cx="8893175" cy="7360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+mn-lt"/>
              </a:rPr>
              <a:t>Planet</a:t>
            </a:r>
            <a:r>
              <a:rPr lang="cs-CZ" sz="3000" dirty="0" err="1" smtClean="0">
                <a:solidFill>
                  <a:schemeClr val="bg1"/>
                </a:solidFill>
                <a:latin typeface="+mn-lt"/>
              </a:rPr>
              <a:t>ární</a:t>
            </a:r>
            <a:r>
              <a:rPr lang="cs-CZ" sz="3000" dirty="0" smtClean="0">
                <a:solidFill>
                  <a:schemeClr val="bg1"/>
                </a:solidFill>
                <a:latin typeface="+mn-lt"/>
              </a:rPr>
              <a:t> model </a:t>
            </a:r>
            <a:r>
              <a:rPr lang="cs-CZ" sz="3000" dirty="0" err="1" smtClean="0">
                <a:solidFill>
                  <a:schemeClr val="bg1"/>
                </a:solidFill>
                <a:latin typeface="+mn-lt"/>
              </a:rPr>
              <a:t>fungule</a:t>
            </a:r>
            <a:r>
              <a:rPr lang="cs-CZ" sz="3000" dirty="0" smtClean="0">
                <a:solidFill>
                  <a:schemeClr val="bg1"/>
                </a:solidFill>
                <a:latin typeface="+mn-lt"/>
              </a:rPr>
              <a:t> jen pro vodík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chemeClr val="bg1"/>
                </a:solidFill>
                <a:latin typeface="+mn-lt"/>
              </a:rPr>
              <a:t>Místa nejpravděpodobnějšího  výskytu elektronů se znázorňují geometrickým útvarem, který označujeme jako atomový orbital.</a:t>
            </a:r>
          </a:p>
          <a:p>
            <a:pPr marL="457200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1"/>
                </a:solidFill>
                <a:latin typeface="+mn-lt"/>
              </a:rPr>
              <a:t>Nutnost dalších parametrů (kvantových čísel)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endParaRPr lang="cs-CZ" sz="3000" dirty="0" smtClean="0">
              <a:solidFill>
                <a:schemeClr val="bg1"/>
              </a:solidFill>
              <a:latin typeface="+mn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endParaRPr lang="en-US" sz="3000" b="0" i="0" u="none" strike="noStrike" cap="none" baseline="0" dirty="0">
              <a:solidFill>
                <a:schemeClr val="bg1"/>
              </a:solidFill>
              <a:latin typeface="+mn-lt"/>
              <a:sym typeface="Questrial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30" y="3210993"/>
            <a:ext cx="3855762" cy="34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183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2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ORBITALY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Shape 14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0825" y="1152524"/>
                <a:ext cx="8893175" cy="652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Hlavní kvantové číslo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000" b="0" i="0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n</m:t>
                    </m:r>
                    <m:r>
                      <a:rPr lang="cs-CZ" sz="3000" b="0" i="1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∈</m:t>
                    </m:r>
                    <m:r>
                      <a:rPr lang="cs-CZ" sz="3000" b="0" i="1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ℕ</m:t>
                    </m:r>
                  </m:oMath>
                </a14:m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   </a:t>
                </a:r>
              </a:p>
              <a:p>
                <a:pPr marL="857250" lvl="1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2800" dirty="0">
                    <a:latin typeface="+mn-lt"/>
                  </a:rPr>
                  <a:t>E</a:t>
                </a:r>
                <a:r>
                  <a:rPr lang="cs-CZ" sz="28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nergie</a:t>
                </a: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dirty="0" smtClean="0">
                    <a:latin typeface="+mn-lt"/>
                  </a:rPr>
                  <a:t>Vedlejší kvantové číslo </a:t>
                </a:r>
                <a14:m>
                  <m:oMath xmlns:m="http://schemas.openxmlformats.org/officeDocument/2006/math">
                    <m:r>
                      <a:rPr lang="cs-CZ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cs-CZ" sz="3000" b="0" i="1" smtClean="0">
                        <a:latin typeface="Cambria Math" panose="02040503050406030204" pitchFamily="18" charset="0"/>
                      </a:rPr>
                      <m:t>=0, 1, 2, …,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cs-CZ" sz="3000" b="0" i="0" u="none" strike="noStrike" cap="none" baseline="0" dirty="0" smtClean="0">
                  <a:solidFill>
                    <a:schemeClr val="lt1"/>
                  </a:solidFill>
                  <a:latin typeface="+mn-lt"/>
                  <a:sym typeface="Questrial"/>
                </a:endParaRPr>
              </a:p>
              <a:p>
                <a:pPr marL="857250" lvl="1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</a:rPr>
                  <a:t>Orbital</a:t>
                </a:r>
                <a:endParaRPr lang="cs-CZ" sz="2800" b="0" i="0" u="none" strike="noStrike" cap="none" baseline="0" dirty="0" smtClean="0">
                  <a:solidFill>
                    <a:schemeClr val="lt1"/>
                  </a:solidFill>
                  <a:latin typeface="+mn-lt"/>
                  <a:sym typeface="Questrial"/>
                </a:endParaRP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Magnetické kvantové číslo </a:t>
                </a:r>
                <a14:m>
                  <m:oMath xmlns:m="http://schemas.openxmlformats.org/officeDocument/2006/math"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𝑚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=0, ±1,…,±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𝑙</m:t>
                    </m:r>
                  </m:oMath>
                </a14:m>
                <a:endParaRPr lang="cs-CZ" sz="3000" dirty="0" smtClean="0">
                  <a:latin typeface="+mn-lt"/>
                  <a:sym typeface="Mathematica1" panose="05000502060100000001" pitchFamily="2" charset="2"/>
                </a:endParaRPr>
              </a:p>
              <a:p>
                <a:pPr marL="857250" lvl="1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  <a:sym typeface="Mathematica1" panose="05000502060100000001" pitchFamily="2" charset="2"/>
                  </a:rPr>
                  <a:t>Orientace orbitalu v prostoru</a:t>
                </a:r>
              </a:p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dirty="0" smtClean="0">
                    <a:latin typeface="+mn-lt"/>
                    <a:sym typeface="Mathematica1" panose="05000502060100000001" pitchFamily="2" charset="2"/>
                  </a:rPr>
                  <a:t>Spinové magnetické číslo </a:t>
                </a:r>
                <a14:m>
                  <m:oMath xmlns:m="http://schemas.openxmlformats.org/officeDocument/2006/math">
                    <m:r>
                      <a:rPr lang="cs-CZ" sz="30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𝑠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=±</m:t>
                    </m:r>
                    <m:f>
                      <m:fPr>
                        <m:ctrlPr>
                          <a:rPr lang="cs-CZ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cs-CZ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1</m:t>
                        </m:r>
                      </m:num>
                      <m:den>
                        <m:r>
                          <a:rPr lang="cs-CZ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ematica1" panose="05000502060100000001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cs-CZ" sz="3000" dirty="0" smtClean="0">
                  <a:latin typeface="+mn-lt"/>
                  <a:sym typeface="Mathematica1" panose="05000502060100000001" pitchFamily="2" charset="2"/>
                </a:endParaRPr>
              </a:p>
              <a:p>
                <a:pPr marL="857250" lvl="1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  <a:sym typeface="Mathematica1" panose="05000502060100000001" pitchFamily="2" charset="2"/>
                  </a:rPr>
                  <a:t>Rotace</a:t>
                </a:r>
              </a:p>
              <a:p>
                <a:pPr marL="457200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dirty="0" smtClean="0">
                    <a:latin typeface="+mn-lt"/>
                    <a:sym typeface="Mathematica1" panose="05000502060100000001" pitchFamily="2" charset="2"/>
                  </a:rPr>
                  <a:t> Označení:      s, p, d, f, g, …</a:t>
                </a:r>
              </a:p>
              <a:p>
                <a:pPr marL="857250" lvl="1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n-lt"/>
                    <a:sym typeface="Mathematica1" panose="05000502060100000001" pitchFamily="2" charset="2"/>
                  </a:rPr>
                  <a:t>Odpovídá hodnotám vedlejšího kvantového čísla</a:t>
                </a:r>
                <a:endParaRPr lang="cs-CZ" sz="2800" dirty="0">
                  <a:latin typeface="+mn-lt"/>
                  <a:sym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140" name="Shape 1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52524"/>
                <a:ext cx="8893175" cy="6526212"/>
              </a:xfrm>
              <a:prstGeom prst="rect">
                <a:avLst/>
              </a:prstGeom>
              <a:blipFill rotWithShape="0">
                <a:blip r:embed="rId3"/>
                <a:stretch>
                  <a:fillRect l="-891" t="-12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Jakým kvantovým číslům odpovídají stavy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1s, 2s, 2p, 3s, 3d, 4p?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Kolik kvantových stavů odpovídá kvantovému číslu n=4?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Co je to spin elektronu?</a:t>
            </a:r>
          </a:p>
        </p:txBody>
      </p:sp>
    </p:spTree>
    <p:extLst>
      <p:ext uri="{BB962C8B-B14F-4D97-AF65-F5344CB8AC3E}">
        <p14:creationId xmlns:p14="http://schemas.microsoft.com/office/powerpoint/2010/main" val="12413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 smtClean="0">
                <a:latin typeface="+mn-lt"/>
              </a:rPr>
              <a:t>3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Periodická soustava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5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6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6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2359406"/>
            <a:ext cx="9283148" cy="33144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Každá pozice elektronu je  popsána kvantovými čísly</a:t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ELEKTRONOVÁ KONFIGURACE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Princip nerozlišitelnosti  částice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Pauliho vylučovací princip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+mj-lt"/>
              </a:rPr>
              <a:t>Hundovo</a:t>
            </a:r>
            <a:r>
              <a:rPr lang="cs-CZ" sz="2800" dirty="0" smtClean="0">
                <a:latin typeface="+mj-lt"/>
              </a:rPr>
              <a:t> pravidlo</a:t>
            </a:r>
            <a:endParaRPr lang="cs-CZ" sz="2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7809" y="2345635"/>
            <a:ext cx="8627165" cy="163001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" y="1700211"/>
            <a:ext cx="8925338" cy="4062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1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Kvantování energie atomů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2)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Atom  vodíku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3)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Periodická soustava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4) 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Chemické</a:t>
            </a:r>
            <a:r>
              <a:rPr lang="cs-CZ" sz="4000" b="0" i="0" u="none" strike="noStrike" cap="none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vazby</a:t>
            </a:r>
            <a:endParaRPr lang="cs-CZ" sz="4000" b="0" i="0" u="none" strike="noStrike" cap="none" baseline="0" dirty="0" smtClean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5) Laser</a:t>
            </a:r>
            <a:endParaRPr lang="en-US" sz="400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67314" y="946437"/>
            <a:ext cx="7724631" cy="1106199"/>
          </a:xfrm>
        </p:spPr>
        <p:txBody>
          <a:bodyPr/>
          <a:lstStyle/>
          <a:p>
            <a:r>
              <a:rPr lang="cs-CZ" b="1" dirty="0">
                <a:latin typeface="+mj-lt"/>
              </a:rPr>
              <a:t>Jednoelektronové </a:t>
            </a:r>
            <a:r>
              <a:rPr lang="cs-CZ" b="1" dirty="0" smtClean="0">
                <a:latin typeface="+mj-lt"/>
              </a:rPr>
              <a:t>přiblížení</a:t>
            </a:r>
            <a:endParaRPr lang="cs-CZ" dirty="0">
              <a:latin typeface="+mj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27087" y="2052636"/>
            <a:ext cx="7735022" cy="4195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+mj-lt"/>
              </a:rPr>
              <a:t>Počítáme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pohyb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jednoho</a:t>
            </a:r>
            <a:r>
              <a:rPr lang="de-DE" sz="2800" dirty="0">
                <a:latin typeface="+mj-lt"/>
              </a:rPr>
              <a:t> z </a:t>
            </a:r>
            <a:r>
              <a:rPr lang="de-DE" sz="2800" dirty="0" err="1">
                <a:latin typeface="+mj-lt"/>
              </a:rPr>
              <a:t>elektronů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tak</a:t>
            </a:r>
            <a:r>
              <a:rPr lang="de-DE" sz="2800" dirty="0">
                <a:latin typeface="+mj-lt"/>
              </a:rPr>
              <a:t>, </a:t>
            </a:r>
            <a:r>
              <a:rPr lang="de-DE" sz="2800" dirty="0" err="1">
                <a:latin typeface="+mj-lt"/>
              </a:rPr>
              <a:t>jako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by</a:t>
            </a:r>
            <a:r>
              <a:rPr lang="de-DE" sz="2800" dirty="0">
                <a:latin typeface="+mj-lt"/>
              </a:rPr>
              <a:t> na </a:t>
            </a:r>
            <a:r>
              <a:rPr lang="de-DE" sz="2800" dirty="0" err="1">
                <a:latin typeface="+mj-lt"/>
              </a:rPr>
              <a:t>něj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působila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přitažlivá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síla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jádra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o </a:t>
            </a:r>
            <a:r>
              <a:rPr lang="de-DE" sz="2800" dirty="0" err="1" smtClean="0">
                <a:latin typeface="+mj-lt"/>
              </a:rPr>
              <a:t>náboji</a:t>
            </a:r>
            <a:r>
              <a:rPr lang="cs-CZ" sz="2800" dirty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Z</a:t>
            </a:r>
            <a:r>
              <a:rPr lang="de-DE" sz="2800" dirty="0" smtClean="0">
                <a:latin typeface="+mj-lt"/>
              </a:rPr>
              <a:t>  </a:t>
            </a:r>
            <a:r>
              <a:rPr lang="de-DE" sz="2800" dirty="0">
                <a:latin typeface="+mj-lt"/>
              </a:rPr>
              <a:t>a </a:t>
            </a:r>
            <a:r>
              <a:rPr lang="de-DE" sz="2800" dirty="0" err="1">
                <a:latin typeface="+mj-lt"/>
              </a:rPr>
              <a:t>odpudivé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síly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ostatních</a:t>
            </a:r>
            <a:r>
              <a:rPr lang="de-DE" sz="2800" dirty="0">
                <a:latin typeface="+mj-lt"/>
              </a:rPr>
              <a:t> Z - 1 </a:t>
            </a:r>
            <a:r>
              <a:rPr lang="de-DE" sz="2800" dirty="0" err="1">
                <a:latin typeface="+mj-lt"/>
              </a:rPr>
              <a:t>elektronů</a:t>
            </a:r>
            <a:r>
              <a:rPr lang="de-DE" sz="2800" dirty="0">
                <a:latin typeface="+mj-lt"/>
              </a:rPr>
              <a:t>. </a:t>
            </a:r>
            <a:r>
              <a:rPr lang="de-DE" sz="2800" dirty="0" err="1">
                <a:latin typeface="+mj-lt"/>
              </a:rPr>
              <a:t>Tyto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elektrony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přitom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oslabují</a:t>
            </a:r>
            <a:r>
              <a:rPr lang="de-DE" sz="2800" dirty="0">
                <a:latin typeface="+mj-lt"/>
              </a:rPr>
              <a:t> (resp. </a:t>
            </a:r>
            <a:r>
              <a:rPr lang="de-DE" sz="2800" dirty="0" err="1">
                <a:latin typeface="+mj-lt"/>
              </a:rPr>
              <a:t>částečně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odstiňují</a:t>
            </a:r>
            <a:r>
              <a:rPr lang="de-DE" sz="2800" dirty="0">
                <a:latin typeface="+mj-lt"/>
              </a:rPr>
              <a:t>) pole </a:t>
            </a:r>
            <a:r>
              <a:rPr lang="de-DE" sz="2800" dirty="0" err="1">
                <a:latin typeface="+mj-lt"/>
              </a:rPr>
              <a:t>jádra</a:t>
            </a:r>
            <a:r>
              <a:rPr lang="de-DE" sz="2800" dirty="0">
                <a:latin typeface="+mj-lt"/>
              </a:rPr>
              <a:t>. </a:t>
            </a:r>
            <a:endParaRPr lang="cs-CZ" sz="2800" dirty="0" smtClean="0">
              <a:latin typeface="+mj-lt"/>
            </a:endParaRPr>
          </a:p>
        </p:txBody>
      </p:sp>
      <p:pic>
        <p:nvPicPr>
          <p:cNvPr id="2055" name="Picture 7" descr="http://fyzika.jreichl.com/data/Mikro_3atomovka_soubory/chemie/image0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5" y="-274638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yzika.jreichl.com/data/Mikro_3atomovka_soubory/chemie/image0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00" y="-274638"/>
            <a:ext cx="1143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Mikro_3atomovka_soubory/chemie/image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333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fyzika.jreichl.com/data/Mikro_3atomovka_soubory/chemie/image0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5" y="-274638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yzika.jreichl.com/data/Mikro_3atomovka_soubory/chemie/image0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00" y="-274638"/>
            <a:ext cx="1143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Mikro_3atomovka_soubory/chemie/image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333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56" y="1414656"/>
            <a:ext cx="8337671" cy="45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02396" y="2049021"/>
            <a:ext cx="7879591" cy="36036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err="1">
                <a:latin typeface="+mj-lt"/>
              </a:rPr>
              <a:t>Dříve</a:t>
            </a:r>
            <a:r>
              <a:rPr lang="de-DE" sz="2800" dirty="0">
                <a:latin typeface="+mj-lt"/>
              </a:rPr>
              <a:t> se </a:t>
            </a:r>
            <a:r>
              <a:rPr lang="de-DE" sz="2800" dirty="0" err="1">
                <a:latin typeface="+mj-lt"/>
              </a:rPr>
              <a:t>zaplňují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orbitaly</a:t>
            </a:r>
            <a:r>
              <a:rPr lang="de-DE" sz="2800" dirty="0">
                <a:latin typeface="+mj-lt"/>
              </a:rPr>
              <a:t> s </a:t>
            </a:r>
            <a:r>
              <a:rPr lang="de-DE" sz="2800" dirty="0" err="1">
                <a:latin typeface="+mj-lt"/>
              </a:rPr>
              <a:t>nižší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energií</a:t>
            </a:r>
            <a:r>
              <a:rPr lang="de-DE" sz="2800" dirty="0">
                <a:latin typeface="+mj-lt"/>
              </a:rPr>
              <a:t>, </a:t>
            </a:r>
            <a:r>
              <a:rPr lang="de-DE" sz="2800" dirty="0" err="1">
                <a:latin typeface="+mj-lt"/>
              </a:rPr>
              <a:t>než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orbitaly</a:t>
            </a:r>
            <a:r>
              <a:rPr lang="de-DE" sz="2800" dirty="0">
                <a:latin typeface="+mj-lt"/>
              </a:rPr>
              <a:t> s </a:t>
            </a:r>
            <a:r>
              <a:rPr lang="de-DE" sz="2800" dirty="0" err="1">
                <a:latin typeface="+mj-lt"/>
              </a:rPr>
              <a:t>vyšší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energií</a:t>
            </a:r>
            <a:r>
              <a:rPr lang="de-DE" sz="2800" dirty="0">
                <a:latin typeface="+mj-lt"/>
              </a:rPr>
              <a:t>. Energie </a:t>
            </a:r>
            <a:r>
              <a:rPr lang="de-DE" sz="2800" dirty="0" err="1">
                <a:latin typeface="+mj-lt"/>
              </a:rPr>
              <a:t>orbitalu</a:t>
            </a:r>
            <a:r>
              <a:rPr lang="de-DE" sz="2800" dirty="0">
                <a:latin typeface="+mj-lt"/>
              </a:rPr>
              <a:t> se </a:t>
            </a:r>
            <a:r>
              <a:rPr lang="de-DE" sz="2800" dirty="0" err="1">
                <a:latin typeface="+mj-lt"/>
              </a:rPr>
              <a:t>přitom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zvyšuje</a:t>
            </a:r>
            <a:r>
              <a:rPr lang="de-DE" sz="2800" dirty="0">
                <a:latin typeface="+mj-lt"/>
              </a:rPr>
              <a:t> s </a:t>
            </a:r>
            <a:r>
              <a:rPr lang="de-DE" sz="2800" dirty="0" err="1">
                <a:latin typeface="+mj-lt"/>
              </a:rPr>
              <a:t>rostoucím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hlavním</a:t>
            </a:r>
            <a:r>
              <a:rPr lang="cs-CZ" sz="2800" dirty="0" smtClean="0">
                <a:latin typeface="+mj-lt"/>
              </a:rPr>
              <a:t> </a:t>
            </a:r>
            <a:r>
              <a:rPr lang="cs-CZ" sz="2800" b="1" i="1" dirty="0" smtClean="0">
                <a:latin typeface="+mj-lt"/>
              </a:rPr>
              <a:t>n</a:t>
            </a:r>
            <a:r>
              <a:rPr lang="de-DE" sz="2800" dirty="0" smtClean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kvantovým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číslem</a:t>
            </a:r>
            <a:r>
              <a:rPr lang="de-DE" sz="2800" dirty="0">
                <a:latin typeface="+mj-lt"/>
              </a:rPr>
              <a:t>  a </a:t>
            </a:r>
            <a:r>
              <a:rPr lang="de-DE" sz="2800" dirty="0" err="1">
                <a:latin typeface="+mj-lt"/>
              </a:rPr>
              <a:t>vedlejším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kvantovým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číslem</a:t>
            </a:r>
            <a:r>
              <a:rPr lang="de-DE" sz="2800" dirty="0">
                <a:latin typeface="+mj-lt"/>
              </a:rPr>
              <a:t> </a:t>
            </a:r>
            <a:r>
              <a:rPr lang="cs-CZ" sz="2800" b="1" i="1" dirty="0" smtClean="0">
                <a:latin typeface="+mj-lt"/>
              </a:rPr>
              <a:t>l</a:t>
            </a:r>
            <a:r>
              <a:rPr lang="de-DE" sz="2800" dirty="0" smtClean="0">
                <a:latin typeface="+mj-lt"/>
              </a:rPr>
              <a:t>. </a:t>
            </a:r>
            <a:r>
              <a:rPr lang="de-DE" sz="2800" dirty="0">
                <a:latin typeface="+mj-lt"/>
              </a:rPr>
              <a:t>Je-li </a:t>
            </a:r>
            <a:r>
              <a:rPr lang="de-DE" sz="2800" dirty="0" err="1">
                <a:latin typeface="+mj-lt"/>
              </a:rPr>
              <a:t>součet</a:t>
            </a:r>
            <a:r>
              <a:rPr lang="de-DE" sz="2800" dirty="0">
                <a:latin typeface="+mj-lt"/>
              </a:rPr>
              <a:t>  </a:t>
            </a:r>
            <a:r>
              <a:rPr lang="de-DE" sz="2800" dirty="0" err="1">
                <a:latin typeface="+mj-lt"/>
              </a:rPr>
              <a:t>stejný</a:t>
            </a:r>
            <a:r>
              <a:rPr lang="de-DE" sz="2800" dirty="0">
                <a:latin typeface="+mj-lt"/>
              </a:rPr>
              <a:t> pro </a:t>
            </a:r>
            <a:r>
              <a:rPr lang="de-DE" sz="2800" dirty="0" err="1">
                <a:latin typeface="+mj-lt"/>
              </a:rPr>
              <a:t>dva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různé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orbitaly</a:t>
            </a:r>
            <a:r>
              <a:rPr lang="de-DE" sz="2800" dirty="0">
                <a:latin typeface="+mj-lt"/>
              </a:rPr>
              <a:t>, </a:t>
            </a:r>
            <a:r>
              <a:rPr lang="de-DE" sz="2800" dirty="0" err="1">
                <a:latin typeface="+mj-lt"/>
              </a:rPr>
              <a:t>zaplní</a:t>
            </a:r>
            <a:r>
              <a:rPr lang="de-DE" sz="2800" dirty="0">
                <a:latin typeface="+mj-lt"/>
              </a:rPr>
              <a:t> se </a:t>
            </a:r>
            <a:r>
              <a:rPr lang="de-DE" sz="2800" dirty="0" err="1">
                <a:latin typeface="+mj-lt"/>
              </a:rPr>
              <a:t>dříve</a:t>
            </a:r>
            <a:r>
              <a:rPr lang="de-DE" sz="2800" dirty="0">
                <a:latin typeface="+mj-lt"/>
              </a:rPr>
              <a:t> orbital s </a:t>
            </a:r>
            <a:r>
              <a:rPr lang="de-DE" sz="2800" dirty="0" err="1">
                <a:latin typeface="+mj-lt"/>
              </a:rPr>
              <a:t>menším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hlavním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>
                <a:latin typeface="+mj-lt"/>
              </a:rPr>
              <a:t>kvantovým</a:t>
            </a:r>
            <a:r>
              <a:rPr lang="de-DE" sz="2800" dirty="0">
                <a:latin typeface="+mj-lt"/>
              </a:rPr>
              <a:t> </a:t>
            </a:r>
            <a:r>
              <a:rPr lang="de-DE" sz="2800" dirty="0" err="1" smtClean="0">
                <a:latin typeface="+mj-lt"/>
              </a:rPr>
              <a:t>číslem</a:t>
            </a:r>
            <a:endParaRPr lang="cs-CZ" sz="2800" dirty="0" smtClean="0">
              <a:latin typeface="+mj-lt"/>
            </a:endParaRPr>
          </a:p>
        </p:txBody>
      </p:sp>
      <p:pic>
        <p:nvPicPr>
          <p:cNvPr id="2055" name="Picture 7" descr="http://fyzika.jreichl.com/data/Mikro_3atomovka_soubory/chemie/image0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75" y="-274638"/>
            <a:ext cx="142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yzika.jreichl.com/data/Mikro_3atomovka_soubory/chemie/image0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00" y="-274638"/>
            <a:ext cx="1143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yzika.jreichl.com/data/Mikro_3atomovka_soubory/chemie/image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333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PAULIHO vylučovací princip</a:t>
            </a:r>
            <a:endParaRPr lang="cs-CZ" dirty="0">
              <a:latin typeface="+mj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Wolfgang Pauli (1900-1958)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</a:rPr>
              <a:t>V daném systému nemohou existovat současně dvě částice v témž kvantovém stavu, tj. s týmiž hodnotami kvantových čísel </a:t>
            </a:r>
            <a:r>
              <a:rPr lang="cs-CZ" altLang="cs-C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n, l, m s (</a:t>
            </a:r>
            <a:r>
              <a:rPr lang="cs-CZ" altLang="cs-CZ" sz="28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cs-CZ" altLang="cs-CZ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cs-CZ" altLang="cs-C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chemeClr val="bg1"/>
                </a:solidFill>
                <a:latin typeface="Arial" panose="020B0604020202020204" pitchFamily="34" charset="0"/>
              </a:rPr>
              <a:t>FERMIONY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chemeClr val="bg1"/>
                </a:solidFill>
                <a:latin typeface="Arial" panose="020B0604020202020204" pitchFamily="34" charset="0"/>
              </a:rPr>
              <a:t>BOSONY</a:t>
            </a:r>
            <a:endParaRPr lang="cs-CZ" altLang="cs-CZ" sz="2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2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0" y="357810"/>
            <a:ext cx="9000090" cy="30413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3910" y="4194312"/>
            <a:ext cx="9000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u="sng" dirty="0" smtClean="0">
                <a:solidFill>
                  <a:schemeClr val="bg1"/>
                </a:solidFill>
              </a:rPr>
              <a:t>Vnitřní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u="sng" dirty="0">
                <a:solidFill>
                  <a:schemeClr val="bg1"/>
                </a:solidFill>
              </a:rPr>
              <a:t>V</a:t>
            </a:r>
            <a:r>
              <a:rPr lang="cs-CZ" sz="2800" b="1" u="sng" dirty="0" smtClean="0">
                <a:solidFill>
                  <a:schemeClr val="bg1"/>
                </a:solidFill>
              </a:rPr>
              <a:t>alenční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- </a:t>
            </a:r>
            <a:r>
              <a:rPr lang="cs-CZ" sz="2800" dirty="0" smtClean="0">
                <a:solidFill>
                  <a:schemeClr val="bg1"/>
                </a:solidFill>
              </a:rPr>
              <a:t>Počet </a:t>
            </a:r>
            <a:r>
              <a:rPr lang="cs-CZ" sz="2800" dirty="0">
                <a:solidFill>
                  <a:schemeClr val="bg1"/>
                </a:solidFill>
              </a:rPr>
              <a:t>elektronů v ní rozhoduje o chemické vaznosti </a:t>
            </a:r>
            <a:r>
              <a:rPr lang="cs-CZ" sz="2800" dirty="0" smtClean="0">
                <a:solidFill>
                  <a:schemeClr val="bg1"/>
                </a:solidFill>
              </a:rPr>
              <a:t>prvku</a:t>
            </a:r>
            <a:r>
              <a:rPr lang="cs-CZ" sz="2800" dirty="0">
                <a:solidFill>
                  <a:schemeClr val="bg1"/>
                </a:solidFill>
              </a:rPr>
              <a:t>.</a:t>
            </a:r>
            <a:endParaRPr lang="cs-CZ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3910" y="795129"/>
            <a:ext cx="9000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u="sng" dirty="0" smtClean="0">
                <a:solidFill>
                  <a:schemeClr val="bg1"/>
                </a:solidFill>
              </a:rPr>
              <a:t>Valenční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- </a:t>
            </a:r>
            <a:r>
              <a:rPr lang="cs-CZ" sz="2800" dirty="0" smtClean="0">
                <a:solidFill>
                  <a:schemeClr val="bg1"/>
                </a:solidFill>
              </a:rPr>
              <a:t>Počet </a:t>
            </a:r>
            <a:r>
              <a:rPr lang="cs-CZ" sz="2800" dirty="0">
                <a:solidFill>
                  <a:schemeClr val="bg1"/>
                </a:solidFill>
              </a:rPr>
              <a:t>elektronů v ní rozhoduje o chemické vaznosti prvku: 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u="sng" dirty="0">
                <a:solidFill>
                  <a:schemeClr val="bg1"/>
                </a:solidFill>
              </a:rPr>
              <a:t>je v ní 1 elektron</a:t>
            </a:r>
            <a:r>
              <a:rPr lang="cs-CZ" sz="2800" dirty="0">
                <a:solidFill>
                  <a:schemeClr val="bg1"/>
                </a:solidFill>
              </a:rPr>
              <a:t> - </a:t>
            </a:r>
            <a:r>
              <a:rPr lang="cs-CZ" sz="2800" dirty="0" smtClean="0">
                <a:solidFill>
                  <a:schemeClr val="bg1"/>
                </a:solidFill>
              </a:rPr>
              <a:t>tento </a:t>
            </a:r>
            <a:r>
              <a:rPr lang="cs-CZ" sz="2800" dirty="0">
                <a:solidFill>
                  <a:schemeClr val="bg1"/>
                </a:solidFill>
              </a:rPr>
              <a:t>elektron se může snadno uvolnit resp. podílet se na chemické vazbě (alkalické kovy - </a:t>
            </a:r>
            <a:r>
              <a:rPr lang="cs-CZ" sz="2800" dirty="0" err="1">
                <a:solidFill>
                  <a:schemeClr val="bg1"/>
                </a:solidFill>
              </a:rPr>
              <a:t>Li</a:t>
            </a:r>
            <a:r>
              <a:rPr lang="cs-CZ" sz="2800" dirty="0">
                <a:solidFill>
                  <a:schemeClr val="bg1"/>
                </a:solidFill>
              </a:rPr>
              <a:t>, Na, K, </a:t>
            </a:r>
            <a:r>
              <a:rPr lang="cs-CZ" sz="2800" dirty="0" err="1">
                <a:solidFill>
                  <a:schemeClr val="bg1"/>
                </a:solidFill>
              </a:rPr>
              <a:t>Rb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err="1">
                <a:solidFill>
                  <a:schemeClr val="bg1"/>
                </a:solidFill>
              </a:rPr>
              <a:t>Cs</a:t>
            </a:r>
            <a:r>
              <a:rPr lang="cs-CZ" sz="2800" dirty="0">
                <a:solidFill>
                  <a:schemeClr val="bg1"/>
                </a:solidFill>
              </a:rPr>
              <a:t>, Fr) 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2800" u="sng" dirty="0" smtClean="0">
                <a:solidFill>
                  <a:schemeClr val="bg1"/>
                </a:solidFill>
              </a:rPr>
              <a:t>1 </a:t>
            </a:r>
            <a:r>
              <a:rPr lang="cs-CZ" sz="2800" u="sng" dirty="0">
                <a:solidFill>
                  <a:schemeClr val="bg1"/>
                </a:solidFill>
              </a:rPr>
              <a:t>elektron chybí do úplného zaplnění slupky</a:t>
            </a:r>
            <a:r>
              <a:rPr lang="cs-CZ" sz="2800" dirty="0">
                <a:solidFill>
                  <a:schemeClr val="bg1"/>
                </a:solidFill>
              </a:rPr>
              <a:t> - atom velice snadno reaguje s ostatními </a:t>
            </a:r>
            <a:r>
              <a:rPr lang="cs-CZ" sz="2800" dirty="0" smtClean="0">
                <a:solidFill>
                  <a:schemeClr val="bg1"/>
                </a:solidFill>
              </a:rPr>
              <a:t>atomy. </a:t>
            </a:r>
            <a:r>
              <a:rPr lang="cs-CZ" sz="2800" dirty="0">
                <a:solidFill>
                  <a:schemeClr val="bg1"/>
                </a:solidFill>
              </a:rPr>
              <a:t>Jedná se o halogeny (F, Cl, Br, I, </a:t>
            </a:r>
            <a:r>
              <a:rPr lang="cs-CZ" sz="2800" dirty="0" smtClean="0">
                <a:solidFill>
                  <a:schemeClr val="bg1"/>
                </a:solidFill>
              </a:rPr>
              <a:t>At)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2800" u="sng" dirty="0" smtClean="0">
                <a:solidFill>
                  <a:schemeClr val="bg1"/>
                </a:solidFill>
              </a:rPr>
              <a:t>slupka </a:t>
            </a:r>
            <a:r>
              <a:rPr lang="cs-CZ" sz="2800" u="sng" dirty="0">
                <a:solidFill>
                  <a:schemeClr val="bg1"/>
                </a:solidFill>
              </a:rPr>
              <a:t>je zcela zaplněna</a:t>
            </a:r>
            <a:r>
              <a:rPr lang="cs-CZ" sz="2800" dirty="0">
                <a:solidFill>
                  <a:schemeClr val="bg1"/>
                </a:solidFill>
              </a:rPr>
              <a:t> - atomy jsou chemicky značně netečné (vzácné plyny - He, Ne, Ar, </a:t>
            </a:r>
            <a:r>
              <a:rPr lang="cs-CZ" sz="2800" dirty="0" err="1">
                <a:solidFill>
                  <a:schemeClr val="bg1"/>
                </a:solidFill>
              </a:rPr>
              <a:t>Kr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err="1">
                <a:solidFill>
                  <a:schemeClr val="bg1"/>
                </a:solidFill>
              </a:rPr>
              <a:t>Xe</a:t>
            </a:r>
            <a:r>
              <a:rPr lang="cs-CZ" sz="2800" dirty="0">
                <a:solidFill>
                  <a:schemeClr val="bg1"/>
                </a:solidFill>
              </a:rPr>
              <a:t>, </a:t>
            </a:r>
            <a:r>
              <a:rPr lang="cs-CZ" sz="2800" dirty="0" err="1">
                <a:solidFill>
                  <a:schemeClr val="bg1"/>
                </a:solidFill>
              </a:rPr>
              <a:t>Rn</a:t>
            </a:r>
            <a:r>
              <a:rPr lang="cs-CZ" sz="2800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325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HUNDOVO pravidlo</a:t>
            </a:r>
            <a:endParaRPr lang="cs-CZ" dirty="0">
              <a:latin typeface="+mj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27087" y="1674949"/>
            <a:ext cx="7879591" cy="4195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>
                <a:latin typeface="+mj-lt"/>
              </a:rPr>
              <a:t>Friedrich Hermann Hund </a:t>
            </a:r>
            <a:r>
              <a:rPr lang="de-DE" sz="2800" dirty="0">
                <a:latin typeface="+mj-lt"/>
              </a:rPr>
              <a:t>(1896 - </a:t>
            </a:r>
            <a:r>
              <a:rPr lang="de-DE" sz="2800" dirty="0" smtClean="0">
                <a:latin typeface="+mj-lt"/>
              </a:rPr>
              <a:t>1997)</a:t>
            </a:r>
            <a:endParaRPr lang="cs-CZ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V degenerovaných orbitalech vznikají elektronové páry až poté, co byl zaplněn každý orbital jedním elektronem. Všechny nespárované elektrony přitom mají stejný spin. V takovém případě má systém nejnižší energii, a proto je nejstabilnější.</a:t>
            </a:r>
          </a:p>
        </p:txBody>
      </p:sp>
    </p:spTree>
    <p:extLst>
      <p:ext uri="{BB962C8B-B14F-4D97-AF65-F5344CB8AC3E}">
        <p14:creationId xmlns:p14="http://schemas.microsoft.com/office/powerpoint/2010/main" val="26582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4187" y="452437"/>
            <a:ext cx="7056437" cy="981508"/>
          </a:xfrm>
        </p:spPr>
        <p:txBody>
          <a:bodyPr/>
          <a:lstStyle/>
          <a:p>
            <a:r>
              <a:rPr lang="cs-CZ" b="1" dirty="0" err="1" smtClean="0">
                <a:latin typeface="+mj-lt"/>
              </a:rPr>
              <a:t>Zeemanův</a:t>
            </a:r>
            <a:r>
              <a:rPr lang="cs-CZ" b="1" dirty="0" smtClean="0">
                <a:latin typeface="+mj-lt"/>
              </a:rPr>
              <a:t> jev 1896</a:t>
            </a:r>
            <a:endParaRPr lang="cs-CZ" b="1" dirty="0">
              <a:latin typeface="+mj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27087" y="1674949"/>
            <a:ext cx="7879591" cy="4195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dirty="0">
                <a:latin typeface="+mj-lt"/>
              </a:rPr>
              <a:t>Pieter Zeeman (1865 - 1943</a:t>
            </a:r>
            <a:r>
              <a:rPr lang="de-DE" sz="2800" dirty="0" smtClean="0">
                <a:latin typeface="+mj-lt"/>
              </a:rPr>
              <a:t>)</a:t>
            </a:r>
            <a:endParaRPr lang="cs-CZ" sz="2800" dirty="0" smtClean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42" y="2464377"/>
            <a:ext cx="7071416" cy="119322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42" y="4149724"/>
            <a:ext cx="7071416" cy="25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Kolik elektronů by zaplnilo slupku P (n=6)?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Kolik prvků existuje se zaplněnou slupkou P?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Na kterých kvantových číslech závisí energie atomů s více elektrony?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Proč se ze všech alkalických kovů hodí pro fotokatody fotonek nejlépe Cesium?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1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6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41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7701088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1/ </a:t>
            </a:r>
            <a:r>
              <a:rPr lang="cs-CZ" dirty="0" smtClean="0"/>
              <a:t>Kvantování energie atomů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>
                <a:latin typeface="+mn-lt"/>
              </a:rPr>
              <a:t>4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Chemické vazby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75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-139148" y="457306"/>
            <a:ext cx="9283148" cy="5245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Atomy se spojují v molekuly, nejmenší části chemických sloučenin. Těchto sloučenin je známo v současné době několik milionů a stále jsou objevovány a syntetizovány další</a:t>
            </a:r>
            <a:r>
              <a:rPr lang="cs-CZ" sz="2800" dirty="0" smtClean="0">
                <a:latin typeface="+mj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 </a:t>
            </a:r>
            <a:r>
              <a:rPr lang="cs-CZ" sz="2800" dirty="0">
                <a:latin typeface="+mj-lt"/>
              </a:rPr>
              <a:t>Podstatou chemické vazby, která drží pohromadě atomy spojené v molekuly, jsou tedy elektromagnetické síly držící atomy pohromadě. Tyto síly působí mezi elektricky nabitými částicemi</a:t>
            </a:r>
            <a:r>
              <a:rPr lang="cs-CZ" sz="2800" dirty="0" smtClean="0">
                <a:latin typeface="+mj-lt"/>
              </a:rPr>
              <a:t>:</a:t>
            </a:r>
            <a:endParaRPr lang="cs-CZ" sz="32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j-lt"/>
              </a:rPr>
              <a:t>mezi </a:t>
            </a:r>
            <a:r>
              <a:rPr lang="cs-CZ" sz="3000" dirty="0">
                <a:latin typeface="+mj-lt"/>
              </a:rPr>
              <a:t>dvěma elektrony</a:t>
            </a:r>
            <a:r>
              <a:rPr lang="cs-CZ" sz="3000" dirty="0" smtClean="0">
                <a:latin typeface="+mj-lt"/>
              </a:rPr>
              <a:t>;</a:t>
            </a:r>
            <a:endParaRPr lang="cs-CZ" sz="3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j-lt"/>
              </a:rPr>
              <a:t>mezi </a:t>
            </a:r>
            <a:r>
              <a:rPr lang="cs-CZ" sz="3000" dirty="0">
                <a:latin typeface="+mj-lt"/>
              </a:rPr>
              <a:t>elektronem a kladně nabitým iontem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j-lt"/>
              </a:rPr>
              <a:t>mezi </a:t>
            </a:r>
            <a:r>
              <a:rPr lang="cs-CZ" sz="3000" dirty="0">
                <a:latin typeface="+mj-lt"/>
              </a:rPr>
              <a:t>dvěma navzájem opačně nabitými ionty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j-lt"/>
              </a:rPr>
              <a:t> </a:t>
            </a:r>
            <a:r>
              <a:rPr lang="cs-CZ" sz="3000" dirty="0">
                <a:latin typeface="+mj-lt"/>
              </a:rPr>
              <a:t>… </a:t>
            </a:r>
            <a:endParaRPr 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30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-139148" y="457306"/>
            <a:ext cx="9283148" cy="5245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</a:rPr>
              <a:t> Vzhledem k tomu, že atomy a molekuly jsou objekty mikrosvěta, nelze podstatu těchto sil vysvětlit na základě klasické elektrodynamiky. Vysvětlení chemických vazeb podala až kvantová teorie ve 20. letech 20. století (W. </a:t>
            </a:r>
            <a:r>
              <a:rPr lang="cs-CZ" sz="3000" dirty="0" err="1">
                <a:latin typeface="+mj-lt"/>
              </a:rPr>
              <a:t>Heitler</a:t>
            </a:r>
            <a:r>
              <a:rPr lang="cs-CZ" sz="3000" dirty="0">
                <a:latin typeface="+mj-lt"/>
              </a:rPr>
              <a:t>, F. London v roce 1927). Od té doby se datuje vznik kvantové chemie</a:t>
            </a:r>
            <a:r>
              <a:rPr lang="cs-CZ" sz="3000" dirty="0" smtClean="0">
                <a:latin typeface="+mj-lt"/>
              </a:rPr>
              <a:t>.</a:t>
            </a:r>
            <a:endParaRPr lang="cs-CZ" sz="30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</a:rPr>
              <a:t>Rozlišují se dva základní typy chemických vazeb</a:t>
            </a:r>
            <a:r>
              <a:rPr lang="cs-CZ" sz="3000" dirty="0" smtClean="0">
                <a:latin typeface="+mj-lt"/>
              </a:rPr>
              <a:t>:</a:t>
            </a:r>
            <a:endParaRPr lang="cs-CZ" sz="3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1. iontová vazba</a:t>
            </a:r>
            <a:r>
              <a:rPr lang="cs-CZ" sz="2800" dirty="0" smtClean="0">
                <a:latin typeface="+mj-lt"/>
              </a:rPr>
              <a:t>;</a:t>
            </a:r>
            <a:endParaRPr lang="cs-CZ" sz="2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2. kovová vazba</a:t>
            </a:r>
            <a:r>
              <a:rPr lang="cs-CZ" sz="2800" dirty="0" smtClean="0">
                <a:latin typeface="+mj-lt"/>
              </a:rPr>
              <a:t>.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8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95899"/>
            <a:ext cx="8023709" cy="95892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Vazba </a:t>
            </a:r>
            <a:r>
              <a:rPr lang="cs-CZ" dirty="0">
                <a:latin typeface="+mn-lt"/>
              </a:rPr>
              <a:t>iontová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1254819"/>
            <a:ext cx="9283148" cy="5245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Tato vazba vzniká mezi atomem, který má malý počet elektronů ve valenční slupce a jejich ztrátou se přemění na kladně nabitý iont se zcela zaplněnou poslední vnější slupkou, a atomem, kterému se nedostává tento malý počet elektronů ve valenční slupce a jejich doplněním přejde v iont nabitý záporně. </a:t>
            </a:r>
            <a:endParaRPr lang="cs-CZ" sz="32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73" y="4191075"/>
            <a:ext cx="4056944" cy="25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95899"/>
            <a:ext cx="8023709" cy="95892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Vazba kovalentní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1254819"/>
            <a:ext cx="9283148" cy="5245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Vazba kovalentní se vyskytuje častěji než vazba iontová. Kovalentní vazba vzniká tak, že při vzájemném přiblížení dvou atomů se jejich atomové orbitaly vzájemně překryjí a vznikne oblast, kde je možno s určitou pravděpodobností nalézt elektrony náležející původně jak k jednomu, tak k druhému atomu. </a:t>
            </a:r>
            <a:endParaRPr lang="cs-CZ" sz="32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54" y="4450908"/>
            <a:ext cx="4508853" cy="14926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6" y="4450908"/>
            <a:ext cx="1628692" cy="15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273533"/>
            <a:ext cx="8083343" cy="700087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B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187" y="1152524"/>
                <a:ext cx="8500787" cy="495631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cs-CZ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187" y="1152524"/>
                <a:ext cx="8500787" cy="495631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5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84561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1272210"/>
            <a:ext cx="8269356" cy="35184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C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2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8905" y="1351723"/>
            <a:ext cx="8746433" cy="46713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P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0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E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 smtClean="0">
                <a:latin typeface="+mn-lt"/>
              </a:rPr>
              <a:t>5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Lasery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2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39148"/>
            <a:ext cx="8893175" cy="7542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endParaRPr lang="cs-CZ" sz="3000" dirty="0" smtClean="0">
              <a:latin typeface="+mn-lt"/>
            </a:endParaRPr>
          </a:p>
          <a:p>
            <a:pPr marL="457200" indent="-457200">
              <a:buSzPct val="79999"/>
              <a:buFont typeface="Arial" panose="020B0604020202020204" pitchFamily="34" charset="0"/>
              <a:buChar char="•"/>
            </a:pPr>
            <a:endParaRPr lang="cs-CZ" sz="3000" dirty="0">
              <a:latin typeface="+mn-lt"/>
            </a:endParaRPr>
          </a:p>
          <a:p>
            <a:pPr marL="457200" indent="-457200"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Atomová fyzika = Fyzika atomového obalu</a:t>
            </a:r>
          </a:p>
          <a:p>
            <a:pPr marL="457200" indent="-457200"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Energie nemůže být libovolně malá, je kvantovaná</a:t>
            </a:r>
          </a:p>
          <a:p>
            <a:pPr marL="457200" indent="-457200"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Emisní spektrum </a:t>
            </a:r>
            <a:r>
              <a:rPr lang="cs-CZ" sz="3000" dirty="0" err="1" smtClean="0">
                <a:latin typeface="+mn-lt"/>
              </a:rPr>
              <a:t>záhřáté</a:t>
            </a:r>
            <a:r>
              <a:rPr lang="cs-CZ" sz="3000" dirty="0" smtClean="0">
                <a:latin typeface="+mn-lt"/>
              </a:rPr>
              <a:t> látky:</a:t>
            </a:r>
          </a:p>
          <a:p>
            <a:pPr marL="857250" lvl="1" indent="-457200" algn="ctr"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Spojité spektrum slunce </a:t>
            </a:r>
            <a:br>
              <a:rPr lang="cs-CZ" sz="2800" dirty="0" smtClean="0">
                <a:latin typeface="+mn-lt"/>
              </a:rPr>
            </a:br>
            <a:r>
              <a:rPr lang="cs-CZ" sz="2800" dirty="0">
                <a:latin typeface="+mn-lt"/>
              </a:rPr>
              <a:t>⨯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Spektrum zahřátých plynů a </a:t>
            </a:r>
            <a:r>
              <a:rPr lang="cs-CZ" sz="2800" dirty="0" smtClean="0">
                <a:latin typeface="+mn-lt"/>
              </a:rPr>
              <a:t>kovů</a:t>
            </a:r>
          </a:p>
          <a:p>
            <a:pPr marL="457200" indent="-457200"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Absorpční spektrum</a:t>
            </a:r>
            <a:endParaRPr lang="cs-CZ" sz="3000" dirty="0">
              <a:latin typeface="+mn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Noto Symbol"/>
              <a:buChar char=""/>
            </a:pPr>
            <a:endParaRPr lang="en-US" sz="3000" b="0" i="0" u="none" strike="noStrike" cap="none" baseline="0" dirty="0">
              <a:solidFill>
                <a:schemeClr val="lt1"/>
              </a:solidFill>
              <a:latin typeface="+mn-lt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36409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84561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L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1272209"/>
            <a:ext cx="8269356" cy="53273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L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2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Kolik?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2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200" b="0" i="0" u="none" strike="noStrike" cap="none" baseline="0" dirty="0" err="1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Fraunhoferovy</a:t>
            </a:r>
            <a:r>
              <a:rPr lang="cs-CZ" sz="42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čáry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152525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William </a:t>
            </a:r>
            <a:r>
              <a:rPr lang="cs-CZ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Wollaston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(1766-1828)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Joseph </a:t>
            </a:r>
            <a:r>
              <a:rPr lang="cs-CZ" sz="3000" dirty="0" err="1" smtClean="0">
                <a:latin typeface="+mn-lt"/>
              </a:rPr>
              <a:t>Fraunhofer</a:t>
            </a:r>
            <a:r>
              <a:rPr lang="cs-CZ" sz="3000" dirty="0" smtClean="0">
                <a:latin typeface="+mn-lt"/>
              </a:rPr>
              <a:t> (1787-1826)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Gustav </a:t>
            </a:r>
            <a:r>
              <a:rPr lang="cs-CZ" sz="3000" dirty="0" err="1" smtClean="0">
                <a:latin typeface="+mn-lt"/>
                <a:sym typeface="Mathematica1" panose="05000502060100000001" pitchFamily="2" charset="2"/>
              </a:rPr>
              <a:t>Kirchhoff</a:t>
            </a: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 (1824-1887)</a:t>
            </a:r>
            <a:br>
              <a:rPr lang="cs-CZ" sz="3000" dirty="0" smtClean="0">
                <a:latin typeface="+mn-lt"/>
                <a:sym typeface="Mathematica1" panose="05000502060100000001" pitchFamily="2" charset="2"/>
              </a:rPr>
            </a:b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Robert </a:t>
            </a:r>
            <a:r>
              <a:rPr lang="cs-CZ" sz="3000" dirty="0" err="1" smtClean="0">
                <a:latin typeface="+mn-lt"/>
                <a:sym typeface="Mathematica1" panose="05000502060100000001" pitchFamily="2" charset="2"/>
              </a:rPr>
              <a:t>Bunsen</a:t>
            </a: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 (1811-1899)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Johann </a:t>
            </a:r>
            <a:r>
              <a:rPr lang="cs-CZ" sz="3000" dirty="0" err="1" smtClean="0">
                <a:latin typeface="+mn-lt"/>
                <a:sym typeface="Mathematica1" panose="05000502060100000001" pitchFamily="2" charset="2"/>
              </a:rPr>
              <a:t>Balmer</a:t>
            </a: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 (1825-1898)</a:t>
            </a:r>
            <a:endParaRPr lang="cs-CZ" sz="3000" dirty="0">
              <a:latin typeface="+mn-lt"/>
              <a:sym typeface="Mathematica1" panose="05000502060100000001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/>
          <a:stretch/>
        </p:blipFill>
        <p:spPr>
          <a:xfrm>
            <a:off x="0" y="4234070"/>
            <a:ext cx="9143999" cy="26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268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43822" y="313289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200" b="0" i="0" u="none" strike="noStrike" cap="none" baseline="0" dirty="0" err="1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Balmerova</a:t>
            </a:r>
            <a:r>
              <a:rPr lang="cs-CZ" sz="4200" b="0" i="0" u="none" strike="noStrike" cap="none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série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Shape 14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5347252"/>
                <a:ext cx="9144000" cy="2053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0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𝑓</m:t>
                    </m:r>
                    <m:r>
                      <a:rPr lang="cs-CZ" sz="30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sSub>
                      <m:sSubPr>
                        <m:ctrlPr>
                          <a:rPr lang="cs-CZ" sz="30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cs-CZ" sz="30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𝑅</m:t>
                        </m:r>
                      </m:e>
                      <m:sub>
                        <m:r>
                          <a:rPr lang="cs-CZ" sz="30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cs-CZ" sz="30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30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fPr>
                          <m:num>
                            <m:r>
                              <a:rPr lang="cs-CZ" sz="30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30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−</m:t>
                        </m:r>
                        <m:f>
                          <m:fPr>
                            <m:ctrlPr>
                              <a:rPr lang="cs-CZ" sz="30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fPr>
                          <m:num>
                            <m:r>
                              <a:rPr lang="cs-CZ" sz="30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cs-CZ" sz="3000" dirty="0" smtClean="0">
                    <a:latin typeface="+mn-lt"/>
                    <a:sym typeface="Mathematica1" panose="05000502060100000001" pitchFamily="2" charset="2"/>
                  </a:rPr>
                  <a:t>   n = 3, 4, …</a:t>
                </a:r>
              </a:p>
              <a:p>
                <a:pPr marL="457200" lvl="0" indent="-457200">
                  <a:spcBef>
                    <a:spcPts val="0"/>
                  </a:spcBef>
                  <a:buSzPct val="79999"/>
                  <a:buFont typeface="Arial" panose="020B0604020202020204" pitchFamily="34" charset="0"/>
                  <a:buChar char="•"/>
                </a:pPr>
                <a:r>
                  <a:rPr lang="cs-CZ" sz="3000" dirty="0" smtClean="0">
                    <a:latin typeface="+mn-lt"/>
                    <a:sym typeface="Mathematica1" panose="05000502060100000001" pitchFamily="2" charset="2"/>
                  </a:rPr>
                  <a:t>Další čáry   </a:t>
                </a:r>
                <a14:m>
                  <m:oMath xmlns:m="http://schemas.openxmlformats.org/officeDocument/2006/math">
                    <m:r>
                      <a:rPr lang="cs-CZ" sz="3000" i="1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𝑓</m:t>
                    </m:r>
                    <m:r>
                      <a:rPr lang="cs-CZ" sz="3000" i="1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sSub>
                      <m:sSubPr>
                        <m:ctrlPr>
                          <a:rPr lang="cs-CZ" sz="30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sSubPr>
                      <m:e>
                        <m:r>
                          <a:rPr lang="cs-CZ" sz="30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𝑅</m:t>
                        </m:r>
                      </m:e>
                      <m:sub>
                        <m:r>
                          <a:rPr lang="cs-CZ" sz="30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cs-CZ" sz="30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3000" i="1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fPr>
                          <m:num>
                            <m:r>
                              <a:rPr lang="cs-CZ" sz="3000" i="1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3000" i="1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cs-CZ" sz="3000" b="0" i="1" smtClean="0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sz="3000" i="1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sz="30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−</m:t>
                        </m:r>
                        <m:f>
                          <m:fPr>
                            <m:ctrlPr>
                              <a:rPr lang="cs-CZ" sz="3000" i="1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fPr>
                          <m:num>
                            <m:r>
                              <a:rPr lang="cs-CZ" sz="3000" i="1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cs-CZ" sz="3000" i="1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cs-CZ" sz="3000" i="1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sz="3000" i="1">
                                    <a:latin typeface="Cambria Math" panose="02040503050406030204" pitchFamily="18" charset="0"/>
                                    <a:sym typeface="Mathematica1" panose="05000502060100000001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cs-CZ" sz="3000" dirty="0" smtClean="0">
                    <a:latin typeface="+mn-lt"/>
                    <a:sym typeface="Mathematica1" panose="05000502060100000001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𝑛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&gt;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𝑚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, 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𝑛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,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𝑚</m:t>
                    </m:r>
                    <m:r>
                      <a:rPr lang="cs-CZ" sz="3000" b="0" i="1" dirty="0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=1, 2, …</m:t>
                    </m:r>
                  </m:oMath>
                </a14:m>
                <a:endParaRPr lang="cs-CZ" sz="3000" dirty="0">
                  <a:latin typeface="+mn-lt"/>
                  <a:sym typeface="Mathematica1" panose="05000502060100000001" pitchFamily="2" charset="2"/>
                </a:endParaRPr>
              </a:p>
            </p:txBody>
          </p:sp>
        </mc:Choice>
        <mc:Fallback xmlns="">
          <p:sp>
            <p:nvSpPr>
              <p:cNvPr id="140" name="Shape 1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347252"/>
                <a:ext cx="9144000" cy="2053189"/>
              </a:xfrm>
              <a:prstGeom prst="rect">
                <a:avLst/>
              </a:prstGeom>
              <a:blipFill rotWithShape="0">
                <a:blip r:embed="rId3"/>
                <a:stretch>
                  <a:fillRect l="-9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/>
          <a:stretch/>
        </p:blipFill>
        <p:spPr>
          <a:xfrm>
            <a:off x="1" y="1013376"/>
            <a:ext cx="9143999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5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03843" cy="5883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73877" y="6080726"/>
                <a:ext cx="3860192" cy="62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3200" dirty="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cs-CZ" sz="3200" dirty="0" smtClean="0">
                    <a:solidFill>
                      <a:schemeClr val="bg1"/>
                    </a:solidFill>
                  </a:rPr>
                  <a:t> = -13,6 eV</a:t>
                </a:r>
                <a:endParaRPr lang="cs-CZ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77" y="6080726"/>
                <a:ext cx="3860192" cy="624210"/>
              </a:xfrm>
              <a:prstGeom prst="rect">
                <a:avLst/>
              </a:prstGeom>
              <a:blipFill rotWithShape="0">
                <a:blip r:embed="rId4"/>
                <a:stretch>
                  <a:fillRect t="-13592" r="-2208" b="-233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237964" y="1172637"/>
                <a:ext cx="2492990" cy="148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600" dirty="0" smtClean="0">
                    <a:solidFill>
                      <a:schemeClr val="bg1"/>
                    </a:solidFill>
                  </a:rPr>
                  <a:t>Ep = -</a:t>
                </a:r>
                <a:r>
                  <a:rPr lang="cs-CZ" sz="3600" dirty="0" err="1" smtClean="0">
                    <a:solidFill>
                      <a:schemeClr val="bg1"/>
                    </a:solidFill>
                  </a:rPr>
                  <a:t>Ek</a:t>
                </a:r>
                <a:r>
                  <a:rPr lang="cs-CZ" sz="3600" dirty="0" smtClean="0">
                    <a:solidFill>
                      <a:schemeClr val="bg1"/>
                    </a:solidFill>
                  </a:rPr>
                  <a:t> = </a:t>
                </a:r>
              </a:p>
              <a:p>
                <a:r>
                  <a:rPr lang="cs-CZ" sz="3600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s-CZ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cs-CZ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64" y="1172637"/>
                <a:ext cx="2492990" cy="1481111"/>
              </a:xfrm>
              <a:prstGeom prst="rect">
                <a:avLst/>
              </a:prstGeom>
              <a:blipFill rotWithShape="0">
                <a:blip r:embed="rId5"/>
                <a:stretch>
                  <a:fillRect l="-7335" t="-6173" r="-6601" b="-57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318049" y="3261917"/>
                <a:ext cx="2412905" cy="1067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049" y="3261917"/>
                <a:ext cx="2412905" cy="1067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41617" y="6005287"/>
                <a:ext cx="35644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cs-CZ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17" y="6005287"/>
                <a:ext cx="356443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623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82599" y="392803"/>
            <a:ext cx="7056437" cy="958919"/>
          </a:xfrm>
        </p:spPr>
        <p:txBody>
          <a:bodyPr/>
          <a:lstStyle/>
          <a:p>
            <a:r>
              <a:rPr lang="cs-CZ" dirty="0" smtClean="0"/>
              <a:t>Ionizace atomu vodíku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82599" y="1351722"/>
            <a:ext cx="8084931" cy="48966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Foton s energií 15,5 eV byl pohlcen atomem vodíku v základním stavu a způsobil ionizaci. Určete rychlost elektronu při opuštění atomu. 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6731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24182" y="213899"/>
            <a:ext cx="7056437" cy="958919"/>
          </a:xfrm>
        </p:spPr>
        <p:txBody>
          <a:bodyPr/>
          <a:lstStyle/>
          <a:p>
            <a:r>
              <a:rPr lang="cs-CZ" dirty="0" smtClean="0"/>
              <a:t>Bohrův model atomu     1913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954156"/>
            <a:ext cx="9144000" cy="59038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Niels </a:t>
            </a:r>
            <a:r>
              <a:rPr lang="cs-CZ" sz="2800" dirty="0" err="1" smtClean="0">
                <a:latin typeface="+mj-lt"/>
              </a:rPr>
              <a:t>Bohr</a:t>
            </a:r>
            <a:r>
              <a:rPr lang="cs-CZ" sz="2800" dirty="0" smtClean="0">
                <a:latin typeface="+mj-lt"/>
              </a:rPr>
              <a:t> (1885-1962)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Atom je stabilní soustava, složená z kladně nabitého jádra, v němž je soustředěna téměř celá hmotnost atomu, a z elektronového obalu.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Atom se může nacházet pouze v kvantových stacionárních stavech s určitou hodnotou energie. V takovém stavu atom nevydává ani nepřijímá energii a rozložení elektronů v jeho obalu je časově neměnné.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Při přechodu ze stacionárního stavu energie E</a:t>
            </a:r>
            <a:r>
              <a:rPr lang="cs-CZ" sz="2800" baseline="-25000" dirty="0" smtClean="0">
                <a:latin typeface="+mj-lt"/>
              </a:rPr>
              <a:t>n</a:t>
            </a:r>
            <a:r>
              <a:rPr lang="cs-CZ" sz="2800" dirty="0" smtClean="0">
                <a:latin typeface="+mj-lt"/>
              </a:rPr>
              <a:t> do stavu o nižší energii E</a:t>
            </a:r>
            <a:r>
              <a:rPr lang="cs-CZ" sz="2800" baseline="-25000" dirty="0" smtClean="0">
                <a:latin typeface="+mj-lt"/>
              </a:rPr>
              <a:t>m</a:t>
            </a:r>
            <a:r>
              <a:rPr lang="cs-CZ" sz="2800" dirty="0" smtClean="0">
                <a:latin typeface="+mj-lt"/>
              </a:rPr>
              <a:t> může atom vyzářit foton energii E</a:t>
            </a:r>
            <a:r>
              <a:rPr lang="cs-CZ" sz="2800" baseline="-25000" dirty="0" smtClean="0">
                <a:latin typeface="+mj-lt"/>
              </a:rPr>
              <a:t>n</a:t>
            </a:r>
            <a:r>
              <a:rPr lang="cs-CZ" sz="2800" dirty="0" smtClean="0">
                <a:latin typeface="+mj-lt"/>
              </a:rPr>
              <a:t>-E</a:t>
            </a:r>
            <a:r>
              <a:rPr lang="cs-CZ" sz="2800" baseline="-25000" dirty="0" smtClean="0">
                <a:latin typeface="+mj-lt"/>
              </a:rPr>
              <a:t>m</a:t>
            </a:r>
            <a:r>
              <a:rPr lang="cs-CZ" sz="2800" dirty="0" smtClean="0">
                <a:latin typeface="+mj-lt"/>
              </a:rPr>
              <a:t>. Naopak při pohlcení takového fotonu přejde atom z energie E</a:t>
            </a:r>
            <a:r>
              <a:rPr lang="cs-CZ" sz="2800" baseline="-25000" dirty="0" smtClean="0">
                <a:latin typeface="+mj-lt"/>
              </a:rPr>
              <a:t>m</a:t>
            </a:r>
            <a:r>
              <a:rPr lang="cs-CZ" sz="2800" dirty="0" smtClean="0">
                <a:latin typeface="+mj-lt"/>
              </a:rPr>
              <a:t> do stavu o energii E</a:t>
            </a:r>
            <a:r>
              <a:rPr lang="cs-CZ" sz="2800" baseline="-25000" dirty="0" smtClean="0">
                <a:latin typeface="+mj-lt"/>
              </a:rPr>
              <a:t>n</a:t>
            </a:r>
            <a:r>
              <a:rPr lang="cs-CZ" sz="2800" dirty="0" smtClean="0">
                <a:latin typeface="+mj-l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9393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7814</TotalTime>
  <Words>1311</Words>
  <Application>Microsoft Office PowerPoint</Application>
  <PresentationFormat>Předvádění na obrazovce (4:3)</PresentationFormat>
  <Paragraphs>220</Paragraphs>
  <Slides>41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Times New Roman</vt:lpstr>
      <vt:lpstr>Mathematica1</vt:lpstr>
      <vt:lpstr>Arial</vt:lpstr>
      <vt:lpstr>Cambria</vt:lpstr>
      <vt:lpstr>Noto Symbol</vt:lpstr>
      <vt:lpstr>Questrial</vt:lpstr>
      <vt:lpstr>Courier New</vt:lpstr>
      <vt:lpstr>Cambria Math</vt:lpstr>
      <vt:lpstr>Ion</vt:lpstr>
      <vt:lpstr>Prezentace aplikace PowerPoint</vt:lpstr>
      <vt:lpstr>Prezentace aplikace PowerPoint</vt:lpstr>
      <vt:lpstr>1/ Kvantování energie atomů</vt:lpstr>
      <vt:lpstr>Prezentace aplikace PowerPoint</vt:lpstr>
      <vt:lpstr>Fraunhoferovy čáry</vt:lpstr>
      <vt:lpstr>Balmerova série</vt:lpstr>
      <vt:lpstr>Prezentace aplikace PowerPoint</vt:lpstr>
      <vt:lpstr>Ionizace atomu vodíku</vt:lpstr>
      <vt:lpstr>Bohrův model atomu     1913</vt:lpstr>
      <vt:lpstr>Franckův-Hertzův pokus</vt:lpstr>
      <vt:lpstr>Otázky</vt:lpstr>
      <vt:lpstr>2/ Atom vodíku</vt:lpstr>
      <vt:lpstr>Prezentace aplikace PowerPoint</vt:lpstr>
      <vt:lpstr>ORBITALY</vt:lpstr>
      <vt:lpstr>Prezentace aplikace PowerPoint</vt:lpstr>
      <vt:lpstr>Otázky</vt:lpstr>
      <vt:lpstr>3/ Periodická soustava</vt:lpstr>
      <vt:lpstr>Prezentace aplikace PowerPoint</vt:lpstr>
      <vt:lpstr>Prezentace aplikace PowerPoint</vt:lpstr>
      <vt:lpstr>Jednoelektronové přiblížení</vt:lpstr>
      <vt:lpstr>Prezentace aplikace PowerPoint</vt:lpstr>
      <vt:lpstr>Prezentace aplikace PowerPoint</vt:lpstr>
      <vt:lpstr>PAULIHO vylučovací princip</vt:lpstr>
      <vt:lpstr>Prezentace aplikace PowerPoint</vt:lpstr>
      <vt:lpstr>Prezentace aplikace PowerPoint</vt:lpstr>
      <vt:lpstr>HUNDOVO pravidlo</vt:lpstr>
      <vt:lpstr>Zeemanův jev 1896</vt:lpstr>
      <vt:lpstr>Otázky</vt:lpstr>
      <vt:lpstr>Prezentace aplikace PowerPoint</vt:lpstr>
      <vt:lpstr>4/ Chemické vazby</vt:lpstr>
      <vt:lpstr>Prezentace aplikace PowerPoint</vt:lpstr>
      <vt:lpstr>Prezentace aplikace PowerPoint</vt:lpstr>
      <vt:lpstr>Vazba iontová</vt:lpstr>
      <vt:lpstr>Vazba kovalentní</vt:lpstr>
      <vt:lpstr>B</vt:lpstr>
      <vt:lpstr>C</vt:lpstr>
      <vt:lpstr>Prezentace aplikace PowerPoint</vt:lpstr>
      <vt:lpstr>Otázky</vt:lpstr>
      <vt:lpstr>5/ Lasery</vt:lpstr>
      <vt:lpstr>L</vt:lpstr>
      <vt:lpstr>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os</dc:creator>
  <cp:lastModifiedBy>os</cp:lastModifiedBy>
  <cp:revision>196</cp:revision>
  <dcterms:modified xsi:type="dcterms:W3CDTF">2017-08-29T12:13:38Z</dcterms:modified>
</cp:coreProperties>
</file>