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9" r:id="rId3"/>
    <p:sldId id="258" r:id="rId4"/>
    <p:sldId id="260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55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>
      <p:cViewPr varScale="1">
        <p:scale>
          <a:sx n="68" d="100"/>
          <a:sy n="68" d="100"/>
        </p:scale>
        <p:origin x="144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4851806-3C29-4BC3-A509-40F34D53391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4EFF562-7E2D-4112-8C0F-A0B1AB9F168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F78DCB6E-A4B8-4756-99EC-942BD227991B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C775DE7A-38E4-4261-AF83-9B70455E9BA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323B6479-4592-4396-8961-78E60116AFE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7164C02D-FCF0-4A22-AAD8-0102FE3527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1592398-1525-4ACB-8DBB-DD37F7E49306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57D3BA5-86DD-48F7-AAFB-2C0092F3D8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9ED44D-FAC0-44CC-BBE9-272E63FD1439}" type="slidenum">
              <a:rPr lang="cs-CZ" altLang="cs-CZ"/>
              <a:pPr/>
              <a:t>1</a:t>
            </a:fld>
            <a:endParaRPr lang="cs-CZ" altLang="cs-CZ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22C33735-444F-43BE-85DC-388C000E549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84C81BDC-65FD-46C1-927F-701188F374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618C1E0-1401-44AB-80AC-C65953B492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B3953B-B1FF-4DE3-BBB2-5F5AA273CA6E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6274B726-FBB6-4A90-B489-B3695CB0A26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DA931E42-30BD-4623-8A26-14BB5F9CD1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9CBC344-F842-4C9A-9B8A-B43CCB6BE5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7D4A9C-FA0A-4784-B169-C2E9A0B22969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72751325-D868-4C57-8969-FF9594A575D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C3F4D6BF-9097-463B-9C13-FD3840170D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9DB6594-B59A-43FC-86DD-27DF58083A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1B1951-D620-4899-AB13-D102D3F15C7D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7B2349E9-CFD9-40B7-A810-8B0126AFFB0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C5421459-B110-41AF-BBE4-47527E6139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DFBC805-37D6-4D3E-B39F-ED33C76205E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743200" y="1752600"/>
            <a:ext cx="5486400" cy="838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altLang="cs-CZ" noProof="0"/>
              <a:t>Klepnutím lze upravit styl předlohy nadpisů.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A2F8C276-ED9F-425A-96A0-FDCDBF2260C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743200" y="2743200"/>
            <a:ext cx="5486400" cy="457200"/>
          </a:xfrm>
        </p:spPr>
        <p:txBody>
          <a:bodyPr/>
          <a:lstStyle>
            <a:lvl1pPr marL="0" indent="0">
              <a:buFontTx/>
              <a:buNone/>
              <a:defRPr sz="2000"/>
            </a:lvl1pPr>
          </a:lstStyle>
          <a:p>
            <a:pPr lvl="0"/>
            <a:r>
              <a:rPr lang="cs-CZ" altLang="cs-CZ" noProof="0"/>
              <a:t>Klepnutím lze upravit styl předlohy podnadpisů.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46AD7E30-A938-46BD-B4C7-55D8379755F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718006AF-7B84-402A-83BE-96BD8E01ED8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FAB624C5-B4F2-47F4-A6FD-A1C06BB8D74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8FBB8B7-6BE2-485A-BC9C-A4C33C488986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2EF4EC-A6E2-4A95-BCDB-689CF6164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2AA955E-8668-47D3-88D5-1E534080DB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5C74242-CFFE-4178-B673-DD7A929AD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B570608-B84A-44E3-9914-F291E0B6A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47AFD75-22EE-4590-84C8-DCC216A6E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DF5A82-1BDF-46DB-B79A-CEB27760D6E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70792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82CCFA9-080B-4E49-86B3-3ED8DEF2ED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856413" y="762000"/>
            <a:ext cx="1370012" cy="49530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776A498-0F0D-4C3D-BB05-69E1023B15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741613" y="762000"/>
            <a:ext cx="3962400" cy="49530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AB0A80-ACD9-451D-82E9-23BF8ADB5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E9088D-6C9D-4A62-883A-DE251DDAE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8771580-82B8-432A-8702-24FE52464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075857-4F51-4EDE-B1C8-A50203F2F76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16379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1CC679-1AA1-4F0E-8949-C76145669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65C641-7385-4414-826B-133CA4880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D66D88-CA9A-47F9-A1E8-06A4E466B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C99CF45-3361-4385-8BAE-601616956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307F47F-B83A-4DB7-ACAE-F043E0865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E3894-03FB-4E1A-8672-0060062DC82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22734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4A6BEB-017D-4F73-8872-6D35DE4A9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C2ECE1A-E55F-419E-94AA-FFA3B6AF05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D4321B7-87EA-4946-B23F-22B647B02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88B776-DA6E-4F40-8995-E047FDA7C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47AE1D-6994-4662-8BCE-8AF520897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E7DA6C-9984-49F5-BA1A-DAB18C6091A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40125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97149F-D208-4D27-BFFE-8CF10510F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DE67667-B943-46E6-97DC-28E9349CEF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41613" y="1828800"/>
            <a:ext cx="2665412" cy="3886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6E3FDC8-412B-48BD-8E6B-8232387A29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59425" y="1828800"/>
            <a:ext cx="2667000" cy="3886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DF20717-6C3D-4AC1-A3F5-6D9D584BC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5325D20-DBCD-4543-BEE1-7B38FDDCE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D19DEAE-77DB-4533-9BA5-57D5DE417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E96349-A55F-43B7-BB04-4098EB49186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79013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D72E50-F5A1-4402-8A10-EB8DD9E6E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B37F68C-786B-4D62-BBCC-AFE763EB99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86F3CA5-3646-4EC8-B229-37834F2597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5742C3D-9F00-4ECD-ADCD-0871591302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BA5C573-FC53-4C57-AFFB-8A44B0ACDB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311C026-BBEA-4E62-BF87-3607D16D0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95E5DC3-CFC4-4DC4-B5DF-D9F1C7103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284BAB9-D49C-45BC-9555-49D958069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9F5770-5071-4F50-9DB6-3468859E704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13871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732C92-45BA-4534-87B1-156BADD63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B1C8170-D476-4EDF-924E-5993985EE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1AD0829-1140-4767-B6F5-019D28069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DDC2B0C-D15B-4AF6-9342-E2784C720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1AB43-2B8E-4B1A-8136-E10A3B2B453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17019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D6CC3DB-2609-4AC3-A019-AD4C3192F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FD6AC75-FEAE-4BBF-B764-FC4B28A60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787DF39-72DC-4ECC-B2C8-870AAB1B0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A158F6-52BE-41E3-BC2E-12D3B3E852E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62272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D5F620-2159-4B29-BBFF-CF68EEF9D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227E7B-0E0A-4483-85D4-6809E8670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959FD55-8A95-41DC-8BA1-EE0E0BE89B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B9B28BB-DD3C-46E6-8267-CA426FA66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4D62DD-92B0-4F06-BF8E-82C239BF5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C1EA276-C2F4-4428-BF0F-A69AD9D37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B12FFE-3D02-49CD-871C-D934FB8F5D6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52544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63F80E-AA5E-49D6-BD09-BBE74602B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EA4D63F-3E5C-4DBB-84A6-469F3D102A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F7B79F9-F7F2-43ED-A711-D644D48AEE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C7A96B4-7B66-478A-9330-2AB3EF586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D9E1212-FE4C-418F-B935-E675A00D1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B48DD99-ABEB-4F57-89DF-4AEF8F5FA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2ED676-B097-4856-AE7F-9905EF4753D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12466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F1C42B2-481C-49F6-AD0F-673B8BEE5A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741613" y="762000"/>
            <a:ext cx="548481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10F4464-B45E-460F-8171-40CEE09C3E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741613" y="1828800"/>
            <a:ext cx="5484812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BB58A2E5-3C41-43EF-91FD-61FC05A05E8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5886450"/>
            <a:ext cx="1752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79551B"/>
                </a:solidFill>
                <a:latin typeface="+mn-lt"/>
              </a:defRPr>
            </a:lvl1pPr>
          </a:lstStyle>
          <a:p>
            <a:endParaRPr lang="cs-CZ" altLang="cs-CZ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B0AF7168-F9CC-484C-B637-1EDBAA90A63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886450"/>
            <a:ext cx="2895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79551B"/>
                </a:solidFill>
                <a:latin typeface="+mn-lt"/>
              </a:defRPr>
            </a:lvl1pPr>
          </a:lstStyle>
          <a:p>
            <a:endParaRPr lang="cs-CZ" altLang="cs-CZ"/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FC08D88D-88FA-48FE-B1C7-C738712A71B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77000" y="5886450"/>
            <a:ext cx="1752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79551B"/>
                </a:solidFill>
                <a:latin typeface="+mn-lt"/>
              </a:defRPr>
            </a:lvl1pPr>
          </a:lstStyle>
          <a:p>
            <a:fld id="{F339AC34-5555-490D-B903-7CDA0DA1DD50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rgbClr val="79551B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anose="02040502050505030304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anose="02040502050505030304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anose="02040502050505030304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anose="0204050205050503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anose="0204050205050503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anose="0204050205050503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anose="0204050205050503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anose="0204050205050503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kern="1200">
          <a:solidFill>
            <a:srgbClr val="79551B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 kern="1200">
          <a:solidFill>
            <a:srgbClr val="79551B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 kern="1200">
          <a:solidFill>
            <a:srgbClr val="79551B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ern="1200">
          <a:solidFill>
            <a:srgbClr val="79551B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 kern="1200">
          <a:solidFill>
            <a:srgbClr val="79551B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D6D026CE-C830-4E32-AD54-619FFC9386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cs-CZ" altLang="cs-CZ"/>
            </a:br>
            <a:endParaRPr lang="cs-CZ" altLang="cs-CZ"/>
          </a:p>
        </p:txBody>
      </p:sp>
      <p:graphicFrame>
        <p:nvGraphicFramePr>
          <p:cNvPr id="12508" name="Group 220">
            <a:extLst>
              <a:ext uri="{FF2B5EF4-FFF2-40B4-BE49-F238E27FC236}">
                <a16:creationId xmlns:a16="http://schemas.microsoft.com/office/drawing/2014/main" id="{71DFA62B-821D-4123-9293-57F13CF463D6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1403350" y="3284538"/>
          <a:ext cx="6408738" cy="649288"/>
        </p:xfrm>
        <a:graphic>
          <a:graphicData uri="http://schemas.openxmlformats.org/drawingml/2006/table">
            <a:tbl>
              <a:tblPr/>
              <a:tblGrid>
                <a:gridCol w="811213">
                  <a:extLst>
                    <a:ext uri="{9D8B030D-6E8A-4147-A177-3AD203B41FA5}">
                      <a16:colId xmlns:a16="http://schemas.microsoft.com/office/drawing/2014/main" val="4093521316"/>
                    </a:ext>
                  </a:extLst>
                </a:gridCol>
                <a:gridCol w="1400175">
                  <a:extLst>
                    <a:ext uri="{9D8B030D-6E8A-4147-A177-3AD203B41FA5}">
                      <a16:colId xmlns:a16="http://schemas.microsoft.com/office/drawing/2014/main" val="428464195"/>
                    </a:ext>
                  </a:extLst>
                </a:gridCol>
                <a:gridCol w="882650">
                  <a:extLst>
                    <a:ext uri="{9D8B030D-6E8A-4147-A177-3AD203B41FA5}">
                      <a16:colId xmlns:a16="http://schemas.microsoft.com/office/drawing/2014/main" val="291133064"/>
                    </a:ext>
                  </a:extLst>
                </a:gridCol>
                <a:gridCol w="3314700">
                  <a:extLst>
                    <a:ext uri="{9D8B030D-6E8A-4147-A177-3AD203B41FA5}">
                      <a16:colId xmlns:a16="http://schemas.microsoft.com/office/drawing/2014/main" val="2358574821"/>
                    </a:ext>
                  </a:extLst>
                </a:gridCol>
              </a:tblGrid>
              <a:tr h="649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Β β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beta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b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Znak Β se nepoužívá.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8762231"/>
                  </a:ext>
                </a:extLst>
              </a:tr>
            </a:tbl>
          </a:graphicData>
        </a:graphic>
      </p:graphicFrame>
      <p:sp>
        <p:nvSpPr>
          <p:cNvPr id="12292" name="Rectangle 4">
            <a:extLst>
              <a:ext uri="{FF2B5EF4-FFF2-40B4-BE49-F238E27FC236}">
                <a16:creationId xmlns:a16="http://schemas.microsoft.com/office/drawing/2014/main" id="{20523519-AF60-4757-9DAD-ED755F8022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8400" y="620713"/>
            <a:ext cx="1835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cs-CZ" b="1">
                <a:solidFill>
                  <a:srgbClr val="79551B"/>
                </a:solidFill>
              </a:rPr>
              <a:t>Řecká abeceda</a:t>
            </a:r>
          </a:p>
          <a:p>
            <a:pPr eaLnBrk="0" hangingPunct="0"/>
            <a:endParaRPr lang="en-US" altLang="cs-CZ"/>
          </a:p>
        </p:txBody>
      </p:sp>
      <p:graphicFrame>
        <p:nvGraphicFramePr>
          <p:cNvPr id="12810" name="Group 522">
            <a:extLst>
              <a:ext uri="{FF2B5EF4-FFF2-40B4-BE49-F238E27FC236}">
                <a16:creationId xmlns:a16="http://schemas.microsoft.com/office/drawing/2014/main" id="{0E616794-059B-4D2A-A540-2E148936EE0C}"/>
              </a:ext>
            </a:extLst>
          </p:cNvPr>
          <p:cNvGraphicFramePr>
            <a:graphicFrameLocks noGrp="1"/>
          </p:cNvGraphicFramePr>
          <p:nvPr/>
        </p:nvGraphicFramePr>
        <p:xfrm>
          <a:off x="1403350" y="1700213"/>
          <a:ext cx="6407150" cy="1310640"/>
        </p:xfrm>
        <a:graphic>
          <a:graphicData uri="http://schemas.openxmlformats.org/drawingml/2006/table">
            <a:tbl>
              <a:tblPr/>
              <a:tblGrid>
                <a:gridCol w="809625">
                  <a:extLst>
                    <a:ext uri="{9D8B030D-6E8A-4147-A177-3AD203B41FA5}">
                      <a16:colId xmlns:a16="http://schemas.microsoft.com/office/drawing/2014/main" val="3610007787"/>
                    </a:ext>
                  </a:extLst>
                </a:gridCol>
                <a:gridCol w="1400175">
                  <a:extLst>
                    <a:ext uri="{9D8B030D-6E8A-4147-A177-3AD203B41FA5}">
                      <a16:colId xmlns:a16="http://schemas.microsoft.com/office/drawing/2014/main" val="3194192612"/>
                    </a:ext>
                  </a:extLst>
                </a:gridCol>
                <a:gridCol w="882650">
                  <a:extLst>
                    <a:ext uri="{9D8B030D-6E8A-4147-A177-3AD203B41FA5}">
                      <a16:colId xmlns:a16="http://schemas.microsoft.com/office/drawing/2014/main" val="2628892834"/>
                    </a:ext>
                  </a:extLst>
                </a:gridCol>
                <a:gridCol w="3314700">
                  <a:extLst>
                    <a:ext uri="{9D8B030D-6E8A-4147-A177-3AD203B41FA5}">
                      <a16:colId xmlns:a16="http://schemas.microsoft.com/office/drawing/2014/main" val="3835267892"/>
                    </a:ext>
                  </a:extLst>
                </a:gridCol>
              </a:tblGrid>
              <a:tr h="30003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Α α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alfa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a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Velký znak Α se nepoužívá kvůli podobnosti se znakem latinské abecedy.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1687198"/>
                  </a:ext>
                </a:extLst>
              </a:tr>
            </a:tbl>
          </a:graphicData>
        </a:graphic>
      </p:graphicFrame>
      <p:sp>
        <p:nvSpPr>
          <p:cNvPr id="12394" name="Rectangle 106">
            <a:extLst>
              <a:ext uri="{FF2B5EF4-FFF2-40B4-BE49-F238E27FC236}">
                <a16:creationId xmlns:a16="http://schemas.microsoft.com/office/drawing/2014/main" id="{D3B5D7D1-E34E-458A-AA5A-ED394AB4AB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25500" y="8334375"/>
            <a:ext cx="895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cs-CZ"/>
              <a:t>Zdroje:</a:t>
            </a:r>
          </a:p>
        </p:txBody>
      </p:sp>
      <p:graphicFrame>
        <p:nvGraphicFramePr>
          <p:cNvPr id="12809" name="Group 521">
            <a:extLst>
              <a:ext uri="{FF2B5EF4-FFF2-40B4-BE49-F238E27FC236}">
                <a16:creationId xmlns:a16="http://schemas.microsoft.com/office/drawing/2014/main" id="{BB72891A-1CF4-4125-BAC5-A310949A6B83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1331913" y="4221163"/>
          <a:ext cx="6462712" cy="1223963"/>
        </p:xfrm>
        <a:graphic>
          <a:graphicData uri="http://schemas.openxmlformats.org/drawingml/2006/table">
            <a:tbl>
              <a:tblPr/>
              <a:tblGrid>
                <a:gridCol w="817562">
                  <a:extLst>
                    <a:ext uri="{9D8B030D-6E8A-4147-A177-3AD203B41FA5}">
                      <a16:colId xmlns:a16="http://schemas.microsoft.com/office/drawing/2014/main" val="532399474"/>
                    </a:ext>
                  </a:extLst>
                </a:gridCol>
                <a:gridCol w="1411288">
                  <a:extLst>
                    <a:ext uri="{9D8B030D-6E8A-4147-A177-3AD203B41FA5}">
                      <a16:colId xmlns:a16="http://schemas.microsoft.com/office/drawing/2014/main" val="2495077549"/>
                    </a:ext>
                  </a:extLst>
                </a:gridCol>
                <a:gridCol w="890587">
                  <a:extLst>
                    <a:ext uri="{9D8B030D-6E8A-4147-A177-3AD203B41FA5}">
                      <a16:colId xmlns:a16="http://schemas.microsoft.com/office/drawing/2014/main" val="3808738996"/>
                    </a:ext>
                  </a:extLst>
                </a:gridCol>
                <a:gridCol w="3343275">
                  <a:extLst>
                    <a:ext uri="{9D8B030D-6E8A-4147-A177-3AD203B41FA5}">
                      <a16:colId xmlns:a16="http://schemas.microsoft.com/office/drawing/2014/main" val="4248355344"/>
                    </a:ext>
                  </a:extLst>
                </a:gridCol>
              </a:tblGrid>
              <a:tr h="7810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Γ γ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gama (gamma)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g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6017330"/>
                  </a:ext>
                </a:extLst>
              </a:tr>
              <a:tr h="4429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Δ δ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delta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d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207837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375CB2AF-B311-4791-ACA6-FE0BB4AEC9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cs-CZ" altLang="cs-CZ"/>
            </a:br>
            <a:endParaRPr lang="cs-CZ" altLang="cs-CZ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B7077DC7-BD38-4255-BC61-3AB5537512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813" y="1628775"/>
            <a:ext cx="26670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400">
                <a:solidFill>
                  <a:srgbClr val="79551B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rgbClr val="79551B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rgbClr val="79551B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rgbClr val="79551B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rgbClr val="79551B"/>
                </a:solidFill>
                <a:latin typeface="Palatino Linotype" panose="02040502050505030304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79551B"/>
                </a:solidFill>
                <a:latin typeface="Palatino Linotype" panose="02040502050505030304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79551B"/>
                </a:solidFill>
                <a:latin typeface="Palatino Linotype" panose="02040502050505030304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79551B"/>
                </a:solidFill>
                <a:latin typeface="Palatino Linotype" panose="02040502050505030304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79551B"/>
                </a:solidFill>
                <a:latin typeface="Palatino Linotype" panose="02040502050505030304" pitchFamily="18" charset="0"/>
              </a:defRPr>
            </a:lvl9pPr>
          </a:lstStyle>
          <a:p>
            <a:endParaRPr lang="cs-CZ" altLang="cs-CZ"/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70DF0847-BDF7-475F-9FF5-8421F1E235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8400" y="620713"/>
            <a:ext cx="1835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cs-CZ" b="1">
                <a:solidFill>
                  <a:srgbClr val="79551B"/>
                </a:solidFill>
              </a:rPr>
              <a:t>Řecká abeceda</a:t>
            </a:r>
          </a:p>
          <a:p>
            <a:pPr eaLnBrk="0" hangingPunct="0"/>
            <a:endParaRPr lang="en-US" altLang="cs-CZ"/>
          </a:p>
        </p:txBody>
      </p:sp>
      <p:graphicFrame>
        <p:nvGraphicFramePr>
          <p:cNvPr id="18524" name="Group 92">
            <a:extLst>
              <a:ext uri="{FF2B5EF4-FFF2-40B4-BE49-F238E27FC236}">
                <a16:creationId xmlns:a16="http://schemas.microsoft.com/office/drawing/2014/main" id="{A4CE8B29-4701-4DFD-8C4F-AF3546FDE456}"/>
              </a:ext>
            </a:extLst>
          </p:cNvPr>
          <p:cNvGraphicFramePr>
            <a:graphicFrameLocks noGrp="1"/>
          </p:cNvGraphicFramePr>
          <p:nvPr/>
        </p:nvGraphicFramePr>
        <p:xfrm>
          <a:off x="2051050" y="1484313"/>
          <a:ext cx="6264275" cy="2767012"/>
        </p:xfrm>
        <a:graphic>
          <a:graphicData uri="http://schemas.openxmlformats.org/drawingml/2006/table">
            <a:tbl>
              <a:tblPr/>
              <a:tblGrid>
                <a:gridCol w="792163">
                  <a:extLst>
                    <a:ext uri="{9D8B030D-6E8A-4147-A177-3AD203B41FA5}">
                      <a16:colId xmlns:a16="http://schemas.microsoft.com/office/drawing/2014/main" val="1398802644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262617723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73566149"/>
                    </a:ext>
                  </a:extLst>
                </a:gridCol>
                <a:gridCol w="3240087">
                  <a:extLst>
                    <a:ext uri="{9D8B030D-6E8A-4147-A177-3AD203B41FA5}">
                      <a16:colId xmlns:a16="http://schemas.microsoft.com/office/drawing/2014/main" val="2272946009"/>
                    </a:ext>
                  </a:extLst>
                </a:gridCol>
              </a:tblGrid>
              <a:tr h="204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Ε ε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epsilon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e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Znak Ε se nepoužívá.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2989218"/>
                  </a:ext>
                </a:extLst>
              </a:tr>
              <a:tr h="2587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Ζ ζ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dzéta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dz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Znak Ζ se nepoužívá.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862486"/>
                  </a:ext>
                </a:extLst>
              </a:tr>
              <a:tr h="260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Η η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éta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é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Znak Η se nepoužívá.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3763301"/>
                  </a:ext>
                </a:extLst>
              </a:tr>
              <a:tr h="260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Θ θ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théta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th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6552000"/>
                  </a:ext>
                </a:extLst>
              </a:tr>
              <a:tr h="204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Ι </a:t>
                      </a:r>
                      <a:r>
                        <a:rPr kumimoji="0" lang="cs-CZ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  </a:t>
                      </a: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ι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ióta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i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Znak Ι se nepoužívá.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7594284"/>
                  </a:ext>
                </a:extLst>
              </a:tr>
              <a:tr h="206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Κ κ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kappa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k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Znak Κ se nepoužívá.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6284906"/>
                  </a:ext>
                </a:extLst>
              </a:tr>
              <a:tr h="206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Λ λ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lambda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l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5531861"/>
                  </a:ext>
                </a:extLst>
              </a:tr>
            </a:tbl>
          </a:graphicData>
        </a:graphic>
      </p:graphicFrame>
      <p:sp>
        <p:nvSpPr>
          <p:cNvPr id="18522" name="Rectangle 90">
            <a:extLst>
              <a:ext uri="{FF2B5EF4-FFF2-40B4-BE49-F238E27FC236}">
                <a16:creationId xmlns:a16="http://schemas.microsoft.com/office/drawing/2014/main" id="{C23D032A-7C79-4523-9C04-AC70AB85D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25500" y="8334375"/>
            <a:ext cx="895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cs-CZ"/>
              <a:t>Zdroje: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AC7F8E16-FD01-44F1-9C30-85C8990B9B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cs-CZ" altLang="cs-CZ"/>
            </a:br>
            <a:endParaRPr lang="cs-CZ" altLang="cs-CZ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16AC8A83-C462-4DA3-AE64-8CB4F4D73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813" y="1628775"/>
            <a:ext cx="26670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400">
                <a:solidFill>
                  <a:srgbClr val="79551B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rgbClr val="79551B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rgbClr val="79551B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rgbClr val="79551B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rgbClr val="79551B"/>
                </a:solidFill>
                <a:latin typeface="Palatino Linotype" panose="02040502050505030304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79551B"/>
                </a:solidFill>
                <a:latin typeface="Palatino Linotype" panose="02040502050505030304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79551B"/>
                </a:solidFill>
                <a:latin typeface="Palatino Linotype" panose="02040502050505030304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79551B"/>
                </a:solidFill>
                <a:latin typeface="Palatino Linotype" panose="02040502050505030304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79551B"/>
                </a:solidFill>
                <a:latin typeface="Palatino Linotype" panose="02040502050505030304" pitchFamily="18" charset="0"/>
              </a:defRPr>
            </a:lvl9pPr>
          </a:lstStyle>
          <a:p>
            <a:endParaRPr lang="cs-CZ" altLang="cs-CZ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4CEF565A-DFDB-4F87-BF56-A9D3BC6770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8400" y="620713"/>
            <a:ext cx="1835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cs-CZ" b="1">
                <a:solidFill>
                  <a:srgbClr val="79551B"/>
                </a:solidFill>
              </a:rPr>
              <a:t>Řecká abeceda</a:t>
            </a:r>
          </a:p>
          <a:p>
            <a:pPr eaLnBrk="0" hangingPunct="0"/>
            <a:endParaRPr lang="en-US" altLang="cs-CZ"/>
          </a:p>
        </p:txBody>
      </p:sp>
      <p:graphicFrame>
        <p:nvGraphicFramePr>
          <p:cNvPr id="14445" name="Group 109">
            <a:extLst>
              <a:ext uri="{FF2B5EF4-FFF2-40B4-BE49-F238E27FC236}">
                <a16:creationId xmlns:a16="http://schemas.microsoft.com/office/drawing/2014/main" id="{F4E4C68D-EEB5-49CE-B6B4-B1583D1D6952}"/>
              </a:ext>
            </a:extLst>
          </p:cNvPr>
          <p:cNvGraphicFramePr>
            <a:graphicFrameLocks noGrp="1"/>
          </p:cNvGraphicFramePr>
          <p:nvPr/>
        </p:nvGraphicFramePr>
        <p:xfrm>
          <a:off x="1979613" y="1844675"/>
          <a:ext cx="6264275" cy="2676525"/>
        </p:xfrm>
        <a:graphic>
          <a:graphicData uri="http://schemas.openxmlformats.org/drawingml/2006/table">
            <a:tbl>
              <a:tblPr/>
              <a:tblGrid>
                <a:gridCol w="792162">
                  <a:extLst>
                    <a:ext uri="{9D8B030D-6E8A-4147-A177-3AD203B41FA5}">
                      <a16:colId xmlns:a16="http://schemas.microsoft.com/office/drawing/2014/main" val="2151207828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958768179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1872602746"/>
                    </a:ext>
                  </a:extLst>
                </a:gridCol>
                <a:gridCol w="3240088">
                  <a:extLst>
                    <a:ext uri="{9D8B030D-6E8A-4147-A177-3AD203B41FA5}">
                      <a16:colId xmlns:a16="http://schemas.microsoft.com/office/drawing/2014/main" val="794617741"/>
                    </a:ext>
                  </a:extLst>
                </a:gridCol>
              </a:tblGrid>
              <a:tr h="260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Μ μ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mý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m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Znak Μ se nepoužívá.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8246362"/>
                  </a:ext>
                </a:extLst>
              </a:tr>
              <a:tr h="206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Ν ν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ný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n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Znak Ν se nepoužívá.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5215647"/>
                  </a:ext>
                </a:extLst>
              </a:tr>
              <a:tr h="204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Ξ ξ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ksí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x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5051804"/>
                  </a:ext>
                </a:extLst>
              </a:tr>
              <a:tr h="260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Ο ο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omikron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o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Znaky Ο ο se nepoužívají.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6684623"/>
                  </a:ext>
                </a:extLst>
              </a:tr>
              <a:tr h="2587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Π π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pí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p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0916480"/>
                  </a:ext>
                </a:extLst>
              </a:tr>
              <a:tr h="204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Ρ ρ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ró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r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Znak Ρ se nepoužívá.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5261922"/>
                  </a:ext>
                </a:extLst>
              </a:tr>
            </a:tbl>
          </a:graphicData>
        </a:graphic>
      </p:graphicFrame>
      <p:sp>
        <p:nvSpPr>
          <p:cNvPr id="14442" name="Rectangle 106">
            <a:extLst>
              <a:ext uri="{FF2B5EF4-FFF2-40B4-BE49-F238E27FC236}">
                <a16:creationId xmlns:a16="http://schemas.microsoft.com/office/drawing/2014/main" id="{A7E9C9EC-52B5-4C85-8A53-B2F38BB4B6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25500" y="8334375"/>
            <a:ext cx="895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cs-CZ"/>
              <a:t>Zdroje: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46CA690C-62A7-4969-9A3B-50AB7A1F36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cs-CZ" altLang="cs-CZ"/>
            </a:br>
            <a:endParaRPr lang="cs-CZ" altLang="cs-CZ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B6584C60-7219-45F4-98DF-99E044003F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813" y="1628775"/>
            <a:ext cx="26670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400">
                <a:solidFill>
                  <a:srgbClr val="79551B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rgbClr val="79551B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rgbClr val="79551B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rgbClr val="79551B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rgbClr val="79551B"/>
                </a:solidFill>
                <a:latin typeface="Palatino Linotype" panose="02040502050505030304" pitchFamily="18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79551B"/>
                </a:solidFill>
                <a:latin typeface="Palatino Linotype" panose="02040502050505030304" pitchFamily="18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79551B"/>
                </a:solidFill>
                <a:latin typeface="Palatino Linotype" panose="02040502050505030304" pitchFamily="18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79551B"/>
                </a:solidFill>
                <a:latin typeface="Palatino Linotype" panose="02040502050505030304" pitchFamily="18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rgbClr val="79551B"/>
                </a:solidFill>
                <a:latin typeface="Palatino Linotype" panose="02040502050505030304" pitchFamily="18" charset="0"/>
              </a:defRPr>
            </a:lvl9pPr>
          </a:lstStyle>
          <a:p>
            <a:endParaRPr lang="cs-CZ" altLang="cs-CZ"/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8FF0AFD4-55DB-4634-A445-C5868E79A1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8400" y="620713"/>
            <a:ext cx="1835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cs-CZ" b="1">
                <a:solidFill>
                  <a:srgbClr val="79551B"/>
                </a:solidFill>
              </a:rPr>
              <a:t>Řecká abeceda</a:t>
            </a:r>
          </a:p>
          <a:p>
            <a:pPr eaLnBrk="0" hangingPunct="0"/>
            <a:endParaRPr lang="en-US" altLang="cs-CZ"/>
          </a:p>
        </p:txBody>
      </p:sp>
      <p:graphicFrame>
        <p:nvGraphicFramePr>
          <p:cNvPr id="20543" name="Group 63">
            <a:extLst>
              <a:ext uri="{FF2B5EF4-FFF2-40B4-BE49-F238E27FC236}">
                <a16:creationId xmlns:a16="http://schemas.microsoft.com/office/drawing/2014/main" id="{B7BFCE58-A25C-441B-9C41-05FB2CB007CC}"/>
              </a:ext>
            </a:extLst>
          </p:cNvPr>
          <p:cNvGraphicFramePr>
            <a:graphicFrameLocks noGrp="1"/>
          </p:cNvGraphicFramePr>
          <p:nvPr/>
        </p:nvGraphicFramePr>
        <p:xfrm>
          <a:off x="1979613" y="1844675"/>
          <a:ext cx="6264275" cy="2767013"/>
        </p:xfrm>
        <a:graphic>
          <a:graphicData uri="http://schemas.openxmlformats.org/drawingml/2006/table">
            <a:tbl>
              <a:tblPr/>
              <a:tblGrid>
                <a:gridCol w="792162">
                  <a:extLst>
                    <a:ext uri="{9D8B030D-6E8A-4147-A177-3AD203B41FA5}">
                      <a16:colId xmlns:a16="http://schemas.microsoft.com/office/drawing/2014/main" val="2941270570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113015711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484887192"/>
                    </a:ext>
                  </a:extLst>
                </a:gridCol>
                <a:gridCol w="3240088">
                  <a:extLst>
                    <a:ext uri="{9D8B030D-6E8A-4147-A177-3AD203B41FA5}">
                      <a16:colId xmlns:a16="http://schemas.microsoft.com/office/drawing/2014/main" val="866289642"/>
                    </a:ext>
                  </a:extLst>
                </a:gridCol>
              </a:tblGrid>
              <a:tr h="206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Σ σ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sigma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s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6788790"/>
                  </a:ext>
                </a:extLst>
              </a:tr>
              <a:tr h="204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Τ τ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tau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t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Znak Τ se nepoužívá.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1409512"/>
                  </a:ext>
                </a:extLst>
              </a:tr>
              <a:tr h="206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Υ υ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ypsilon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y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Znak Υ se nepoužívá.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597603"/>
                  </a:ext>
                </a:extLst>
              </a:tr>
              <a:tr h="260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Φ φ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fí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f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8730483"/>
                  </a:ext>
                </a:extLst>
              </a:tr>
              <a:tr h="2587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Χ χ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chí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ch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Znak Χ se nepoužívá.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2248549"/>
                  </a:ext>
                </a:extLst>
              </a:tr>
              <a:tr h="260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Ψ ψ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psí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ps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7078155"/>
                  </a:ext>
                </a:extLst>
              </a:tr>
              <a:tr h="260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Ω ω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omega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ó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0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 sz="16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rgbClr val="79551B"/>
                          </a:solidFill>
                          <a:latin typeface="Palatino Linotype" panose="0204050205050503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79551B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0163575"/>
                  </a:ext>
                </a:extLst>
              </a:tr>
            </a:tbl>
          </a:graphicData>
        </a:graphic>
      </p:graphicFrame>
      <p:sp>
        <p:nvSpPr>
          <p:cNvPr id="20542" name="Rectangle 62">
            <a:extLst>
              <a:ext uri="{FF2B5EF4-FFF2-40B4-BE49-F238E27FC236}">
                <a16:creationId xmlns:a16="http://schemas.microsoft.com/office/drawing/2014/main" id="{9FCD592B-C8E6-41EC-97FC-B222889205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825500" y="8334375"/>
            <a:ext cx="895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cs-CZ"/>
              <a:t>Zdroje: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01159439">
  <a:themeElements>
    <a:clrScheme name="01159439 11">
      <a:dk1>
        <a:srgbClr val="3E3E5C"/>
      </a:dk1>
      <a:lt1>
        <a:srgbClr val="FFFFFF"/>
      </a:lt1>
      <a:dk2>
        <a:srgbClr val="666699"/>
      </a:dk2>
      <a:lt2>
        <a:srgbClr val="FFFFFF"/>
      </a:lt2>
      <a:accent1>
        <a:srgbClr val="60597B"/>
      </a:accent1>
      <a:accent2>
        <a:srgbClr val="6666FF"/>
      </a:accent2>
      <a:accent3>
        <a:srgbClr val="B8B8CA"/>
      </a:accent3>
      <a:accent4>
        <a:srgbClr val="DADADA"/>
      </a:accent4>
      <a:accent5>
        <a:srgbClr val="B6B5BF"/>
      </a:accent5>
      <a:accent6>
        <a:srgbClr val="5C5CE7"/>
      </a:accent6>
      <a:hlink>
        <a:srgbClr val="99CCFF"/>
      </a:hlink>
      <a:folHlink>
        <a:srgbClr val="FFFF99"/>
      </a:folHlink>
    </a:clrScheme>
    <a:fontScheme name="01159439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01159439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39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39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39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39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39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39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39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39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39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39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39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01159439</Template>
  <TotalTime>32</TotalTime>
  <Words>197</Words>
  <Application>Microsoft Office PowerPoint</Application>
  <PresentationFormat>Předvádění na obrazovce (4:3)</PresentationFormat>
  <Paragraphs>112</Paragraphs>
  <Slides>4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Palatino Linotype</vt:lpstr>
      <vt:lpstr>01159439</vt:lpstr>
      <vt:lpstr> </vt:lpstr>
      <vt:lpstr> </vt:lpstr>
      <vt:lpstr> </vt:lpstr>
      <vt:lpstr> </vt:lpstr>
    </vt:vector>
  </TitlesOfParts>
  <Manager/>
  <Company>SPŠSE Liberec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subject/>
  <dc:creator>Jaromír Osčádal</dc:creator>
  <cp:keywords/>
  <dc:description/>
  <cp:lastModifiedBy>Jaromír Osčádal</cp:lastModifiedBy>
  <cp:revision>5</cp:revision>
  <dcterms:created xsi:type="dcterms:W3CDTF">2009-09-11T09:08:31Z</dcterms:created>
  <dcterms:modified xsi:type="dcterms:W3CDTF">2017-09-28T16:58:35Z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TC011594391029</vt:lpwstr>
  </property>
</Properties>
</file>