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9" r:id="rId4"/>
    <p:sldId id="264" r:id="rId5"/>
    <p:sldId id="263" r:id="rId6"/>
    <p:sldId id="260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>
      <p:cViewPr varScale="1">
        <p:scale>
          <a:sx n="59" d="100"/>
          <a:sy n="59" d="100"/>
        </p:scale>
        <p:origin x="-78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4ED5549-3DDD-49EE-887B-9802EBE65A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cs-CZ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6837064-E5AE-431C-A22F-96B00DC915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cs-CZ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3069DC41-AD3D-482A-AF1D-0A665CA39BE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8505DEC6-0FCD-487B-AE78-33E5D3432D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text styles</a:t>
            </a:r>
          </a:p>
          <a:p>
            <a:pPr lvl="1"/>
            <a:r>
              <a:rPr lang="en-US" altLang="cs-CZ"/>
              <a:t>Second level</a:t>
            </a:r>
          </a:p>
          <a:p>
            <a:pPr lvl="2"/>
            <a:r>
              <a:rPr lang="en-US" altLang="cs-CZ"/>
              <a:t>Third level</a:t>
            </a:r>
          </a:p>
          <a:p>
            <a:pPr lvl="3"/>
            <a:r>
              <a:rPr lang="en-US" altLang="cs-CZ"/>
              <a:t>Fourth level</a:t>
            </a:r>
          </a:p>
          <a:p>
            <a:pPr lvl="4"/>
            <a:r>
              <a:rPr lang="en-US" altLang="cs-CZ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25CE0D28-899C-4E1A-A884-95084AA36F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cs-CZ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19B43BD0-82FD-43EE-958E-CAE7A0367F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181B37-9EE6-4CC0-B647-CF4DD8308E7F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372711-4958-4601-916F-66AA56F65C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79AC3-C599-4E98-AC56-D19F9E2D4CA7}" type="slidenum">
              <a:rPr lang="en-US" altLang="cs-CZ"/>
              <a:pPr/>
              <a:t>2</a:t>
            </a:fld>
            <a:endParaRPr lang="en-US" altLang="cs-CZ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513D7A3-62A8-48A0-A8AC-05083B73F5F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B636D11-70CA-4BEC-81B0-D0A412EA43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>
                <a:solidFill>
                  <a:srgbClr val="FFFFFF"/>
                </a:solidFill>
              </a:rPr>
              <a:t>Pro vytvoření 3D obrazu v našem mozku potřebujeme takové zařízení, které nám zajistí různé obrazy pro pravé a levé oko. </a:t>
            </a:r>
            <a:endParaRPr lang="cs-CZ" altLang="cs-CZ">
              <a:solidFill>
                <a:srgbClr val="FFFFFF"/>
              </a:solidFill>
            </a:endParaRPr>
          </a:p>
          <a:p>
            <a:r>
              <a:rPr lang="en-US" altLang="cs-CZ">
                <a:solidFill>
                  <a:srgbClr val="FFFFFF"/>
                </a:solidFill>
              </a:rPr>
              <a:t>Samozřejmě tyto obrazy vůči sobě musí být jen lehce posunuty a míra posunutí jednotlivých objektů na obou obrazech nám definuje vzdálenost. </a:t>
            </a:r>
            <a:endParaRPr lang="cs-CZ" altLang="cs-CZ">
              <a:solidFill>
                <a:srgbClr val="FFFFFF"/>
              </a:solidFill>
            </a:endParaRPr>
          </a:p>
          <a:p>
            <a:r>
              <a:rPr lang="en-US" altLang="cs-CZ">
                <a:solidFill>
                  <a:srgbClr val="FFFFFF"/>
                </a:solidFill>
              </a:rPr>
              <a:t>To, aby každé naše oko dostalo jiný obraz, se dá zařídit rovnou několika způsoby</a:t>
            </a:r>
          </a:p>
          <a:p>
            <a:endParaRPr lang="en-US" altLang="cs-CZ"/>
          </a:p>
          <a:p>
            <a:endParaRPr lang="en-US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288E82-F4D0-4AF7-9CBE-246809021E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9BD6B-82CB-4BCB-A3AC-38925DAAB483}" type="slidenum">
              <a:rPr lang="en-US" altLang="cs-CZ"/>
              <a:pPr/>
              <a:t>3</a:t>
            </a:fld>
            <a:endParaRPr lang="en-US" altLang="cs-CZ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E202AE65-5C89-4724-9568-48E64B8C60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E91858D-F7D2-45E8-8C82-BE785221F2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/>
              <a:t>Stereoobraz</a:t>
            </a:r>
            <a:r>
              <a:rPr lang="cs-CZ" altLang="cs-CZ"/>
              <a:t>y, p</a:t>
            </a:r>
            <a:r>
              <a:rPr lang="en-US" altLang="cs-CZ"/>
              <a:t>romítan</a:t>
            </a:r>
            <a:r>
              <a:rPr lang="cs-CZ" altLang="cs-CZ"/>
              <a:t>é</a:t>
            </a:r>
            <a:r>
              <a:rPr lang="en-US" altLang="cs-CZ"/>
              <a:t> přes sebe na speciální plátno či kovovou plochu dvěma zdroji se stejnými polarizačními filtry natočenými shodně jako na brýlích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614042-06D8-4BDD-8225-18A1009F41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8B232E-BBA3-4A21-8FF5-98BCD8659475}" type="slidenum">
              <a:rPr lang="en-US" altLang="cs-CZ"/>
              <a:pPr/>
              <a:t>8</a:t>
            </a:fld>
            <a:endParaRPr lang="en-US" altLang="cs-CZ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020D6F97-7F70-4C6F-AC42-95B93842F0A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7FFEAC7-5EB0-4CAA-A64F-B660895D47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>
                <a:solidFill>
                  <a:srgbClr val="FFFFFF"/>
                </a:solidFill>
                <a:latin typeface="Arial CE" panose="020B0604020202020204" pitchFamily="34" charset="0"/>
              </a:rPr>
              <a:t>Jak je na obrázku vidět, oproti obyčejnému LCD má 3D LCD navíc ještě jednu vrstvu, jakéhosi „switch LCD“ (switch anglicky znamená přepínač). Tato vrstva navíc je zcela průhledná v případě použití standardního 2D režimu, takže displej funguje jako každý běžný LCD panel, obě oči vidí všechny pixely. V případě, že se displej přepne do 3D režimu, tak se v zadním „switch LCD“ utvoří neprůsvitné sloupce, kterými nepronikne podsvícení displeje. Je to naaranžováno tak šikovně, že ve výsledku vidí pravé oko jen sudé sloupce pixelů a levé pouze liché (nakreslený schematický obrázek znázorňuje pohled shora).</a:t>
            </a:r>
          </a:p>
          <a:p>
            <a:r>
              <a:rPr lang="en-US" altLang="cs-CZ">
                <a:solidFill>
                  <a:srgbClr val="FFFFFF"/>
                </a:solidFill>
                <a:latin typeface="Arial CE" panose="020B0604020202020204" pitchFamily="34" charset="0"/>
              </a:rPr>
              <a:t>Při přečtení předešlých řádků jste si možná uvědomili, že něco takového nemusí fungovat vždy, že to bude fungovat pouze v případě, kdy jsou oči na nějakém konkrétním místě vůči monitoru. Aby si dotyčný mohl nastavit hlavu do správné pozice, tak je na spodní straně displeje pár bodů navíc, které mu v tom pomohou. Jenže umístit hlavu do zcela přesné pozice a ponechání ji v ní například během hraní 3D hry, to je trochu nereálné. Toho si byli vědomi i vývojáři této technologie a tak zúžili svislé pruhy ve „switch LCD“, kterými prosvítá podsvětlení tak, aby hlava nemusela být v přesné pozici. Demonstruje to následující schematický obrázek</a:t>
            </a:r>
            <a:endParaRPr lang="cs-CZ" altLang="cs-CZ">
              <a:solidFill>
                <a:srgbClr val="FFFFFF"/>
              </a:solidFill>
              <a:latin typeface="Arial CE" panose="020B0604020202020204" pitchFamily="34" charset="0"/>
            </a:endParaRPr>
          </a:p>
          <a:p>
            <a:r>
              <a:rPr lang="en-US" altLang="cs-CZ">
                <a:solidFill>
                  <a:srgbClr val="FFFFFF"/>
                </a:solidFill>
                <a:latin typeface="Arial CE" panose="020B0604020202020204" pitchFamily="34" charset="0"/>
              </a:rPr>
              <a:t>Nahoře ty modré a červené obdélníčky představují pixely displeje (červené pro levé oko a modré pro pravé), černé obdélníčky pod nimi představují neprůsvitné oblasti (ano, neprůhledná oblast je z pohledu pozorovatele až za LCD s pixely a nikoliv před, ale kdyby to tak bylo nakresleno, tak by to výrazně znepřehlednilo schematický obrázek) a nakonec ta červená a modrá oblast dole je místo, v kterém může být levé a pravé oko, jak je to tam ostatně znázorněno. Znovu jde o pohled shora.</a:t>
            </a:r>
          </a:p>
          <a:p>
            <a:r>
              <a:rPr lang="en-US" altLang="cs-CZ">
                <a:solidFill>
                  <a:srgbClr val="FFFFFF"/>
                </a:solidFill>
                <a:latin typeface="Arial CE" panose="020B0604020202020204" pitchFamily="34" charset="0"/>
              </a:rPr>
              <a:t>Jistá tolerance při pozorování obrazu zde je a pokud se z ní vychýlíte, tak pouze pravé oko uvidí obrazovkové body určené pro levé a naopak. Nutnost umístnit hlavu však platí pouze ve vodorovném směru, hlava může být vůči monitoru v jakékoliv výšce, kterou ji umožní pozorovací úhel displeje. Ač je tedy zjevně i tento způsob 3D zobrazení určen pro jednoho pozorujícího, dal by se nouzově použít i pro dva, kdy by oba měli hlavy nad sebou</a:t>
            </a:r>
          </a:p>
          <a:p>
            <a:endParaRPr lang="en-US" altLang="cs-CZ">
              <a:solidFill>
                <a:srgbClr val="FFFFFF"/>
              </a:solidFill>
              <a:latin typeface="Arial CE" panose="020B0604020202020204" pitchFamily="34" charset="0"/>
            </a:endParaRPr>
          </a:p>
          <a:p>
            <a:endParaRPr lang="en-US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59D5D-D18E-474B-B5DA-C82792189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6B73AB-DBA4-4ABB-8CC0-B236431E7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DD3C4E-F38B-4B4D-9321-6B71DD305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37C05C-7CDB-44B7-9E25-AE07A167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ECC95C-4CB7-4808-A456-A0C4D46FA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97AD6-DA03-4315-B4C9-8C3B8ED2EE8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0974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A2F52-3C55-46B2-879E-FB8C155E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13875C-E5B7-4890-90B3-58C7BCA54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A0AC20-F2C3-4563-97D4-F02C533F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94B1EA-C04D-4576-89E9-6E24D7665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1F0B6C-0C97-4AA9-A5F5-4BA4E0B11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99253-796A-4703-967B-51F5A0F514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65850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66A905-4DA1-482C-9673-E77CC809C0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1A6DD10-39A4-49DB-A534-BE5F4DE62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14862-7B67-420C-8DD5-062A1CB6A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BE1586-1916-457A-AF6C-E56CBA4F0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BD5369-7489-4465-BE67-EED5CD1A6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D665C-4154-46B6-AF0B-F6B5818C12D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63115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DDC99-D2FD-42F1-90A3-67C7E621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10CF31-7908-493C-BEEE-6F7B75F54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6995BA-E5B7-4E52-90CC-6F3BD02FC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EF826F-5653-4557-AB02-91F82003A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78AB3C-06B2-4C6C-A573-AE6A0160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05402-4758-49AD-B487-43125DE11E2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5167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E2795-CE25-4762-924C-0B303BCE6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9E2EA6F-899E-4596-836F-DCCD27293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221DDA-2A85-45F1-B86B-1A218584A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7A9CE4-FC8B-46E6-B54D-113BE338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4CD67F-AA4E-4EAE-B629-5FEE1E8B5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2CF1E-27C8-4A21-8F54-1B586BC400E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6477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4A227-ABD4-4602-AD29-9278A054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E3619D-04AA-4FA1-99FE-8647B3C33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363468-A883-4FB8-A1C9-22CC5989C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BE829A-4310-4840-8869-0D5C73913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979E92-EE93-4E57-9AEC-DEC3D5864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9F4754-11BA-4372-A891-91D30F1B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104DB-CBD9-4322-B74E-526F1EF55B4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6933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EF1A2-7657-418A-90CC-4C3D4622F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A8AE211-8EB2-4408-9F88-5F345F81F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985CDDE-693E-4DBB-8E3B-AB8669AE7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94E555F-A263-4353-985B-61B1FB978E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B87827E-3CBE-4202-AD24-99EC825EB7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D068D98-4C75-411E-BC70-E82E665D9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FE8E03-F440-4BA2-88DB-DEA3DD914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9647990-CB08-4371-86B8-173ED148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EAE8A-57C0-4E8D-9C53-E21D77EA1FF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7032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B6B03-53F6-4F11-B0CE-B00E35D3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D33C97C-7225-4C08-AF9D-BA61EF3D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AD1EAF-76F5-4A0B-AB42-3F7421CD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C75A40-E88C-4EE4-A79B-5584F40F7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D6302-4714-440B-9C68-04028D1F0C5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0471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9755E2-78CA-4D93-9C75-460A47CAA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8E404A2-FD2E-49A7-A2C5-74E5DBBD1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5BDA17-A849-4D09-A521-2BAED9F02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79F8A-0AE0-4D7D-AB2C-EB571993D40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9597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629CF-0BE5-4708-9A68-F60C03AE0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4BE5A1-E9FA-43C9-837A-FA696C5FE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E81178B-7DCD-4049-864A-FF36D110A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036CD9-FF0B-4D49-A7D6-5DAF8B452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1E3D2E-FD31-455E-A48E-734EBC164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6D14AC-483B-47AE-99E2-18280D644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04F04-24EF-45F6-B354-2B351809D32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9750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28589-6208-41AB-8A91-C8AE197C5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CBAA7CA-766A-4BA5-853E-AD95F489B1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89D2541-8CD2-498A-B6D8-2AA2B9DB4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C1AC80-D7C4-4B77-B725-1E6588FB1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46C2E9-A413-4475-9829-299EF517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AED5BD-BE82-45F7-A81E-2E2AE1EF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6E0F-FD3F-4B05-AF5A-30E7A37BE7F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7090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34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7F038E-68E7-4DBB-87FC-54412CC75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85C016-AC9D-4049-A21B-FC7987D3CE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text styles</a:t>
            </a:r>
          </a:p>
          <a:p>
            <a:pPr lvl="1"/>
            <a:r>
              <a:rPr lang="en-US" altLang="cs-CZ"/>
              <a:t>Second level</a:t>
            </a:r>
          </a:p>
          <a:p>
            <a:pPr lvl="2"/>
            <a:r>
              <a:rPr lang="en-US" altLang="cs-CZ"/>
              <a:t>Third level</a:t>
            </a:r>
          </a:p>
          <a:p>
            <a:pPr lvl="3"/>
            <a:r>
              <a:rPr lang="en-US" altLang="cs-CZ"/>
              <a:t>Fourth level</a:t>
            </a:r>
          </a:p>
          <a:p>
            <a:pPr lvl="4"/>
            <a:r>
              <a:rPr lang="en-US" altLang="cs-CZ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590F4B5-299B-467A-BF1F-406FCF69D6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3D8274-E63A-4AE9-8AD7-104F5CA36D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4E434D6-D632-466F-B9E4-529A6531D7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A04234-F2C2-426D-8AAD-38CBCF6C78C7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BE97E7E-BFF8-4D17-8F44-0C72028CA1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br>
              <a:rPr lang="cs-CZ" altLang="cs-CZ"/>
            </a:br>
            <a:r>
              <a:rPr lang="cs-CZ" altLang="cs-CZ"/>
              <a:t>Principy 3 D vidění</a:t>
            </a:r>
            <a:endParaRPr lang="en-US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5C2DE8-3C5C-4785-AF1B-63DC746832C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cs-CZ" altLang="cs-CZ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54032F1-EF9B-4998-B092-8433B06E13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vytvořit 3 D obraz?</a:t>
            </a:r>
            <a:endParaRPr lang="en-US" alt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9094B2B-27FB-4774-B25C-340981135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>
                <a:solidFill>
                  <a:srgbClr val="FFFFFF"/>
                </a:solidFill>
              </a:rPr>
              <a:t>Pro vytvoření 3D obrazu v našem mozku potřebujeme takové zařízení, které nám zajistí různé obrazy pro pravé a levé oko. </a:t>
            </a:r>
            <a:endParaRPr lang="cs-CZ" altLang="cs-CZ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cs-CZ" altLang="cs-CZ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cs-CZ">
                <a:solidFill>
                  <a:srgbClr val="FFFFFF"/>
                </a:solidFill>
              </a:rPr>
              <a:t>To, aby každé naše oko dostalo jiný obraz, se dá zařídit rovnou několika způsoby</a:t>
            </a:r>
          </a:p>
          <a:p>
            <a:pPr>
              <a:lnSpc>
                <a:spcPct val="90000"/>
              </a:lnSpc>
            </a:pPr>
            <a:endParaRPr lang="en-US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E73EDE0-8AAB-4669-85FD-43489C583A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cs-CZ" altLang="cs-CZ"/>
              <a:t>Polarizační brýle</a:t>
            </a:r>
            <a:br>
              <a:rPr lang="cs-CZ" altLang="cs-CZ"/>
            </a:br>
            <a:r>
              <a:rPr lang="cs-CZ" altLang="cs-CZ"/>
              <a:t>Stereogramy</a:t>
            </a:r>
            <a:endParaRPr lang="en-US" altLang="cs-CZ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70FD620-BC02-4861-A15C-D776DF891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 sz="2800"/>
              <a:t>Stereoobraz</a:t>
            </a:r>
            <a:r>
              <a:rPr lang="cs-CZ" altLang="cs-CZ" sz="2800"/>
              <a:t>y – 2 obrazy lehce posunuté, p</a:t>
            </a:r>
            <a:r>
              <a:rPr lang="en-US" altLang="cs-CZ" sz="2800"/>
              <a:t>romítan</a:t>
            </a:r>
            <a:r>
              <a:rPr lang="cs-CZ" altLang="cs-CZ" sz="2800"/>
              <a:t>é</a:t>
            </a:r>
            <a:r>
              <a:rPr lang="en-US" altLang="cs-CZ" sz="2800"/>
              <a:t> přes sebe dvěma zdroji se stejnými polarizačními filtry natočenými shodně jako na brýlích. </a:t>
            </a:r>
            <a:endParaRPr lang="cs-CZ" altLang="cs-CZ" sz="2800"/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en-US" altLang="cs-CZ" sz="2800"/>
              <a:t>IMAX</a:t>
            </a:r>
            <a:endParaRPr lang="cs-CZ" altLang="cs-CZ" sz="2800"/>
          </a:p>
          <a:p>
            <a:pPr>
              <a:lnSpc>
                <a:spcPct val="90000"/>
              </a:lnSpc>
            </a:pPr>
            <a:r>
              <a:rPr lang="en-US" altLang="cs-CZ" sz="2800"/>
              <a:t>Výhoda</a:t>
            </a:r>
            <a:r>
              <a:rPr lang="cs-CZ" altLang="cs-CZ" sz="2800"/>
              <a:t>:</a:t>
            </a:r>
            <a:r>
              <a:rPr lang="en-US" altLang="cs-CZ" sz="2800"/>
              <a:t> </a:t>
            </a:r>
            <a:endParaRPr lang="cs-CZ" altLang="cs-CZ" sz="2800"/>
          </a:p>
          <a:p>
            <a:pPr lvl="1">
              <a:lnSpc>
                <a:spcPct val="90000"/>
              </a:lnSpc>
            </a:pPr>
            <a:r>
              <a:rPr lang="en-US" altLang="cs-CZ" sz="2400"/>
              <a:t>Nezkreslují</a:t>
            </a:r>
            <a:r>
              <a:rPr lang="cs-CZ" altLang="cs-CZ" sz="2400"/>
              <a:t> barvy</a:t>
            </a:r>
          </a:p>
          <a:p>
            <a:pPr lvl="1">
              <a:lnSpc>
                <a:spcPct val="90000"/>
              </a:lnSpc>
            </a:pPr>
            <a:r>
              <a:rPr lang="en-US" altLang="cs-CZ" sz="2400"/>
              <a:t>nutnost projekce ze dvou zdrojů. Nelze použít na tištěné obrázky či k prohlížení přímo na monitoru.</a:t>
            </a:r>
            <a:endParaRPr lang="cs-CZ" altLang="cs-CZ" sz="2400"/>
          </a:p>
          <a:p>
            <a:pPr>
              <a:lnSpc>
                <a:spcPct val="90000"/>
              </a:lnSpc>
            </a:pPr>
            <a:r>
              <a:rPr lang="en-US" altLang="cs-CZ" sz="2800"/>
              <a:t>úhly polarizace </a:t>
            </a:r>
            <a:r>
              <a:rPr lang="cs-CZ" altLang="cs-CZ" sz="2800"/>
              <a:t>0</a:t>
            </a:r>
            <a:r>
              <a:rPr lang="en-US" altLang="cs-CZ" sz="2800" baseline="30000"/>
              <a:t>o </a:t>
            </a:r>
            <a:r>
              <a:rPr lang="en-US" altLang="cs-CZ" sz="2800"/>
              <a:t>/</a:t>
            </a:r>
            <a:r>
              <a:rPr lang="cs-CZ" altLang="cs-CZ" sz="2800"/>
              <a:t>90, </a:t>
            </a:r>
            <a:r>
              <a:rPr lang="en-US" altLang="cs-CZ" sz="2800"/>
              <a:t>45</a:t>
            </a:r>
            <a:r>
              <a:rPr lang="en-US" altLang="cs-CZ" sz="2800" baseline="30000"/>
              <a:t>o</a:t>
            </a:r>
            <a:r>
              <a:rPr lang="en-US" altLang="cs-CZ" sz="2800"/>
              <a:t>/135</a:t>
            </a:r>
            <a:r>
              <a:rPr lang="en-US" altLang="cs-CZ" sz="2800" baseline="30000"/>
              <a:t>o</a:t>
            </a:r>
            <a:endParaRPr lang="cs-CZ" altLang="cs-CZ" sz="2800" baseline="300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cs-CZ" sz="2800" baseline="30000"/>
              <a:t>                                                     </a:t>
            </a:r>
            <a:endParaRPr lang="en-US" altLang="cs-CZ" sz="2800"/>
          </a:p>
          <a:p>
            <a:pPr>
              <a:lnSpc>
                <a:spcPct val="90000"/>
              </a:lnSpc>
              <a:buFontTx/>
              <a:buNone/>
            </a:pPr>
            <a:endParaRPr lang="en-US" altLang="cs-CZ" sz="2800"/>
          </a:p>
          <a:p>
            <a:pPr>
              <a:lnSpc>
                <a:spcPct val="90000"/>
              </a:lnSpc>
              <a:buFontTx/>
              <a:buNone/>
            </a:pPr>
            <a:endParaRPr lang="en-US" altLang="cs-CZ" sz="2800"/>
          </a:p>
          <a:p>
            <a:pPr>
              <a:lnSpc>
                <a:spcPct val="90000"/>
              </a:lnSpc>
            </a:pPr>
            <a:endParaRPr lang="en-US" altLang="cs-CZ" sz="2800"/>
          </a:p>
        </p:txBody>
      </p:sp>
      <p:pic>
        <p:nvPicPr>
          <p:cNvPr id="5124" name="Picture 4" descr="polarisationsbrille-bryle-polarisacni-glasses">
            <a:extLst>
              <a:ext uri="{FF2B5EF4-FFF2-40B4-BE49-F238E27FC236}">
                <a16:creationId xmlns:a16="http://schemas.microsoft.com/office/drawing/2014/main" id="{A7FEED20-4850-4EA8-BF91-C2FE93985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505200"/>
            <a:ext cx="3835400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76C10AE-FBD2-48AF-9D4A-51CECEC05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848600" cy="1676400"/>
          </a:xfrm>
        </p:spPr>
        <p:txBody>
          <a:bodyPr/>
          <a:lstStyle/>
          <a:p>
            <a:r>
              <a:rPr lang="cs-CZ" altLang="cs-CZ"/>
              <a:t>Barevné brýle </a:t>
            </a:r>
            <a:br>
              <a:rPr lang="cs-CZ" altLang="cs-CZ"/>
            </a:br>
            <a:r>
              <a:rPr lang="cs-CZ" altLang="cs-CZ"/>
              <a:t>Anaglyfy</a:t>
            </a:r>
            <a:endParaRPr lang="en-US" altLang="cs-CZ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B7CA75F-00DA-4134-A5D5-8925CEC94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Anaglyfy – dva lehce posunuté obrazy, ntištěné přes sebe. Světlo se od nich odráží – do levého oka propustí přes filtr jeden obraz, do pravého druhý.</a:t>
            </a:r>
            <a:r>
              <a:rPr lang="en-US" altLang="cs-CZ" sz="2800"/>
              <a:t> </a:t>
            </a:r>
            <a:endParaRPr lang="cs-CZ" altLang="cs-CZ" sz="2800"/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Nevýhoda:</a:t>
            </a:r>
            <a:r>
              <a:rPr lang="en-US" altLang="cs-CZ" sz="2800"/>
              <a:t> </a:t>
            </a:r>
            <a:endParaRPr lang="cs-CZ" altLang="cs-CZ" sz="2800"/>
          </a:p>
          <a:p>
            <a:pPr lvl="1">
              <a:lnSpc>
                <a:spcPct val="90000"/>
              </a:lnSpc>
            </a:pPr>
            <a:r>
              <a:rPr lang="cs-CZ" altLang="cs-CZ" sz="2400"/>
              <a:t>z</a:t>
            </a:r>
            <a:r>
              <a:rPr lang="en-US" altLang="cs-CZ" sz="2400"/>
              <a:t>kreslují</a:t>
            </a:r>
            <a:r>
              <a:rPr lang="cs-CZ" altLang="cs-CZ" sz="2400"/>
              <a:t> barvy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Výhoda: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tištěné obrázky, monitor, apod.</a:t>
            </a:r>
          </a:p>
          <a:p>
            <a:pPr>
              <a:lnSpc>
                <a:spcPct val="90000"/>
              </a:lnSpc>
            </a:pPr>
            <a:endParaRPr lang="en-US" altLang="cs-CZ" sz="2800"/>
          </a:p>
        </p:txBody>
      </p:sp>
      <p:pic>
        <p:nvPicPr>
          <p:cNvPr id="13316" name="Picture 4" descr="red-cyan-plast-bryle-n">
            <a:extLst>
              <a:ext uri="{FF2B5EF4-FFF2-40B4-BE49-F238E27FC236}">
                <a16:creationId xmlns:a16="http://schemas.microsoft.com/office/drawing/2014/main" id="{16E67FD7-AFE0-4EA0-A673-C8EC47064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733800"/>
            <a:ext cx="35941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6696A7F-DD9C-49AF-AAED-146E8D7BDA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cs-CZ" altLang="cs-CZ" sz="4400"/>
              <a:t>Nové technologie</a:t>
            </a:r>
            <a:endParaRPr lang="en-US" altLang="cs-CZ" sz="44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24A349B-6803-49F3-BFF5-C034B75AA9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cs-CZ" altLang="cs-CZ"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930783F-FC32-4F98-93EE-EAD6A2E62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LCD – 3D</a:t>
            </a:r>
            <a:br>
              <a:rPr lang="cs-CZ" altLang="cs-CZ"/>
            </a:br>
            <a:r>
              <a:rPr lang="cs-CZ" altLang="cs-CZ"/>
              <a:t>2 „monitory“</a:t>
            </a:r>
            <a:endParaRPr lang="en-US" altLang="cs-CZ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FE80934-E4DE-4746-BDD0-779C415AF0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en-US" altLang="cs-CZ" sz="2800">
                <a:solidFill>
                  <a:srgbClr val="FFFFFF"/>
                </a:solidFill>
              </a:rPr>
              <a:t>před každým okem extra LCD, </a:t>
            </a:r>
            <a:endParaRPr lang="cs-CZ" altLang="cs-CZ" sz="28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rgbClr val="FFFFFF"/>
                </a:solidFill>
              </a:rPr>
              <a:t>   </a:t>
            </a:r>
            <a:r>
              <a:rPr lang="en-US" altLang="cs-CZ" sz="2800">
                <a:solidFill>
                  <a:srgbClr val="FFFFFF"/>
                </a:solidFill>
              </a:rPr>
              <a:t>kdy každý zobrazuje obraz pouze pro jedno oko. </a:t>
            </a:r>
            <a:endParaRPr lang="cs-CZ" altLang="cs-CZ" sz="28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>
                <a:solidFill>
                  <a:srgbClr val="FFFFFF"/>
                </a:solidFill>
              </a:rPr>
              <a:t>Nevýhody: </a:t>
            </a:r>
          </a:p>
          <a:p>
            <a:pPr lvl="1">
              <a:lnSpc>
                <a:spcPct val="90000"/>
              </a:lnSpc>
            </a:pPr>
            <a:r>
              <a:rPr lang="en-US" altLang="cs-CZ" sz="2400">
                <a:solidFill>
                  <a:srgbClr val="FFFFFF"/>
                </a:solidFill>
              </a:rPr>
              <a:t>poměrně drahé, jelikož je nutné vyrobit dva velmi malé LCD, ovšem každý s rozumným rozlišením.</a:t>
            </a:r>
            <a:endParaRPr lang="cs-CZ" altLang="cs-CZ" sz="2400">
              <a:solidFill>
                <a:srgbClr val="FFFFFF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rgbClr val="FFFFFF"/>
                </a:solidFill>
              </a:rPr>
              <a:t>takové</a:t>
            </a:r>
            <a:r>
              <a:rPr lang="en-US" altLang="cs-CZ" sz="2400">
                <a:solidFill>
                  <a:srgbClr val="FFFFFF"/>
                </a:solidFill>
              </a:rPr>
              <a:t> brýle </a:t>
            </a:r>
            <a:r>
              <a:rPr lang="cs-CZ" altLang="cs-CZ" sz="2400">
                <a:solidFill>
                  <a:srgbClr val="FFFFFF"/>
                </a:solidFill>
              </a:rPr>
              <a:t> jsou </a:t>
            </a:r>
            <a:r>
              <a:rPr lang="en-US" altLang="cs-CZ" sz="2400">
                <a:solidFill>
                  <a:srgbClr val="FFFFFF"/>
                </a:solidFill>
              </a:rPr>
              <a:t>i těžké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endParaRPr lang="en-US" altLang="cs-CZ" sz="2800"/>
          </a:p>
        </p:txBody>
      </p:sp>
      <p:pic>
        <p:nvPicPr>
          <p:cNvPr id="6148" name="Picture 4" descr="LCD_3D">
            <a:extLst>
              <a:ext uri="{FF2B5EF4-FFF2-40B4-BE49-F238E27FC236}">
                <a16:creationId xmlns:a16="http://schemas.microsoft.com/office/drawing/2014/main" id="{E6382835-B14B-4913-9A03-09BED1155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25107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LCD_3D_2">
            <a:extLst>
              <a:ext uri="{FF2B5EF4-FFF2-40B4-BE49-F238E27FC236}">
                <a16:creationId xmlns:a16="http://schemas.microsoft.com/office/drawing/2014/main" id="{9421435E-E0F1-446B-BA5F-9FB3356E3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275" y="1219200"/>
            <a:ext cx="287972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DD248CE-10E6-43BE-BA8C-F2CD4B705C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altLang="cs-CZ"/>
              <a:t>LCD-3D</a:t>
            </a:r>
            <a:br>
              <a:rPr lang="cs-CZ" altLang="cs-CZ"/>
            </a:br>
            <a:r>
              <a:rPr lang="cs-CZ" altLang="cs-CZ"/>
              <a:t>brýle</a:t>
            </a:r>
            <a:endParaRPr lang="en-US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EAF4407-B7C2-417C-9A55-D975F5997F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 sz="2800">
                <a:solidFill>
                  <a:srgbClr val="FFFFFF"/>
                </a:solidFill>
              </a:rPr>
              <a:t>každý sudý snímek určen pro jedno oko a každý lichý pro druhé. </a:t>
            </a:r>
            <a:endParaRPr lang="cs-CZ" altLang="cs-CZ" sz="28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cs-CZ" sz="2800">
                <a:solidFill>
                  <a:srgbClr val="FFFFFF"/>
                </a:solidFill>
              </a:rPr>
              <a:t>To, že každé oko dostane pouze každý druhý snímek, zajišťují speciální brýle</a:t>
            </a:r>
            <a:endParaRPr lang="cs-CZ" altLang="cs-CZ" sz="2800">
              <a:solidFill>
                <a:srgbClr val="FFFF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cs-CZ" sz="2400">
                <a:solidFill>
                  <a:srgbClr val="FFFFFF"/>
                </a:solidFill>
              </a:rPr>
              <a:t>grafická karta schopná ovládat tyto brýle a pomocný software</a:t>
            </a:r>
            <a:endParaRPr lang="cs-CZ" altLang="cs-CZ" sz="24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>
                <a:solidFill>
                  <a:srgbClr val="FFFFFF"/>
                </a:solidFill>
              </a:rPr>
              <a:t>Výhody: lehčí a levnější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solidFill>
                  <a:srgbClr val="FFFFFF"/>
                </a:solidFill>
              </a:rPr>
              <a:t>Nevýhody: </a:t>
            </a:r>
          </a:p>
          <a:p>
            <a:pPr lvl="1">
              <a:lnSpc>
                <a:spcPct val="90000"/>
              </a:lnSpc>
            </a:pPr>
            <a:r>
              <a:rPr lang="en-US" altLang="cs-CZ" sz="2400">
                <a:solidFill>
                  <a:srgbClr val="FFFFFF"/>
                </a:solidFill>
              </a:rPr>
              <a:t>nutnost použít brýle, </a:t>
            </a:r>
            <a:endParaRPr lang="cs-CZ" altLang="cs-CZ" sz="2400">
              <a:solidFill>
                <a:srgbClr val="FFFF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cs-CZ" sz="2400">
                <a:solidFill>
                  <a:srgbClr val="FFFFFF"/>
                </a:solidFill>
              </a:rPr>
              <a:t>obnovovací frekvence obrazovky snižuje na polovinu, takže většinou to znamená, že obraz bliká </a:t>
            </a:r>
            <a:r>
              <a:rPr lang="cs-CZ" altLang="cs-CZ" sz="2400">
                <a:solidFill>
                  <a:srgbClr val="FFFFFF"/>
                </a:solidFill>
              </a:rPr>
              <a:t>–bolest hlavy, epileptické záchvaty, apod.</a:t>
            </a:r>
            <a:endParaRPr lang="en-US" altLang="cs-CZ" sz="2400">
              <a:solidFill>
                <a:srgbClr val="FFFFFF"/>
              </a:solidFill>
              <a:latin typeface="Arial CE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altLang="cs-CZ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A5A9F58-5B32-4F5E-8CF5-4F43933EC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143000"/>
          </a:xfrm>
        </p:spPr>
        <p:txBody>
          <a:bodyPr/>
          <a:lstStyle/>
          <a:p>
            <a:r>
              <a:rPr lang="cs-CZ" altLang="cs-CZ"/>
              <a:t>LCD-3D</a:t>
            </a:r>
            <a:br>
              <a:rPr lang="cs-CZ" altLang="cs-CZ"/>
            </a:br>
            <a:r>
              <a:rPr lang="cs-CZ" altLang="cs-CZ" sz="3200"/>
              <a:t>bez brýlí – nejnovější technologie</a:t>
            </a:r>
            <a:endParaRPr lang="en-US" altLang="cs-CZ" sz="32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E7244B6-7816-402E-8CF0-52C61C99D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4341" name="Picture 5" descr="LCD_3D_5">
            <a:extLst>
              <a:ext uri="{FF2B5EF4-FFF2-40B4-BE49-F238E27FC236}">
                <a16:creationId xmlns:a16="http://schemas.microsoft.com/office/drawing/2014/main" id="{43CC8EF0-3267-413C-82DC-490C0B21A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28800"/>
            <a:ext cx="6207125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763</Words>
  <Application>Microsoft Office PowerPoint</Application>
  <PresentationFormat>Předvádění na obrazovce (4:3)</PresentationFormat>
  <Paragraphs>53</Paragraphs>
  <Slides>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Times New Roman</vt:lpstr>
      <vt:lpstr>Comic Sans MS</vt:lpstr>
      <vt:lpstr>Arial CE</vt:lpstr>
      <vt:lpstr>Default Design</vt:lpstr>
      <vt:lpstr> Principy 3 D vidění</vt:lpstr>
      <vt:lpstr>Jak vytvořit 3 D obraz?</vt:lpstr>
      <vt:lpstr>Polarizační brýle Stereogramy</vt:lpstr>
      <vt:lpstr>Barevné brýle  Anaglyfy</vt:lpstr>
      <vt:lpstr>Nové technologie</vt:lpstr>
      <vt:lpstr>LCD – 3D 2 „monitory“</vt:lpstr>
      <vt:lpstr>LCD-3D brýle</vt:lpstr>
      <vt:lpstr>LCD-3D bez brýlí – nejnovější technologie</vt:lpstr>
    </vt:vector>
  </TitlesOfParts>
  <Company>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Soutěž  princip 3 D brýlí</dc:title>
  <dc:creator>ZL</dc:creator>
  <cp:lastModifiedBy>Jaromír Osčádal</cp:lastModifiedBy>
  <cp:revision>10</cp:revision>
  <dcterms:created xsi:type="dcterms:W3CDTF">2006-11-19T20:26:53Z</dcterms:created>
  <dcterms:modified xsi:type="dcterms:W3CDTF">2017-09-28T16:56:29Z</dcterms:modified>
</cp:coreProperties>
</file>