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316" r:id="rId4"/>
    <p:sldId id="317" r:id="rId5"/>
    <p:sldId id="280" r:id="rId6"/>
    <p:sldId id="281" r:id="rId7"/>
    <p:sldId id="282" r:id="rId8"/>
    <p:sldId id="318" r:id="rId9"/>
    <p:sldId id="319" r:id="rId10"/>
    <p:sldId id="283" r:id="rId11"/>
    <p:sldId id="284" r:id="rId12"/>
    <p:sldId id="285" r:id="rId13"/>
    <p:sldId id="286" r:id="rId14"/>
    <p:sldId id="287" r:id="rId15"/>
    <p:sldId id="320" r:id="rId16"/>
    <p:sldId id="288" r:id="rId17"/>
    <p:sldId id="289" r:id="rId18"/>
    <p:sldId id="290" r:id="rId19"/>
    <p:sldId id="291" r:id="rId20"/>
    <p:sldId id="321" r:id="rId21"/>
    <p:sldId id="329" r:id="rId22"/>
    <p:sldId id="292" r:id="rId23"/>
    <p:sldId id="293" r:id="rId24"/>
    <p:sldId id="294" r:id="rId25"/>
    <p:sldId id="295" r:id="rId26"/>
    <p:sldId id="296" r:id="rId27"/>
    <p:sldId id="297" r:id="rId28"/>
    <p:sldId id="322" r:id="rId29"/>
    <p:sldId id="298" r:id="rId30"/>
    <p:sldId id="299" r:id="rId31"/>
    <p:sldId id="300" r:id="rId32"/>
    <p:sldId id="301" r:id="rId33"/>
    <p:sldId id="304" r:id="rId34"/>
    <p:sldId id="302" r:id="rId35"/>
    <p:sldId id="303" r:id="rId36"/>
    <p:sldId id="305" r:id="rId37"/>
    <p:sldId id="306" r:id="rId38"/>
    <p:sldId id="307" r:id="rId39"/>
    <p:sldId id="330" r:id="rId40"/>
    <p:sldId id="331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23" r:id="rId50"/>
    <p:sldId id="324" r:id="rId51"/>
    <p:sldId id="325" r:id="rId52"/>
    <p:sldId id="326" r:id="rId53"/>
    <p:sldId id="327" r:id="rId54"/>
    <p:sldId id="328" r:id="rId55"/>
    <p:sldId id="279" r:id="rId56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E"/>
    <a:srgbClr val="00FF00"/>
    <a:srgbClr val="FF6600"/>
    <a:srgbClr val="0033CC"/>
    <a:srgbClr val="EAEAEA"/>
    <a:srgbClr val="FF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13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5.wmf"/><Relationship Id="rId4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65.wmf"/><Relationship Id="rId4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26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8A0344-88DF-4F07-9D40-464CC1FB151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096CF9-BFA6-4780-85DB-AF055D3D9E4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418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9B48C0-DF19-4AC3-A12C-E7250E3670E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196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5B1E10-CCC3-4936-BD74-425369C7739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618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619017-7DBD-4E85-87AA-26B068A4E8C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832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74D6D2-27DA-4350-8352-1B6FA38AAB3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979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02A54E-FB98-4AF8-81A3-D4620A3C024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84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18C07-FA44-47DF-B063-EBEE694CAF7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129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887291-F163-4CC0-9021-65FC54E556F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485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273226-D819-41A5-927E-966C232CF62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538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9DFD5-85A5-4FEB-8A5D-EEBB441F0C8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243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741ADF6F-C483-45F6-B129-36147AA76F69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1.png"/><Relationship Id="rId4" Type="http://schemas.openxmlformats.org/officeDocument/2006/relationships/image" Target="../media/image17.wmf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7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4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4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80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86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7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.de/dwu/umaptg.htm" TargetMode="External"/><Relationship Id="rId2" Type="http://schemas.openxmlformats.org/officeDocument/2006/relationships/hyperlink" Target="http://www.leifiphysik.de/index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lectromagne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192837" cy="6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7343775" cy="1441450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algn="l"/>
            <a: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Základy elektrotechniky</a:t>
            </a:r>
            <a:b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Přechodové jevy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Stejnosměrný zdroj – R, C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3708400" y="1125538"/>
            <a:ext cx="52562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61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361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361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Obvod RC je tvořen ideálním rezistorem a kondenzátorem a je připojen na zdroj stejnosměrného napětí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35217" name="Line 17"/>
          <p:cNvSpPr>
            <a:spLocks noChangeShapeType="1"/>
          </p:cNvSpPr>
          <p:nvPr/>
        </p:nvSpPr>
        <p:spPr bwMode="auto">
          <a:xfrm flipH="1">
            <a:off x="1548482" y="1593850"/>
            <a:ext cx="50323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35237" name="Group 37"/>
          <p:cNvGrpSpPr>
            <a:grpSpLocks/>
          </p:cNvGrpSpPr>
          <p:nvPr/>
        </p:nvGrpSpPr>
        <p:grpSpPr bwMode="auto">
          <a:xfrm>
            <a:off x="178643" y="1268413"/>
            <a:ext cx="3097213" cy="2016125"/>
            <a:chOff x="113" y="799"/>
            <a:chExt cx="1951" cy="1270"/>
          </a:xfrm>
        </p:grpSpPr>
        <p:grpSp>
          <p:nvGrpSpPr>
            <p:cNvPr id="435236" name="Group 36"/>
            <p:cNvGrpSpPr>
              <a:grpSpLocks/>
            </p:cNvGrpSpPr>
            <p:nvPr/>
          </p:nvGrpSpPr>
          <p:grpSpPr bwMode="auto">
            <a:xfrm>
              <a:off x="113" y="799"/>
              <a:ext cx="1951" cy="1270"/>
              <a:chOff x="113" y="799"/>
              <a:chExt cx="1951" cy="1270"/>
            </a:xfrm>
          </p:grpSpPr>
          <p:sp>
            <p:nvSpPr>
              <p:cNvPr id="435206" name="Oval 6"/>
              <p:cNvSpPr>
                <a:spLocks noChangeArrowheads="1"/>
              </p:cNvSpPr>
              <p:nvPr/>
            </p:nvSpPr>
            <p:spPr bwMode="auto">
              <a:xfrm>
                <a:off x="385" y="1253"/>
                <a:ext cx="317" cy="31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35207" name="Oval 7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90" cy="9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35208" name="Oval 8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90" cy="9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35209" name="Oval 9"/>
              <p:cNvSpPr>
                <a:spLocks noChangeArrowheads="1"/>
              </p:cNvSpPr>
              <p:nvPr/>
            </p:nvSpPr>
            <p:spPr bwMode="auto">
              <a:xfrm>
                <a:off x="1292" y="958"/>
                <a:ext cx="90" cy="9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35211" name="Oval 11"/>
              <p:cNvSpPr>
                <a:spLocks noChangeArrowheads="1"/>
              </p:cNvSpPr>
              <p:nvPr/>
            </p:nvSpPr>
            <p:spPr bwMode="auto">
              <a:xfrm>
                <a:off x="975" y="1979"/>
                <a:ext cx="90" cy="9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35212" name="Rectangle 12"/>
              <p:cNvSpPr>
                <a:spLocks noChangeArrowheads="1"/>
              </p:cNvSpPr>
              <p:nvPr/>
            </p:nvSpPr>
            <p:spPr bwMode="auto">
              <a:xfrm>
                <a:off x="1882" y="1117"/>
                <a:ext cx="136" cy="317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35213" name="Line 13"/>
              <p:cNvSpPr>
                <a:spLocks noChangeShapeType="1"/>
              </p:cNvSpPr>
              <p:nvPr/>
            </p:nvSpPr>
            <p:spPr bwMode="auto">
              <a:xfrm>
                <a:off x="1837" y="1706"/>
                <a:ext cx="227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35214" name="Line 14"/>
              <p:cNvSpPr>
                <a:spLocks noChangeShapeType="1"/>
              </p:cNvSpPr>
              <p:nvPr/>
            </p:nvSpPr>
            <p:spPr bwMode="auto">
              <a:xfrm>
                <a:off x="1837" y="1774"/>
                <a:ext cx="227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35216" name="AutoShape 16"/>
              <p:cNvCxnSpPr>
                <a:cxnSpLocks noChangeShapeType="1"/>
                <a:stCxn id="435206" idx="0"/>
                <a:endCxn id="435207" idx="2"/>
              </p:cNvCxnSpPr>
              <p:nvPr/>
            </p:nvCxnSpPr>
            <p:spPr bwMode="auto">
              <a:xfrm rot="16200000">
                <a:off x="555" y="833"/>
                <a:ext cx="397" cy="419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5218" name="AutoShape 18"/>
              <p:cNvCxnSpPr>
                <a:cxnSpLocks noChangeShapeType="1"/>
                <a:stCxn id="435208" idx="4"/>
                <a:endCxn id="435211" idx="0"/>
              </p:cNvCxnSpPr>
              <p:nvPr/>
            </p:nvCxnSpPr>
            <p:spPr bwMode="auto">
              <a:xfrm>
                <a:off x="1020" y="1219"/>
                <a:ext cx="0" cy="748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5219" name="AutoShape 19"/>
              <p:cNvCxnSpPr>
                <a:cxnSpLocks noChangeShapeType="1"/>
                <a:stCxn id="435209" idx="6"/>
                <a:endCxn id="435212" idx="0"/>
              </p:cNvCxnSpPr>
              <p:nvPr/>
            </p:nvCxnSpPr>
            <p:spPr bwMode="auto">
              <a:xfrm>
                <a:off x="1394" y="1003"/>
                <a:ext cx="556" cy="102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35220" name="Line 20"/>
              <p:cNvSpPr>
                <a:spLocks noChangeShapeType="1"/>
              </p:cNvSpPr>
              <p:nvPr/>
            </p:nvSpPr>
            <p:spPr bwMode="auto">
              <a:xfrm>
                <a:off x="1949" y="1434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35224" name="AutoShape 24"/>
              <p:cNvCxnSpPr>
                <a:cxnSpLocks noChangeShapeType="1"/>
                <a:stCxn id="435211" idx="6"/>
                <a:endCxn id="435222" idx="1"/>
              </p:cNvCxnSpPr>
              <p:nvPr/>
            </p:nvCxnSpPr>
            <p:spPr bwMode="auto">
              <a:xfrm flipV="1">
                <a:off x="1077" y="1806"/>
                <a:ext cx="863" cy="2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5225" name="AutoShape 25"/>
              <p:cNvCxnSpPr>
                <a:cxnSpLocks noChangeShapeType="1"/>
                <a:stCxn id="435211" idx="2"/>
                <a:endCxn id="435206" idx="4"/>
              </p:cNvCxnSpPr>
              <p:nvPr/>
            </p:nvCxnSpPr>
            <p:spPr bwMode="auto">
              <a:xfrm rot="10800000">
                <a:off x="544" y="1582"/>
                <a:ext cx="419" cy="442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35228" name="Text Box 28"/>
              <p:cNvSpPr txBox="1">
                <a:spLocks noChangeArrowheads="1"/>
              </p:cNvSpPr>
              <p:nvPr/>
            </p:nvSpPr>
            <p:spPr bwMode="auto">
              <a:xfrm>
                <a:off x="1701" y="1170"/>
                <a:ext cx="15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R</a:t>
                </a:r>
              </a:p>
            </p:txBody>
          </p:sp>
          <p:sp>
            <p:nvSpPr>
              <p:cNvPr id="435229" name="Text Box 29"/>
              <p:cNvSpPr txBox="1">
                <a:spLocks noChangeArrowheads="1"/>
              </p:cNvSpPr>
              <p:nvPr/>
            </p:nvSpPr>
            <p:spPr bwMode="auto">
              <a:xfrm>
                <a:off x="1655" y="1616"/>
                <a:ext cx="15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C</a:t>
                </a:r>
              </a:p>
            </p:txBody>
          </p:sp>
          <p:sp>
            <p:nvSpPr>
              <p:cNvPr id="435234" name="Line 34"/>
              <p:cNvSpPr>
                <a:spLocks noChangeShapeType="1"/>
              </p:cNvSpPr>
              <p:nvPr/>
            </p:nvSpPr>
            <p:spPr bwMode="auto">
              <a:xfrm>
                <a:off x="295" y="120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35235" name="Text Box 35"/>
              <p:cNvSpPr txBox="1">
                <a:spLocks noChangeArrowheads="1"/>
              </p:cNvSpPr>
              <p:nvPr/>
            </p:nvSpPr>
            <p:spPr bwMode="auto">
              <a:xfrm>
                <a:off x="113" y="1306"/>
                <a:ext cx="15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U</a:t>
                </a:r>
              </a:p>
            </p:txBody>
          </p:sp>
        </p:grpSp>
        <p:sp>
          <p:nvSpPr>
            <p:cNvPr id="435222" name="Oval 22"/>
            <p:cNvSpPr>
              <a:spLocks noChangeAspect="1" noChangeArrowheads="1"/>
            </p:cNvSpPr>
            <p:nvPr/>
          </p:nvSpPr>
          <p:spPr bwMode="auto">
            <a:xfrm flipV="1">
              <a:off x="1938" y="1781"/>
              <a:ext cx="16" cy="16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435243" name="Group 43"/>
          <p:cNvGrpSpPr>
            <a:grpSpLocks/>
          </p:cNvGrpSpPr>
          <p:nvPr/>
        </p:nvGrpSpPr>
        <p:grpSpPr bwMode="auto">
          <a:xfrm>
            <a:off x="3385641" y="1700213"/>
            <a:ext cx="322263" cy="720725"/>
            <a:chOff x="2018" y="1071"/>
            <a:chExt cx="203" cy="454"/>
          </a:xfrm>
        </p:grpSpPr>
        <p:sp>
          <p:nvSpPr>
            <p:cNvPr id="435230" name="Text Box 30"/>
            <p:cNvSpPr txBox="1">
              <a:spLocks noChangeArrowheads="1"/>
            </p:cNvSpPr>
            <p:nvPr/>
          </p:nvSpPr>
          <p:spPr bwMode="auto">
            <a:xfrm>
              <a:off x="2018" y="1162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 dirty="0" err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800" b="1" baseline="-25000" dirty="0" err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18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5232" name="Line 32"/>
            <p:cNvSpPr>
              <a:spLocks noChangeShapeType="1"/>
            </p:cNvSpPr>
            <p:nvPr/>
          </p:nvSpPr>
          <p:spPr bwMode="auto">
            <a:xfrm>
              <a:off x="2018" y="1071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435244" name="Group 44"/>
          <p:cNvGrpSpPr>
            <a:grpSpLocks/>
          </p:cNvGrpSpPr>
          <p:nvPr/>
        </p:nvGrpSpPr>
        <p:grpSpPr bwMode="auto">
          <a:xfrm>
            <a:off x="3385641" y="2492375"/>
            <a:ext cx="322263" cy="720725"/>
            <a:chOff x="2018" y="1570"/>
            <a:chExt cx="203" cy="454"/>
          </a:xfrm>
        </p:grpSpPr>
        <p:sp>
          <p:nvSpPr>
            <p:cNvPr id="435231" name="Text Box 31"/>
            <p:cNvSpPr txBox="1">
              <a:spLocks noChangeArrowheads="1"/>
            </p:cNvSpPr>
            <p:nvPr/>
          </p:nvSpPr>
          <p:spPr bwMode="auto">
            <a:xfrm>
              <a:off x="2018" y="1616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</a:rPr>
                <a:t>C</a:t>
              </a:r>
            </a:p>
          </p:txBody>
        </p:sp>
        <p:sp>
          <p:nvSpPr>
            <p:cNvPr id="435233" name="Line 33"/>
            <p:cNvSpPr>
              <a:spLocks noChangeShapeType="1"/>
            </p:cNvSpPr>
            <p:nvPr/>
          </p:nvSpPr>
          <p:spPr bwMode="auto">
            <a:xfrm>
              <a:off x="2018" y="1570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35238" name="Rectangle 38"/>
          <p:cNvSpPr>
            <a:spLocks noChangeArrowheads="1"/>
          </p:cNvSpPr>
          <p:nvPr/>
        </p:nvSpPr>
        <p:spPr bwMode="auto">
          <a:xfrm>
            <a:off x="3708400" y="2225675"/>
            <a:ext cx="5256213" cy="17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Zapnutí obvodu (nabíjení kondenzátoru)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obvodem začne procházet nabíjecí proud (i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), kondenzátor se začne nabíjet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na kondenzátoru a rezistoru vzniká úbytek napětí (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35239" name="Line 39"/>
          <p:cNvSpPr>
            <a:spLocks noChangeShapeType="1"/>
          </p:cNvSpPr>
          <p:nvPr/>
        </p:nvSpPr>
        <p:spPr bwMode="auto">
          <a:xfrm flipH="1" flipV="1">
            <a:off x="1565945" y="1412875"/>
            <a:ext cx="466725" cy="180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35242" name="Group 42"/>
          <p:cNvGrpSpPr>
            <a:grpSpLocks/>
          </p:cNvGrpSpPr>
          <p:nvPr/>
        </p:nvGrpSpPr>
        <p:grpSpPr bwMode="auto">
          <a:xfrm>
            <a:off x="2266950" y="1125538"/>
            <a:ext cx="431800" cy="358775"/>
            <a:chOff x="1519" y="709"/>
            <a:chExt cx="272" cy="226"/>
          </a:xfrm>
        </p:grpSpPr>
        <p:sp>
          <p:nvSpPr>
            <p:cNvPr id="435240" name="Line 40"/>
            <p:cNvSpPr>
              <a:spLocks noChangeShapeType="1"/>
            </p:cNvSpPr>
            <p:nvPr/>
          </p:nvSpPr>
          <p:spPr bwMode="auto">
            <a:xfrm rot="16200000">
              <a:off x="1678" y="821"/>
              <a:ext cx="0" cy="22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5241" name="Text Box 41"/>
            <p:cNvSpPr txBox="1">
              <a:spLocks noChangeArrowheads="1"/>
            </p:cNvSpPr>
            <p:nvPr/>
          </p:nvSpPr>
          <p:spPr bwMode="auto">
            <a:xfrm>
              <a:off x="1519" y="709"/>
              <a:ext cx="14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 dirty="0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1800" b="1" baseline="-25000" dirty="0">
                  <a:solidFill>
                    <a:schemeClr val="bg2"/>
                  </a:solidFill>
                  <a:effectLst/>
                </a:rPr>
                <a:t>n</a:t>
              </a:r>
            </a:p>
          </p:txBody>
        </p:sp>
      </p:grpSp>
      <p:sp>
        <p:nvSpPr>
          <p:cNvPr id="435245" name="Rectangle 45"/>
          <p:cNvSpPr>
            <a:spLocks noChangeArrowheads="1"/>
          </p:cNvSpPr>
          <p:nvPr/>
        </p:nvSpPr>
        <p:spPr bwMode="auto">
          <a:xfrm>
            <a:off x="250825" y="4087813"/>
            <a:ext cx="82089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v prvním okamžiku se kondenzátor chová jako zkrat a obvodem prochází maximální proud –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0</a:t>
            </a:r>
          </a:p>
        </p:txBody>
      </p:sp>
      <p:graphicFrame>
        <p:nvGraphicFramePr>
          <p:cNvPr id="435246" name="Object 46"/>
          <p:cNvGraphicFramePr>
            <a:graphicFrameLocks noChangeAspect="1"/>
          </p:cNvGraphicFramePr>
          <p:nvPr/>
        </p:nvGraphicFramePr>
        <p:xfrm>
          <a:off x="4356100" y="4508500"/>
          <a:ext cx="7921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49" name="Rovnice" r:id="rId3" imgW="469800" imgH="393480" progId="Equation.3">
                  <p:embed/>
                </p:oleObj>
              </mc:Choice>
              <mc:Fallback>
                <p:oleObj name="Rovnice" r:id="rId3" imgW="469800" imgH="3934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508500"/>
                        <a:ext cx="792163" cy="663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47" name="Rectangle 47"/>
          <p:cNvSpPr>
            <a:spLocks noChangeArrowheads="1"/>
          </p:cNvSpPr>
          <p:nvPr/>
        </p:nvSpPr>
        <p:spPr bwMode="auto">
          <a:xfrm>
            <a:off x="179388" y="5267325"/>
            <a:ext cx="5688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v obvodu musí platit 2. Kirchhoffův zákon -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35248" name="Object 48"/>
          <p:cNvGraphicFramePr>
            <a:graphicFrameLocks noChangeAspect="1"/>
          </p:cNvGraphicFramePr>
          <p:nvPr/>
        </p:nvGraphicFramePr>
        <p:xfrm>
          <a:off x="5867400" y="5229225"/>
          <a:ext cx="23749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50" name="Rovnice" r:id="rId5" imgW="1066680" imgH="228600" progId="Equation.3">
                  <p:embed/>
                </p:oleObj>
              </mc:Choice>
              <mc:Fallback>
                <p:oleObj name="Rovnice" r:id="rId5" imgW="1066680" imgH="2286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29225"/>
                        <a:ext cx="2374900" cy="511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49" name="Rectangle 49"/>
          <p:cNvSpPr>
            <a:spLocks noChangeArrowheads="1"/>
          </p:cNvSpPr>
          <p:nvPr/>
        </p:nvSpPr>
        <p:spPr bwMode="auto">
          <a:xfrm>
            <a:off x="179388" y="5930900"/>
            <a:ext cx="5905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rezistoru lze vyjádřit podle Ohmova zákona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35250" name="Object 50"/>
          <p:cNvGraphicFramePr>
            <a:graphicFrameLocks noChangeAspect="1"/>
          </p:cNvGraphicFramePr>
          <p:nvPr/>
        </p:nvGraphicFramePr>
        <p:xfrm>
          <a:off x="6084888" y="6021388"/>
          <a:ext cx="21574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51" name="Rovnice" r:id="rId7" imgW="977760" imgH="228600" progId="Equation.3">
                  <p:embed/>
                </p:oleObj>
              </mc:Choice>
              <mc:Fallback>
                <p:oleObj name="Rovnice" r:id="rId7" imgW="977760" imgH="2286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6021388"/>
                        <a:ext cx="2157412" cy="5032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5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5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/>
      <p:bldP spid="435217" grpId="0" animBg="1"/>
      <p:bldP spid="435217" grpId="1" animBg="1"/>
      <p:bldP spid="4352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Stejnosměrný zdroj – R, C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36268" name="Group 44"/>
          <p:cNvGrpSpPr>
            <a:grpSpLocks/>
          </p:cNvGrpSpPr>
          <p:nvPr/>
        </p:nvGrpSpPr>
        <p:grpSpPr bwMode="auto">
          <a:xfrm>
            <a:off x="216991" y="1125538"/>
            <a:ext cx="3490913" cy="2159000"/>
            <a:chOff x="22" y="709"/>
            <a:chExt cx="2199" cy="1360"/>
          </a:xfrm>
        </p:grpSpPr>
        <p:grpSp>
          <p:nvGrpSpPr>
            <p:cNvPr id="436229" name="Group 5"/>
            <p:cNvGrpSpPr>
              <a:grpSpLocks/>
            </p:cNvGrpSpPr>
            <p:nvPr/>
          </p:nvGrpSpPr>
          <p:grpSpPr bwMode="auto">
            <a:xfrm>
              <a:off x="22" y="799"/>
              <a:ext cx="1951" cy="1270"/>
              <a:chOff x="113" y="799"/>
              <a:chExt cx="1951" cy="1270"/>
            </a:xfrm>
          </p:grpSpPr>
          <p:grpSp>
            <p:nvGrpSpPr>
              <p:cNvPr id="436230" name="Group 6"/>
              <p:cNvGrpSpPr>
                <a:grpSpLocks/>
              </p:cNvGrpSpPr>
              <p:nvPr/>
            </p:nvGrpSpPr>
            <p:grpSpPr bwMode="auto">
              <a:xfrm>
                <a:off x="113" y="799"/>
                <a:ext cx="1951" cy="1270"/>
                <a:chOff x="113" y="799"/>
                <a:chExt cx="1951" cy="1270"/>
              </a:xfrm>
            </p:grpSpPr>
            <p:sp>
              <p:nvSpPr>
                <p:cNvPr id="436231" name="Oval 7"/>
                <p:cNvSpPr>
                  <a:spLocks noChangeArrowheads="1"/>
                </p:cNvSpPr>
                <p:nvPr/>
              </p:nvSpPr>
              <p:spPr bwMode="auto">
                <a:xfrm>
                  <a:off x="385" y="1253"/>
                  <a:ext cx="317" cy="317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32" name="Oval 8"/>
                <p:cNvSpPr>
                  <a:spLocks noChangeArrowheads="1"/>
                </p:cNvSpPr>
                <p:nvPr/>
              </p:nvSpPr>
              <p:spPr bwMode="auto">
                <a:xfrm>
                  <a:off x="975" y="799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33" name="Oval 9"/>
                <p:cNvSpPr>
                  <a:spLocks noChangeArrowheads="1"/>
                </p:cNvSpPr>
                <p:nvPr/>
              </p:nvSpPr>
              <p:spPr bwMode="auto">
                <a:xfrm>
                  <a:off x="975" y="1117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34" name="Oval 10"/>
                <p:cNvSpPr>
                  <a:spLocks noChangeArrowheads="1"/>
                </p:cNvSpPr>
                <p:nvPr/>
              </p:nvSpPr>
              <p:spPr bwMode="auto">
                <a:xfrm>
                  <a:off x="1292" y="958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35" name="Oval 11"/>
                <p:cNvSpPr>
                  <a:spLocks noChangeArrowheads="1"/>
                </p:cNvSpPr>
                <p:nvPr/>
              </p:nvSpPr>
              <p:spPr bwMode="auto">
                <a:xfrm>
                  <a:off x="975" y="1979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36" name="Rectangle 12"/>
                <p:cNvSpPr>
                  <a:spLocks noChangeArrowheads="1"/>
                </p:cNvSpPr>
                <p:nvPr/>
              </p:nvSpPr>
              <p:spPr bwMode="auto">
                <a:xfrm>
                  <a:off x="1882" y="1117"/>
                  <a:ext cx="136" cy="317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37" name="Line 13"/>
                <p:cNvSpPr>
                  <a:spLocks noChangeShapeType="1"/>
                </p:cNvSpPr>
                <p:nvPr/>
              </p:nvSpPr>
              <p:spPr bwMode="auto">
                <a:xfrm>
                  <a:off x="1837" y="1706"/>
                  <a:ext cx="227" cy="0"/>
                </a:xfrm>
                <a:prstGeom prst="line">
                  <a:avLst/>
                </a:prstGeom>
                <a:noFill/>
                <a:ln w="508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38" name="Line 14"/>
                <p:cNvSpPr>
                  <a:spLocks noChangeShapeType="1"/>
                </p:cNvSpPr>
                <p:nvPr/>
              </p:nvSpPr>
              <p:spPr bwMode="auto">
                <a:xfrm>
                  <a:off x="1837" y="1774"/>
                  <a:ext cx="227" cy="0"/>
                </a:xfrm>
                <a:prstGeom prst="line">
                  <a:avLst/>
                </a:prstGeom>
                <a:noFill/>
                <a:ln w="508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436239" name="AutoShape 15"/>
                <p:cNvCxnSpPr>
                  <a:cxnSpLocks noChangeShapeType="1"/>
                  <a:stCxn id="436231" idx="0"/>
                  <a:endCxn id="436232" idx="2"/>
                </p:cNvCxnSpPr>
                <p:nvPr/>
              </p:nvCxnSpPr>
              <p:spPr bwMode="auto">
                <a:xfrm rot="16200000">
                  <a:off x="555" y="833"/>
                  <a:ext cx="397" cy="419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6240" name="AutoShape 16"/>
                <p:cNvCxnSpPr>
                  <a:cxnSpLocks noChangeShapeType="1"/>
                  <a:stCxn id="436233" idx="4"/>
                  <a:endCxn id="436235" idx="0"/>
                </p:cNvCxnSpPr>
                <p:nvPr/>
              </p:nvCxnSpPr>
              <p:spPr bwMode="auto">
                <a:xfrm>
                  <a:off x="1020" y="1219"/>
                  <a:ext cx="0" cy="748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6241" name="AutoShape 17"/>
                <p:cNvCxnSpPr>
                  <a:cxnSpLocks noChangeShapeType="1"/>
                  <a:stCxn id="436234" idx="6"/>
                  <a:endCxn id="436236" idx="0"/>
                </p:cNvCxnSpPr>
                <p:nvPr/>
              </p:nvCxnSpPr>
              <p:spPr bwMode="auto">
                <a:xfrm>
                  <a:off x="1394" y="1003"/>
                  <a:ext cx="556" cy="102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36242" name="Line 18"/>
                <p:cNvSpPr>
                  <a:spLocks noChangeShapeType="1"/>
                </p:cNvSpPr>
                <p:nvPr/>
              </p:nvSpPr>
              <p:spPr bwMode="auto">
                <a:xfrm>
                  <a:off x="1949" y="1434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436243" name="AutoShape 19"/>
                <p:cNvCxnSpPr>
                  <a:cxnSpLocks noChangeShapeType="1"/>
                  <a:stCxn id="436235" idx="6"/>
                  <a:endCxn id="436249" idx="1"/>
                </p:cNvCxnSpPr>
                <p:nvPr/>
              </p:nvCxnSpPr>
              <p:spPr bwMode="auto">
                <a:xfrm flipV="1">
                  <a:off x="1077" y="1806"/>
                  <a:ext cx="863" cy="218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6244" name="AutoShape 20"/>
                <p:cNvCxnSpPr>
                  <a:cxnSpLocks noChangeShapeType="1"/>
                  <a:stCxn id="436235" idx="2"/>
                  <a:endCxn id="436231" idx="4"/>
                </p:cNvCxnSpPr>
                <p:nvPr/>
              </p:nvCxnSpPr>
              <p:spPr bwMode="auto">
                <a:xfrm rot="10800000">
                  <a:off x="544" y="1582"/>
                  <a:ext cx="419" cy="442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3624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01" y="1170"/>
                  <a:ext cx="150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R</a:t>
                  </a:r>
                </a:p>
              </p:txBody>
            </p:sp>
            <p:sp>
              <p:nvSpPr>
                <p:cNvPr id="43624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655" y="1616"/>
                  <a:ext cx="150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C</a:t>
                  </a:r>
                </a:p>
              </p:txBody>
            </p:sp>
            <p:sp>
              <p:nvSpPr>
                <p:cNvPr id="436247" name="Line 23"/>
                <p:cNvSpPr>
                  <a:spLocks noChangeShapeType="1"/>
                </p:cNvSpPr>
                <p:nvPr/>
              </p:nvSpPr>
              <p:spPr bwMode="auto">
                <a:xfrm>
                  <a:off x="295" y="1207"/>
                  <a:ext cx="0" cy="4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4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13" y="1306"/>
                  <a:ext cx="150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U</a:t>
                  </a:r>
                </a:p>
              </p:txBody>
            </p:sp>
          </p:grpSp>
          <p:sp>
            <p:nvSpPr>
              <p:cNvPr id="436249" name="Oval 25"/>
              <p:cNvSpPr>
                <a:spLocks noChangeAspect="1" noChangeArrowheads="1"/>
              </p:cNvSpPr>
              <p:nvPr/>
            </p:nvSpPr>
            <p:spPr bwMode="auto">
              <a:xfrm flipV="1">
                <a:off x="1938" y="1781"/>
                <a:ext cx="16" cy="16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36267" name="Group 43"/>
            <p:cNvGrpSpPr>
              <a:grpSpLocks/>
            </p:cNvGrpSpPr>
            <p:nvPr/>
          </p:nvGrpSpPr>
          <p:grpSpPr bwMode="auto">
            <a:xfrm>
              <a:off x="895" y="709"/>
              <a:ext cx="1326" cy="1315"/>
              <a:chOff x="895" y="709"/>
              <a:chExt cx="1326" cy="1315"/>
            </a:xfrm>
          </p:grpSpPr>
          <p:grpSp>
            <p:nvGrpSpPr>
              <p:cNvPr id="436250" name="Group 26"/>
              <p:cNvGrpSpPr>
                <a:grpSpLocks/>
              </p:cNvGrpSpPr>
              <p:nvPr/>
            </p:nvGrpSpPr>
            <p:grpSpPr bwMode="auto">
              <a:xfrm>
                <a:off x="2018" y="1071"/>
                <a:ext cx="203" cy="454"/>
                <a:chOff x="2018" y="1071"/>
                <a:chExt cx="203" cy="454"/>
              </a:xfrm>
            </p:grpSpPr>
            <p:sp>
              <p:nvSpPr>
                <p:cNvPr id="43625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018" y="1162"/>
                  <a:ext cx="203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1800" b="1" baseline="-25000">
                      <a:solidFill>
                        <a:schemeClr val="bg2"/>
                      </a:solidFill>
                      <a:effectLst/>
                    </a:rPr>
                    <a:t>R</a:t>
                  </a:r>
                </a:p>
              </p:txBody>
            </p:sp>
            <p:sp>
              <p:nvSpPr>
                <p:cNvPr id="436252" name="Line 28"/>
                <p:cNvSpPr>
                  <a:spLocks noChangeShapeType="1"/>
                </p:cNvSpPr>
                <p:nvPr/>
              </p:nvSpPr>
              <p:spPr bwMode="auto">
                <a:xfrm>
                  <a:off x="2018" y="1071"/>
                  <a:ext cx="0" cy="4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36253" name="Group 29"/>
              <p:cNvGrpSpPr>
                <a:grpSpLocks/>
              </p:cNvGrpSpPr>
              <p:nvPr/>
            </p:nvGrpSpPr>
            <p:grpSpPr bwMode="auto">
              <a:xfrm>
                <a:off x="2018" y="1570"/>
                <a:ext cx="203" cy="454"/>
                <a:chOff x="2018" y="1570"/>
                <a:chExt cx="203" cy="454"/>
              </a:xfrm>
            </p:grpSpPr>
            <p:sp>
              <p:nvSpPr>
                <p:cNvPr id="43625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018" y="1616"/>
                  <a:ext cx="203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1800" b="1" baseline="-25000">
                      <a:solidFill>
                        <a:schemeClr val="bg2"/>
                      </a:solidFill>
                      <a:effectLst/>
                    </a:rPr>
                    <a:t>C</a:t>
                  </a:r>
                </a:p>
              </p:txBody>
            </p:sp>
            <p:sp>
              <p:nvSpPr>
                <p:cNvPr id="436255" name="Line 31"/>
                <p:cNvSpPr>
                  <a:spLocks noChangeShapeType="1"/>
                </p:cNvSpPr>
                <p:nvPr/>
              </p:nvSpPr>
              <p:spPr bwMode="auto">
                <a:xfrm>
                  <a:off x="2018" y="1570"/>
                  <a:ext cx="0" cy="4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36257" name="Line 33"/>
              <p:cNvSpPr>
                <a:spLocks noChangeShapeType="1"/>
              </p:cNvSpPr>
              <p:nvPr/>
            </p:nvSpPr>
            <p:spPr bwMode="auto">
              <a:xfrm flipH="1" flipV="1">
                <a:off x="895" y="890"/>
                <a:ext cx="294" cy="11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36258" name="Group 34"/>
              <p:cNvGrpSpPr>
                <a:grpSpLocks/>
              </p:cNvGrpSpPr>
              <p:nvPr/>
            </p:nvGrpSpPr>
            <p:grpSpPr bwMode="auto">
              <a:xfrm>
                <a:off x="1428" y="709"/>
                <a:ext cx="272" cy="226"/>
                <a:chOff x="1519" y="709"/>
                <a:chExt cx="272" cy="226"/>
              </a:xfrm>
            </p:grpSpPr>
            <p:sp>
              <p:nvSpPr>
                <p:cNvPr id="436259" name="Line 35"/>
                <p:cNvSpPr>
                  <a:spLocks noChangeShapeType="1"/>
                </p:cNvSpPr>
                <p:nvPr/>
              </p:nvSpPr>
              <p:spPr bwMode="auto">
                <a:xfrm rot="16200000">
                  <a:off x="1678" y="821"/>
                  <a:ext cx="0" cy="22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6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519" y="709"/>
                  <a:ext cx="145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i</a:t>
                  </a:r>
                  <a:r>
                    <a:rPr lang="cs-CZ" altLang="cs-CZ" sz="1800" b="1" baseline="-25000">
                      <a:solidFill>
                        <a:schemeClr val="bg2"/>
                      </a:solidFill>
                      <a:effectLst/>
                    </a:rPr>
                    <a:t>n</a:t>
                  </a:r>
                </a:p>
              </p:txBody>
            </p:sp>
          </p:grpSp>
        </p:grpSp>
      </p:grpSp>
      <p:sp>
        <p:nvSpPr>
          <p:cNvPr id="436261" name="Rectangle 37"/>
          <p:cNvSpPr>
            <a:spLocks noChangeArrowheads="1"/>
          </p:cNvSpPr>
          <p:nvPr/>
        </p:nvSpPr>
        <p:spPr bwMode="auto">
          <a:xfrm>
            <a:off x="733091" y="3492084"/>
            <a:ext cx="316835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kondenzátoru 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36263" name="Rectangle 39"/>
          <p:cNvSpPr>
            <a:spLocks noChangeArrowheads="1"/>
          </p:cNvSpPr>
          <p:nvPr/>
        </p:nvSpPr>
        <p:spPr bwMode="auto">
          <a:xfrm>
            <a:off x="1082179" y="4475262"/>
            <a:ext cx="4464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po dosazení do napěťové rovnice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3626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06797"/>
              </p:ext>
            </p:extLst>
          </p:nvPr>
        </p:nvGraphicFramePr>
        <p:xfrm>
          <a:off x="5540210" y="4327836"/>
          <a:ext cx="32099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91" name="Rovnice" r:id="rId3" imgW="1765080" imgH="393480" progId="Equation.3">
                  <p:embed/>
                </p:oleObj>
              </mc:Choice>
              <mc:Fallback>
                <p:oleObj name="Rovnice" r:id="rId3" imgW="1765080" imgH="3934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210" y="4327836"/>
                        <a:ext cx="3209925" cy="720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65" name="Rectangle 41"/>
          <p:cNvSpPr>
            <a:spLocks noChangeArrowheads="1"/>
          </p:cNvSpPr>
          <p:nvPr/>
        </p:nvSpPr>
        <p:spPr bwMode="auto">
          <a:xfrm>
            <a:off x="468702" y="5000624"/>
            <a:ext cx="5184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proud z rovnice rovnici lze určit pomocí vyšší matematiky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kde  je časová konstanta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3626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6860"/>
              </p:ext>
            </p:extLst>
          </p:nvPr>
        </p:nvGraphicFramePr>
        <p:xfrm>
          <a:off x="5546229" y="5096498"/>
          <a:ext cx="19621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92" name="Rovnice" r:id="rId5" imgW="888840" imgH="342720" progId="Equation.3">
                  <p:embed/>
                </p:oleObj>
              </mc:Choice>
              <mc:Fallback>
                <p:oleObj name="Rovnice" r:id="rId5" imgW="888840" imgH="34272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229" y="5096498"/>
                        <a:ext cx="1962150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70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07742"/>
              </p:ext>
            </p:extLst>
          </p:nvPr>
        </p:nvGraphicFramePr>
        <p:xfrm>
          <a:off x="3676897" y="5644356"/>
          <a:ext cx="14398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93" name="Rovnice" r:id="rId7" imgW="583920" imgH="177480" progId="Equation.3">
                  <p:embed/>
                </p:oleObj>
              </mc:Choice>
              <mc:Fallback>
                <p:oleObj name="Rovnice" r:id="rId7" imgW="583920" imgH="1774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897" y="5644356"/>
                        <a:ext cx="1439863" cy="436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71" name="Rectangle 47"/>
          <p:cNvSpPr>
            <a:spLocks noChangeArrowheads="1"/>
          </p:cNvSpPr>
          <p:nvPr/>
        </p:nvSpPr>
        <p:spPr bwMode="auto">
          <a:xfrm>
            <a:off x="485775" y="6253162"/>
            <a:ext cx="7200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Časová konstanta  určuje rychlost nabíjení kondenzátoru.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3962052" y="1109129"/>
            <a:ext cx="497239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částečné odvození napětí na kondenzátoru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4113642" y="1706111"/>
            <a:ext cx="172930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ustálený stav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6057793" y="1511020"/>
                <a:ext cx="283468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cs-CZ" sz="2400" b="1" i="1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r>
                        <a:rPr 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cs-CZ" sz="2400" b="1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793" y="1511020"/>
                <a:ext cx="2834687" cy="693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3852368" y="2356726"/>
            <a:ext cx="2039530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přírůstek napětí při nabíjení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946291" y="2401533"/>
                <a:ext cx="2953949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cs-CZ" sz="24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∗∆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291" y="2401533"/>
                <a:ext cx="2953949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039679" y="3251791"/>
                <a:ext cx="486056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)∆</m:t>
                              </m:r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679" y="3251791"/>
                <a:ext cx="4860561" cy="8943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6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nabíjení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7284" name="Rectangle 36"/>
          <p:cNvSpPr>
            <a:spLocks noChangeArrowheads="1"/>
          </p:cNvSpPr>
          <p:nvPr/>
        </p:nvSpPr>
        <p:spPr bwMode="auto">
          <a:xfrm>
            <a:off x="179388" y="1052513"/>
            <a:ext cx="43211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proud v obvodu (nabíjecí proud)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klesající exponenciální funkce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37292" name="Object 44"/>
          <p:cNvGraphicFramePr>
            <a:graphicFrameLocks noChangeAspect="1"/>
          </p:cNvGraphicFramePr>
          <p:nvPr/>
        </p:nvGraphicFramePr>
        <p:xfrm>
          <a:off x="4643438" y="1052513"/>
          <a:ext cx="165576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99" name="Rovnice" r:id="rId3" imgW="888840" imgH="342720" progId="Equation.3">
                  <p:embed/>
                </p:oleObj>
              </mc:Choice>
              <mc:Fallback>
                <p:oleObj name="Rovnice" r:id="rId3" imgW="888840" imgH="34272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052513"/>
                        <a:ext cx="1655762" cy="6365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179388" y="1917700"/>
            <a:ext cx="41767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rezistoru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klesající exponenciální funkce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37294" name="Object 46"/>
          <p:cNvGraphicFramePr>
            <a:graphicFrameLocks noChangeAspect="1"/>
          </p:cNvGraphicFramePr>
          <p:nvPr/>
        </p:nvGraphicFramePr>
        <p:xfrm>
          <a:off x="4659313" y="1855788"/>
          <a:ext cx="437673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00" name="Rovnice" r:id="rId5" imgW="2349360" imgH="342720" progId="Equation.3">
                  <p:embed/>
                </p:oleObj>
              </mc:Choice>
              <mc:Fallback>
                <p:oleObj name="Rovnice" r:id="rId5" imgW="2349360" imgH="34272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855788"/>
                        <a:ext cx="4376737" cy="6365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95" name="Rectangle 47"/>
          <p:cNvSpPr>
            <a:spLocks noChangeArrowheads="1"/>
          </p:cNvSpPr>
          <p:nvPr/>
        </p:nvSpPr>
        <p:spPr bwMode="auto">
          <a:xfrm>
            <a:off x="179388" y="2636838"/>
            <a:ext cx="41767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kondenzátoru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rostoucí exponenciální funkce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37296" name="Object 48"/>
          <p:cNvGraphicFramePr>
            <a:graphicFrameLocks noChangeAspect="1"/>
          </p:cNvGraphicFramePr>
          <p:nvPr/>
        </p:nvGraphicFramePr>
        <p:xfrm>
          <a:off x="4356100" y="2708275"/>
          <a:ext cx="46799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01" name="Rovnice" r:id="rId7" imgW="2768400" imgH="342720" progId="Equation.3">
                  <p:embed/>
                </p:oleObj>
              </mc:Choice>
              <mc:Fallback>
                <p:oleObj name="Rovnice" r:id="rId7" imgW="2768400" imgH="34272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708275"/>
                        <a:ext cx="4679950" cy="577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7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7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nabíjení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382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1601"/>
          <a:stretch>
            <a:fillRect/>
          </a:stretch>
        </p:blipFill>
        <p:spPr bwMode="auto">
          <a:xfrm>
            <a:off x="107950" y="1049338"/>
            <a:ext cx="8964613" cy="57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Zhodnocení průběhu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31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1.	Na kondenzátoru nelze docílit skokové změny napětí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2.	Rychlost nárůstu napětí na kondenzátoru je dána časovou konstantou . Přechodový děj se považuje za ukončený (kondenzátor je nabitý) za dobu t=3*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3.	Na kondenzátoru může dojít ke skokové změně proudu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4.	Průběh napětí na odporu kopíruje průběh proudu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5.	Okamžitý součet napětí na odporu a kondenzátoru je roven napětí zdroje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kondenzátory se používají k vyhlazení průběhu napětí (usměrňovače) a k odrušení špiček napětí (ochrana elektroniky). 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439305" name="Picture 9" descr="MC90043780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97425"/>
            <a:ext cx="2447925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6" name="Picture 10" descr="MC90043242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187325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17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RC obvod je tvořen kondenzátorem C=1mF a rezistorem R=500. Napětí zdroje je 200V.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a)	určete funkce pro průběh napětí a proudu, funkce zakreslete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b)	vypočítejte okamžité hodnoty napětí a proudu v čase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=0,3s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c)	vypočítejte hodnotu napětí na kondenzátoru pro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=3*    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179388" y="2973388"/>
            <a:ext cx="2447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Časová konstanta 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2700338" y="2973388"/>
          <a:ext cx="34559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6" name="Rovnice" r:id="rId3" imgW="1726920" imgH="228600" progId="Equation.3">
                  <p:embed/>
                </p:oleObj>
              </mc:Choice>
              <mc:Fallback>
                <p:oleObj name="Rovnice" r:id="rId3" imgW="1726920" imgH="228600" progId="Equation.3">
                  <p:embed/>
                  <p:pic>
                    <p:nvPicPr>
                      <p:cNvPr id="440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973388"/>
                        <a:ext cx="3455987" cy="4556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9" name="Rectangle 9"/>
          <p:cNvSpPr>
            <a:spLocks noChangeArrowheads="1"/>
          </p:cNvSpPr>
          <p:nvPr/>
        </p:nvSpPr>
        <p:spPr bwMode="auto">
          <a:xfrm>
            <a:off x="1689100" y="3725863"/>
            <a:ext cx="2376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Nabíjecí proud i(t)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</a:t>
            </a:r>
          </a:p>
        </p:txBody>
      </p:sp>
      <p:graphicFrame>
        <p:nvGraphicFramePr>
          <p:cNvPr id="440330" name="Object 10"/>
          <p:cNvGraphicFramePr>
            <a:graphicFrameLocks noChangeAspect="1"/>
          </p:cNvGraphicFramePr>
          <p:nvPr/>
        </p:nvGraphicFramePr>
        <p:xfrm>
          <a:off x="4140200" y="3527425"/>
          <a:ext cx="49688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7" name="Rovnice" r:id="rId5" imgW="2997000" imgH="444240" progId="Equation.3">
                  <p:embed/>
                </p:oleObj>
              </mc:Choice>
              <mc:Fallback>
                <p:oleObj name="Rovnice" r:id="rId5" imgW="2997000" imgH="444240" progId="Equation.3">
                  <p:embed/>
                  <p:pic>
                    <p:nvPicPr>
                      <p:cNvPr id="4403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527425"/>
                        <a:ext cx="4968875" cy="735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31" name="Rectangle 11"/>
          <p:cNvSpPr>
            <a:spLocks noChangeArrowheads="1"/>
          </p:cNvSpPr>
          <p:nvPr/>
        </p:nvSpPr>
        <p:spPr bwMode="auto">
          <a:xfrm>
            <a:off x="1042988" y="4518025"/>
            <a:ext cx="3024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rezistoru u(t)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</a:p>
        </p:txBody>
      </p:sp>
      <p:graphicFrame>
        <p:nvGraphicFramePr>
          <p:cNvPr id="440332" name="Object 12"/>
          <p:cNvGraphicFramePr>
            <a:graphicFrameLocks noChangeAspect="1"/>
          </p:cNvGraphicFramePr>
          <p:nvPr/>
        </p:nvGraphicFramePr>
        <p:xfrm>
          <a:off x="4162425" y="4381500"/>
          <a:ext cx="31480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8" name="Rovnice" r:id="rId7" imgW="1688760" imgH="355320" progId="Equation.3">
                  <p:embed/>
                </p:oleObj>
              </mc:Choice>
              <mc:Fallback>
                <p:oleObj name="Rovnice" r:id="rId7" imgW="1688760" imgH="355320" progId="Equation.3">
                  <p:embed/>
                  <p:pic>
                    <p:nvPicPr>
                      <p:cNvPr id="4403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4381500"/>
                        <a:ext cx="3148013" cy="660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33" name="Rectangle 13"/>
          <p:cNvSpPr>
            <a:spLocks noChangeArrowheads="1"/>
          </p:cNvSpPr>
          <p:nvPr/>
        </p:nvSpPr>
        <p:spPr bwMode="auto">
          <a:xfrm>
            <a:off x="466725" y="5332413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kondenzátoru u(t)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</a:t>
            </a:r>
          </a:p>
        </p:txBody>
      </p:sp>
      <p:graphicFrame>
        <p:nvGraphicFramePr>
          <p:cNvPr id="440334" name="Object 14"/>
          <p:cNvGraphicFramePr>
            <a:graphicFrameLocks noChangeAspect="1"/>
          </p:cNvGraphicFramePr>
          <p:nvPr/>
        </p:nvGraphicFramePr>
        <p:xfrm>
          <a:off x="4140200" y="5184775"/>
          <a:ext cx="38433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9" name="Rovnice" r:id="rId9" imgW="2273040" imgH="368280" progId="Equation.3">
                  <p:embed/>
                </p:oleObj>
              </mc:Choice>
              <mc:Fallback>
                <p:oleObj name="Rovnice" r:id="rId9" imgW="2273040" imgH="368280" progId="Equation.3">
                  <p:embed/>
                  <p:pic>
                    <p:nvPicPr>
                      <p:cNvPr id="4403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184775"/>
                        <a:ext cx="3843338" cy="620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7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0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0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17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RC obvod je tvořen kondenzátorem C=1mF a rezistorem R=500. Napětí zdroje je 200V.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a)	určete funkce pro průběh napětí a proudu, funkce zakreslete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b)	vypočítejte okamžité hodnoty napětí a proudu v čase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=0,3s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c)	vypočítejte hodnotu napětí na kondenzátoru pro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=3*    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0329" name="Rectangle 9"/>
          <p:cNvSpPr>
            <a:spLocks noChangeArrowheads="1"/>
          </p:cNvSpPr>
          <p:nvPr/>
        </p:nvSpPr>
        <p:spPr bwMode="auto">
          <a:xfrm>
            <a:off x="175003" y="3126930"/>
            <a:ext cx="360007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Velikost proudu v čase 0,3 sek.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0333" name="Rectangle 13"/>
          <p:cNvSpPr>
            <a:spLocks noChangeArrowheads="1"/>
          </p:cNvSpPr>
          <p:nvPr/>
        </p:nvSpPr>
        <p:spPr bwMode="auto">
          <a:xfrm>
            <a:off x="188058" y="4383733"/>
            <a:ext cx="553607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Velikost napětí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 kondenzátoru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 čase 0,3 sek.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956093" y="3507410"/>
                <a:ext cx="5362301" cy="471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=0,3</m:t>
                          </m:r>
                        </m:e>
                      </m:d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=0,4∗</m:t>
                      </m:r>
                      <m:sSup>
                        <m:sSup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den>
                          </m:f>
                        </m:sup>
                      </m:sSup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=0,4∗</m:t>
                      </m:r>
                      <m:sSup>
                        <m:sSup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den>
                          </m:f>
                        </m:sup>
                      </m:sSup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=0,219 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s-CZ" sz="2000" i="1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093" y="3507410"/>
                <a:ext cx="5362301" cy="4719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044314" y="4779445"/>
                <a:ext cx="6929846" cy="471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=0,3</m:t>
                          </m:r>
                        </m:e>
                      </m:d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=200∗</m:t>
                      </m:r>
                      <m:sSup>
                        <m:sSup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den>
                          </m:f>
                        </m:sup>
                      </m:sSup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)=200∗(1−</m:t>
                      </m:r>
                      <m:sSup>
                        <m:sSup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den>
                          </m:f>
                        </m:sup>
                      </m:sSup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)=90,23 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sz="2000" i="1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314" y="4779445"/>
                <a:ext cx="6929846" cy="4719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3850" y="5672103"/>
            <a:ext cx="553607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Velikost napětí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 kondenzátoru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 čase 3*.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467750" y="6128532"/>
                <a:ext cx="7496863" cy="4682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=0,3</m:t>
                          </m:r>
                        </m:e>
                      </m:d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=200∗(1−</m:t>
                      </m:r>
                      <m:sSup>
                        <m:sSup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den>
                          </m:f>
                        </m:sup>
                      </m:sSup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)=200∗(1−</m:t>
                      </m:r>
                      <m:sSup>
                        <m:sSup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)=190,04 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sz="2000" i="1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750" y="6128532"/>
                <a:ext cx="7496863" cy="468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/>
      <p:bldP spid="2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nabíjení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413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6830" r="1700" b="3128"/>
          <a:stretch>
            <a:fillRect/>
          </a:stretch>
        </p:blipFill>
        <p:spPr bwMode="auto">
          <a:xfrm>
            <a:off x="179388" y="1125538"/>
            <a:ext cx="8785225" cy="5543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15967" r="35625" b="19792"/>
          <a:stretch>
            <a:fillRect/>
          </a:stretch>
        </p:blipFill>
        <p:spPr bwMode="auto">
          <a:xfrm>
            <a:off x="144463" y="92075"/>
            <a:ext cx="7956550" cy="672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6228" r="35625" b="9944"/>
          <a:stretch>
            <a:fillRect/>
          </a:stretch>
        </p:blipFill>
        <p:spPr bwMode="auto">
          <a:xfrm>
            <a:off x="179388" y="115888"/>
            <a:ext cx="6985000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188913"/>
            <a:ext cx="4392612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Základní pojmy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79388" y="4037013"/>
            <a:ext cx="8785225" cy="265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předchozích úvahách jsme vždy předpokládali ustálený stav obvodu. Tomu odpovídal průběh napětí a proudu na prvcích obvodu: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ustálený stejnosměrný proud – rezistor – přímka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	harmonický průběh proudu – R, L, C – harmonický (sinusový) průběh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praxi je ale nutné často řešit přechodné děje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zapnutí a vypnutí obvodu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regulace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poruchové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stavy (příklady)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90224" name="Rectangle 112"/>
          <p:cNvSpPr>
            <a:spLocks noChangeArrowheads="1"/>
          </p:cNvSpPr>
          <p:nvPr/>
        </p:nvSpPr>
        <p:spPr bwMode="auto">
          <a:xfrm>
            <a:off x="179388" y="1125538"/>
            <a:ext cx="8785225" cy="27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80975" indent="-180975"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Přechodový jev nastane, přechází-li obvod z jednoho ustáleného stavu do jiného ustáleného stavu.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Jedná se o závislost elektrických veličin na čase.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Délka přechodového děje může být řádově od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s do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hodin (příklady …)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Řešení přechodových dějů: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-	matematicky (jednoduché nebo složené funkce)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-	měřením na digitálním osciloskopu nebo analyzátoru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-	simulací</a:t>
            </a:r>
          </a:p>
        </p:txBody>
      </p:sp>
      <p:pic>
        <p:nvPicPr>
          <p:cNvPr id="90229" name="Picture 117" descr="MC90043757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516563"/>
            <a:ext cx="19367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0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0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0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0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0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- nabíjení RC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RC obvod je tvořen kondenzátorem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C=50F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 rezistorem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R=3,5k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 čase 250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je proud na kondenzátoru 2,85 mA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vypočítejte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maximální hodnotu proudu a napětí zdroje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c)	vypočítejte hodnotu napětí na kondenzátoru pro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 čase 250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179388" y="2704857"/>
            <a:ext cx="2447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Časová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konstanta 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0329" name="Rectangle 9"/>
          <p:cNvSpPr>
            <a:spLocks noChangeArrowheads="1"/>
          </p:cNvSpPr>
          <p:nvPr/>
        </p:nvSpPr>
        <p:spPr bwMode="auto">
          <a:xfrm>
            <a:off x="252583" y="3651974"/>
            <a:ext cx="2953147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Maximální proud -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max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0331" name="Rectangle 11"/>
          <p:cNvSpPr>
            <a:spLocks noChangeArrowheads="1"/>
          </p:cNvSpPr>
          <p:nvPr/>
        </p:nvSpPr>
        <p:spPr bwMode="auto">
          <a:xfrm>
            <a:off x="252583" y="4858917"/>
            <a:ext cx="214654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zdroje - U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0333" name="Rectangle 13"/>
          <p:cNvSpPr>
            <a:spLocks noChangeArrowheads="1"/>
          </p:cNvSpPr>
          <p:nvPr/>
        </p:nvSpPr>
        <p:spPr bwMode="auto">
          <a:xfrm>
            <a:off x="244159" y="5621206"/>
            <a:ext cx="4687881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kondenzátoru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 daném čase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059832" y="2798741"/>
                <a:ext cx="48680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=50∗</m:t>
                      </m:r>
                      <m:sSup>
                        <m:sSup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∗3,5∗</m:t>
                      </m:r>
                      <m:sSup>
                        <m:sSup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=175 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cs-CZ" sz="20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798741"/>
                <a:ext cx="4868064" cy="307777"/>
              </a:xfrm>
              <a:prstGeom prst="rect">
                <a:avLst/>
              </a:prstGeom>
              <a:blipFill>
                <a:blip r:embed="rId2"/>
                <a:stretch>
                  <a:fillRect l="-876" t="-1961" b="-5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451041" y="3471792"/>
                <a:ext cx="3755002" cy="740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20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2,85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250</m:t>
                                  </m:r>
                                </m:num>
                                <m:den>
                                  <m:r>
                                    <a:rPr lang="cs-CZ" sz="20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175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=11,89 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cs-CZ" sz="20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41" y="3471792"/>
                <a:ext cx="3755002" cy="740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451041" y="4858917"/>
                <a:ext cx="42065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=11,89∗3,5=41,62 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sz="20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41" y="4858917"/>
                <a:ext cx="4206536" cy="307777"/>
              </a:xfrm>
              <a:prstGeom prst="rect">
                <a:avLst/>
              </a:prstGeom>
              <a:blipFill>
                <a:blip r:embed="rId4"/>
                <a:stretch>
                  <a:fillRect l="-1594" b="-98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35722" y="6050119"/>
                <a:ext cx="7348999" cy="453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=250</m:t>
                          </m:r>
                        </m:e>
                      </m:d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20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=41,,62∗</m:t>
                      </m:r>
                      <m:d>
                        <m:d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250</m:t>
                                  </m:r>
                                </m:num>
                                <m:den>
                                  <m:r>
                                    <a:rPr lang="cs-CZ" sz="20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175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=31,65 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sz="20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22" y="6050119"/>
                <a:ext cx="7348999" cy="453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5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0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/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- nabíjení RC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37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442913" indent="-442913">
              <a:buNone/>
              <a:tabLst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Vypočítejte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za jakou dobu se nabije kondenzátor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12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µF v obvodu s rezistorem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300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85%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zdroje.</a:t>
            </a:r>
          </a:p>
          <a:p>
            <a:pPr marL="442913" indent="-442913">
              <a:buNone/>
              <a:tabLst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 = 6,83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)</a:t>
            </a:r>
          </a:p>
          <a:p>
            <a:pPr marL="442913" indent="-442913">
              <a:buNone/>
              <a:tabLst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kapacitu kondenzátoru a počáteční proudový náraz, je-li při zapnutí RC obvodu napětí na odporu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85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 za dobu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7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 Napětí zdroje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130V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velikost odporu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2,5k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</a:t>
            </a:r>
          </a:p>
          <a:p>
            <a:pPr marL="442913" indent="-442913">
              <a:buNone/>
              <a:tabLst/>
            </a:pP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(C = 2,97 F)</a:t>
            </a:r>
          </a:p>
          <a:p>
            <a:pPr marL="442913" indent="-442913">
              <a:buNone/>
              <a:tabLst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Vypočítejte napětí na odporu a kondenzátoru a proud při zapnutí RC obvodu v čase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0,27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je-li napětí zdroje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78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V, kapacita kondenzátoru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0,12 F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 velikost odporu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11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 marL="442913" indent="-442913">
              <a:buNone/>
              <a:tabLst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(i=5,78 mA,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uR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63,6 V,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uC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14,4 V)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50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Stejnosměrný zdroj – R, C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 flipH="1" flipV="1">
            <a:off x="1548482" y="1412875"/>
            <a:ext cx="503238" cy="180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45445" name="Group 5"/>
          <p:cNvGrpSpPr>
            <a:grpSpLocks/>
          </p:cNvGrpSpPr>
          <p:nvPr/>
        </p:nvGrpSpPr>
        <p:grpSpPr bwMode="auto">
          <a:xfrm>
            <a:off x="178643" y="1268413"/>
            <a:ext cx="3097213" cy="2016125"/>
            <a:chOff x="113" y="799"/>
            <a:chExt cx="1951" cy="1270"/>
          </a:xfrm>
        </p:grpSpPr>
        <p:grpSp>
          <p:nvGrpSpPr>
            <p:cNvPr id="445446" name="Group 6"/>
            <p:cNvGrpSpPr>
              <a:grpSpLocks/>
            </p:cNvGrpSpPr>
            <p:nvPr/>
          </p:nvGrpSpPr>
          <p:grpSpPr bwMode="auto">
            <a:xfrm>
              <a:off x="113" y="799"/>
              <a:ext cx="1951" cy="1270"/>
              <a:chOff x="113" y="799"/>
              <a:chExt cx="1951" cy="1270"/>
            </a:xfrm>
          </p:grpSpPr>
          <p:sp>
            <p:nvSpPr>
              <p:cNvPr id="445447" name="Oval 7"/>
              <p:cNvSpPr>
                <a:spLocks noChangeArrowheads="1"/>
              </p:cNvSpPr>
              <p:nvPr/>
            </p:nvSpPr>
            <p:spPr bwMode="auto">
              <a:xfrm>
                <a:off x="385" y="1253"/>
                <a:ext cx="317" cy="31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5448" name="Oval 8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90" cy="9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5449" name="Oval 9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90" cy="9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5450" name="Oval 10"/>
              <p:cNvSpPr>
                <a:spLocks noChangeArrowheads="1"/>
              </p:cNvSpPr>
              <p:nvPr/>
            </p:nvSpPr>
            <p:spPr bwMode="auto">
              <a:xfrm>
                <a:off x="1292" y="958"/>
                <a:ext cx="90" cy="9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5451" name="Oval 11"/>
              <p:cNvSpPr>
                <a:spLocks noChangeArrowheads="1"/>
              </p:cNvSpPr>
              <p:nvPr/>
            </p:nvSpPr>
            <p:spPr bwMode="auto">
              <a:xfrm>
                <a:off x="975" y="1979"/>
                <a:ext cx="90" cy="9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5452" name="Rectangle 12"/>
              <p:cNvSpPr>
                <a:spLocks noChangeArrowheads="1"/>
              </p:cNvSpPr>
              <p:nvPr/>
            </p:nvSpPr>
            <p:spPr bwMode="auto">
              <a:xfrm>
                <a:off x="1882" y="1117"/>
                <a:ext cx="136" cy="317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5453" name="Line 13"/>
              <p:cNvSpPr>
                <a:spLocks noChangeShapeType="1"/>
              </p:cNvSpPr>
              <p:nvPr/>
            </p:nvSpPr>
            <p:spPr bwMode="auto">
              <a:xfrm>
                <a:off x="1837" y="1706"/>
                <a:ext cx="227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5454" name="Line 14"/>
              <p:cNvSpPr>
                <a:spLocks noChangeShapeType="1"/>
              </p:cNvSpPr>
              <p:nvPr/>
            </p:nvSpPr>
            <p:spPr bwMode="auto">
              <a:xfrm>
                <a:off x="1837" y="1774"/>
                <a:ext cx="227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45455" name="AutoShape 15"/>
              <p:cNvCxnSpPr>
                <a:cxnSpLocks noChangeShapeType="1"/>
                <a:stCxn id="445447" idx="0"/>
                <a:endCxn id="445448" idx="2"/>
              </p:cNvCxnSpPr>
              <p:nvPr/>
            </p:nvCxnSpPr>
            <p:spPr bwMode="auto">
              <a:xfrm rot="16200000">
                <a:off x="555" y="833"/>
                <a:ext cx="397" cy="419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5456" name="AutoShape 16"/>
              <p:cNvCxnSpPr>
                <a:cxnSpLocks noChangeShapeType="1"/>
                <a:stCxn id="445449" idx="4"/>
                <a:endCxn id="445451" idx="0"/>
              </p:cNvCxnSpPr>
              <p:nvPr/>
            </p:nvCxnSpPr>
            <p:spPr bwMode="auto">
              <a:xfrm>
                <a:off x="1020" y="1219"/>
                <a:ext cx="0" cy="748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5457" name="AutoShape 17"/>
              <p:cNvCxnSpPr>
                <a:cxnSpLocks noChangeShapeType="1"/>
                <a:stCxn id="445450" idx="6"/>
                <a:endCxn id="445452" idx="0"/>
              </p:cNvCxnSpPr>
              <p:nvPr/>
            </p:nvCxnSpPr>
            <p:spPr bwMode="auto">
              <a:xfrm>
                <a:off x="1394" y="1003"/>
                <a:ext cx="556" cy="102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45458" name="Line 18"/>
              <p:cNvSpPr>
                <a:spLocks noChangeShapeType="1"/>
              </p:cNvSpPr>
              <p:nvPr/>
            </p:nvSpPr>
            <p:spPr bwMode="auto">
              <a:xfrm>
                <a:off x="1949" y="1434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45459" name="AutoShape 19"/>
              <p:cNvCxnSpPr>
                <a:cxnSpLocks noChangeShapeType="1"/>
                <a:stCxn id="445451" idx="6"/>
                <a:endCxn id="445465" idx="1"/>
              </p:cNvCxnSpPr>
              <p:nvPr/>
            </p:nvCxnSpPr>
            <p:spPr bwMode="auto">
              <a:xfrm flipV="1">
                <a:off x="1077" y="1806"/>
                <a:ext cx="863" cy="2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5460" name="AutoShape 20"/>
              <p:cNvCxnSpPr>
                <a:cxnSpLocks noChangeShapeType="1"/>
                <a:stCxn id="445451" idx="2"/>
                <a:endCxn id="445447" idx="4"/>
              </p:cNvCxnSpPr>
              <p:nvPr/>
            </p:nvCxnSpPr>
            <p:spPr bwMode="auto">
              <a:xfrm rot="10800000">
                <a:off x="544" y="1582"/>
                <a:ext cx="419" cy="442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45461" name="Text Box 21"/>
              <p:cNvSpPr txBox="1">
                <a:spLocks noChangeArrowheads="1"/>
              </p:cNvSpPr>
              <p:nvPr/>
            </p:nvSpPr>
            <p:spPr bwMode="auto">
              <a:xfrm>
                <a:off x="1701" y="1170"/>
                <a:ext cx="15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R</a:t>
                </a:r>
              </a:p>
            </p:txBody>
          </p:sp>
          <p:sp>
            <p:nvSpPr>
              <p:cNvPr id="445462" name="Text Box 22"/>
              <p:cNvSpPr txBox="1">
                <a:spLocks noChangeArrowheads="1"/>
              </p:cNvSpPr>
              <p:nvPr/>
            </p:nvSpPr>
            <p:spPr bwMode="auto">
              <a:xfrm>
                <a:off x="1655" y="1616"/>
                <a:ext cx="15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C</a:t>
                </a:r>
              </a:p>
            </p:txBody>
          </p:sp>
          <p:sp>
            <p:nvSpPr>
              <p:cNvPr id="445463" name="Line 23"/>
              <p:cNvSpPr>
                <a:spLocks noChangeShapeType="1"/>
              </p:cNvSpPr>
              <p:nvPr/>
            </p:nvSpPr>
            <p:spPr bwMode="auto">
              <a:xfrm>
                <a:off x="295" y="120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5464" name="Text Box 24"/>
              <p:cNvSpPr txBox="1">
                <a:spLocks noChangeArrowheads="1"/>
              </p:cNvSpPr>
              <p:nvPr/>
            </p:nvSpPr>
            <p:spPr bwMode="auto">
              <a:xfrm>
                <a:off x="113" y="1306"/>
                <a:ext cx="15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U</a:t>
                </a:r>
              </a:p>
            </p:txBody>
          </p:sp>
        </p:grpSp>
        <p:sp>
          <p:nvSpPr>
            <p:cNvPr id="445465" name="Oval 25"/>
            <p:cNvSpPr>
              <a:spLocks noChangeAspect="1" noChangeArrowheads="1"/>
            </p:cNvSpPr>
            <p:nvPr/>
          </p:nvSpPr>
          <p:spPr bwMode="auto">
            <a:xfrm flipV="1">
              <a:off x="1938" y="1781"/>
              <a:ext cx="16" cy="16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445487" name="Group 47"/>
          <p:cNvGrpSpPr>
            <a:grpSpLocks/>
          </p:cNvGrpSpPr>
          <p:nvPr/>
        </p:nvGrpSpPr>
        <p:grpSpPr bwMode="auto">
          <a:xfrm>
            <a:off x="3313633" y="1700213"/>
            <a:ext cx="322263" cy="720725"/>
            <a:chOff x="2018" y="1071"/>
            <a:chExt cx="203" cy="454"/>
          </a:xfrm>
        </p:grpSpPr>
        <p:sp>
          <p:nvSpPr>
            <p:cNvPr id="445467" name="Text Box 27"/>
            <p:cNvSpPr txBox="1">
              <a:spLocks noChangeArrowheads="1"/>
            </p:cNvSpPr>
            <p:nvPr/>
          </p:nvSpPr>
          <p:spPr bwMode="auto">
            <a:xfrm>
              <a:off x="2018" y="1162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</a:rPr>
                <a:t>R</a:t>
              </a:r>
            </a:p>
          </p:txBody>
        </p:sp>
        <p:sp>
          <p:nvSpPr>
            <p:cNvPr id="445468" name="Line 28"/>
            <p:cNvSpPr>
              <a:spLocks noChangeShapeType="1"/>
            </p:cNvSpPr>
            <p:nvPr/>
          </p:nvSpPr>
          <p:spPr bwMode="auto">
            <a:xfrm>
              <a:off x="2018" y="1071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445488" name="Group 48"/>
          <p:cNvGrpSpPr>
            <a:grpSpLocks/>
          </p:cNvGrpSpPr>
          <p:nvPr/>
        </p:nvGrpSpPr>
        <p:grpSpPr bwMode="auto">
          <a:xfrm>
            <a:off x="3348236" y="2492375"/>
            <a:ext cx="647700" cy="720725"/>
            <a:chOff x="2018" y="1570"/>
            <a:chExt cx="408" cy="454"/>
          </a:xfrm>
        </p:grpSpPr>
        <p:sp>
          <p:nvSpPr>
            <p:cNvPr id="445470" name="Text Box 30"/>
            <p:cNvSpPr txBox="1">
              <a:spLocks noChangeArrowheads="1"/>
            </p:cNvSpPr>
            <p:nvPr/>
          </p:nvSpPr>
          <p:spPr bwMode="auto">
            <a:xfrm>
              <a:off x="2035" y="1616"/>
              <a:ext cx="39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</a:rPr>
                <a:t>U=u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</a:rPr>
                <a:t>C</a:t>
              </a:r>
            </a:p>
          </p:txBody>
        </p:sp>
        <p:sp>
          <p:nvSpPr>
            <p:cNvPr id="445471" name="Line 31"/>
            <p:cNvSpPr>
              <a:spLocks noChangeShapeType="1"/>
            </p:cNvSpPr>
            <p:nvPr/>
          </p:nvSpPr>
          <p:spPr bwMode="auto">
            <a:xfrm>
              <a:off x="2018" y="1570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45472" name="Rectangle 32"/>
          <p:cNvSpPr>
            <a:spLocks noChangeArrowheads="1"/>
          </p:cNvSpPr>
          <p:nvPr/>
        </p:nvSpPr>
        <p:spPr bwMode="auto">
          <a:xfrm>
            <a:off x="3779838" y="981075"/>
            <a:ext cx="5256212" cy="30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Vypnutí obvodu (vybíjení kondenzátoru)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kondenzátor je nabitý na napětí zdroje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obvodem začne procházet vybíjecí proud (i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), kondenzátor se začne vybíjet (předpokládáme původní směr proudu)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na rezistoru vzniká úbytek napětí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(předpokládáme původní směr napětí)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energie kondenzátoru se na odporu přemění na teplo</a:t>
            </a:r>
            <a:endParaRPr lang="cs-CZ" altLang="cs-CZ" sz="2000" b="1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5473" name="Line 33"/>
          <p:cNvSpPr>
            <a:spLocks noChangeShapeType="1"/>
          </p:cNvSpPr>
          <p:nvPr/>
        </p:nvSpPr>
        <p:spPr bwMode="auto">
          <a:xfrm flipH="1">
            <a:off x="1548482" y="1593850"/>
            <a:ext cx="484188" cy="1793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45489" name="Group 49"/>
          <p:cNvGrpSpPr>
            <a:grpSpLocks/>
          </p:cNvGrpSpPr>
          <p:nvPr/>
        </p:nvGrpSpPr>
        <p:grpSpPr bwMode="auto">
          <a:xfrm>
            <a:off x="2335213" y="1125538"/>
            <a:ext cx="365125" cy="358775"/>
            <a:chOff x="1471" y="709"/>
            <a:chExt cx="230" cy="226"/>
          </a:xfrm>
        </p:grpSpPr>
        <p:sp>
          <p:nvSpPr>
            <p:cNvPr id="445475" name="Line 35"/>
            <p:cNvSpPr>
              <a:spLocks noChangeShapeType="1"/>
            </p:cNvSpPr>
            <p:nvPr/>
          </p:nvSpPr>
          <p:spPr bwMode="auto">
            <a:xfrm rot="16200000">
              <a:off x="1588" y="821"/>
              <a:ext cx="0" cy="22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5476" name="Text Box 36"/>
            <p:cNvSpPr txBox="1">
              <a:spLocks noChangeArrowheads="1"/>
            </p:cNvSpPr>
            <p:nvPr/>
          </p:nvSpPr>
          <p:spPr bwMode="auto">
            <a:xfrm>
              <a:off x="1471" y="709"/>
              <a:ext cx="13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</a:rPr>
                <a:t>v</a:t>
              </a:r>
            </a:p>
          </p:txBody>
        </p:sp>
      </p:grpSp>
      <p:sp>
        <p:nvSpPr>
          <p:cNvPr id="445477" name="Rectangle 37"/>
          <p:cNvSpPr>
            <a:spLocks noChangeArrowheads="1"/>
          </p:cNvSpPr>
          <p:nvPr/>
        </p:nvSpPr>
        <p:spPr bwMode="auto">
          <a:xfrm>
            <a:off x="250825" y="4041775"/>
            <a:ext cx="82089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v prvním okamžiku je velikost proudu dána počátečním napětím na kondenzátoru a velikostí odporu rezistoru  –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0</a:t>
            </a:r>
          </a:p>
        </p:txBody>
      </p:sp>
      <p:graphicFrame>
        <p:nvGraphicFramePr>
          <p:cNvPr id="445478" name="Object 38"/>
          <p:cNvGraphicFramePr>
            <a:graphicFrameLocks noChangeAspect="1"/>
          </p:cNvGraphicFramePr>
          <p:nvPr/>
        </p:nvGraphicFramePr>
        <p:xfrm>
          <a:off x="6759575" y="4421188"/>
          <a:ext cx="1412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88" name="Rovnice" r:id="rId3" imgW="838080" imgH="393480" progId="Equation.3">
                  <p:embed/>
                </p:oleObj>
              </mc:Choice>
              <mc:Fallback>
                <p:oleObj name="Rovnice" r:id="rId3" imgW="838080" imgH="3934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4421188"/>
                        <a:ext cx="1412875" cy="663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79" name="Rectangle 39"/>
          <p:cNvSpPr>
            <a:spLocks noChangeArrowheads="1"/>
          </p:cNvSpPr>
          <p:nvPr/>
        </p:nvSpPr>
        <p:spPr bwMode="auto">
          <a:xfrm>
            <a:off x="179388" y="5194300"/>
            <a:ext cx="5832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kondenzátoru se postupně snižuje,  v obvodu musí platit 2. Kirchhoffův zákon -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5480" name="Object 40"/>
          <p:cNvGraphicFramePr>
            <a:graphicFrameLocks noChangeAspect="1"/>
          </p:cNvGraphicFramePr>
          <p:nvPr/>
        </p:nvGraphicFramePr>
        <p:xfrm>
          <a:off x="6156325" y="5265738"/>
          <a:ext cx="23177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89" name="Rovnice" r:id="rId5" imgW="1041120" imgH="228600" progId="Equation.3">
                  <p:embed/>
                </p:oleObj>
              </mc:Choice>
              <mc:Fallback>
                <p:oleObj name="Rovnice" r:id="rId5" imgW="1041120" imgH="2286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265738"/>
                        <a:ext cx="2317750" cy="511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81" name="Rectangle 41"/>
          <p:cNvSpPr>
            <a:spLocks noChangeArrowheads="1"/>
          </p:cNvSpPr>
          <p:nvPr/>
        </p:nvSpPr>
        <p:spPr bwMode="auto">
          <a:xfrm>
            <a:off x="179388" y="5986463"/>
            <a:ext cx="5905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rezistoru lze vyjádřit podle Ohmova zákona 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5482" name="Object 42"/>
          <p:cNvGraphicFramePr>
            <a:graphicFrameLocks noChangeAspect="1"/>
          </p:cNvGraphicFramePr>
          <p:nvPr/>
        </p:nvGraphicFramePr>
        <p:xfrm>
          <a:off x="6086475" y="6076950"/>
          <a:ext cx="2155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90" name="Rovnice" r:id="rId7" imgW="977760" imgH="228600" progId="Equation.3">
                  <p:embed/>
                </p:oleObj>
              </mc:Choice>
              <mc:Fallback>
                <p:oleObj name="Rovnice" r:id="rId7" imgW="97776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6076950"/>
                        <a:ext cx="2155825" cy="503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5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5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5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5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/>
      <p:bldP spid="445444" grpId="0" animBg="1"/>
      <p:bldP spid="445444" grpId="1" animBg="1"/>
      <p:bldP spid="4454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Stejnosměrný zdroj – R, C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46515" name="Group 51"/>
          <p:cNvGrpSpPr>
            <a:grpSpLocks/>
          </p:cNvGrpSpPr>
          <p:nvPr/>
        </p:nvGrpSpPr>
        <p:grpSpPr bwMode="auto">
          <a:xfrm>
            <a:off x="144983" y="1125538"/>
            <a:ext cx="3490913" cy="2159000"/>
            <a:chOff x="22" y="709"/>
            <a:chExt cx="2199" cy="1360"/>
          </a:xfrm>
        </p:grpSpPr>
        <p:grpSp>
          <p:nvGrpSpPr>
            <p:cNvPr id="446468" name="Group 4"/>
            <p:cNvGrpSpPr>
              <a:grpSpLocks/>
            </p:cNvGrpSpPr>
            <p:nvPr/>
          </p:nvGrpSpPr>
          <p:grpSpPr bwMode="auto">
            <a:xfrm>
              <a:off x="22" y="799"/>
              <a:ext cx="1951" cy="1270"/>
              <a:chOff x="113" y="799"/>
              <a:chExt cx="1951" cy="1270"/>
            </a:xfrm>
          </p:grpSpPr>
          <p:grpSp>
            <p:nvGrpSpPr>
              <p:cNvPr id="446469" name="Group 5"/>
              <p:cNvGrpSpPr>
                <a:grpSpLocks/>
              </p:cNvGrpSpPr>
              <p:nvPr/>
            </p:nvGrpSpPr>
            <p:grpSpPr bwMode="auto">
              <a:xfrm>
                <a:off x="113" y="799"/>
                <a:ext cx="1951" cy="1270"/>
                <a:chOff x="113" y="799"/>
                <a:chExt cx="1951" cy="1270"/>
              </a:xfrm>
            </p:grpSpPr>
            <p:sp>
              <p:nvSpPr>
                <p:cNvPr id="446470" name="Oval 6"/>
                <p:cNvSpPr>
                  <a:spLocks noChangeArrowheads="1"/>
                </p:cNvSpPr>
                <p:nvPr/>
              </p:nvSpPr>
              <p:spPr bwMode="auto">
                <a:xfrm>
                  <a:off x="385" y="1253"/>
                  <a:ext cx="317" cy="317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6471" name="Oval 7"/>
                <p:cNvSpPr>
                  <a:spLocks noChangeArrowheads="1"/>
                </p:cNvSpPr>
                <p:nvPr/>
              </p:nvSpPr>
              <p:spPr bwMode="auto">
                <a:xfrm>
                  <a:off x="975" y="799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6472" name="Oval 8"/>
                <p:cNvSpPr>
                  <a:spLocks noChangeArrowheads="1"/>
                </p:cNvSpPr>
                <p:nvPr/>
              </p:nvSpPr>
              <p:spPr bwMode="auto">
                <a:xfrm>
                  <a:off x="975" y="1117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6473" name="Oval 9"/>
                <p:cNvSpPr>
                  <a:spLocks noChangeArrowheads="1"/>
                </p:cNvSpPr>
                <p:nvPr/>
              </p:nvSpPr>
              <p:spPr bwMode="auto">
                <a:xfrm>
                  <a:off x="1292" y="958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6474" name="Oval 10"/>
                <p:cNvSpPr>
                  <a:spLocks noChangeArrowheads="1"/>
                </p:cNvSpPr>
                <p:nvPr/>
              </p:nvSpPr>
              <p:spPr bwMode="auto">
                <a:xfrm>
                  <a:off x="975" y="1979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6475" name="Rectangle 11"/>
                <p:cNvSpPr>
                  <a:spLocks noChangeArrowheads="1"/>
                </p:cNvSpPr>
                <p:nvPr/>
              </p:nvSpPr>
              <p:spPr bwMode="auto">
                <a:xfrm>
                  <a:off x="1882" y="1117"/>
                  <a:ext cx="136" cy="317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6476" name="Line 12"/>
                <p:cNvSpPr>
                  <a:spLocks noChangeShapeType="1"/>
                </p:cNvSpPr>
                <p:nvPr/>
              </p:nvSpPr>
              <p:spPr bwMode="auto">
                <a:xfrm>
                  <a:off x="1837" y="1706"/>
                  <a:ext cx="227" cy="0"/>
                </a:xfrm>
                <a:prstGeom prst="line">
                  <a:avLst/>
                </a:prstGeom>
                <a:noFill/>
                <a:ln w="508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6477" name="Line 13"/>
                <p:cNvSpPr>
                  <a:spLocks noChangeShapeType="1"/>
                </p:cNvSpPr>
                <p:nvPr/>
              </p:nvSpPr>
              <p:spPr bwMode="auto">
                <a:xfrm>
                  <a:off x="1837" y="1774"/>
                  <a:ext cx="227" cy="0"/>
                </a:xfrm>
                <a:prstGeom prst="line">
                  <a:avLst/>
                </a:prstGeom>
                <a:noFill/>
                <a:ln w="508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446478" name="AutoShape 14"/>
                <p:cNvCxnSpPr>
                  <a:cxnSpLocks noChangeShapeType="1"/>
                  <a:stCxn id="446470" idx="0"/>
                  <a:endCxn id="446471" idx="2"/>
                </p:cNvCxnSpPr>
                <p:nvPr/>
              </p:nvCxnSpPr>
              <p:spPr bwMode="auto">
                <a:xfrm rot="16200000">
                  <a:off x="555" y="833"/>
                  <a:ext cx="397" cy="419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6479" name="AutoShape 15"/>
                <p:cNvCxnSpPr>
                  <a:cxnSpLocks noChangeShapeType="1"/>
                  <a:stCxn id="446472" idx="4"/>
                  <a:endCxn id="446474" idx="0"/>
                </p:cNvCxnSpPr>
                <p:nvPr/>
              </p:nvCxnSpPr>
              <p:spPr bwMode="auto">
                <a:xfrm>
                  <a:off x="1020" y="1219"/>
                  <a:ext cx="0" cy="748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6480" name="AutoShape 16"/>
                <p:cNvCxnSpPr>
                  <a:cxnSpLocks noChangeShapeType="1"/>
                  <a:stCxn id="446473" idx="6"/>
                  <a:endCxn id="446475" idx="0"/>
                </p:cNvCxnSpPr>
                <p:nvPr/>
              </p:nvCxnSpPr>
              <p:spPr bwMode="auto">
                <a:xfrm>
                  <a:off x="1394" y="1003"/>
                  <a:ext cx="556" cy="102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46481" name="Line 17"/>
                <p:cNvSpPr>
                  <a:spLocks noChangeShapeType="1"/>
                </p:cNvSpPr>
                <p:nvPr/>
              </p:nvSpPr>
              <p:spPr bwMode="auto">
                <a:xfrm>
                  <a:off x="1949" y="1434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446482" name="AutoShape 18"/>
                <p:cNvCxnSpPr>
                  <a:cxnSpLocks noChangeShapeType="1"/>
                  <a:stCxn id="446474" idx="6"/>
                  <a:endCxn id="446488" idx="1"/>
                </p:cNvCxnSpPr>
                <p:nvPr/>
              </p:nvCxnSpPr>
              <p:spPr bwMode="auto">
                <a:xfrm flipV="1">
                  <a:off x="1077" y="1806"/>
                  <a:ext cx="863" cy="218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6483" name="AutoShape 19"/>
                <p:cNvCxnSpPr>
                  <a:cxnSpLocks noChangeShapeType="1"/>
                  <a:stCxn id="446474" idx="2"/>
                  <a:endCxn id="446470" idx="4"/>
                </p:cNvCxnSpPr>
                <p:nvPr/>
              </p:nvCxnSpPr>
              <p:spPr bwMode="auto">
                <a:xfrm rot="10800000">
                  <a:off x="544" y="1582"/>
                  <a:ext cx="419" cy="442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4648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701" y="1170"/>
                  <a:ext cx="150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R</a:t>
                  </a:r>
                </a:p>
              </p:txBody>
            </p:sp>
            <p:sp>
              <p:nvSpPr>
                <p:cNvPr id="44648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55" y="1616"/>
                  <a:ext cx="150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C</a:t>
                  </a:r>
                </a:p>
              </p:txBody>
            </p:sp>
            <p:sp>
              <p:nvSpPr>
                <p:cNvPr id="446486" name="Line 22"/>
                <p:cNvSpPr>
                  <a:spLocks noChangeShapeType="1"/>
                </p:cNvSpPr>
                <p:nvPr/>
              </p:nvSpPr>
              <p:spPr bwMode="auto">
                <a:xfrm>
                  <a:off x="295" y="1207"/>
                  <a:ext cx="0" cy="4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648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13" y="1306"/>
                  <a:ext cx="150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U</a:t>
                  </a:r>
                </a:p>
              </p:txBody>
            </p:sp>
          </p:grpSp>
          <p:sp>
            <p:nvSpPr>
              <p:cNvPr id="446488" name="Oval 24"/>
              <p:cNvSpPr>
                <a:spLocks noChangeAspect="1" noChangeArrowheads="1"/>
              </p:cNvSpPr>
              <p:nvPr/>
            </p:nvSpPr>
            <p:spPr bwMode="auto">
              <a:xfrm flipV="1">
                <a:off x="1938" y="1781"/>
                <a:ext cx="16" cy="16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46490" name="Group 26"/>
            <p:cNvGrpSpPr>
              <a:grpSpLocks/>
            </p:cNvGrpSpPr>
            <p:nvPr/>
          </p:nvGrpSpPr>
          <p:grpSpPr bwMode="auto">
            <a:xfrm>
              <a:off x="2018" y="1071"/>
              <a:ext cx="203" cy="454"/>
              <a:chOff x="2018" y="1071"/>
              <a:chExt cx="203" cy="454"/>
            </a:xfrm>
          </p:grpSpPr>
          <p:sp>
            <p:nvSpPr>
              <p:cNvPr id="446491" name="Text Box 27"/>
              <p:cNvSpPr txBox="1">
                <a:spLocks noChangeArrowheads="1"/>
              </p:cNvSpPr>
              <p:nvPr/>
            </p:nvSpPr>
            <p:spPr bwMode="auto">
              <a:xfrm>
                <a:off x="2018" y="1162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</a:rPr>
                  <a:t>R</a:t>
                </a:r>
              </a:p>
            </p:txBody>
          </p:sp>
          <p:sp>
            <p:nvSpPr>
              <p:cNvPr id="446492" name="Line 28"/>
              <p:cNvSpPr>
                <a:spLocks noChangeShapeType="1"/>
              </p:cNvSpPr>
              <p:nvPr/>
            </p:nvSpPr>
            <p:spPr bwMode="auto">
              <a:xfrm>
                <a:off x="2018" y="1071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46493" name="Group 29"/>
            <p:cNvGrpSpPr>
              <a:grpSpLocks/>
            </p:cNvGrpSpPr>
            <p:nvPr/>
          </p:nvGrpSpPr>
          <p:grpSpPr bwMode="auto">
            <a:xfrm>
              <a:off x="2018" y="1570"/>
              <a:ext cx="203" cy="454"/>
              <a:chOff x="2018" y="1570"/>
              <a:chExt cx="203" cy="454"/>
            </a:xfrm>
          </p:grpSpPr>
          <p:sp>
            <p:nvSpPr>
              <p:cNvPr id="446494" name="Text Box 30"/>
              <p:cNvSpPr txBox="1">
                <a:spLocks noChangeArrowheads="1"/>
              </p:cNvSpPr>
              <p:nvPr/>
            </p:nvSpPr>
            <p:spPr bwMode="auto">
              <a:xfrm>
                <a:off x="2018" y="1616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</a:rPr>
                  <a:t>C</a:t>
                </a:r>
              </a:p>
            </p:txBody>
          </p:sp>
          <p:sp>
            <p:nvSpPr>
              <p:cNvPr id="446495" name="Line 31"/>
              <p:cNvSpPr>
                <a:spLocks noChangeShapeType="1"/>
              </p:cNvSpPr>
              <p:nvPr/>
            </p:nvSpPr>
            <p:spPr bwMode="auto">
              <a:xfrm>
                <a:off x="2018" y="1570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46496" name="Line 32"/>
            <p:cNvSpPr>
              <a:spLocks noChangeShapeType="1"/>
            </p:cNvSpPr>
            <p:nvPr/>
          </p:nvSpPr>
          <p:spPr bwMode="auto">
            <a:xfrm flipH="1">
              <a:off x="884" y="1004"/>
              <a:ext cx="305" cy="11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498" name="Line 34"/>
            <p:cNvSpPr>
              <a:spLocks noChangeShapeType="1"/>
            </p:cNvSpPr>
            <p:nvPr/>
          </p:nvSpPr>
          <p:spPr bwMode="auto">
            <a:xfrm rot="16200000">
              <a:off x="1678" y="821"/>
              <a:ext cx="0" cy="22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499" name="Text Box 35"/>
            <p:cNvSpPr txBox="1">
              <a:spLocks noChangeArrowheads="1"/>
            </p:cNvSpPr>
            <p:nvPr/>
          </p:nvSpPr>
          <p:spPr bwMode="auto">
            <a:xfrm>
              <a:off x="1554" y="709"/>
              <a:ext cx="13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</a:rPr>
                <a:t>v</a:t>
              </a:r>
            </a:p>
          </p:txBody>
        </p:sp>
      </p:grpSp>
      <p:sp>
        <p:nvSpPr>
          <p:cNvPr id="446500" name="Rectangle 36"/>
          <p:cNvSpPr>
            <a:spLocks noChangeArrowheads="1"/>
          </p:cNvSpPr>
          <p:nvPr/>
        </p:nvSpPr>
        <p:spPr bwMode="auto">
          <a:xfrm>
            <a:off x="3851275" y="1052513"/>
            <a:ext cx="338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kondenzátoru 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6501" name="Object 37"/>
          <p:cNvGraphicFramePr>
            <a:graphicFrameLocks noChangeAspect="1"/>
          </p:cNvGraphicFramePr>
          <p:nvPr/>
        </p:nvGraphicFramePr>
        <p:xfrm>
          <a:off x="6608763" y="1412875"/>
          <a:ext cx="22685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12" name="Rovnice" r:id="rId3" imgW="1346040" imgH="393480" progId="Equation.3">
                  <p:embed/>
                </p:oleObj>
              </mc:Choice>
              <mc:Fallback>
                <p:oleObj name="Rovnice" r:id="rId3" imgW="1346040" imgH="393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1412875"/>
                        <a:ext cx="2268537" cy="663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502" name="Rectangle 38"/>
          <p:cNvSpPr>
            <a:spLocks noChangeArrowheads="1"/>
          </p:cNvSpPr>
          <p:nvPr/>
        </p:nvSpPr>
        <p:spPr bwMode="auto">
          <a:xfrm>
            <a:off x="3852863" y="2205038"/>
            <a:ext cx="4464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po dosazení do napěťové rovnice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6503" name="Object 39"/>
          <p:cNvGraphicFramePr>
            <a:graphicFrameLocks noChangeAspect="1"/>
          </p:cNvGraphicFramePr>
          <p:nvPr/>
        </p:nvGraphicFramePr>
        <p:xfrm>
          <a:off x="5770563" y="2636838"/>
          <a:ext cx="31178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13" name="Rovnice" r:id="rId5" imgW="1714320" imgH="393480" progId="Equation.3">
                  <p:embed/>
                </p:oleObj>
              </mc:Choice>
              <mc:Fallback>
                <p:oleObj name="Rovnice" r:id="rId5" imgW="1714320" imgH="3934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2636838"/>
                        <a:ext cx="3117850" cy="720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504" name="Rectangle 40"/>
          <p:cNvSpPr>
            <a:spLocks noChangeArrowheads="1"/>
          </p:cNvSpPr>
          <p:nvPr/>
        </p:nvSpPr>
        <p:spPr bwMode="auto">
          <a:xfrm>
            <a:off x="179388" y="3644900"/>
            <a:ext cx="51847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proud z rovnice rovnici lze určit pomocí vyšší matematiky</a:t>
            </a:r>
          </a:p>
        </p:txBody>
      </p:sp>
      <p:graphicFrame>
        <p:nvGraphicFramePr>
          <p:cNvPr id="446505" name="Object 41"/>
          <p:cNvGraphicFramePr>
            <a:graphicFrameLocks noChangeAspect="1"/>
          </p:cNvGraphicFramePr>
          <p:nvPr/>
        </p:nvGraphicFramePr>
        <p:xfrm>
          <a:off x="5754688" y="3448050"/>
          <a:ext cx="21304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14" name="Rovnice" r:id="rId7" imgW="965160" imgH="342720" progId="Equation.3">
                  <p:embed/>
                </p:oleObj>
              </mc:Choice>
              <mc:Fallback>
                <p:oleObj name="Rovnice" r:id="rId7" imgW="965160" imgH="34272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8" y="3448050"/>
                        <a:ext cx="2130425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509" name="Rectangle 45"/>
          <p:cNvSpPr>
            <a:spLocks noChangeArrowheads="1"/>
          </p:cNvSpPr>
          <p:nvPr/>
        </p:nvSpPr>
        <p:spPr bwMode="auto">
          <a:xfrm>
            <a:off x="179388" y="4365625"/>
            <a:ext cx="6913562" cy="6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proud v obvodu (vybíjecí proud)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klesající exponenciální funkce, záporný počáteční proud</a:t>
            </a:r>
            <a:endParaRPr lang="cs-CZ" altLang="cs-CZ" sz="19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6510" name="Object 46"/>
          <p:cNvGraphicFramePr>
            <a:graphicFrameLocks noChangeAspect="1"/>
          </p:cNvGraphicFramePr>
          <p:nvPr/>
        </p:nvGraphicFramePr>
        <p:xfrm>
          <a:off x="7092950" y="4376738"/>
          <a:ext cx="17970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15" name="Rovnice" r:id="rId9" imgW="965160" imgH="342720" progId="Equation.3">
                  <p:embed/>
                </p:oleObj>
              </mc:Choice>
              <mc:Fallback>
                <p:oleObj name="Rovnice" r:id="rId9" imgW="965160" imgH="34272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376738"/>
                        <a:ext cx="1797050" cy="6365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511" name="Rectangle 47"/>
          <p:cNvSpPr>
            <a:spLocks noChangeArrowheads="1"/>
          </p:cNvSpPr>
          <p:nvPr/>
        </p:nvSpPr>
        <p:spPr bwMode="auto">
          <a:xfrm>
            <a:off x="179388" y="5013325"/>
            <a:ext cx="4176712" cy="94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rezistoru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klesající exponenciální funkce, záporné počáteční napětí</a:t>
            </a:r>
            <a:endParaRPr lang="cs-CZ" altLang="cs-CZ" sz="19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6512" name="Object 48"/>
          <p:cNvGraphicFramePr>
            <a:graphicFrameLocks noChangeAspect="1"/>
          </p:cNvGraphicFramePr>
          <p:nvPr/>
        </p:nvGraphicFramePr>
        <p:xfrm>
          <a:off x="4211638" y="5084763"/>
          <a:ext cx="47085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16" name="Rovnice" r:id="rId11" imgW="2527200" imgH="342720" progId="Equation.3">
                  <p:embed/>
                </p:oleObj>
              </mc:Choice>
              <mc:Fallback>
                <p:oleObj name="Rovnice" r:id="rId11" imgW="2527200" imgH="34272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084763"/>
                        <a:ext cx="4708525" cy="6365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513" name="Rectangle 49"/>
          <p:cNvSpPr>
            <a:spLocks noChangeArrowheads="1"/>
          </p:cNvSpPr>
          <p:nvPr/>
        </p:nvSpPr>
        <p:spPr bwMode="auto">
          <a:xfrm>
            <a:off x="179388" y="5949950"/>
            <a:ext cx="4176712" cy="6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kondenzátoru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klesající exponenciální funkce </a:t>
            </a:r>
            <a:endParaRPr lang="cs-CZ" altLang="cs-CZ" sz="19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6514" name="Object 50"/>
          <p:cNvGraphicFramePr>
            <a:graphicFrameLocks noChangeAspect="1"/>
          </p:cNvGraphicFramePr>
          <p:nvPr/>
        </p:nvGraphicFramePr>
        <p:xfrm>
          <a:off x="4211638" y="5949950"/>
          <a:ext cx="29527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17" name="Rovnice" r:id="rId13" imgW="1485720" imgH="342720" progId="Equation.3">
                  <p:embed/>
                </p:oleObj>
              </mc:Choice>
              <mc:Fallback>
                <p:oleObj name="Rovnice" r:id="rId13" imgW="1485720" imgH="34272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949950"/>
                        <a:ext cx="2952750" cy="679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6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6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6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4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vybíjení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474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r="10040" b="3166"/>
          <a:stretch>
            <a:fillRect/>
          </a:stretch>
        </p:blipFill>
        <p:spPr bwMode="auto">
          <a:xfrm>
            <a:off x="179388" y="1268413"/>
            <a:ext cx="8785225" cy="52562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210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Vybíjení kondenzátoru. RC obvod je tvořen kondenzátorem C=1mF a rezistorem R=500. Napětí zdroje je 200V. V ustáleném stavu je kondenzátor nabitý na napětí zdroje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a)	určete funkce pro průběh napětí a proudu, funkce zakreslete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b)	vypočítejte okamžité hodnoty napětí a proudu v čase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=0,3s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c)	vypočítejte hodnotu napětí na kondenzátoru pro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=3*    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179388" y="3357563"/>
            <a:ext cx="2447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Časová konstanta 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8517" name="Object 5"/>
          <p:cNvGraphicFramePr>
            <a:graphicFrameLocks noChangeAspect="1"/>
          </p:cNvGraphicFramePr>
          <p:nvPr/>
        </p:nvGraphicFramePr>
        <p:xfrm>
          <a:off x="2700338" y="3357563"/>
          <a:ext cx="34559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92" name="Rovnice" r:id="rId3" imgW="1726920" imgH="228600" progId="Equation.3">
                  <p:embed/>
                </p:oleObj>
              </mc:Choice>
              <mc:Fallback>
                <p:oleObj name="Rovnice" r:id="rId3" imgW="17269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357563"/>
                        <a:ext cx="3455987" cy="4556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18" name="Rectangle 6"/>
          <p:cNvSpPr>
            <a:spLocks noChangeArrowheads="1"/>
          </p:cNvSpPr>
          <p:nvPr/>
        </p:nvSpPr>
        <p:spPr bwMode="auto">
          <a:xfrm>
            <a:off x="827088" y="4116388"/>
            <a:ext cx="2376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Vybíjecí proud i(t)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</a:t>
            </a:r>
          </a:p>
        </p:txBody>
      </p:sp>
      <p:graphicFrame>
        <p:nvGraphicFramePr>
          <p:cNvPr id="448519" name="Object 7"/>
          <p:cNvGraphicFramePr>
            <a:graphicFrameLocks noChangeAspect="1"/>
          </p:cNvGraphicFramePr>
          <p:nvPr/>
        </p:nvGraphicFramePr>
        <p:xfrm>
          <a:off x="3333750" y="3917950"/>
          <a:ext cx="55594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93" name="Rovnice" r:id="rId5" imgW="3352680" imgH="444240" progId="Equation.3">
                  <p:embed/>
                </p:oleObj>
              </mc:Choice>
              <mc:Fallback>
                <p:oleObj name="Rovnice" r:id="rId5" imgW="335268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3917950"/>
                        <a:ext cx="5559425" cy="735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20" name="Rectangle 8"/>
          <p:cNvSpPr>
            <a:spLocks noChangeArrowheads="1"/>
          </p:cNvSpPr>
          <p:nvPr/>
        </p:nvSpPr>
        <p:spPr bwMode="auto">
          <a:xfrm>
            <a:off x="755650" y="4941888"/>
            <a:ext cx="302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rezistoru u(t)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</a:p>
        </p:txBody>
      </p:sp>
      <p:graphicFrame>
        <p:nvGraphicFramePr>
          <p:cNvPr id="448521" name="Object 9"/>
          <p:cNvGraphicFramePr>
            <a:graphicFrameLocks noChangeAspect="1"/>
          </p:cNvGraphicFramePr>
          <p:nvPr/>
        </p:nvGraphicFramePr>
        <p:xfrm>
          <a:off x="3903663" y="4724400"/>
          <a:ext cx="37385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94" name="Rovnice" r:id="rId7" imgW="1854000" imgH="355320" progId="Equation.3">
                  <p:embed/>
                </p:oleObj>
              </mc:Choice>
              <mc:Fallback>
                <p:oleObj name="Rovnice" r:id="rId7" imgW="1854000" imgH="355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4724400"/>
                        <a:ext cx="3738562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22" name="Rectangle 10"/>
          <p:cNvSpPr>
            <a:spLocks noChangeArrowheads="1"/>
          </p:cNvSpPr>
          <p:nvPr/>
        </p:nvSpPr>
        <p:spPr bwMode="auto">
          <a:xfrm>
            <a:off x="466725" y="5715000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kondenzátoru u(t)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</a:t>
            </a:r>
          </a:p>
        </p:txBody>
      </p:sp>
      <p:graphicFrame>
        <p:nvGraphicFramePr>
          <p:cNvPr id="448523" name="Object 11"/>
          <p:cNvGraphicFramePr>
            <a:graphicFrameLocks noChangeAspect="1"/>
          </p:cNvGraphicFramePr>
          <p:nvPr/>
        </p:nvGraphicFramePr>
        <p:xfrm>
          <a:off x="4160838" y="5516563"/>
          <a:ext cx="42989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95" name="Rovnice" r:id="rId9" imgW="2247840" imgH="368280" progId="Equation.3">
                  <p:embed/>
                </p:oleObj>
              </mc:Choice>
              <mc:Fallback>
                <p:oleObj name="Rovnice" r:id="rId9" imgW="2247840" imgH="3682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5516563"/>
                        <a:ext cx="4298950" cy="701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8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8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8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8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210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Vybíjení kondenzátoru. RC obvod je tvořen kondenzátorem C=1mF a rezistorem R=500. Napětí zdroje je 200V. V ustáleném stavu je kondenzátor nabitý na napětí zdroje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a)	určete funkce pro průběh napětí a proudu, funkce zakreslete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b)	vypočítejte okamžité hodnoty napětí a proudu v čase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=0,3s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c)	vypočítejte hodnotu napětí na kondenzátoru pro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=3*    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179388" y="3482975"/>
            <a:ext cx="3024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Vybíjecí proud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(t=0,3)</a:t>
            </a:r>
          </a:p>
        </p:txBody>
      </p:sp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3346450" y="3346450"/>
          <a:ext cx="3749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49" name="Rovnice" r:id="rId3" imgW="2260440" imgH="368280" progId="Equation.3">
                  <p:embed/>
                </p:oleObj>
              </mc:Choice>
              <mc:Fallback>
                <p:oleObj name="Rovnice" r:id="rId3" imgW="2260440" imgH="368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3346450"/>
                        <a:ext cx="3749675" cy="609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4" name="Rectangle 8"/>
          <p:cNvSpPr>
            <a:spLocks noChangeArrowheads="1"/>
          </p:cNvSpPr>
          <p:nvPr/>
        </p:nvSpPr>
        <p:spPr bwMode="auto">
          <a:xfrm>
            <a:off x="0" y="4221163"/>
            <a:ext cx="3563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rezistoru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(t=0,3)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3759200" y="4076700"/>
          <a:ext cx="40290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50" name="Rovnice" r:id="rId5" imgW="2209680" imgH="355320" progId="Equation.3">
                  <p:embed/>
                </p:oleObj>
              </mc:Choice>
              <mc:Fallback>
                <p:oleObj name="Rovnice" r:id="rId5" imgW="2209680" imgH="355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4076700"/>
                        <a:ext cx="4029075" cy="646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6" name="Rectangle 10"/>
          <p:cNvSpPr>
            <a:spLocks noChangeArrowheads="1"/>
          </p:cNvSpPr>
          <p:nvPr/>
        </p:nvSpPr>
        <p:spPr bwMode="auto">
          <a:xfrm>
            <a:off x="107950" y="5084763"/>
            <a:ext cx="4176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kondenzátoru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(t=0,3)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49547" name="Object 11"/>
          <p:cNvGraphicFramePr>
            <a:graphicFrameLocks noChangeAspect="1"/>
          </p:cNvGraphicFramePr>
          <p:nvPr/>
        </p:nvGraphicFramePr>
        <p:xfrm>
          <a:off x="4356100" y="4868863"/>
          <a:ext cx="38608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51" name="Rovnice" r:id="rId7" imgW="2019240" imgH="368280" progId="Equation.3">
                  <p:embed/>
                </p:oleObj>
              </mc:Choice>
              <mc:Fallback>
                <p:oleObj name="Rovnice" r:id="rId7" imgW="2019240" imgH="3682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68863"/>
                        <a:ext cx="3860800" cy="701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9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5057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r="9705" b="3894"/>
          <a:stretch>
            <a:fillRect/>
          </a:stretch>
        </p:blipFill>
        <p:spPr bwMode="auto">
          <a:xfrm>
            <a:off x="107950" y="1414463"/>
            <a:ext cx="8928100" cy="5183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302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69875" indent="-269875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1.	Vybíjení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kondenzátoru.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Okamžitá hodnota proud v čase 30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je (-52) mA. Vypočítejte počáteční napětí na kondenzátoru, velikost napětí na kondenzátoru a proud na dobu 2*. RC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obvod je tvořen kondenzátorem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C=21 F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 rezistorem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R=2,5 k.</a:t>
            </a:r>
          </a:p>
          <a:p>
            <a:pPr marL="269875" indent="-269875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(U=230,2 V,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uC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(t=2*tau) = 31,15 V,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iC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(t=2*tau) = -12,5 mA)</a:t>
            </a:r>
          </a:p>
          <a:p>
            <a:pPr marL="269875" indent="-269875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2.	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velikost kondenzátoru při vybíjení a napětí na odporu v daném čase. Velikost odporu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12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počáteční napětí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235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 a proud za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je -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17 mA. </a:t>
            </a:r>
          </a:p>
          <a:p>
            <a:pPr marL="269875" indent="-269875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(C = 2,95 F)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38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Stejnosměrný zdroj – R, L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3563938" y="1125538"/>
            <a:ext cx="5545137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61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361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361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Obvod RL je tvořen rezistorem a ideální cívkou a je připojen na zdroj stejnosměrného napětí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51588" name="Line 4"/>
          <p:cNvSpPr>
            <a:spLocks noChangeShapeType="1"/>
          </p:cNvSpPr>
          <p:nvPr/>
        </p:nvSpPr>
        <p:spPr bwMode="auto">
          <a:xfrm flipH="1">
            <a:off x="1548482" y="1593850"/>
            <a:ext cx="50323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51610" name="Group 26"/>
          <p:cNvGrpSpPr>
            <a:grpSpLocks/>
          </p:cNvGrpSpPr>
          <p:nvPr/>
        </p:nvGrpSpPr>
        <p:grpSpPr bwMode="auto">
          <a:xfrm>
            <a:off x="3313633" y="1700213"/>
            <a:ext cx="322263" cy="720725"/>
            <a:chOff x="2018" y="1071"/>
            <a:chExt cx="203" cy="454"/>
          </a:xfrm>
        </p:grpSpPr>
        <p:sp>
          <p:nvSpPr>
            <p:cNvPr id="451611" name="Text Box 27"/>
            <p:cNvSpPr txBox="1">
              <a:spLocks noChangeArrowheads="1"/>
            </p:cNvSpPr>
            <p:nvPr/>
          </p:nvSpPr>
          <p:spPr bwMode="auto">
            <a:xfrm>
              <a:off x="2018" y="1162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 dirty="0" err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800" b="1" baseline="-25000" dirty="0" err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18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1612" name="Line 28"/>
            <p:cNvSpPr>
              <a:spLocks noChangeShapeType="1"/>
            </p:cNvSpPr>
            <p:nvPr/>
          </p:nvSpPr>
          <p:spPr bwMode="auto">
            <a:xfrm>
              <a:off x="2018" y="1071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451613" name="Group 29"/>
          <p:cNvGrpSpPr>
            <a:grpSpLocks/>
          </p:cNvGrpSpPr>
          <p:nvPr/>
        </p:nvGrpSpPr>
        <p:grpSpPr bwMode="auto">
          <a:xfrm>
            <a:off x="3321571" y="2492375"/>
            <a:ext cx="314325" cy="720725"/>
            <a:chOff x="2018" y="1570"/>
            <a:chExt cx="198" cy="454"/>
          </a:xfrm>
        </p:grpSpPr>
        <p:sp>
          <p:nvSpPr>
            <p:cNvPr id="451614" name="Text Box 30"/>
            <p:cNvSpPr txBox="1">
              <a:spLocks noChangeArrowheads="1"/>
            </p:cNvSpPr>
            <p:nvPr/>
          </p:nvSpPr>
          <p:spPr bwMode="auto">
            <a:xfrm>
              <a:off x="2023" y="1616"/>
              <a:ext cx="19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</a:rPr>
                <a:t>L</a:t>
              </a:r>
            </a:p>
          </p:txBody>
        </p:sp>
        <p:sp>
          <p:nvSpPr>
            <p:cNvPr id="451615" name="Line 31"/>
            <p:cNvSpPr>
              <a:spLocks noChangeShapeType="1"/>
            </p:cNvSpPr>
            <p:nvPr/>
          </p:nvSpPr>
          <p:spPr bwMode="auto">
            <a:xfrm>
              <a:off x="2018" y="1570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51616" name="Rectangle 32"/>
          <p:cNvSpPr>
            <a:spLocks noChangeArrowheads="1"/>
          </p:cNvSpPr>
          <p:nvPr/>
        </p:nvSpPr>
        <p:spPr bwMode="auto">
          <a:xfrm>
            <a:off x="179388" y="3789363"/>
            <a:ext cx="878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poté začne obvodem procházet budící proud (i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), na cívce vzniká magnetické pole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na cívce a rezistoru se vytváří úbytek napětí (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L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51617" name="Line 33"/>
          <p:cNvSpPr>
            <a:spLocks noChangeShapeType="1"/>
          </p:cNvSpPr>
          <p:nvPr/>
        </p:nvSpPr>
        <p:spPr bwMode="auto">
          <a:xfrm flipH="1" flipV="1">
            <a:off x="1565945" y="1412875"/>
            <a:ext cx="466725" cy="180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51618" name="Group 34"/>
          <p:cNvGrpSpPr>
            <a:grpSpLocks/>
          </p:cNvGrpSpPr>
          <p:nvPr/>
        </p:nvGrpSpPr>
        <p:grpSpPr bwMode="auto">
          <a:xfrm>
            <a:off x="2266950" y="1125538"/>
            <a:ext cx="431800" cy="358775"/>
            <a:chOff x="1519" y="709"/>
            <a:chExt cx="272" cy="226"/>
          </a:xfrm>
        </p:grpSpPr>
        <p:sp>
          <p:nvSpPr>
            <p:cNvPr id="451619" name="Line 35"/>
            <p:cNvSpPr>
              <a:spLocks noChangeShapeType="1"/>
            </p:cNvSpPr>
            <p:nvPr/>
          </p:nvSpPr>
          <p:spPr bwMode="auto">
            <a:xfrm rot="16200000">
              <a:off x="1678" y="821"/>
              <a:ext cx="0" cy="22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1620" name="Text Box 36"/>
            <p:cNvSpPr txBox="1">
              <a:spLocks noChangeArrowheads="1"/>
            </p:cNvSpPr>
            <p:nvPr/>
          </p:nvSpPr>
          <p:spPr bwMode="auto">
            <a:xfrm>
              <a:off x="1519" y="709"/>
              <a:ext cx="14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</a:rPr>
                <a:t>n</a:t>
              </a:r>
            </a:p>
          </p:txBody>
        </p:sp>
      </p:grpSp>
      <p:sp>
        <p:nvSpPr>
          <p:cNvPr id="451621" name="Rectangle 37"/>
          <p:cNvSpPr>
            <a:spLocks noChangeArrowheads="1"/>
          </p:cNvSpPr>
          <p:nvPr/>
        </p:nvSpPr>
        <p:spPr bwMode="auto">
          <a:xfrm>
            <a:off x="3635375" y="2205038"/>
            <a:ext cx="5329238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1. Zapnutí obvodu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v prvním okamžiku se cívka chová jako nekonečně velký odpor, obvodem neprochází žádný proud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51623" name="Rectangle 39"/>
          <p:cNvSpPr>
            <a:spLocks noChangeArrowheads="1"/>
          </p:cNvSpPr>
          <p:nvPr/>
        </p:nvSpPr>
        <p:spPr bwMode="auto">
          <a:xfrm>
            <a:off x="179388" y="4941888"/>
            <a:ext cx="5688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v obvodu musí platit 2. Kirchhoffův zákon -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1624" name="Object 40"/>
          <p:cNvGraphicFramePr>
            <a:graphicFrameLocks noChangeAspect="1"/>
          </p:cNvGraphicFramePr>
          <p:nvPr/>
        </p:nvGraphicFramePr>
        <p:xfrm>
          <a:off x="5867400" y="4891088"/>
          <a:ext cx="28813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76" name="Rovnice" r:id="rId3" imgW="1066680" imgH="215640" progId="Equation.3">
                  <p:embed/>
                </p:oleObj>
              </mc:Choice>
              <mc:Fallback>
                <p:oleObj name="Rovnice" r:id="rId3" imgW="1066680" imgH="21564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91088"/>
                        <a:ext cx="2881313" cy="5857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625" name="Rectangle 41"/>
          <p:cNvSpPr>
            <a:spLocks noChangeArrowheads="1"/>
          </p:cNvSpPr>
          <p:nvPr/>
        </p:nvSpPr>
        <p:spPr bwMode="auto">
          <a:xfrm>
            <a:off x="179388" y="5661025"/>
            <a:ext cx="5905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rezistoru lze vyjádřit podle Ohmova zákona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1626" name="Object 42"/>
          <p:cNvGraphicFramePr>
            <a:graphicFrameLocks noChangeAspect="1"/>
          </p:cNvGraphicFramePr>
          <p:nvPr/>
        </p:nvGraphicFramePr>
        <p:xfrm>
          <a:off x="6243638" y="5734050"/>
          <a:ext cx="2487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77" name="Rovnice" r:id="rId5" imgW="965160" imgH="228600" progId="Equation.3">
                  <p:embed/>
                </p:oleObj>
              </mc:Choice>
              <mc:Fallback>
                <p:oleObj name="Rovnice" r:id="rId5" imgW="96516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5734050"/>
                        <a:ext cx="2487612" cy="587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1641" name="Group 57"/>
          <p:cNvGrpSpPr>
            <a:grpSpLocks/>
          </p:cNvGrpSpPr>
          <p:nvPr/>
        </p:nvGrpSpPr>
        <p:grpSpPr bwMode="auto">
          <a:xfrm>
            <a:off x="179660" y="1268413"/>
            <a:ext cx="3024188" cy="2274887"/>
            <a:chOff x="22" y="799"/>
            <a:chExt cx="1905" cy="1433"/>
          </a:xfrm>
        </p:grpSpPr>
        <p:sp>
          <p:nvSpPr>
            <p:cNvPr id="451592" name="Oval 8"/>
            <p:cNvSpPr>
              <a:spLocks noChangeArrowheads="1"/>
            </p:cNvSpPr>
            <p:nvPr/>
          </p:nvSpPr>
          <p:spPr bwMode="auto">
            <a:xfrm>
              <a:off x="884" y="799"/>
              <a:ext cx="90" cy="9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51640" name="Group 56"/>
            <p:cNvGrpSpPr>
              <a:grpSpLocks/>
            </p:cNvGrpSpPr>
            <p:nvPr/>
          </p:nvGrpSpPr>
          <p:grpSpPr bwMode="auto">
            <a:xfrm>
              <a:off x="22" y="844"/>
              <a:ext cx="1905" cy="1388"/>
              <a:chOff x="22" y="844"/>
              <a:chExt cx="1905" cy="1388"/>
            </a:xfrm>
          </p:grpSpPr>
          <p:sp>
            <p:nvSpPr>
              <p:cNvPr id="451591" name="Oval 7"/>
              <p:cNvSpPr>
                <a:spLocks noChangeArrowheads="1"/>
              </p:cNvSpPr>
              <p:nvPr/>
            </p:nvSpPr>
            <p:spPr bwMode="auto">
              <a:xfrm>
                <a:off x="294" y="1253"/>
                <a:ext cx="317" cy="31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1594" name="Oval 10"/>
              <p:cNvSpPr>
                <a:spLocks noChangeArrowheads="1"/>
              </p:cNvSpPr>
              <p:nvPr/>
            </p:nvSpPr>
            <p:spPr bwMode="auto">
              <a:xfrm>
                <a:off x="1201" y="958"/>
                <a:ext cx="90" cy="9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1596" name="Rectangle 12"/>
              <p:cNvSpPr>
                <a:spLocks noChangeArrowheads="1"/>
              </p:cNvSpPr>
              <p:nvPr/>
            </p:nvSpPr>
            <p:spPr bwMode="auto">
              <a:xfrm>
                <a:off x="1791" y="1117"/>
                <a:ext cx="136" cy="317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451599" name="AutoShape 15"/>
              <p:cNvCxnSpPr>
                <a:cxnSpLocks noChangeShapeType="1"/>
                <a:stCxn id="451591" idx="0"/>
                <a:endCxn id="451592" idx="2"/>
              </p:cNvCxnSpPr>
              <p:nvPr/>
            </p:nvCxnSpPr>
            <p:spPr bwMode="auto">
              <a:xfrm rot="16200000">
                <a:off x="464" y="833"/>
                <a:ext cx="397" cy="419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01" name="AutoShape 17"/>
              <p:cNvCxnSpPr>
                <a:cxnSpLocks noChangeShapeType="1"/>
                <a:stCxn id="451594" idx="6"/>
                <a:endCxn id="451596" idx="0"/>
              </p:cNvCxnSpPr>
              <p:nvPr/>
            </p:nvCxnSpPr>
            <p:spPr bwMode="auto">
              <a:xfrm>
                <a:off x="1303" y="1003"/>
                <a:ext cx="556" cy="102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1602" name="Line 18"/>
              <p:cNvSpPr>
                <a:spLocks noChangeShapeType="1"/>
              </p:cNvSpPr>
              <p:nvPr/>
            </p:nvSpPr>
            <p:spPr bwMode="auto">
              <a:xfrm>
                <a:off x="1858" y="1434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1605" name="Text Box 21"/>
              <p:cNvSpPr txBox="1">
                <a:spLocks noChangeArrowheads="1"/>
              </p:cNvSpPr>
              <p:nvPr/>
            </p:nvSpPr>
            <p:spPr bwMode="auto">
              <a:xfrm>
                <a:off x="1610" y="1170"/>
                <a:ext cx="15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 dirty="0">
                    <a:solidFill>
                      <a:schemeClr val="bg2"/>
                    </a:solidFill>
                    <a:effectLst/>
                  </a:rPr>
                  <a:t>R</a:t>
                </a:r>
              </a:p>
            </p:txBody>
          </p:sp>
          <p:sp>
            <p:nvSpPr>
              <p:cNvPr id="451606" name="Text Box 22"/>
              <p:cNvSpPr txBox="1">
                <a:spLocks noChangeArrowheads="1"/>
              </p:cNvSpPr>
              <p:nvPr/>
            </p:nvSpPr>
            <p:spPr bwMode="auto">
              <a:xfrm>
                <a:off x="1703" y="1760"/>
                <a:ext cx="134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 dirty="0">
                    <a:solidFill>
                      <a:schemeClr val="bg2"/>
                    </a:solidFill>
                    <a:effectLst/>
                  </a:rPr>
                  <a:t>L</a:t>
                </a:r>
              </a:p>
            </p:txBody>
          </p:sp>
          <p:sp>
            <p:nvSpPr>
              <p:cNvPr id="451607" name="Line 23"/>
              <p:cNvSpPr>
                <a:spLocks noChangeShapeType="1"/>
              </p:cNvSpPr>
              <p:nvPr/>
            </p:nvSpPr>
            <p:spPr bwMode="auto">
              <a:xfrm>
                <a:off x="204" y="120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1608" name="Text Box 24"/>
              <p:cNvSpPr txBox="1">
                <a:spLocks noChangeArrowheads="1"/>
              </p:cNvSpPr>
              <p:nvPr/>
            </p:nvSpPr>
            <p:spPr bwMode="auto">
              <a:xfrm>
                <a:off x="22" y="1306"/>
                <a:ext cx="15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 dirty="0">
                    <a:solidFill>
                      <a:schemeClr val="bg2"/>
                    </a:solidFill>
                    <a:effectLst/>
                  </a:rPr>
                  <a:t>U</a:t>
                </a:r>
              </a:p>
            </p:txBody>
          </p:sp>
          <p:grpSp>
            <p:nvGrpSpPr>
              <p:cNvPr id="451638" name="Group 54"/>
              <p:cNvGrpSpPr>
                <a:grpSpLocks/>
              </p:cNvGrpSpPr>
              <p:nvPr/>
            </p:nvGrpSpPr>
            <p:grpSpPr bwMode="auto">
              <a:xfrm>
                <a:off x="1847" y="1706"/>
                <a:ext cx="68" cy="340"/>
                <a:chOff x="1338" y="1933"/>
                <a:chExt cx="68" cy="340"/>
              </a:xfrm>
            </p:grpSpPr>
            <p:grpSp>
              <p:nvGrpSpPr>
                <p:cNvPr id="451629" name="Group 45"/>
                <p:cNvGrpSpPr>
                  <a:grpSpLocks/>
                </p:cNvGrpSpPr>
                <p:nvPr/>
              </p:nvGrpSpPr>
              <p:grpSpPr bwMode="auto">
                <a:xfrm>
                  <a:off x="1338" y="1933"/>
                  <a:ext cx="68" cy="113"/>
                  <a:chOff x="657" y="2296"/>
                  <a:chExt cx="68" cy="113"/>
                </a:xfrm>
              </p:grpSpPr>
              <p:sp>
                <p:nvSpPr>
                  <p:cNvPr id="451627" name="Arc 43"/>
                  <p:cNvSpPr>
                    <a:spLocks noChangeAspect="1"/>
                  </p:cNvSpPr>
                  <p:nvPr/>
                </p:nvSpPr>
                <p:spPr bwMode="auto">
                  <a:xfrm>
                    <a:off x="657" y="2296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51628" name="Arc 4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657" y="2341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451630" name="Group 46"/>
                <p:cNvGrpSpPr>
                  <a:grpSpLocks/>
                </p:cNvGrpSpPr>
                <p:nvPr/>
              </p:nvGrpSpPr>
              <p:grpSpPr bwMode="auto">
                <a:xfrm>
                  <a:off x="1338" y="2047"/>
                  <a:ext cx="68" cy="113"/>
                  <a:chOff x="657" y="2296"/>
                  <a:chExt cx="68" cy="113"/>
                </a:xfrm>
              </p:grpSpPr>
              <p:sp>
                <p:nvSpPr>
                  <p:cNvPr id="451631" name="Arc 47"/>
                  <p:cNvSpPr>
                    <a:spLocks noChangeAspect="1"/>
                  </p:cNvSpPr>
                  <p:nvPr/>
                </p:nvSpPr>
                <p:spPr bwMode="auto">
                  <a:xfrm>
                    <a:off x="657" y="2296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51632" name="Arc 4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657" y="2341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451633" name="Group 49"/>
                <p:cNvGrpSpPr>
                  <a:grpSpLocks/>
                </p:cNvGrpSpPr>
                <p:nvPr/>
              </p:nvGrpSpPr>
              <p:grpSpPr bwMode="auto">
                <a:xfrm>
                  <a:off x="1338" y="2160"/>
                  <a:ext cx="68" cy="113"/>
                  <a:chOff x="657" y="2296"/>
                  <a:chExt cx="68" cy="113"/>
                </a:xfrm>
              </p:grpSpPr>
              <p:sp>
                <p:nvSpPr>
                  <p:cNvPr id="451634" name="Arc 50"/>
                  <p:cNvSpPr>
                    <a:spLocks noChangeAspect="1"/>
                  </p:cNvSpPr>
                  <p:nvPr/>
                </p:nvSpPr>
                <p:spPr bwMode="auto">
                  <a:xfrm>
                    <a:off x="657" y="2296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51635" name="Arc 5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657" y="2341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451639" name="Freeform 55"/>
              <p:cNvSpPr>
                <a:spLocks/>
              </p:cNvSpPr>
              <p:nvPr/>
            </p:nvSpPr>
            <p:spPr bwMode="auto">
              <a:xfrm>
                <a:off x="453" y="1586"/>
                <a:ext cx="1384" cy="646"/>
              </a:xfrm>
              <a:custGeom>
                <a:avLst/>
                <a:gdLst>
                  <a:gd name="T0" fmla="*/ 1361 w 1361"/>
                  <a:gd name="T1" fmla="*/ 454 h 635"/>
                  <a:gd name="T2" fmla="*/ 1361 w 1361"/>
                  <a:gd name="T3" fmla="*/ 635 h 635"/>
                  <a:gd name="T4" fmla="*/ 0 w 1361"/>
                  <a:gd name="T5" fmla="*/ 635 h 635"/>
                  <a:gd name="T6" fmla="*/ 0 w 1361"/>
                  <a:gd name="T7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1" h="635">
                    <a:moveTo>
                      <a:pt x="1361" y="454"/>
                    </a:moveTo>
                    <a:lnTo>
                      <a:pt x="1361" y="635"/>
                    </a:lnTo>
                    <a:lnTo>
                      <a:pt x="0" y="635"/>
                    </a:ln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1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1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/>
      <p:bldP spid="451588" grpId="0" animBg="1"/>
      <p:bldP spid="451588" grpId="1" animBg="1"/>
      <p:bldP spid="4516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188913"/>
            <a:ext cx="8424936" cy="719137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 přechodových dějů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0224" name="Rectangle 112"/>
          <p:cNvSpPr>
            <a:spLocks noChangeArrowheads="1"/>
          </p:cNvSpPr>
          <p:nvPr/>
        </p:nvSpPr>
        <p:spPr bwMode="auto">
          <a:xfrm>
            <a:off x="6228184" y="1988840"/>
            <a:ext cx="208823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180975" indent="-180975"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zkrat v soustavě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6" name="Object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9723433"/>
              </p:ext>
            </p:extLst>
          </p:nvPr>
        </p:nvGraphicFramePr>
        <p:xfrm>
          <a:off x="323528" y="1052736"/>
          <a:ext cx="5593892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6" name="List" r:id="rId3" imgW="9972675" imgH="6829552" progId="Excel.Sheet.8">
                  <p:embed/>
                </p:oleObj>
              </mc:Choice>
              <mc:Fallback>
                <p:oleObj name="List" r:id="rId3" imgW="9972675" imgH="6829552" progId="Excel.Sheet.8">
                  <p:embed/>
                  <p:pic>
                    <p:nvPicPr>
                      <p:cNvPr id="140293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052736"/>
                        <a:ext cx="5593892" cy="26642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5665900" cy="277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2"/>
          <p:cNvSpPr>
            <a:spLocks noChangeArrowheads="1"/>
          </p:cNvSpPr>
          <p:nvPr/>
        </p:nvSpPr>
        <p:spPr bwMode="auto">
          <a:xfrm>
            <a:off x="6259474" y="4978638"/>
            <a:ext cx="2592288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180975" indent="-180975"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tabLst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vypnutí vakuového vypínače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vn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75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Stejnosměrný zdroj – R, L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2619" name="Rectangle 11"/>
          <p:cNvSpPr>
            <a:spLocks noChangeArrowheads="1"/>
          </p:cNvSpPr>
          <p:nvPr/>
        </p:nvSpPr>
        <p:spPr bwMode="auto">
          <a:xfrm>
            <a:off x="3635375" y="2420938"/>
            <a:ext cx="187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po dosazení</a:t>
            </a:r>
            <a:endParaRPr lang="cs-CZ" altLang="cs-CZ" sz="2000" b="1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52624" name="Rectangle 16"/>
          <p:cNvSpPr>
            <a:spLocks noChangeArrowheads="1"/>
          </p:cNvSpPr>
          <p:nvPr/>
        </p:nvSpPr>
        <p:spPr bwMode="auto">
          <a:xfrm>
            <a:off x="3635375" y="1125538"/>
            <a:ext cx="44656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cívce lze vyjádřit podle indukčního zákona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pSp>
        <p:nvGrpSpPr>
          <p:cNvPr id="452653" name="Group 45"/>
          <p:cNvGrpSpPr>
            <a:grpSpLocks/>
          </p:cNvGrpSpPr>
          <p:nvPr/>
        </p:nvGrpSpPr>
        <p:grpSpPr bwMode="auto">
          <a:xfrm>
            <a:off x="144983" y="1125538"/>
            <a:ext cx="3490913" cy="2417762"/>
            <a:chOff x="22" y="709"/>
            <a:chExt cx="2199" cy="1523"/>
          </a:xfrm>
        </p:grpSpPr>
        <p:grpSp>
          <p:nvGrpSpPr>
            <p:cNvPr id="452613" name="Group 5"/>
            <p:cNvGrpSpPr>
              <a:grpSpLocks/>
            </p:cNvGrpSpPr>
            <p:nvPr/>
          </p:nvGrpSpPr>
          <p:grpSpPr bwMode="auto">
            <a:xfrm>
              <a:off x="2018" y="1071"/>
              <a:ext cx="203" cy="454"/>
              <a:chOff x="2018" y="1071"/>
              <a:chExt cx="203" cy="454"/>
            </a:xfrm>
          </p:grpSpPr>
          <p:sp>
            <p:nvSpPr>
              <p:cNvPr id="452614" name="Text Box 6"/>
              <p:cNvSpPr txBox="1">
                <a:spLocks noChangeArrowheads="1"/>
              </p:cNvSpPr>
              <p:nvPr/>
            </p:nvSpPr>
            <p:spPr bwMode="auto">
              <a:xfrm>
                <a:off x="2018" y="1162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</a:rPr>
                  <a:t>R</a:t>
                </a:r>
              </a:p>
            </p:txBody>
          </p:sp>
          <p:sp>
            <p:nvSpPr>
              <p:cNvPr id="452615" name="Line 7"/>
              <p:cNvSpPr>
                <a:spLocks noChangeShapeType="1"/>
              </p:cNvSpPr>
              <p:nvPr/>
            </p:nvSpPr>
            <p:spPr bwMode="auto">
              <a:xfrm>
                <a:off x="2018" y="1071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52616" name="Group 8"/>
            <p:cNvGrpSpPr>
              <a:grpSpLocks/>
            </p:cNvGrpSpPr>
            <p:nvPr/>
          </p:nvGrpSpPr>
          <p:grpSpPr bwMode="auto">
            <a:xfrm>
              <a:off x="2018" y="1570"/>
              <a:ext cx="198" cy="454"/>
              <a:chOff x="2018" y="1570"/>
              <a:chExt cx="198" cy="454"/>
            </a:xfrm>
          </p:grpSpPr>
          <p:sp>
            <p:nvSpPr>
              <p:cNvPr id="452617" name="Text Box 9"/>
              <p:cNvSpPr txBox="1">
                <a:spLocks noChangeArrowheads="1"/>
              </p:cNvSpPr>
              <p:nvPr/>
            </p:nvSpPr>
            <p:spPr bwMode="auto">
              <a:xfrm>
                <a:off x="2023" y="1616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</a:rPr>
                  <a:t>L</a:t>
                </a:r>
              </a:p>
            </p:txBody>
          </p:sp>
          <p:sp>
            <p:nvSpPr>
              <p:cNvPr id="452618" name="Line 10"/>
              <p:cNvSpPr>
                <a:spLocks noChangeShapeType="1"/>
              </p:cNvSpPr>
              <p:nvPr/>
            </p:nvSpPr>
            <p:spPr bwMode="auto">
              <a:xfrm>
                <a:off x="2018" y="1570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52620" name="Line 12"/>
            <p:cNvSpPr>
              <a:spLocks noChangeShapeType="1"/>
            </p:cNvSpPr>
            <p:nvPr/>
          </p:nvSpPr>
          <p:spPr bwMode="auto">
            <a:xfrm flipH="1" flipV="1">
              <a:off x="895" y="890"/>
              <a:ext cx="294" cy="11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52621" name="Group 13"/>
            <p:cNvGrpSpPr>
              <a:grpSpLocks/>
            </p:cNvGrpSpPr>
            <p:nvPr/>
          </p:nvGrpSpPr>
          <p:grpSpPr bwMode="auto">
            <a:xfrm>
              <a:off x="1428" y="709"/>
              <a:ext cx="272" cy="226"/>
              <a:chOff x="1519" y="709"/>
              <a:chExt cx="272" cy="226"/>
            </a:xfrm>
          </p:grpSpPr>
          <p:sp>
            <p:nvSpPr>
              <p:cNvPr id="452622" name="Line 14"/>
              <p:cNvSpPr>
                <a:spLocks noChangeShapeType="1"/>
              </p:cNvSpPr>
              <p:nvPr/>
            </p:nvSpPr>
            <p:spPr bwMode="auto">
              <a:xfrm rot="16200000">
                <a:off x="1678" y="821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52623" name="Text Box 15"/>
              <p:cNvSpPr txBox="1">
                <a:spLocks noChangeArrowheads="1"/>
              </p:cNvSpPr>
              <p:nvPr/>
            </p:nvSpPr>
            <p:spPr bwMode="auto">
              <a:xfrm>
                <a:off x="1519" y="709"/>
                <a:ext cx="145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i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</a:rPr>
                  <a:t>n</a:t>
                </a:r>
              </a:p>
            </p:txBody>
          </p:sp>
        </p:grpSp>
        <p:grpSp>
          <p:nvGrpSpPr>
            <p:cNvPr id="452629" name="Group 21"/>
            <p:cNvGrpSpPr>
              <a:grpSpLocks/>
            </p:cNvGrpSpPr>
            <p:nvPr/>
          </p:nvGrpSpPr>
          <p:grpSpPr bwMode="auto">
            <a:xfrm>
              <a:off x="22" y="799"/>
              <a:ext cx="1905" cy="1433"/>
              <a:chOff x="22" y="799"/>
              <a:chExt cx="1905" cy="1433"/>
            </a:xfrm>
          </p:grpSpPr>
          <p:sp>
            <p:nvSpPr>
              <p:cNvPr id="452630" name="Oval 22"/>
              <p:cNvSpPr>
                <a:spLocks noChangeArrowheads="1"/>
              </p:cNvSpPr>
              <p:nvPr/>
            </p:nvSpPr>
            <p:spPr bwMode="auto">
              <a:xfrm>
                <a:off x="884" y="799"/>
                <a:ext cx="90" cy="9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52631" name="Group 23"/>
              <p:cNvGrpSpPr>
                <a:grpSpLocks/>
              </p:cNvGrpSpPr>
              <p:nvPr/>
            </p:nvGrpSpPr>
            <p:grpSpPr bwMode="auto">
              <a:xfrm>
                <a:off x="22" y="844"/>
                <a:ext cx="1905" cy="1388"/>
                <a:chOff x="22" y="844"/>
                <a:chExt cx="1905" cy="1388"/>
              </a:xfrm>
            </p:grpSpPr>
            <p:sp>
              <p:nvSpPr>
                <p:cNvPr id="452632" name="Oval 24"/>
                <p:cNvSpPr>
                  <a:spLocks noChangeArrowheads="1"/>
                </p:cNvSpPr>
                <p:nvPr/>
              </p:nvSpPr>
              <p:spPr bwMode="auto">
                <a:xfrm>
                  <a:off x="294" y="1253"/>
                  <a:ext cx="317" cy="317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2633" name="Oval 25"/>
                <p:cNvSpPr>
                  <a:spLocks noChangeArrowheads="1"/>
                </p:cNvSpPr>
                <p:nvPr/>
              </p:nvSpPr>
              <p:spPr bwMode="auto">
                <a:xfrm>
                  <a:off x="1201" y="958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2634" name="Rectangle 26"/>
                <p:cNvSpPr>
                  <a:spLocks noChangeArrowheads="1"/>
                </p:cNvSpPr>
                <p:nvPr/>
              </p:nvSpPr>
              <p:spPr bwMode="auto">
                <a:xfrm>
                  <a:off x="1791" y="1117"/>
                  <a:ext cx="136" cy="317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452635" name="AutoShape 27"/>
                <p:cNvCxnSpPr>
                  <a:cxnSpLocks noChangeShapeType="1"/>
                  <a:stCxn id="452632" idx="0"/>
                  <a:endCxn id="452630" idx="2"/>
                </p:cNvCxnSpPr>
                <p:nvPr/>
              </p:nvCxnSpPr>
              <p:spPr bwMode="auto">
                <a:xfrm rot="16200000">
                  <a:off x="464" y="833"/>
                  <a:ext cx="397" cy="419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2636" name="AutoShape 28"/>
                <p:cNvCxnSpPr>
                  <a:cxnSpLocks noChangeShapeType="1"/>
                  <a:stCxn id="452633" idx="6"/>
                  <a:endCxn id="452634" idx="0"/>
                </p:cNvCxnSpPr>
                <p:nvPr/>
              </p:nvCxnSpPr>
              <p:spPr bwMode="auto">
                <a:xfrm>
                  <a:off x="1303" y="1003"/>
                  <a:ext cx="556" cy="102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52637" name="Line 29"/>
                <p:cNvSpPr>
                  <a:spLocks noChangeShapeType="1"/>
                </p:cNvSpPr>
                <p:nvPr/>
              </p:nvSpPr>
              <p:spPr bwMode="auto">
                <a:xfrm>
                  <a:off x="1858" y="1434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263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10" y="1170"/>
                  <a:ext cx="150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R</a:t>
                  </a:r>
                </a:p>
              </p:txBody>
            </p:sp>
            <p:sp>
              <p:nvSpPr>
                <p:cNvPr id="45263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703" y="1760"/>
                  <a:ext cx="134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L</a:t>
                  </a:r>
                </a:p>
              </p:txBody>
            </p:sp>
            <p:sp>
              <p:nvSpPr>
                <p:cNvPr id="452640" name="Line 32"/>
                <p:cNvSpPr>
                  <a:spLocks noChangeShapeType="1"/>
                </p:cNvSpPr>
                <p:nvPr/>
              </p:nvSpPr>
              <p:spPr bwMode="auto">
                <a:xfrm>
                  <a:off x="204" y="1207"/>
                  <a:ext cx="0" cy="4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264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2" y="1306"/>
                  <a:ext cx="150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U</a:t>
                  </a:r>
                </a:p>
              </p:txBody>
            </p:sp>
            <p:grpSp>
              <p:nvGrpSpPr>
                <p:cNvPr id="452642" name="Group 34"/>
                <p:cNvGrpSpPr>
                  <a:grpSpLocks/>
                </p:cNvGrpSpPr>
                <p:nvPr/>
              </p:nvGrpSpPr>
              <p:grpSpPr bwMode="auto">
                <a:xfrm>
                  <a:off x="1847" y="1706"/>
                  <a:ext cx="68" cy="340"/>
                  <a:chOff x="1338" y="1933"/>
                  <a:chExt cx="68" cy="340"/>
                </a:xfrm>
              </p:grpSpPr>
              <p:grpSp>
                <p:nvGrpSpPr>
                  <p:cNvPr id="452643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338" y="1933"/>
                    <a:ext cx="68" cy="113"/>
                    <a:chOff x="657" y="2296"/>
                    <a:chExt cx="68" cy="113"/>
                  </a:xfrm>
                </p:grpSpPr>
                <p:sp>
                  <p:nvSpPr>
                    <p:cNvPr id="452644" name="Arc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7" y="2296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452645" name="Arc 37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657" y="2341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grpSp>
                <p:nvGrpSpPr>
                  <p:cNvPr id="45264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338" y="2047"/>
                    <a:ext cx="68" cy="113"/>
                    <a:chOff x="657" y="2296"/>
                    <a:chExt cx="68" cy="113"/>
                  </a:xfrm>
                </p:grpSpPr>
                <p:sp>
                  <p:nvSpPr>
                    <p:cNvPr id="452647" name="Arc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7" y="2296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452648" name="Arc 40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657" y="2341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grpSp>
                <p:nvGrpSpPr>
                  <p:cNvPr id="45264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338" y="2160"/>
                    <a:ext cx="68" cy="113"/>
                    <a:chOff x="657" y="2296"/>
                    <a:chExt cx="68" cy="113"/>
                  </a:xfrm>
                </p:grpSpPr>
                <p:sp>
                  <p:nvSpPr>
                    <p:cNvPr id="452650" name="Arc 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7" y="2296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452651" name="Arc 43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657" y="2341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2652" name="Freeform 44"/>
                <p:cNvSpPr>
                  <a:spLocks/>
                </p:cNvSpPr>
                <p:nvPr/>
              </p:nvSpPr>
              <p:spPr bwMode="auto">
                <a:xfrm>
                  <a:off x="453" y="1586"/>
                  <a:ext cx="1384" cy="646"/>
                </a:xfrm>
                <a:custGeom>
                  <a:avLst/>
                  <a:gdLst>
                    <a:gd name="T0" fmla="*/ 1361 w 1361"/>
                    <a:gd name="T1" fmla="*/ 454 h 635"/>
                    <a:gd name="T2" fmla="*/ 1361 w 1361"/>
                    <a:gd name="T3" fmla="*/ 635 h 635"/>
                    <a:gd name="T4" fmla="*/ 0 w 1361"/>
                    <a:gd name="T5" fmla="*/ 635 h 635"/>
                    <a:gd name="T6" fmla="*/ 0 w 1361"/>
                    <a:gd name="T7" fmla="*/ 0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61" h="635">
                      <a:moveTo>
                        <a:pt x="1361" y="454"/>
                      </a:moveTo>
                      <a:lnTo>
                        <a:pt x="1361" y="635"/>
                      </a:lnTo>
                      <a:lnTo>
                        <a:pt x="0" y="6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bg2"/>
                  </a:solidFill>
                  <a:prstDash val="solid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</p:grpSp>
      <p:graphicFrame>
        <p:nvGraphicFramePr>
          <p:cNvPr id="452654" name="Object 46"/>
          <p:cNvGraphicFramePr>
            <a:graphicFrameLocks noChangeAspect="1"/>
          </p:cNvGraphicFramePr>
          <p:nvPr/>
        </p:nvGraphicFramePr>
        <p:xfrm>
          <a:off x="6657975" y="1557338"/>
          <a:ext cx="20907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97" name="Rovnice" r:id="rId3" imgW="1079280" imgH="393480" progId="Equation.3">
                  <p:embed/>
                </p:oleObj>
              </mc:Choice>
              <mc:Fallback>
                <p:oleObj name="Rovnice" r:id="rId3" imgW="1079280" imgH="3934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1557338"/>
                        <a:ext cx="2090738" cy="760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655" name="Object 47"/>
          <p:cNvGraphicFramePr>
            <a:graphicFrameLocks noChangeAspect="1"/>
          </p:cNvGraphicFramePr>
          <p:nvPr/>
        </p:nvGraphicFramePr>
        <p:xfrm>
          <a:off x="5645150" y="2400300"/>
          <a:ext cx="310356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98" name="Rovnice" r:id="rId5" imgW="1498320" imgH="393480" progId="Equation.3">
                  <p:embed/>
                </p:oleObj>
              </mc:Choice>
              <mc:Fallback>
                <p:oleObj name="Rovnice" r:id="rId5" imgW="1498320" imgH="39348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2400300"/>
                        <a:ext cx="3103563" cy="81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2656" name="Rectangle 48"/>
          <p:cNvSpPr>
            <a:spLocks noChangeArrowheads="1"/>
          </p:cNvSpPr>
          <p:nvPr/>
        </p:nvSpPr>
        <p:spPr bwMode="auto">
          <a:xfrm>
            <a:off x="179388" y="3716338"/>
            <a:ext cx="87852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tabLst>
                <a:tab pos="63182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63182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63182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631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631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1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1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1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31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proud z rovnice rovnici lze určit pomocí vyšší matematiky</a:t>
            </a:r>
          </a:p>
          <a:p>
            <a:pPr>
              <a:spcBef>
                <a:spcPct val="1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kde 	 je časová konstanta</a:t>
            </a:r>
          </a:p>
          <a:p>
            <a:pPr>
              <a:spcBef>
                <a:spcPct val="1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		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je proud po ukončení přechodového děje (ustálený proud)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2657" name="Object 49"/>
          <p:cNvGraphicFramePr>
            <a:graphicFrameLocks noChangeAspect="1"/>
          </p:cNvGraphicFramePr>
          <p:nvPr/>
        </p:nvGraphicFramePr>
        <p:xfrm>
          <a:off x="6213475" y="4076700"/>
          <a:ext cx="26066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99" name="Rovnice" r:id="rId7" imgW="1180800" imgH="342720" progId="Equation.3">
                  <p:embed/>
                </p:oleObj>
              </mc:Choice>
              <mc:Fallback>
                <p:oleObj name="Rovnice" r:id="rId7" imgW="1180800" imgH="34272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475" y="4076700"/>
                        <a:ext cx="2606675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658" name="Object 50"/>
          <p:cNvGraphicFramePr>
            <a:graphicFrameLocks noChangeAspect="1"/>
          </p:cNvGraphicFramePr>
          <p:nvPr/>
        </p:nvGraphicFramePr>
        <p:xfrm>
          <a:off x="3565525" y="4365625"/>
          <a:ext cx="71913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00" name="Rovnice" r:id="rId9" imgW="406080" imgH="393480" progId="Equation.3">
                  <p:embed/>
                </p:oleObj>
              </mc:Choice>
              <mc:Fallback>
                <p:oleObj name="Rovnice" r:id="rId9" imgW="406080" imgH="3934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4365625"/>
                        <a:ext cx="719138" cy="693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2660" name="Rectangle 52"/>
          <p:cNvSpPr>
            <a:spLocks noChangeArrowheads="1"/>
          </p:cNvSpPr>
          <p:nvPr/>
        </p:nvSpPr>
        <p:spPr bwMode="auto">
          <a:xfrm>
            <a:off x="179388" y="5949950"/>
            <a:ext cx="756126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 ukončení přechodového děje se cívka chová jako zkrat, proud je omezen pouze rezistorem: </a:t>
            </a:r>
            <a:endParaRPr lang="cs-CZ" altLang="cs-CZ" sz="2000" b="1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2661" name="Object 53"/>
          <p:cNvGraphicFramePr>
            <a:graphicFrameLocks noChangeAspect="1"/>
          </p:cNvGraphicFramePr>
          <p:nvPr/>
        </p:nvGraphicFramePr>
        <p:xfrm>
          <a:off x="7524750" y="6021388"/>
          <a:ext cx="83026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01" name="Rovnice" r:id="rId11" imgW="469800" imgH="393480" progId="Equation.3">
                  <p:embed/>
                </p:oleObj>
              </mc:Choice>
              <mc:Fallback>
                <p:oleObj name="Rovnice" r:id="rId11" imgW="469800" imgH="3934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6021388"/>
                        <a:ext cx="830263" cy="693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2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2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2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88913"/>
            <a:ext cx="8424863" cy="13684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vytváření magnetického pole na cívce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107950" y="1844675"/>
            <a:ext cx="43211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proud v obvodu (budící proud)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rostoucí exponenciální funkce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3636" name="Object 4"/>
          <p:cNvGraphicFramePr>
            <a:graphicFrameLocks noChangeAspect="1"/>
          </p:cNvGraphicFramePr>
          <p:nvPr/>
        </p:nvGraphicFramePr>
        <p:xfrm>
          <a:off x="4295775" y="1844675"/>
          <a:ext cx="21050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42" name="Rovnice" r:id="rId3" imgW="1130040" imgH="342720" progId="Equation.3">
                  <p:embed/>
                </p:oleObj>
              </mc:Choice>
              <mc:Fallback>
                <p:oleObj name="Rovnice" r:id="rId3" imgW="113004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1844675"/>
                        <a:ext cx="2105025" cy="6365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107950" y="2709863"/>
            <a:ext cx="41767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rezistoru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rostoucí exponenciální funkce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3638" name="Object 6"/>
          <p:cNvGraphicFramePr>
            <a:graphicFrameLocks noChangeAspect="1"/>
          </p:cNvGraphicFramePr>
          <p:nvPr/>
        </p:nvGraphicFramePr>
        <p:xfrm>
          <a:off x="4284663" y="2773363"/>
          <a:ext cx="4781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43" name="Rovnice" r:id="rId5" imgW="2920680" imgH="342720" progId="Equation.3">
                  <p:embed/>
                </p:oleObj>
              </mc:Choice>
              <mc:Fallback>
                <p:oleObj name="Rovnice" r:id="rId5" imgW="292068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773363"/>
                        <a:ext cx="4781550" cy="558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107950" y="3609975"/>
            <a:ext cx="41767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ideální cívce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klesající exponenciální funkce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3640" name="Object 8"/>
          <p:cNvGraphicFramePr>
            <a:graphicFrameLocks noChangeAspect="1"/>
          </p:cNvGraphicFramePr>
          <p:nvPr/>
        </p:nvGraphicFramePr>
        <p:xfrm>
          <a:off x="4284663" y="3641725"/>
          <a:ext cx="479266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44" name="Rovnice" r:id="rId7" imgW="2730240" imgH="330120" progId="Equation.3">
                  <p:embed/>
                </p:oleObj>
              </mc:Choice>
              <mc:Fallback>
                <p:oleObj name="Rovnice" r:id="rId7" imgW="2730240" imgH="3301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641725"/>
                        <a:ext cx="4792662" cy="579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3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3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budícího proudu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546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17613"/>
            <a:ext cx="8928100" cy="5543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Zhodnocení průběhu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253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1.	Na cívce nelze docílit skokové změny proudu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2.	Rychlost nárůstu proudu na cívce je dána časovou konstantou . Přechodový děj se považuje za ukončený za dobu t=3*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3.	Na cívce může dojít ke skokové změně napětí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4.	Průběh napětí na odporu kopíruje průběh proudu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5.	Okamžitý součet napětí na odporu a cívce je roven napětí zdroje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cívky se používají k vyhlazení průběhu proudu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457732" name="Picture 4" descr="MC90043780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2447925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3" name="Picture 5" descr="MC90043242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08500"/>
            <a:ext cx="187325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25847" r="11394" b="21013"/>
          <a:stretch>
            <a:fillRect/>
          </a:stretch>
        </p:blipFill>
        <p:spPr bwMode="auto">
          <a:xfrm>
            <a:off x="34925" y="1968500"/>
            <a:ext cx="903605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24902" r="14362" b="17790"/>
          <a:stretch>
            <a:fillRect/>
          </a:stretch>
        </p:blipFill>
        <p:spPr bwMode="auto">
          <a:xfrm>
            <a:off x="107950" y="1514475"/>
            <a:ext cx="8964613" cy="5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17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Nabuzení cívky. RL obvod je tvořen cívkou L=3,5 H s vnitřním odporem  R=40. Napětí zdroje je 20V.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a)	určete funkce pro průběh napětí a proudu, funkce zakreslete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b)	vypočítejte okamžité hodnoty napětí a proudu v čase t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=50 ms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c)	vypočítejte hodnotu napětí na cívce pro t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=3*   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179388" y="3141663"/>
            <a:ext cx="2447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Časová konstanta 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8757" name="Object 5"/>
          <p:cNvGraphicFramePr>
            <a:graphicFrameLocks noChangeAspect="1"/>
          </p:cNvGraphicFramePr>
          <p:nvPr/>
        </p:nvGraphicFramePr>
        <p:xfrm>
          <a:off x="2700338" y="3068638"/>
          <a:ext cx="21986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32" name="Rovnice" r:id="rId3" imgW="1333440" imgH="393480" progId="Equation.3">
                  <p:embed/>
                </p:oleObj>
              </mc:Choice>
              <mc:Fallback>
                <p:oleObj name="Rovnice" r:id="rId3" imgW="13334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068638"/>
                        <a:ext cx="2198687" cy="646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395288" y="3933825"/>
            <a:ext cx="2232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Budící proud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(t):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8759" name="Object 7"/>
          <p:cNvGraphicFramePr>
            <a:graphicFrameLocks noChangeAspect="1"/>
          </p:cNvGraphicFramePr>
          <p:nvPr/>
        </p:nvGraphicFramePr>
        <p:xfrm>
          <a:off x="2700338" y="3789363"/>
          <a:ext cx="3684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33" name="Rovnice" r:id="rId5" imgW="2222280" imgH="368280" progId="Equation.3">
                  <p:embed/>
                </p:oleObj>
              </mc:Choice>
              <mc:Fallback>
                <p:oleObj name="Rovnice" r:id="rId5" imgW="2222280" imgH="368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789363"/>
                        <a:ext cx="3684587" cy="609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250825" y="4652963"/>
            <a:ext cx="4681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vnitřním odporu cívky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(t)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8761" name="Object 9"/>
          <p:cNvGraphicFramePr>
            <a:graphicFrameLocks noChangeAspect="1"/>
          </p:cNvGraphicFramePr>
          <p:nvPr/>
        </p:nvGraphicFramePr>
        <p:xfrm>
          <a:off x="5076825" y="4483100"/>
          <a:ext cx="36004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34" name="Rovnice" r:id="rId7" imgW="2120760" imgH="355320" progId="Equation.3">
                  <p:embed/>
                </p:oleObj>
              </mc:Choice>
              <mc:Fallback>
                <p:oleObj name="Rovnice" r:id="rId7" imgW="2120760" imgH="355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483100"/>
                        <a:ext cx="3600450" cy="601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828675" y="5300663"/>
            <a:ext cx="3455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ideální cívce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L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(t)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8763" name="Object 11"/>
          <p:cNvGraphicFramePr>
            <a:graphicFrameLocks noChangeAspect="1"/>
          </p:cNvGraphicFramePr>
          <p:nvPr/>
        </p:nvGraphicFramePr>
        <p:xfrm>
          <a:off x="4386263" y="5168900"/>
          <a:ext cx="42894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35" name="Rovnice" r:id="rId9" imgW="2349360" imgH="355320" progId="Equation.3">
                  <p:embed/>
                </p:oleObj>
              </mc:Choice>
              <mc:Fallback>
                <p:oleObj name="Rovnice" r:id="rId9" imgW="2349360" imgH="355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5168900"/>
                        <a:ext cx="4289425" cy="646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8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8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8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17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Nabuzení cívky. RL obvod je tvořen cívkou L=3,5 H s vnitřním odporem  R=40. Napětí zdroje je 20V.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a)	určete funkce pro průběh napětí a proudu, funkce zakreslete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b)	vypočítejte okamžité hodnoty napětí a proudu v čase t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=50 ms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c)	vypočítejte hodnotu napětí na cívce pro t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=3*   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179388" y="3141663"/>
            <a:ext cx="2447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Časová konstanta 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0805" name="Object 5"/>
          <p:cNvGraphicFramePr>
            <a:graphicFrameLocks noChangeAspect="1"/>
          </p:cNvGraphicFramePr>
          <p:nvPr/>
        </p:nvGraphicFramePr>
        <p:xfrm>
          <a:off x="2700338" y="3068638"/>
          <a:ext cx="21986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0" name="Rovnice" r:id="rId3" imgW="1333440" imgH="393480" progId="Equation.3">
                  <p:embed/>
                </p:oleObj>
              </mc:Choice>
              <mc:Fallback>
                <p:oleObj name="Rovnice" r:id="rId3" imgW="13334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068638"/>
                        <a:ext cx="2198687" cy="646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179388" y="4005263"/>
            <a:ext cx="3168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Budící proud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(t=50ms):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0807" name="Object 7"/>
          <p:cNvGraphicFramePr>
            <a:graphicFrameLocks noChangeAspect="1"/>
          </p:cNvGraphicFramePr>
          <p:nvPr/>
        </p:nvGraphicFramePr>
        <p:xfrm>
          <a:off x="3492500" y="3898900"/>
          <a:ext cx="4000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1" name="Rovnice" r:id="rId5" imgW="2412720" imgH="368280" progId="Equation.3">
                  <p:embed/>
                </p:oleObj>
              </mc:Choice>
              <mc:Fallback>
                <p:oleObj name="Rovnice" r:id="rId5" imgW="2412720" imgH="368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898900"/>
                        <a:ext cx="4000500" cy="609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08" name="Rectangle 8"/>
          <p:cNvSpPr>
            <a:spLocks noChangeArrowheads="1"/>
          </p:cNvSpPr>
          <p:nvPr/>
        </p:nvSpPr>
        <p:spPr bwMode="auto">
          <a:xfrm>
            <a:off x="179388" y="4581525"/>
            <a:ext cx="33131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vnitřním odporu cívky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(t=50ms):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0809" name="Object 9"/>
          <p:cNvGraphicFramePr>
            <a:graphicFrameLocks noChangeAspect="1"/>
          </p:cNvGraphicFramePr>
          <p:nvPr/>
        </p:nvGraphicFramePr>
        <p:xfrm>
          <a:off x="3586163" y="4699000"/>
          <a:ext cx="39878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2" name="Rovnice" r:id="rId7" imgW="2349360" imgH="355320" progId="Equation.3">
                  <p:embed/>
                </p:oleObj>
              </mc:Choice>
              <mc:Fallback>
                <p:oleObj name="Rovnice" r:id="rId7" imgW="2349360" imgH="355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4699000"/>
                        <a:ext cx="3987800" cy="601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0" name="Rectangle 10"/>
          <p:cNvSpPr>
            <a:spLocks noChangeArrowheads="1"/>
          </p:cNvSpPr>
          <p:nvPr/>
        </p:nvSpPr>
        <p:spPr bwMode="auto">
          <a:xfrm>
            <a:off x="468313" y="5516563"/>
            <a:ext cx="34559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ideální cívce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L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(t=50ms):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0811" name="Object 11"/>
          <p:cNvGraphicFramePr>
            <a:graphicFrameLocks noChangeAspect="1"/>
          </p:cNvGraphicFramePr>
          <p:nvPr/>
        </p:nvGraphicFramePr>
        <p:xfrm>
          <a:off x="4067175" y="5516563"/>
          <a:ext cx="38719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3" name="Rovnice" r:id="rId9" imgW="2120760" imgH="355320" progId="Equation.3">
                  <p:embed/>
                </p:oleObj>
              </mc:Choice>
              <mc:Fallback>
                <p:oleObj name="Rovnice" r:id="rId9" imgW="2120760" imgH="355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516563"/>
                        <a:ext cx="3871913" cy="646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0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0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budícího proudu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618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8931275" cy="55451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431775"/>
          </a:xfrm>
        </p:spPr>
        <p:txBody>
          <a:bodyPr/>
          <a:lstStyle/>
          <a:p>
            <a:r>
              <a:rPr lang="cs-CZ" altLang="cs-CZ" sz="28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179512" y="764704"/>
            <a:ext cx="8858125" cy="558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69875" indent="-269875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	Vypočítejte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odporu a cívce a proud při zapnutí RL obvodu v čase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170 </a:t>
            </a:r>
            <a:r>
              <a:rPr lang="cs-CZ" altLang="cs-CZ" sz="19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je-li napětí zdroje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57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V, indukčnost cívky je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2,7 H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 velikost odporu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13 </a:t>
            </a:r>
            <a:r>
              <a:rPr lang="el-GR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</a:t>
            </a:r>
            <a:r>
              <a:rPr lang="el-GR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</a:t>
            </a:r>
            <a:endParaRPr lang="cs-CZ" altLang="cs-CZ" sz="19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 marL="269875" indent="-269875"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i=2,57A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</a:t>
            </a:r>
            <a:r>
              <a:rPr lang="cs-CZ" altLang="cs-CZ" sz="19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uR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=33,45V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</a:t>
            </a:r>
            <a:r>
              <a:rPr lang="cs-CZ" altLang="cs-CZ" sz="19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uL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=23,55V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)</a:t>
            </a:r>
            <a:endParaRPr lang="cs-CZ" altLang="cs-CZ" sz="19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 marL="269875" indent="-269875"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2. Vypočítejte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za jakou dobu se je napětí na cívce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15%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zdroje v obvodu se skutečnou cívkou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5,1H/115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 </a:t>
            </a:r>
            <a:endParaRPr lang="cs-CZ" altLang="cs-CZ" sz="19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 marL="269875" indent="-269875"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(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t=84ms)</a:t>
            </a:r>
          </a:p>
          <a:p>
            <a:pPr marL="269875" indent="-269875"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3.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Určete, za jakou dobu se dojde k ukončení přechodového děje v obvodu se skutečnou cívkou, je-li indukčnost cívky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5,6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H a vnitřní odpor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74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 (uvažujte ukončení přechodového děje za dobu (3*) a na jaké procento naroste napětí na rezistoru </a:t>
            </a:r>
            <a:endParaRPr lang="cs-CZ" altLang="cs-CZ" sz="19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 marL="269875" indent="-269875"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t=227ms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</a:t>
            </a:r>
            <a:r>
              <a:rPr lang="cs-CZ" altLang="cs-CZ" sz="19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uR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=95%U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)</a:t>
            </a:r>
          </a:p>
          <a:p>
            <a:pPr marL="269875" indent="-269875"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4.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Skutečná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cívka je připojena do obvodu s napětí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31 V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 Za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23 </a:t>
            </a:r>
            <a:r>
              <a:rPr lang="cs-CZ" altLang="cs-CZ" sz="19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prochází cívkou proud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185 mA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 Vypočítejte indukčnost cívky, je-li její vnitřní odpor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58  </a:t>
            </a:r>
            <a:endParaRPr lang="cs-CZ" altLang="cs-CZ" sz="19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 marL="269875" indent="-269875"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L=3,14H)</a:t>
            </a:r>
          </a:p>
          <a:p>
            <a:pPr marL="269875" indent="-269875"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5.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Po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zapnutí obvodu klesne napětí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 cívce na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z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37V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13V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za dobu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25ms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 Vypočítejte indukčnost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cívky a napětí zdroje,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je-li její odpor 200. </a:t>
            </a:r>
            <a:endParaRPr lang="cs-CZ" altLang="cs-CZ" sz="19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 marL="269875" indent="-269875"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(=23,9 </a:t>
            </a:r>
            <a:r>
              <a:rPr lang="cs-CZ" altLang="cs-CZ" sz="19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L=4,78H, U=68,3V )</a:t>
            </a:r>
            <a:endParaRPr lang="cs-CZ" altLang="cs-CZ" sz="19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14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24" name="Rectangle 112"/>
          <p:cNvSpPr>
            <a:spLocks noChangeArrowheads="1"/>
          </p:cNvSpPr>
          <p:nvPr/>
        </p:nvSpPr>
        <p:spPr bwMode="auto">
          <a:xfrm>
            <a:off x="5143350" y="1772816"/>
            <a:ext cx="2885034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180975" indent="-180975"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tabLst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průběh napětí a proudu na motoru při zapnutí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8" name="Rectangle 112"/>
          <p:cNvSpPr>
            <a:spLocks noChangeArrowheads="1"/>
          </p:cNvSpPr>
          <p:nvPr/>
        </p:nvSpPr>
        <p:spPr bwMode="auto">
          <a:xfrm>
            <a:off x="5148064" y="5174686"/>
            <a:ext cx="288032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180975" indent="-180975"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tabLst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zapnutí jističe do zkratu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4824536" cy="31201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4" y="3616983"/>
            <a:ext cx="4790216" cy="30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5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1" y="980728"/>
            <a:ext cx="891475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Stejnosměrný zdroj – R, L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2852" name="Line 4"/>
          <p:cNvSpPr>
            <a:spLocks noChangeShapeType="1"/>
          </p:cNvSpPr>
          <p:nvPr/>
        </p:nvSpPr>
        <p:spPr bwMode="auto">
          <a:xfrm flipH="1">
            <a:off x="1548482" y="1593850"/>
            <a:ext cx="50323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62853" name="Group 5"/>
          <p:cNvGrpSpPr>
            <a:grpSpLocks/>
          </p:cNvGrpSpPr>
          <p:nvPr/>
        </p:nvGrpSpPr>
        <p:grpSpPr bwMode="auto">
          <a:xfrm>
            <a:off x="3313633" y="1700213"/>
            <a:ext cx="322263" cy="720725"/>
            <a:chOff x="2018" y="1071"/>
            <a:chExt cx="203" cy="454"/>
          </a:xfrm>
        </p:grpSpPr>
        <p:sp>
          <p:nvSpPr>
            <p:cNvPr id="462854" name="Text Box 6"/>
            <p:cNvSpPr txBox="1">
              <a:spLocks noChangeArrowheads="1"/>
            </p:cNvSpPr>
            <p:nvPr/>
          </p:nvSpPr>
          <p:spPr bwMode="auto">
            <a:xfrm>
              <a:off x="2018" y="1162"/>
              <a:ext cx="2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 dirty="0" err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800" b="1" baseline="-25000" dirty="0" err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18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2855" name="Line 7"/>
            <p:cNvSpPr>
              <a:spLocks noChangeShapeType="1"/>
            </p:cNvSpPr>
            <p:nvPr/>
          </p:nvSpPr>
          <p:spPr bwMode="auto">
            <a:xfrm>
              <a:off x="2018" y="1071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462856" name="Group 8"/>
          <p:cNvGrpSpPr>
            <a:grpSpLocks/>
          </p:cNvGrpSpPr>
          <p:nvPr/>
        </p:nvGrpSpPr>
        <p:grpSpPr bwMode="auto">
          <a:xfrm>
            <a:off x="3321571" y="2492375"/>
            <a:ext cx="314325" cy="720725"/>
            <a:chOff x="2018" y="1570"/>
            <a:chExt cx="198" cy="454"/>
          </a:xfrm>
        </p:grpSpPr>
        <p:sp>
          <p:nvSpPr>
            <p:cNvPr id="462857" name="Text Box 9"/>
            <p:cNvSpPr txBox="1">
              <a:spLocks noChangeArrowheads="1"/>
            </p:cNvSpPr>
            <p:nvPr/>
          </p:nvSpPr>
          <p:spPr bwMode="auto">
            <a:xfrm>
              <a:off x="2023" y="1616"/>
              <a:ext cx="19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 dirty="0" err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800" b="1" baseline="-25000" dirty="0" err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18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2858" name="Line 10"/>
            <p:cNvSpPr>
              <a:spLocks noChangeShapeType="1"/>
            </p:cNvSpPr>
            <p:nvPr/>
          </p:nvSpPr>
          <p:spPr bwMode="auto">
            <a:xfrm>
              <a:off x="2018" y="1570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62859" name="Rectangle 11"/>
          <p:cNvSpPr>
            <a:spLocks noChangeArrowheads="1"/>
          </p:cNvSpPr>
          <p:nvPr/>
        </p:nvSpPr>
        <p:spPr bwMode="auto">
          <a:xfrm>
            <a:off x="179388" y="5229225"/>
            <a:ext cx="878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po otevření diody začne obvodem procházet proud (i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 (předpokládáme původní směr proudu)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na cívce a rezistoru se vytváří úbytek napětí (u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L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</a:t>
            </a:r>
            <a:endParaRPr lang="cs-CZ" altLang="cs-CZ" sz="2000" b="1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62860" name="Line 12"/>
          <p:cNvSpPr>
            <a:spLocks noChangeShapeType="1"/>
          </p:cNvSpPr>
          <p:nvPr/>
        </p:nvSpPr>
        <p:spPr bwMode="auto">
          <a:xfrm flipH="1" flipV="1">
            <a:off x="1565945" y="1412875"/>
            <a:ext cx="466725" cy="180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62861" name="Group 13"/>
          <p:cNvGrpSpPr>
            <a:grpSpLocks/>
          </p:cNvGrpSpPr>
          <p:nvPr/>
        </p:nvGrpSpPr>
        <p:grpSpPr bwMode="auto">
          <a:xfrm>
            <a:off x="2271713" y="1125538"/>
            <a:ext cx="427037" cy="358775"/>
            <a:chOff x="1522" y="709"/>
            <a:chExt cx="269" cy="226"/>
          </a:xfrm>
        </p:grpSpPr>
        <p:sp>
          <p:nvSpPr>
            <p:cNvPr id="462862" name="Line 14"/>
            <p:cNvSpPr>
              <a:spLocks noChangeShapeType="1"/>
            </p:cNvSpPr>
            <p:nvPr/>
          </p:nvSpPr>
          <p:spPr bwMode="auto">
            <a:xfrm rot="16200000">
              <a:off x="1678" y="821"/>
              <a:ext cx="0" cy="22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863" name="Text Box 15"/>
            <p:cNvSpPr txBox="1">
              <a:spLocks noChangeArrowheads="1"/>
            </p:cNvSpPr>
            <p:nvPr/>
          </p:nvSpPr>
          <p:spPr bwMode="auto">
            <a:xfrm>
              <a:off x="1522" y="709"/>
              <a:ext cx="13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 dirty="0" err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1800" b="1" baseline="-25000" dirty="0" err="1">
                  <a:solidFill>
                    <a:schemeClr val="bg2"/>
                  </a:solidFill>
                  <a:effectLst/>
                </a:rPr>
                <a:t>v</a:t>
              </a:r>
              <a:endParaRPr lang="cs-CZ" altLang="cs-CZ" sz="1800" b="1" baseline="-25000" dirty="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462864" name="Rectangle 16"/>
          <p:cNvSpPr>
            <a:spLocks noChangeArrowheads="1"/>
          </p:cNvSpPr>
          <p:nvPr/>
        </p:nvSpPr>
        <p:spPr bwMode="auto">
          <a:xfrm>
            <a:off x="3635375" y="1125538"/>
            <a:ext cx="5329238" cy="228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2. Vypnutí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 rozdíl od kondenzátoru magnetické pole na cívce okamžitě po vypnutí okamžitě zaniká. Simulaci lze provést pomocí nulové diody. V zapnutém obvodu je závěrném stavu. Při rozpojení se vlivem indukčního zákona vytvoří na cívce indukované napětí:</a:t>
            </a:r>
          </a:p>
        </p:txBody>
      </p:sp>
      <p:grpSp>
        <p:nvGrpSpPr>
          <p:cNvPr id="462898" name="Group 50"/>
          <p:cNvGrpSpPr>
            <a:grpSpLocks/>
          </p:cNvGrpSpPr>
          <p:nvPr/>
        </p:nvGrpSpPr>
        <p:grpSpPr bwMode="auto">
          <a:xfrm>
            <a:off x="179660" y="1268413"/>
            <a:ext cx="3024188" cy="2363787"/>
            <a:chOff x="22" y="799"/>
            <a:chExt cx="1905" cy="1489"/>
          </a:xfrm>
        </p:grpSpPr>
        <p:grpSp>
          <p:nvGrpSpPr>
            <p:cNvPr id="462869" name="Group 21"/>
            <p:cNvGrpSpPr>
              <a:grpSpLocks/>
            </p:cNvGrpSpPr>
            <p:nvPr/>
          </p:nvGrpSpPr>
          <p:grpSpPr bwMode="auto">
            <a:xfrm>
              <a:off x="22" y="799"/>
              <a:ext cx="1905" cy="1433"/>
              <a:chOff x="22" y="799"/>
              <a:chExt cx="1905" cy="1433"/>
            </a:xfrm>
          </p:grpSpPr>
          <p:sp>
            <p:nvSpPr>
              <p:cNvPr id="462870" name="Oval 22"/>
              <p:cNvSpPr>
                <a:spLocks noChangeArrowheads="1"/>
              </p:cNvSpPr>
              <p:nvPr/>
            </p:nvSpPr>
            <p:spPr bwMode="auto">
              <a:xfrm>
                <a:off x="884" y="799"/>
                <a:ext cx="90" cy="9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62871" name="Group 23"/>
              <p:cNvGrpSpPr>
                <a:grpSpLocks/>
              </p:cNvGrpSpPr>
              <p:nvPr/>
            </p:nvGrpSpPr>
            <p:grpSpPr bwMode="auto">
              <a:xfrm>
                <a:off x="22" y="844"/>
                <a:ext cx="1905" cy="1388"/>
                <a:chOff x="22" y="844"/>
                <a:chExt cx="1905" cy="1388"/>
              </a:xfrm>
            </p:grpSpPr>
            <p:sp>
              <p:nvSpPr>
                <p:cNvPr id="462872" name="Oval 24"/>
                <p:cNvSpPr>
                  <a:spLocks noChangeArrowheads="1"/>
                </p:cNvSpPr>
                <p:nvPr/>
              </p:nvSpPr>
              <p:spPr bwMode="auto">
                <a:xfrm>
                  <a:off x="294" y="1253"/>
                  <a:ext cx="317" cy="317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62873" name="Oval 25"/>
                <p:cNvSpPr>
                  <a:spLocks noChangeArrowheads="1"/>
                </p:cNvSpPr>
                <p:nvPr/>
              </p:nvSpPr>
              <p:spPr bwMode="auto">
                <a:xfrm>
                  <a:off x="1201" y="958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62874" name="Rectangle 26"/>
                <p:cNvSpPr>
                  <a:spLocks noChangeArrowheads="1"/>
                </p:cNvSpPr>
                <p:nvPr/>
              </p:nvSpPr>
              <p:spPr bwMode="auto">
                <a:xfrm>
                  <a:off x="1791" y="1117"/>
                  <a:ext cx="136" cy="317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462875" name="AutoShape 27"/>
                <p:cNvCxnSpPr>
                  <a:cxnSpLocks noChangeShapeType="1"/>
                  <a:stCxn id="462872" idx="0"/>
                  <a:endCxn id="462870" idx="2"/>
                </p:cNvCxnSpPr>
                <p:nvPr/>
              </p:nvCxnSpPr>
              <p:spPr bwMode="auto">
                <a:xfrm rot="16200000">
                  <a:off x="464" y="833"/>
                  <a:ext cx="397" cy="419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2876" name="AutoShape 28"/>
                <p:cNvCxnSpPr>
                  <a:cxnSpLocks noChangeShapeType="1"/>
                  <a:stCxn id="462873" idx="6"/>
                  <a:endCxn id="462874" idx="0"/>
                </p:cNvCxnSpPr>
                <p:nvPr/>
              </p:nvCxnSpPr>
              <p:spPr bwMode="auto">
                <a:xfrm>
                  <a:off x="1303" y="1003"/>
                  <a:ext cx="556" cy="102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62877" name="Line 29"/>
                <p:cNvSpPr>
                  <a:spLocks noChangeShapeType="1"/>
                </p:cNvSpPr>
                <p:nvPr/>
              </p:nvSpPr>
              <p:spPr bwMode="auto">
                <a:xfrm>
                  <a:off x="1858" y="1434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6287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10" y="1170"/>
                  <a:ext cx="150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R</a:t>
                  </a:r>
                </a:p>
              </p:txBody>
            </p:sp>
            <p:sp>
              <p:nvSpPr>
                <p:cNvPr id="46287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703" y="1760"/>
                  <a:ext cx="134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L</a:t>
                  </a:r>
                </a:p>
              </p:txBody>
            </p:sp>
            <p:sp>
              <p:nvSpPr>
                <p:cNvPr id="462880" name="Line 32"/>
                <p:cNvSpPr>
                  <a:spLocks noChangeShapeType="1"/>
                </p:cNvSpPr>
                <p:nvPr/>
              </p:nvSpPr>
              <p:spPr bwMode="auto">
                <a:xfrm>
                  <a:off x="204" y="1207"/>
                  <a:ext cx="0" cy="4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6288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2" y="1306"/>
                  <a:ext cx="150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</a:rPr>
                    <a:t>U</a:t>
                  </a:r>
                </a:p>
              </p:txBody>
            </p:sp>
            <p:grpSp>
              <p:nvGrpSpPr>
                <p:cNvPr id="462882" name="Group 34"/>
                <p:cNvGrpSpPr>
                  <a:grpSpLocks/>
                </p:cNvGrpSpPr>
                <p:nvPr/>
              </p:nvGrpSpPr>
              <p:grpSpPr bwMode="auto">
                <a:xfrm>
                  <a:off x="1847" y="1706"/>
                  <a:ext cx="68" cy="340"/>
                  <a:chOff x="1338" y="1933"/>
                  <a:chExt cx="68" cy="340"/>
                </a:xfrm>
              </p:grpSpPr>
              <p:grpSp>
                <p:nvGrpSpPr>
                  <p:cNvPr id="462883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338" y="1933"/>
                    <a:ext cx="68" cy="113"/>
                    <a:chOff x="657" y="2296"/>
                    <a:chExt cx="68" cy="113"/>
                  </a:xfrm>
                </p:grpSpPr>
                <p:sp>
                  <p:nvSpPr>
                    <p:cNvPr id="462884" name="Arc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7" y="2296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462885" name="Arc 37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657" y="2341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grpSp>
                <p:nvGrpSpPr>
                  <p:cNvPr id="46288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338" y="2047"/>
                    <a:ext cx="68" cy="113"/>
                    <a:chOff x="657" y="2296"/>
                    <a:chExt cx="68" cy="113"/>
                  </a:xfrm>
                </p:grpSpPr>
                <p:sp>
                  <p:nvSpPr>
                    <p:cNvPr id="462887" name="Arc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7" y="2296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462888" name="Arc 40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657" y="2341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grpSp>
                <p:nvGrpSpPr>
                  <p:cNvPr id="46288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338" y="2160"/>
                    <a:ext cx="68" cy="113"/>
                    <a:chOff x="657" y="2296"/>
                    <a:chExt cx="68" cy="113"/>
                  </a:xfrm>
                </p:grpSpPr>
                <p:sp>
                  <p:nvSpPr>
                    <p:cNvPr id="462890" name="Arc 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7" y="2296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462891" name="Arc 43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657" y="2341"/>
                      <a:ext cx="68" cy="6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bg2"/>
                      </a:solidFill>
                      <a:round/>
                      <a:headEnd type="none" w="med" len="lg"/>
                      <a:tailEnd type="none" w="med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62892" name="Freeform 44"/>
                <p:cNvSpPr>
                  <a:spLocks/>
                </p:cNvSpPr>
                <p:nvPr/>
              </p:nvSpPr>
              <p:spPr bwMode="auto">
                <a:xfrm>
                  <a:off x="453" y="1586"/>
                  <a:ext cx="1384" cy="646"/>
                </a:xfrm>
                <a:custGeom>
                  <a:avLst/>
                  <a:gdLst>
                    <a:gd name="T0" fmla="*/ 1361 w 1361"/>
                    <a:gd name="T1" fmla="*/ 454 h 635"/>
                    <a:gd name="T2" fmla="*/ 1361 w 1361"/>
                    <a:gd name="T3" fmla="*/ 635 h 635"/>
                    <a:gd name="T4" fmla="*/ 0 w 1361"/>
                    <a:gd name="T5" fmla="*/ 635 h 635"/>
                    <a:gd name="T6" fmla="*/ 0 w 1361"/>
                    <a:gd name="T7" fmla="*/ 0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61" h="635">
                      <a:moveTo>
                        <a:pt x="1361" y="454"/>
                      </a:moveTo>
                      <a:lnTo>
                        <a:pt x="1361" y="635"/>
                      </a:lnTo>
                      <a:lnTo>
                        <a:pt x="0" y="6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bg2"/>
                  </a:solidFill>
                  <a:prstDash val="solid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62894" name="Line 46"/>
            <p:cNvSpPr>
              <a:spLocks noChangeShapeType="1"/>
            </p:cNvSpPr>
            <p:nvPr/>
          </p:nvSpPr>
          <p:spPr bwMode="auto">
            <a:xfrm>
              <a:off x="1247" y="1049"/>
              <a:ext cx="0" cy="117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895" name="Oval 47"/>
            <p:cNvSpPr>
              <a:spLocks noChangeArrowheads="1"/>
            </p:cNvSpPr>
            <p:nvPr/>
          </p:nvSpPr>
          <p:spPr bwMode="auto">
            <a:xfrm>
              <a:off x="1202" y="2198"/>
              <a:ext cx="90" cy="90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896" name="AutoShape 48"/>
            <p:cNvSpPr>
              <a:spLocks noChangeArrowheads="1"/>
            </p:cNvSpPr>
            <p:nvPr/>
          </p:nvSpPr>
          <p:spPr bwMode="auto">
            <a:xfrm>
              <a:off x="1156" y="1616"/>
              <a:ext cx="181" cy="181"/>
            </a:xfrm>
            <a:prstGeom prst="flowChartExtra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897" name="Line 49"/>
            <p:cNvSpPr>
              <a:spLocks noChangeShapeType="1"/>
            </p:cNvSpPr>
            <p:nvPr/>
          </p:nvSpPr>
          <p:spPr bwMode="auto">
            <a:xfrm>
              <a:off x="1156" y="1616"/>
              <a:ext cx="18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462899" name="Object 51"/>
          <p:cNvGraphicFramePr>
            <a:graphicFrameLocks noChangeAspect="1"/>
          </p:cNvGraphicFramePr>
          <p:nvPr/>
        </p:nvGraphicFramePr>
        <p:xfrm>
          <a:off x="6148388" y="3371850"/>
          <a:ext cx="19256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67" name="Rovnice" r:id="rId3" imgW="1079280" imgH="393480" progId="Equation.3">
                  <p:embed/>
                </p:oleObj>
              </mc:Choice>
              <mc:Fallback>
                <p:oleObj name="Rovnice" r:id="rId3" imgW="1079280" imgH="3934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3371850"/>
                        <a:ext cx="1925637" cy="704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900" name="Rectangle 52"/>
          <p:cNvSpPr>
            <a:spLocks noChangeArrowheads="1"/>
          </p:cNvSpPr>
          <p:nvPr/>
        </p:nvSpPr>
        <p:spPr bwMode="auto">
          <a:xfrm>
            <a:off x="250825" y="4221163"/>
            <a:ext cx="87852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indukované napětí má takový směr, aby proud jím vyvolaný působil svými účinky proti změně, která ho vyvolala (snaží se udržet magnetické pole)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polarita napětí se změní  nulová dioda se otevře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2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2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2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2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2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/>
      <p:bldP spid="462852" grpId="0" animBg="1"/>
      <p:bldP spid="462860" grpId="0" animBg="1"/>
      <p:bldP spid="46286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Stejnosměrný zdroj – R, L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3888" name="Rectangle 16"/>
          <p:cNvSpPr>
            <a:spLocks noChangeArrowheads="1"/>
          </p:cNvSpPr>
          <p:nvPr/>
        </p:nvSpPr>
        <p:spPr bwMode="auto">
          <a:xfrm>
            <a:off x="3779838" y="1125538"/>
            <a:ext cx="51133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v obvodu musí platit 2. Kirchhoffův zákon -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5360988" y="1557338"/>
          <a:ext cx="27447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63" name="Rovnice" r:id="rId3" imgW="1015920" imgH="215640" progId="Equation.3">
                  <p:embed/>
                </p:oleObj>
              </mc:Choice>
              <mc:Fallback>
                <p:oleObj name="Rovnice" r:id="rId3" imgW="101592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8" y="1557338"/>
                        <a:ext cx="2744787" cy="5857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0" name="Rectangle 18"/>
          <p:cNvSpPr>
            <a:spLocks noChangeArrowheads="1"/>
          </p:cNvSpPr>
          <p:nvPr/>
        </p:nvSpPr>
        <p:spPr bwMode="auto">
          <a:xfrm>
            <a:off x="3779838" y="2349500"/>
            <a:ext cx="49688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rezistoru lze vyjádřit podle Ohmova zákona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6227763" y="2708275"/>
          <a:ext cx="2487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64" name="Rovnice" r:id="rId5" imgW="965160" imgH="228600" progId="Equation.3">
                  <p:embed/>
                </p:oleObj>
              </mc:Choice>
              <mc:Fallback>
                <p:oleObj name="Rovnice" r:id="rId5" imgW="96516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708275"/>
                        <a:ext cx="2487612" cy="587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3957" name="Group 85"/>
          <p:cNvGrpSpPr>
            <a:grpSpLocks/>
          </p:cNvGrpSpPr>
          <p:nvPr/>
        </p:nvGrpSpPr>
        <p:grpSpPr bwMode="auto">
          <a:xfrm>
            <a:off x="144983" y="1125538"/>
            <a:ext cx="3490913" cy="2506662"/>
            <a:chOff x="22" y="709"/>
            <a:chExt cx="2199" cy="1579"/>
          </a:xfrm>
        </p:grpSpPr>
        <p:sp>
          <p:nvSpPr>
            <p:cNvPr id="463917" name="Line 45"/>
            <p:cNvSpPr>
              <a:spLocks noChangeShapeType="1"/>
            </p:cNvSpPr>
            <p:nvPr/>
          </p:nvSpPr>
          <p:spPr bwMode="auto">
            <a:xfrm flipH="1">
              <a:off x="884" y="1004"/>
              <a:ext cx="31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63918" name="Group 46"/>
            <p:cNvGrpSpPr>
              <a:grpSpLocks/>
            </p:cNvGrpSpPr>
            <p:nvPr/>
          </p:nvGrpSpPr>
          <p:grpSpPr bwMode="auto">
            <a:xfrm>
              <a:off x="2018" y="1071"/>
              <a:ext cx="203" cy="454"/>
              <a:chOff x="2018" y="1071"/>
              <a:chExt cx="203" cy="454"/>
            </a:xfrm>
          </p:grpSpPr>
          <p:sp>
            <p:nvSpPr>
              <p:cNvPr id="463919" name="Text Box 47"/>
              <p:cNvSpPr txBox="1">
                <a:spLocks noChangeArrowheads="1"/>
              </p:cNvSpPr>
              <p:nvPr/>
            </p:nvSpPr>
            <p:spPr bwMode="auto">
              <a:xfrm>
                <a:off x="2018" y="1162"/>
                <a:ext cx="20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</a:rPr>
                  <a:t>R</a:t>
                </a:r>
              </a:p>
            </p:txBody>
          </p:sp>
          <p:sp>
            <p:nvSpPr>
              <p:cNvPr id="463920" name="Line 48"/>
              <p:cNvSpPr>
                <a:spLocks noChangeShapeType="1"/>
              </p:cNvSpPr>
              <p:nvPr/>
            </p:nvSpPr>
            <p:spPr bwMode="auto">
              <a:xfrm>
                <a:off x="2018" y="1071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63921" name="Group 49"/>
            <p:cNvGrpSpPr>
              <a:grpSpLocks/>
            </p:cNvGrpSpPr>
            <p:nvPr/>
          </p:nvGrpSpPr>
          <p:grpSpPr bwMode="auto">
            <a:xfrm>
              <a:off x="2018" y="1570"/>
              <a:ext cx="198" cy="454"/>
              <a:chOff x="2018" y="1570"/>
              <a:chExt cx="198" cy="454"/>
            </a:xfrm>
          </p:grpSpPr>
          <p:sp>
            <p:nvSpPr>
              <p:cNvPr id="463922" name="Text Box 50"/>
              <p:cNvSpPr txBox="1">
                <a:spLocks noChangeArrowheads="1"/>
              </p:cNvSpPr>
              <p:nvPr/>
            </p:nvSpPr>
            <p:spPr bwMode="auto">
              <a:xfrm>
                <a:off x="2023" y="1616"/>
                <a:ext cx="19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</a:rPr>
                  <a:t>L</a:t>
                </a:r>
              </a:p>
            </p:txBody>
          </p:sp>
          <p:sp>
            <p:nvSpPr>
              <p:cNvPr id="463923" name="Line 51"/>
              <p:cNvSpPr>
                <a:spLocks noChangeShapeType="1"/>
              </p:cNvSpPr>
              <p:nvPr/>
            </p:nvSpPr>
            <p:spPr bwMode="auto">
              <a:xfrm>
                <a:off x="2018" y="1570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63925" name="Group 53"/>
            <p:cNvGrpSpPr>
              <a:grpSpLocks/>
            </p:cNvGrpSpPr>
            <p:nvPr/>
          </p:nvGrpSpPr>
          <p:grpSpPr bwMode="auto">
            <a:xfrm>
              <a:off x="1431" y="709"/>
              <a:ext cx="269" cy="226"/>
              <a:chOff x="1522" y="709"/>
              <a:chExt cx="269" cy="226"/>
            </a:xfrm>
          </p:grpSpPr>
          <p:sp>
            <p:nvSpPr>
              <p:cNvPr id="463926" name="Line 54"/>
              <p:cNvSpPr>
                <a:spLocks noChangeShapeType="1"/>
              </p:cNvSpPr>
              <p:nvPr/>
            </p:nvSpPr>
            <p:spPr bwMode="auto">
              <a:xfrm rot="16200000">
                <a:off x="1678" y="821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3927" name="Text Box 55"/>
              <p:cNvSpPr txBox="1">
                <a:spLocks noChangeArrowheads="1"/>
              </p:cNvSpPr>
              <p:nvPr/>
            </p:nvSpPr>
            <p:spPr bwMode="auto">
              <a:xfrm>
                <a:off x="1522" y="709"/>
                <a:ext cx="139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i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</a:rPr>
                  <a:t>v</a:t>
                </a:r>
              </a:p>
            </p:txBody>
          </p:sp>
        </p:grpSp>
        <p:grpSp>
          <p:nvGrpSpPr>
            <p:cNvPr id="463928" name="Group 56"/>
            <p:cNvGrpSpPr>
              <a:grpSpLocks/>
            </p:cNvGrpSpPr>
            <p:nvPr/>
          </p:nvGrpSpPr>
          <p:grpSpPr bwMode="auto">
            <a:xfrm>
              <a:off x="22" y="799"/>
              <a:ext cx="1905" cy="1489"/>
              <a:chOff x="22" y="799"/>
              <a:chExt cx="1905" cy="1489"/>
            </a:xfrm>
          </p:grpSpPr>
          <p:grpSp>
            <p:nvGrpSpPr>
              <p:cNvPr id="463929" name="Group 57"/>
              <p:cNvGrpSpPr>
                <a:grpSpLocks/>
              </p:cNvGrpSpPr>
              <p:nvPr/>
            </p:nvGrpSpPr>
            <p:grpSpPr bwMode="auto">
              <a:xfrm>
                <a:off x="22" y="799"/>
                <a:ext cx="1905" cy="1433"/>
                <a:chOff x="22" y="799"/>
                <a:chExt cx="1905" cy="1433"/>
              </a:xfrm>
            </p:grpSpPr>
            <p:sp>
              <p:nvSpPr>
                <p:cNvPr id="463930" name="Oval 58"/>
                <p:cNvSpPr>
                  <a:spLocks noChangeArrowheads="1"/>
                </p:cNvSpPr>
                <p:nvPr/>
              </p:nvSpPr>
              <p:spPr bwMode="auto">
                <a:xfrm>
                  <a:off x="884" y="799"/>
                  <a:ext cx="90" cy="90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grpSp>
              <p:nvGrpSpPr>
                <p:cNvPr id="463931" name="Group 59"/>
                <p:cNvGrpSpPr>
                  <a:grpSpLocks/>
                </p:cNvGrpSpPr>
                <p:nvPr/>
              </p:nvGrpSpPr>
              <p:grpSpPr bwMode="auto">
                <a:xfrm>
                  <a:off x="22" y="844"/>
                  <a:ext cx="1905" cy="1388"/>
                  <a:chOff x="22" y="844"/>
                  <a:chExt cx="1905" cy="1388"/>
                </a:xfrm>
              </p:grpSpPr>
              <p:sp>
                <p:nvSpPr>
                  <p:cNvPr id="463932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94" y="1253"/>
                    <a:ext cx="317" cy="317"/>
                  </a:xfrm>
                  <a:prstGeom prst="ellipse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3933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201" y="958"/>
                    <a:ext cx="90" cy="90"/>
                  </a:xfrm>
                  <a:prstGeom prst="ellipse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393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117"/>
                    <a:ext cx="136" cy="317"/>
                  </a:xfrm>
                  <a:prstGeom prst="rect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cxnSp>
                <p:nvCxnSpPr>
                  <p:cNvPr id="463935" name="AutoShape 63"/>
                  <p:cNvCxnSpPr>
                    <a:cxnSpLocks noChangeShapeType="1"/>
                    <a:stCxn id="463932" idx="0"/>
                    <a:endCxn id="463930" idx="2"/>
                  </p:cNvCxnSpPr>
                  <p:nvPr/>
                </p:nvCxnSpPr>
                <p:spPr bwMode="auto">
                  <a:xfrm rot="16200000">
                    <a:off x="464" y="833"/>
                    <a:ext cx="397" cy="419"/>
                  </a:xfrm>
                  <a:prstGeom prst="bentConnector2">
                    <a:avLst/>
                  </a:prstGeom>
                  <a:noFill/>
                  <a:ln w="38100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3936" name="AutoShape 64"/>
                  <p:cNvCxnSpPr>
                    <a:cxnSpLocks noChangeShapeType="1"/>
                    <a:stCxn id="463933" idx="6"/>
                    <a:endCxn id="463934" idx="0"/>
                  </p:cNvCxnSpPr>
                  <p:nvPr/>
                </p:nvCxnSpPr>
                <p:spPr bwMode="auto">
                  <a:xfrm>
                    <a:off x="1303" y="1003"/>
                    <a:ext cx="556" cy="102"/>
                  </a:xfrm>
                  <a:prstGeom prst="bentConnector2">
                    <a:avLst/>
                  </a:prstGeom>
                  <a:noFill/>
                  <a:ln w="38100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6393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858" y="1434"/>
                    <a:ext cx="0" cy="27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3938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0" y="1170"/>
                    <a:ext cx="150" cy="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 type="none" w="med" len="lg"/>
                        <a:tailEnd type="none" w="med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 anchor="ctr">
                    <a:spAutoFit/>
                  </a:bodyPr>
                  <a:lstStyle>
                    <a:lvl1pPr marL="342900" indent="-342900"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Font typeface="Wingdings" panose="05000000000000000000" pitchFamily="2" charset="2"/>
                      <a:buNone/>
                    </a:pPr>
                    <a:r>
                      <a:rPr lang="cs-CZ" altLang="cs-CZ" sz="1800" b="1">
                        <a:solidFill>
                          <a:schemeClr val="bg2"/>
                        </a:solidFill>
                        <a:effectLst/>
                      </a:rPr>
                      <a:t>R</a:t>
                    </a:r>
                  </a:p>
                </p:txBody>
              </p:sp>
              <p:sp>
                <p:nvSpPr>
                  <p:cNvPr id="463939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3" y="1760"/>
                    <a:ext cx="134" cy="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 type="none" w="med" len="lg"/>
                        <a:tailEnd type="none" w="med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 anchor="ctr">
                    <a:spAutoFit/>
                  </a:bodyPr>
                  <a:lstStyle>
                    <a:lvl1pPr marL="342900" indent="-342900"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Font typeface="Wingdings" panose="05000000000000000000" pitchFamily="2" charset="2"/>
                      <a:buNone/>
                    </a:pPr>
                    <a:r>
                      <a:rPr lang="cs-CZ" altLang="cs-CZ" sz="1800" b="1">
                        <a:solidFill>
                          <a:schemeClr val="bg2"/>
                        </a:solidFill>
                        <a:effectLst/>
                      </a:rPr>
                      <a:t>L</a:t>
                    </a:r>
                  </a:p>
                </p:txBody>
              </p:sp>
              <p:sp>
                <p:nvSpPr>
                  <p:cNvPr id="46394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207"/>
                    <a:ext cx="0" cy="4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med" len="lg"/>
                    <a:tailEnd type="arrow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3941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" y="1306"/>
                    <a:ext cx="150" cy="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 type="none" w="med" len="lg"/>
                        <a:tailEnd type="none" w="med" len="lg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36000" tIns="36000" rIns="36000" bIns="36000" anchor="ctr">
                    <a:spAutoFit/>
                  </a:bodyPr>
                  <a:lstStyle>
                    <a:lvl1pPr marL="342900" indent="-342900"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algn="l">
                      <a:spcBef>
                        <a:spcPct val="0"/>
                      </a:spcBef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Font typeface="Wingdings" panose="05000000000000000000" pitchFamily="2" charset="2"/>
                      <a:buNone/>
                    </a:pPr>
                    <a:r>
                      <a:rPr lang="cs-CZ" altLang="cs-CZ" sz="1800" b="1">
                        <a:solidFill>
                          <a:schemeClr val="bg2"/>
                        </a:solidFill>
                        <a:effectLst/>
                      </a:rPr>
                      <a:t>U</a:t>
                    </a:r>
                  </a:p>
                </p:txBody>
              </p:sp>
              <p:grpSp>
                <p:nvGrpSpPr>
                  <p:cNvPr id="463942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847" y="1706"/>
                    <a:ext cx="68" cy="340"/>
                    <a:chOff x="1338" y="1933"/>
                    <a:chExt cx="68" cy="340"/>
                  </a:xfrm>
                </p:grpSpPr>
                <p:grpSp>
                  <p:nvGrpSpPr>
                    <p:cNvPr id="463943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8" y="1933"/>
                      <a:ext cx="68" cy="113"/>
                      <a:chOff x="657" y="2296"/>
                      <a:chExt cx="68" cy="113"/>
                    </a:xfrm>
                  </p:grpSpPr>
                  <p:sp>
                    <p:nvSpPr>
                      <p:cNvPr id="463944" name="Arc 7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7" y="2296"/>
                        <a:ext cx="68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chemeClr val="bg2"/>
                        </a:solidFill>
                        <a:round/>
                        <a:headEnd type="none" w="med" len="lg"/>
                        <a:tailEnd type="none" w="med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463945" name="Arc 7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657" y="2341"/>
                        <a:ext cx="68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chemeClr val="bg2"/>
                        </a:solidFill>
                        <a:round/>
                        <a:headEnd type="none" w="med" len="lg"/>
                        <a:tailEnd type="none" w="med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6394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8" y="2047"/>
                      <a:ext cx="68" cy="113"/>
                      <a:chOff x="657" y="2296"/>
                      <a:chExt cx="68" cy="113"/>
                    </a:xfrm>
                  </p:grpSpPr>
                  <p:sp>
                    <p:nvSpPr>
                      <p:cNvPr id="463947" name="Arc 7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7" y="2296"/>
                        <a:ext cx="68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chemeClr val="bg2"/>
                        </a:solidFill>
                        <a:round/>
                        <a:headEnd type="none" w="med" len="lg"/>
                        <a:tailEnd type="none" w="med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463948" name="Arc 7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657" y="2341"/>
                        <a:ext cx="68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chemeClr val="bg2"/>
                        </a:solidFill>
                        <a:round/>
                        <a:headEnd type="none" w="med" len="lg"/>
                        <a:tailEnd type="none" w="med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63949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8" y="2160"/>
                      <a:ext cx="68" cy="113"/>
                      <a:chOff x="657" y="2296"/>
                      <a:chExt cx="68" cy="113"/>
                    </a:xfrm>
                  </p:grpSpPr>
                  <p:sp>
                    <p:nvSpPr>
                      <p:cNvPr id="463950" name="Arc 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7" y="2296"/>
                        <a:ext cx="68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chemeClr val="bg2"/>
                        </a:solidFill>
                        <a:round/>
                        <a:headEnd type="none" w="med" len="lg"/>
                        <a:tailEnd type="none" w="med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463951" name="Arc 7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657" y="2341"/>
                        <a:ext cx="68" cy="6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chemeClr val="bg2"/>
                        </a:solidFill>
                        <a:round/>
                        <a:headEnd type="none" w="med" len="lg"/>
                        <a:tailEnd type="none" w="med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63952" name="Freeform 80"/>
                  <p:cNvSpPr>
                    <a:spLocks/>
                  </p:cNvSpPr>
                  <p:nvPr/>
                </p:nvSpPr>
                <p:spPr bwMode="auto">
                  <a:xfrm>
                    <a:off x="453" y="1586"/>
                    <a:ext cx="1384" cy="646"/>
                  </a:xfrm>
                  <a:custGeom>
                    <a:avLst/>
                    <a:gdLst>
                      <a:gd name="T0" fmla="*/ 1361 w 1361"/>
                      <a:gd name="T1" fmla="*/ 454 h 635"/>
                      <a:gd name="T2" fmla="*/ 1361 w 1361"/>
                      <a:gd name="T3" fmla="*/ 635 h 635"/>
                      <a:gd name="T4" fmla="*/ 0 w 1361"/>
                      <a:gd name="T5" fmla="*/ 635 h 635"/>
                      <a:gd name="T6" fmla="*/ 0 w 1361"/>
                      <a:gd name="T7" fmla="*/ 0 h 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61" h="635">
                        <a:moveTo>
                          <a:pt x="1361" y="454"/>
                        </a:moveTo>
                        <a:lnTo>
                          <a:pt x="1361" y="635"/>
                        </a:lnTo>
                        <a:lnTo>
                          <a:pt x="0" y="6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bg2"/>
                    </a:solidFill>
                    <a:prstDash val="solid"/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63953" name="Line 81"/>
              <p:cNvSpPr>
                <a:spLocks noChangeShapeType="1"/>
              </p:cNvSpPr>
              <p:nvPr/>
            </p:nvSpPr>
            <p:spPr bwMode="auto">
              <a:xfrm>
                <a:off x="1247" y="1049"/>
                <a:ext cx="0" cy="1179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3954" name="Oval 82"/>
              <p:cNvSpPr>
                <a:spLocks noChangeArrowheads="1"/>
              </p:cNvSpPr>
              <p:nvPr/>
            </p:nvSpPr>
            <p:spPr bwMode="auto">
              <a:xfrm>
                <a:off x="1202" y="2198"/>
                <a:ext cx="90" cy="90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3955" name="AutoShape 83"/>
              <p:cNvSpPr>
                <a:spLocks noChangeArrowheads="1"/>
              </p:cNvSpPr>
              <p:nvPr/>
            </p:nvSpPr>
            <p:spPr bwMode="auto">
              <a:xfrm>
                <a:off x="1156" y="1616"/>
                <a:ext cx="181" cy="181"/>
              </a:xfrm>
              <a:prstGeom prst="flowChartExtra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3956" name="Line 84"/>
              <p:cNvSpPr>
                <a:spLocks noChangeShapeType="1"/>
              </p:cNvSpPr>
              <p:nvPr/>
            </p:nvSpPr>
            <p:spPr bwMode="auto">
              <a:xfrm>
                <a:off x="1156" y="1616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463959" name="Rectangle 87"/>
          <p:cNvSpPr>
            <a:spLocks noChangeArrowheads="1"/>
          </p:cNvSpPr>
          <p:nvPr/>
        </p:nvSpPr>
        <p:spPr bwMode="auto">
          <a:xfrm>
            <a:off x="3851275" y="3644900"/>
            <a:ext cx="201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po dosazení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3960" name="Object 88"/>
          <p:cNvGraphicFramePr>
            <a:graphicFrameLocks noChangeAspect="1"/>
          </p:cNvGraphicFramePr>
          <p:nvPr/>
        </p:nvGraphicFramePr>
        <p:xfrm>
          <a:off x="5940425" y="3429000"/>
          <a:ext cx="28225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65" name="Rovnice" r:id="rId7" imgW="1346040" imgH="393480" progId="Equation.3">
                  <p:embed/>
                </p:oleObj>
              </mc:Choice>
              <mc:Fallback>
                <p:oleObj name="Rovnice" r:id="rId7" imgW="1346040" imgH="39348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429000"/>
                        <a:ext cx="2822575" cy="8302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961" name="Rectangle 89"/>
          <p:cNvSpPr>
            <a:spLocks noChangeArrowheads="1"/>
          </p:cNvSpPr>
          <p:nvPr/>
        </p:nvSpPr>
        <p:spPr bwMode="auto">
          <a:xfrm>
            <a:off x="250825" y="4437063"/>
            <a:ext cx="6481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řešením dostaneme průběh indukovaného proudu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3962" name="Object 90"/>
          <p:cNvGraphicFramePr>
            <a:graphicFrameLocks noChangeAspect="1"/>
          </p:cNvGraphicFramePr>
          <p:nvPr/>
        </p:nvGraphicFramePr>
        <p:xfrm>
          <a:off x="6732588" y="4365625"/>
          <a:ext cx="18097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66" name="Rovnice" r:id="rId9" imgW="863280" imgH="342720" progId="Equation.3">
                  <p:embed/>
                </p:oleObj>
              </mc:Choice>
              <mc:Fallback>
                <p:oleObj name="Rovnice" r:id="rId9" imgW="863280" imgH="34272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365625"/>
                        <a:ext cx="1809750" cy="722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963" name="Rectangle 91"/>
          <p:cNvSpPr>
            <a:spLocks noChangeArrowheads="1"/>
          </p:cNvSpPr>
          <p:nvPr/>
        </p:nvSpPr>
        <p:spPr bwMode="auto">
          <a:xfrm>
            <a:off x="250825" y="5084763"/>
            <a:ext cx="2520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odporu: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3964" name="Object 92"/>
          <p:cNvGraphicFramePr>
            <a:graphicFrameLocks noChangeAspect="1"/>
          </p:cNvGraphicFramePr>
          <p:nvPr/>
        </p:nvGraphicFramePr>
        <p:xfrm>
          <a:off x="2790825" y="4951413"/>
          <a:ext cx="19161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67" name="Rovnice" r:id="rId11" imgW="914400" imgH="330120" progId="Equation.3">
                  <p:embed/>
                </p:oleObj>
              </mc:Choice>
              <mc:Fallback>
                <p:oleObj name="Rovnice" r:id="rId11" imgW="914400" imgH="33012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4951413"/>
                        <a:ext cx="1916113" cy="695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965" name="Rectangle 93"/>
          <p:cNvSpPr>
            <a:spLocks noChangeArrowheads="1"/>
          </p:cNvSpPr>
          <p:nvPr/>
        </p:nvSpPr>
        <p:spPr bwMode="auto">
          <a:xfrm>
            <a:off x="250825" y="6075363"/>
            <a:ext cx="2305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napětí na cívce: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3966" name="Object 94"/>
          <p:cNvGraphicFramePr>
            <a:graphicFrameLocks noChangeAspect="1"/>
          </p:cNvGraphicFramePr>
          <p:nvPr/>
        </p:nvGraphicFramePr>
        <p:xfrm>
          <a:off x="2555875" y="5902325"/>
          <a:ext cx="32464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68" name="Rovnice" r:id="rId13" imgW="1549080" imgH="330120" progId="Equation.3">
                  <p:embed/>
                </p:oleObj>
              </mc:Choice>
              <mc:Fallback>
                <p:oleObj name="Rovnice" r:id="rId13" imgW="1549080" imgH="33012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902325"/>
                        <a:ext cx="3246438" cy="695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3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3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85225" cy="719137"/>
          </a:xfrm>
        </p:spPr>
        <p:txBody>
          <a:bodyPr/>
          <a:lstStyle/>
          <a:p>
            <a:r>
              <a:rPr lang="cs-CZ" altLang="cs-CZ" sz="3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indukovaného proudu</a:t>
            </a:r>
            <a:endParaRPr lang="cs-CZ" altLang="cs-CZ" sz="3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649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68388"/>
            <a:ext cx="9036050" cy="5610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19922" r="16731" b="24707"/>
          <a:stretch>
            <a:fillRect/>
          </a:stretch>
        </p:blipFill>
        <p:spPr bwMode="auto">
          <a:xfrm>
            <a:off x="179388" y="1824038"/>
            <a:ext cx="8785225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19206" r="16719" b="20996"/>
          <a:stretch>
            <a:fillRect/>
          </a:stretch>
        </p:blipFill>
        <p:spPr bwMode="auto">
          <a:xfrm>
            <a:off x="107950" y="1341438"/>
            <a:ext cx="8929688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17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Vypnutí cívky. RL obvod je tvořen cívkou L=3,5 H s vnitřním odporem  R=40. Napětí zdroje je 20V.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a)	určete funkce pro průběh napětí a proudu, funkce zakreslete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b)	vypočítejte okamžité hodnoty napětí a proudu v čase t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=50 ms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c)	vypočítejte hodnotu napětí na cívce pro t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=3*   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179388" y="3141663"/>
            <a:ext cx="2447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Časová konstanta 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8997" name="Object 5"/>
          <p:cNvGraphicFramePr>
            <a:graphicFrameLocks noChangeAspect="1"/>
          </p:cNvGraphicFramePr>
          <p:nvPr/>
        </p:nvGraphicFramePr>
        <p:xfrm>
          <a:off x="2700338" y="3068638"/>
          <a:ext cx="21986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8" name="Rovnice" r:id="rId3" imgW="1333440" imgH="393480" progId="Equation.3">
                  <p:embed/>
                </p:oleObj>
              </mc:Choice>
              <mc:Fallback>
                <p:oleObj name="Rovnice" r:id="rId3" imgW="13334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068638"/>
                        <a:ext cx="2198687" cy="646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998" name="Rectangle 6"/>
          <p:cNvSpPr>
            <a:spLocks noChangeArrowheads="1"/>
          </p:cNvSpPr>
          <p:nvPr/>
        </p:nvSpPr>
        <p:spPr bwMode="auto">
          <a:xfrm>
            <a:off x="250825" y="3933825"/>
            <a:ext cx="3168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Indukovaný proud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(t):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8999" name="Object 7"/>
          <p:cNvGraphicFramePr>
            <a:graphicFrameLocks noChangeAspect="1"/>
          </p:cNvGraphicFramePr>
          <p:nvPr/>
        </p:nvGraphicFramePr>
        <p:xfrm>
          <a:off x="3563938" y="3789363"/>
          <a:ext cx="2695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9" name="Rovnice" r:id="rId5" imgW="1625400" imgH="368280" progId="Equation.3">
                  <p:embed/>
                </p:oleObj>
              </mc:Choice>
              <mc:Fallback>
                <p:oleObj name="Rovnice" r:id="rId5" imgW="1625400" imgH="368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789363"/>
                        <a:ext cx="2695575" cy="609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0" name="Rectangle 8"/>
          <p:cNvSpPr>
            <a:spLocks noChangeArrowheads="1"/>
          </p:cNvSpPr>
          <p:nvPr/>
        </p:nvSpPr>
        <p:spPr bwMode="auto">
          <a:xfrm>
            <a:off x="250825" y="4797425"/>
            <a:ext cx="4681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vnitřním odporu cívky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(t)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9001" name="Object 9"/>
          <p:cNvGraphicFramePr>
            <a:graphicFrameLocks noChangeAspect="1"/>
          </p:cNvGraphicFramePr>
          <p:nvPr/>
        </p:nvGraphicFramePr>
        <p:xfrm>
          <a:off x="5076825" y="4541838"/>
          <a:ext cx="32004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70" name="Rovnice" r:id="rId7" imgW="1650960" imgH="355320" progId="Equation.3">
                  <p:embed/>
                </p:oleObj>
              </mc:Choice>
              <mc:Fallback>
                <p:oleObj name="Rovnice" r:id="rId7" imgW="1650960" imgH="355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541838"/>
                        <a:ext cx="3200400" cy="687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2" name="Rectangle 10"/>
          <p:cNvSpPr>
            <a:spLocks noChangeArrowheads="1"/>
          </p:cNvSpPr>
          <p:nvPr/>
        </p:nvSpPr>
        <p:spPr bwMode="auto">
          <a:xfrm>
            <a:off x="828675" y="5643563"/>
            <a:ext cx="3455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ideální cívce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L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(t)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69003" name="Object 11"/>
          <p:cNvGraphicFramePr>
            <a:graphicFrameLocks noChangeAspect="1"/>
          </p:cNvGraphicFramePr>
          <p:nvPr/>
        </p:nvGraphicFramePr>
        <p:xfrm>
          <a:off x="4375150" y="5446713"/>
          <a:ext cx="45307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71" name="Rovnice" r:id="rId9" imgW="2361960" imgH="355320" progId="Equation.3">
                  <p:embed/>
                </p:oleObj>
              </mc:Choice>
              <mc:Fallback>
                <p:oleObj name="Rovnice" r:id="rId9" imgW="2361960" imgH="355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5446713"/>
                        <a:ext cx="4530725" cy="679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9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9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17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Vypnutí cívky. RL obvod je tvořen cívkou L=3,5 H s vnitřním odporem  R=40. Napětí zdroje je 20V.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a)	určete funkce pro průběh napětí a proudu, funkce zakreslete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b)	vypočítejte okamžité hodnoty napětí a proudu v čase t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=50 ms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c)	vypočítejte hodnotu napětí na cívce pro t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=3*   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71046" name="Rectangle 6"/>
          <p:cNvSpPr>
            <a:spLocks noChangeArrowheads="1"/>
          </p:cNvSpPr>
          <p:nvPr/>
        </p:nvSpPr>
        <p:spPr bwMode="auto">
          <a:xfrm>
            <a:off x="250825" y="3284538"/>
            <a:ext cx="3960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Indukovaný proud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(t=50ms):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71047" name="Object 7"/>
          <p:cNvGraphicFramePr>
            <a:graphicFrameLocks noChangeAspect="1"/>
          </p:cNvGraphicFramePr>
          <p:nvPr/>
        </p:nvGraphicFramePr>
        <p:xfrm>
          <a:off x="4262438" y="3113088"/>
          <a:ext cx="47021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0" name="Rovnice" r:id="rId3" imgW="2705040" imgH="368280" progId="Equation.3">
                  <p:embed/>
                </p:oleObj>
              </mc:Choice>
              <mc:Fallback>
                <p:oleObj name="Rovnice" r:id="rId3" imgW="2705040" imgH="368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113088"/>
                        <a:ext cx="4702175" cy="638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48" name="Rectangle 8"/>
          <p:cNvSpPr>
            <a:spLocks noChangeArrowheads="1"/>
          </p:cNvSpPr>
          <p:nvPr/>
        </p:nvSpPr>
        <p:spPr bwMode="auto">
          <a:xfrm>
            <a:off x="179388" y="4041775"/>
            <a:ext cx="36004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vnitřním odporu cívky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(t=50ms):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71049" name="Object 9"/>
          <p:cNvGraphicFramePr>
            <a:graphicFrameLocks noChangeAspect="1"/>
          </p:cNvGraphicFramePr>
          <p:nvPr/>
        </p:nvGraphicFramePr>
        <p:xfrm>
          <a:off x="3851275" y="4005263"/>
          <a:ext cx="51133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1" name="Rovnice" r:id="rId5" imgW="2705040" imgH="355320" progId="Equation.3">
                  <p:embed/>
                </p:oleObj>
              </mc:Choice>
              <mc:Fallback>
                <p:oleObj name="Rovnice" r:id="rId5" imgW="2705040" imgH="355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005263"/>
                        <a:ext cx="5113338" cy="669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0" name="Rectangle 10"/>
          <p:cNvSpPr>
            <a:spLocks noChangeArrowheads="1"/>
          </p:cNvSpPr>
          <p:nvPr/>
        </p:nvSpPr>
        <p:spPr bwMode="auto">
          <a:xfrm>
            <a:off x="395288" y="4868863"/>
            <a:ext cx="28797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 ideální cívce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L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(t=50ms):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71051" name="Object 11"/>
          <p:cNvGraphicFramePr>
            <a:graphicFrameLocks noChangeAspect="1"/>
          </p:cNvGraphicFramePr>
          <p:nvPr/>
        </p:nvGraphicFramePr>
        <p:xfrm>
          <a:off x="3419475" y="4940300"/>
          <a:ext cx="55451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2" name="Rovnice" r:id="rId7" imgW="2971800" imgH="355320" progId="Equation.3">
                  <p:embed/>
                </p:oleObj>
              </mc:Choice>
              <mc:Fallback>
                <p:oleObj name="Rovnice" r:id="rId7" imgW="2971800" imgH="355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940300"/>
                        <a:ext cx="5545138" cy="661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85225" cy="719137"/>
          </a:xfrm>
        </p:spPr>
        <p:txBody>
          <a:bodyPr/>
          <a:lstStyle/>
          <a:p>
            <a:r>
              <a:rPr lang="cs-CZ" altLang="cs-CZ" sz="3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indukovaného proudu</a:t>
            </a:r>
            <a:endParaRPr lang="cs-CZ" altLang="cs-CZ" sz="3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720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69988"/>
            <a:ext cx="8856662" cy="5499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07504" y="1052513"/>
            <a:ext cx="8964612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Vypočítejte napětí zdroje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 velikost proudu v daném čase při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vypnutí skutečné cívky 7H/150 ze zdroje napětí, je-li po 50ms napětí na odporu 18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</a:t>
            </a:r>
          </a:p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U = 55,55 V</a:t>
            </a:r>
          </a:p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i = 120 mA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3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Rozdělení přechodových dějů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32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18457" r="36226" b="15099"/>
          <a:stretch>
            <a:fillRect/>
          </a:stretch>
        </p:blipFill>
        <p:spPr bwMode="auto">
          <a:xfrm>
            <a:off x="3232150" y="1125538"/>
            <a:ext cx="5876925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179388" y="3284984"/>
            <a:ext cx="3671887" cy="2266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36000" tIns="36000" rIns="36000" bIns="36000">
            <a:spAutoFit/>
          </a:bodyPr>
          <a:lstStyle>
            <a:lvl1pPr marL="361950" indent="-361950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Přechodové děje na ideální rezistoru ve stejnosměrném obvodu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Je nejjednodušší, protože žádný přechodový děj nevzniká 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odezva obvodu na změnu je skoková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432137" name="Picture 9" descr="MC90035855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280828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8285" y="5768330"/>
            <a:ext cx="3672086" cy="6882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>
            <a:lvl1pPr marL="361950" indent="-361950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Bude průběh napětí a proudu na žárovce při zapnutí ideální ?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21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21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2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2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2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/>
      <p:bldP spid="432132" grpId="0" uiExpand="1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1367879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- řešení exponenciální rovnice 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07504" y="1916832"/>
            <a:ext cx="8964612" cy="247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Vypočítejte kapacitu kondenzátoru a počáteční proudový náraz, je-li při zapnutí RC obvodu napětí na odporu 60 V za dobu 6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 Napětí zdroje je 90V, velikost odporu 2k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Imax = ?</a:t>
            </a:r>
          </a:p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Imax = U/R = 90/2 = 45 mA</a:t>
            </a:r>
          </a:p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i(t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) = ?</a:t>
            </a:r>
          </a:p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i(t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) =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(t1)/R = 60/2 = 30 mA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487" y="4482200"/>
            <a:ext cx="280831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Zápis průběhu proudu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214138" y="4313536"/>
                <a:ext cx="1960600" cy="53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38" y="4313536"/>
                <a:ext cx="1960600" cy="533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487" y="5011821"/>
            <a:ext cx="8860125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Vyjádření neznámé časové konstanty, úprava rovnice. Na jedné straně zůstane exponenciální funkce, na druhé straně rovnice zbytek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9464" y="6039675"/>
            <a:ext cx="352839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Rovnici vydělíme proudem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0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4214138" y="5846797"/>
                <a:ext cx="1434111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38" y="5846797"/>
                <a:ext cx="1434111" cy="766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3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  <p:bldP spid="2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1367879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- řešení exponenciální rovnice 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07504" y="1916832"/>
            <a:ext cx="8964612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Vypočítejte kapacitu kondenzátoru a počáteční proudový náraz, je-li při zapnutí RC obvodu napětí na odporu 60 V za dobu 6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 Napětí zdroje je 90V, velikost odporu 2k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3082665"/>
            <a:ext cx="4752528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Zlogaritmuje (přirozený logaritmus) levou i pravou stranu rovnice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652120" y="3043675"/>
                <a:ext cx="2044149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𝑙𝑛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043675"/>
                <a:ext cx="2044149" cy="7662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9198" y="4149080"/>
            <a:ext cx="194252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Řešení rovnice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474335" y="4149080"/>
                <a:ext cx="22858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𝑙𝑛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∗1=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335" y="4149080"/>
                <a:ext cx="2285819" cy="369332"/>
              </a:xfrm>
              <a:prstGeom prst="rect">
                <a:avLst/>
              </a:prstGeom>
              <a:blipFill>
                <a:blip r:embed="rId3"/>
                <a:stretch>
                  <a:fillRect l="-4267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504" y="4895872"/>
            <a:ext cx="2366831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 daném příkladu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401700" y="4702994"/>
                <a:ext cx="2872517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𝑙𝑛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00" y="4702994"/>
                <a:ext cx="2872517" cy="766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6937" y="5744744"/>
            <a:ext cx="2366831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Vyjádření neznámé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607921" y="5561050"/>
                <a:ext cx="6088398" cy="1077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=14,8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21" y="5561050"/>
                <a:ext cx="6088398" cy="10778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8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  <p:bldP spid="3" grpId="0"/>
      <p:bldP spid="5" grpId="0"/>
      <p:bldP spid="12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1367879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- řešení exponenciální rovnice 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07504" y="1916832"/>
            <a:ext cx="8964612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Vypočítejte kapacitu kondenzátoru a počáteční proudový náraz, je-li při zapnutí RC obvodu napětí na odporu 60 V za dobu 6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ms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 Napětí zdroje je 90V, velikost odporu 2k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504" y="3272905"/>
            <a:ext cx="2366831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Výpočet kapacity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708735" y="3114455"/>
                <a:ext cx="5619615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14,8∗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2∗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=7,4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735" y="3114455"/>
                <a:ext cx="5619615" cy="741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3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1367879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- řešení exponenciální rovnice 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07504" y="1700808"/>
            <a:ext cx="8964612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Skutečná cívka je připojena do obvodu s napětí 20V. Za 30ms prochází cívkou proud 200mA. Vypočítejte indukčnost cívky, je-li její vnitřní odpor 50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504" y="2840857"/>
            <a:ext cx="360040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Výpočet maximální proudu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0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55976" y="2840857"/>
            <a:ext cx="360040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U/R = 20/50 = 400 mA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3645024"/>
            <a:ext cx="360040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Vyjádření průběhu proudu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959746" y="3469958"/>
                <a:ext cx="2753061" cy="53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∗(1−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46" y="3469958"/>
                <a:ext cx="2753061" cy="533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7888" y="4453974"/>
            <a:ext cx="200584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Úprava rovnice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371117" y="4261096"/>
                <a:ext cx="1970091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17" y="4261096"/>
                <a:ext cx="1970091" cy="766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727761" y="4251867"/>
                <a:ext cx="1970091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61" y="4251867"/>
                <a:ext cx="1970091" cy="766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7504" y="5733256"/>
            <a:ext cx="288032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Zlogaritmování rovnice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265032" y="5508574"/>
                <a:ext cx="387061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cs-CZ" sz="240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𝑙𝑛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32" y="5508574"/>
                <a:ext cx="3870611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9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  <p:bldP spid="2" grpId="0"/>
      <p:bldP spid="3" grpId="0"/>
      <p:bldP spid="11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1367879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- řešení exponenciální rovnice 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07504" y="1700808"/>
            <a:ext cx="8964612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Skutečná cívka je připojena do obvodu s napětí 20V. Za 30ms prochází cívkou proud 200mA. Vypočítejte indukčnost cívky, je-li její vnitřní odpor 50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.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5448" y="2622511"/>
            <a:ext cx="250233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Vyjádření neznámé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329721" y="3159638"/>
                <a:ext cx="6240298" cy="1077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func>
                            <m:func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cs-CZ" sz="24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4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cs-CZ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cs-CZ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cs-CZ" sz="24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cs-CZ" sz="24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4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200</m:t>
                                      </m:r>
                                    </m:num>
                                    <m:den>
                                      <m:r>
                                        <a:rPr lang="cs-CZ" sz="24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400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43,3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721" y="3159638"/>
                <a:ext cx="6240298" cy="1077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9728" y="4521464"/>
            <a:ext cx="250233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4508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4508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4508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508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Výpočet indukčnosti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348604" y="4942529"/>
                <a:ext cx="6202531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=50∗43,3∗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=2,16</m:t>
                      </m:r>
                      <m:r>
                        <a:rPr lang="cs-CZ" sz="24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cs-CZ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604" y="4942529"/>
                <a:ext cx="6202531" cy="689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0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 dirty="0">
                <a:solidFill>
                  <a:schemeClr val="bg2"/>
                </a:solidFill>
                <a:effectLst/>
              </a:rPr>
              <a:t>Materiály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Blahovec	Elektrotechnika 2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bg2"/>
                </a:solidFill>
                <a:effectLst/>
                <a:latin typeface="Garamond" panose="02020404030301010803" pitchFamily="18" charset="0"/>
                <a:hlinkClick r:id="rId2"/>
              </a:rPr>
              <a:t>http://www.leifiphysik.de/index.php</a:t>
            </a:r>
            <a:endParaRPr lang="cs-CZ" altLang="cs-CZ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bg2"/>
                </a:solidFill>
                <a:effectLst/>
                <a:latin typeface="Garamond" panose="02020404030301010803" pitchFamily="18" charset="0"/>
                <a:hlinkClick r:id="rId3"/>
              </a:rPr>
              <a:t>http://www.zum.de/dwu/umaptg.htm</a:t>
            </a:r>
            <a:endParaRPr lang="cs-CZ" altLang="cs-CZ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7416800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Rozdělení přechodových dějů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33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18457" r="9636" b="17317"/>
          <a:stretch>
            <a:fillRect/>
          </a:stretch>
        </p:blipFill>
        <p:spPr bwMode="auto">
          <a:xfrm>
            <a:off x="107950" y="1528763"/>
            <a:ext cx="8929688" cy="528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107950" y="4076700"/>
            <a:ext cx="3671888" cy="1962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36000" tIns="36000" rIns="36000" bIns="36000">
            <a:spAutoFit/>
          </a:bodyPr>
          <a:lstStyle>
            <a:lvl1pPr marL="361950" indent="-361950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Přechodové děje na ideální rezistoru ve střídavém obvodu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Ani zde žádný přechodový děj není 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odezva obvodu na změnu je okamžitá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433160" name="Picture 8" descr="MC90042982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6002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31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31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3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3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3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/>
      <p:bldP spid="43315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569325" cy="719137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Přechodné jevy v obecných obvodech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179388" y="4795838"/>
            <a:ext cx="58324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rámci základů elektrotechniky  se řeší pouze přechodový děj R, L a R, C ve stejnosměrných obvodech, zejména z důvodů matematiky.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Některé další přechodové děje jsou náplní automatizace</a:t>
            </a: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250825" y="1125538"/>
            <a:ext cx="8713788" cy="35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  <a:tab pos="541338" algn="l"/>
                <a:tab pos="3228975" algn="l"/>
                <a:tab pos="3409950" algn="l"/>
                <a:tab pos="5022850" algn="l"/>
                <a:tab pos="520382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271463" algn="l"/>
                <a:tab pos="541338" algn="l"/>
                <a:tab pos="3228975" algn="l"/>
                <a:tab pos="3409950" algn="l"/>
                <a:tab pos="5022850" algn="l"/>
                <a:tab pos="520382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271463" algn="l"/>
                <a:tab pos="541338" algn="l"/>
                <a:tab pos="3228975" algn="l"/>
                <a:tab pos="3409950" algn="l"/>
                <a:tab pos="5022850" algn="l"/>
                <a:tab pos="520382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271463" algn="l"/>
                <a:tab pos="541338" algn="l"/>
                <a:tab pos="3228975" algn="l"/>
                <a:tab pos="3409950" algn="l"/>
                <a:tab pos="5022850" algn="l"/>
                <a:tab pos="5203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  <a:tab pos="541338" algn="l"/>
                <a:tab pos="3228975" algn="l"/>
                <a:tab pos="3409950" algn="l"/>
                <a:tab pos="5022850" algn="l"/>
                <a:tab pos="5203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  <a:tab pos="541338" algn="l"/>
                <a:tab pos="3228975" algn="l"/>
                <a:tab pos="3409950" algn="l"/>
                <a:tab pos="5022850" algn="l"/>
                <a:tab pos="5203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  <a:tab pos="541338" algn="l"/>
                <a:tab pos="3228975" algn="l"/>
                <a:tab pos="3409950" algn="l"/>
                <a:tab pos="5022850" algn="l"/>
                <a:tab pos="5203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  <a:tab pos="541338" algn="l"/>
                <a:tab pos="3228975" algn="l"/>
                <a:tab pos="3409950" algn="l"/>
                <a:tab pos="5022850" algn="l"/>
                <a:tab pos="5203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  <a:tab pos="541338" algn="l"/>
                <a:tab pos="3228975" algn="l"/>
                <a:tab pos="3409950" algn="l"/>
                <a:tab pos="5022850" algn="l"/>
                <a:tab pos="520382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Jen málo obvodů lze definovat jako obvody s ideálními rezistory (pouze tepelné spotřebiče).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Řešení přechodných dějů v obecných obvodech je dáno zdrojem a prvky v obvodu: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Stejnosměrný obvod	-	R, C a R, L 	-	exponenciální funkce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		-	R, L, C	-	kmitavý tlumený průběh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Střídavý obvod	-	R, C a R, L	-	kmitavý tlumený průběh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		-	R, L, C	-	kmitavý tlumený průběh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Pozn. Při simulace ustálených stavů ve střídavých obvodech je třeba nechat odeznít přechodový děj.  </a:t>
            </a:r>
          </a:p>
        </p:txBody>
      </p:sp>
      <p:pic>
        <p:nvPicPr>
          <p:cNvPr id="434184" name="Picture 8" descr="MC90039752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4352925"/>
            <a:ext cx="2698750" cy="23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4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4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4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Exponenciální funkce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179512" y="1125538"/>
            <a:ext cx="8785101" cy="10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361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361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361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Exponenciální funkce budou podrobně probrány v matematice.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 rámci přechodových jednoduchých dějů se vyskytují exponenciální funkce rostoucí nebo klesající. Tato kapitola se zabývá pouze těmito funkcemi.</a:t>
            </a:r>
            <a:endParaRPr lang="cs-CZ" altLang="cs-CZ" sz="2000" b="1" i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51680" y="2276872"/>
            <a:ext cx="5184415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361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361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361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400" b="1" u="sng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Exponenciální funkce klesající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obecný zápis</a:t>
            </a:r>
          </a:p>
          <a:p>
            <a:pPr algn="r"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vyjádření časové exponenciální funkce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796198" y="2424873"/>
                <a:ext cx="2880258" cy="644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b="1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cs-CZ" b="1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98" y="2424873"/>
                <a:ext cx="2880258" cy="6440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5796198" y="3219782"/>
                <a:ext cx="2880258" cy="6412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cs-CZ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b="1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98" y="3219782"/>
                <a:ext cx="2880258" cy="641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3990548"/>
            <a:ext cx="5115301" cy="27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5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/>
      <p:bldP spid="3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640763" cy="719137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Exponenciální funkce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540184" y="1049785"/>
            <a:ext cx="5184415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tabLst>
                <a:tab pos="361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8675" indent="-285750" algn="l">
              <a:buClr>
                <a:schemeClr val="accent2"/>
              </a:buClr>
              <a:tabLst>
                <a:tab pos="361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6663" indent="-228600" algn="l">
              <a:buClr>
                <a:schemeClr val="tx2"/>
              </a:buClr>
              <a:tabLst>
                <a:tab pos="361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4650" indent="-228600" algn="l">
              <a:buClr>
                <a:schemeClr val="accent2"/>
              </a:buClr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400" b="1" u="sng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Exponenciální funkce rostoucí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obecný zápis</a:t>
            </a:r>
          </a:p>
          <a:p>
            <a:pPr algn="r"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vyjádření časové exponenciální funkce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4932040" y="1135182"/>
                <a:ext cx="3744416" cy="644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b="1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135182"/>
                <a:ext cx="3744416" cy="6440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4804141" y="1856535"/>
                <a:ext cx="4000213" cy="6201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cs-CZ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den>
                          </m:f>
                        </m:sup>
                      </m:sSup>
                      <m:r>
                        <a:rPr lang="cs-CZ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41" y="1856535"/>
                <a:ext cx="4000213" cy="620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727754"/>
            <a:ext cx="6408712" cy="38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/>
      <p:bldP spid="3" grpId="0"/>
      <p:bldP spid="46" grpId="0"/>
    </p:bld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lg"/>
          <a:tailEnd type="triangl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lg"/>
          <a:tailEnd type="triangl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11459</TotalTime>
  <Words>3774</Words>
  <Application>Microsoft Office PowerPoint</Application>
  <PresentationFormat>Předvádění na obrazovce (4:3)</PresentationFormat>
  <Paragraphs>361</Paragraphs>
  <Slides>55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65" baseType="lpstr">
      <vt:lpstr>Arial</vt:lpstr>
      <vt:lpstr>Arial Unicode MS</vt:lpstr>
      <vt:lpstr>Cambria Math</vt:lpstr>
      <vt:lpstr>Comic Sans MS</vt:lpstr>
      <vt:lpstr>Garamond</vt:lpstr>
      <vt:lpstr>Symbol</vt:lpstr>
      <vt:lpstr>Wingdings</vt:lpstr>
      <vt:lpstr>Proudění</vt:lpstr>
      <vt:lpstr>Rovnice</vt:lpstr>
      <vt:lpstr>List</vt:lpstr>
      <vt:lpstr>Základy elektrotechniky Přechodové jevy</vt:lpstr>
      <vt:lpstr>Základní pojmy</vt:lpstr>
      <vt:lpstr>Příklady přechodových dějů</vt:lpstr>
      <vt:lpstr>Prezentace aplikace PowerPoint</vt:lpstr>
      <vt:lpstr>Rozdělení přechodových dějů</vt:lpstr>
      <vt:lpstr>Rozdělení přechodových dějů</vt:lpstr>
      <vt:lpstr>Přechodné jevy v obecných obvodech</vt:lpstr>
      <vt:lpstr>Exponenciální funkce</vt:lpstr>
      <vt:lpstr>Exponenciální funkce</vt:lpstr>
      <vt:lpstr>Stejnosměrný zdroj – R, C</vt:lpstr>
      <vt:lpstr>Stejnosměrný zdroj – R, C</vt:lpstr>
      <vt:lpstr>Časový průběh nabíjení</vt:lpstr>
      <vt:lpstr>Časový průběh nabíjení</vt:lpstr>
      <vt:lpstr>Zhodnocení průběhu</vt:lpstr>
      <vt:lpstr>Příklad</vt:lpstr>
      <vt:lpstr>Příklad</vt:lpstr>
      <vt:lpstr>Časový průběh nabíjení</vt:lpstr>
      <vt:lpstr>Prezentace aplikace PowerPoint</vt:lpstr>
      <vt:lpstr>Prezentace aplikace PowerPoint</vt:lpstr>
      <vt:lpstr>Příklad - nabíjení RC</vt:lpstr>
      <vt:lpstr>Příklad - nabíjení RC</vt:lpstr>
      <vt:lpstr>Stejnosměrný zdroj – R, C</vt:lpstr>
      <vt:lpstr>Stejnosměrný zdroj – R, C</vt:lpstr>
      <vt:lpstr>Časový průběh vybíjení</vt:lpstr>
      <vt:lpstr>Příklad</vt:lpstr>
      <vt:lpstr>Příklad</vt:lpstr>
      <vt:lpstr>Příklad</vt:lpstr>
      <vt:lpstr>Příklad</vt:lpstr>
      <vt:lpstr>Stejnosměrný zdroj – R, L</vt:lpstr>
      <vt:lpstr>Stejnosměrný zdroj – R, L</vt:lpstr>
      <vt:lpstr>Časový průběh vytváření magnetického pole na cívce</vt:lpstr>
      <vt:lpstr>Časový průběh budícího proudu</vt:lpstr>
      <vt:lpstr>Zhodnocení průběhu</vt:lpstr>
      <vt:lpstr>Prezentace aplikace PowerPoint</vt:lpstr>
      <vt:lpstr>Prezentace aplikace PowerPoint</vt:lpstr>
      <vt:lpstr>Příklad</vt:lpstr>
      <vt:lpstr>Příklad</vt:lpstr>
      <vt:lpstr>Časový průběh budícího proudu</vt:lpstr>
      <vt:lpstr>Příklad</vt:lpstr>
      <vt:lpstr>Příklad 5</vt:lpstr>
      <vt:lpstr>Stejnosměrný zdroj – R, L</vt:lpstr>
      <vt:lpstr>Stejnosměrný zdroj – R, L</vt:lpstr>
      <vt:lpstr>Časový průběh indukovaného proudu</vt:lpstr>
      <vt:lpstr>Prezentace aplikace PowerPoint</vt:lpstr>
      <vt:lpstr>Prezentace aplikace PowerPoint</vt:lpstr>
      <vt:lpstr>Příklad</vt:lpstr>
      <vt:lpstr>Příklad</vt:lpstr>
      <vt:lpstr>Časový průběh indukovaného proudu</vt:lpstr>
      <vt:lpstr>Příklad</vt:lpstr>
      <vt:lpstr>Příklad - řešení exponenciální rovnice </vt:lpstr>
      <vt:lpstr>Příklad - řešení exponenciální rovnice </vt:lpstr>
      <vt:lpstr>Příklad - řešení exponenciální rovnice </vt:lpstr>
      <vt:lpstr>Příklad - řešení exponenciální rovnice </vt:lpstr>
      <vt:lpstr>Příklad - řešení exponenciální rovnice 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1260</cp:revision>
  <dcterms:created xsi:type="dcterms:W3CDTF">2006-07-11T07:50:54Z</dcterms:created>
  <dcterms:modified xsi:type="dcterms:W3CDTF">2024-05-07T09:34:12Z</dcterms:modified>
</cp:coreProperties>
</file>