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3" r:id="rId1"/>
  </p:sldMasterIdLst>
  <p:notesMasterIdLst>
    <p:notesMasterId r:id="rId34"/>
  </p:notesMasterIdLst>
  <p:sldIdLst>
    <p:sldId id="256" r:id="rId2"/>
    <p:sldId id="299" r:id="rId3"/>
    <p:sldId id="280" r:id="rId4"/>
    <p:sldId id="281" r:id="rId5"/>
    <p:sldId id="300" r:id="rId6"/>
    <p:sldId id="282" r:id="rId7"/>
    <p:sldId id="283" r:id="rId8"/>
    <p:sldId id="284" r:id="rId9"/>
    <p:sldId id="285" r:id="rId10"/>
    <p:sldId id="286" r:id="rId11"/>
    <p:sldId id="287" r:id="rId12"/>
    <p:sldId id="301" r:id="rId13"/>
    <p:sldId id="302" r:id="rId14"/>
    <p:sldId id="288" r:id="rId15"/>
    <p:sldId id="291" r:id="rId16"/>
    <p:sldId id="289" r:id="rId17"/>
    <p:sldId id="290" r:id="rId18"/>
    <p:sldId id="292" r:id="rId19"/>
    <p:sldId id="303" r:id="rId20"/>
    <p:sldId id="304" r:id="rId21"/>
    <p:sldId id="293" r:id="rId22"/>
    <p:sldId id="294" r:id="rId23"/>
    <p:sldId id="295" r:id="rId24"/>
    <p:sldId id="296" r:id="rId25"/>
    <p:sldId id="297" r:id="rId26"/>
    <p:sldId id="298" r:id="rId27"/>
    <p:sldId id="305" r:id="rId28"/>
    <p:sldId id="306" r:id="rId29"/>
    <p:sldId id="307" r:id="rId30"/>
    <p:sldId id="308" r:id="rId31"/>
    <p:sldId id="309" r:id="rId32"/>
    <p:sldId id="279" r:id="rId33"/>
  </p:sldIdLst>
  <p:sldSz cx="9144000" cy="6858000" type="screen4x3"/>
  <p:notesSz cx="6858000" cy="9144000"/>
  <p:defaultTextStyle>
    <a:defPPr>
      <a:defRPr lang="cs-CZ"/>
    </a:defPPr>
    <a:lvl1pPr algn="ctr" rtl="0" fontAlgn="base">
      <a:spcBef>
        <a:spcPct val="50000"/>
      </a:spcBef>
      <a:spcAft>
        <a:spcPct val="0"/>
      </a:spcAft>
      <a:buClr>
        <a:schemeClr val="hlink"/>
      </a:buClr>
      <a:buSzPct val="70000"/>
      <a:buFont typeface="Wingdings" panose="05000000000000000000" pitchFamily="2" charset="2"/>
      <a:defRPr sz="1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fontAlgn="base">
      <a:spcBef>
        <a:spcPct val="50000"/>
      </a:spcBef>
      <a:spcAft>
        <a:spcPct val="0"/>
      </a:spcAft>
      <a:buClr>
        <a:schemeClr val="hlink"/>
      </a:buClr>
      <a:buSzPct val="70000"/>
      <a:buFont typeface="Wingdings" panose="05000000000000000000" pitchFamily="2" charset="2"/>
      <a:defRPr sz="1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fontAlgn="base">
      <a:spcBef>
        <a:spcPct val="50000"/>
      </a:spcBef>
      <a:spcAft>
        <a:spcPct val="0"/>
      </a:spcAft>
      <a:buClr>
        <a:schemeClr val="hlink"/>
      </a:buClr>
      <a:buSzPct val="70000"/>
      <a:buFont typeface="Wingdings" panose="05000000000000000000" pitchFamily="2" charset="2"/>
      <a:defRPr sz="1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fontAlgn="base">
      <a:spcBef>
        <a:spcPct val="50000"/>
      </a:spcBef>
      <a:spcAft>
        <a:spcPct val="0"/>
      </a:spcAft>
      <a:buClr>
        <a:schemeClr val="hlink"/>
      </a:buClr>
      <a:buSzPct val="70000"/>
      <a:buFont typeface="Wingdings" panose="05000000000000000000" pitchFamily="2" charset="2"/>
      <a:defRPr sz="1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fontAlgn="base">
      <a:spcBef>
        <a:spcPct val="50000"/>
      </a:spcBef>
      <a:spcAft>
        <a:spcPct val="0"/>
      </a:spcAft>
      <a:buClr>
        <a:schemeClr val="hlink"/>
      </a:buClr>
      <a:buSzPct val="70000"/>
      <a:buFont typeface="Wingdings" panose="05000000000000000000" pitchFamily="2" charset="2"/>
      <a:defRPr sz="1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00FF00"/>
    <a:srgbClr val="00009E"/>
    <a:srgbClr val="FF6600"/>
    <a:srgbClr val="0033CC"/>
    <a:srgbClr val="EAEAEA"/>
    <a:srgbClr val="FFFF00"/>
    <a:srgbClr val="FF00FF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70" autoAdjust="0"/>
    <p:restoredTop sz="94624" autoAdjust="0"/>
  </p:normalViewPr>
  <p:slideViewPr>
    <p:cSldViewPr>
      <p:cViewPr varScale="1">
        <p:scale>
          <a:sx n="120" d="100"/>
          <a:sy n="120" d="100"/>
        </p:scale>
        <p:origin x="42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4" Type="http://schemas.openxmlformats.org/officeDocument/2006/relationships/image" Target="../media/image44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Relationship Id="rId5" Type="http://schemas.openxmlformats.org/officeDocument/2006/relationships/image" Target="../media/image50.wmf"/><Relationship Id="rId4" Type="http://schemas.openxmlformats.org/officeDocument/2006/relationships/image" Target="../media/image4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4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7" Type="http://schemas.openxmlformats.org/officeDocument/2006/relationships/image" Target="../media/image24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4" Type="http://schemas.openxmlformats.org/officeDocument/2006/relationships/image" Target="../media/image2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7" Type="http://schemas.openxmlformats.org/officeDocument/2006/relationships/image" Target="../media/image39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6" Type="http://schemas.openxmlformats.org/officeDocument/2006/relationships/image" Target="../media/image38.wmf"/><Relationship Id="rId5" Type="http://schemas.openxmlformats.org/officeDocument/2006/relationships/image" Target="../media/image37.wmf"/><Relationship Id="rId4" Type="http://schemas.openxmlformats.org/officeDocument/2006/relationships/image" Target="../media/image36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D9F6A4-8468-48A6-9287-8897F43A292D}" type="datetimeFigureOut">
              <a:rPr lang="cs-CZ" smtClean="0"/>
              <a:t>25.06.2020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B33979-F1E6-4B58-984A-9263263147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0737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B33979-F1E6-4B58-984A-926326314786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72866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B33979-F1E6-4B58-984A-926326314786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85371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spcBef>
                    <a:spcPct val="20000"/>
                  </a:spcBef>
                  <a:buFont typeface="Wingdings" panose="05000000000000000000" pitchFamily="2" charset="2"/>
                  <a:buChar char="n"/>
                  <a:defRPr/>
                </a:pPr>
                <a:endParaRPr lang="cs-CZ" sz="2800" b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Garamond" pitchFamily="18" charset="0"/>
                </a:endParaRPr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spcBef>
                    <a:spcPct val="20000"/>
                  </a:spcBef>
                  <a:buFont typeface="Wingdings" panose="05000000000000000000" pitchFamily="2" charset="2"/>
                  <a:buChar char="n"/>
                  <a:defRPr/>
                </a:pPr>
                <a:endParaRPr lang="cs-CZ" sz="2800" b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Garamond" pitchFamily="18" charset="0"/>
                </a:endParaRPr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spcBef>
                    <a:spcPct val="20000"/>
                  </a:spcBef>
                  <a:buFont typeface="Wingdings" panose="05000000000000000000" pitchFamily="2" charset="2"/>
                  <a:buChar char="n"/>
                  <a:defRPr/>
                </a:pPr>
                <a:endParaRPr lang="cs-CZ" sz="2800" b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Garamond" pitchFamily="18" charset="0"/>
                </a:endParaRPr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spcBef>
                    <a:spcPct val="20000"/>
                  </a:spcBef>
                  <a:buFont typeface="Wingdings" panose="05000000000000000000" pitchFamily="2" charset="2"/>
                  <a:buChar char="n"/>
                  <a:defRPr/>
                </a:pPr>
                <a:endParaRPr lang="cs-CZ" sz="2800" b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Garamond" pitchFamily="18" charset="0"/>
                </a:endParaRPr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spcBef>
                    <a:spcPct val="20000"/>
                  </a:spcBef>
                  <a:buFont typeface="Wingdings" panose="05000000000000000000" pitchFamily="2" charset="2"/>
                  <a:buChar char="n"/>
                  <a:defRPr/>
                </a:pPr>
                <a:endParaRPr lang="cs-CZ" sz="2800" b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Garamond" pitchFamily="18" charset="0"/>
                </a:endParaRPr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  <a:buFont typeface="Wingdings" panose="05000000000000000000" pitchFamily="2" charset="2"/>
                <a:buChar char="n"/>
                <a:defRPr/>
              </a:pPr>
              <a:endParaRPr lang="cs-CZ" sz="2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endParaRPr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906 h 1906"/>
                <a:gd name="T4" fmla="*/ 5740 w 5740"/>
                <a:gd name="T5" fmla="*/ 1906 h 1906"/>
                <a:gd name="T6" fmla="*/ 57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  <a:buFont typeface="Wingdings" panose="05000000000000000000" pitchFamily="2" charset="2"/>
                <a:buChar char="n"/>
                <a:defRPr/>
              </a:pPr>
              <a:endParaRPr lang="cs-CZ" sz="2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endParaRPr>
            </a:p>
          </p:txBody>
        </p:sp>
      </p:grpSp>
      <p:sp>
        <p:nvSpPr>
          <p:cNvPr id="88075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88076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8CAAC50-A5D9-4578-9862-C5EBF2180FD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26682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B3929E-EB2F-47D0-BA0E-A0D4149E6C6F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7036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F1FA33-A0BF-4CF3-AF46-76BE5D63A12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2853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9A14A9-4A8A-495A-AEF7-45FE345DC240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25989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8F3234-BDD8-48EF-AFDA-F5C402BF9182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2091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B57B00-5E08-4D98-AC84-44488E5F3556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6113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3B358E-7673-4F47-B6F8-63B2A6427898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3709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4BC162-A810-4582-BC06-A8389FD34E05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0115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C481D9-2E76-4C0C-B5CB-463281A826CB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6342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F9DF90-5BF5-4A85-B88A-625EAF55742E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9650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99AE55-DEB2-41E0-842F-94B8A761D35E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0851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ClrTx/>
              <a:buSzTx/>
              <a:buFontTx/>
              <a:buNone/>
              <a:defRPr sz="1200" b="0" smtClean="0">
                <a:effectLst/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 b="0"/>
            </a:lvl1pPr>
          </a:lstStyle>
          <a:p>
            <a:fld id="{2A707E99-CE41-423E-B03A-17860144F5C6}" type="slidenum">
              <a:rPr lang="cs-CZ" altLang="cs-CZ"/>
              <a:pPr/>
              <a:t>‹#›</a:t>
            </a:fld>
            <a:endParaRPr lang="cs-CZ" altLang="cs-CZ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7046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spcBef>
                    <a:spcPct val="20000"/>
                  </a:spcBef>
                  <a:buFont typeface="Wingdings" panose="05000000000000000000" pitchFamily="2" charset="2"/>
                  <a:buChar char="n"/>
                  <a:defRPr/>
                </a:pPr>
                <a:endParaRPr lang="cs-CZ" sz="2800" b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Garamond" pitchFamily="18" charset="0"/>
                </a:endParaRPr>
              </a:p>
            </p:txBody>
          </p:sp>
          <p:sp>
            <p:nvSpPr>
              <p:cNvPr id="87047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spcBef>
                    <a:spcPct val="20000"/>
                  </a:spcBef>
                  <a:buFont typeface="Wingdings" panose="05000000000000000000" pitchFamily="2" charset="2"/>
                  <a:buChar char="n"/>
                  <a:defRPr/>
                </a:pPr>
                <a:endParaRPr lang="cs-CZ" sz="2800" b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Garamond" pitchFamily="18" charset="0"/>
                </a:endParaRPr>
              </a:p>
            </p:txBody>
          </p:sp>
          <p:sp>
            <p:nvSpPr>
              <p:cNvPr id="87048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spcBef>
                    <a:spcPct val="20000"/>
                  </a:spcBef>
                  <a:buFont typeface="Wingdings" panose="05000000000000000000" pitchFamily="2" charset="2"/>
                  <a:buChar char="n"/>
                  <a:defRPr/>
                </a:pPr>
                <a:endParaRPr lang="cs-CZ" sz="2800" b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Garamond" pitchFamily="18" charset="0"/>
                </a:endParaRPr>
              </a:p>
            </p:txBody>
          </p:sp>
          <p:sp>
            <p:nvSpPr>
              <p:cNvPr id="87049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spcBef>
                    <a:spcPct val="20000"/>
                  </a:spcBef>
                  <a:buFont typeface="Wingdings" panose="05000000000000000000" pitchFamily="2" charset="2"/>
                  <a:buChar char="n"/>
                  <a:defRPr/>
                </a:pPr>
                <a:endParaRPr lang="cs-CZ" sz="2800" b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Garamond" pitchFamily="18" charset="0"/>
                </a:endParaRPr>
              </a:p>
            </p:txBody>
          </p:sp>
          <p:sp>
            <p:nvSpPr>
              <p:cNvPr id="87050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spcBef>
                    <a:spcPct val="20000"/>
                  </a:spcBef>
                  <a:buFont typeface="Wingdings" panose="05000000000000000000" pitchFamily="2" charset="2"/>
                  <a:buChar char="n"/>
                  <a:defRPr/>
                </a:pPr>
                <a:endParaRPr lang="cs-CZ" sz="2800" b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Garamond" pitchFamily="18" charset="0"/>
                </a:endParaRPr>
              </a:p>
            </p:txBody>
          </p:sp>
        </p:grpSp>
        <p:sp>
          <p:nvSpPr>
            <p:cNvPr id="87051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  <a:buFont typeface="Wingdings" panose="05000000000000000000" pitchFamily="2" charset="2"/>
                <a:buChar char="n"/>
                <a:defRPr/>
              </a:pPr>
              <a:endParaRPr lang="cs-CZ" sz="2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endParaRPr>
            </a:p>
          </p:txBody>
        </p:sp>
        <p:sp>
          <p:nvSpPr>
            <p:cNvPr id="87052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906 h 1906"/>
                <a:gd name="T4" fmla="*/ 5740 w 5740"/>
                <a:gd name="T5" fmla="*/ 1906 h 1906"/>
                <a:gd name="T6" fmla="*/ 57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  <a:buFont typeface="Wingdings" panose="05000000000000000000" pitchFamily="2" charset="2"/>
                <a:buChar char="n"/>
                <a:defRPr/>
              </a:pPr>
              <a:endParaRPr lang="cs-CZ" sz="2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endParaRPr>
            </a:p>
          </p:txBody>
        </p:sp>
      </p:grpSp>
      <p:sp>
        <p:nvSpPr>
          <p:cNvPr id="87053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8705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 b="0" smtClean="0">
                <a:effectLst/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705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6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3.bin"/><Relationship Id="rId10" Type="http://schemas.openxmlformats.org/officeDocument/2006/relationships/image" Target="../media/image29.wmf"/><Relationship Id="rId4" Type="http://schemas.openxmlformats.org/officeDocument/2006/relationships/image" Target="../media/image27.wmf"/><Relationship Id="rId9" Type="http://schemas.openxmlformats.org/officeDocument/2006/relationships/oleObject" Target="../embeddings/oleObject25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30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13" Type="http://schemas.openxmlformats.org/officeDocument/2006/relationships/oleObject" Target="../embeddings/oleObject34.bin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1.bin"/><Relationship Id="rId12" Type="http://schemas.openxmlformats.org/officeDocument/2006/relationships/image" Target="../media/image37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9.w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34.wmf"/><Relationship Id="rId11" Type="http://schemas.openxmlformats.org/officeDocument/2006/relationships/oleObject" Target="../embeddings/oleObject33.bin"/><Relationship Id="rId5" Type="http://schemas.openxmlformats.org/officeDocument/2006/relationships/oleObject" Target="../embeddings/oleObject30.bin"/><Relationship Id="rId15" Type="http://schemas.openxmlformats.org/officeDocument/2006/relationships/oleObject" Target="../embeddings/oleObject35.bin"/><Relationship Id="rId10" Type="http://schemas.openxmlformats.org/officeDocument/2006/relationships/image" Target="../media/image36.wmf"/><Relationship Id="rId4" Type="http://schemas.openxmlformats.org/officeDocument/2006/relationships/image" Target="../media/image33.wmf"/><Relationship Id="rId9" Type="http://schemas.openxmlformats.org/officeDocument/2006/relationships/oleObject" Target="../embeddings/oleObject32.bin"/><Relationship Id="rId14" Type="http://schemas.openxmlformats.org/officeDocument/2006/relationships/image" Target="../media/image38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40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3" Type="http://schemas.openxmlformats.org/officeDocument/2006/relationships/oleObject" Target="../embeddings/oleObject37.bin"/><Relationship Id="rId7" Type="http://schemas.openxmlformats.org/officeDocument/2006/relationships/oleObject" Target="../embeddings/oleObject3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42.wmf"/><Relationship Id="rId11" Type="http://schemas.openxmlformats.org/officeDocument/2006/relationships/image" Target="../media/image45.wmf"/><Relationship Id="rId5" Type="http://schemas.openxmlformats.org/officeDocument/2006/relationships/oleObject" Target="../embeddings/oleObject38.bin"/><Relationship Id="rId10" Type="http://schemas.openxmlformats.org/officeDocument/2006/relationships/image" Target="../media/image44.wmf"/><Relationship Id="rId4" Type="http://schemas.openxmlformats.org/officeDocument/2006/relationships/image" Target="../media/image41.wmf"/><Relationship Id="rId9" Type="http://schemas.openxmlformats.org/officeDocument/2006/relationships/oleObject" Target="../embeddings/oleObject40.bin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wmf"/><Relationship Id="rId3" Type="http://schemas.openxmlformats.org/officeDocument/2006/relationships/oleObject" Target="../embeddings/oleObject41.bin"/><Relationship Id="rId7" Type="http://schemas.openxmlformats.org/officeDocument/2006/relationships/oleObject" Target="../embeddings/oleObject43.bin"/><Relationship Id="rId12" Type="http://schemas.openxmlformats.org/officeDocument/2006/relationships/image" Target="../media/image5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47.wmf"/><Relationship Id="rId11" Type="http://schemas.openxmlformats.org/officeDocument/2006/relationships/oleObject" Target="../embeddings/oleObject45.bin"/><Relationship Id="rId5" Type="http://schemas.openxmlformats.org/officeDocument/2006/relationships/oleObject" Target="../embeddings/oleObject42.bin"/><Relationship Id="rId10" Type="http://schemas.openxmlformats.org/officeDocument/2006/relationships/image" Target="../media/image49.wmf"/><Relationship Id="rId4" Type="http://schemas.openxmlformats.org/officeDocument/2006/relationships/image" Target="../media/image46.wmf"/><Relationship Id="rId9" Type="http://schemas.openxmlformats.org/officeDocument/2006/relationships/oleObject" Target="../embeddings/oleObject44.bin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um.de/dwu/umaptg.htm" TargetMode="External"/><Relationship Id="rId2" Type="http://schemas.openxmlformats.org/officeDocument/2006/relationships/hyperlink" Target="http://www.leifiphysik.de/index.php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wmf"/><Relationship Id="rId9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12" Type="http://schemas.openxmlformats.org/officeDocument/2006/relationships/image" Target="../media/image1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7.bin"/><Relationship Id="rId10" Type="http://schemas.openxmlformats.org/officeDocument/2006/relationships/image" Target="../media/image11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9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4.wmf"/><Relationship Id="rId11" Type="http://schemas.openxmlformats.org/officeDocument/2006/relationships/image" Target="../media/image17.wmf"/><Relationship Id="rId5" Type="http://schemas.openxmlformats.org/officeDocument/2006/relationships/oleObject" Target="../embeddings/oleObject12.bin"/><Relationship Id="rId10" Type="http://schemas.openxmlformats.org/officeDocument/2006/relationships/image" Target="../media/image16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14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13" Type="http://schemas.openxmlformats.org/officeDocument/2006/relationships/oleObject" Target="../embeddings/oleObject20.bin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12" Type="http://schemas.openxmlformats.org/officeDocument/2006/relationships/image" Target="../media/image22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4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19.wmf"/><Relationship Id="rId11" Type="http://schemas.openxmlformats.org/officeDocument/2006/relationships/oleObject" Target="../embeddings/oleObject19.bin"/><Relationship Id="rId5" Type="http://schemas.openxmlformats.org/officeDocument/2006/relationships/oleObject" Target="../embeddings/oleObject16.bin"/><Relationship Id="rId15" Type="http://schemas.openxmlformats.org/officeDocument/2006/relationships/oleObject" Target="../embeddings/oleObject21.bin"/><Relationship Id="rId10" Type="http://schemas.openxmlformats.org/officeDocument/2006/relationships/image" Target="../media/image21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18.bin"/><Relationship Id="rId14" Type="http://schemas.openxmlformats.org/officeDocument/2006/relationships/image" Target="../media/image2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7" descr="Electromagnetis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404813"/>
            <a:ext cx="6192837" cy="625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388" y="188913"/>
            <a:ext cx="7488237" cy="1944687"/>
          </a:xfrm>
          <a:solidFill>
            <a:schemeClr val="tx1">
              <a:alpha val="60001"/>
            </a:schemeClr>
          </a:solidFill>
        </p:spPr>
        <p:txBody>
          <a:bodyPr/>
          <a:lstStyle/>
          <a:p>
            <a:pPr algn="l" eaLnBrk="1" hangingPunct="1"/>
            <a:r>
              <a:rPr lang="cs-CZ" altLang="cs-CZ" sz="5400" u="sng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Základy elektrotechniky</a:t>
            </a:r>
            <a:br>
              <a:rPr lang="cs-CZ" altLang="cs-CZ" sz="5400" u="sng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altLang="cs-CZ" sz="3200" u="sng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Kompenzace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250825" y="188913"/>
            <a:ext cx="8569325" cy="647700"/>
          </a:xfrm>
        </p:spPr>
        <p:txBody>
          <a:bodyPr/>
          <a:lstStyle/>
          <a:p>
            <a:pPr eaLnBrk="1" hangingPunct="1"/>
            <a:r>
              <a:rPr lang="cs-CZ" altLang="cs-CZ" sz="3200" u="sng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Příklad </a:t>
            </a:r>
            <a:endParaRPr lang="cs-CZ" altLang="cs-CZ" sz="3200" smtClean="0">
              <a:solidFill>
                <a:schemeClr val="bg2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0976" name="Picture 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2" t="14763" r="19089" b="30598"/>
          <a:stretch>
            <a:fillRect/>
          </a:stretch>
        </p:blipFill>
        <p:spPr bwMode="auto">
          <a:xfrm>
            <a:off x="34925" y="981075"/>
            <a:ext cx="9036050" cy="4989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 type="none" w="med" len="lg"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0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250825" y="188913"/>
            <a:ext cx="8569325" cy="647700"/>
          </a:xfrm>
        </p:spPr>
        <p:txBody>
          <a:bodyPr/>
          <a:lstStyle/>
          <a:p>
            <a:pPr eaLnBrk="1" hangingPunct="1"/>
            <a:r>
              <a:rPr lang="cs-CZ" altLang="cs-CZ" sz="3200" u="sng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Příklad </a:t>
            </a:r>
            <a:endParaRPr lang="cs-CZ" altLang="cs-CZ" sz="3200" dirty="0" smtClean="0">
              <a:solidFill>
                <a:schemeClr val="bg2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198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2" t="14763" r="22031" b="29866"/>
          <a:stretch>
            <a:fillRect/>
          </a:stretch>
        </p:blipFill>
        <p:spPr bwMode="auto">
          <a:xfrm>
            <a:off x="179388" y="920750"/>
            <a:ext cx="8856662" cy="5148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 type="none" w="med" len="lg"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0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250825" y="188913"/>
            <a:ext cx="8569325" cy="647700"/>
          </a:xfrm>
        </p:spPr>
        <p:txBody>
          <a:bodyPr/>
          <a:lstStyle/>
          <a:p>
            <a:pPr eaLnBrk="1" hangingPunct="1"/>
            <a:r>
              <a:rPr lang="cs-CZ" altLang="cs-CZ" sz="3200" u="sng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Příklad </a:t>
            </a:r>
            <a:endParaRPr lang="cs-CZ" altLang="cs-CZ" sz="3200" dirty="0" smtClean="0">
              <a:solidFill>
                <a:schemeClr val="bg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0224" name="Rectangle 112"/>
          <p:cNvSpPr>
            <a:spLocks noChangeArrowheads="1"/>
          </p:cNvSpPr>
          <p:nvPr/>
        </p:nvSpPr>
        <p:spPr bwMode="auto">
          <a:xfrm>
            <a:off x="179388" y="908050"/>
            <a:ext cx="8856662" cy="1303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eaLnBrk="0" hangingPunct="0">
              <a:spcBef>
                <a:spcPct val="20000"/>
              </a:spcBef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827088" indent="-285750" eaLnBrk="0" hangingPunct="0">
              <a:spcBef>
                <a:spcPct val="20000"/>
              </a:spcBef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235075" indent="-228600" eaLnBrk="0" hangingPunct="0">
              <a:spcBef>
                <a:spcPct val="20000"/>
              </a:spcBef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43063" indent="-228600" eaLnBrk="0" hangingPunct="0">
              <a:spcBef>
                <a:spcPct val="20000"/>
              </a:spcBef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 dirty="0" smtClean="0">
                <a:solidFill>
                  <a:schemeClr val="bg2"/>
                </a:solidFill>
                <a:latin typeface="Arial" panose="020B0604020202020204" pitchFamily="34" charset="0"/>
              </a:rPr>
              <a:t>1. Jednofázový spotřebič odebírá proud ze sítě 1,5 A </a:t>
            </a:r>
            <a:r>
              <a:rPr lang="cs-CZ" altLang="cs-CZ" sz="2000" dirty="0" err="1" smtClean="0">
                <a:solidFill>
                  <a:schemeClr val="bg2"/>
                </a:solidFill>
                <a:latin typeface="Arial" panose="020B0604020202020204" pitchFamily="34" charset="0"/>
              </a:rPr>
              <a:t>a</a:t>
            </a:r>
            <a:r>
              <a:rPr lang="cs-CZ" altLang="cs-CZ" sz="2000" dirty="0" smtClean="0">
                <a:solidFill>
                  <a:schemeClr val="bg2"/>
                </a:solidFill>
                <a:latin typeface="Arial" panose="020B0604020202020204" pitchFamily="34" charset="0"/>
              </a:rPr>
              <a:t> je připojen na napětí 230V. Ze sítě odebírá jalový výkon 200 varů. Vypočítejte stávající účíník. Určete velikost kondenzátoru na účiník 0,98 a kompenzační a výsledný jalový výkon. Nakreslete fázorový diagram. </a:t>
            </a:r>
            <a:endParaRPr lang="cs-CZ" altLang="cs-CZ" sz="2000" dirty="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grpSp>
        <p:nvGrpSpPr>
          <p:cNvPr id="30" name="Skupina 29"/>
          <p:cNvGrpSpPr/>
          <p:nvPr/>
        </p:nvGrpSpPr>
        <p:grpSpPr>
          <a:xfrm>
            <a:off x="2627784" y="2492896"/>
            <a:ext cx="2901882" cy="3872184"/>
            <a:chOff x="1335491" y="2748482"/>
            <a:chExt cx="2901882" cy="3872184"/>
          </a:xfrm>
        </p:grpSpPr>
        <p:cxnSp>
          <p:nvCxnSpPr>
            <p:cNvPr id="14" name="Přímá spojnice se šipkou 13"/>
            <p:cNvCxnSpPr/>
            <p:nvPr/>
          </p:nvCxnSpPr>
          <p:spPr bwMode="auto">
            <a:xfrm flipV="1">
              <a:off x="1691680" y="2852936"/>
              <a:ext cx="0" cy="3384000"/>
            </a:xfrm>
            <a:prstGeom prst="straightConnector1">
              <a:avLst/>
            </a:prstGeom>
            <a:ln w="38100">
              <a:headEnd type="none" w="med" len="lg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Přímá spojnice se šipkou 22"/>
            <p:cNvCxnSpPr/>
            <p:nvPr/>
          </p:nvCxnSpPr>
          <p:spPr bwMode="auto">
            <a:xfrm>
              <a:off x="1691680" y="6220556"/>
              <a:ext cx="2412000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none" w="med" len="lg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Přímá spojnice se šipkou 25"/>
            <p:cNvCxnSpPr/>
            <p:nvPr/>
          </p:nvCxnSpPr>
          <p:spPr bwMode="auto">
            <a:xfrm>
              <a:off x="1691680" y="2869337"/>
              <a:ext cx="2412000" cy="0"/>
            </a:xfrm>
            <a:prstGeom prst="straightConnector1">
              <a:avLst/>
            </a:prstGeom>
            <a:ln w="6350">
              <a:solidFill>
                <a:schemeClr val="bg2"/>
              </a:solidFill>
              <a:headEnd type="none" w="med" len="lg"/>
              <a:tailEnd type="non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Přímá spojnice se šipkou 26"/>
            <p:cNvCxnSpPr/>
            <p:nvPr/>
          </p:nvCxnSpPr>
          <p:spPr bwMode="auto">
            <a:xfrm flipV="1">
              <a:off x="4103680" y="2869337"/>
              <a:ext cx="0" cy="3384000"/>
            </a:xfrm>
            <a:prstGeom prst="straightConnector1">
              <a:avLst/>
            </a:prstGeom>
            <a:ln w="6350">
              <a:headEnd type="none" w="med" len="lg"/>
              <a:tailEnd type="non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Přímá spojnice se šipkou 27"/>
            <p:cNvCxnSpPr/>
            <p:nvPr/>
          </p:nvCxnSpPr>
          <p:spPr bwMode="auto">
            <a:xfrm flipV="1">
              <a:off x="1691680" y="2869337"/>
              <a:ext cx="2412000" cy="3384001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headEnd type="none" w="med" len="lg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5" name="TextovéPole 24"/>
            <p:cNvSpPr txBox="1"/>
            <p:nvPr/>
          </p:nvSpPr>
          <p:spPr>
            <a:xfrm>
              <a:off x="1335491" y="2748482"/>
              <a:ext cx="35618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000" dirty="0" smtClean="0">
                  <a:solidFill>
                    <a:schemeClr val="bg2"/>
                  </a:solidFill>
                </a:rPr>
                <a:t>P</a:t>
              </a:r>
              <a:endParaRPr lang="cs-CZ" sz="2000" dirty="0">
                <a:solidFill>
                  <a:schemeClr val="bg2"/>
                </a:solidFill>
              </a:endParaRPr>
            </a:p>
          </p:txBody>
        </p:sp>
        <p:sp>
          <p:nvSpPr>
            <p:cNvPr id="32" name="TextovéPole 31"/>
            <p:cNvSpPr txBox="1"/>
            <p:nvPr/>
          </p:nvSpPr>
          <p:spPr>
            <a:xfrm>
              <a:off x="3475464" y="2913130"/>
              <a:ext cx="49885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000" dirty="0" smtClean="0">
                  <a:solidFill>
                    <a:schemeClr val="bg1">
                      <a:lumMod val="50000"/>
                    </a:schemeClr>
                  </a:solidFill>
                </a:rPr>
                <a:t>S1</a:t>
              </a:r>
              <a:endParaRPr lang="cs-CZ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33" name="TextovéPole 32"/>
            <p:cNvSpPr txBox="1"/>
            <p:nvPr/>
          </p:nvSpPr>
          <p:spPr>
            <a:xfrm>
              <a:off x="3711267" y="6220556"/>
              <a:ext cx="52610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000" dirty="0" smtClean="0">
                  <a:solidFill>
                    <a:srgbClr val="FF0000"/>
                  </a:solidFill>
                </a:rPr>
                <a:t>Q1</a:t>
              </a:r>
              <a:endParaRPr lang="cs-CZ" sz="2000" dirty="0">
                <a:solidFill>
                  <a:srgbClr val="FF0000"/>
                </a:solidFill>
              </a:endParaRPr>
            </a:p>
          </p:txBody>
        </p:sp>
        <p:sp>
          <p:nvSpPr>
            <p:cNvPr id="29" name="Volný tvar 28"/>
            <p:cNvSpPr/>
            <p:nvPr/>
          </p:nvSpPr>
          <p:spPr bwMode="auto">
            <a:xfrm>
              <a:off x="1725561" y="4664106"/>
              <a:ext cx="843229" cy="380302"/>
            </a:xfrm>
            <a:custGeom>
              <a:avLst/>
              <a:gdLst>
                <a:gd name="connsiteX0" fmla="*/ 0 w 958645"/>
                <a:gd name="connsiteY0" fmla="*/ 44345 h 250823"/>
                <a:gd name="connsiteX1" fmla="*/ 619433 w 958645"/>
                <a:gd name="connsiteY1" fmla="*/ 14849 h 250823"/>
                <a:gd name="connsiteX2" fmla="*/ 958645 w 958645"/>
                <a:gd name="connsiteY2" fmla="*/ 250823 h 250823"/>
                <a:gd name="connsiteX0" fmla="*/ 0 w 958645"/>
                <a:gd name="connsiteY0" fmla="*/ 58635 h 458598"/>
                <a:gd name="connsiteX1" fmla="*/ 619433 w 958645"/>
                <a:gd name="connsiteY1" fmla="*/ 29139 h 458598"/>
                <a:gd name="connsiteX2" fmla="*/ 958645 w 958645"/>
                <a:gd name="connsiteY2" fmla="*/ 458598 h 458598"/>
                <a:gd name="connsiteX0" fmla="*/ 0 w 958645"/>
                <a:gd name="connsiteY0" fmla="*/ 8747 h 408710"/>
                <a:gd name="connsiteX1" fmla="*/ 650775 w 958645"/>
                <a:gd name="connsiteY1" fmla="*/ 104448 h 408710"/>
                <a:gd name="connsiteX2" fmla="*/ 958645 w 958645"/>
                <a:gd name="connsiteY2" fmla="*/ 408710 h 408710"/>
                <a:gd name="connsiteX0" fmla="*/ 0 w 895962"/>
                <a:gd name="connsiteY0" fmla="*/ 7334 h 293482"/>
                <a:gd name="connsiteX1" fmla="*/ 650775 w 895962"/>
                <a:gd name="connsiteY1" fmla="*/ 103035 h 293482"/>
                <a:gd name="connsiteX2" fmla="*/ 895962 w 895962"/>
                <a:gd name="connsiteY2" fmla="*/ 293482 h 2934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95962" h="293482">
                  <a:moveTo>
                    <a:pt x="0" y="7334"/>
                  </a:moveTo>
                  <a:cubicBezTo>
                    <a:pt x="229829" y="-24621"/>
                    <a:pt x="501448" y="55344"/>
                    <a:pt x="650775" y="103035"/>
                  </a:cubicBezTo>
                  <a:cubicBezTo>
                    <a:pt x="800102" y="150726"/>
                    <a:pt x="806243" y="192701"/>
                    <a:pt x="895962" y="293482"/>
                  </a:cubicBezTo>
                </a:path>
              </a:pathLst>
            </a:custGeom>
            <a:ln>
              <a:solidFill>
                <a:srgbClr val="003300"/>
              </a:solidFill>
              <a:headEnd type="none" w="med" len="lg"/>
              <a:tailEnd type="none" w="med" len="lg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itchFamily="2" charset="2"/>
                <a:buChar char="n"/>
                <a:tabLst/>
              </a:pPr>
              <a:endParaRPr kumimoji="0" lang="cs-CZ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endParaRPr>
            </a:p>
          </p:txBody>
        </p:sp>
        <p:sp>
          <p:nvSpPr>
            <p:cNvPr id="35" name="TextovéPole 34"/>
            <p:cNvSpPr txBox="1"/>
            <p:nvPr/>
          </p:nvSpPr>
          <p:spPr>
            <a:xfrm>
              <a:off x="1905763" y="4719065"/>
              <a:ext cx="48282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000" dirty="0" smtClean="0">
                  <a:solidFill>
                    <a:srgbClr val="00B050"/>
                  </a:solidFill>
                  <a:sym typeface="Symbol" panose="05050102010706020507" pitchFamily="18" charset="2"/>
                </a:rPr>
                <a:t></a:t>
              </a:r>
              <a:r>
                <a:rPr lang="cs-CZ" sz="2000" dirty="0" smtClean="0">
                  <a:solidFill>
                    <a:srgbClr val="00B050"/>
                  </a:solidFill>
                </a:rPr>
                <a:t>1</a:t>
              </a:r>
              <a:endParaRPr lang="cs-CZ" sz="2000" dirty="0">
                <a:solidFill>
                  <a:srgbClr val="00B050"/>
                </a:solidFill>
              </a:endParaRPr>
            </a:p>
          </p:txBody>
        </p:sp>
      </p:grpSp>
      <p:grpSp>
        <p:nvGrpSpPr>
          <p:cNvPr id="37" name="Skupina 36"/>
          <p:cNvGrpSpPr/>
          <p:nvPr/>
        </p:nvGrpSpPr>
        <p:grpSpPr>
          <a:xfrm>
            <a:off x="1251868" y="5956779"/>
            <a:ext cx="1879780" cy="400110"/>
            <a:chOff x="1251868" y="5956779"/>
            <a:chExt cx="1879780" cy="400110"/>
          </a:xfrm>
        </p:grpSpPr>
        <p:cxnSp>
          <p:nvCxnSpPr>
            <p:cNvPr id="34" name="Přímá spojnice se šipkou 33"/>
            <p:cNvCxnSpPr/>
            <p:nvPr/>
          </p:nvCxnSpPr>
          <p:spPr bwMode="auto">
            <a:xfrm flipH="1">
              <a:off x="1403648" y="5964970"/>
              <a:ext cx="1728000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lg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0" name="TextovéPole 39"/>
            <p:cNvSpPr txBox="1"/>
            <p:nvPr/>
          </p:nvSpPr>
          <p:spPr>
            <a:xfrm>
              <a:off x="1251868" y="5956779"/>
              <a:ext cx="52610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000" dirty="0" err="1" smtClean="0">
                  <a:solidFill>
                    <a:srgbClr val="FF0000"/>
                  </a:solidFill>
                </a:rPr>
                <a:t>Qk</a:t>
              </a:r>
              <a:endParaRPr lang="cs-CZ" sz="2000" dirty="0">
                <a:solidFill>
                  <a:srgbClr val="FF0000"/>
                </a:solidFill>
              </a:endParaRPr>
            </a:p>
          </p:txBody>
        </p:sp>
      </p:grpSp>
      <p:sp>
        <p:nvSpPr>
          <p:cNvPr id="47" name="TextovéPole 46"/>
          <p:cNvSpPr txBox="1"/>
          <p:nvPr/>
        </p:nvSpPr>
        <p:spPr>
          <a:xfrm flipH="1">
            <a:off x="3224020" y="6018442"/>
            <a:ext cx="5396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rgbClr val="FF0000"/>
                </a:solidFill>
              </a:rPr>
              <a:t>Q2</a:t>
            </a:r>
            <a:endParaRPr lang="cs-CZ" sz="2000" dirty="0">
              <a:solidFill>
                <a:srgbClr val="FF0000"/>
              </a:solidFill>
            </a:endParaRPr>
          </a:p>
        </p:txBody>
      </p:sp>
      <p:grpSp>
        <p:nvGrpSpPr>
          <p:cNvPr id="57" name="Skupina 56"/>
          <p:cNvGrpSpPr/>
          <p:nvPr/>
        </p:nvGrpSpPr>
        <p:grpSpPr>
          <a:xfrm>
            <a:off x="3636088" y="5985661"/>
            <a:ext cx="1728000" cy="400110"/>
            <a:chOff x="3636088" y="5985661"/>
            <a:chExt cx="1728000" cy="400110"/>
          </a:xfrm>
        </p:grpSpPr>
        <p:cxnSp>
          <p:nvCxnSpPr>
            <p:cNvPr id="43" name="Přímá spojnice se šipkou 42"/>
            <p:cNvCxnSpPr/>
            <p:nvPr/>
          </p:nvCxnSpPr>
          <p:spPr bwMode="auto">
            <a:xfrm flipH="1">
              <a:off x="3636088" y="6024948"/>
              <a:ext cx="1728000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lg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9" name="TextovéPole 48"/>
            <p:cNvSpPr txBox="1"/>
            <p:nvPr/>
          </p:nvSpPr>
          <p:spPr>
            <a:xfrm>
              <a:off x="3737705" y="5985661"/>
              <a:ext cx="52610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000" dirty="0" err="1" smtClean="0">
                  <a:solidFill>
                    <a:srgbClr val="FF0000"/>
                  </a:solidFill>
                </a:rPr>
                <a:t>Qk</a:t>
              </a:r>
              <a:endParaRPr lang="cs-CZ" sz="2000" dirty="0">
                <a:solidFill>
                  <a:srgbClr val="FF0000"/>
                </a:solidFill>
              </a:endParaRPr>
            </a:p>
          </p:txBody>
        </p:sp>
      </p:grpSp>
      <p:sp>
        <p:nvSpPr>
          <p:cNvPr id="58" name="TextovéPole 57"/>
          <p:cNvSpPr txBox="1"/>
          <p:nvPr/>
        </p:nvSpPr>
        <p:spPr>
          <a:xfrm>
            <a:off x="7020272" y="3284984"/>
            <a:ext cx="165618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2"/>
                </a:solidFill>
              </a:rPr>
              <a:t>měřítko</a:t>
            </a:r>
          </a:p>
          <a:p>
            <a:r>
              <a:rPr lang="cs-CZ" dirty="0" smtClean="0">
                <a:solidFill>
                  <a:schemeClr val="bg2"/>
                </a:solidFill>
              </a:rPr>
              <a:t>30W - 1cm</a:t>
            </a:r>
          </a:p>
          <a:p>
            <a:r>
              <a:rPr lang="cs-CZ" dirty="0" smtClean="0">
                <a:solidFill>
                  <a:schemeClr val="bg2"/>
                </a:solidFill>
              </a:rPr>
              <a:t>30 VA - 1cm</a:t>
            </a:r>
          </a:p>
          <a:p>
            <a:r>
              <a:rPr lang="cs-CZ" dirty="0" smtClean="0">
                <a:solidFill>
                  <a:schemeClr val="bg2"/>
                </a:solidFill>
              </a:rPr>
              <a:t>30 var - 1cm</a:t>
            </a:r>
            <a:endParaRPr lang="cs-CZ" dirty="0">
              <a:solidFill>
                <a:schemeClr val="bg2"/>
              </a:solidFill>
            </a:endParaRPr>
          </a:p>
        </p:txBody>
      </p:sp>
      <p:grpSp>
        <p:nvGrpSpPr>
          <p:cNvPr id="60" name="Skupina 59"/>
          <p:cNvGrpSpPr/>
          <p:nvPr/>
        </p:nvGrpSpPr>
        <p:grpSpPr>
          <a:xfrm>
            <a:off x="2983972" y="2578949"/>
            <a:ext cx="1180032" cy="3453605"/>
            <a:chOff x="2983972" y="2578949"/>
            <a:chExt cx="1180032" cy="3453605"/>
          </a:xfrm>
        </p:grpSpPr>
        <p:grpSp>
          <p:nvGrpSpPr>
            <p:cNvPr id="54" name="Skupina 53"/>
            <p:cNvGrpSpPr/>
            <p:nvPr/>
          </p:nvGrpSpPr>
          <p:grpSpPr>
            <a:xfrm>
              <a:off x="2983972" y="2578949"/>
              <a:ext cx="1180032" cy="3453605"/>
              <a:chOff x="2983972" y="2578949"/>
              <a:chExt cx="1180032" cy="3453605"/>
            </a:xfrm>
          </p:grpSpPr>
          <p:cxnSp>
            <p:nvCxnSpPr>
              <p:cNvPr id="50" name="Přímá spojnice se šipkou 49"/>
              <p:cNvCxnSpPr/>
              <p:nvPr/>
            </p:nvCxnSpPr>
            <p:spPr bwMode="auto">
              <a:xfrm>
                <a:off x="3017854" y="6032554"/>
                <a:ext cx="663026" cy="0"/>
              </a:xfrm>
              <a:prstGeom prst="straightConnector1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lg"/>
                <a:tailEnd type="triangle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5" name="Přímá spojnice se šipkou 54"/>
              <p:cNvCxnSpPr/>
              <p:nvPr/>
            </p:nvCxnSpPr>
            <p:spPr bwMode="auto">
              <a:xfrm flipV="1">
                <a:off x="3680880" y="2637288"/>
                <a:ext cx="0" cy="3384000"/>
              </a:xfrm>
              <a:prstGeom prst="straightConnector1">
                <a:avLst/>
              </a:prstGeom>
              <a:ln w="6350">
                <a:headEnd type="none" w="med" len="lg"/>
                <a:tailEnd type="none"/>
              </a:ln>
              <a:extLst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6" name="Přímá spojnice se šipkou 55"/>
              <p:cNvCxnSpPr/>
              <p:nvPr/>
            </p:nvCxnSpPr>
            <p:spPr bwMode="auto">
              <a:xfrm flipV="1">
                <a:off x="2983972" y="2593061"/>
                <a:ext cx="696908" cy="3388289"/>
              </a:xfrm>
              <a:prstGeom prst="straightConnector1">
                <a:avLst/>
              </a:prstGeom>
              <a:ln w="38100">
                <a:solidFill>
                  <a:schemeClr val="bg1">
                    <a:lumMod val="50000"/>
                  </a:schemeClr>
                </a:solidFill>
                <a:headEnd type="none" w="med" len="lg"/>
                <a:tailEnd type="triangle"/>
              </a:ln>
              <a:extLst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59" name="TextovéPole 58"/>
              <p:cNvSpPr txBox="1"/>
              <p:nvPr/>
            </p:nvSpPr>
            <p:spPr>
              <a:xfrm flipH="1">
                <a:off x="3621633" y="2578949"/>
                <a:ext cx="54237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000" dirty="0" smtClean="0">
                    <a:solidFill>
                      <a:schemeClr val="bg1">
                        <a:lumMod val="50000"/>
                      </a:schemeClr>
                    </a:solidFill>
                  </a:rPr>
                  <a:t>S2</a:t>
                </a:r>
                <a:endParaRPr lang="cs-CZ" sz="200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63" name="TextovéPole 62"/>
            <p:cNvSpPr txBox="1"/>
            <p:nvPr/>
          </p:nvSpPr>
          <p:spPr>
            <a:xfrm>
              <a:off x="2999672" y="3251090"/>
              <a:ext cx="48282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000" dirty="0" smtClean="0">
                  <a:solidFill>
                    <a:srgbClr val="00B050"/>
                  </a:solidFill>
                  <a:sym typeface="Symbol" panose="05050102010706020507" pitchFamily="18" charset="2"/>
                </a:rPr>
                <a:t></a:t>
              </a:r>
              <a:r>
                <a:rPr lang="cs-CZ" sz="2000" dirty="0">
                  <a:solidFill>
                    <a:srgbClr val="00B050"/>
                  </a:solidFill>
                  <a:sym typeface="Symbol" panose="05050102010706020507" pitchFamily="18" charset="2"/>
                </a:rPr>
                <a:t>2</a:t>
              </a:r>
              <a:endParaRPr lang="cs-CZ" sz="2000" dirty="0">
                <a:solidFill>
                  <a:srgbClr val="00B050"/>
                </a:solidFill>
              </a:endParaRPr>
            </a:p>
          </p:txBody>
        </p:sp>
        <p:sp>
          <p:nvSpPr>
            <p:cNvPr id="64" name="Volný tvar 63"/>
            <p:cNvSpPr/>
            <p:nvPr/>
          </p:nvSpPr>
          <p:spPr bwMode="auto">
            <a:xfrm>
              <a:off x="3006495" y="3244840"/>
              <a:ext cx="474519" cy="116258"/>
            </a:xfrm>
            <a:custGeom>
              <a:avLst/>
              <a:gdLst>
                <a:gd name="connsiteX0" fmla="*/ 0 w 958645"/>
                <a:gd name="connsiteY0" fmla="*/ 44345 h 250823"/>
                <a:gd name="connsiteX1" fmla="*/ 619433 w 958645"/>
                <a:gd name="connsiteY1" fmla="*/ 14849 h 250823"/>
                <a:gd name="connsiteX2" fmla="*/ 958645 w 958645"/>
                <a:gd name="connsiteY2" fmla="*/ 250823 h 250823"/>
                <a:gd name="connsiteX0" fmla="*/ 0 w 958645"/>
                <a:gd name="connsiteY0" fmla="*/ 58635 h 458598"/>
                <a:gd name="connsiteX1" fmla="*/ 619433 w 958645"/>
                <a:gd name="connsiteY1" fmla="*/ 29139 h 458598"/>
                <a:gd name="connsiteX2" fmla="*/ 958645 w 958645"/>
                <a:gd name="connsiteY2" fmla="*/ 458598 h 458598"/>
                <a:gd name="connsiteX0" fmla="*/ 0 w 958645"/>
                <a:gd name="connsiteY0" fmla="*/ 8747 h 408710"/>
                <a:gd name="connsiteX1" fmla="*/ 650775 w 958645"/>
                <a:gd name="connsiteY1" fmla="*/ 104448 h 408710"/>
                <a:gd name="connsiteX2" fmla="*/ 958645 w 958645"/>
                <a:gd name="connsiteY2" fmla="*/ 408710 h 408710"/>
                <a:gd name="connsiteX0" fmla="*/ 0 w 895962"/>
                <a:gd name="connsiteY0" fmla="*/ 7334 h 293482"/>
                <a:gd name="connsiteX1" fmla="*/ 650775 w 895962"/>
                <a:gd name="connsiteY1" fmla="*/ 103035 h 293482"/>
                <a:gd name="connsiteX2" fmla="*/ 895962 w 895962"/>
                <a:gd name="connsiteY2" fmla="*/ 293482 h 293482"/>
                <a:gd name="connsiteX0" fmla="*/ 0 w 974316"/>
                <a:gd name="connsiteY0" fmla="*/ 6667 h 224528"/>
                <a:gd name="connsiteX1" fmla="*/ 650775 w 974316"/>
                <a:gd name="connsiteY1" fmla="*/ 102368 h 224528"/>
                <a:gd name="connsiteX2" fmla="*/ 974316 w 974316"/>
                <a:gd name="connsiteY2" fmla="*/ 224527 h 224528"/>
                <a:gd name="connsiteX0" fmla="*/ 0 w 974316"/>
                <a:gd name="connsiteY0" fmla="*/ 18619 h 236479"/>
                <a:gd name="connsiteX1" fmla="*/ 400044 w 974316"/>
                <a:gd name="connsiteY1" fmla="*/ 34650 h 236479"/>
                <a:gd name="connsiteX2" fmla="*/ 974316 w 974316"/>
                <a:gd name="connsiteY2" fmla="*/ 236479 h 236479"/>
                <a:gd name="connsiteX0" fmla="*/ 0 w 974316"/>
                <a:gd name="connsiteY0" fmla="*/ 29394 h 247254"/>
                <a:gd name="connsiteX1" fmla="*/ 274679 w 974316"/>
                <a:gd name="connsiteY1" fmla="*/ 22662 h 247254"/>
                <a:gd name="connsiteX2" fmla="*/ 974316 w 974316"/>
                <a:gd name="connsiteY2" fmla="*/ 247254 h 247254"/>
                <a:gd name="connsiteX0" fmla="*/ 0 w 660901"/>
                <a:gd name="connsiteY0" fmla="*/ 24766 h 174337"/>
                <a:gd name="connsiteX1" fmla="*/ 274679 w 660901"/>
                <a:gd name="connsiteY1" fmla="*/ 18034 h 174337"/>
                <a:gd name="connsiteX2" fmla="*/ 660901 w 660901"/>
                <a:gd name="connsiteY2" fmla="*/ 174337 h 174337"/>
                <a:gd name="connsiteX0" fmla="*/ 0 w 504194"/>
                <a:gd name="connsiteY0" fmla="*/ 19816 h 89717"/>
                <a:gd name="connsiteX1" fmla="*/ 274679 w 504194"/>
                <a:gd name="connsiteY1" fmla="*/ 13084 h 89717"/>
                <a:gd name="connsiteX2" fmla="*/ 504194 w 504194"/>
                <a:gd name="connsiteY2" fmla="*/ 89717 h 897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04194" h="89717">
                  <a:moveTo>
                    <a:pt x="0" y="19816"/>
                  </a:moveTo>
                  <a:cubicBezTo>
                    <a:pt x="229829" y="-12139"/>
                    <a:pt x="190647" y="1434"/>
                    <a:pt x="274679" y="13084"/>
                  </a:cubicBezTo>
                  <a:cubicBezTo>
                    <a:pt x="358711" y="24734"/>
                    <a:pt x="414475" y="-11064"/>
                    <a:pt x="504194" y="89717"/>
                  </a:cubicBezTo>
                </a:path>
              </a:pathLst>
            </a:custGeom>
            <a:ln>
              <a:solidFill>
                <a:srgbClr val="003300"/>
              </a:solidFill>
              <a:headEnd type="none" w="med" len="lg"/>
              <a:tailEnd type="none" w="med" len="lg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itchFamily="2" charset="2"/>
                <a:buChar char="n"/>
                <a:tabLst/>
              </a:pPr>
              <a:endParaRPr kumimoji="0" lang="cs-CZ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88271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0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90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4" grpId="0"/>
      <p:bldP spid="47" grpId="0"/>
      <p:bldP spid="5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250825" y="188913"/>
            <a:ext cx="8569325" cy="647700"/>
          </a:xfrm>
        </p:spPr>
        <p:txBody>
          <a:bodyPr/>
          <a:lstStyle/>
          <a:p>
            <a:pPr eaLnBrk="1" hangingPunct="1"/>
            <a:r>
              <a:rPr lang="cs-CZ" altLang="cs-CZ" sz="3200" u="sng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Příklad </a:t>
            </a:r>
            <a:endParaRPr lang="cs-CZ" altLang="cs-CZ" sz="3200" dirty="0" smtClean="0">
              <a:solidFill>
                <a:schemeClr val="bg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0224" name="Rectangle 112"/>
          <p:cNvSpPr>
            <a:spLocks noChangeArrowheads="1"/>
          </p:cNvSpPr>
          <p:nvPr/>
        </p:nvSpPr>
        <p:spPr bwMode="auto">
          <a:xfrm>
            <a:off x="179388" y="908050"/>
            <a:ext cx="8856662" cy="9960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eaLnBrk="0" hangingPunct="0">
              <a:spcBef>
                <a:spcPct val="20000"/>
              </a:spcBef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827088" indent="-285750" eaLnBrk="0" hangingPunct="0">
              <a:spcBef>
                <a:spcPct val="20000"/>
              </a:spcBef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235075" indent="-228600" eaLnBrk="0" hangingPunct="0">
              <a:spcBef>
                <a:spcPct val="20000"/>
              </a:spcBef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43063" indent="-228600" eaLnBrk="0" hangingPunct="0">
              <a:spcBef>
                <a:spcPct val="20000"/>
              </a:spcBef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 dirty="0" smtClean="0">
                <a:solidFill>
                  <a:schemeClr val="bg2"/>
                </a:solidFill>
                <a:latin typeface="Arial" panose="020B0604020202020204" pitchFamily="34" charset="0"/>
              </a:rPr>
              <a:t>2 Jednofázový motor má výkon 1,5 kW, je připojen na napětí 230 V, účiník je 0,75 a účinnost 80%. Vypočítejte velikost kompenzačního kondenzátoru na účiník 1</a:t>
            </a:r>
            <a:endParaRPr lang="cs-CZ" altLang="cs-CZ" sz="2000" dirty="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4504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0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90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468313" y="188913"/>
            <a:ext cx="8351837" cy="576262"/>
          </a:xfrm>
        </p:spPr>
        <p:txBody>
          <a:bodyPr/>
          <a:lstStyle/>
          <a:p>
            <a:pPr eaLnBrk="1" hangingPunct="1"/>
            <a:r>
              <a:rPr lang="cs-CZ" altLang="cs-CZ" sz="3200" u="sng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Trojfázová kompenzace </a:t>
            </a:r>
            <a:endParaRPr lang="cs-CZ" altLang="cs-CZ" sz="3200" smtClean="0">
              <a:solidFill>
                <a:schemeClr val="bg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0224" name="Rectangle 112"/>
          <p:cNvSpPr>
            <a:spLocks noChangeArrowheads="1"/>
          </p:cNvSpPr>
          <p:nvPr/>
        </p:nvSpPr>
        <p:spPr bwMode="auto">
          <a:xfrm>
            <a:off x="179388" y="981075"/>
            <a:ext cx="8713787" cy="14269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eaLnBrk="0" hangingPunct="0">
              <a:spcBef>
                <a:spcPct val="20000"/>
              </a:spcBef>
              <a:buChar char="n"/>
              <a:tabLst>
                <a:tab pos="354013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827088" indent="-285750" eaLnBrk="0" hangingPunct="0">
              <a:spcBef>
                <a:spcPct val="20000"/>
              </a:spcBef>
              <a:buChar char="n"/>
              <a:tabLst>
                <a:tab pos="354013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235075" indent="-228600" eaLnBrk="0" hangingPunct="0">
              <a:spcBef>
                <a:spcPct val="20000"/>
              </a:spcBef>
              <a:buChar char="n"/>
              <a:tabLst>
                <a:tab pos="354013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43063" indent="-228600" eaLnBrk="0" hangingPunct="0">
              <a:spcBef>
                <a:spcPct val="20000"/>
              </a:spcBef>
              <a:buChar char="n"/>
              <a:tabLst>
                <a:tab pos="354013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n"/>
              <a:tabLst>
                <a:tab pos="354013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54013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54013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54013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54013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</a:rPr>
              <a:t>Základní postup výpočtu se neliší. Rozdíl je pouze v možnostech zapojení kondenzátorů:</a:t>
            </a:r>
          </a:p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</a:rPr>
              <a:t>a)	do hvězdy </a:t>
            </a:r>
          </a:p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</a:rPr>
              <a:t>b)	do trojúhelníku</a:t>
            </a:r>
            <a:endParaRPr lang="cs-CZ" altLang="cs-CZ" sz="2000" u="sng">
              <a:solidFill>
                <a:schemeClr val="bg2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grpSp>
        <p:nvGrpSpPr>
          <p:cNvPr id="43191" name="Group 183"/>
          <p:cNvGrpSpPr>
            <a:grpSpLocks/>
          </p:cNvGrpSpPr>
          <p:nvPr/>
        </p:nvGrpSpPr>
        <p:grpSpPr bwMode="auto">
          <a:xfrm>
            <a:off x="395288" y="3122613"/>
            <a:ext cx="4308475" cy="2970212"/>
            <a:chOff x="121" y="1960"/>
            <a:chExt cx="2714" cy="1871"/>
          </a:xfrm>
        </p:grpSpPr>
        <p:sp>
          <p:nvSpPr>
            <p:cNvPr id="43063" name="Oval 55"/>
            <p:cNvSpPr>
              <a:spLocks noChangeArrowheads="1"/>
            </p:cNvSpPr>
            <p:nvPr/>
          </p:nvSpPr>
          <p:spPr bwMode="auto">
            <a:xfrm>
              <a:off x="1383" y="3317"/>
              <a:ext cx="90" cy="90"/>
            </a:xfrm>
            <a:prstGeom prst="ellipse">
              <a:avLst/>
            </a:prstGeom>
            <a:solidFill>
              <a:schemeClr val="bg2"/>
            </a:solidFill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grpSp>
          <p:nvGrpSpPr>
            <p:cNvPr id="43085" name="Group 77"/>
            <p:cNvGrpSpPr>
              <a:grpSpLocks/>
            </p:cNvGrpSpPr>
            <p:nvPr/>
          </p:nvGrpSpPr>
          <p:grpSpPr bwMode="auto">
            <a:xfrm>
              <a:off x="1314" y="2728"/>
              <a:ext cx="227" cy="589"/>
              <a:chOff x="2835" y="1299"/>
              <a:chExt cx="227" cy="589"/>
            </a:xfrm>
          </p:grpSpPr>
          <p:grpSp>
            <p:nvGrpSpPr>
              <p:cNvPr id="43053" name="Group 45"/>
              <p:cNvGrpSpPr>
                <a:grpSpLocks/>
              </p:cNvGrpSpPr>
              <p:nvPr/>
            </p:nvGrpSpPr>
            <p:grpSpPr bwMode="auto">
              <a:xfrm>
                <a:off x="2835" y="1616"/>
                <a:ext cx="227" cy="46"/>
                <a:chOff x="3107" y="1570"/>
                <a:chExt cx="227" cy="46"/>
              </a:xfrm>
            </p:grpSpPr>
            <p:sp>
              <p:nvSpPr>
                <p:cNvPr id="43051" name="Line 43"/>
                <p:cNvSpPr>
                  <a:spLocks noChangeShapeType="1"/>
                </p:cNvSpPr>
                <p:nvPr/>
              </p:nvSpPr>
              <p:spPr bwMode="auto">
                <a:xfrm>
                  <a:off x="3107" y="1570"/>
                  <a:ext cx="227" cy="0"/>
                </a:xfrm>
                <a:prstGeom prst="line">
                  <a:avLst/>
                </a:prstGeom>
                <a:noFill/>
                <a:ln w="508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>
                    <a:solidFill>
                      <a:schemeClr val="bg2"/>
                    </a:solidFill>
                  </a:endParaRPr>
                </a:p>
              </p:txBody>
            </p:sp>
            <p:sp>
              <p:nvSpPr>
                <p:cNvPr id="43052" name="Line 44"/>
                <p:cNvSpPr>
                  <a:spLocks noChangeShapeType="1"/>
                </p:cNvSpPr>
                <p:nvPr/>
              </p:nvSpPr>
              <p:spPr bwMode="auto">
                <a:xfrm>
                  <a:off x="3107" y="1616"/>
                  <a:ext cx="227" cy="0"/>
                </a:xfrm>
                <a:prstGeom prst="line">
                  <a:avLst/>
                </a:prstGeom>
                <a:noFill/>
                <a:ln w="508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>
                    <a:solidFill>
                      <a:schemeClr val="bg2"/>
                    </a:solidFill>
                  </a:endParaRPr>
                </a:p>
              </p:txBody>
            </p:sp>
          </p:grpSp>
          <p:sp>
            <p:nvSpPr>
              <p:cNvPr id="43065" name="Line 57"/>
              <p:cNvSpPr>
                <a:spLocks noChangeShapeType="1"/>
              </p:cNvSpPr>
              <p:nvPr/>
            </p:nvSpPr>
            <p:spPr bwMode="auto">
              <a:xfrm>
                <a:off x="2948" y="1661"/>
                <a:ext cx="0" cy="227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43066" name="Line 58"/>
              <p:cNvSpPr>
                <a:spLocks noChangeShapeType="1"/>
              </p:cNvSpPr>
              <p:nvPr/>
            </p:nvSpPr>
            <p:spPr bwMode="auto">
              <a:xfrm>
                <a:off x="2949" y="1389"/>
                <a:ext cx="0" cy="227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43067" name="Oval 59"/>
              <p:cNvSpPr>
                <a:spLocks noChangeArrowheads="1"/>
              </p:cNvSpPr>
              <p:nvPr/>
            </p:nvSpPr>
            <p:spPr bwMode="auto">
              <a:xfrm>
                <a:off x="2903" y="1299"/>
                <a:ext cx="90" cy="90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</p:grpSp>
        <p:grpSp>
          <p:nvGrpSpPr>
            <p:cNvPr id="43086" name="Group 78"/>
            <p:cNvGrpSpPr>
              <a:grpSpLocks/>
            </p:cNvGrpSpPr>
            <p:nvPr/>
          </p:nvGrpSpPr>
          <p:grpSpPr bwMode="auto">
            <a:xfrm rot="14400000">
              <a:off x="1020" y="3249"/>
              <a:ext cx="227" cy="589"/>
              <a:chOff x="2835" y="1299"/>
              <a:chExt cx="227" cy="589"/>
            </a:xfrm>
          </p:grpSpPr>
          <p:grpSp>
            <p:nvGrpSpPr>
              <p:cNvPr id="43087" name="Group 79"/>
              <p:cNvGrpSpPr>
                <a:grpSpLocks/>
              </p:cNvGrpSpPr>
              <p:nvPr/>
            </p:nvGrpSpPr>
            <p:grpSpPr bwMode="auto">
              <a:xfrm>
                <a:off x="2835" y="1616"/>
                <a:ext cx="227" cy="46"/>
                <a:chOff x="3107" y="1570"/>
                <a:chExt cx="227" cy="46"/>
              </a:xfrm>
            </p:grpSpPr>
            <p:sp>
              <p:nvSpPr>
                <p:cNvPr id="43088" name="Line 80"/>
                <p:cNvSpPr>
                  <a:spLocks noChangeShapeType="1"/>
                </p:cNvSpPr>
                <p:nvPr/>
              </p:nvSpPr>
              <p:spPr bwMode="auto">
                <a:xfrm>
                  <a:off x="3107" y="1570"/>
                  <a:ext cx="227" cy="0"/>
                </a:xfrm>
                <a:prstGeom prst="line">
                  <a:avLst/>
                </a:prstGeom>
                <a:noFill/>
                <a:ln w="508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>
                    <a:solidFill>
                      <a:schemeClr val="bg2"/>
                    </a:solidFill>
                  </a:endParaRPr>
                </a:p>
              </p:txBody>
            </p:sp>
            <p:sp>
              <p:nvSpPr>
                <p:cNvPr id="43089" name="Line 81"/>
                <p:cNvSpPr>
                  <a:spLocks noChangeShapeType="1"/>
                </p:cNvSpPr>
                <p:nvPr/>
              </p:nvSpPr>
              <p:spPr bwMode="auto">
                <a:xfrm>
                  <a:off x="3107" y="1616"/>
                  <a:ext cx="227" cy="0"/>
                </a:xfrm>
                <a:prstGeom prst="line">
                  <a:avLst/>
                </a:prstGeom>
                <a:noFill/>
                <a:ln w="508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>
                    <a:solidFill>
                      <a:schemeClr val="bg2"/>
                    </a:solidFill>
                  </a:endParaRPr>
                </a:p>
              </p:txBody>
            </p:sp>
          </p:grpSp>
          <p:sp>
            <p:nvSpPr>
              <p:cNvPr id="43090" name="Line 82"/>
              <p:cNvSpPr>
                <a:spLocks noChangeShapeType="1"/>
              </p:cNvSpPr>
              <p:nvPr/>
            </p:nvSpPr>
            <p:spPr bwMode="auto">
              <a:xfrm>
                <a:off x="2948" y="1661"/>
                <a:ext cx="0" cy="227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43091" name="Line 83"/>
              <p:cNvSpPr>
                <a:spLocks noChangeShapeType="1"/>
              </p:cNvSpPr>
              <p:nvPr/>
            </p:nvSpPr>
            <p:spPr bwMode="auto">
              <a:xfrm>
                <a:off x="2949" y="1389"/>
                <a:ext cx="0" cy="227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43092" name="Oval 84"/>
              <p:cNvSpPr>
                <a:spLocks noChangeArrowheads="1"/>
              </p:cNvSpPr>
              <p:nvPr/>
            </p:nvSpPr>
            <p:spPr bwMode="auto">
              <a:xfrm>
                <a:off x="2903" y="1299"/>
                <a:ext cx="90" cy="90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</p:grpSp>
        <p:grpSp>
          <p:nvGrpSpPr>
            <p:cNvPr id="43093" name="Group 85"/>
            <p:cNvGrpSpPr>
              <a:grpSpLocks/>
            </p:cNvGrpSpPr>
            <p:nvPr/>
          </p:nvGrpSpPr>
          <p:grpSpPr bwMode="auto">
            <a:xfrm rot="7200000">
              <a:off x="1607" y="3249"/>
              <a:ext cx="227" cy="589"/>
              <a:chOff x="2835" y="1299"/>
              <a:chExt cx="227" cy="589"/>
            </a:xfrm>
          </p:grpSpPr>
          <p:grpSp>
            <p:nvGrpSpPr>
              <p:cNvPr id="43094" name="Group 86"/>
              <p:cNvGrpSpPr>
                <a:grpSpLocks/>
              </p:cNvGrpSpPr>
              <p:nvPr/>
            </p:nvGrpSpPr>
            <p:grpSpPr bwMode="auto">
              <a:xfrm>
                <a:off x="2835" y="1616"/>
                <a:ext cx="227" cy="46"/>
                <a:chOff x="3107" y="1570"/>
                <a:chExt cx="227" cy="46"/>
              </a:xfrm>
            </p:grpSpPr>
            <p:sp>
              <p:nvSpPr>
                <p:cNvPr id="43095" name="Line 87"/>
                <p:cNvSpPr>
                  <a:spLocks noChangeShapeType="1"/>
                </p:cNvSpPr>
                <p:nvPr/>
              </p:nvSpPr>
              <p:spPr bwMode="auto">
                <a:xfrm>
                  <a:off x="3107" y="1570"/>
                  <a:ext cx="227" cy="0"/>
                </a:xfrm>
                <a:prstGeom prst="line">
                  <a:avLst/>
                </a:prstGeom>
                <a:noFill/>
                <a:ln w="508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>
                    <a:solidFill>
                      <a:schemeClr val="bg2"/>
                    </a:solidFill>
                  </a:endParaRPr>
                </a:p>
              </p:txBody>
            </p:sp>
            <p:sp>
              <p:nvSpPr>
                <p:cNvPr id="43096" name="Line 88"/>
                <p:cNvSpPr>
                  <a:spLocks noChangeShapeType="1"/>
                </p:cNvSpPr>
                <p:nvPr/>
              </p:nvSpPr>
              <p:spPr bwMode="auto">
                <a:xfrm>
                  <a:off x="3107" y="1616"/>
                  <a:ext cx="227" cy="0"/>
                </a:xfrm>
                <a:prstGeom prst="line">
                  <a:avLst/>
                </a:prstGeom>
                <a:noFill/>
                <a:ln w="508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>
                    <a:solidFill>
                      <a:schemeClr val="bg2"/>
                    </a:solidFill>
                  </a:endParaRPr>
                </a:p>
              </p:txBody>
            </p:sp>
          </p:grpSp>
          <p:sp>
            <p:nvSpPr>
              <p:cNvPr id="43097" name="Line 89"/>
              <p:cNvSpPr>
                <a:spLocks noChangeShapeType="1"/>
              </p:cNvSpPr>
              <p:nvPr/>
            </p:nvSpPr>
            <p:spPr bwMode="auto">
              <a:xfrm>
                <a:off x="2948" y="1661"/>
                <a:ext cx="0" cy="227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43098" name="Line 90"/>
              <p:cNvSpPr>
                <a:spLocks noChangeShapeType="1"/>
              </p:cNvSpPr>
              <p:nvPr/>
            </p:nvSpPr>
            <p:spPr bwMode="auto">
              <a:xfrm>
                <a:off x="2949" y="1389"/>
                <a:ext cx="0" cy="227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43099" name="Oval 91"/>
              <p:cNvSpPr>
                <a:spLocks noChangeArrowheads="1"/>
              </p:cNvSpPr>
              <p:nvPr/>
            </p:nvSpPr>
            <p:spPr bwMode="auto">
              <a:xfrm>
                <a:off x="2903" y="1299"/>
                <a:ext cx="90" cy="90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</p:grpSp>
        <p:sp>
          <p:nvSpPr>
            <p:cNvPr id="43100" name="Text Box 92"/>
            <p:cNvSpPr txBox="1">
              <a:spLocks noChangeArrowheads="1"/>
            </p:cNvSpPr>
            <p:nvPr/>
          </p:nvSpPr>
          <p:spPr bwMode="auto">
            <a:xfrm>
              <a:off x="1565" y="2954"/>
              <a:ext cx="150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800">
                  <a:solidFill>
                    <a:schemeClr val="bg2"/>
                  </a:solidFill>
                  <a:latin typeface="Arial" panose="020B0604020202020204" pitchFamily="34" charset="0"/>
                </a:rPr>
                <a:t>C</a:t>
              </a:r>
            </a:p>
          </p:txBody>
        </p:sp>
        <p:sp>
          <p:nvSpPr>
            <p:cNvPr id="43101" name="Text Box 93"/>
            <p:cNvSpPr txBox="1">
              <a:spLocks noChangeArrowheads="1"/>
            </p:cNvSpPr>
            <p:nvPr/>
          </p:nvSpPr>
          <p:spPr bwMode="auto">
            <a:xfrm>
              <a:off x="1505" y="3612"/>
              <a:ext cx="150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800">
                  <a:solidFill>
                    <a:schemeClr val="bg2"/>
                  </a:solidFill>
                  <a:latin typeface="Arial" panose="020B0604020202020204" pitchFamily="34" charset="0"/>
                </a:rPr>
                <a:t>C</a:t>
              </a:r>
            </a:p>
          </p:txBody>
        </p:sp>
        <p:sp>
          <p:nvSpPr>
            <p:cNvPr id="43102" name="Text Box 94"/>
            <p:cNvSpPr txBox="1">
              <a:spLocks noChangeArrowheads="1"/>
            </p:cNvSpPr>
            <p:nvPr/>
          </p:nvSpPr>
          <p:spPr bwMode="auto">
            <a:xfrm>
              <a:off x="1028" y="3211"/>
              <a:ext cx="150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800">
                  <a:solidFill>
                    <a:schemeClr val="bg2"/>
                  </a:solidFill>
                  <a:latin typeface="Arial" panose="020B0604020202020204" pitchFamily="34" charset="0"/>
                </a:rPr>
                <a:t>C</a:t>
              </a:r>
            </a:p>
          </p:txBody>
        </p:sp>
        <p:sp>
          <p:nvSpPr>
            <p:cNvPr id="43103" name="Oval 95"/>
            <p:cNvSpPr>
              <a:spLocks noChangeArrowheads="1"/>
            </p:cNvSpPr>
            <p:nvPr/>
          </p:nvSpPr>
          <p:spPr bwMode="auto">
            <a:xfrm>
              <a:off x="2336" y="1979"/>
              <a:ext cx="499" cy="499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3104" name="Line 96"/>
            <p:cNvSpPr>
              <a:spLocks noChangeShapeType="1"/>
            </p:cNvSpPr>
            <p:nvPr/>
          </p:nvSpPr>
          <p:spPr bwMode="auto">
            <a:xfrm>
              <a:off x="340" y="2069"/>
              <a:ext cx="2041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3105" name="Line 97"/>
            <p:cNvSpPr>
              <a:spLocks noChangeShapeType="1"/>
            </p:cNvSpPr>
            <p:nvPr/>
          </p:nvSpPr>
          <p:spPr bwMode="auto">
            <a:xfrm>
              <a:off x="340" y="2387"/>
              <a:ext cx="2041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3106" name="Line 98"/>
            <p:cNvSpPr>
              <a:spLocks noChangeShapeType="1"/>
            </p:cNvSpPr>
            <p:nvPr/>
          </p:nvSpPr>
          <p:spPr bwMode="auto">
            <a:xfrm>
              <a:off x="340" y="2228"/>
              <a:ext cx="1996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3107" name="Line 99"/>
            <p:cNvSpPr>
              <a:spLocks noChangeShapeType="1"/>
            </p:cNvSpPr>
            <p:nvPr/>
          </p:nvSpPr>
          <p:spPr bwMode="auto">
            <a:xfrm flipV="1">
              <a:off x="906" y="2069"/>
              <a:ext cx="0" cy="1543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3108" name="Oval 100"/>
            <p:cNvSpPr>
              <a:spLocks noChangeArrowheads="1"/>
            </p:cNvSpPr>
            <p:nvPr/>
          </p:nvSpPr>
          <p:spPr bwMode="auto">
            <a:xfrm>
              <a:off x="861" y="2024"/>
              <a:ext cx="90" cy="90"/>
            </a:xfrm>
            <a:prstGeom prst="ellipse">
              <a:avLst/>
            </a:prstGeom>
            <a:solidFill>
              <a:schemeClr val="bg2"/>
            </a:solidFill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3109" name="Oval 101"/>
            <p:cNvSpPr>
              <a:spLocks noChangeArrowheads="1"/>
            </p:cNvSpPr>
            <p:nvPr/>
          </p:nvSpPr>
          <p:spPr bwMode="auto">
            <a:xfrm>
              <a:off x="1383" y="2183"/>
              <a:ext cx="90" cy="90"/>
            </a:xfrm>
            <a:prstGeom prst="ellipse">
              <a:avLst/>
            </a:prstGeom>
            <a:solidFill>
              <a:schemeClr val="bg2"/>
            </a:solidFill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3110" name="Line 102"/>
            <p:cNvSpPr>
              <a:spLocks noChangeShapeType="1"/>
            </p:cNvSpPr>
            <p:nvPr/>
          </p:nvSpPr>
          <p:spPr bwMode="auto">
            <a:xfrm flipV="1">
              <a:off x="1429" y="2273"/>
              <a:ext cx="0" cy="453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3111" name="Oval 103"/>
            <p:cNvSpPr>
              <a:spLocks noChangeArrowheads="1"/>
            </p:cNvSpPr>
            <p:nvPr/>
          </p:nvSpPr>
          <p:spPr bwMode="auto">
            <a:xfrm>
              <a:off x="1882" y="2341"/>
              <a:ext cx="90" cy="90"/>
            </a:xfrm>
            <a:prstGeom prst="ellipse">
              <a:avLst/>
            </a:prstGeom>
            <a:solidFill>
              <a:schemeClr val="bg2"/>
            </a:solidFill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3112" name="Line 104"/>
            <p:cNvSpPr>
              <a:spLocks noChangeShapeType="1"/>
            </p:cNvSpPr>
            <p:nvPr/>
          </p:nvSpPr>
          <p:spPr bwMode="auto">
            <a:xfrm flipV="1">
              <a:off x="1927" y="2432"/>
              <a:ext cx="0" cy="118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3148" name="Text Box 140"/>
            <p:cNvSpPr txBox="1">
              <a:spLocks noChangeArrowheads="1"/>
            </p:cNvSpPr>
            <p:nvPr/>
          </p:nvSpPr>
          <p:spPr bwMode="auto">
            <a:xfrm>
              <a:off x="2448" y="2081"/>
              <a:ext cx="27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</a:pPr>
              <a:r>
                <a:rPr lang="cs-CZ" altLang="cs-CZ" sz="2400">
                  <a:solidFill>
                    <a:schemeClr val="bg2"/>
                  </a:solidFill>
                  <a:latin typeface="Arial" panose="020B0604020202020204" pitchFamily="34" charset="0"/>
                </a:rPr>
                <a:t>M</a:t>
              </a:r>
            </a:p>
          </p:txBody>
        </p:sp>
        <p:sp>
          <p:nvSpPr>
            <p:cNvPr id="43149" name="Text Box 141"/>
            <p:cNvSpPr txBox="1">
              <a:spLocks noChangeArrowheads="1"/>
            </p:cNvSpPr>
            <p:nvPr/>
          </p:nvSpPr>
          <p:spPr bwMode="auto">
            <a:xfrm>
              <a:off x="121" y="2278"/>
              <a:ext cx="173" cy="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600">
                  <a:solidFill>
                    <a:schemeClr val="bg2"/>
                  </a:solidFill>
                  <a:latin typeface="Arial" panose="020B0604020202020204" pitchFamily="34" charset="0"/>
                </a:rPr>
                <a:t>L</a:t>
              </a:r>
              <a:r>
                <a:rPr lang="cs-CZ" altLang="cs-CZ" sz="1600" baseline="-25000">
                  <a:solidFill>
                    <a:schemeClr val="bg2"/>
                  </a:solidFill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43150" name="Text Box 142"/>
            <p:cNvSpPr txBox="1">
              <a:spLocks noChangeArrowheads="1"/>
            </p:cNvSpPr>
            <p:nvPr/>
          </p:nvSpPr>
          <p:spPr bwMode="auto">
            <a:xfrm>
              <a:off x="121" y="1960"/>
              <a:ext cx="173" cy="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600">
                  <a:solidFill>
                    <a:schemeClr val="bg2"/>
                  </a:solidFill>
                  <a:latin typeface="Arial" panose="020B0604020202020204" pitchFamily="34" charset="0"/>
                </a:rPr>
                <a:t>L</a:t>
              </a:r>
              <a:r>
                <a:rPr lang="cs-CZ" altLang="cs-CZ" sz="1600" baseline="-25000">
                  <a:solidFill>
                    <a:schemeClr val="bg2"/>
                  </a:solidFill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43151" name="Text Box 143"/>
            <p:cNvSpPr txBox="1">
              <a:spLocks noChangeArrowheads="1"/>
            </p:cNvSpPr>
            <p:nvPr/>
          </p:nvSpPr>
          <p:spPr bwMode="auto">
            <a:xfrm>
              <a:off x="121" y="2115"/>
              <a:ext cx="173" cy="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600">
                  <a:solidFill>
                    <a:schemeClr val="bg2"/>
                  </a:solidFill>
                  <a:latin typeface="Arial" panose="020B0604020202020204" pitchFamily="34" charset="0"/>
                </a:rPr>
                <a:t>L</a:t>
              </a:r>
              <a:r>
                <a:rPr lang="cs-CZ" altLang="cs-CZ" sz="1600" baseline="-25000">
                  <a:solidFill>
                    <a:schemeClr val="bg2"/>
                  </a:solidFill>
                  <a:latin typeface="Arial" panose="020B0604020202020204" pitchFamily="34" charset="0"/>
                </a:rPr>
                <a:t>2</a:t>
              </a:r>
            </a:p>
          </p:txBody>
        </p:sp>
      </p:grpSp>
      <p:grpSp>
        <p:nvGrpSpPr>
          <p:cNvPr id="43196" name="Group 188"/>
          <p:cNvGrpSpPr>
            <a:grpSpLocks/>
          </p:cNvGrpSpPr>
          <p:nvPr/>
        </p:nvGrpSpPr>
        <p:grpSpPr bwMode="auto">
          <a:xfrm>
            <a:off x="4500563" y="1628775"/>
            <a:ext cx="4308475" cy="2651125"/>
            <a:chOff x="2978" y="1979"/>
            <a:chExt cx="2714" cy="1670"/>
          </a:xfrm>
        </p:grpSpPr>
        <p:grpSp>
          <p:nvGrpSpPr>
            <p:cNvPr id="43153" name="Group 145"/>
            <p:cNvGrpSpPr>
              <a:grpSpLocks/>
            </p:cNvGrpSpPr>
            <p:nvPr/>
          </p:nvGrpSpPr>
          <p:grpSpPr bwMode="auto">
            <a:xfrm rot="1800000">
              <a:off x="4059" y="2704"/>
              <a:ext cx="227" cy="589"/>
              <a:chOff x="2835" y="1299"/>
              <a:chExt cx="227" cy="589"/>
            </a:xfrm>
          </p:grpSpPr>
          <p:grpSp>
            <p:nvGrpSpPr>
              <p:cNvPr id="43154" name="Group 146"/>
              <p:cNvGrpSpPr>
                <a:grpSpLocks/>
              </p:cNvGrpSpPr>
              <p:nvPr/>
            </p:nvGrpSpPr>
            <p:grpSpPr bwMode="auto">
              <a:xfrm>
                <a:off x="2835" y="1616"/>
                <a:ext cx="227" cy="46"/>
                <a:chOff x="3107" y="1570"/>
                <a:chExt cx="227" cy="46"/>
              </a:xfrm>
            </p:grpSpPr>
            <p:sp>
              <p:nvSpPr>
                <p:cNvPr id="43155" name="Line 147"/>
                <p:cNvSpPr>
                  <a:spLocks noChangeShapeType="1"/>
                </p:cNvSpPr>
                <p:nvPr/>
              </p:nvSpPr>
              <p:spPr bwMode="auto">
                <a:xfrm>
                  <a:off x="3107" y="1570"/>
                  <a:ext cx="227" cy="0"/>
                </a:xfrm>
                <a:prstGeom prst="line">
                  <a:avLst/>
                </a:prstGeom>
                <a:noFill/>
                <a:ln w="508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>
                    <a:solidFill>
                      <a:schemeClr val="bg2"/>
                    </a:solidFill>
                  </a:endParaRPr>
                </a:p>
              </p:txBody>
            </p:sp>
            <p:sp>
              <p:nvSpPr>
                <p:cNvPr id="43156" name="Line 148"/>
                <p:cNvSpPr>
                  <a:spLocks noChangeShapeType="1"/>
                </p:cNvSpPr>
                <p:nvPr/>
              </p:nvSpPr>
              <p:spPr bwMode="auto">
                <a:xfrm>
                  <a:off x="3107" y="1616"/>
                  <a:ext cx="227" cy="0"/>
                </a:xfrm>
                <a:prstGeom prst="line">
                  <a:avLst/>
                </a:prstGeom>
                <a:noFill/>
                <a:ln w="508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>
                    <a:solidFill>
                      <a:schemeClr val="bg2"/>
                    </a:solidFill>
                  </a:endParaRPr>
                </a:p>
              </p:txBody>
            </p:sp>
          </p:grpSp>
          <p:sp>
            <p:nvSpPr>
              <p:cNvPr id="43157" name="Line 149"/>
              <p:cNvSpPr>
                <a:spLocks noChangeShapeType="1"/>
              </p:cNvSpPr>
              <p:nvPr/>
            </p:nvSpPr>
            <p:spPr bwMode="auto">
              <a:xfrm>
                <a:off x="2948" y="1661"/>
                <a:ext cx="0" cy="227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43158" name="Line 150"/>
              <p:cNvSpPr>
                <a:spLocks noChangeShapeType="1"/>
              </p:cNvSpPr>
              <p:nvPr/>
            </p:nvSpPr>
            <p:spPr bwMode="auto">
              <a:xfrm>
                <a:off x="2949" y="1389"/>
                <a:ext cx="0" cy="227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43159" name="Oval 151"/>
              <p:cNvSpPr>
                <a:spLocks noChangeArrowheads="1"/>
              </p:cNvSpPr>
              <p:nvPr/>
            </p:nvSpPr>
            <p:spPr bwMode="auto">
              <a:xfrm>
                <a:off x="2903" y="1299"/>
                <a:ext cx="90" cy="90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</p:grpSp>
        <p:grpSp>
          <p:nvGrpSpPr>
            <p:cNvPr id="43160" name="Group 152"/>
            <p:cNvGrpSpPr>
              <a:grpSpLocks/>
            </p:cNvGrpSpPr>
            <p:nvPr/>
          </p:nvGrpSpPr>
          <p:grpSpPr bwMode="auto">
            <a:xfrm rot="16200000">
              <a:off x="4150" y="2999"/>
              <a:ext cx="227" cy="589"/>
              <a:chOff x="2835" y="1299"/>
              <a:chExt cx="227" cy="589"/>
            </a:xfrm>
          </p:grpSpPr>
          <p:grpSp>
            <p:nvGrpSpPr>
              <p:cNvPr id="43161" name="Group 153"/>
              <p:cNvGrpSpPr>
                <a:grpSpLocks/>
              </p:cNvGrpSpPr>
              <p:nvPr/>
            </p:nvGrpSpPr>
            <p:grpSpPr bwMode="auto">
              <a:xfrm>
                <a:off x="2835" y="1616"/>
                <a:ext cx="227" cy="46"/>
                <a:chOff x="3107" y="1570"/>
                <a:chExt cx="227" cy="46"/>
              </a:xfrm>
            </p:grpSpPr>
            <p:sp>
              <p:nvSpPr>
                <p:cNvPr id="43162" name="Line 154"/>
                <p:cNvSpPr>
                  <a:spLocks noChangeShapeType="1"/>
                </p:cNvSpPr>
                <p:nvPr/>
              </p:nvSpPr>
              <p:spPr bwMode="auto">
                <a:xfrm>
                  <a:off x="3107" y="1570"/>
                  <a:ext cx="227" cy="0"/>
                </a:xfrm>
                <a:prstGeom prst="line">
                  <a:avLst/>
                </a:prstGeom>
                <a:noFill/>
                <a:ln w="508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>
                    <a:solidFill>
                      <a:schemeClr val="bg2"/>
                    </a:solidFill>
                  </a:endParaRPr>
                </a:p>
              </p:txBody>
            </p:sp>
            <p:sp>
              <p:nvSpPr>
                <p:cNvPr id="43163" name="Line 155"/>
                <p:cNvSpPr>
                  <a:spLocks noChangeShapeType="1"/>
                </p:cNvSpPr>
                <p:nvPr/>
              </p:nvSpPr>
              <p:spPr bwMode="auto">
                <a:xfrm>
                  <a:off x="3107" y="1616"/>
                  <a:ext cx="227" cy="0"/>
                </a:xfrm>
                <a:prstGeom prst="line">
                  <a:avLst/>
                </a:prstGeom>
                <a:noFill/>
                <a:ln w="508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>
                    <a:solidFill>
                      <a:schemeClr val="bg2"/>
                    </a:solidFill>
                  </a:endParaRPr>
                </a:p>
              </p:txBody>
            </p:sp>
          </p:grpSp>
          <p:sp>
            <p:nvSpPr>
              <p:cNvPr id="43164" name="Line 156"/>
              <p:cNvSpPr>
                <a:spLocks noChangeShapeType="1"/>
              </p:cNvSpPr>
              <p:nvPr/>
            </p:nvSpPr>
            <p:spPr bwMode="auto">
              <a:xfrm>
                <a:off x="2948" y="1661"/>
                <a:ext cx="0" cy="227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43165" name="Line 157"/>
              <p:cNvSpPr>
                <a:spLocks noChangeShapeType="1"/>
              </p:cNvSpPr>
              <p:nvPr/>
            </p:nvSpPr>
            <p:spPr bwMode="auto">
              <a:xfrm>
                <a:off x="2949" y="1389"/>
                <a:ext cx="0" cy="227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43166" name="Oval 158"/>
              <p:cNvSpPr>
                <a:spLocks noChangeArrowheads="1"/>
              </p:cNvSpPr>
              <p:nvPr/>
            </p:nvSpPr>
            <p:spPr bwMode="auto">
              <a:xfrm>
                <a:off x="2903" y="1299"/>
                <a:ext cx="90" cy="90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</p:grpSp>
        <p:grpSp>
          <p:nvGrpSpPr>
            <p:cNvPr id="43167" name="Group 159"/>
            <p:cNvGrpSpPr>
              <a:grpSpLocks/>
            </p:cNvGrpSpPr>
            <p:nvPr/>
          </p:nvGrpSpPr>
          <p:grpSpPr bwMode="auto">
            <a:xfrm rot="9000000">
              <a:off x="4363" y="2788"/>
              <a:ext cx="227" cy="589"/>
              <a:chOff x="2835" y="1299"/>
              <a:chExt cx="227" cy="589"/>
            </a:xfrm>
          </p:grpSpPr>
          <p:grpSp>
            <p:nvGrpSpPr>
              <p:cNvPr id="43168" name="Group 160"/>
              <p:cNvGrpSpPr>
                <a:grpSpLocks/>
              </p:cNvGrpSpPr>
              <p:nvPr/>
            </p:nvGrpSpPr>
            <p:grpSpPr bwMode="auto">
              <a:xfrm>
                <a:off x="2835" y="1616"/>
                <a:ext cx="227" cy="46"/>
                <a:chOff x="3107" y="1570"/>
                <a:chExt cx="227" cy="46"/>
              </a:xfrm>
            </p:grpSpPr>
            <p:sp>
              <p:nvSpPr>
                <p:cNvPr id="43169" name="Line 161"/>
                <p:cNvSpPr>
                  <a:spLocks noChangeShapeType="1"/>
                </p:cNvSpPr>
                <p:nvPr/>
              </p:nvSpPr>
              <p:spPr bwMode="auto">
                <a:xfrm>
                  <a:off x="3107" y="1570"/>
                  <a:ext cx="227" cy="0"/>
                </a:xfrm>
                <a:prstGeom prst="line">
                  <a:avLst/>
                </a:prstGeom>
                <a:noFill/>
                <a:ln w="508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>
                    <a:solidFill>
                      <a:schemeClr val="bg2"/>
                    </a:solidFill>
                  </a:endParaRPr>
                </a:p>
              </p:txBody>
            </p:sp>
            <p:sp>
              <p:nvSpPr>
                <p:cNvPr id="43170" name="Line 162"/>
                <p:cNvSpPr>
                  <a:spLocks noChangeShapeType="1"/>
                </p:cNvSpPr>
                <p:nvPr/>
              </p:nvSpPr>
              <p:spPr bwMode="auto">
                <a:xfrm>
                  <a:off x="3107" y="1616"/>
                  <a:ext cx="227" cy="0"/>
                </a:xfrm>
                <a:prstGeom prst="line">
                  <a:avLst/>
                </a:prstGeom>
                <a:noFill/>
                <a:ln w="508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>
                    <a:solidFill>
                      <a:schemeClr val="bg2"/>
                    </a:solidFill>
                  </a:endParaRPr>
                </a:p>
              </p:txBody>
            </p:sp>
          </p:grpSp>
          <p:sp>
            <p:nvSpPr>
              <p:cNvPr id="43171" name="Line 163"/>
              <p:cNvSpPr>
                <a:spLocks noChangeShapeType="1"/>
              </p:cNvSpPr>
              <p:nvPr/>
            </p:nvSpPr>
            <p:spPr bwMode="auto">
              <a:xfrm>
                <a:off x="2948" y="1661"/>
                <a:ext cx="0" cy="227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43172" name="Line 164"/>
              <p:cNvSpPr>
                <a:spLocks noChangeShapeType="1"/>
              </p:cNvSpPr>
              <p:nvPr/>
            </p:nvSpPr>
            <p:spPr bwMode="auto">
              <a:xfrm>
                <a:off x="2949" y="1389"/>
                <a:ext cx="0" cy="227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43173" name="Oval 165"/>
              <p:cNvSpPr>
                <a:spLocks noChangeArrowheads="1"/>
              </p:cNvSpPr>
              <p:nvPr/>
            </p:nvSpPr>
            <p:spPr bwMode="auto">
              <a:xfrm>
                <a:off x="2903" y="1299"/>
                <a:ext cx="90" cy="90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</p:grpSp>
        <p:sp>
          <p:nvSpPr>
            <p:cNvPr id="43174" name="Text Box 166"/>
            <p:cNvSpPr txBox="1">
              <a:spLocks noChangeArrowheads="1"/>
            </p:cNvSpPr>
            <p:nvPr/>
          </p:nvSpPr>
          <p:spPr bwMode="auto">
            <a:xfrm>
              <a:off x="4468" y="2757"/>
              <a:ext cx="150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800">
                  <a:solidFill>
                    <a:schemeClr val="bg2"/>
                  </a:solidFill>
                  <a:latin typeface="Arial" panose="020B0604020202020204" pitchFamily="34" charset="0"/>
                </a:rPr>
                <a:t>C</a:t>
              </a:r>
            </a:p>
          </p:txBody>
        </p:sp>
        <p:sp>
          <p:nvSpPr>
            <p:cNvPr id="43175" name="Text Box 167"/>
            <p:cNvSpPr txBox="1">
              <a:spLocks noChangeArrowheads="1"/>
            </p:cNvSpPr>
            <p:nvPr/>
          </p:nvSpPr>
          <p:spPr bwMode="auto">
            <a:xfrm>
              <a:off x="4000" y="2750"/>
              <a:ext cx="150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800">
                  <a:solidFill>
                    <a:schemeClr val="bg2"/>
                  </a:solidFill>
                  <a:latin typeface="Arial" panose="020B0604020202020204" pitchFamily="34" charset="0"/>
                </a:rPr>
                <a:t>C</a:t>
              </a:r>
            </a:p>
          </p:txBody>
        </p:sp>
        <p:sp>
          <p:nvSpPr>
            <p:cNvPr id="43176" name="Text Box 168"/>
            <p:cNvSpPr txBox="1">
              <a:spLocks noChangeArrowheads="1"/>
            </p:cNvSpPr>
            <p:nvPr/>
          </p:nvSpPr>
          <p:spPr bwMode="auto">
            <a:xfrm>
              <a:off x="4241" y="3430"/>
              <a:ext cx="150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800" dirty="0">
                  <a:solidFill>
                    <a:schemeClr val="bg2"/>
                  </a:solidFill>
                  <a:latin typeface="Arial" panose="020B0604020202020204" pitchFamily="34" charset="0"/>
                </a:rPr>
                <a:t>C</a:t>
              </a:r>
            </a:p>
          </p:txBody>
        </p:sp>
        <p:sp>
          <p:nvSpPr>
            <p:cNvPr id="43177" name="Oval 169"/>
            <p:cNvSpPr>
              <a:spLocks noChangeArrowheads="1"/>
            </p:cNvSpPr>
            <p:nvPr/>
          </p:nvSpPr>
          <p:spPr bwMode="auto">
            <a:xfrm>
              <a:off x="5193" y="1998"/>
              <a:ext cx="499" cy="499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3178" name="Line 170"/>
            <p:cNvSpPr>
              <a:spLocks noChangeShapeType="1"/>
            </p:cNvSpPr>
            <p:nvPr/>
          </p:nvSpPr>
          <p:spPr bwMode="auto">
            <a:xfrm>
              <a:off x="3197" y="2088"/>
              <a:ext cx="2041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3179" name="Line 171"/>
            <p:cNvSpPr>
              <a:spLocks noChangeShapeType="1"/>
            </p:cNvSpPr>
            <p:nvPr/>
          </p:nvSpPr>
          <p:spPr bwMode="auto">
            <a:xfrm>
              <a:off x="3197" y="2406"/>
              <a:ext cx="2041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3180" name="Line 172"/>
            <p:cNvSpPr>
              <a:spLocks noChangeShapeType="1"/>
            </p:cNvSpPr>
            <p:nvPr/>
          </p:nvSpPr>
          <p:spPr bwMode="auto">
            <a:xfrm>
              <a:off x="3197" y="2247"/>
              <a:ext cx="1996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3182" name="Oval 174"/>
            <p:cNvSpPr>
              <a:spLocks noChangeArrowheads="1"/>
            </p:cNvSpPr>
            <p:nvPr/>
          </p:nvSpPr>
          <p:spPr bwMode="auto">
            <a:xfrm>
              <a:off x="3742" y="2043"/>
              <a:ext cx="90" cy="90"/>
            </a:xfrm>
            <a:prstGeom prst="ellipse">
              <a:avLst/>
            </a:prstGeom>
            <a:solidFill>
              <a:schemeClr val="bg2"/>
            </a:solidFill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3183" name="Oval 175"/>
            <p:cNvSpPr>
              <a:spLocks noChangeArrowheads="1"/>
            </p:cNvSpPr>
            <p:nvPr/>
          </p:nvSpPr>
          <p:spPr bwMode="auto">
            <a:xfrm>
              <a:off x="4240" y="2202"/>
              <a:ext cx="90" cy="90"/>
            </a:xfrm>
            <a:prstGeom prst="ellipse">
              <a:avLst/>
            </a:prstGeom>
            <a:solidFill>
              <a:schemeClr val="bg2"/>
            </a:solidFill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3184" name="Line 176"/>
            <p:cNvSpPr>
              <a:spLocks noChangeShapeType="1"/>
            </p:cNvSpPr>
            <p:nvPr/>
          </p:nvSpPr>
          <p:spPr bwMode="auto">
            <a:xfrm flipV="1">
              <a:off x="4286" y="2292"/>
              <a:ext cx="0" cy="453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3185" name="Oval 177"/>
            <p:cNvSpPr>
              <a:spLocks noChangeArrowheads="1"/>
            </p:cNvSpPr>
            <p:nvPr/>
          </p:nvSpPr>
          <p:spPr bwMode="auto">
            <a:xfrm>
              <a:off x="4739" y="2360"/>
              <a:ext cx="90" cy="90"/>
            </a:xfrm>
            <a:prstGeom prst="ellipse">
              <a:avLst/>
            </a:prstGeom>
            <a:solidFill>
              <a:schemeClr val="bg2"/>
            </a:solidFill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3187" name="Text Box 179"/>
            <p:cNvSpPr txBox="1">
              <a:spLocks noChangeArrowheads="1"/>
            </p:cNvSpPr>
            <p:nvPr/>
          </p:nvSpPr>
          <p:spPr bwMode="auto">
            <a:xfrm>
              <a:off x="5305" y="2100"/>
              <a:ext cx="27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</a:pPr>
              <a:r>
                <a:rPr lang="cs-CZ" altLang="cs-CZ" sz="2400">
                  <a:solidFill>
                    <a:schemeClr val="bg2"/>
                  </a:solidFill>
                  <a:latin typeface="Arial" panose="020B0604020202020204" pitchFamily="34" charset="0"/>
                </a:rPr>
                <a:t>M</a:t>
              </a:r>
            </a:p>
          </p:txBody>
        </p:sp>
        <p:sp>
          <p:nvSpPr>
            <p:cNvPr id="43188" name="Text Box 180"/>
            <p:cNvSpPr txBox="1">
              <a:spLocks noChangeArrowheads="1"/>
            </p:cNvSpPr>
            <p:nvPr/>
          </p:nvSpPr>
          <p:spPr bwMode="auto">
            <a:xfrm>
              <a:off x="2978" y="2297"/>
              <a:ext cx="173" cy="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600">
                  <a:solidFill>
                    <a:schemeClr val="bg2"/>
                  </a:solidFill>
                  <a:latin typeface="Arial" panose="020B0604020202020204" pitchFamily="34" charset="0"/>
                </a:rPr>
                <a:t>L</a:t>
              </a:r>
              <a:r>
                <a:rPr lang="cs-CZ" altLang="cs-CZ" sz="1600" baseline="-25000">
                  <a:solidFill>
                    <a:schemeClr val="bg2"/>
                  </a:solidFill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43189" name="Text Box 181"/>
            <p:cNvSpPr txBox="1">
              <a:spLocks noChangeArrowheads="1"/>
            </p:cNvSpPr>
            <p:nvPr/>
          </p:nvSpPr>
          <p:spPr bwMode="auto">
            <a:xfrm>
              <a:off x="2978" y="1979"/>
              <a:ext cx="173" cy="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600">
                  <a:solidFill>
                    <a:schemeClr val="bg2"/>
                  </a:solidFill>
                  <a:latin typeface="Arial" panose="020B0604020202020204" pitchFamily="34" charset="0"/>
                </a:rPr>
                <a:t>L</a:t>
              </a:r>
              <a:r>
                <a:rPr lang="cs-CZ" altLang="cs-CZ" sz="1600" baseline="-25000">
                  <a:solidFill>
                    <a:schemeClr val="bg2"/>
                  </a:solidFill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43190" name="Text Box 182"/>
            <p:cNvSpPr txBox="1">
              <a:spLocks noChangeArrowheads="1"/>
            </p:cNvSpPr>
            <p:nvPr/>
          </p:nvSpPr>
          <p:spPr bwMode="auto">
            <a:xfrm>
              <a:off x="2978" y="2134"/>
              <a:ext cx="173" cy="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600">
                  <a:solidFill>
                    <a:schemeClr val="bg2"/>
                  </a:solidFill>
                  <a:latin typeface="Arial" panose="020B0604020202020204" pitchFamily="34" charset="0"/>
                </a:rPr>
                <a:t>L</a:t>
              </a:r>
              <a:r>
                <a:rPr lang="cs-CZ" altLang="cs-CZ" sz="1600" baseline="-25000">
                  <a:solidFill>
                    <a:schemeClr val="bg2"/>
                  </a:solidFill>
                  <a:latin typeface="Arial" panose="020B0604020202020204" pitchFamily="34" charset="0"/>
                </a:rPr>
                <a:t>2</a:t>
              </a:r>
            </a:p>
          </p:txBody>
        </p:sp>
        <p:cxnSp>
          <p:nvCxnSpPr>
            <p:cNvPr id="43192" name="AutoShape 184"/>
            <p:cNvCxnSpPr>
              <a:cxnSpLocks noChangeShapeType="1"/>
              <a:stCxn id="43182" idx="4"/>
              <a:endCxn id="43166" idx="0"/>
            </p:cNvCxnSpPr>
            <p:nvPr/>
          </p:nvCxnSpPr>
          <p:spPr bwMode="auto">
            <a:xfrm rot="16200000" flipH="1">
              <a:off x="3297" y="2635"/>
              <a:ext cx="1150" cy="170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3195" name="AutoShape 187"/>
            <p:cNvCxnSpPr>
              <a:cxnSpLocks noChangeShapeType="1"/>
              <a:stCxn id="43185" idx="4"/>
              <a:endCxn id="43173" idx="2"/>
            </p:cNvCxnSpPr>
            <p:nvPr/>
          </p:nvCxnSpPr>
          <p:spPr bwMode="auto">
            <a:xfrm rot="5400000">
              <a:off x="4313" y="2799"/>
              <a:ext cx="808" cy="134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0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90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902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3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3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902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3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3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179388" y="188913"/>
            <a:ext cx="4679950" cy="576262"/>
          </a:xfrm>
        </p:spPr>
        <p:txBody>
          <a:bodyPr/>
          <a:lstStyle/>
          <a:p>
            <a:pPr eaLnBrk="1" hangingPunct="1"/>
            <a:r>
              <a:rPr lang="cs-CZ" altLang="cs-CZ" sz="2800" u="sng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Trojfázová kompenzace </a:t>
            </a:r>
            <a:endParaRPr lang="cs-CZ" altLang="cs-CZ" sz="2800" smtClean="0">
              <a:solidFill>
                <a:schemeClr val="bg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0224" name="Rectangle 112"/>
          <p:cNvSpPr>
            <a:spLocks noChangeArrowheads="1"/>
          </p:cNvSpPr>
          <p:nvPr/>
        </p:nvSpPr>
        <p:spPr bwMode="auto">
          <a:xfrm>
            <a:off x="179388" y="981075"/>
            <a:ext cx="4537075" cy="1047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eaLnBrk="0" hangingPunct="0">
              <a:spcBef>
                <a:spcPct val="20000"/>
              </a:spcBef>
              <a:buChar char="n"/>
              <a:tabLst>
                <a:tab pos="354013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827088" indent="-285750" eaLnBrk="0" hangingPunct="0">
              <a:spcBef>
                <a:spcPct val="20000"/>
              </a:spcBef>
              <a:buChar char="n"/>
              <a:tabLst>
                <a:tab pos="354013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235075" indent="-228600" eaLnBrk="0" hangingPunct="0">
              <a:spcBef>
                <a:spcPct val="20000"/>
              </a:spcBef>
              <a:buChar char="n"/>
              <a:tabLst>
                <a:tab pos="354013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43063" indent="-228600" eaLnBrk="0" hangingPunct="0">
              <a:spcBef>
                <a:spcPct val="20000"/>
              </a:spcBef>
              <a:buChar char="n"/>
              <a:tabLst>
                <a:tab pos="354013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n"/>
              <a:tabLst>
                <a:tab pos="354013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54013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54013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54013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54013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</a:rPr>
              <a:t>Výpočet kapacity pro zapojení kondenzátorů do hvězdy:</a:t>
            </a:r>
          </a:p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</a:rPr>
              <a:t>1.	Výpočet proudu před kompenzací</a:t>
            </a:r>
            <a:endParaRPr lang="cs-CZ" altLang="cs-CZ" sz="2000" u="sng">
              <a:solidFill>
                <a:schemeClr val="bg2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grpSp>
        <p:nvGrpSpPr>
          <p:cNvPr id="46084" name="Group 4"/>
          <p:cNvGrpSpPr>
            <a:grpSpLocks noChangeAspect="1"/>
          </p:cNvGrpSpPr>
          <p:nvPr/>
        </p:nvGrpSpPr>
        <p:grpSpPr bwMode="auto">
          <a:xfrm>
            <a:off x="5148263" y="188913"/>
            <a:ext cx="3640137" cy="2519362"/>
            <a:chOff x="104" y="1960"/>
            <a:chExt cx="2731" cy="1890"/>
          </a:xfrm>
        </p:grpSpPr>
        <p:sp>
          <p:nvSpPr>
            <p:cNvPr id="46085" name="Oval 5"/>
            <p:cNvSpPr>
              <a:spLocks noChangeAspect="1" noChangeArrowheads="1"/>
            </p:cNvSpPr>
            <p:nvPr/>
          </p:nvSpPr>
          <p:spPr bwMode="auto">
            <a:xfrm>
              <a:off x="1383" y="3317"/>
              <a:ext cx="90" cy="90"/>
            </a:xfrm>
            <a:prstGeom prst="ellipse">
              <a:avLst/>
            </a:prstGeom>
            <a:solidFill>
              <a:schemeClr val="bg2"/>
            </a:solidFill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grpSp>
          <p:nvGrpSpPr>
            <p:cNvPr id="46086" name="Group 6"/>
            <p:cNvGrpSpPr>
              <a:grpSpLocks noChangeAspect="1"/>
            </p:cNvGrpSpPr>
            <p:nvPr/>
          </p:nvGrpSpPr>
          <p:grpSpPr bwMode="auto">
            <a:xfrm>
              <a:off x="1314" y="2728"/>
              <a:ext cx="227" cy="589"/>
              <a:chOff x="2835" y="1299"/>
              <a:chExt cx="227" cy="589"/>
            </a:xfrm>
          </p:grpSpPr>
          <p:grpSp>
            <p:nvGrpSpPr>
              <p:cNvPr id="46087" name="Group 7"/>
              <p:cNvGrpSpPr>
                <a:grpSpLocks noChangeAspect="1"/>
              </p:cNvGrpSpPr>
              <p:nvPr/>
            </p:nvGrpSpPr>
            <p:grpSpPr bwMode="auto">
              <a:xfrm>
                <a:off x="2835" y="1616"/>
                <a:ext cx="227" cy="46"/>
                <a:chOff x="3107" y="1570"/>
                <a:chExt cx="227" cy="46"/>
              </a:xfrm>
            </p:grpSpPr>
            <p:sp>
              <p:nvSpPr>
                <p:cNvPr id="46088" name="Line 8"/>
                <p:cNvSpPr>
                  <a:spLocks noChangeAspect="1" noChangeShapeType="1"/>
                </p:cNvSpPr>
                <p:nvPr/>
              </p:nvSpPr>
              <p:spPr bwMode="auto">
                <a:xfrm>
                  <a:off x="3107" y="1570"/>
                  <a:ext cx="227" cy="0"/>
                </a:xfrm>
                <a:prstGeom prst="line">
                  <a:avLst/>
                </a:prstGeom>
                <a:noFill/>
                <a:ln w="508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>
                    <a:solidFill>
                      <a:schemeClr val="bg2"/>
                    </a:solidFill>
                  </a:endParaRPr>
                </a:p>
              </p:txBody>
            </p:sp>
            <p:sp>
              <p:nvSpPr>
                <p:cNvPr id="46089" name="Line 9"/>
                <p:cNvSpPr>
                  <a:spLocks noChangeAspect="1" noChangeShapeType="1"/>
                </p:cNvSpPr>
                <p:nvPr/>
              </p:nvSpPr>
              <p:spPr bwMode="auto">
                <a:xfrm>
                  <a:off x="3107" y="1616"/>
                  <a:ext cx="227" cy="0"/>
                </a:xfrm>
                <a:prstGeom prst="line">
                  <a:avLst/>
                </a:prstGeom>
                <a:noFill/>
                <a:ln w="508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>
                    <a:solidFill>
                      <a:schemeClr val="bg2"/>
                    </a:solidFill>
                  </a:endParaRPr>
                </a:p>
              </p:txBody>
            </p:sp>
          </p:grpSp>
          <p:sp>
            <p:nvSpPr>
              <p:cNvPr id="46090" name="Line 10"/>
              <p:cNvSpPr>
                <a:spLocks noChangeAspect="1" noChangeShapeType="1"/>
              </p:cNvSpPr>
              <p:nvPr/>
            </p:nvSpPr>
            <p:spPr bwMode="auto">
              <a:xfrm>
                <a:off x="2948" y="1661"/>
                <a:ext cx="0" cy="227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46091" name="Line 11"/>
              <p:cNvSpPr>
                <a:spLocks noChangeAspect="1" noChangeShapeType="1"/>
              </p:cNvSpPr>
              <p:nvPr/>
            </p:nvSpPr>
            <p:spPr bwMode="auto">
              <a:xfrm>
                <a:off x="2949" y="1389"/>
                <a:ext cx="0" cy="227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46092" name="Oval 12"/>
              <p:cNvSpPr>
                <a:spLocks noChangeAspect="1" noChangeArrowheads="1"/>
              </p:cNvSpPr>
              <p:nvPr/>
            </p:nvSpPr>
            <p:spPr bwMode="auto">
              <a:xfrm>
                <a:off x="2903" y="1299"/>
                <a:ext cx="90" cy="90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</p:grpSp>
        <p:grpSp>
          <p:nvGrpSpPr>
            <p:cNvPr id="46093" name="Group 13"/>
            <p:cNvGrpSpPr>
              <a:grpSpLocks noChangeAspect="1"/>
            </p:cNvGrpSpPr>
            <p:nvPr/>
          </p:nvGrpSpPr>
          <p:grpSpPr bwMode="auto">
            <a:xfrm rot="14400000">
              <a:off x="1020" y="3249"/>
              <a:ext cx="227" cy="589"/>
              <a:chOff x="2835" y="1299"/>
              <a:chExt cx="227" cy="589"/>
            </a:xfrm>
          </p:grpSpPr>
          <p:grpSp>
            <p:nvGrpSpPr>
              <p:cNvPr id="46094" name="Group 14"/>
              <p:cNvGrpSpPr>
                <a:grpSpLocks noChangeAspect="1"/>
              </p:cNvGrpSpPr>
              <p:nvPr/>
            </p:nvGrpSpPr>
            <p:grpSpPr bwMode="auto">
              <a:xfrm>
                <a:off x="2835" y="1616"/>
                <a:ext cx="227" cy="46"/>
                <a:chOff x="3107" y="1570"/>
                <a:chExt cx="227" cy="46"/>
              </a:xfrm>
            </p:grpSpPr>
            <p:sp>
              <p:nvSpPr>
                <p:cNvPr id="46095" name="Line 15"/>
                <p:cNvSpPr>
                  <a:spLocks noChangeAspect="1" noChangeShapeType="1"/>
                </p:cNvSpPr>
                <p:nvPr/>
              </p:nvSpPr>
              <p:spPr bwMode="auto">
                <a:xfrm>
                  <a:off x="3107" y="1570"/>
                  <a:ext cx="227" cy="0"/>
                </a:xfrm>
                <a:prstGeom prst="line">
                  <a:avLst/>
                </a:prstGeom>
                <a:noFill/>
                <a:ln w="508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>
                    <a:solidFill>
                      <a:schemeClr val="bg2"/>
                    </a:solidFill>
                  </a:endParaRPr>
                </a:p>
              </p:txBody>
            </p:sp>
            <p:sp>
              <p:nvSpPr>
                <p:cNvPr id="46096" name="Line 16"/>
                <p:cNvSpPr>
                  <a:spLocks noChangeAspect="1" noChangeShapeType="1"/>
                </p:cNvSpPr>
                <p:nvPr/>
              </p:nvSpPr>
              <p:spPr bwMode="auto">
                <a:xfrm>
                  <a:off x="3107" y="1616"/>
                  <a:ext cx="227" cy="0"/>
                </a:xfrm>
                <a:prstGeom prst="line">
                  <a:avLst/>
                </a:prstGeom>
                <a:noFill/>
                <a:ln w="508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>
                    <a:solidFill>
                      <a:schemeClr val="bg2"/>
                    </a:solidFill>
                  </a:endParaRPr>
                </a:p>
              </p:txBody>
            </p:sp>
          </p:grpSp>
          <p:sp>
            <p:nvSpPr>
              <p:cNvPr id="46097" name="Line 17"/>
              <p:cNvSpPr>
                <a:spLocks noChangeAspect="1" noChangeShapeType="1"/>
              </p:cNvSpPr>
              <p:nvPr/>
            </p:nvSpPr>
            <p:spPr bwMode="auto">
              <a:xfrm>
                <a:off x="2948" y="1661"/>
                <a:ext cx="0" cy="227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46098" name="Line 18"/>
              <p:cNvSpPr>
                <a:spLocks noChangeAspect="1" noChangeShapeType="1"/>
              </p:cNvSpPr>
              <p:nvPr/>
            </p:nvSpPr>
            <p:spPr bwMode="auto">
              <a:xfrm>
                <a:off x="2949" y="1389"/>
                <a:ext cx="0" cy="227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46099" name="Oval 19"/>
              <p:cNvSpPr>
                <a:spLocks noChangeAspect="1" noChangeArrowheads="1"/>
              </p:cNvSpPr>
              <p:nvPr/>
            </p:nvSpPr>
            <p:spPr bwMode="auto">
              <a:xfrm>
                <a:off x="2903" y="1299"/>
                <a:ext cx="90" cy="90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</p:grpSp>
        <p:grpSp>
          <p:nvGrpSpPr>
            <p:cNvPr id="46100" name="Group 20"/>
            <p:cNvGrpSpPr>
              <a:grpSpLocks noChangeAspect="1"/>
            </p:cNvGrpSpPr>
            <p:nvPr/>
          </p:nvGrpSpPr>
          <p:grpSpPr bwMode="auto">
            <a:xfrm rot="7200000">
              <a:off x="1607" y="3249"/>
              <a:ext cx="227" cy="589"/>
              <a:chOff x="2835" y="1299"/>
              <a:chExt cx="227" cy="589"/>
            </a:xfrm>
          </p:grpSpPr>
          <p:grpSp>
            <p:nvGrpSpPr>
              <p:cNvPr id="46101" name="Group 21"/>
              <p:cNvGrpSpPr>
                <a:grpSpLocks noChangeAspect="1"/>
              </p:cNvGrpSpPr>
              <p:nvPr/>
            </p:nvGrpSpPr>
            <p:grpSpPr bwMode="auto">
              <a:xfrm>
                <a:off x="2835" y="1616"/>
                <a:ext cx="227" cy="46"/>
                <a:chOff x="3107" y="1570"/>
                <a:chExt cx="227" cy="46"/>
              </a:xfrm>
            </p:grpSpPr>
            <p:sp>
              <p:nvSpPr>
                <p:cNvPr id="46102" name="Line 22"/>
                <p:cNvSpPr>
                  <a:spLocks noChangeAspect="1" noChangeShapeType="1"/>
                </p:cNvSpPr>
                <p:nvPr/>
              </p:nvSpPr>
              <p:spPr bwMode="auto">
                <a:xfrm>
                  <a:off x="3107" y="1570"/>
                  <a:ext cx="227" cy="0"/>
                </a:xfrm>
                <a:prstGeom prst="line">
                  <a:avLst/>
                </a:prstGeom>
                <a:noFill/>
                <a:ln w="508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>
                    <a:solidFill>
                      <a:schemeClr val="bg2"/>
                    </a:solidFill>
                  </a:endParaRPr>
                </a:p>
              </p:txBody>
            </p:sp>
            <p:sp>
              <p:nvSpPr>
                <p:cNvPr id="46103" name="Line 23"/>
                <p:cNvSpPr>
                  <a:spLocks noChangeAspect="1" noChangeShapeType="1"/>
                </p:cNvSpPr>
                <p:nvPr/>
              </p:nvSpPr>
              <p:spPr bwMode="auto">
                <a:xfrm>
                  <a:off x="3107" y="1616"/>
                  <a:ext cx="227" cy="0"/>
                </a:xfrm>
                <a:prstGeom prst="line">
                  <a:avLst/>
                </a:prstGeom>
                <a:noFill/>
                <a:ln w="508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>
                    <a:solidFill>
                      <a:schemeClr val="bg2"/>
                    </a:solidFill>
                  </a:endParaRPr>
                </a:p>
              </p:txBody>
            </p:sp>
          </p:grpSp>
          <p:sp>
            <p:nvSpPr>
              <p:cNvPr id="46104" name="Line 24"/>
              <p:cNvSpPr>
                <a:spLocks noChangeAspect="1" noChangeShapeType="1"/>
              </p:cNvSpPr>
              <p:nvPr/>
            </p:nvSpPr>
            <p:spPr bwMode="auto">
              <a:xfrm>
                <a:off x="2948" y="1661"/>
                <a:ext cx="0" cy="227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46105" name="Line 25"/>
              <p:cNvSpPr>
                <a:spLocks noChangeAspect="1" noChangeShapeType="1"/>
              </p:cNvSpPr>
              <p:nvPr/>
            </p:nvSpPr>
            <p:spPr bwMode="auto">
              <a:xfrm>
                <a:off x="2949" y="1389"/>
                <a:ext cx="0" cy="227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46106" name="Oval 26"/>
              <p:cNvSpPr>
                <a:spLocks noChangeAspect="1" noChangeArrowheads="1"/>
              </p:cNvSpPr>
              <p:nvPr/>
            </p:nvSpPr>
            <p:spPr bwMode="auto">
              <a:xfrm>
                <a:off x="2903" y="1299"/>
                <a:ext cx="90" cy="90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</p:grpSp>
        <p:sp>
          <p:nvSpPr>
            <p:cNvPr id="46107" name="Text Box 27"/>
            <p:cNvSpPr txBox="1">
              <a:spLocks noChangeAspect="1" noChangeArrowheads="1"/>
            </p:cNvSpPr>
            <p:nvPr/>
          </p:nvSpPr>
          <p:spPr bwMode="auto">
            <a:xfrm>
              <a:off x="1559" y="2954"/>
              <a:ext cx="165" cy="2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600">
                  <a:solidFill>
                    <a:schemeClr val="bg2"/>
                  </a:solidFill>
                  <a:latin typeface="Arial" panose="020B0604020202020204" pitchFamily="34" charset="0"/>
                </a:rPr>
                <a:t>C</a:t>
              </a:r>
            </a:p>
          </p:txBody>
        </p:sp>
        <p:sp>
          <p:nvSpPr>
            <p:cNvPr id="46108" name="Text Box 28"/>
            <p:cNvSpPr txBox="1">
              <a:spLocks noChangeAspect="1" noChangeArrowheads="1"/>
            </p:cNvSpPr>
            <p:nvPr/>
          </p:nvSpPr>
          <p:spPr bwMode="auto">
            <a:xfrm>
              <a:off x="1499" y="3612"/>
              <a:ext cx="164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600">
                  <a:solidFill>
                    <a:schemeClr val="bg2"/>
                  </a:solidFill>
                  <a:latin typeface="Arial" panose="020B0604020202020204" pitchFamily="34" charset="0"/>
                </a:rPr>
                <a:t>C</a:t>
              </a:r>
            </a:p>
          </p:txBody>
        </p:sp>
        <p:sp>
          <p:nvSpPr>
            <p:cNvPr id="46109" name="Text Box 29"/>
            <p:cNvSpPr txBox="1">
              <a:spLocks noChangeAspect="1" noChangeArrowheads="1"/>
            </p:cNvSpPr>
            <p:nvPr/>
          </p:nvSpPr>
          <p:spPr bwMode="auto">
            <a:xfrm>
              <a:off x="1022" y="3212"/>
              <a:ext cx="165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600">
                  <a:solidFill>
                    <a:schemeClr val="bg2"/>
                  </a:solidFill>
                  <a:latin typeface="Arial" panose="020B0604020202020204" pitchFamily="34" charset="0"/>
                </a:rPr>
                <a:t>C</a:t>
              </a:r>
            </a:p>
          </p:txBody>
        </p:sp>
        <p:sp>
          <p:nvSpPr>
            <p:cNvPr id="46110" name="Oval 30"/>
            <p:cNvSpPr>
              <a:spLocks noChangeAspect="1" noChangeArrowheads="1"/>
            </p:cNvSpPr>
            <p:nvPr/>
          </p:nvSpPr>
          <p:spPr bwMode="auto">
            <a:xfrm>
              <a:off x="2336" y="1979"/>
              <a:ext cx="499" cy="499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6111" name="Line 31"/>
            <p:cNvSpPr>
              <a:spLocks noChangeAspect="1" noChangeShapeType="1"/>
            </p:cNvSpPr>
            <p:nvPr/>
          </p:nvSpPr>
          <p:spPr bwMode="auto">
            <a:xfrm>
              <a:off x="340" y="2069"/>
              <a:ext cx="2041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6112" name="Line 32"/>
            <p:cNvSpPr>
              <a:spLocks noChangeAspect="1" noChangeShapeType="1"/>
            </p:cNvSpPr>
            <p:nvPr/>
          </p:nvSpPr>
          <p:spPr bwMode="auto">
            <a:xfrm>
              <a:off x="340" y="2387"/>
              <a:ext cx="2041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6113" name="Line 33"/>
            <p:cNvSpPr>
              <a:spLocks noChangeAspect="1" noChangeShapeType="1"/>
            </p:cNvSpPr>
            <p:nvPr/>
          </p:nvSpPr>
          <p:spPr bwMode="auto">
            <a:xfrm>
              <a:off x="340" y="2228"/>
              <a:ext cx="1996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6114" name="Line 34"/>
            <p:cNvSpPr>
              <a:spLocks noChangeAspect="1" noChangeShapeType="1"/>
            </p:cNvSpPr>
            <p:nvPr/>
          </p:nvSpPr>
          <p:spPr bwMode="auto">
            <a:xfrm flipV="1">
              <a:off x="906" y="2069"/>
              <a:ext cx="0" cy="1543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6115" name="Oval 35"/>
            <p:cNvSpPr>
              <a:spLocks noChangeAspect="1" noChangeArrowheads="1"/>
            </p:cNvSpPr>
            <p:nvPr/>
          </p:nvSpPr>
          <p:spPr bwMode="auto">
            <a:xfrm>
              <a:off x="861" y="2024"/>
              <a:ext cx="90" cy="90"/>
            </a:xfrm>
            <a:prstGeom prst="ellipse">
              <a:avLst/>
            </a:prstGeom>
            <a:solidFill>
              <a:schemeClr val="bg2"/>
            </a:solidFill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6116" name="Oval 36"/>
            <p:cNvSpPr>
              <a:spLocks noChangeAspect="1" noChangeArrowheads="1"/>
            </p:cNvSpPr>
            <p:nvPr/>
          </p:nvSpPr>
          <p:spPr bwMode="auto">
            <a:xfrm>
              <a:off x="1383" y="2183"/>
              <a:ext cx="90" cy="90"/>
            </a:xfrm>
            <a:prstGeom prst="ellipse">
              <a:avLst/>
            </a:prstGeom>
            <a:solidFill>
              <a:schemeClr val="bg2"/>
            </a:solidFill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6117" name="Line 37"/>
            <p:cNvSpPr>
              <a:spLocks noChangeAspect="1" noChangeShapeType="1"/>
            </p:cNvSpPr>
            <p:nvPr/>
          </p:nvSpPr>
          <p:spPr bwMode="auto">
            <a:xfrm flipV="1">
              <a:off x="1429" y="2273"/>
              <a:ext cx="0" cy="453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6118" name="Oval 38"/>
            <p:cNvSpPr>
              <a:spLocks noChangeAspect="1" noChangeArrowheads="1"/>
            </p:cNvSpPr>
            <p:nvPr/>
          </p:nvSpPr>
          <p:spPr bwMode="auto">
            <a:xfrm>
              <a:off x="1882" y="2341"/>
              <a:ext cx="90" cy="90"/>
            </a:xfrm>
            <a:prstGeom prst="ellipse">
              <a:avLst/>
            </a:prstGeom>
            <a:solidFill>
              <a:schemeClr val="bg2"/>
            </a:solidFill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6119" name="Line 39"/>
            <p:cNvSpPr>
              <a:spLocks noChangeAspect="1" noChangeShapeType="1"/>
            </p:cNvSpPr>
            <p:nvPr/>
          </p:nvSpPr>
          <p:spPr bwMode="auto">
            <a:xfrm flipV="1">
              <a:off x="1927" y="2432"/>
              <a:ext cx="0" cy="118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6120" name="Text Box 40"/>
            <p:cNvSpPr txBox="1">
              <a:spLocks noChangeAspect="1" noChangeArrowheads="1"/>
            </p:cNvSpPr>
            <p:nvPr/>
          </p:nvSpPr>
          <p:spPr bwMode="auto">
            <a:xfrm>
              <a:off x="2454" y="2129"/>
              <a:ext cx="265" cy="2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</a:pPr>
              <a:r>
                <a:rPr lang="cs-CZ" altLang="cs-CZ" sz="1600">
                  <a:solidFill>
                    <a:schemeClr val="bg2"/>
                  </a:solidFill>
                  <a:latin typeface="Arial" panose="020B0604020202020204" pitchFamily="34" charset="0"/>
                </a:rPr>
                <a:t>M</a:t>
              </a:r>
            </a:p>
          </p:txBody>
        </p:sp>
        <p:sp>
          <p:nvSpPr>
            <p:cNvPr id="46121" name="Text Box 41"/>
            <p:cNvSpPr txBox="1">
              <a:spLocks noChangeAspect="1" noChangeArrowheads="1"/>
            </p:cNvSpPr>
            <p:nvPr/>
          </p:nvSpPr>
          <p:spPr bwMode="auto">
            <a:xfrm>
              <a:off x="104" y="2279"/>
              <a:ext cx="206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600">
                  <a:solidFill>
                    <a:schemeClr val="bg2"/>
                  </a:solidFill>
                  <a:latin typeface="Arial" panose="020B0604020202020204" pitchFamily="34" charset="0"/>
                </a:rPr>
                <a:t>L</a:t>
              </a:r>
              <a:r>
                <a:rPr lang="cs-CZ" altLang="cs-CZ" sz="1600" baseline="-25000">
                  <a:solidFill>
                    <a:schemeClr val="bg2"/>
                  </a:solidFill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46122" name="Text Box 42"/>
            <p:cNvSpPr txBox="1">
              <a:spLocks noChangeAspect="1" noChangeArrowheads="1"/>
            </p:cNvSpPr>
            <p:nvPr/>
          </p:nvSpPr>
          <p:spPr bwMode="auto">
            <a:xfrm>
              <a:off x="104" y="1960"/>
              <a:ext cx="206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600">
                  <a:solidFill>
                    <a:schemeClr val="bg2"/>
                  </a:solidFill>
                  <a:latin typeface="Arial" panose="020B0604020202020204" pitchFamily="34" charset="0"/>
                </a:rPr>
                <a:t>L</a:t>
              </a:r>
              <a:r>
                <a:rPr lang="cs-CZ" altLang="cs-CZ" sz="1600" baseline="-25000">
                  <a:solidFill>
                    <a:schemeClr val="bg2"/>
                  </a:solidFill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46123" name="Text Box 43"/>
            <p:cNvSpPr txBox="1">
              <a:spLocks noChangeAspect="1" noChangeArrowheads="1"/>
            </p:cNvSpPr>
            <p:nvPr/>
          </p:nvSpPr>
          <p:spPr bwMode="auto">
            <a:xfrm>
              <a:off x="104" y="2114"/>
              <a:ext cx="206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600">
                  <a:solidFill>
                    <a:schemeClr val="bg2"/>
                  </a:solidFill>
                  <a:latin typeface="Arial" panose="020B0604020202020204" pitchFamily="34" charset="0"/>
                </a:rPr>
                <a:t>L</a:t>
              </a:r>
              <a:r>
                <a:rPr lang="cs-CZ" altLang="cs-CZ" sz="1600" baseline="-25000">
                  <a:solidFill>
                    <a:schemeClr val="bg2"/>
                  </a:solidFill>
                  <a:latin typeface="Arial" panose="020B0604020202020204" pitchFamily="34" charset="0"/>
                </a:rPr>
                <a:t>2</a:t>
              </a:r>
            </a:p>
          </p:txBody>
        </p:sp>
      </p:grpSp>
      <p:graphicFrame>
        <p:nvGraphicFramePr>
          <p:cNvPr id="90231" name="Object 119"/>
          <p:cNvGraphicFramePr>
            <a:graphicFrameLocks noChangeAspect="1"/>
          </p:cNvGraphicFramePr>
          <p:nvPr/>
        </p:nvGraphicFramePr>
        <p:xfrm>
          <a:off x="611188" y="2060575"/>
          <a:ext cx="2451100" cy="960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405" name="Rovnice" r:id="rId3" imgW="1206360" imgH="469800" progId="Equation.3">
                  <p:embed/>
                </p:oleObj>
              </mc:Choice>
              <mc:Fallback>
                <p:oleObj name="Rovnice" r:id="rId3" imgW="1206360" imgH="469800" progId="Equation.3">
                  <p:embed/>
                  <p:pic>
                    <p:nvPicPr>
                      <p:cNvPr id="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2060575"/>
                        <a:ext cx="2451100" cy="960438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12"/>
          <p:cNvSpPr>
            <a:spLocks noChangeArrowheads="1"/>
          </p:cNvSpPr>
          <p:nvPr/>
        </p:nvSpPr>
        <p:spPr bwMode="auto">
          <a:xfrm>
            <a:off x="179388" y="3213100"/>
            <a:ext cx="8640762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eaLnBrk="0" hangingPunct="0">
              <a:spcBef>
                <a:spcPct val="20000"/>
              </a:spcBef>
              <a:buChar char="n"/>
              <a:tabLst>
                <a:tab pos="354013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827088" indent="-285750" eaLnBrk="0" hangingPunct="0">
              <a:spcBef>
                <a:spcPct val="20000"/>
              </a:spcBef>
              <a:buChar char="n"/>
              <a:tabLst>
                <a:tab pos="354013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235075" indent="-228600" eaLnBrk="0" hangingPunct="0">
              <a:spcBef>
                <a:spcPct val="20000"/>
              </a:spcBef>
              <a:buChar char="n"/>
              <a:tabLst>
                <a:tab pos="354013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43063" indent="-228600" eaLnBrk="0" hangingPunct="0">
              <a:spcBef>
                <a:spcPct val="20000"/>
              </a:spcBef>
              <a:buChar char="n"/>
              <a:tabLst>
                <a:tab pos="354013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n"/>
              <a:tabLst>
                <a:tab pos="354013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54013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54013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54013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54013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</a:rPr>
              <a:t>Další postup výpočtu je stejný jako u jednofázové kompenzace, výpočet kapacity kondenzátoru platí pro jednu fázi.</a:t>
            </a:r>
            <a:endParaRPr lang="cs-CZ" altLang="cs-CZ" sz="2000" u="sng" dirty="0">
              <a:solidFill>
                <a:schemeClr val="bg2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3" name="Rectangle 112"/>
          <p:cNvSpPr>
            <a:spLocks noChangeArrowheads="1"/>
          </p:cNvSpPr>
          <p:nvPr/>
        </p:nvSpPr>
        <p:spPr bwMode="auto">
          <a:xfrm>
            <a:off x="179388" y="4005263"/>
            <a:ext cx="3887787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eaLnBrk="0" hangingPunct="0">
              <a:spcBef>
                <a:spcPct val="20000"/>
              </a:spcBef>
              <a:buChar char="n"/>
              <a:tabLst>
                <a:tab pos="354013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827088" indent="-285750" eaLnBrk="0" hangingPunct="0">
              <a:spcBef>
                <a:spcPct val="20000"/>
              </a:spcBef>
              <a:buChar char="n"/>
              <a:tabLst>
                <a:tab pos="354013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235075" indent="-228600" eaLnBrk="0" hangingPunct="0">
              <a:spcBef>
                <a:spcPct val="20000"/>
              </a:spcBef>
              <a:buChar char="n"/>
              <a:tabLst>
                <a:tab pos="354013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43063" indent="-228600" eaLnBrk="0" hangingPunct="0">
              <a:spcBef>
                <a:spcPct val="20000"/>
              </a:spcBef>
              <a:buChar char="n"/>
              <a:tabLst>
                <a:tab pos="354013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n"/>
              <a:tabLst>
                <a:tab pos="354013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54013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54013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54013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54013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</a:rPr>
              <a:t>2.	Výpočet kapacitní reaktance</a:t>
            </a:r>
            <a:endParaRPr lang="cs-CZ" altLang="cs-CZ" sz="2000" u="sng">
              <a:solidFill>
                <a:schemeClr val="bg2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graphicFrame>
        <p:nvGraphicFramePr>
          <p:cNvPr id="4" name="Object 119"/>
          <p:cNvGraphicFramePr>
            <a:graphicFrameLocks noChangeAspect="1"/>
          </p:cNvGraphicFramePr>
          <p:nvPr/>
        </p:nvGraphicFramePr>
        <p:xfrm>
          <a:off x="4211638" y="4005263"/>
          <a:ext cx="1042987" cy="77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406" name="Rovnice" r:id="rId5" imgW="622080" imgH="457200" progId="Equation.3">
                  <p:embed/>
                </p:oleObj>
              </mc:Choice>
              <mc:Fallback>
                <p:oleObj name="Rovnice" r:id="rId5" imgW="622080" imgH="457200" progId="Equation.3">
                  <p:embed/>
                  <p:pic>
                    <p:nvPicPr>
                      <p:cNvPr id="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1638" y="4005263"/>
                        <a:ext cx="1042987" cy="773112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112"/>
          <p:cNvSpPr>
            <a:spLocks noChangeArrowheads="1"/>
          </p:cNvSpPr>
          <p:nvPr/>
        </p:nvSpPr>
        <p:spPr bwMode="auto">
          <a:xfrm>
            <a:off x="179388" y="5084763"/>
            <a:ext cx="2663825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361950" indent="-3619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1006475" indent="-2857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414463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82245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230438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6876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31448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6020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40592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3.	Výpočet kapacity </a:t>
            </a:r>
          </a:p>
        </p:txBody>
      </p:sp>
      <p:graphicFrame>
        <p:nvGraphicFramePr>
          <p:cNvPr id="6" name="Object 119"/>
          <p:cNvGraphicFramePr>
            <a:graphicFrameLocks noChangeAspect="1"/>
          </p:cNvGraphicFramePr>
          <p:nvPr/>
        </p:nvGraphicFramePr>
        <p:xfrm>
          <a:off x="2771775" y="4868863"/>
          <a:ext cx="2001838" cy="73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407" name="Rovnice" r:id="rId7" imgW="1193760" imgH="431640" progId="Equation.3">
                  <p:embed/>
                </p:oleObj>
              </mc:Choice>
              <mc:Fallback>
                <p:oleObj name="Rovnice" r:id="rId7" imgW="1193760" imgH="431640" progId="Equation.3">
                  <p:embed/>
                  <p:pic>
                    <p:nvPicPr>
                      <p:cNvPr id="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775" y="4868863"/>
                        <a:ext cx="2001838" cy="7302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112"/>
          <p:cNvSpPr>
            <a:spLocks noChangeArrowheads="1"/>
          </p:cNvSpPr>
          <p:nvPr/>
        </p:nvSpPr>
        <p:spPr bwMode="auto">
          <a:xfrm>
            <a:off x="179388" y="5876925"/>
            <a:ext cx="3960812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361950" indent="-3619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1006475" indent="-2857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414463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82245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230438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6876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31448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6020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40592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4.	Výpočet kapacitního výkonu </a:t>
            </a:r>
          </a:p>
        </p:txBody>
      </p:sp>
      <p:graphicFrame>
        <p:nvGraphicFramePr>
          <p:cNvPr id="8" name="Object 119"/>
          <p:cNvGraphicFramePr>
            <a:graphicFrameLocks noChangeAspect="1"/>
          </p:cNvGraphicFramePr>
          <p:nvPr/>
        </p:nvGraphicFramePr>
        <p:xfrm>
          <a:off x="4140200" y="5756275"/>
          <a:ext cx="4325938" cy="665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408" name="Rovnice" r:id="rId9" imgW="1752480" imgH="266400" progId="Equation.3">
                  <p:embed/>
                </p:oleObj>
              </mc:Choice>
              <mc:Fallback>
                <p:oleObj name="Rovnice" r:id="rId9" imgW="1752480" imgH="266400" progId="Equation.3">
                  <p:embed/>
                  <p:pic>
                    <p:nvPicPr>
                      <p:cNvPr id="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0200" y="5756275"/>
                        <a:ext cx="4325938" cy="66516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6180" name="Group 100"/>
          <p:cNvGrpSpPr>
            <a:grpSpLocks/>
          </p:cNvGrpSpPr>
          <p:nvPr/>
        </p:nvGrpSpPr>
        <p:grpSpPr bwMode="auto">
          <a:xfrm>
            <a:off x="7092950" y="908050"/>
            <a:ext cx="292100" cy="576263"/>
            <a:chOff x="4468" y="572"/>
            <a:chExt cx="184" cy="363"/>
          </a:xfrm>
        </p:grpSpPr>
        <p:sp>
          <p:nvSpPr>
            <p:cNvPr id="46171" name="Line 91"/>
            <p:cNvSpPr>
              <a:spLocks noChangeShapeType="1"/>
            </p:cNvSpPr>
            <p:nvPr/>
          </p:nvSpPr>
          <p:spPr bwMode="auto">
            <a:xfrm rot="10800000" flipV="1">
              <a:off x="4468" y="663"/>
              <a:ext cx="0" cy="27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endParaRPr lang="cs-CZ"/>
            </a:p>
          </p:txBody>
        </p:sp>
        <p:sp>
          <p:nvSpPr>
            <p:cNvPr id="46176" name="Text Box 96"/>
            <p:cNvSpPr txBox="1">
              <a:spLocks noChangeArrowheads="1"/>
            </p:cNvSpPr>
            <p:nvPr/>
          </p:nvSpPr>
          <p:spPr bwMode="auto">
            <a:xfrm>
              <a:off x="4513" y="572"/>
              <a:ext cx="139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rgbClr val="FF0000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800">
                  <a:solidFill>
                    <a:srgbClr val="FF0000"/>
                  </a:solidFill>
                  <a:latin typeface="Arial" panose="020B0604020202020204" pitchFamily="34" charset="0"/>
                </a:rPr>
                <a:t>I</a:t>
              </a:r>
              <a:r>
                <a:rPr lang="cs-CZ" altLang="cs-CZ" sz="1800" baseline="-25000">
                  <a:solidFill>
                    <a:srgbClr val="FF0000"/>
                  </a:solidFill>
                  <a:latin typeface="Arial" panose="020B0604020202020204" pitchFamily="34" charset="0"/>
                </a:rPr>
                <a:t>k</a:t>
              </a:r>
            </a:p>
          </p:txBody>
        </p:sp>
      </p:grpSp>
      <p:grpSp>
        <p:nvGrpSpPr>
          <p:cNvPr id="46179" name="Group 99"/>
          <p:cNvGrpSpPr>
            <a:grpSpLocks/>
          </p:cNvGrpSpPr>
          <p:nvPr/>
        </p:nvGrpSpPr>
        <p:grpSpPr bwMode="auto">
          <a:xfrm>
            <a:off x="6332538" y="1196975"/>
            <a:ext cx="327025" cy="792163"/>
            <a:chOff x="3989" y="754"/>
            <a:chExt cx="206" cy="499"/>
          </a:xfrm>
        </p:grpSpPr>
        <p:sp>
          <p:nvSpPr>
            <p:cNvPr id="46177" name="Text Box 97"/>
            <p:cNvSpPr txBox="1">
              <a:spLocks noChangeArrowheads="1"/>
            </p:cNvSpPr>
            <p:nvPr/>
          </p:nvSpPr>
          <p:spPr bwMode="auto">
            <a:xfrm>
              <a:off x="3989" y="754"/>
              <a:ext cx="182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rgbClr val="FF0000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800" dirty="0">
                  <a:solidFill>
                    <a:schemeClr val="bg1">
                      <a:lumMod val="75000"/>
                    </a:schemeClr>
                  </a:solidFill>
                  <a:latin typeface="Arial" panose="020B0604020202020204" pitchFamily="34" charset="0"/>
                </a:rPr>
                <a:t>U</a:t>
              </a:r>
              <a:r>
                <a:rPr lang="cs-CZ" altLang="cs-CZ" sz="1800" baseline="-25000" dirty="0">
                  <a:solidFill>
                    <a:schemeClr val="bg1">
                      <a:lumMod val="75000"/>
                    </a:schemeClr>
                  </a:solidFill>
                  <a:latin typeface="Arial" panose="020B0604020202020204" pitchFamily="34" charset="0"/>
                </a:rPr>
                <a:t>f</a:t>
              </a:r>
            </a:p>
          </p:txBody>
        </p:sp>
        <p:sp>
          <p:nvSpPr>
            <p:cNvPr id="46178" name="Line 98"/>
            <p:cNvSpPr>
              <a:spLocks noChangeShapeType="1"/>
            </p:cNvSpPr>
            <p:nvPr/>
          </p:nvSpPr>
          <p:spPr bwMode="auto">
            <a:xfrm>
              <a:off x="4195" y="845"/>
              <a:ext cx="0" cy="408"/>
            </a:xfrm>
            <a:prstGeom prst="line">
              <a:avLst/>
            </a:prstGeom>
            <a:noFill/>
            <a:ln w="38100">
              <a:solidFill>
                <a:schemeClr val="bg1">
                  <a:lumMod val="75000"/>
                </a:schemeClr>
              </a:solidFill>
              <a:round/>
              <a:headEnd/>
              <a:tailEnd type="arrow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endParaRPr lang="cs-CZ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0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90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6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6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902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0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0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0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46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46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224" name="Rectangle 112"/>
          <p:cNvSpPr>
            <a:spLocks noChangeArrowheads="1"/>
          </p:cNvSpPr>
          <p:nvPr/>
        </p:nvSpPr>
        <p:spPr bwMode="auto">
          <a:xfrm>
            <a:off x="323850" y="981075"/>
            <a:ext cx="4032250" cy="1352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1006475" indent="-2857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414463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82245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230438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6876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31448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6020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40592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Kompenzační proud I</a:t>
            </a:r>
            <a:r>
              <a:rPr lang="cs-CZ" altLang="cs-CZ" sz="2000" baseline="-250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k</a:t>
            </a: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je stejný jako u zapojení do hvězdy.</a:t>
            </a:r>
          </a:p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solidFill>
                  <a:schemeClr val="bg2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Jak velký proud musí procházet jedním kondenzátorem ?</a:t>
            </a:r>
          </a:p>
        </p:txBody>
      </p:sp>
      <p:sp>
        <p:nvSpPr>
          <p:cNvPr id="2" name="Rectangle 112"/>
          <p:cNvSpPr>
            <a:spLocks noChangeArrowheads="1"/>
          </p:cNvSpPr>
          <p:nvPr/>
        </p:nvSpPr>
        <p:spPr bwMode="auto">
          <a:xfrm>
            <a:off x="250825" y="2420938"/>
            <a:ext cx="3384550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eaLnBrk="0" hangingPunct="0">
              <a:spcBef>
                <a:spcPct val="20000"/>
              </a:spcBef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1006475" indent="-285750" eaLnBrk="0" hangingPunct="0">
              <a:spcBef>
                <a:spcPct val="20000"/>
              </a:spcBef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414463" indent="-228600" eaLnBrk="0" hangingPunct="0">
              <a:spcBef>
                <a:spcPct val="20000"/>
              </a:spcBef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822450" indent="-228600" eaLnBrk="0" hangingPunct="0">
              <a:spcBef>
                <a:spcPct val="20000"/>
              </a:spcBef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230438" indent="-228600" eaLnBrk="0" hangingPunct="0">
              <a:spcBef>
                <a:spcPct val="20000"/>
              </a:spcBef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6876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31448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6020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40592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Jedním kondenzátorem prochází fázový proud – I</a:t>
            </a:r>
            <a:r>
              <a:rPr lang="cs-CZ" altLang="cs-CZ" sz="2000" baseline="-250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k1</a:t>
            </a: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</a:p>
        </p:txBody>
      </p:sp>
      <p:graphicFrame>
        <p:nvGraphicFramePr>
          <p:cNvPr id="90231" name="Object 119"/>
          <p:cNvGraphicFramePr>
            <a:graphicFrameLocks noChangeAspect="1"/>
          </p:cNvGraphicFramePr>
          <p:nvPr/>
        </p:nvGraphicFramePr>
        <p:xfrm>
          <a:off x="3614738" y="2420938"/>
          <a:ext cx="957262" cy="709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302" name="Rovnice" r:id="rId3" imgW="571320" imgH="419040" progId="Equation.3">
                  <p:embed/>
                </p:oleObj>
              </mc:Choice>
              <mc:Fallback>
                <p:oleObj name="Rovnice" r:id="rId3" imgW="571320" imgH="419040" progId="Equation.3">
                  <p:embed/>
                  <p:pic>
                    <p:nvPicPr>
                      <p:cNvPr id="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4738" y="2420938"/>
                        <a:ext cx="957262" cy="709612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4075" name="Group 43"/>
          <p:cNvGrpSpPr>
            <a:grpSpLocks/>
          </p:cNvGrpSpPr>
          <p:nvPr/>
        </p:nvGrpSpPr>
        <p:grpSpPr bwMode="auto">
          <a:xfrm>
            <a:off x="4716463" y="908050"/>
            <a:ext cx="4308475" cy="2651125"/>
            <a:chOff x="2978" y="1979"/>
            <a:chExt cx="2714" cy="1670"/>
          </a:xfrm>
        </p:grpSpPr>
        <p:grpSp>
          <p:nvGrpSpPr>
            <p:cNvPr id="44076" name="Group 44"/>
            <p:cNvGrpSpPr>
              <a:grpSpLocks/>
            </p:cNvGrpSpPr>
            <p:nvPr/>
          </p:nvGrpSpPr>
          <p:grpSpPr bwMode="auto">
            <a:xfrm rot="1800000">
              <a:off x="4059" y="2704"/>
              <a:ext cx="227" cy="589"/>
              <a:chOff x="2835" y="1299"/>
              <a:chExt cx="227" cy="589"/>
            </a:xfrm>
          </p:grpSpPr>
          <p:grpSp>
            <p:nvGrpSpPr>
              <p:cNvPr id="44077" name="Group 45"/>
              <p:cNvGrpSpPr>
                <a:grpSpLocks/>
              </p:cNvGrpSpPr>
              <p:nvPr/>
            </p:nvGrpSpPr>
            <p:grpSpPr bwMode="auto">
              <a:xfrm>
                <a:off x="2835" y="1616"/>
                <a:ext cx="227" cy="46"/>
                <a:chOff x="3107" y="1570"/>
                <a:chExt cx="227" cy="46"/>
              </a:xfrm>
            </p:grpSpPr>
            <p:sp>
              <p:nvSpPr>
                <p:cNvPr id="44078" name="Line 46"/>
                <p:cNvSpPr>
                  <a:spLocks noChangeShapeType="1"/>
                </p:cNvSpPr>
                <p:nvPr/>
              </p:nvSpPr>
              <p:spPr bwMode="auto">
                <a:xfrm>
                  <a:off x="3107" y="1570"/>
                  <a:ext cx="227" cy="0"/>
                </a:xfrm>
                <a:prstGeom prst="line">
                  <a:avLst/>
                </a:prstGeom>
                <a:noFill/>
                <a:ln w="508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>
                    <a:solidFill>
                      <a:schemeClr val="bg2"/>
                    </a:solidFill>
                  </a:endParaRPr>
                </a:p>
              </p:txBody>
            </p:sp>
            <p:sp>
              <p:nvSpPr>
                <p:cNvPr id="44079" name="Line 47"/>
                <p:cNvSpPr>
                  <a:spLocks noChangeShapeType="1"/>
                </p:cNvSpPr>
                <p:nvPr/>
              </p:nvSpPr>
              <p:spPr bwMode="auto">
                <a:xfrm>
                  <a:off x="3107" y="1616"/>
                  <a:ext cx="227" cy="0"/>
                </a:xfrm>
                <a:prstGeom prst="line">
                  <a:avLst/>
                </a:prstGeom>
                <a:noFill/>
                <a:ln w="508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>
                    <a:solidFill>
                      <a:schemeClr val="bg2"/>
                    </a:solidFill>
                  </a:endParaRPr>
                </a:p>
              </p:txBody>
            </p:sp>
          </p:grpSp>
          <p:sp>
            <p:nvSpPr>
              <p:cNvPr id="44080" name="Line 48"/>
              <p:cNvSpPr>
                <a:spLocks noChangeShapeType="1"/>
              </p:cNvSpPr>
              <p:nvPr/>
            </p:nvSpPr>
            <p:spPr bwMode="auto">
              <a:xfrm>
                <a:off x="2948" y="1661"/>
                <a:ext cx="0" cy="227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44081" name="Line 49"/>
              <p:cNvSpPr>
                <a:spLocks noChangeShapeType="1"/>
              </p:cNvSpPr>
              <p:nvPr/>
            </p:nvSpPr>
            <p:spPr bwMode="auto">
              <a:xfrm>
                <a:off x="2949" y="1389"/>
                <a:ext cx="0" cy="227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44082" name="Oval 50"/>
              <p:cNvSpPr>
                <a:spLocks noChangeArrowheads="1"/>
              </p:cNvSpPr>
              <p:nvPr/>
            </p:nvSpPr>
            <p:spPr bwMode="auto">
              <a:xfrm>
                <a:off x="2903" y="1299"/>
                <a:ext cx="90" cy="90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</p:grpSp>
        <p:grpSp>
          <p:nvGrpSpPr>
            <p:cNvPr id="44083" name="Group 51"/>
            <p:cNvGrpSpPr>
              <a:grpSpLocks/>
            </p:cNvGrpSpPr>
            <p:nvPr/>
          </p:nvGrpSpPr>
          <p:grpSpPr bwMode="auto">
            <a:xfrm rot="16200000">
              <a:off x="4150" y="2999"/>
              <a:ext cx="227" cy="589"/>
              <a:chOff x="2835" y="1299"/>
              <a:chExt cx="227" cy="589"/>
            </a:xfrm>
          </p:grpSpPr>
          <p:grpSp>
            <p:nvGrpSpPr>
              <p:cNvPr id="44084" name="Group 52"/>
              <p:cNvGrpSpPr>
                <a:grpSpLocks/>
              </p:cNvGrpSpPr>
              <p:nvPr/>
            </p:nvGrpSpPr>
            <p:grpSpPr bwMode="auto">
              <a:xfrm>
                <a:off x="2835" y="1616"/>
                <a:ext cx="227" cy="46"/>
                <a:chOff x="3107" y="1570"/>
                <a:chExt cx="227" cy="46"/>
              </a:xfrm>
            </p:grpSpPr>
            <p:sp>
              <p:nvSpPr>
                <p:cNvPr id="44085" name="Line 53"/>
                <p:cNvSpPr>
                  <a:spLocks noChangeShapeType="1"/>
                </p:cNvSpPr>
                <p:nvPr/>
              </p:nvSpPr>
              <p:spPr bwMode="auto">
                <a:xfrm>
                  <a:off x="3107" y="1570"/>
                  <a:ext cx="227" cy="0"/>
                </a:xfrm>
                <a:prstGeom prst="line">
                  <a:avLst/>
                </a:prstGeom>
                <a:noFill/>
                <a:ln w="508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>
                    <a:solidFill>
                      <a:schemeClr val="bg2"/>
                    </a:solidFill>
                  </a:endParaRPr>
                </a:p>
              </p:txBody>
            </p:sp>
            <p:sp>
              <p:nvSpPr>
                <p:cNvPr id="44086" name="Line 54"/>
                <p:cNvSpPr>
                  <a:spLocks noChangeShapeType="1"/>
                </p:cNvSpPr>
                <p:nvPr/>
              </p:nvSpPr>
              <p:spPr bwMode="auto">
                <a:xfrm>
                  <a:off x="3107" y="1616"/>
                  <a:ext cx="227" cy="0"/>
                </a:xfrm>
                <a:prstGeom prst="line">
                  <a:avLst/>
                </a:prstGeom>
                <a:noFill/>
                <a:ln w="508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>
                    <a:solidFill>
                      <a:schemeClr val="bg2"/>
                    </a:solidFill>
                  </a:endParaRPr>
                </a:p>
              </p:txBody>
            </p:sp>
          </p:grpSp>
          <p:sp>
            <p:nvSpPr>
              <p:cNvPr id="44087" name="Line 55"/>
              <p:cNvSpPr>
                <a:spLocks noChangeShapeType="1"/>
              </p:cNvSpPr>
              <p:nvPr/>
            </p:nvSpPr>
            <p:spPr bwMode="auto">
              <a:xfrm>
                <a:off x="2948" y="1661"/>
                <a:ext cx="0" cy="227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44088" name="Line 56"/>
              <p:cNvSpPr>
                <a:spLocks noChangeShapeType="1"/>
              </p:cNvSpPr>
              <p:nvPr/>
            </p:nvSpPr>
            <p:spPr bwMode="auto">
              <a:xfrm>
                <a:off x="2949" y="1389"/>
                <a:ext cx="0" cy="227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44089" name="Oval 57"/>
              <p:cNvSpPr>
                <a:spLocks noChangeArrowheads="1"/>
              </p:cNvSpPr>
              <p:nvPr/>
            </p:nvSpPr>
            <p:spPr bwMode="auto">
              <a:xfrm>
                <a:off x="2903" y="1299"/>
                <a:ext cx="90" cy="90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</p:grpSp>
        <p:grpSp>
          <p:nvGrpSpPr>
            <p:cNvPr id="44090" name="Group 58"/>
            <p:cNvGrpSpPr>
              <a:grpSpLocks/>
            </p:cNvGrpSpPr>
            <p:nvPr/>
          </p:nvGrpSpPr>
          <p:grpSpPr bwMode="auto">
            <a:xfrm rot="9000000">
              <a:off x="4363" y="2788"/>
              <a:ext cx="227" cy="589"/>
              <a:chOff x="2835" y="1299"/>
              <a:chExt cx="227" cy="589"/>
            </a:xfrm>
          </p:grpSpPr>
          <p:grpSp>
            <p:nvGrpSpPr>
              <p:cNvPr id="44091" name="Group 59"/>
              <p:cNvGrpSpPr>
                <a:grpSpLocks/>
              </p:cNvGrpSpPr>
              <p:nvPr/>
            </p:nvGrpSpPr>
            <p:grpSpPr bwMode="auto">
              <a:xfrm>
                <a:off x="2835" y="1616"/>
                <a:ext cx="227" cy="46"/>
                <a:chOff x="3107" y="1570"/>
                <a:chExt cx="227" cy="46"/>
              </a:xfrm>
            </p:grpSpPr>
            <p:sp>
              <p:nvSpPr>
                <p:cNvPr id="44092" name="Line 60"/>
                <p:cNvSpPr>
                  <a:spLocks noChangeShapeType="1"/>
                </p:cNvSpPr>
                <p:nvPr/>
              </p:nvSpPr>
              <p:spPr bwMode="auto">
                <a:xfrm>
                  <a:off x="3107" y="1570"/>
                  <a:ext cx="227" cy="0"/>
                </a:xfrm>
                <a:prstGeom prst="line">
                  <a:avLst/>
                </a:prstGeom>
                <a:noFill/>
                <a:ln w="508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>
                    <a:solidFill>
                      <a:schemeClr val="bg2"/>
                    </a:solidFill>
                  </a:endParaRPr>
                </a:p>
              </p:txBody>
            </p:sp>
            <p:sp>
              <p:nvSpPr>
                <p:cNvPr id="44093" name="Line 61"/>
                <p:cNvSpPr>
                  <a:spLocks noChangeShapeType="1"/>
                </p:cNvSpPr>
                <p:nvPr/>
              </p:nvSpPr>
              <p:spPr bwMode="auto">
                <a:xfrm>
                  <a:off x="3107" y="1616"/>
                  <a:ext cx="227" cy="0"/>
                </a:xfrm>
                <a:prstGeom prst="line">
                  <a:avLst/>
                </a:prstGeom>
                <a:noFill/>
                <a:ln w="508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>
                    <a:solidFill>
                      <a:schemeClr val="bg2"/>
                    </a:solidFill>
                  </a:endParaRPr>
                </a:p>
              </p:txBody>
            </p:sp>
          </p:grpSp>
          <p:sp>
            <p:nvSpPr>
              <p:cNvPr id="44094" name="Line 62"/>
              <p:cNvSpPr>
                <a:spLocks noChangeShapeType="1"/>
              </p:cNvSpPr>
              <p:nvPr/>
            </p:nvSpPr>
            <p:spPr bwMode="auto">
              <a:xfrm>
                <a:off x="2948" y="1661"/>
                <a:ext cx="0" cy="227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44095" name="Line 63"/>
              <p:cNvSpPr>
                <a:spLocks noChangeShapeType="1"/>
              </p:cNvSpPr>
              <p:nvPr/>
            </p:nvSpPr>
            <p:spPr bwMode="auto">
              <a:xfrm>
                <a:off x="2949" y="1389"/>
                <a:ext cx="0" cy="227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44096" name="Oval 64"/>
              <p:cNvSpPr>
                <a:spLocks noChangeArrowheads="1"/>
              </p:cNvSpPr>
              <p:nvPr/>
            </p:nvSpPr>
            <p:spPr bwMode="auto">
              <a:xfrm>
                <a:off x="2903" y="1299"/>
                <a:ext cx="90" cy="90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</p:grpSp>
        <p:sp>
          <p:nvSpPr>
            <p:cNvPr id="44097" name="Text Box 65"/>
            <p:cNvSpPr txBox="1">
              <a:spLocks noChangeArrowheads="1"/>
            </p:cNvSpPr>
            <p:nvPr/>
          </p:nvSpPr>
          <p:spPr bwMode="auto">
            <a:xfrm>
              <a:off x="4468" y="2757"/>
              <a:ext cx="150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800">
                  <a:solidFill>
                    <a:schemeClr val="bg2"/>
                  </a:solidFill>
                  <a:latin typeface="Arial" panose="020B0604020202020204" pitchFamily="34" charset="0"/>
                </a:rPr>
                <a:t>C</a:t>
              </a:r>
            </a:p>
          </p:txBody>
        </p:sp>
        <p:sp>
          <p:nvSpPr>
            <p:cNvPr id="44098" name="Text Box 66"/>
            <p:cNvSpPr txBox="1">
              <a:spLocks noChangeArrowheads="1"/>
            </p:cNvSpPr>
            <p:nvPr/>
          </p:nvSpPr>
          <p:spPr bwMode="auto">
            <a:xfrm>
              <a:off x="4000" y="2750"/>
              <a:ext cx="150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800">
                  <a:solidFill>
                    <a:schemeClr val="bg2"/>
                  </a:solidFill>
                  <a:latin typeface="Arial" panose="020B0604020202020204" pitchFamily="34" charset="0"/>
                </a:rPr>
                <a:t>C</a:t>
              </a:r>
            </a:p>
          </p:txBody>
        </p:sp>
        <p:sp>
          <p:nvSpPr>
            <p:cNvPr id="44099" name="Text Box 67"/>
            <p:cNvSpPr txBox="1">
              <a:spLocks noChangeArrowheads="1"/>
            </p:cNvSpPr>
            <p:nvPr/>
          </p:nvSpPr>
          <p:spPr bwMode="auto">
            <a:xfrm>
              <a:off x="4241" y="3430"/>
              <a:ext cx="150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800">
                  <a:solidFill>
                    <a:schemeClr val="bg2"/>
                  </a:solidFill>
                  <a:latin typeface="Arial" panose="020B0604020202020204" pitchFamily="34" charset="0"/>
                </a:rPr>
                <a:t>C</a:t>
              </a:r>
            </a:p>
          </p:txBody>
        </p:sp>
        <p:sp>
          <p:nvSpPr>
            <p:cNvPr id="44100" name="Oval 68"/>
            <p:cNvSpPr>
              <a:spLocks noChangeArrowheads="1"/>
            </p:cNvSpPr>
            <p:nvPr/>
          </p:nvSpPr>
          <p:spPr bwMode="auto">
            <a:xfrm>
              <a:off x="5193" y="1998"/>
              <a:ext cx="499" cy="499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4101" name="Line 69"/>
            <p:cNvSpPr>
              <a:spLocks noChangeShapeType="1"/>
            </p:cNvSpPr>
            <p:nvPr/>
          </p:nvSpPr>
          <p:spPr bwMode="auto">
            <a:xfrm>
              <a:off x="3197" y="2088"/>
              <a:ext cx="2041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4102" name="Line 70"/>
            <p:cNvSpPr>
              <a:spLocks noChangeShapeType="1"/>
            </p:cNvSpPr>
            <p:nvPr/>
          </p:nvSpPr>
          <p:spPr bwMode="auto">
            <a:xfrm>
              <a:off x="3197" y="2406"/>
              <a:ext cx="2041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4103" name="Line 71"/>
            <p:cNvSpPr>
              <a:spLocks noChangeShapeType="1"/>
            </p:cNvSpPr>
            <p:nvPr/>
          </p:nvSpPr>
          <p:spPr bwMode="auto">
            <a:xfrm>
              <a:off x="3197" y="2247"/>
              <a:ext cx="1996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4104" name="Oval 72"/>
            <p:cNvSpPr>
              <a:spLocks noChangeArrowheads="1"/>
            </p:cNvSpPr>
            <p:nvPr/>
          </p:nvSpPr>
          <p:spPr bwMode="auto">
            <a:xfrm>
              <a:off x="3742" y="2043"/>
              <a:ext cx="90" cy="90"/>
            </a:xfrm>
            <a:prstGeom prst="ellipse">
              <a:avLst/>
            </a:prstGeom>
            <a:solidFill>
              <a:schemeClr val="bg2"/>
            </a:solidFill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4105" name="Oval 73"/>
            <p:cNvSpPr>
              <a:spLocks noChangeArrowheads="1"/>
            </p:cNvSpPr>
            <p:nvPr/>
          </p:nvSpPr>
          <p:spPr bwMode="auto">
            <a:xfrm>
              <a:off x="4240" y="2202"/>
              <a:ext cx="90" cy="90"/>
            </a:xfrm>
            <a:prstGeom prst="ellipse">
              <a:avLst/>
            </a:prstGeom>
            <a:solidFill>
              <a:schemeClr val="bg2"/>
            </a:solidFill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4106" name="Line 74"/>
            <p:cNvSpPr>
              <a:spLocks noChangeShapeType="1"/>
            </p:cNvSpPr>
            <p:nvPr/>
          </p:nvSpPr>
          <p:spPr bwMode="auto">
            <a:xfrm flipV="1">
              <a:off x="4286" y="2292"/>
              <a:ext cx="0" cy="453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4107" name="Oval 75"/>
            <p:cNvSpPr>
              <a:spLocks noChangeArrowheads="1"/>
            </p:cNvSpPr>
            <p:nvPr/>
          </p:nvSpPr>
          <p:spPr bwMode="auto">
            <a:xfrm>
              <a:off x="4739" y="2360"/>
              <a:ext cx="90" cy="90"/>
            </a:xfrm>
            <a:prstGeom prst="ellipse">
              <a:avLst/>
            </a:prstGeom>
            <a:solidFill>
              <a:schemeClr val="bg2"/>
            </a:solidFill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4108" name="Text Box 76"/>
            <p:cNvSpPr txBox="1">
              <a:spLocks noChangeArrowheads="1"/>
            </p:cNvSpPr>
            <p:nvPr/>
          </p:nvSpPr>
          <p:spPr bwMode="auto">
            <a:xfrm>
              <a:off x="5305" y="2100"/>
              <a:ext cx="27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</a:pPr>
              <a:r>
                <a:rPr lang="cs-CZ" altLang="cs-CZ" sz="2400">
                  <a:solidFill>
                    <a:schemeClr val="bg2"/>
                  </a:solidFill>
                  <a:latin typeface="Arial" panose="020B0604020202020204" pitchFamily="34" charset="0"/>
                </a:rPr>
                <a:t>M</a:t>
              </a:r>
            </a:p>
          </p:txBody>
        </p:sp>
        <p:sp>
          <p:nvSpPr>
            <p:cNvPr id="44109" name="Text Box 77"/>
            <p:cNvSpPr txBox="1">
              <a:spLocks noChangeArrowheads="1"/>
            </p:cNvSpPr>
            <p:nvPr/>
          </p:nvSpPr>
          <p:spPr bwMode="auto">
            <a:xfrm>
              <a:off x="2978" y="2297"/>
              <a:ext cx="173" cy="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600">
                  <a:solidFill>
                    <a:schemeClr val="bg2"/>
                  </a:solidFill>
                  <a:latin typeface="Arial" panose="020B0604020202020204" pitchFamily="34" charset="0"/>
                </a:rPr>
                <a:t>L</a:t>
              </a:r>
              <a:r>
                <a:rPr lang="cs-CZ" altLang="cs-CZ" sz="1600" baseline="-25000">
                  <a:solidFill>
                    <a:schemeClr val="bg2"/>
                  </a:solidFill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44110" name="Text Box 78"/>
            <p:cNvSpPr txBox="1">
              <a:spLocks noChangeArrowheads="1"/>
            </p:cNvSpPr>
            <p:nvPr/>
          </p:nvSpPr>
          <p:spPr bwMode="auto">
            <a:xfrm>
              <a:off x="2978" y="1979"/>
              <a:ext cx="173" cy="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600">
                  <a:solidFill>
                    <a:schemeClr val="bg2"/>
                  </a:solidFill>
                  <a:latin typeface="Arial" panose="020B0604020202020204" pitchFamily="34" charset="0"/>
                </a:rPr>
                <a:t>L</a:t>
              </a:r>
              <a:r>
                <a:rPr lang="cs-CZ" altLang="cs-CZ" sz="1600" baseline="-25000">
                  <a:solidFill>
                    <a:schemeClr val="bg2"/>
                  </a:solidFill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44111" name="Text Box 79"/>
            <p:cNvSpPr txBox="1">
              <a:spLocks noChangeArrowheads="1"/>
            </p:cNvSpPr>
            <p:nvPr/>
          </p:nvSpPr>
          <p:spPr bwMode="auto">
            <a:xfrm>
              <a:off x="2978" y="2134"/>
              <a:ext cx="173" cy="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600">
                  <a:solidFill>
                    <a:schemeClr val="bg2"/>
                  </a:solidFill>
                  <a:latin typeface="Arial" panose="020B0604020202020204" pitchFamily="34" charset="0"/>
                </a:rPr>
                <a:t>L</a:t>
              </a:r>
              <a:r>
                <a:rPr lang="cs-CZ" altLang="cs-CZ" sz="1600" baseline="-25000">
                  <a:solidFill>
                    <a:schemeClr val="bg2"/>
                  </a:solidFill>
                  <a:latin typeface="Arial" panose="020B0604020202020204" pitchFamily="34" charset="0"/>
                </a:rPr>
                <a:t>2</a:t>
              </a:r>
            </a:p>
          </p:txBody>
        </p:sp>
        <p:cxnSp>
          <p:nvCxnSpPr>
            <p:cNvPr id="44112" name="AutoShape 80"/>
            <p:cNvCxnSpPr>
              <a:cxnSpLocks noChangeShapeType="1"/>
              <a:stCxn id="44104" idx="4"/>
              <a:endCxn id="44089" idx="0"/>
            </p:cNvCxnSpPr>
            <p:nvPr/>
          </p:nvCxnSpPr>
          <p:spPr bwMode="auto">
            <a:xfrm rot="16200000" flipH="1">
              <a:off x="3297" y="2635"/>
              <a:ext cx="1150" cy="170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4113" name="AutoShape 81"/>
            <p:cNvCxnSpPr>
              <a:cxnSpLocks noChangeShapeType="1"/>
              <a:stCxn id="44107" idx="4"/>
              <a:endCxn id="44096" idx="2"/>
            </p:cNvCxnSpPr>
            <p:nvPr/>
          </p:nvCxnSpPr>
          <p:spPr bwMode="auto">
            <a:xfrm rot="5400000">
              <a:off x="4313" y="2799"/>
              <a:ext cx="808" cy="134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90114" name="Rectangle 2"/>
          <p:cNvSpPr>
            <a:spLocks noRot="1" noChangeArrowheads="1"/>
          </p:cNvSpPr>
          <p:nvPr/>
        </p:nvSpPr>
        <p:spPr bwMode="auto">
          <a:xfrm>
            <a:off x="250825" y="117475"/>
            <a:ext cx="856932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0"/>
              </a:spcBef>
              <a:defRPr sz="4400" b="1">
                <a:solidFill>
                  <a:schemeClr val="tx2"/>
                </a:solidFill>
                <a:latin typeface="Garamond" panose="02020404030301010803" pitchFamily="18" charset="0"/>
              </a:defRPr>
            </a:lvl1pPr>
            <a:lvl2pPr eaLnBrk="0" hangingPunct="0">
              <a:spcBef>
                <a:spcPct val="0"/>
              </a:spcBef>
              <a:defRPr sz="4400" b="1">
                <a:solidFill>
                  <a:schemeClr val="tx2"/>
                </a:solidFill>
                <a:latin typeface="Garamond" panose="02020404030301010803" pitchFamily="18" charset="0"/>
              </a:defRPr>
            </a:lvl2pPr>
            <a:lvl3pPr eaLnBrk="0" hangingPunct="0">
              <a:spcBef>
                <a:spcPct val="0"/>
              </a:spcBef>
              <a:defRPr sz="4400" b="1">
                <a:solidFill>
                  <a:schemeClr val="tx2"/>
                </a:solidFill>
                <a:latin typeface="Garamond" panose="02020404030301010803" pitchFamily="18" charset="0"/>
              </a:defRPr>
            </a:lvl3pPr>
            <a:lvl4pPr eaLnBrk="0" hangingPunct="0">
              <a:spcBef>
                <a:spcPct val="0"/>
              </a:spcBef>
              <a:defRPr sz="4400" b="1">
                <a:solidFill>
                  <a:schemeClr val="tx2"/>
                </a:solidFill>
                <a:latin typeface="Garamond" panose="02020404030301010803" pitchFamily="18" charset="0"/>
              </a:defRPr>
            </a:lvl4pPr>
            <a:lvl5pPr eaLnBrk="0" hangingPunct="0">
              <a:spcBef>
                <a:spcPct val="0"/>
              </a:spcBef>
              <a:defRPr sz="4400" b="1">
                <a:solidFill>
                  <a:schemeClr val="tx2"/>
                </a:solidFill>
                <a:latin typeface="Garamond" panose="02020404030301010803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Garamond" panose="02020404030301010803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Garamond" panose="02020404030301010803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Garamond" panose="02020404030301010803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buClrTx/>
              <a:buSzTx/>
              <a:buFontTx/>
              <a:buNone/>
            </a:pPr>
            <a:r>
              <a:rPr lang="cs-CZ" altLang="cs-CZ" sz="3200" u="sng">
                <a:solidFill>
                  <a:schemeClr val="bg2"/>
                </a:solidFill>
                <a:latin typeface="Arial" panose="020B0604020202020204" pitchFamily="34" charset="0"/>
              </a:rPr>
              <a:t>Zapojení kondenzátorů do trojúhelníku </a:t>
            </a:r>
            <a:endParaRPr lang="cs-CZ" altLang="cs-CZ" sz="320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grpSp>
        <p:nvGrpSpPr>
          <p:cNvPr id="44121" name="Group 89"/>
          <p:cNvGrpSpPr>
            <a:grpSpLocks/>
          </p:cNvGrpSpPr>
          <p:nvPr/>
        </p:nvGrpSpPr>
        <p:grpSpPr bwMode="auto">
          <a:xfrm>
            <a:off x="5580063" y="2060575"/>
            <a:ext cx="287337" cy="563563"/>
            <a:chOff x="3515" y="1298"/>
            <a:chExt cx="181" cy="355"/>
          </a:xfrm>
        </p:grpSpPr>
        <p:sp>
          <p:nvSpPr>
            <p:cNvPr id="44116" name="Line 84"/>
            <p:cNvSpPr>
              <a:spLocks noChangeShapeType="1"/>
            </p:cNvSpPr>
            <p:nvPr/>
          </p:nvSpPr>
          <p:spPr bwMode="auto">
            <a:xfrm flipV="1">
              <a:off x="3696" y="1298"/>
              <a:ext cx="0" cy="27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endParaRPr lang="cs-CZ"/>
            </a:p>
          </p:txBody>
        </p:sp>
        <p:sp>
          <p:nvSpPr>
            <p:cNvPr id="44117" name="Text Box 85"/>
            <p:cNvSpPr txBox="1">
              <a:spLocks noChangeArrowheads="1"/>
            </p:cNvSpPr>
            <p:nvPr/>
          </p:nvSpPr>
          <p:spPr bwMode="auto">
            <a:xfrm>
              <a:off x="3515" y="1434"/>
              <a:ext cx="139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rgbClr val="FF0000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800">
                  <a:solidFill>
                    <a:srgbClr val="FF0000"/>
                  </a:solidFill>
                  <a:latin typeface="Arial" panose="020B0604020202020204" pitchFamily="34" charset="0"/>
                </a:rPr>
                <a:t>I</a:t>
              </a:r>
              <a:r>
                <a:rPr lang="cs-CZ" altLang="cs-CZ" sz="1800" baseline="-25000">
                  <a:solidFill>
                    <a:srgbClr val="FF0000"/>
                  </a:solidFill>
                  <a:latin typeface="Arial" panose="020B0604020202020204" pitchFamily="34" charset="0"/>
                </a:rPr>
                <a:t>k</a:t>
              </a:r>
            </a:p>
          </p:txBody>
        </p:sp>
      </p:grpSp>
      <p:grpSp>
        <p:nvGrpSpPr>
          <p:cNvPr id="44128" name="Group 96"/>
          <p:cNvGrpSpPr>
            <a:grpSpLocks/>
          </p:cNvGrpSpPr>
          <p:nvPr/>
        </p:nvGrpSpPr>
        <p:grpSpPr bwMode="auto">
          <a:xfrm>
            <a:off x="6372225" y="3573463"/>
            <a:ext cx="1006475" cy="347662"/>
            <a:chOff x="4014" y="2251"/>
            <a:chExt cx="634" cy="219"/>
          </a:xfrm>
        </p:grpSpPr>
        <p:sp>
          <p:nvSpPr>
            <p:cNvPr id="44119" name="Text Box 87"/>
            <p:cNvSpPr txBox="1">
              <a:spLocks noChangeArrowheads="1"/>
            </p:cNvSpPr>
            <p:nvPr/>
          </p:nvSpPr>
          <p:spPr bwMode="auto">
            <a:xfrm>
              <a:off x="4286" y="2251"/>
              <a:ext cx="150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rgbClr val="FF0000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800" dirty="0">
                  <a:solidFill>
                    <a:schemeClr val="bg1">
                      <a:lumMod val="75000"/>
                    </a:schemeClr>
                  </a:solidFill>
                  <a:latin typeface="Arial" panose="020B0604020202020204" pitchFamily="34" charset="0"/>
                </a:rPr>
                <a:t>U</a:t>
              </a:r>
              <a:endParaRPr lang="cs-CZ" altLang="cs-CZ" sz="1800" baseline="-250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4120" name="Line 88"/>
            <p:cNvSpPr>
              <a:spLocks noChangeShapeType="1"/>
            </p:cNvSpPr>
            <p:nvPr/>
          </p:nvSpPr>
          <p:spPr bwMode="auto">
            <a:xfrm rot="5400000">
              <a:off x="4331" y="1934"/>
              <a:ext cx="0" cy="634"/>
            </a:xfrm>
            <a:prstGeom prst="line">
              <a:avLst/>
            </a:prstGeom>
            <a:noFill/>
            <a:ln w="38100">
              <a:solidFill>
                <a:schemeClr val="bg1">
                  <a:lumMod val="75000"/>
                </a:schemeClr>
              </a:solidFill>
              <a:round/>
              <a:headEnd/>
              <a:tailEnd type="arrow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36000" rIns="36000" bIns="36000">
              <a:spAutoFit/>
            </a:bodyPr>
            <a:lstStyle/>
            <a:p>
              <a:endParaRPr lang="cs-CZ"/>
            </a:p>
          </p:txBody>
        </p:sp>
      </p:grpSp>
      <p:grpSp>
        <p:nvGrpSpPr>
          <p:cNvPr id="44125" name="Group 93"/>
          <p:cNvGrpSpPr>
            <a:grpSpLocks/>
          </p:cNvGrpSpPr>
          <p:nvPr/>
        </p:nvGrpSpPr>
        <p:grpSpPr bwMode="auto">
          <a:xfrm>
            <a:off x="6067425" y="2492375"/>
            <a:ext cx="304800" cy="431800"/>
            <a:chOff x="3822" y="1570"/>
            <a:chExt cx="192" cy="272"/>
          </a:xfrm>
        </p:grpSpPr>
        <p:sp>
          <p:nvSpPr>
            <p:cNvPr id="44123" name="Line 91"/>
            <p:cNvSpPr>
              <a:spLocks noChangeShapeType="1"/>
            </p:cNvSpPr>
            <p:nvPr/>
          </p:nvSpPr>
          <p:spPr bwMode="auto">
            <a:xfrm rot="1800000" flipV="1">
              <a:off x="4014" y="1661"/>
              <a:ext cx="0" cy="181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36000" rIns="36000" bIns="36000">
              <a:spAutoFit/>
            </a:bodyPr>
            <a:lstStyle/>
            <a:p>
              <a:endParaRPr lang="cs-CZ"/>
            </a:p>
          </p:txBody>
        </p:sp>
        <p:sp>
          <p:nvSpPr>
            <p:cNvPr id="44124" name="Text Box 92"/>
            <p:cNvSpPr txBox="1">
              <a:spLocks noChangeArrowheads="1"/>
            </p:cNvSpPr>
            <p:nvPr/>
          </p:nvSpPr>
          <p:spPr bwMode="auto">
            <a:xfrm>
              <a:off x="3822" y="1570"/>
              <a:ext cx="192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rgbClr val="FF0000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800">
                  <a:solidFill>
                    <a:srgbClr val="FF0000"/>
                  </a:solidFill>
                  <a:latin typeface="Arial" panose="020B0604020202020204" pitchFamily="34" charset="0"/>
                </a:rPr>
                <a:t>I</a:t>
              </a:r>
              <a:r>
                <a:rPr lang="cs-CZ" altLang="cs-CZ" sz="1800" baseline="-25000">
                  <a:solidFill>
                    <a:srgbClr val="FF0000"/>
                  </a:solidFill>
                  <a:latin typeface="Arial" panose="020B0604020202020204" pitchFamily="34" charset="0"/>
                </a:rPr>
                <a:t>k1</a:t>
              </a:r>
            </a:p>
          </p:txBody>
        </p:sp>
      </p:grpSp>
      <p:sp>
        <p:nvSpPr>
          <p:cNvPr id="3" name="Rectangle 112"/>
          <p:cNvSpPr>
            <a:spLocks noChangeArrowheads="1"/>
          </p:cNvSpPr>
          <p:nvPr/>
        </p:nvSpPr>
        <p:spPr bwMode="auto">
          <a:xfrm>
            <a:off x="179388" y="3860800"/>
            <a:ext cx="676910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eaLnBrk="0" hangingPunct="0">
              <a:spcBef>
                <a:spcPct val="20000"/>
              </a:spcBef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1006475" indent="-285750" eaLnBrk="0" hangingPunct="0">
              <a:spcBef>
                <a:spcPct val="20000"/>
              </a:spcBef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414463" indent="-228600" eaLnBrk="0" hangingPunct="0">
              <a:spcBef>
                <a:spcPct val="20000"/>
              </a:spcBef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822450" indent="-228600" eaLnBrk="0" hangingPunct="0">
              <a:spcBef>
                <a:spcPct val="20000"/>
              </a:spcBef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230438" indent="-228600" eaLnBrk="0" hangingPunct="0">
              <a:spcBef>
                <a:spcPct val="20000"/>
              </a:spcBef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6876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31448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6020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40592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Jeden kondenzátor je připojen na sdružené napětí – U</a:t>
            </a:r>
          </a:p>
        </p:txBody>
      </p:sp>
      <p:sp>
        <p:nvSpPr>
          <p:cNvPr id="4" name="Rectangle 112"/>
          <p:cNvSpPr>
            <a:spLocks noChangeArrowheads="1"/>
          </p:cNvSpPr>
          <p:nvPr/>
        </p:nvSpPr>
        <p:spPr bwMode="auto">
          <a:xfrm>
            <a:off x="250825" y="3141663"/>
            <a:ext cx="4826000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1006475" indent="-2857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414463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82245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230438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6876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31448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6020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40592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solidFill>
                  <a:schemeClr val="bg2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Na jaké napětí je připojen jeden kondenzátor ?</a:t>
            </a:r>
          </a:p>
        </p:txBody>
      </p:sp>
      <p:sp>
        <p:nvSpPr>
          <p:cNvPr id="5" name="Rectangle 112"/>
          <p:cNvSpPr>
            <a:spLocks noChangeArrowheads="1"/>
          </p:cNvSpPr>
          <p:nvPr/>
        </p:nvSpPr>
        <p:spPr bwMode="auto">
          <a:xfrm>
            <a:off x="179388" y="4292600"/>
            <a:ext cx="360045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eaLnBrk="0" hangingPunct="0">
              <a:spcBef>
                <a:spcPct val="20000"/>
              </a:spcBef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1006475" indent="-285750" eaLnBrk="0" hangingPunct="0">
              <a:spcBef>
                <a:spcPct val="20000"/>
              </a:spcBef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414463" indent="-228600" eaLnBrk="0" hangingPunct="0">
              <a:spcBef>
                <a:spcPct val="20000"/>
              </a:spcBef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822450" indent="-228600" eaLnBrk="0" hangingPunct="0">
              <a:spcBef>
                <a:spcPct val="20000"/>
              </a:spcBef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230438" indent="-228600" eaLnBrk="0" hangingPunct="0">
              <a:spcBef>
                <a:spcPct val="20000"/>
              </a:spcBef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6876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31448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6020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40592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Výpočet kapacitní reaktance</a:t>
            </a:r>
          </a:p>
        </p:txBody>
      </p:sp>
      <p:graphicFrame>
        <p:nvGraphicFramePr>
          <p:cNvPr id="6" name="Object 119"/>
          <p:cNvGraphicFramePr>
            <a:graphicFrameLocks noChangeAspect="1"/>
          </p:cNvGraphicFramePr>
          <p:nvPr/>
        </p:nvGraphicFramePr>
        <p:xfrm>
          <a:off x="3770313" y="4210050"/>
          <a:ext cx="977900" cy="731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303" name="Rovnice" r:id="rId5" imgW="583920" imgH="431640" progId="Equation.3">
                  <p:embed/>
                </p:oleObj>
              </mc:Choice>
              <mc:Fallback>
                <p:oleObj name="Rovnice" r:id="rId5" imgW="583920" imgH="431640" progId="Equation.3">
                  <p:embed/>
                  <p:pic>
                    <p:nvPicPr>
                      <p:cNvPr id="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0313" y="4210050"/>
                        <a:ext cx="977900" cy="731838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112"/>
          <p:cNvSpPr>
            <a:spLocks noChangeArrowheads="1"/>
          </p:cNvSpPr>
          <p:nvPr/>
        </p:nvSpPr>
        <p:spPr bwMode="auto">
          <a:xfrm>
            <a:off x="323850" y="5084763"/>
            <a:ext cx="4608513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eaLnBrk="0" hangingPunct="0">
              <a:spcBef>
                <a:spcPct val="20000"/>
              </a:spcBef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1006475" indent="-285750" eaLnBrk="0" hangingPunct="0">
              <a:spcBef>
                <a:spcPct val="20000"/>
              </a:spcBef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414463" indent="-228600" eaLnBrk="0" hangingPunct="0">
              <a:spcBef>
                <a:spcPct val="20000"/>
              </a:spcBef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822450" indent="-228600" eaLnBrk="0" hangingPunct="0">
              <a:spcBef>
                <a:spcPct val="20000"/>
              </a:spcBef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230438" indent="-228600" eaLnBrk="0" hangingPunct="0">
              <a:spcBef>
                <a:spcPct val="20000"/>
              </a:spcBef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6876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31448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6020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40592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Porovnání kapacitní reaktance pro zapojení do hvězdy a do trojúhelníka</a:t>
            </a:r>
          </a:p>
        </p:txBody>
      </p:sp>
      <p:graphicFrame>
        <p:nvGraphicFramePr>
          <p:cNvPr id="8" name="Object 119"/>
          <p:cNvGraphicFramePr>
            <a:graphicFrameLocks noChangeAspect="1"/>
          </p:cNvGraphicFramePr>
          <p:nvPr/>
        </p:nvGraphicFramePr>
        <p:xfrm>
          <a:off x="5076825" y="4522788"/>
          <a:ext cx="3959225" cy="1211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304" name="Rovnice" r:id="rId7" imgW="2819160" imgH="850680" progId="Equation.3">
                  <p:embed/>
                </p:oleObj>
              </mc:Choice>
              <mc:Fallback>
                <p:oleObj name="Rovnice" r:id="rId7" imgW="2819160" imgH="850680" progId="Equation.3">
                  <p:embed/>
                  <p:pic>
                    <p:nvPicPr>
                      <p:cNvPr id="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825" y="4522788"/>
                        <a:ext cx="3959225" cy="1211262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12"/>
          <p:cNvSpPr>
            <a:spLocks noChangeArrowheads="1"/>
          </p:cNvSpPr>
          <p:nvPr/>
        </p:nvSpPr>
        <p:spPr bwMode="auto">
          <a:xfrm>
            <a:off x="179388" y="6021388"/>
            <a:ext cx="8785225" cy="74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eaLnBrk="0" hangingPunct="0">
              <a:spcBef>
                <a:spcPct val="20000"/>
              </a:spcBef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1006475" indent="-285750" eaLnBrk="0" hangingPunct="0">
              <a:spcBef>
                <a:spcPct val="20000"/>
              </a:spcBef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414463" indent="-228600" eaLnBrk="0" hangingPunct="0">
              <a:spcBef>
                <a:spcPct val="20000"/>
              </a:spcBef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822450" indent="-228600" eaLnBrk="0" hangingPunct="0">
              <a:spcBef>
                <a:spcPct val="20000"/>
              </a:spcBef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230438" indent="-228600" eaLnBrk="0" hangingPunct="0">
              <a:spcBef>
                <a:spcPct val="20000"/>
              </a:spcBef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6876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31448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6020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40592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2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X</a:t>
            </a:r>
            <a:r>
              <a:rPr lang="cs-CZ" altLang="cs-CZ" sz="2200" baseline="-250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kY</a:t>
            </a:r>
            <a:r>
              <a:rPr lang="cs-CZ" altLang="cs-CZ" sz="22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= 1/3 * X</a:t>
            </a:r>
            <a:r>
              <a:rPr lang="cs-CZ" altLang="cs-CZ" sz="2200" baseline="-250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kD</a:t>
            </a:r>
            <a:r>
              <a:rPr lang="cs-CZ" altLang="cs-CZ" sz="22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 C</a:t>
            </a:r>
            <a:r>
              <a:rPr lang="cs-CZ" altLang="cs-CZ" sz="2200" baseline="-250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Y</a:t>
            </a:r>
            <a:r>
              <a:rPr lang="cs-CZ" altLang="cs-CZ" sz="22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= 3 * C</a:t>
            </a:r>
            <a:r>
              <a:rPr lang="cs-CZ" altLang="cs-CZ" sz="2200" baseline="-250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D</a:t>
            </a:r>
            <a:r>
              <a:rPr lang="cs-CZ" altLang="cs-CZ" sz="22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 při zapojení do trojúhelníka je potřebná kapacita třetinová (pozor na napětí na kondenzátoru).</a:t>
            </a:r>
            <a:endParaRPr lang="cs-CZ" altLang="cs-CZ" sz="2200" baseline="-25000">
              <a:solidFill>
                <a:schemeClr val="bg2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0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90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4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902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44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0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0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0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44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250825" y="188913"/>
            <a:ext cx="8569325" cy="647700"/>
          </a:xfrm>
        </p:spPr>
        <p:txBody>
          <a:bodyPr/>
          <a:lstStyle/>
          <a:p>
            <a:pPr eaLnBrk="1" hangingPunct="1"/>
            <a:r>
              <a:rPr lang="cs-CZ" altLang="cs-CZ" sz="3200" u="sng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Příklad </a:t>
            </a:r>
            <a:endParaRPr lang="cs-CZ" altLang="cs-CZ" sz="3200" smtClean="0">
              <a:solidFill>
                <a:schemeClr val="bg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0224" name="Rectangle 112"/>
          <p:cNvSpPr>
            <a:spLocks noChangeArrowheads="1"/>
          </p:cNvSpPr>
          <p:nvPr/>
        </p:nvSpPr>
        <p:spPr bwMode="auto">
          <a:xfrm>
            <a:off x="179388" y="908050"/>
            <a:ext cx="8856662" cy="1352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eaLnBrk="0" hangingPunct="0">
              <a:spcBef>
                <a:spcPct val="20000"/>
              </a:spcBef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827088" indent="-285750" eaLnBrk="0" hangingPunct="0">
              <a:spcBef>
                <a:spcPct val="20000"/>
              </a:spcBef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235075" indent="-228600" eaLnBrk="0" hangingPunct="0">
              <a:spcBef>
                <a:spcPct val="20000"/>
              </a:spcBef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43063" indent="-228600" eaLnBrk="0" hangingPunct="0">
              <a:spcBef>
                <a:spcPct val="20000"/>
              </a:spcBef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</a:rPr>
              <a:t>Vypočítejte velikost kondenzátoru pro kompenzaci trojfázového motoru  na účiník 0,95, je-li výkon 3kW, napětí 400V, účinnost 85% a odebíraný proud 6,5A</a:t>
            </a:r>
          </a:p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</a:rPr>
              <a:t>1.	Výpočet účiníku  </a:t>
            </a:r>
            <a:endParaRPr lang="cs-CZ" altLang="cs-CZ" sz="2000" u="sng" dirty="0">
              <a:solidFill>
                <a:schemeClr val="bg2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graphicFrame>
        <p:nvGraphicFramePr>
          <p:cNvPr id="90231" name="Object 119"/>
          <p:cNvGraphicFramePr>
            <a:graphicFrameLocks noChangeAspect="1"/>
          </p:cNvGraphicFramePr>
          <p:nvPr/>
        </p:nvGraphicFramePr>
        <p:xfrm>
          <a:off x="2700338" y="1628775"/>
          <a:ext cx="5494337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464" name="Rovnice" r:id="rId3" imgW="3200400" imgH="431640" progId="Equation.3">
                  <p:embed/>
                </p:oleObj>
              </mc:Choice>
              <mc:Fallback>
                <p:oleObj name="Rovnice" r:id="rId3" imgW="3200400" imgH="431640" progId="Equation.3">
                  <p:embed/>
                  <p:pic>
                    <p:nvPicPr>
                      <p:cNvPr id="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338" y="1628775"/>
                        <a:ext cx="5494337" cy="7429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12"/>
          <p:cNvSpPr>
            <a:spLocks noChangeArrowheads="1"/>
          </p:cNvSpPr>
          <p:nvPr/>
        </p:nvSpPr>
        <p:spPr bwMode="auto">
          <a:xfrm>
            <a:off x="179388" y="2636838"/>
            <a:ext cx="5040312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361950" indent="-3619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827088" indent="-2857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235075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43063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</a:rPr>
              <a:t>2.	Výpočet činné a jalové složky proudu</a:t>
            </a:r>
            <a:endParaRPr lang="cs-CZ" altLang="cs-CZ" sz="2000" u="sng">
              <a:solidFill>
                <a:schemeClr val="bg2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graphicFrame>
        <p:nvGraphicFramePr>
          <p:cNvPr id="3" name="Object 119"/>
          <p:cNvGraphicFramePr>
            <a:graphicFrameLocks noChangeAspect="1"/>
          </p:cNvGraphicFramePr>
          <p:nvPr/>
        </p:nvGraphicFramePr>
        <p:xfrm>
          <a:off x="5148263" y="2597150"/>
          <a:ext cx="3636962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465" name="Rovnice" r:id="rId5" imgW="2120760" imgH="228600" progId="Equation.3">
                  <p:embed/>
                </p:oleObj>
              </mc:Choice>
              <mc:Fallback>
                <p:oleObj name="Rovnice" r:id="rId5" imgW="2120760" imgH="228600" progId="Equation.3">
                  <p:embed/>
                  <p:pic>
                    <p:nvPicPr>
                      <p:cNvPr id="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263" y="2597150"/>
                        <a:ext cx="3636962" cy="3937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119"/>
          <p:cNvGraphicFramePr>
            <a:graphicFrameLocks noChangeAspect="1"/>
          </p:cNvGraphicFramePr>
          <p:nvPr/>
        </p:nvGraphicFramePr>
        <p:xfrm>
          <a:off x="5148263" y="3068638"/>
          <a:ext cx="356552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466" name="Rovnice" r:id="rId7" imgW="2197080" imgH="241200" progId="Equation.3">
                  <p:embed/>
                </p:oleObj>
              </mc:Choice>
              <mc:Fallback>
                <p:oleObj name="Rovnice" r:id="rId7" imgW="2197080" imgH="241200" progId="Equation.3">
                  <p:embed/>
                  <p:pic>
                    <p:nvPicPr>
                      <p:cNvPr id="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263" y="3068638"/>
                        <a:ext cx="3565525" cy="3937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112"/>
          <p:cNvSpPr>
            <a:spLocks noChangeArrowheads="1"/>
          </p:cNvSpPr>
          <p:nvPr/>
        </p:nvSpPr>
        <p:spPr bwMode="auto">
          <a:xfrm>
            <a:off x="179388" y="3213100"/>
            <a:ext cx="6121400" cy="11191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361950" indent="-3619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1006475" indent="-2857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414463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82245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230438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6876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31448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6020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40592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</a:rPr>
              <a:t>Stav - 2</a:t>
            </a:r>
          </a:p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</a:rPr>
              <a:t>Předpokládáme zadanou hodnotu účiníku (cos</a:t>
            </a: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</a:t>
            </a:r>
            <a:r>
              <a:rPr lang="cs-CZ" altLang="cs-CZ" sz="2000" baseline="-250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2</a:t>
            </a: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)</a:t>
            </a:r>
          </a:p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3.	Výpočet jalové složky proudu</a:t>
            </a:r>
          </a:p>
        </p:txBody>
      </p:sp>
      <p:graphicFrame>
        <p:nvGraphicFramePr>
          <p:cNvPr id="6" name="Object 119"/>
          <p:cNvGraphicFramePr>
            <a:graphicFrameLocks noChangeAspect="1"/>
          </p:cNvGraphicFramePr>
          <p:nvPr/>
        </p:nvGraphicFramePr>
        <p:xfrm>
          <a:off x="4265613" y="4003675"/>
          <a:ext cx="4051300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467" name="Rovnice" r:id="rId9" imgW="2260440" imgH="241200" progId="Equation.3">
                  <p:embed/>
                </p:oleObj>
              </mc:Choice>
              <mc:Fallback>
                <p:oleObj name="Rovnice" r:id="rId9" imgW="2260440" imgH="241200" progId="Equation.3">
                  <p:embed/>
                  <p:pic>
                    <p:nvPicPr>
                      <p:cNvPr id="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5613" y="4003675"/>
                        <a:ext cx="4051300" cy="433388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112"/>
          <p:cNvSpPr>
            <a:spLocks noChangeArrowheads="1"/>
          </p:cNvSpPr>
          <p:nvPr/>
        </p:nvSpPr>
        <p:spPr bwMode="auto">
          <a:xfrm>
            <a:off x="179388" y="4365625"/>
            <a:ext cx="3529012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361950" indent="-3619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1006475" indent="-2857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414463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82245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230438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6876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31448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6020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40592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4.	Výpočet požadovaného kompenzačního proudu</a:t>
            </a:r>
          </a:p>
        </p:txBody>
      </p:sp>
      <p:graphicFrame>
        <p:nvGraphicFramePr>
          <p:cNvPr id="8" name="Object 119"/>
          <p:cNvGraphicFramePr>
            <a:graphicFrameLocks noChangeAspect="1"/>
          </p:cNvGraphicFramePr>
          <p:nvPr/>
        </p:nvGraphicFramePr>
        <p:xfrm>
          <a:off x="4224338" y="4518025"/>
          <a:ext cx="3948112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468" name="Rovnice" r:id="rId11" imgW="2260440" imgH="241200" progId="Equation.3">
                  <p:embed/>
                </p:oleObj>
              </mc:Choice>
              <mc:Fallback>
                <p:oleObj name="Rovnice" r:id="rId11" imgW="2260440" imgH="241200" progId="Equation.3">
                  <p:embed/>
                  <p:pic>
                    <p:nvPicPr>
                      <p:cNvPr id="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4338" y="4518025"/>
                        <a:ext cx="3948112" cy="42386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12"/>
          <p:cNvSpPr>
            <a:spLocks noChangeArrowheads="1"/>
          </p:cNvSpPr>
          <p:nvPr/>
        </p:nvSpPr>
        <p:spPr bwMode="auto">
          <a:xfrm>
            <a:off x="179388" y="5084763"/>
            <a:ext cx="5040312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361950" indent="-3619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1006475" indent="-2857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414463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82245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230438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6876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31448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6020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40592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5.	Výpočet kapacitní reaktance pro zapojení kondenzátorů do hvězdy </a:t>
            </a:r>
          </a:p>
        </p:txBody>
      </p:sp>
      <p:graphicFrame>
        <p:nvGraphicFramePr>
          <p:cNvPr id="10" name="Object 119"/>
          <p:cNvGraphicFramePr>
            <a:graphicFrameLocks noChangeAspect="1"/>
          </p:cNvGraphicFramePr>
          <p:nvPr/>
        </p:nvGraphicFramePr>
        <p:xfrm>
          <a:off x="4757738" y="5084763"/>
          <a:ext cx="2643187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469" name="Rovnice" r:id="rId13" imgW="1803240" imgH="457200" progId="Equation.3">
                  <p:embed/>
                </p:oleObj>
              </mc:Choice>
              <mc:Fallback>
                <p:oleObj name="Rovnice" r:id="rId13" imgW="1803240" imgH="457200" progId="Equation.3">
                  <p:embed/>
                  <p:pic>
                    <p:nvPicPr>
                      <p:cNvPr id="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57738" y="5084763"/>
                        <a:ext cx="2643187" cy="67627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12"/>
          <p:cNvSpPr>
            <a:spLocks noChangeArrowheads="1"/>
          </p:cNvSpPr>
          <p:nvPr/>
        </p:nvSpPr>
        <p:spPr bwMode="auto">
          <a:xfrm>
            <a:off x="179388" y="5949950"/>
            <a:ext cx="4464050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361950" indent="-3619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1006475" indent="-2857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414463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82245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230438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6876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31448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6020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40592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6.	Výpočet kapacity kondenzátorů zapojených do trojúhelníku </a:t>
            </a:r>
          </a:p>
        </p:txBody>
      </p:sp>
      <p:graphicFrame>
        <p:nvGraphicFramePr>
          <p:cNvPr id="12" name="Object 119"/>
          <p:cNvGraphicFramePr>
            <a:graphicFrameLocks noChangeAspect="1"/>
          </p:cNvGraphicFramePr>
          <p:nvPr/>
        </p:nvGraphicFramePr>
        <p:xfrm>
          <a:off x="4427538" y="5949950"/>
          <a:ext cx="4608512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470" name="Rovnice" r:id="rId15" imgW="3111480" imgH="431640" progId="Equation.3">
                  <p:embed/>
                </p:oleObj>
              </mc:Choice>
              <mc:Fallback>
                <p:oleObj name="Rovnice" r:id="rId15" imgW="3111480" imgH="431640" progId="Equation.3">
                  <p:embed/>
                  <p:pic>
                    <p:nvPicPr>
                      <p:cNvPr id="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7538" y="5949950"/>
                        <a:ext cx="4608512" cy="64452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0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90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02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0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0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0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250825" y="188913"/>
            <a:ext cx="8569325" cy="647700"/>
          </a:xfrm>
        </p:spPr>
        <p:txBody>
          <a:bodyPr/>
          <a:lstStyle/>
          <a:p>
            <a:pPr eaLnBrk="1" hangingPunct="1"/>
            <a:r>
              <a:rPr lang="cs-CZ" altLang="cs-CZ" sz="3200" u="sng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Příklad </a:t>
            </a:r>
            <a:endParaRPr lang="cs-CZ" altLang="cs-CZ" sz="3200" dirty="0" smtClean="0">
              <a:solidFill>
                <a:schemeClr val="bg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0224" name="Rectangle 112"/>
          <p:cNvSpPr>
            <a:spLocks noChangeArrowheads="1"/>
          </p:cNvSpPr>
          <p:nvPr/>
        </p:nvSpPr>
        <p:spPr bwMode="auto">
          <a:xfrm>
            <a:off x="179388" y="981075"/>
            <a:ext cx="8856662" cy="1352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eaLnBrk="0" hangingPunct="0">
              <a:spcBef>
                <a:spcPct val="20000"/>
              </a:spcBef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827088" indent="-285750" eaLnBrk="0" hangingPunct="0">
              <a:spcBef>
                <a:spcPct val="20000"/>
              </a:spcBef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235075" indent="-228600" eaLnBrk="0" hangingPunct="0">
              <a:spcBef>
                <a:spcPct val="20000"/>
              </a:spcBef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43063" indent="-228600" eaLnBrk="0" hangingPunct="0">
              <a:spcBef>
                <a:spcPct val="20000"/>
              </a:spcBef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</a:rPr>
              <a:t>Vypočítejte velikost kondenzátoru pro kompenzaci trojfázového motoru  na účiník 0,95, je-li výkon 3kW, napětí 400V, účinnost 85% a odebíraný proud 6,5A</a:t>
            </a:r>
          </a:p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</a:rPr>
              <a:t>7.	Výpočet celkového proudu po kompenzaci  </a:t>
            </a:r>
            <a:endParaRPr lang="cs-CZ" altLang="cs-CZ" sz="2000" u="sng" dirty="0">
              <a:solidFill>
                <a:schemeClr val="bg2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graphicFrame>
        <p:nvGraphicFramePr>
          <p:cNvPr id="90231" name="Object 119"/>
          <p:cNvGraphicFramePr>
            <a:graphicFrameLocks noChangeAspect="1"/>
          </p:cNvGraphicFramePr>
          <p:nvPr/>
        </p:nvGraphicFramePr>
        <p:xfrm>
          <a:off x="539750" y="2349500"/>
          <a:ext cx="5691188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76" name="Rovnice" r:id="rId3" imgW="3314520" imgH="431640" progId="Equation.3">
                  <p:embed/>
                </p:oleObj>
              </mc:Choice>
              <mc:Fallback>
                <p:oleObj name="Rovnice" r:id="rId3" imgW="3314520" imgH="431640" progId="Equation.3">
                  <p:embed/>
                  <p:pic>
                    <p:nvPicPr>
                      <p:cNvPr id="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2349500"/>
                        <a:ext cx="5691188" cy="7429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112"/>
          <p:cNvSpPr>
            <a:spLocks noChangeArrowheads="1"/>
          </p:cNvSpPr>
          <p:nvPr/>
        </p:nvSpPr>
        <p:spPr bwMode="auto">
          <a:xfrm>
            <a:off x="250825" y="4005064"/>
            <a:ext cx="8856662" cy="1303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eaLnBrk="0" hangingPunct="0">
              <a:spcBef>
                <a:spcPct val="20000"/>
              </a:spcBef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827088" indent="-285750" eaLnBrk="0" hangingPunct="0">
              <a:spcBef>
                <a:spcPct val="20000"/>
              </a:spcBef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235075" indent="-228600" eaLnBrk="0" hangingPunct="0">
              <a:spcBef>
                <a:spcPct val="20000"/>
              </a:spcBef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43063" indent="-228600" eaLnBrk="0" hangingPunct="0">
              <a:spcBef>
                <a:spcPct val="20000"/>
              </a:spcBef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</a:rPr>
              <a:t>Vypočítejte velikost kondenzátoru pro kompenzaci trojfázového </a:t>
            </a:r>
            <a:r>
              <a:rPr lang="cs-CZ" altLang="cs-CZ" sz="2000" dirty="0" smtClean="0">
                <a:solidFill>
                  <a:schemeClr val="bg2"/>
                </a:solidFill>
                <a:latin typeface="Arial" panose="020B0604020202020204" pitchFamily="34" charset="0"/>
              </a:rPr>
              <a:t>spotřebiče  </a:t>
            </a: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</a:rPr>
              <a:t>na </a:t>
            </a:r>
            <a:r>
              <a:rPr lang="cs-CZ" altLang="cs-CZ" sz="2000" dirty="0" smtClean="0">
                <a:solidFill>
                  <a:schemeClr val="bg2"/>
                </a:solidFill>
                <a:latin typeface="Arial" panose="020B0604020202020204" pitchFamily="34" charset="0"/>
              </a:rPr>
              <a:t>1. Spotřebič je připojen na napětí 400 V, odebírá jalový výkon 1200 var a proud 2,5A. Ztráty na spotřebiči jsou 15%. Určete také účiník před kompenzací a výkon spotřebiče.</a:t>
            </a:r>
            <a:endParaRPr lang="cs-CZ" altLang="cs-CZ" sz="2000" dirty="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0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90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02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0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0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0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250825" y="188913"/>
            <a:ext cx="8569325" cy="647700"/>
          </a:xfrm>
        </p:spPr>
        <p:txBody>
          <a:bodyPr/>
          <a:lstStyle/>
          <a:p>
            <a:pPr eaLnBrk="1" hangingPunct="1"/>
            <a:r>
              <a:rPr lang="cs-CZ" altLang="cs-CZ" sz="3200" u="sng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Příklad </a:t>
            </a:r>
            <a:endParaRPr lang="cs-CZ" altLang="cs-CZ" sz="3200" dirty="0" smtClean="0">
              <a:solidFill>
                <a:schemeClr val="bg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112"/>
          <p:cNvSpPr>
            <a:spLocks noChangeArrowheads="1"/>
          </p:cNvSpPr>
          <p:nvPr/>
        </p:nvSpPr>
        <p:spPr bwMode="auto">
          <a:xfrm>
            <a:off x="179512" y="980728"/>
            <a:ext cx="8856662" cy="1303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eaLnBrk="0" hangingPunct="0">
              <a:spcBef>
                <a:spcPct val="20000"/>
              </a:spcBef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827088" indent="-285750" eaLnBrk="0" hangingPunct="0">
              <a:spcBef>
                <a:spcPct val="20000"/>
              </a:spcBef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235075" indent="-228600" eaLnBrk="0" hangingPunct="0">
              <a:spcBef>
                <a:spcPct val="20000"/>
              </a:spcBef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43063" indent="-228600" eaLnBrk="0" hangingPunct="0">
              <a:spcBef>
                <a:spcPct val="20000"/>
              </a:spcBef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</a:rPr>
              <a:t>Vypočítejte velikost </a:t>
            </a:r>
            <a:r>
              <a:rPr lang="cs-CZ" altLang="cs-CZ" sz="2000" dirty="0" smtClean="0">
                <a:solidFill>
                  <a:schemeClr val="bg2"/>
                </a:solidFill>
                <a:latin typeface="Arial" panose="020B0604020202020204" pitchFamily="34" charset="0"/>
              </a:rPr>
              <a:t>kondenzátoru, kompenzační výkon a jalový výkon před a po kompenzaci pro </a:t>
            </a: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</a:rPr>
              <a:t>kompenzaci trojfázového </a:t>
            </a:r>
            <a:r>
              <a:rPr lang="cs-CZ" altLang="cs-CZ" sz="2000" dirty="0" smtClean="0">
                <a:solidFill>
                  <a:schemeClr val="bg2"/>
                </a:solidFill>
                <a:latin typeface="Arial" panose="020B0604020202020204" pitchFamily="34" charset="0"/>
              </a:rPr>
              <a:t>spotřebiče na účiník 0,95. spotřebič je připojen na napětí 500 V, odebírá proud 65 A a má výkon 25 kW. Účinnost spotřebiče je 85</a:t>
            </a:r>
            <a:r>
              <a:rPr lang="cs-CZ" altLang="cs-CZ" sz="2000" smtClean="0">
                <a:solidFill>
                  <a:schemeClr val="bg2"/>
                </a:solidFill>
                <a:latin typeface="Arial" panose="020B0604020202020204" pitchFamily="34" charset="0"/>
              </a:rPr>
              <a:t>%. </a:t>
            </a:r>
            <a:endParaRPr lang="cs-CZ" altLang="cs-CZ" sz="2000" dirty="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5252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0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979613" y="188913"/>
            <a:ext cx="4392612" cy="719137"/>
          </a:xfrm>
        </p:spPr>
        <p:txBody>
          <a:bodyPr/>
          <a:lstStyle/>
          <a:p>
            <a:pPr eaLnBrk="1" hangingPunct="1"/>
            <a:r>
              <a:rPr lang="cs-CZ" altLang="cs-CZ" sz="4000" u="sng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Základní pojmy</a:t>
            </a:r>
            <a:endParaRPr lang="cs-CZ" altLang="cs-CZ" sz="4000" smtClean="0">
              <a:solidFill>
                <a:schemeClr val="bg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0224" name="Rectangle 112"/>
          <p:cNvSpPr>
            <a:spLocks noChangeArrowheads="1"/>
          </p:cNvSpPr>
          <p:nvPr/>
        </p:nvSpPr>
        <p:spPr bwMode="auto">
          <a:xfrm>
            <a:off x="179388" y="981075"/>
            <a:ext cx="8785225" cy="2781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269875" indent="-269875" eaLnBrk="0" hangingPunct="0">
              <a:spcBef>
                <a:spcPct val="20000"/>
              </a:spcBef>
              <a:buChar char="n"/>
              <a:tabLst>
                <a:tab pos="2066925" algn="l"/>
                <a:tab pos="2514600" algn="l"/>
                <a:tab pos="4933950" algn="l"/>
                <a:tab pos="5467350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n"/>
              <a:tabLst>
                <a:tab pos="2066925" algn="l"/>
                <a:tab pos="2514600" algn="l"/>
                <a:tab pos="4933950" algn="l"/>
                <a:tab pos="5467350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n"/>
              <a:tabLst>
                <a:tab pos="2066925" algn="l"/>
                <a:tab pos="2514600" algn="l"/>
                <a:tab pos="4933950" algn="l"/>
                <a:tab pos="5467350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n"/>
              <a:tabLst>
                <a:tab pos="2066925" algn="l"/>
                <a:tab pos="2514600" algn="l"/>
                <a:tab pos="4933950" algn="l"/>
                <a:tab pos="5467350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n"/>
              <a:tabLst>
                <a:tab pos="2066925" algn="l"/>
                <a:tab pos="2514600" algn="l"/>
                <a:tab pos="4933950" algn="l"/>
                <a:tab pos="5467350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2066925" algn="l"/>
                <a:tab pos="2514600" algn="l"/>
                <a:tab pos="4933950" algn="l"/>
                <a:tab pos="5467350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2066925" algn="l"/>
                <a:tab pos="2514600" algn="l"/>
                <a:tab pos="4933950" algn="l"/>
                <a:tab pos="5467350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2066925" algn="l"/>
                <a:tab pos="2514600" algn="l"/>
                <a:tab pos="4933950" algn="l"/>
                <a:tab pos="5467350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2066925" algn="l"/>
                <a:tab pos="2514600" algn="l"/>
                <a:tab pos="4933950" algn="l"/>
                <a:tab pos="5467350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</a:rPr>
              <a:t>Elektrické zařízení odebírá ze sítě:</a:t>
            </a:r>
          </a:p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</a:rPr>
              <a:t>*	</a:t>
            </a:r>
            <a:r>
              <a:rPr lang="cs-CZ" altLang="cs-CZ" sz="2000" u="sng" dirty="0">
                <a:solidFill>
                  <a:schemeClr val="bg2"/>
                </a:solidFill>
                <a:latin typeface="Arial" panose="020B0604020202020204" pitchFamily="34" charset="0"/>
              </a:rPr>
              <a:t>činný výkon</a:t>
            </a: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</a:rPr>
              <a:t> 	</a:t>
            </a: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	výstupní výkon	</a:t>
            </a:r>
            <a:r>
              <a:rPr lang="cs-CZ" altLang="cs-CZ" sz="2000" dirty="0">
                <a:solidFill>
                  <a:schemeClr val="bg2"/>
                </a:solidFill>
                <a:sym typeface="Symbol" panose="05050102010706020507" pitchFamily="18" charset="2"/>
              </a:rPr>
              <a:t></a:t>
            </a: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	výstupní práce</a:t>
            </a:r>
          </a:p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	Činný výkon do elektrického zařízení je zpravidla vyroben ve zdroji mimo elektrické </a:t>
            </a:r>
            <a:r>
              <a:rPr lang="cs-CZ" altLang="cs-CZ" sz="2000" dirty="0" smtClean="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zařízení (elektrárna, diesel-generátor, …)</a:t>
            </a:r>
            <a:endParaRPr lang="cs-CZ" altLang="cs-CZ" sz="2000" dirty="0">
              <a:solidFill>
                <a:schemeClr val="bg2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*	</a:t>
            </a:r>
            <a:r>
              <a:rPr lang="cs-CZ" altLang="cs-CZ" sz="2000" u="sng" dirty="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jalový výkon</a:t>
            </a: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		výkon potřebný k vytvoření elektromagnetické energie, velikost a charakter odebíraného výkonu je dán principem elektrického zařízení</a:t>
            </a:r>
          </a:p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	</a:t>
            </a:r>
            <a:r>
              <a:rPr lang="cs-CZ" altLang="cs-CZ" sz="2000" u="sng" dirty="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Jalový výkon lze vyrobit ve zdroji nebo přímo u elektrického zařízení</a:t>
            </a:r>
          </a:p>
        </p:txBody>
      </p:sp>
      <p:sp>
        <p:nvSpPr>
          <p:cNvPr id="2" name="Rectangle 112"/>
          <p:cNvSpPr>
            <a:spLocks noChangeArrowheads="1"/>
          </p:cNvSpPr>
          <p:nvPr/>
        </p:nvSpPr>
        <p:spPr bwMode="auto">
          <a:xfrm>
            <a:off x="179388" y="3929063"/>
            <a:ext cx="8856662" cy="28426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271463" indent="-271463" eaLnBrk="0" hangingPunct="0">
              <a:spcBef>
                <a:spcPct val="20000"/>
              </a:spcBef>
              <a:buChar char="n"/>
              <a:tabLst>
                <a:tab pos="271463" algn="l"/>
                <a:tab pos="5022850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827088" indent="-285750" eaLnBrk="0" hangingPunct="0">
              <a:spcBef>
                <a:spcPct val="20000"/>
              </a:spcBef>
              <a:buChar char="n"/>
              <a:tabLst>
                <a:tab pos="271463" algn="l"/>
                <a:tab pos="5022850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235075" indent="-228600" eaLnBrk="0" hangingPunct="0">
              <a:spcBef>
                <a:spcPct val="20000"/>
              </a:spcBef>
              <a:buChar char="n"/>
              <a:tabLst>
                <a:tab pos="271463" algn="l"/>
                <a:tab pos="5022850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43063" indent="-228600" eaLnBrk="0" hangingPunct="0">
              <a:spcBef>
                <a:spcPct val="20000"/>
              </a:spcBef>
              <a:buChar char="n"/>
              <a:tabLst>
                <a:tab pos="271463" algn="l"/>
                <a:tab pos="5022850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n"/>
              <a:tabLst>
                <a:tab pos="271463" algn="l"/>
                <a:tab pos="5022850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271463" algn="l"/>
                <a:tab pos="5022850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271463" algn="l"/>
                <a:tab pos="5022850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271463" algn="l"/>
                <a:tab pos="5022850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271463" algn="l"/>
                <a:tab pos="5022850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</a:rPr>
              <a:t>Výroba činného výkonu je vázána na zdroj elektrické energie – alternátor</a:t>
            </a:r>
          </a:p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</a:rPr>
              <a:t>Jalový výkon vyrobený ve zdroji </a:t>
            </a:r>
            <a:r>
              <a:rPr lang="cs-CZ" altLang="cs-CZ" sz="2000" dirty="0" smtClean="0">
                <a:solidFill>
                  <a:schemeClr val="bg2"/>
                </a:solidFill>
                <a:latin typeface="Arial" panose="020B0604020202020204" pitchFamily="34" charset="0"/>
              </a:rPr>
              <a:t>(v alternátoru) je </a:t>
            </a: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</a:rPr>
              <a:t>třeba přenést </a:t>
            </a:r>
            <a:r>
              <a:rPr lang="cs-CZ" altLang="cs-CZ" sz="2000" dirty="0" smtClean="0">
                <a:solidFill>
                  <a:schemeClr val="bg2"/>
                </a:solidFill>
                <a:latin typeface="Arial" panose="020B0604020202020204" pitchFamily="34" charset="0"/>
              </a:rPr>
              <a:t>do místa </a:t>
            </a: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</a:rPr>
              <a:t>spotřeby, což s sebou přináší problémy:</a:t>
            </a:r>
          </a:p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</a:rPr>
              <a:t>*	zatížení zdroje je definováno zdánlivým výkonem, při nutné dodávce jalového výkonu se snižuje dodávaný činný výkon</a:t>
            </a:r>
          </a:p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</a:rPr>
              <a:t>*	na vedení vznikají činné ztráty 	P </a:t>
            </a:r>
            <a:r>
              <a:rPr lang="en-US" altLang="cs-CZ" sz="20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~</a:t>
            </a: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 * I</a:t>
            </a:r>
            <a:r>
              <a:rPr lang="cs-CZ" altLang="cs-CZ" sz="2000" baseline="300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cs-CZ" altLang="cs-CZ" sz="20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	na vedení vzniká úbytek napětí	</a:t>
            </a: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U </a:t>
            </a:r>
            <a:r>
              <a:rPr lang="en-US" altLang="cs-CZ" sz="20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~</a:t>
            </a: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Z * I</a:t>
            </a:r>
            <a:endParaRPr lang="en-US" altLang="cs-CZ" sz="20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endParaRPr>
          </a:p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</a:t>
            </a:r>
            <a:r>
              <a:rPr lang="en-US" altLang="cs-CZ" sz="20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en-US" altLang="cs-CZ" sz="2000" u="sng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proto je </a:t>
            </a:r>
            <a:r>
              <a:rPr lang="cs-CZ" altLang="cs-CZ" sz="2000" u="sng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výhodnější vytvořit jalový výkon v místě spotřeby</a:t>
            </a:r>
          </a:p>
        </p:txBody>
      </p:sp>
      <p:pic>
        <p:nvPicPr>
          <p:cNvPr id="4104" name="Picture 8" descr="MC900311154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5375" y="115888"/>
            <a:ext cx="1519238" cy="1331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8603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0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90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902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902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902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02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250825" y="188913"/>
            <a:ext cx="8569325" cy="1295400"/>
          </a:xfrm>
        </p:spPr>
        <p:txBody>
          <a:bodyPr/>
          <a:lstStyle/>
          <a:p>
            <a:pPr eaLnBrk="1" hangingPunct="1"/>
            <a:r>
              <a:rPr lang="cs-CZ" altLang="cs-CZ" sz="4000" u="sng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Kompenzace pro zvýšení činného výkonu </a:t>
            </a:r>
            <a:endParaRPr lang="cs-CZ" altLang="cs-CZ" sz="4000" dirty="0" smtClean="0">
              <a:solidFill>
                <a:schemeClr val="bg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0224" name="Rectangle 112"/>
          <p:cNvSpPr>
            <a:spLocks noChangeArrowheads="1"/>
          </p:cNvSpPr>
          <p:nvPr/>
        </p:nvSpPr>
        <p:spPr bwMode="auto">
          <a:xfrm>
            <a:off x="179388" y="1484784"/>
            <a:ext cx="8713787" cy="17346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177800" indent="-1778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*	zdroj je definován zdánlivým výkonem. Jestliže snížíme dodávaný jalový výkon, lze zvýšit činný výkon, zdánlivý výkon se nemění</a:t>
            </a:r>
          </a:p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*	v ideálním případě je zdánlivý výkon stejný jako činný výkon, jalový výkon je </a:t>
            </a:r>
            <a:r>
              <a:rPr lang="cs-CZ" altLang="cs-CZ" sz="2000" dirty="0" smtClean="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nulový (účiník po kompenzaci bude roven 1)</a:t>
            </a:r>
            <a:endParaRPr lang="cs-CZ" altLang="cs-CZ" sz="2000" dirty="0">
              <a:solidFill>
                <a:schemeClr val="bg2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*	vhodné při požadavku menšího nárůstu výkonu  </a:t>
            </a:r>
          </a:p>
        </p:txBody>
      </p:sp>
      <p:sp>
        <p:nvSpPr>
          <p:cNvPr id="37" name="Rectangle 112"/>
          <p:cNvSpPr>
            <a:spLocks noChangeArrowheads="1"/>
          </p:cNvSpPr>
          <p:nvPr/>
        </p:nvSpPr>
        <p:spPr bwMode="auto">
          <a:xfrm>
            <a:off x="178593" y="3284984"/>
            <a:ext cx="8713787" cy="34582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177800" indent="-1778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 dirty="0" smtClean="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Příklad:</a:t>
            </a:r>
          </a:p>
          <a:p>
            <a:pPr marL="0" indent="0" algn="l" eaLnBrk="1" hangingPunct="1">
              <a:buFont typeface="Wingdings" panose="05000000000000000000" pitchFamily="2" charset="2"/>
              <a:buNone/>
            </a:pPr>
            <a:r>
              <a:rPr lang="cs-CZ" altLang="cs-CZ" sz="2000" dirty="0" smtClean="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Odběr do dílny v podniku je 250 A, na tento proud je i dimenzován průřez napájecího kabelu do dílny. Stávající účiník dílny je 0,8. Kompenzace podniku je centrální, v hlavní rozváděči.</a:t>
            </a:r>
          </a:p>
          <a:p>
            <a:pPr marL="0" indent="0" algn="l" eaLnBrk="1" hangingPunct="1">
              <a:buFont typeface="Wingdings" panose="05000000000000000000" pitchFamily="2" charset="2"/>
              <a:buNone/>
            </a:pPr>
            <a:r>
              <a:rPr lang="cs-CZ" altLang="cs-CZ" sz="2000" dirty="0" smtClean="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Je požadavek navýšit proud o 30 A.</a:t>
            </a:r>
            <a:endParaRPr lang="cs-CZ" altLang="cs-CZ" sz="2000" dirty="0">
              <a:solidFill>
                <a:schemeClr val="bg2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marL="0" indent="0" algn="l" eaLnBrk="1" hangingPunct="1">
              <a:buFont typeface="Wingdings" panose="05000000000000000000" pitchFamily="2" charset="2"/>
              <a:buNone/>
            </a:pPr>
            <a:r>
              <a:rPr lang="cs-CZ" altLang="cs-CZ" sz="2000" dirty="0" smtClean="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Možné řešení:</a:t>
            </a:r>
          </a:p>
          <a:p>
            <a:pPr marL="0" indent="0" algn="l" eaLnBrk="1" hangingPunct="1">
              <a:buFont typeface="Wingdings" panose="05000000000000000000" pitchFamily="2" charset="2"/>
              <a:buNone/>
            </a:pPr>
            <a:r>
              <a:rPr lang="cs-CZ" altLang="cs-CZ" sz="2000" dirty="0" smtClean="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- provést kompenzaci v rozváděči na dílně. Tím se sníží celkový odebíraný proudu do dílny</a:t>
            </a:r>
          </a:p>
          <a:p>
            <a:pPr marL="0" indent="0" algn="l" eaLnBrk="1" hangingPunct="1">
              <a:buFont typeface="Wingdings" panose="05000000000000000000" pitchFamily="2" charset="2"/>
              <a:buNone/>
            </a:pPr>
            <a:r>
              <a:rPr lang="cs-CZ" altLang="cs-CZ" sz="2000" dirty="0" smtClean="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- je tak vytvořena rezerva pro připojení nového spotřebiče, bez nutnosti zvyšovat průřez kabelu</a:t>
            </a:r>
          </a:p>
        </p:txBody>
      </p:sp>
    </p:spTree>
    <p:extLst>
      <p:ext uri="{BB962C8B-B14F-4D97-AF65-F5344CB8AC3E}">
        <p14:creationId xmlns:p14="http://schemas.microsoft.com/office/powerpoint/2010/main" val="2895434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0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90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902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02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250825" y="188913"/>
            <a:ext cx="8569325" cy="1295400"/>
          </a:xfrm>
        </p:spPr>
        <p:txBody>
          <a:bodyPr/>
          <a:lstStyle/>
          <a:p>
            <a:pPr eaLnBrk="1" hangingPunct="1"/>
            <a:r>
              <a:rPr lang="cs-CZ" altLang="cs-CZ" sz="4000" u="sng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Kompenzace pro zvýšení činného výkonu - fázorový diagram </a:t>
            </a:r>
            <a:endParaRPr lang="cs-CZ" altLang="cs-CZ" sz="4000" dirty="0" smtClean="0">
              <a:solidFill>
                <a:schemeClr val="bg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Rectangle 112"/>
          <p:cNvSpPr>
            <a:spLocks noChangeArrowheads="1"/>
          </p:cNvSpPr>
          <p:nvPr/>
        </p:nvSpPr>
        <p:spPr bwMode="auto">
          <a:xfrm>
            <a:off x="4892298" y="1873023"/>
            <a:ext cx="3816350" cy="2239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eaLnBrk="0" hangingPunct="0">
              <a:spcBef>
                <a:spcPct val="20000"/>
              </a:spcBef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827088" indent="-285750" eaLnBrk="0" hangingPunct="0">
              <a:spcBef>
                <a:spcPct val="20000"/>
              </a:spcBef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235075" indent="-228600" eaLnBrk="0" hangingPunct="0">
              <a:spcBef>
                <a:spcPct val="20000"/>
              </a:spcBef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43063" indent="-228600" eaLnBrk="0" hangingPunct="0">
              <a:spcBef>
                <a:spcPct val="20000"/>
              </a:spcBef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</a:rPr>
              <a:t>stav 1 – před kompenzací </a:t>
            </a:r>
          </a:p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</a:rPr>
              <a:t>stav 2 – po kompenzaci</a:t>
            </a:r>
          </a:p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</a:rPr>
              <a:t>Zdánlivý výkon zůstává konstantní</a:t>
            </a:r>
          </a:p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 dirty="0">
                <a:solidFill>
                  <a:schemeClr val="bg2"/>
                </a:solidFill>
                <a:latin typeface="Comic Sans MS" panose="030F0702030302020204" pitchFamily="66" charset="0"/>
              </a:rPr>
              <a:t>Přírůstek činného výkonu ?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 dirty="0">
                <a:solidFill>
                  <a:schemeClr val="bg2"/>
                </a:solidFill>
                <a:latin typeface="Arial" panose="020B0604020202020204" pitchFamily="34" charset="0"/>
              </a:rPr>
              <a:t>P</a:t>
            </a:r>
            <a:r>
              <a:rPr lang="cs-CZ" altLang="cs-CZ" sz="2400" baseline="-25000" dirty="0">
                <a:solidFill>
                  <a:schemeClr val="bg2"/>
                </a:solidFill>
                <a:latin typeface="Arial" panose="020B0604020202020204" pitchFamily="34" charset="0"/>
              </a:rPr>
              <a:t>2</a:t>
            </a:r>
            <a:r>
              <a:rPr lang="cs-CZ" altLang="cs-CZ" sz="2400" dirty="0">
                <a:solidFill>
                  <a:schemeClr val="bg2"/>
                </a:solidFill>
                <a:latin typeface="Arial" panose="020B0604020202020204" pitchFamily="34" charset="0"/>
              </a:rPr>
              <a:t> – P</a:t>
            </a:r>
            <a:r>
              <a:rPr lang="cs-CZ" altLang="cs-CZ" sz="2400" baseline="-25000" dirty="0">
                <a:solidFill>
                  <a:schemeClr val="bg2"/>
                </a:solidFill>
                <a:latin typeface="Arial" panose="020B0604020202020204" pitchFamily="34" charset="0"/>
              </a:rPr>
              <a:t>1</a:t>
            </a:r>
            <a:r>
              <a:rPr lang="cs-CZ" altLang="cs-CZ" sz="2400" dirty="0">
                <a:solidFill>
                  <a:schemeClr val="bg2"/>
                </a:solidFill>
                <a:latin typeface="Arial" panose="020B0604020202020204" pitchFamily="34" charset="0"/>
              </a:rPr>
              <a:t> … (I</a:t>
            </a:r>
            <a:r>
              <a:rPr lang="cs-CZ" altLang="cs-CZ" sz="2400" baseline="-25000" dirty="0">
                <a:solidFill>
                  <a:schemeClr val="bg2"/>
                </a:solidFill>
                <a:latin typeface="Arial" panose="020B0604020202020204" pitchFamily="34" charset="0"/>
              </a:rPr>
              <a:t>č2</a:t>
            </a:r>
            <a:r>
              <a:rPr lang="cs-CZ" altLang="cs-CZ" sz="2400" dirty="0">
                <a:solidFill>
                  <a:schemeClr val="bg2"/>
                </a:solidFill>
                <a:latin typeface="Arial" panose="020B0604020202020204" pitchFamily="34" charset="0"/>
              </a:rPr>
              <a:t> – I</a:t>
            </a:r>
            <a:r>
              <a:rPr lang="cs-CZ" altLang="cs-CZ" sz="2400" baseline="-25000" dirty="0">
                <a:solidFill>
                  <a:schemeClr val="bg2"/>
                </a:solidFill>
                <a:latin typeface="Arial" panose="020B0604020202020204" pitchFamily="34" charset="0"/>
              </a:rPr>
              <a:t>č1</a:t>
            </a:r>
            <a:r>
              <a:rPr lang="cs-CZ" altLang="cs-CZ" sz="2400" dirty="0">
                <a:solidFill>
                  <a:schemeClr val="bg2"/>
                </a:solidFill>
                <a:latin typeface="Arial" panose="020B0604020202020204" pitchFamily="34" charset="0"/>
              </a:rPr>
              <a:t>)</a:t>
            </a:r>
            <a:endParaRPr lang="cs-CZ" altLang="cs-CZ" sz="2400" u="sng" baseline="-25000" dirty="0">
              <a:solidFill>
                <a:schemeClr val="bg2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grpSp>
        <p:nvGrpSpPr>
          <p:cNvPr id="48211" name="Group 83"/>
          <p:cNvGrpSpPr>
            <a:grpSpLocks/>
          </p:cNvGrpSpPr>
          <p:nvPr/>
        </p:nvGrpSpPr>
        <p:grpSpPr bwMode="auto">
          <a:xfrm>
            <a:off x="760035" y="1514248"/>
            <a:ext cx="719138" cy="3095625"/>
            <a:chOff x="504" y="2115"/>
            <a:chExt cx="453" cy="1950"/>
          </a:xfrm>
        </p:grpSpPr>
        <p:sp>
          <p:nvSpPr>
            <p:cNvPr id="48175" name="Line 47"/>
            <p:cNvSpPr>
              <a:spLocks noChangeShapeType="1"/>
            </p:cNvSpPr>
            <p:nvPr/>
          </p:nvSpPr>
          <p:spPr bwMode="auto">
            <a:xfrm flipV="1">
              <a:off x="504" y="2160"/>
              <a:ext cx="0" cy="1905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round/>
              <a:headEnd type="none" w="med" len="lg"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8176" name="Text Box 48"/>
            <p:cNvSpPr txBox="1">
              <a:spLocks noChangeArrowheads="1"/>
            </p:cNvSpPr>
            <p:nvPr/>
          </p:nvSpPr>
          <p:spPr bwMode="auto">
            <a:xfrm>
              <a:off x="549" y="2115"/>
              <a:ext cx="40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</a:pPr>
              <a:r>
                <a:rPr lang="en-US" altLang="cs-CZ" sz="1800" dirty="0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Û=U</a:t>
              </a:r>
            </a:p>
          </p:txBody>
        </p:sp>
      </p:grpSp>
      <p:grpSp>
        <p:nvGrpSpPr>
          <p:cNvPr id="48213" name="Group 85"/>
          <p:cNvGrpSpPr>
            <a:grpSpLocks/>
          </p:cNvGrpSpPr>
          <p:nvPr/>
        </p:nvGrpSpPr>
        <p:grpSpPr bwMode="auto">
          <a:xfrm>
            <a:off x="760035" y="4603523"/>
            <a:ext cx="3455988" cy="366712"/>
            <a:chOff x="504" y="4061"/>
            <a:chExt cx="2177" cy="231"/>
          </a:xfrm>
        </p:grpSpPr>
        <p:sp>
          <p:nvSpPr>
            <p:cNvPr id="48178" name="Line 50"/>
            <p:cNvSpPr>
              <a:spLocks noChangeShapeType="1"/>
            </p:cNvSpPr>
            <p:nvPr/>
          </p:nvSpPr>
          <p:spPr bwMode="auto">
            <a:xfrm>
              <a:off x="504" y="4065"/>
              <a:ext cx="1995" cy="0"/>
            </a:xfrm>
            <a:prstGeom prst="line">
              <a:avLst/>
            </a:prstGeom>
            <a:noFill/>
            <a:ln w="38100">
              <a:solidFill>
                <a:schemeClr val="bg1">
                  <a:lumMod val="75000"/>
                </a:schemeClr>
              </a:solidFill>
              <a:round/>
              <a:headEnd type="none" w="med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8179" name="Text Box 51"/>
            <p:cNvSpPr txBox="1">
              <a:spLocks noChangeArrowheads="1"/>
            </p:cNvSpPr>
            <p:nvPr/>
          </p:nvSpPr>
          <p:spPr bwMode="auto">
            <a:xfrm>
              <a:off x="2445" y="4061"/>
              <a:ext cx="2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</a:pPr>
              <a:r>
                <a:rPr lang="en-US" altLang="cs-CZ" sz="1800" dirty="0">
                  <a:solidFill>
                    <a:schemeClr val="bg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</a:t>
              </a:r>
              <a:r>
                <a:rPr lang="en-US" altLang="cs-CZ" sz="1800" baseline="-25000" dirty="0">
                  <a:solidFill>
                    <a:schemeClr val="bg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j1</a:t>
              </a:r>
              <a:endParaRPr lang="en-US" altLang="cs-CZ" sz="18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8212" name="Group 84"/>
          <p:cNvGrpSpPr>
            <a:grpSpLocks/>
          </p:cNvGrpSpPr>
          <p:nvPr/>
        </p:nvGrpSpPr>
        <p:grpSpPr bwMode="auto">
          <a:xfrm>
            <a:off x="760035" y="2377848"/>
            <a:ext cx="415925" cy="2232025"/>
            <a:chOff x="504" y="2659"/>
            <a:chExt cx="262" cy="1406"/>
          </a:xfrm>
        </p:grpSpPr>
        <p:sp>
          <p:nvSpPr>
            <p:cNvPr id="48181" name="Line 53"/>
            <p:cNvSpPr>
              <a:spLocks noChangeShapeType="1"/>
            </p:cNvSpPr>
            <p:nvPr/>
          </p:nvSpPr>
          <p:spPr bwMode="auto">
            <a:xfrm flipV="1">
              <a:off x="526" y="2885"/>
              <a:ext cx="0" cy="1180"/>
            </a:xfrm>
            <a:prstGeom prst="line">
              <a:avLst/>
            </a:prstGeom>
            <a:noFill/>
            <a:ln w="38100">
              <a:solidFill>
                <a:schemeClr val="bg1">
                  <a:lumMod val="75000"/>
                </a:schemeClr>
              </a:solidFill>
              <a:round/>
              <a:headEnd type="none" w="med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8182" name="Text Box 54"/>
            <p:cNvSpPr txBox="1">
              <a:spLocks noChangeArrowheads="1"/>
            </p:cNvSpPr>
            <p:nvPr/>
          </p:nvSpPr>
          <p:spPr bwMode="auto">
            <a:xfrm>
              <a:off x="504" y="2659"/>
              <a:ext cx="26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</a:pPr>
              <a:r>
                <a:rPr lang="en-US" altLang="cs-CZ" sz="1800" dirty="0">
                  <a:solidFill>
                    <a:schemeClr val="bg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</a:t>
              </a:r>
              <a:r>
                <a:rPr lang="cs-CZ" altLang="cs-CZ" sz="1800" baseline="-25000" dirty="0">
                  <a:solidFill>
                    <a:schemeClr val="bg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č</a:t>
              </a:r>
              <a:r>
                <a:rPr lang="en-US" altLang="cs-CZ" sz="1800" baseline="-25000" dirty="0">
                  <a:solidFill>
                    <a:schemeClr val="bg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en-US" altLang="cs-CZ" sz="18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8183" name="Line 55"/>
          <p:cNvSpPr>
            <a:spLocks noChangeShapeType="1"/>
          </p:cNvSpPr>
          <p:nvPr/>
        </p:nvSpPr>
        <p:spPr bwMode="auto">
          <a:xfrm>
            <a:off x="760035" y="2736623"/>
            <a:ext cx="3167063" cy="0"/>
          </a:xfrm>
          <a:prstGeom prst="line">
            <a:avLst/>
          </a:prstGeom>
          <a:noFill/>
          <a:ln w="9525">
            <a:solidFill>
              <a:schemeClr val="bg2"/>
            </a:solidFill>
            <a:prstDash val="dash"/>
            <a:round/>
            <a:headEnd type="none" w="med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8184" name="Line 56"/>
          <p:cNvSpPr>
            <a:spLocks noChangeShapeType="1"/>
          </p:cNvSpPr>
          <p:nvPr/>
        </p:nvSpPr>
        <p:spPr bwMode="auto">
          <a:xfrm flipV="1">
            <a:off x="3927098" y="2736623"/>
            <a:ext cx="0" cy="1873250"/>
          </a:xfrm>
          <a:prstGeom prst="line">
            <a:avLst/>
          </a:prstGeom>
          <a:noFill/>
          <a:ln w="9525">
            <a:solidFill>
              <a:schemeClr val="bg2"/>
            </a:solidFill>
            <a:prstDash val="dash"/>
            <a:round/>
            <a:headEnd type="none" w="med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48214" name="Group 86"/>
          <p:cNvGrpSpPr>
            <a:grpSpLocks/>
          </p:cNvGrpSpPr>
          <p:nvPr/>
        </p:nvGrpSpPr>
        <p:grpSpPr bwMode="auto">
          <a:xfrm>
            <a:off x="829885" y="2449285"/>
            <a:ext cx="3429000" cy="2117725"/>
            <a:chOff x="548" y="2704"/>
            <a:chExt cx="2160" cy="1334"/>
          </a:xfrm>
        </p:grpSpPr>
        <p:sp>
          <p:nvSpPr>
            <p:cNvPr id="48186" name="Line 58"/>
            <p:cNvSpPr>
              <a:spLocks noChangeShapeType="1"/>
            </p:cNvSpPr>
            <p:nvPr/>
          </p:nvSpPr>
          <p:spPr bwMode="auto">
            <a:xfrm flipV="1">
              <a:off x="548" y="2885"/>
              <a:ext cx="1951" cy="1153"/>
            </a:xfrm>
            <a:prstGeom prst="line">
              <a:avLst/>
            </a:prstGeom>
            <a:noFill/>
            <a:ln w="38100">
              <a:solidFill>
                <a:schemeClr val="bg1">
                  <a:lumMod val="75000"/>
                </a:schemeClr>
              </a:solidFill>
              <a:round/>
              <a:headEnd type="none" w="med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8187" name="Text Box 59"/>
            <p:cNvSpPr txBox="1">
              <a:spLocks noChangeArrowheads="1"/>
            </p:cNvSpPr>
            <p:nvPr/>
          </p:nvSpPr>
          <p:spPr bwMode="auto">
            <a:xfrm>
              <a:off x="2499" y="2704"/>
              <a:ext cx="20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</a:pPr>
              <a:r>
                <a:rPr lang="en-US" altLang="cs-CZ" sz="1800" dirty="0">
                  <a:solidFill>
                    <a:schemeClr val="bg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</a:t>
              </a:r>
              <a:r>
                <a:rPr lang="en-US" altLang="cs-CZ" sz="1800" baseline="-25000" dirty="0">
                  <a:solidFill>
                    <a:schemeClr val="bg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en-US" altLang="cs-CZ" sz="18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8192" name="Line 64"/>
          <p:cNvSpPr>
            <a:spLocks noChangeShapeType="1"/>
          </p:cNvSpPr>
          <p:nvPr/>
        </p:nvSpPr>
        <p:spPr bwMode="auto">
          <a:xfrm flipV="1">
            <a:off x="3352423" y="1944460"/>
            <a:ext cx="0" cy="2592388"/>
          </a:xfrm>
          <a:prstGeom prst="line">
            <a:avLst/>
          </a:prstGeom>
          <a:noFill/>
          <a:ln w="9525">
            <a:solidFill>
              <a:schemeClr val="bg2"/>
            </a:solidFill>
            <a:prstDash val="dash"/>
            <a:round/>
            <a:headEnd type="none" w="med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48218" name="Group 90"/>
          <p:cNvGrpSpPr>
            <a:grpSpLocks/>
          </p:cNvGrpSpPr>
          <p:nvPr/>
        </p:nvGrpSpPr>
        <p:grpSpPr bwMode="auto">
          <a:xfrm>
            <a:off x="760035" y="1938110"/>
            <a:ext cx="2592388" cy="2598738"/>
            <a:chOff x="504" y="2382"/>
            <a:chExt cx="1633" cy="1637"/>
          </a:xfrm>
        </p:grpSpPr>
        <p:sp>
          <p:nvSpPr>
            <p:cNvPr id="48194" name="Line 66"/>
            <p:cNvSpPr>
              <a:spLocks noChangeShapeType="1"/>
            </p:cNvSpPr>
            <p:nvPr/>
          </p:nvSpPr>
          <p:spPr bwMode="auto">
            <a:xfrm flipV="1">
              <a:off x="504" y="2386"/>
              <a:ext cx="1633" cy="1633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none" w="med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8195" name="Text Box 67"/>
            <p:cNvSpPr txBox="1">
              <a:spLocks noChangeArrowheads="1"/>
            </p:cNvSpPr>
            <p:nvPr/>
          </p:nvSpPr>
          <p:spPr bwMode="auto">
            <a:xfrm>
              <a:off x="1701" y="2382"/>
              <a:ext cx="20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</a:pPr>
              <a:r>
                <a:rPr lang="en-US" altLang="cs-CZ" sz="18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</a:t>
              </a:r>
              <a:r>
                <a:rPr lang="en-US" altLang="cs-CZ" sz="1800" baseline="-250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n-US" altLang="cs-CZ" sz="18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8198" name="Group 70"/>
          <p:cNvGrpSpPr>
            <a:grpSpLocks/>
          </p:cNvGrpSpPr>
          <p:nvPr/>
        </p:nvGrpSpPr>
        <p:grpSpPr bwMode="auto">
          <a:xfrm>
            <a:off x="758449" y="3744685"/>
            <a:ext cx="720726" cy="433388"/>
            <a:chOff x="1065" y="2840"/>
            <a:chExt cx="454" cy="273"/>
          </a:xfrm>
        </p:grpSpPr>
        <p:sp>
          <p:nvSpPr>
            <p:cNvPr id="48199" name="Text Box 71"/>
            <p:cNvSpPr txBox="1">
              <a:spLocks noChangeArrowheads="1"/>
            </p:cNvSpPr>
            <p:nvPr/>
          </p:nvSpPr>
          <p:spPr bwMode="auto">
            <a:xfrm>
              <a:off x="1065" y="2840"/>
              <a:ext cx="27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</a:pPr>
              <a:r>
                <a:rPr lang="en-US" altLang="cs-CZ" sz="2000" dirty="0">
                  <a:solidFill>
                    <a:schemeClr val="bg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Symbol" panose="05050102010706020507" pitchFamily="18" charset="2"/>
                </a:rPr>
                <a:t></a:t>
              </a:r>
              <a:r>
                <a:rPr lang="cs-CZ" altLang="cs-CZ" sz="2000" baseline="-25000" dirty="0">
                  <a:solidFill>
                    <a:schemeClr val="bg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Symbol" panose="05050102010706020507" pitchFamily="18" charset="2"/>
                </a:rPr>
                <a:t>1</a:t>
              </a:r>
              <a:endParaRPr lang="en-US" altLang="cs-CZ" sz="2000" baseline="-250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endParaRPr>
            </a:p>
          </p:txBody>
        </p:sp>
        <p:sp>
          <p:nvSpPr>
            <p:cNvPr id="48200" name="Freeform 72"/>
            <p:cNvSpPr>
              <a:spLocks/>
            </p:cNvSpPr>
            <p:nvPr/>
          </p:nvSpPr>
          <p:spPr bwMode="auto">
            <a:xfrm>
              <a:off x="1066" y="2886"/>
              <a:ext cx="453" cy="227"/>
            </a:xfrm>
            <a:custGeom>
              <a:avLst/>
              <a:gdLst>
                <a:gd name="T0" fmla="*/ 0 w 453"/>
                <a:gd name="T1" fmla="*/ 0 h 227"/>
                <a:gd name="T2" fmla="*/ 271 w 453"/>
                <a:gd name="T3" fmla="*/ 51 h 227"/>
                <a:gd name="T4" fmla="*/ 453 w 453"/>
                <a:gd name="T5" fmla="*/ 227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3" h="227">
                  <a:moveTo>
                    <a:pt x="0" y="0"/>
                  </a:moveTo>
                  <a:cubicBezTo>
                    <a:pt x="45" y="8"/>
                    <a:pt x="196" y="13"/>
                    <a:pt x="271" y="51"/>
                  </a:cubicBezTo>
                  <a:cubicBezTo>
                    <a:pt x="346" y="89"/>
                    <a:pt x="415" y="190"/>
                    <a:pt x="453" y="227"/>
                  </a:cubicBezTo>
                </a:path>
              </a:pathLst>
            </a:custGeom>
            <a:noFill/>
            <a:ln w="9525" cap="flat" cmpd="sng">
              <a:solidFill>
                <a:schemeClr val="bg2"/>
              </a:solidFill>
              <a:prstDash val="solid"/>
              <a:round/>
              <a:headEnd type="arrow" w="med" len="lg"/>
              <a:tailEnd type="arrow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48201" name="Group 73"/>
          <p:cNvGrpSpPr>
            <a:grpSpLocks/>
          </p:cNvGrpSpPr>
          <p:nvPr/>
        </p:nvGrpSpPr>
        <p:grpSpPr bwMode="auto">
          <a:xfrm>
            <a:off x="831473" y="3312885"/>
            <a:ext cx="720725" cy="396875"/>
            <a:chOff x="1111" y="2568"/>
            <a:chExt cx="454" cy="250"/>
          </a:xfrm>
        </p:grpSpPr>
        <p:sp>
          <p:nvSpPr>
            <p:cNvPr id="48202" name="Freeform 74"/>
            <p:cNvSpPr>
              <a:spLocks/>
            </p:cNvSpPr>
            <p:nvPr/>
          </p:nvSpPr>
          <p:spPr bwMode="auto">
            <a:xfrm>
              <a:off x="1111" y="2568"/>
              <a:ext cx="454" cy="227"/>
            </a:xfrm>
            <a:custGeom>
              <a:avLst/>
              <a:gdLst>
                <a:gd name="T0" fmla="*/ 0 w 454"/>
                <a:gd name="T1" fmla="*/ 0 h 227"/>
                <a:gd name="T2" fmla="*/ 272 w 454"/>
                <a:gd name="T3" fmla="*/ 46 h 227"/>
                <a:gd name="T4" fmla="*/ 454 w 454"/>
                <a:gd name="T5" fmla="*/ 227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4" h="227">
                  <a:moveTo>
                    <a:pt x="0" y="0"/>
                  </a:moveTo>
                  <a:cubicBezTo>
                    <a:pt x="98" y="4"/>
                    <a:pt x="197" y="8"/>
                    <a:pt x="272" y="46"/>
                  </a:cubicBezTo>
                  <a:cubicBezTo>
                    <a:pt x="347" y="84"/>
                    <a:pt x="400" y="155"/>
                    <a:pt x="454" y="227"/>
                  </a:cubicBezTo>
                </a:path>
              </a:pathLst>
            </a:custGeom>
            <a:noFill/>
            <a:ln w="9525" cap="flat" cmpd="sng">
              <a:solidFill>
                <a:schemeClr val="bg2"/>
              </a:solidFill>
              <a:prstDash val="solid"/>
              <a:round/>
              <a:headEnd type="arrow" w="med" len="lg"/>
              <a:tailEnd type="arrow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8203" name="Text Box 75"/>
            <p:cNvSpPr txBox="1">
              <a:spLocks noChangeArrowheads="1"/>
            </p:cNvSpPr>
            <p:nvPr/>
          </p:nvSpPr>
          <p:spPr bwMode="auto">
            <a:xfrm>
              <a:off x="1202" y="2568"/>
              <a:ext cx="27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</a:pPr>
              <a:r>
                <a:rPr lang="en-US" altLang="cs-CZ" sz="20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Symbol" panose="05050102010706020507" pitchFamily="18" charset="2"/>
                </a:rPr>
                <a:t></a:t>
              </a:r>
              <a:r>
                <a:rPr lang="en-US" altLang="cs-CZ" sz="2000" baseline="-250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Symbol" panose="05050102010706020507" pitchFamily="18" charset="2"/>
                </a:rPr>
                <a:t>2</a:t>
              </a:r>
            </a:p>
          </p:txBody>
        </p:sp>
      </p:grpSp>
      <p:sp>
        <p:nvSpPr>
          <p:cNvPr id="48206" name="Arc 78"/>
          <p:cNvSpPr>
            <a:spLocks noChangeAspect="1"/>
          </p:cNvSpPr>
          <p:nvPr/>
        </p:nvSpPr>
        <p:spPr bwMode="auto">
          <a:xfrm>
            <a:off x="758448" y="1790473"/>
            <a:ext cx="3230562" cy="2819400"/>
          </a:xfrm>
          <a:custGeom>
            <a:avLst/>
            <a:gdLst>
              <a:gd name="G0" fmla="+- 0 0 0"/>
              <a:gd name="G1" fmla="+- 16581 0 0"/>
              <a:gd name="G2" fmla="+- 21600 0 0"/>
              <a:gd name="T0" fmla="*/ 13843 w 18992"/>
              <a:gd name="T1" fmla="*/ 0 h 16581"/>
              <a:gd name="T2" fmla="*/ 18992 w 18992"/>
              <a:gd name="T3" fmla="*/ 6291 h 16581"/>
              <a:gd name="T4" fmla="*/ 0 w 18992"/>
              <a:gd name="T5" fmla="*/ 16581 h 165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8992" h="16581" fill="none" extrusionOk="0">
                <a:moveTo>
                  <a:pt x="13843" y="-1"/>
                </a:moveTo>
                <a:cubicBezTo>
                  <a:pt x="15941" y="1752"/>
                  <a:pt x="17689" y="3887"/>
                  <a:pt x="18991" y="6291"/>
                </a:cubicBezTo>
              </a:path>
              <a:path w="18992" h="16581" stroke="0" extrusionOk="0">
                <a:moveTo>
                  <a:pt x="13843" y="-1"/>
                </a:moveTo>
                <a:cubicBezTo>
                  <a:pt x="15941" y="1752"/>
                  <a:pt x="17689" y="3887"/>
                  <a:pt x="18991" y="6291"/>
                </a:cubicBezTo>
                <a:lnTo>
                  <a:pt x="0" y="16581"/>
                </a:lnTo>
                <a:close/>
              </a:path>
            </a:pathLst>
          </a:custGeom>
          <a:noFill/>
          <a:ln w="12700">
            <a:solidFill>
              <a:schemeClr val="bg2"/>
            </a:solidFill>
            <a:prstDash val="sysDot"/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 anchor="ctr">
            <a:spAutoFit/>
          </a:bodyPr>
          <a:lstStyle/>
          <a:p>
            <a:endParaRPr lang="cs-CZ"/>
          </a:p>
        </p:txBody>
      </p:sp>
      <p:grpSp>
        <p:nvGrpSpPr>
          <p:cNvPr id="48217" name="Group 89"/>
          <p:cNvGrpSpPr>
            <a:grpSpLocks/>
          </p:cNvGrpSpPr>
          <p:nvPr/>
        </p:nvGrpSpPr>
        <p:grpSpPr bwMode="auto">
          <a:xfrm>
            <a:off x="255210" y="1801585"/>
            <a:ext cx="466725" cy="2808288"/>
            <a:chOff x="186" y="2296"/>
            <a:chExt cx="294" cy="1769"/>
          </a:xfrm>
        </p:grpSpPr>
        <p:sp>
          <p:nvSpPr>
            <p:cNvPr id="48197" name="Text Box 69"/>
            <p:cNvSpPr txBox="1">
              <a:spLocks noChangeArrowheads="1"/>
            </p:cNvSpPr>
            <p:nvPr/>
          </p:nvSpPr>
          <p:spPr bwMode="auto">
            <a:xfrm>
              <a:off x="186" y="2296"/>
              <a:ext cx="26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</a:pPr>
              <a:r>
                <a:rPr lang="en-US" altLang="cs-CZ" sz="18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</a:t>
              </a:r>
              <a:r>
                <a:rPr lang="cs-CZ" altLang="cs-CZ" sz="1800" baseline="-250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č</a:t>
              </a:r>
              <a:r>
                <a:rPr lang="en-US" altLang="cs-CZ" sz="1800" baseline="-250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48208" name="Line 80"/>
            <p:cNvSpPr>
              <a:spLocks noChangeShapeType="1"/>
            </p:cNvSpPr>
            <p:nvPr/>
          </p:nvSpPr>
          <p:spPr bwMode="auto">
            <a:xfrm flipV="1">
              <a:off x="480" y="2386"/>
              <a:ext cx="0" cy="1679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none" w="med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48209" name="Line 81"/>
          <p:cNvSpPr>
            <a:spLocks noChangeShapeType="1"/>
          </p:cNvSpPr>
          <p:nvPr/>
        </p:nvSpPr>
        <p:spPr bwMode="auto">
          <a:xfrm flipH="1">
            <a:off x="687010" y="1944460"/>
            <a:ext cx="2665413" cy="0"/>
          </a:xfrm>
          <a:prstGeom prst="line">
            <a:avLst/>
          </a:prstGeom>
          <a:noFill/>
          <a:ln w="9525">
            <a:solidFill>
              <a:schemeClr val="bg2"/>
            </a:solidFill>
            <a:prstDash val="dash"/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endParaRPr lang="cs-CZ"/>
          </a:p>
        </p:txBody>
      </p:sp>
      <p:grpSp>
        <p:nvGrpSpPr>
          <p:cNvPr id="48216" name="Group 88"/>
          <p:cNvGrpSpPr>
            <a:grpSpLocks/>
          </p:cNvGrpSpPr>
          <p:nvPr/>
        </p:nvGrpSpPr>
        <p:grpSpPr bwMode="auto">
          <a:xfrm>
            <a:off x="760035" y="4098698"/>
            <a:ext cx="2592388" cy="438150"/>
            <a:chOff x="504" y="3743"/>
            <a:chExt cx="1633" cy="276"/>
          </a:xfrm>
        </p:grpSpPr>
        <p:sp>
          <p:nvSpPr>
            <p:cNvPr id="48196" name="Line 68"/>
            <p:cNvSpPr>
              <a:spLocks noChangeShapeType="1"/>
            </p:cNvSpPr>
            <p:nvPr/>
          </p:nvSpPr>
          <p:spPr bwMode="auto">
            <a:xfrm>
              <a:off x="504" y="4019"/>
              <a:ext cx="1633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none" w="med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8210" name="Text Box 82"/>
            <p:cNvSpPr txBox="1">
              <a:spLocks noChangeArrowheads="1"/>
            </p:cNvSpPr>
            <p:nvPr/>
          </p:nvSpPr>
          <p:spPr bwMode="auto">
            <a:xfrm>
              <a:off x="1819" y="3743"/>
              <a:ext cx="2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</a:pPr>
              <a:r>
                <a:rPr lang="en-US" altLang="cs-CZ" sz="18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</a:t>
              </a:r>
              <a:r>
                <a:rPr lang="en-US" altLang="cs-CZ" sz="1800" baseline="-250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j2</a:t>
              </a:r>
              <a:endParaRPr lang="en-US" altLang="cs-CZ" sz="18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9" name="Rectangle 112"/>
          <p:cNvSpPr>
            <a:spLocks noChangeArrowheads="1"/>
          </p:cNvSpPr>
          <p:nvPr/>
        </p:nvSpPr>
        <p:spPr bwMode="auto">
          <a:xfrm>
            <a:off x="646946" y="5077445"/>
            <a:ext cx="7597462" cy="11191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>
            <a:spAutoFit/>
          </a:bodyPr>
          <a:lstStyle>
            <a:lvl1pPr eaLnBrk="0" hangingPunct="0">
              <a:spcBef>
                <a:spcPct val="20000"/>
              </a:spcBef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827088" indent="-285750" eaLnBrk="0" hangingPunct="0">
              <a:spcBef>
                <a:spcPct val="20000"/>
              </a:spcBef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235075" indent="-228600" eaLnBrk="0" hangingPunct="0">
              <a:spcBef>
                <a:spcPct val="20000"/>
              </a:spcBef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43063" indent="-228600" eaLnBrk="0" hangingPunct="0">
              <a:spcBef>
                <a:spcPct val="20000"/>
              </a:spcBef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 dirty="0" smtClean="0">
                <a:solidFill>
                  <a:schemeClr val="bg2"/>
                </a:solidFill>
                <a:latin typeface="Comic Sans MS" panose="030F0702030302020204" pitchFamily="66" charset="0"/>
              </a:rPr>
              <a:t>Čemu odpovídá maximální nárůst činného výkonu ?</a:t>
            </a:r>
          </a:p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 u="sng" dirty="0" smtClean="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Pro maximální činný výkon musí platit, že úhel  je nulový </a:t>
            </a:r>
          </a:p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 u="sng" dirty="0" smtClean="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 cos = 1  I = I</a:t>
            </a:r>
            <a:r>
              <a:rPr lang="cs-CZ" altLang="cs-CZ" sz="2000" u="sng" baseline="-25000" dirty="0" smtClean="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č</a:t>
            </a:r>
            <a:r>
              <a:rPr lang="cs-CZ" altLang="cs-CZ" sz="2000" u="sng" dirty="0" smtClean="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(S = P)</a:t>
            </a:r>
            <a:endParaRPr lang="cs-CZ" altLang="cs-CZ" sz="2000" u="sng" dirty="0">
              <a:solidFill>
                <a:schemeClr val="bg2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0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8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8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8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8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48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8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4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48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48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48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48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48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82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82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4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"/>
                            </p:stCondLst>
                            <p:childTnLst>
                              <p:par>
                                <p:cTn id="10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4" grpId="0"/>
      <p:bldP spid="48183" grpId="0" animBg="1"/>
      <p:bldP spid="48184" grpId="0" animBg="1"/>
      <p:bldP spid="48192" grpId="0" animBg="1"/>
      <p:bldP spid="48206" grpId="0" animBg="1"/>
      <p:bldP spid="4820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250825" y="188913"/>
            <a:ext cx="8569325" cy="576262"/>
          </a:xfrm>
        </p:spPr>
        <p:txBody>
          <a:bodyPr/>
          <a:lstStyle/>
          <a:p>
            <a:pPr eaLnBrk="1" hangingPunct="1"/>
            <a:r>
              <a:rPr lang="cs-CZ" altLang="cs-CZ" sz="4000" u="sng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Odvození kompenzačního výkonu </a:t>
            </a:r>
            <a:endParaRPr lang="cs-CZ" altLang="cs-CZ" sz="4000" smtClean="0">
              <a:solidFill>
                <a:schemeClr val="bg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0224" name="Rectangle 112"/>
          <p:cNvSpPr>
            <a:spLocks noChangeArrowheads="1"/>
          </p:cNvSpPr>
          <p:nvPr/>
        </p:nvSpPr>
        <p:spPr bwMode="auto">
          <a:xfrm>
            <a:off x="179388" y="1052513"/>
            <a:ext cx="8713787" cy="74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2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Základní předpoklad – nově připojené spotřebiče budou mít přibližně stejný účiník jako stávající.</a:t>
            </a:r>
          </a:p>
        </p:txBody>
      </p:sp>
      <p:sp>
        <p:nvSpPr>
          <p:cNvPr id="2" name="Rectangle 112"/>
          <p:cNvSpPr>
            <a:spLocks noChangeArrowheads="1"/>
          </p:cNvSpPr>
          <p:nvPr/>
        </p:nvSpPr>
        <p:spPr bwMode="auto">
          <a:xfrm>
            <a:off x="179388" y="5661025"/>
            <a:ext cx="8497887" cy="1047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361950" indent="-361950" eaLnBrk="0" hangingPunct="0">
              <a:spcBef>
                <a:spcPct val="20000"/>
              </a:spcBef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827088" indent="-285750" eaLnBrk="0" hangingPunct="0">
              <a:spcBef>
                <a:spcPct val="20000"/>
              </a:spcBef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235075" indent="-228600" eaLnBrk="0" hangingPunct="0">
              <a:spcBef>
                <a:spcPct val="20000"/>
              </a:spcBef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43063" indent="-228600" eaLnBrk="0" hangingPunct="0">
              <a:spcBef>
                <a:spcPct val="20000"/>
              </a:spcBef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</a:rPr>
              <a:t>a)	nejprve připojíme nové spotřebiče bez omezení – stav 3</a:t>
            </a:r>
          </a:p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</a:rPr>
              <a:t>b)	protože nesmíme překročit zdánlivý výkon musíme přivést takový kompenzační proud, aby zdánlivý výkon zůstal konstantní</a:t>
            </a:r>
            <a:endParaRPr lang="cs-CZ" altLang="cs-CZ" sz="2400" u="sng" baseline="-25000">
              <a:solidFill>
                <a:schemeClr val="bg2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grpSp>
        <p:nvGrpSpPr>
          <p:cNvPr id="51257" name="Group 57"/>
          <p:cNvGrpSpPr>
            <a:grpSpLocks/>
          </p:cNvGrpSpPr>
          <p:nvPr/>
        </p:nvGrpSpPr>
        <p:grpSpPr bwMode="auto">
          <a:xfrm>
            <a:off x="4826000" y="4508500"/>
            <a:ext cx="1979613" cy="433388"/>
            <a:chOff x="2722" y="2840"/>
            <a:chExt cx="1247" cy="273"/>
          </a:xfrm>
        </p:grpSpPr>
        <p:sp>
          <p:nvSpPr>
            <p:cNvPr id="51232" name="Text Box 32"/>
            <p:cNvSpPr txBox="1">
              <a:spLocks noChangeArrowheads="1"/>
            </p:cNvSpPr>
            <p:nvPr/>
          </p:nvSpPr>
          <p:spPr bwMode="auto">
            <a:xfrm>
              <a:off x="2807" y="2840"/>
              <a:ext cx="20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</a:pPr>
              <a:r>
                <a:rPr lang="en-US" altLang="cs-CZ" sz="1800">
                  <a:solidFill>
                    <a:schemeClr val="accent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</a:t>
              </a:r>
              <a:r>
                <a:rPr lang="en-US" altLang="cs-CZ" sz="1800" baseline="-25000">
                  <a:solidFill>
                    <a:schemeClr val="accent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</a:t>
              </a:r>
              <a:endParaRPr lang="en-US" altLang="cs-CZ" sz="180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233" name="Line 33"/>
            <p:cNvSpPr>
              <a:spLocks noChangeShapeType="1"/>
            </p:cNvSpPr>
            <p:nvPr/>
          </p:nvSpPr>
          <p:spPr bwMode="auto">
            <a:xfrm flipH="1">
              <a:off x="2722" y="3113"/>
              <a:ext cx="1247" cy="0"/>
            </a:xfrm>
            <a:prstGeom prst="line">
              <a:avLst/>
            </a:prstGeom>
            <a:noFill/>
            <a:ln w="38100">
              <a:solidFill>
                <a:schemeClr val="accent2">
                  <a:lumMod val="50000"/>
                </a:schemeClr>
              </a:solidFill>
              <a:round/>
              <a:headEnd type="none" w="med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51253" name="Group 53"/>
          <p:cNvGrpSpPr>
            <a:grpSpLocks/>
          </p:cNvGrpSpPr>
          <p:nvPr/>
        </p:nvGrpSpPr>
        <p:grpSpPr bwMode="auto">
          <a:xfrm>
            <a:off x="1728788" y="1916113"/>
            <a:ext cx="3960812" cy="3455987"/>
            <a:chOff x="771" y="1207"/>
            <a:chExt cx="2495" cy="2177"/>
          </a:xfrm>
        </p:grpSpPr>
        <p:grpSp>
          <p:nvGrpSpPr>
            <p:cNvPr id="51205" name="Group 5"/>
            <p:cNvGrpSpPr>
              <a:grpSpLocks/>
            </p:cNvGrpSpPr>
            <p:nvPr/>
          </p:nvGrpSpPr>
          <p:grpSpPr bwMode="auto">
            <a:xfrm>
              <a:off x="1089" y="1207"/>
              <a:ext cx="453" cy="1950"/>
              <a:chOff x="504" y="2115"/>
              <a:chExt cx="453" cy="1950"/>
            </a:xfrm>
          </p:grpSpPr>
          <p:sp>
            <p:nvSpPr>
              <p:cNvPr id="51206" name="Line 6"/>
              <p:cNvSpPr>
                <a:spLocks noChangeShapeType="1"/>
              </p:cNvSpPr>
              <p:nvPr/>
            </p:nvSpPr>
            <p:spPr bwMode="auto">
              <a:xfrm flipV="1">
                <a:off x="504" y="2160"/>
                <a:ext cx="0" cy="1905"/>
              </a:xfrm>
              <a:prstGeom prst="line">
                <a:avLst/>
              </a:prstGeom>
              <a:noFill/>
              <a:ln w="25400">
                <a:solidFill>
                  <a:schemeClr val="bg2"/>
                </a:solidFill>
                <a:round/>
                <a:headEnd type="none" w="med" len="lg"/>
                <a:tailEnd type="arrow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207" name="Text Box 7"/>
              <p:cNvSpPr txBox="1">
                <a:spLocks noChangeArrowheads="1"/>
              </p:cNvSpPr>
              <p:nvPr/>
            </p:nvSpPr>
            <p:spPr bwMode="auto">
              <a:xfrm>
                <a:off x="549" y="2115"/>
                <a:ext cx="40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 type="none" w="med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marL="342900" indent="-342900"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eaLnBrk="1" hangingPunct="1">
                  <a:buFont typeface="Wingdings" panose="05000000000000000000" pitchFamily="2" charset="2"/>
                  <a:buNone/>
                </a:pPr>
                <a:r>
                  <a:rPr lang="en-US" altLang="cs-CZ" sz="1800" dirty="0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Û=U</a:t>
                </a:r>
              </a:p>
            </p:txBody>
          </p:sp>
        </p:grpSp>
        <p:grpSp>
          <p:nvGrpSpPr>
            <p:cNvPr id="51246" name="Group 46"/>
            <p:cNvGrpSpPr>
              <a:grpSpLocks/>
            </p:cNvGrpSpPr>
            <p:nvPr/>
          </p:nvGrpSpPr>
          <p:grpSpPr bwMode="auto">
            <a:xfrm>
              <a:off x="1089" y="3153"/>
              <a:ext cx="2177" cy="231"/>
              <a:chOff x="436" y="3153"/>
              <a:chExt cx="2177" cy="231"/>
            </a:xfrm>
          </p:grpSpPr>
          <p:sp>
            <p:nvSpPr>
              <p:cNvPr id="51209" name="Line 9"/>
              <p:cNvSpPr>
                <a:spLocks noChangeShapeType="1"/>
              </p:cNvSpPr>
              <p:nvPr/>
            </p:nvSpPr>
            <p:spPr bwMode="auto">
              <a:xfrm>
                <a:off x="436" y="3157"/>
                <a:ext cx="1995" cy="0"/>
              </a:xfrm>
              <a:prstGeom prst="line">
                <a:avLst/>
              </a:prstGeom>
              <a:noFill/>
              <a:ln w="38100">
                <a:solidFill>
                  <a:schemeClr val="bg1">
                    <a:lumMod val="75000"/>
                  </a:schemeClr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210" name="Text Box 10"/>
              <p:cNvSpPr txBox="1">
                <a:spLocks noChangeArrowheads="1"/>
              </p:cNvSpPr>
              <p:nvPr/>
            </p:nvSpPr>
            <p:spPr bwMode="auto">
              <a:xfrm>
                <a:off x="2377" y="3153"/>
                <a:ext cx="23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 type="none" w="med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marL="342900" indent="-342900"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eaLnBrk="1" hangingPunct="1">
                  <a:buFont typeface="Wingdings" panose="05000000000000000000" pitchFamily="2" charset="2"/>
                  <a:buNone/>
                </a:pPr>
                <a:r>
                  <a:rPr lang="en-US" altLang="cs-CZ" sz="180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en-US" altLang="cs-CZ" sz="1800" baseline="-2500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j1</a:t>
                </a:r>
                <a:endParaRPr lang="en-US" altLang="cs-CZ" sz="1800">
                  <a:solidFill>
                    <a:schemeClr val="bg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51211" name="Group 11"/>
            <p:cNvGrpSpPr>
              <a:grpSpLocks/>
            </p:cNvGrpSpPr>
            <p:nvPr/>
          </p:nvGrpSpPr>
          <p:grpSpPr bwMode="auto">
            <a:xfrm>
              <a:off x="1089" y="1751"/>
              <a:ext cx="262" cy="1406"/>
              <a:chOff x="504" y="2659"/>
              <a:chExt cx="262" cy="1406"/>
            </a:xfrm>
          </p:grpSpPr>
          <p:sp>
            <p:nvSpPr>
              <p:cNvPr id="51212" name="Line 12"/>
              <p:cNvSpPr>
                <a:spLocks noChangeShapeType="1"/>
              </p:cNvSpPr>
              <p:nvPr/>
            </p:nvSpPr>
            <p:spPr bwMode="auto">
              <a:xfrm flipV="1">
                <a:off x="526" y="2885"/>
                <a:ext cx="0" cy="1180"/>
              </a:xfrm>
              <a:prstGeom prst="line">
                <a:avLst/>
              </a:prstGeom>
              <a:noFill/>
              <a:ln w="38100">
                <a:solidFill>
                  <a:schemeClr val="bg1">
                    <a:lumMod val="75000"/>
                  </a:schemeClr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213" name="Text Box 13"/>
              <p:cNvSpPr txBox="1">
                <a:spLocks noChangeArrowheads="1"/>
              </p:cNvSpPr>
              <p:nvPr/>
            </p:nvSpPr>
            <p:spPr bwMode="auto">
              <a:xfrm>
                <a:off x="504" y="2659"/>
                <a:ext cx="26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 type="none" w="med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marL="342900" indent="-342900"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eaLnBrk="1" hangingPunct="1">
                  <a:buFont typeface="Wingdings" panose="05000000000000000000" pitchFamily="2" charset="2"/>
                  <a:buNone/>
                </a:pPr>
                <a:r>
                  <a:rPr lang="en-US" altLang="cs-CZ" sz="1800" dirty="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cs-CZ" altLang="cs-CZ" sz="1800" baseline="-25000" dirty="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č</a:t>
                </a:r>
                <a:r>
                  <a:rPr lang="en-US" altLang="cs-CZ" sz="1800" baseline="-25000" dirty="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endParaRPr lang="en-US" altLang="cs-CZ" sz="1800" dirty="0">
                  <a:solidFill>
                    <a:schemeClr val="bg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51214" name="Line 14"/>
            <p:cNvSpPr>
              <a:spLocks noChangeShapeType="1"/>
            </p:cNvSpPr>
            <p:nvPr/>
          </p:nvSpPr>
          <p:spPr bwMode="auto">
            <a:xfrm>
              <a:off x="1089" y="1977"/>
              <a:ext cx="1995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215" name="Line 15"/>
            <p:cNvSpPr>
              <a:spLocks noChangeShapeType="1"/>
            </p:cNvSpPr>
            <p:nvPr/>
          </p:nvSpPr>
          <p:spPr bwMode="auto">
            <a:xfrm flipV="1">
              <a:off x="3084" y="1977"/>
              <a:ext cx="0" cy="118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51243" name="Group 43"/>
            <p:cNvGrpSpPr>
              <a:grpSpLocks/>
            </p:cNvGrpSpPr>
            <p:nvPr/>
          </p:nvGrpSpPr>
          <p:grpSpPr bwMode="auto">
            <a:xfrm>
              <a:off x="1133" y="1752"/>
              <a:ext cx="1951" cy="1378"/>
              <a:chOff x="480" y="1752"/>
              <a:chExt cx="1951" cy="1378"/>
            </a:xfrm>
          </p:grpSpPr>
          <p:sp>
            <p:nvSpPr>
              <p:cNvPr id="51217" name="Line 17"/>
              <p:cNvSpPr>
                <a:spLocks noChangeShapeType="1"/>
              </p:cNvSpPr>
              <p:nvPr/>
            </p:nvSpPr>
            <p:spPr bwMode="auto">
              <a:xfrm flipV="1">
                <a:off x="480" y="1977"/>
                <a:ext cx="1951" cy="1153"/>
              </a:xfrm>
              <a:prstGeom prst="line">
                <a:avLst/>
              </a:prstGeom>
              <a:noFill/>
              <a:ln w="38100">
                <a:solidFill>
                  <a:schemeClr val="bg1">
                    <a:lumMod val="75000"/>
                  </a:schemeClr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218" name="Text Box 18"/>
              <p:cNvSpPr txBox="1">
                <a:spLocks noChangeArrowheads="1"/>
              </p:cNvSpPr>
              <p:nvPr/>
            </p:nvSpPr>
            <p:spPr bwMode="auto">
              <a:xfrm>
                <a:off x="2154" y="1752"/>
                <a:ext cx="20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 type="none" w="med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marL="342900" indent="-342900"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eaLnBrk="1" hangingPunct="1">
                  <a:buFont typeface="Wingdings" panose="05000000000000000000" pitchFamily="2" charset="2"/>
                  <a:buNone/>
                </a:pPr>
                <a:r>
                  <a:rPr lang="en-US" altLang="cs-CZ" sz="1800" dirty="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en-US" altLang="cs-CZ" sz="1800" baseline="-25000" dirty="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endParaRPr lang="en-US" altLang="cs-CZ" sz="1800" dirty="0">
                  <a:solidFill>
                    <a:schemeClr val="bg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51220" name="Line 20"/>
            <p:cNvSpPr>
              <a:spLocks noChangeShapeType="1"/>
            </p:cNvSpPr>
            <p:nvPr/>
          </p:nvSpPr>
          <p:spPr bwMode="auto">
            <a:xfrm flipV="1">
              <a:off x="2722" y="1478"/>
              <a:ext cx="0" cy="1633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51221" name="Group 21"/>
            <p:cNvGrpSpPr>
              <a:grpSpLocks/>
            </p:cNvGrpSpPr>
            <p:nvPr/>
          </p:nvGrpSpPr>
          <p:grpSpPr bwMode="auto">
            <a:xfrm>
              <a:off x="1089" y="1474"/>
              <a:ext cx="1633" cy="1637"/>
              <a:chOff x="504" y="2382"/>
              <a:chExt cx="1633" cy="1637"/>
            </a:xfrm>
          </p:grpSpPr>
          <p:sp>
            <p:nvSpPr>
              <p:cNvPr id="51222" name="Line 22"/>
              <p:cNvSpPr>
                <a:spLocks noChangeShapeType="1"/>
              </p:cNvSpPr>
              <p:nvPr/>
            </p:nvSpPr>
            <p:spPr bwMode="auto">
              <a:xfrm flipV="1">
                <a:off x="504" y="2386"/>
                <a:ext cx="1633" cy="1633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223" name="Text Box 23"/>
              <p:cNvSpPr txBox="1">
                <a:spLocks noChangeArrowheads="1"/>
              </p:cNvSpPr>
              <p:nvPr/>
            </p:nvSpPr>
            <p:spPr bwMode="auto">
              <a:xfrm>
                <a:off x="1701" y="2382"/>
                <a:ext cx="20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 type="none" w="med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marL="342900" indent="-342900"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eaLnBrk="1" hangingPunct="1">
                  <a:buFont typeface="Wingdings" panose="05000000000000000000" pitchFamily="2" charset="2"/>
                  <a:buNone/>
                </a:pPr>
                <a:r>
                  <a:rPr lang="en-US" altLang="cs-CZ" sz="180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en-US" altLang="cs-CZ" sz="1800" baseline="-2500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endParaRPr lang="en-US" altLang="cs-CZ" sz="18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51224" name="Group 24"/>
            <p:cNvGrpSpPr>
              <a:grpSpLocks/>
            </p:cNvGrpSpPr>
            <p:nvPr/>
          </p:nvGrpSpPr>
          <p:grpSpPr bwMode="auto">
            <a:xfrm>
              <a:off x="1088" y="2612"/>
              <a:ext cx="454" cy="273"/>
              <a:chOff x="1065" y="2840"/>
              <a:chExt cx="454" cy="273"/>
            </a:xfrm>
          </p:grpSpPr>
          <p:sp>
            <p:nvSpPr>
              <p:cNvPr id="51225" name="Text Box 25"/>
              <p:cNvSpPr txBox="1">
                <a:spLocks noChangeArrowheads="1"/>
              </p:cNvSpPr>
              <p:nvPr/>
            </p:nvSpPr>
            <p:spPr bwMode="auto">
              <a:xfrm>
                <a:off x="1065" y="2840"/>
                <a:ext cx="274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 type="none" w="med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marL="342900" indent="-342900"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eaLnBrk="1" hangingPunct="1">
                  <a:buFont typeface="Wingdings" panose="05000000000000000000" pitchFamily="2" charset="2"/>
                  <a:buNone/>
                </a:pPr>
                <a:r>
                  <a:rPr lang="en-US" altLang="cs-CZ" sz="2000" dirty="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Symbol" panose="05050102010706020507" pitchFamily="18" charset="2"/>
                  </a:rPr>
                  <a:t></a:t>
                </a:r>
                <a:r>
                  <a:rPr lang="cs-CZ" altLang="cs-CZ" sz="2000" baseline="-25000" dirty="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Symbol" panose="05050102010706020507" pitchFamily="18" charset="2"/>
                  </a:rPr>
                  <a:t>1</a:t>
                </a:r>
                <a:endParaRPr lang="en-US" altLang="cs-CZ" sz="2000" baseline="-25000" dirty="0">
                  <a:solidFill>
                    <a:schemeClr val="bg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Symbol" panose="05050102010706020507" pitchFamily="18" charset="2"/>
                </a:endParaRPr>
              </a:p>
            </p:txBody>
          </p:sp>
          <p:sp>
            <p:nvSpPr>
              <p:cNvPr id="51226" name="Freeform 26"/>
              <p:cNvSpPr>
                <a:spLocks/>
              </p:cNvSpPr>
              <p:nvPr/>
            </p:nvSpPr>
            <p:spPr bwMode="auto">
              <a:xfrm>
                <a:off x="1066" y="2886"/>
                <a:ext cx="453" cy="227"/>
              </a:xfrm>
              <a:custGeom>
                <a:avLst/>
                <a:gdLst>
                  <a:gd name="T0" fmla="*/ 0 w 453"/>
                  <a:gd name="T1" fmla="*/ 0 h 227"/>
                  <a:gd name="T2" fmla="*/ 271 w 453"/>
                  <a:gd name="T3" fmla="*/ 51 h 227"/>
                  <a:gd name="T4" fmla="*/ 453 w 453"/>
                  <a:gd name="T5" fmla="*/ 227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53" h="227">
                    <a:moveTo>
                      <a:pt x="0" y="0"/>
                    </a:moveTo>
                    <a:cubicBezTo>
                      <a:pt x="45" y="8"/>
                      <a:pt x="196" y="13"/>
                      <a:pt x="271" y="51"/>
                    </a:cubicBezTo>
                    <a:cubicBezTo>
                      <a:pt x="346" y="89"/>
                      <a:pt x="415" y="190"/>
                      <a:pt x="453" y="227"/>
                    </a:cubicBezTo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arrow" w="med" len="lg"/>
                <a:tailEnd type="arrow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51227" name="Group 27"/>
            <p:cNvGrpSpPr>
              <a:grpSpLocks/>
            </p:cNvGrpSpPr>
            <p:nvPr/>
          </p:nvGrpSpPr>
          <p:grpSpPr bwMode="auto">
            <a:xfrm>
              <a:off x="1134" y="2340"/>
              <a:ext cx="454" cy="250"/>
              <a:chOff x="1111" y="2568"/>
              <a:chExt cx="454" cy="250"/>
            </a:xfrm>
          </p:grpSpPr>
          <p:sp>
            <p:nvSpPr>
              <p:cNvPr id="51228" name="Freeform 28"/>
              <p:cNvSpPr>
                <a:spLocks/>
              </p:cNvSpPr>
              <p:nvPr/>
            </p:nvSpPr>
            <p:spPr bwMode="auto">
              <a:xfrm>
                <a:off x="1111" y="2568"/>
                <a:ext cx="454" cy="227"/>
              </a:xfrm>
              <a:custGeom>
                <a:avLst/>
                <a:gdLst>
                  <a:gd name="T0" fmla="*/ 0 w 454"/>
                  <a:gd name="T1" fmla="*/ 0 h 227"/>
                  <a:gd name="T2" fmla="*/ 272 w 454"/>
                  <a:gd name="T3" fmla="*/ 46 h 227"/>
                  <a:gd name="T4" fmla="*/ 454 w 454"/>
                  <a:gd name="T5" fmla="*/ 227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54" h="227">
                    <a:moveTo>
                      <a:pt x="0" y="0"/>
                    </a:moveTo>
                    <a:cubicBezTo>
                      <a:pt x="98" y="4"/>
                      <a:pt x="197" y="8"/>
                      <a:pt x="272" y="46"/>
                    </a:cubicBezTo>
                    <a:cubicBezTo>
                      <a:pt x="347" y="84"/>
                      <a:pt x="400" y="155"/>
                      <a:pt x="454" y="227"/>
                    </a:cubicBezTo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arrow" w="med" len="lg"/>
                <a:tailEnd type="arrow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229" name="Text Box 29"/>
              <p:cNvSpPr txBox="1">
                <a:spLocks noChangeArrowheads="1"/>
              </p:cNvSpPr>
              <p:nvPr/>
            </p:nvSpPr>
            <p:spPr bwMode="auto">
              <a:xfrm>
                <a:off x="1202" y="2568"/>
                <a:ext cx="271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 type="none" w="med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marL="342900" indent="-342900"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eaLnBrk="1" hangingPunct="1">
                  <a:buFont typeface="Wingdings" panose="05000000000000000000" pitchFamily="2" charset="2"/>
                  <a:buNone/>
                </a:pPr>
                <a:r>
                  <a:rPr lang="en-US" altLang="cs-CZ" sz="200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Symbol" panose="05050102010706020507" pitchFamily="18" charset="2"/>
                  </a:rPr>
                  <a:t></a:t>
                </a:r>
                <a:r>
                  <a:rPr lang="en-US" altLang="cs-CZ" sz="2000" baseline="-2500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Symbol" panose="05050102010706020507" pitchFamily="18" charset="2"/>
                  </a:rPr>
                  <a:t>2</a:t>
                </a:r>
              </a:p>
            </p:txBody>
          </p:sp>
        </p:grpSp>
        <p:sp>
          <p:nvSpPr>
            <p:cNvPr id="51230" name="Arc 30"/>
            <p:cNvSpPr>
              <a:spLocks noChangeAspect="1"/>
            </p:cNvSpPr>
            <p:nvPr/>
          </p:nvSpPr>
          <p:spPr bwMode="auto">
            <a:xfrm>
              <a:off x="1088" y="1381"/>
              <a:ext cx="2035" cy="1776"/>
            </a:xfrm>
            <a:custGeom>
              <a:avLst/>
              <a:gdLst>
                <a:gd name="G0" fmla="+- 0 0 0"/>
                <a:gd name="G1" fmla="+- 16581 0 0"/>
                <a:gd name="G2" fmla="+- 21600 0 0"/>
                <a:gd name="T0" fmla="*/ 13843 w 18992"/>
                <a:gd name="T1" fmla="*/ 0 h 16581"/>
                <a:gd name="T2" fmla="*/ 18992 w 18992"/>
                <a:gd name="T3" fmla="*/ 6291 h 16581"/>
                <a:gd name="T4" fmla="*/ 0 w 18992"/>
                <a:gd name="T5" fmla="*/ 16581 h 165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992" h="16581" fill="none" extrusionOk="0">
                  <a:moveTo>
                    <a:pt x="13843" y="-1"/>
                  </a:moveTo>
                  <a:cubicBezTo>
                    <a:pt x="15941" y="1752"/>
                    <a:pt x="17689" y="3887"/>
                    <a:pt x="18991" y="6291"/>
                  </a:cubicBezTo>
                </a:path>
                <a:path w="18992" h="16581" stroke="0" extrusionOk="0">
                  <a:moveTo>
                    <a:pt x="13843" y="-1"/>
                  </a:moveTo>
                  <a:cubicBezTo>
                    <a:pt x="15941" y="1752"/>
                    <a:pt x="17689" y="3887"/>
                    <a:pt x="18991" y="6291"/>
                  </a:cubicBezTo>
                  <a:lnTo>
                    <a:pt x="0" y="16581"/>
                  </a:lnTo>
                  <a:close/>
                </a:path>
              </a:pathLst>
            </a:custGeom>
            <a:noFill/>
            <a:ln w="12700">
              <a:solidFill>
                <a:schemeClr val="bg2"/>
              </a:solidFill>
              <a:prstDash val="sysDot"/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36000" rIns="36000" bIns="36000" anchor="ctr">
              <a:spAutoFit/>
            </a:bodyPr>
            <a:lstStyle/>
            <a:p>
              <a:endParaRPr lang="cs-CZ"/>
            </a:p>
          </p:txBody>
        </p:sp>
        <p:grpSp>
          <p:nvGrpSpPr>
            <p:cNvPr id="51234" name="Group 34"/>
            <p:cNvGrpSpPr>
              <a:grpSpLocks/>
            </p:cNvGrpSpPr>
            <p:nvPr/>
          </p:nvGrpSpPr>
          <p:grpSpPr bwMode="auto">
            <a:xfrm>
              <a:off x="771" y="1388"/>
              <a:ext cx="294" cy="1769"/>
              <a:chOff x="186" y="2296"/>
              <a:chExt cx="294" cy="1769"/>
            </a:xfrm>
          </p:grpSpPr>
          <p:sp>
            <p:nvSpPr>
              <p:cNvPr id="51235" name="Text Box 35"/>
              <p:cNvSpPr txBox="1">
                <a:spLocks noChangeArrowheads="1"/>
              </p:cNvSpPr>
              <p:nvPr/>
            </p:nvSpPr>
            <p:spPr bwMode="auto">
              <a:xfrm>
                <a:off x="186" y="2296"/>
                <a:ext cx="26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 type="none" w="med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marL="342900" indent="-342900"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eaLnBrk="1" hangingPunct="1">
                  <a:buFont typeface="Wingdings" panose="05000000000000000000" pitchFamily="2" charset="2"/>
                  <a:buNone/>
                </a:pPr>
                <a:r>
                  <a:rPr lang="en-US" altLang="cs-CZ" sz="180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cs-CZ" altLang="cs-CZ" sz="1800" baseline="-2500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č</a:t>
                </a:r>
                <a:r>
                  <a:rPr lang="en-US" altLang="cs-CZ" sz="1800" baseline="-2500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</a:p>
            </p:txBody>
          </p:sp>
          <p:sp>
            <p:nvSpPr>
              <p:cNvPr id="51236" name="Line 36"/>
              <p:cNvSpPr>
                <a:spLocks noChangeShapeType="1"/>
              </p:cNvSpPr>
              <p:nvPr/>
            </p:nvSpPr>
            <p:spPr bwMode="auto">
              <a:xfrm flipV="1">
                <a:off x="480" y="2386"/>
                <a:ext cx="0" cy="1679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51237" name="Line 37"/>
            <p:cNvSpPr>
              <a:spLocks noChangeShapeType="1"/>
            </p:cNvSpPr>
            <p:nvPr/>
          </p:nvSpPr>
          <p:spPr bwMode="auto">
            <a:xfrm flipH="1">
              <a:off x="1043" y="1478"/>
              <a:ext cx="1679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endParaRPr lang="cs-CZ"/>
            </a:p>
          </p:txBody>
        </p:sp>
        <p:grpSp>
          <p:nvGrpSpPr>
            <p:cNvPr id="51238" name="Group 38"/>
            <p:cNvGrpSpPr>
              <a:grpSpLocks/>
            </p:cNvGrpSpPr>
            <p:nvPr/>
          </p:nvGrpSpPr>
          <p:grpSpPr bwMode="auto">
            <a:xfrm>
              <a:off x="1089" y="2835"/>
              <a:ext cx="1633" cy="276"/>
              <a:chOff x="504" y="3743"/>
              <a:chExt cx="1633" cy="276"/>
            </a:xfrm>
          </p:grpSpPr>
          <p:sp>
            <p:nvSpPr>
              <p:cNvPr id="51239" name="Line 39"/>
              <p:cNvSpPr>
                <a:spLocks noChangeShapeType="1"/>
              </p:cNvSpPr>
              <p:nvPr/>
            </p:nvSpPr>
            <p:spPr bwMode="auto">
              <a:xfrm>
                <a:off x="504" y="4019"/>
                <a:ext cx="1633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240" name="Text Box 40"/>
              <p:cNvSpPr txBox="1">
                <a:spLocks noChangeArrowheads="1"/>
              </p:cNvSpPr>
              <p:nvPr/>
            </p:nvSpPr>
            <p:spPr bwMode="auto">
              <a:xfrm>
                <a:off x="1819" y="3743"/>
                <a:ext cx="23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 type="none" w="med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marL="342900" indent="-342900"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eaLnBrk="1" hangingPunct="1">
                  <a:buFont typeface="Wingdings" panose="05000000000000000000" pitchFamily="2" charset="2"/>
                  <a:buNone/>
                </a:pPr>
                <a:r>
                  <a:rPr lang="en-US" altLang="cs-CZ" sz="180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en-US" altLang="cs-CZ" sz="1800" baseline="-2500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j2</a:t>
                </a:r>
                <a:endParaRPr lang="en-US" altLang="cs-CZ" sz="18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51255" name="Group 55"/>
          <p:cNvGrpSpPr>
            <a:grpSpLocks/>
          </p:cNvGrpSpPr>
          <p:nvPr/>
        </p:nvGrpSpPr>
        <p:grpSpPr bwMode="auto">
          <a:xfrm>
            <a:off x="2263775" y="2420938"/>
            <a:ext cx="4613275" cy="2592387"/>
            <a:chOff x="1108" y="1525"/>
            <a:chExt cx="2906" cy="1633"/>
          </a:xfrm>
        </p:grpSpPr>
        <p:sp>
          <p:nvSpPr>
            <p:cNvPr id="51242" name="Line 42"/>
            <p:cNvSpPr>
              <a:spLocks noChangeShapeType="1"/>
            </p:cNvSpPr>
            <p:nvPr/>
          </p:nvSpPr>
          <p:spPr bwMode="auto">
            <a:xfrm rot="21540000" flipV="1">
              <a:off x="1108" y="1525"/>
              <a:ext cx="2906" cy="1633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36000" rIns="36000" bIns="36000">
              <a:spAutoFit/>
            </a:bodyPr>
            <a:lstStyle/>
            <a:p>
              <a:endParaRPr lang="cs-CZ"/>
            </a:p>
          </p:txBody>
        </p:sp>
        <p:sp>
          <p:nvSpPr>
            <p:cNvPr id="51245" name="Text Box 45"/>
            <p:cNvSpPr txBox="1">
              <a:spLocks noChangeArrowheads="1"/>
            </p:cNvSpPr>
            <p:nvPr/>
          </p:nvSpPr>
          <p:spPr bwMode="auto">
            <a:xfrm>
              <a:off x="3805" y="1611"/>
              <a:ext cx="20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</a:pPr>
              <a:r>
                <a:rPr lang="en-US" altLang="cs-CZ" sz="18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</a:t>
              </a:r>
              <a:r>
                <a:rPr lang="en-US" altLang="cs-CZ" sz="1800" baseline="-250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en-US" altLang="cs-CZ" sz="18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1248" name="Line 48"/>
          <p:cNvSpPr>
            <a:spLocks noChangeShapeType="1"/>
          </p:cNvSpPr>
          <p:nvPr/>
        </p:nvSpPr>
        <p:spPr bwMode="auto">
          <a:xfrm>
            <a:off x="4789488" y="2349500"/>
            <a:ext cx="2087562" cy="0"/>
          </a:xfrm>
          <a:prstGeom prst="line">
            <a:avLst/>
          </a:prstGeom>
          <a:noFill/>
          <a:ln w="9525">
            <a:solidFill>
              <a:schemeClr val="bg2"/>
            </a:solidFill>
            <a:prstDash val="dash"/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endParaRPr lang="cs-CZ"/>
          </a:p>
        </p:txBody>
      </p:sp>
      <p:sp>
        <p:nvSpPr>
          <p:cNvPr id="51249" name="Line 49"/>
          <p:cNvSpPr>
            <a:spLocks noChangeShapeType="1"/>
          </p:cNvSpPr>
          <p:nvPr/>
        </p:nvSpPr>
        <p:spPr bwMode="auto">
          <a:xfrm>
            <a:off x="6842125" y="2349500"/>
            <a:ext cx="0" cy="2735263"/>
          </a:xfrm>
          <a:prstGeom prst="line">
            <a:avLst/>
          </a:prstGeom>
          <a:noFill/>
          <a:ln w="9525">
            <a:solidFill>
              <a:schemeClr val="bg2"/>
            </a:solidFill>
            <a:prstDash val="dash"/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endParaRPr lang="cs-CZ"/>
          </a:p>
        </p:txBody>
      </p:sp>
      <p:grpSp>
        <p:nvGrpSpPr>
          <p:cNvPr id="51256" name="Group 56"/>
          <p:cNvGrpSpPr>
            <a:grpSpLocks/>
          </p:cNvGrpSpPr>
          <p:nvPr/>
        </p:nvGrpSpPr>
        <p:grpSpPr bwMode="auto">
          <a:xfrm>
            <a:off x="2268538" y="5084763"/>
            <a:ext cx="4579937" cy="366712"/>
            <a:chOff x="1111" y="3203"/>
            <a:chExt cx="2885" cy="231"/>
          </a:xfrm>
        </p:grpSpPr>
        <p:sp>
          <p:nvSpPr>
            <p:cNvPr id="51250" name="Line 50"/>
            <p:cNvSpPr>
              <a:spLocks noChangeShapeType="1"/>
            </p:cNvSpPr>
            <p:nvPr/>
          </p:nvSpPr>
          <p:spPr bwMode="auto">
            <a:xfrm>
              <a:off x="1111" y="3203"/>
              <a:ext cx="2885" cy="0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36000" rIns="36000" bIns="36000">
              <a:spAutoFit/>
            </a:bodyPr>
            <a:lstStyle/>
            <a:p>
              <a:endParaRPr lang="cs-CZ"/>
            </a:p>
          </p:txBody>
        </p:sp>
        <p:sp>
          <p:nvSpPr>
            <p:cNvPr id="51251" name="Text Box 51"/>
            <p:cNvSpPr txBox="1">
              <a:spLocks noChangeArrowheads="1"/>
            </p:cNvSpPr>
            <p:nvPr/>
          </p:nvSpPr>
          <p:spPr bwMode="auto">
            <a:xfrm>
              <a:off x="3747" y="3203"/>
              <a:ext cx="2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</a:pPr>
              <a:r>
                <a:rPr lang="en-US" altLang="cs-CZ" sz="18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</a:t>
              </a:r>
              <a:r>
                <a:rPr lang="en-US" altLang="cs-CZ" sz="1800" baseline="-250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j3</a:t>
              </a:r>
              <a:endParaRPr lang="en-US" altLang="cs-CZ" sz="18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1258" name="Group 58"/>
          <p:cNvGrpSpPr>
            <a:grpSpLocks/>
          </p:cNvGrpSpPr>
          <p:nvPr/>
        </p:nvGrpSpPr>
        <p:grpSpPr bwMode="auto">
          <a:xfrm>
            <a:off x="179388" y="4581525"/>
            <a:ext cx="1979612" cy="433388"/>
            <a:chOff x="2722" y="2840"/>
            <a:chExt cx="1247" cy="273"/>
          </a:xfrm>
        </p:grpSpPr>
        <p:sp>
          <p:nvSpPr>
            <p:cNvPr id="51259" name="Text Box 59"/>
            <p:cNvSpPr txBox="1">
              <a:spLocks noChangeArrowheads="1"/>
            </p:cNvSpPr>
            <p:nvPr/>
          </p:nvSpPr>
          <p:spPr bwMode="auto">
            <a:xfrm>
              <a:off x="2807" y="2840"/>
              <a:ext cx="20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</a:pPr>
              <a:r>
                <a:rPr lang="en-US" altLang="cs-CZ" sz="1800" dirty="0" err="1">
                  <a:solidFill>
                    <a:schemeClr val="accent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</a:t>
              </a:r>
              <a:r>
                <a:rPr lang="en-US" altLang="cs-CZ" sz="1800" baseline="-25000" dirty="0" err="1">
                  <a:solidFill>
                    <a:schemeClr val="accent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</a:t>
              </a:r>
              <a:endParaRPr lang="en-US" altLang="cs-CZ" sz="18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260" name="Line 60"/>
            <p:cNvSpPr>
              <a:spLocks noChangeShapeType="1"/>
            </p:cNvSpPr>
            <p:nvPr/>
          </p:nvSpPr>
          <p:spPr bwMode="auto">
            <a:xfrm flipH="1">
              <a:off x="2722" y="3113"/>
              <a:ext cx="1247" cy="0"/>
            </a:xfrm>
            <a:prstGeom prst="line">
              <a:avLst/>
            </a:prstGeom>
            <a:noFill/>
            <a:ln w="38100">
              <a:solidFill>
                <a:schemeClr val="accent2">
                  <a:lumMod val="50000"/>
                </a:schemeClr>
              </a:solidFill>
              <a:round/>
              <a:headEnd type="none" w="med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0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90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1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1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1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1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51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1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51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51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4" grpId="0"/>
      <p:bldP spid="51248" grpId="0" animBg="1"/>
      <p:bldP spid="5124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250825" y="188913"/>
            <a:ext cx="8569325" cy="576262"/>
          </a:xfrm>
        </p:spPr>
        <p:txBody>
          <a:bodyPr/>
          <a:lstStyle/>
          <a:p>
            <a:pPr eaLnBrk="1" hangingPunct="1"/>
            <a:r>
              <a:rPr lang="cs-CZ" altLang="cs-CZ" sz="4000" u="sng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Odvození kompenzačního výkonu </a:t>
            </a:r>
            <a:endParaRPr lang="cs-CZ" altLang="cs-CZ" sz="4000" dirty="0" smtClean="0">
              <a:solidFill>
                <a:schemeClr val="bg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0224" name="Rectangle 112"/>
          <p:cNvSpPr>
            <a:spLocks noChangeArrowheads="1"/>
          </p:cNvSpPr>
          <p:nvPr/>
        </p:nvSpPr>
        <p:spPr bwMode="auto">
          <a:xfrm>
            <a:off x="5940425" y="1268413"/>
            <a:ext cx="2557463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 u="sng" dirty="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stávající stav</a:t>
            </a: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</a:p>
          <a:p>
            <a:pPr algn="l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- výkony S</a:t>
            </a:r>
            <a:r>
              <a:rPr lang="cs-CZ" altLang="cs-CZ" sz="2000" baseline="-25000" dirty="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1</a:t>
            </a: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, Q</a:t>
            </a:r>
            <a:r>
              <a:rPr lang="cs-CZ" altLang="cs-CZ" sz="2000" baseline="-25000" dirty="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1</a:t>
            </a: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, a P</a:t>
            </a:r>
            <a:r>
              <a:rPr lang="cs-CZ" altLang="cs-CZ" sz="2000" baseline="-25000" dirty="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1</a:t>
            </a:r>
            <a:endParaRPr lang="cs-CZ" altLang="cs-CZ" sz="2000" dirty="0">
              <a:solidFill>
                <a:schemeClr val="bg2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algn="l"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000" u="sng" dirty="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zadání</a:t>
            </a: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- výkon P</a:t>
            </a:r>
            <a:r>
              <a:rPr lang="cs-CZ" altLang="cs-CZ" sz="2000" baseline="-25000" dirty="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2</a:t>
            </a:r>
          </a:p>
        </p:txBody>
      </p:sp>
      <p:grpSp>
        <p:nvGrpSpPr>
          <p:cNvPr id="52283" name="Group 59"/>
          <p:cNvGrpSpPr>
            <a:grpSpLocks/>
          </p:cNvGrpSpPr>
          <p:nvPr/>
        </p:nvGrpSpPr>
        <p:grpSpPr bwMode="auto">
          <a:xfrm>
            <a:off x="107950" y="844550"/>
            <a:ext cx="5386388" cy="2871788"/>
            <a:chOff x="68" y="532"/>
            <a:chExt cx="3393" cy="1809"/>
          </a:xfrm>
        </p:grpSpPr>
        <p:grpSp>
          <p:nvGrpSpPr>
            <p:cNvPr id="52229" name="Group 5"/>
            <p:cNvGrpSpPr>
              <a:grpSpLocks noChangeAspect="1"/>
            </p:cNvGrpSpPr>
            <p:nvPr/>
          </p:nvGrpSpPr>
          <p:grpSpPr bwMode="auto">
            <a:xfrm>
              <a:off x="2410" y="1835"/>
              <a:ext cx="998" cy="213"/>
              <a:chOff x="2722" y="2855"/>
              <a:chExt cx="1247" cy="267"/>
            </a:xfrm>
          </p:grpSpPr>
          <p:sp>
            <p:nvSpPr>
              <p:cNvPr id="52230" name="Text Box 6"/>
              <p:cNvSpPr txBox="1">
                <a:spLocks noChangeAspect="1" noChangeArrowheads="1"/>
              </p:cNvSpPr>
              <p:nvPr/>
            </p:nvSpPr>
            <p:spPr bwMode="auto">
              <a:xfrm>
                <a:off x="2786" y="2855"/>
                <a:ext cx="250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 type="none" w="med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marL="342900" indent="-342900"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eaLnBrk="1" hangingPunct="1">
                  <a:buFont typeface="Wingdings" panose="05000000000000000000" pitchFamily="2" charset="2"/>
                  <a:buNone/>
                </a:pPr>
                <a:r>
                  <a:rPr lang="en-US" altLang="cs-CZ" sz="1600" dirty="0" err="1">
                    <a:solidFill>
                      <a:schemeClr val="accent2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en-US" altLang="cs-CZ" sz="1600" baseline="-25000" dirty="0" err="1">
                    <a:solidFill>
                      <a:schemeClr val="accent2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</a:t>
                </a:r>
                <a:endParaRPr lang="en-US" altLang="cs-CZ" sz="1600" dirty="0">
                  <a:solidFill>
                    <a:schemeClr val="accent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2231" name="Line 7"/>
              <p:cNvSpPr>
                <a:spLocks noChangeAspect="1" noChangeShapeType="1"/>
              </p:cNvSpPr>
              <p:nvPr/>
            </p:nvSpPr>
            <p:spPr bwMode="auto">
              <a:xfrm flipH="1">
                <a:off x="2722" y="3113"/>
                <a:ext cx="1247" cy="0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52233" name="Group 9"/>
            <p:cNvGrpSpPr>
              <a:grpSpLocks noChangeAspect="1"/>
            </p:cNvGrpSpPr>
            <p:nvPr/>
          </p:nvGrpSpPr>
          <p:grpSpPr bwMode="auto">
            <a:xfrm>
              <a:off x="1103" y="532"/>
              <a:ext cx="387" cy="1549"/>
              <a:chOff x="504" y="2130"/>
              <a:chExt cx="483" cy="1935"/>
            </a:xfrm>
          </p:grpSpPr>
          <p:sp>
            <p:nvSpPr>
              <p:cNvPr id="52234" name="Line 10"/>
              <p:cNvSpPr>
                <a:spLocks noChangeAspect="1" noChangeShapeType="1"/>
              </p:cNvSpPr>
              <p:nvPr/>
            </p:nvSpPr>
            <p:spPr bwMode="auto">
              <a:xfrm flipV="1">
                <a:off x="504" y="2160"/>
                <a:ext cx="0" cy="1905"/>
              </a:xfrm>
              <a:prstGeom prst="line">
                <a:avLst/>
              </a:prstGeom>
              <a:noFill/>
              <a:ln w="25400">
                <a:solidFill>
                  <a:schemeClr val="bg2"/>
                </a:solidFill>
                <a:round/>
                <a:headEnd type="none" w="med" len="lg"/>
                <a:tailEnd type="arrow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235" name="Text Box 11"/>
              <p:cNvSpPr txBox="1">
                <a:spLocks noChangeAspect="1" noChangeArrowheads="1"/>
              </p:cNvSpPr>
              <p:nvPr/>
            </p:nvSpPr>
            <p:spPr bwMode="auto">
              <a:xfrm>
                <a:off x="519" y="2130"/>
                <a:ext cx="468" cy="2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 type="none" w="med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marL="342900" indent="-342900"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eaLnBrk="1" hangingPunct="1">
                  <a:buFont typeface="Wingdings" panose="05000000000000000000" pitchFamily="2" charset="2"/>
                  <a:buNone/>
                </a:pPr>
                <a:r>
                  <a:rPr lang="en-US" altLang="cs-CZ" sz="1600" dirty="0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Û=U</a:t>
                </a:r>
              </a:p>
            </p:txBody>
          </p:sp>
        </p:grpSp>
        <p:grpSp>
          <p:nvGrpSpPr>
            <p:cNvPr id="52236" name="Group 12"/>
            <p:cNvGrpSpPr>
              <a:grpSpLocks noChangeAspect="1"/>
            </p:cNvGrpSpPr>
            <p:nvPr/>
          </p:nvGrpSpPr>
          <p:grpSpPr bwMode="auto">
            <a:xfrm>
              <a:off x="1103" y="2081"/>
              <a:ext cx="1761" cy="222"/>
              <a:chOff x="436" y="3157"/>
              <a:chExt cx="2200" cy="277"/>
            </a:xfrm>
          </p:grpSpPr>
          <p:sp>
            <p:nvSpPr>
              <p:cNvPr id="52237" name="Line 13"/>
              <p:cNvSpPr>
                <a:spLocks noChangeAspect="1" noChangeShapeType="1"/>
              </p:cNvSpPr>
              <p:nvPr/>
            </p:nvSpPr>
            <p:spPr bwMode="auto">
              <a:xfrm>
                <a:off x="436" y="3157"/>
                <a:ext cx="1995" cy="0"/>
              </a:xfrm>
              <a:prstGeom prst="line">
                <a:avLst/>
              </a:prstGeom>
              <a:noFill/>
              <a:ln w="38100">
                <a:solidFill>
                  <a:schemeClr val="bg1">
                    <a:lumMod val="75000"/>
                  </a:schemeClr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238" name="Text Box 14"/>
              <p:cNvSpPr txBox="1">
                <a:spLocks noChangeAspect="1" noChangeArrowheads="1"/>
              </p:cNvSpPr>
              <p:nvPr/>
            </p:nvSpPr>
            <p:spPr bwMode="auto">
              <a:xfrm>
                <a:off x="2355" y="3168"/>
                <a:ext cx="281" cy="26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 type="none" w="med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marL="342900" indent="-342900"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eaLnBrk="1" hangingPunct="1">
                  <a:buFont typeface="Wingdings" panose="05000000000000000000" pitchFamily="2" charset="2"/>
                  <a:buNone/>
                </a:pPr>
                <a:r>
                  <a:rPr lang="en-US" altLang="cs-CZ" sz="160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en-US" altLang="cs-CZ" sz="1600" baseline="-2500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j1</a:t>
                </a:r>
                <a:endParaRPr lang="en-US" altLang="cs-CZ" sz="1600">
                  <a:solidFill>
                    <a:schemeClr val="bg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52239" name="Group 15"/>
            <p:cNvGrpSpPr>
              <a:grpSpLocks noChangeAspect="1"/>
            </p:cNvGrpSpPr>
            <p:nvPr/>
          </p:nvGrpSpPr>
          <p:grpSpPr bwMode="auto">
            <a:xfrm>
              <a:off x="1083" y="968"/>
              <a:ext cx="250" cy="1113"/>
              <a:chOff x="479" y="2674"/>
              <a:chExt cx="312" cy="1391"/>
            </a:xfrm>
          </p:grpSpPr>
          <p:sp>
            <p:nvSpPr>
              <p:cNvPr id="52240" name="Line 16"/>
              <p:cNvSpPr>
                <a:spLocks noChangeAspect="1" noChangeShapeType="1"/>
              </p:cNvSpPr>
              <p:nvPr/>
            </p:nvSpPr>
            <p:spPr bwMode="auto">
              <a:xfrm flipV="1">
                <a:off x="526" y="2885"/>
                <a:ext cx="0" cy="1180"/>
              </a:xfrm>
              <a:prstGeom prst="line">
                <a:avLst/>
              </a:prstGeom>
              <a:noFill/>
              <a:ln w="38100">
                <a:solidFill>
                  <a:schemeClr val="bg1">
                    <a:lumMod val="75000"/>
                  </a:schemeClr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241" name="Text Box 17"/>
              <p:cNvSpPr txBox="1">
                <a:spLocks noChangeAspect="1" noChangeArrowheads="1"/>
              </p:cNvSpPr>
              <p:nvPr/>
            </p:nvSpPr>
            <p:spPr bwMode="auto">
              <a:xfrm>
                <a:off x="479" y="2674"/>
                <a:ext cx="312" cy="2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 type="none" w="med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marL="342900" indent="-342900"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eaLnBrk="1" hangingPunct="1">
                  <a:buFont typeface="Wingdings" panose="05000000000000000000" pitchFamily="2" charset="2"/>
                  <a:buNone/>
                </a:pPr>
                <a:r>
                  <a:rPr lang="en-US" altLang="cs-CZ" sz="1600" dirty="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cs-CZ" altLang="cs-CZ" sz="1600" baseline="-25000" dirty="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č</a:t>
                </a:r>
                <a:r>
                  <a:rPr lang="en-US" altLang="cs-CZ" sz="1600" baseline="-25000" dirty="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endParaRPr lang="en-US" altLang="cs-CZ" sz="1600" dirty="0">
                  <a:solidFill>
                    <a:schemeClr val="bg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52242" name="Line 18"/>
            <p:cNvSpPr>
              <a:spLocks noChangeAspect="1" noChangeShapeType="1"/>
            </p:cNvSpPr>
            <p:nvPr/>
          </p:nvSpPr>
          <p:spPr bwMode="auto">
            <a:xfrm>
              <a:off x="1103" y="1136"/>
              <a:ext cx="1597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2243" name="Line 19"/>
            <p:cNvSpPr>
              <a:spLocks noChangeAspect="1" noChangeShapeType="1"/>
            </p:cNvSpPr>
            <p:nvPr/>
          </p:nvSpPr>
          <p:spPr bwMode="auto">
            <a:xfrm flipV="1">
              <a:off x="2700" y="1136"/>
              <a:ext cx="0" cy="94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52244" name="Group 20"/>
            <p:cNvGrpSpPr>
              <a:grpSpLocks noChangeAspect="1"/>
            </p:cNvGrpSpPr>
            <p:nvPr/>
          </p:nvGrpSpPr>
          <p:grpSpPr bwMode="auto">
            <a:xfrm>
              <a:off x="1139" y="968"/>
              <a:ext cx="1561" cy="1092"/>
              <a:chOff x="480" y="1767"/>
              <a:chExt cx="1951" cy="1363"/>
            </a:xfrm>
          </p:grpSpPr>
          <p:sp>
            <p:nvSpPr>
              <p:cNvPr id="52245" name="Line 21"/>
              <p:cNvSpPr>
                <a:spLocks noChangeAspect="1" noChangeShapeType="1"/>
              </p:cNvSpPr>
              <p:nvPr/>
            </p:nvSpPr>
            <p:spPr bwMode="auto">
              <a:xfrm flipV="1">
                <a:off x="480" y="1977"/>
                <a:ext cx="1951" cy="1153"/>
              </a:xfrm>
              <a:prstGeom prst="line">
                <a:avLst/>
              </a:prstGeom>
              <a:noFill/>
              <a:ln w="38100">
                <a:solidFill>
                  <a:schemeClr val="bg1">
                    <a:lumMod val="75000"/>
                  </a:schemeClr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246" name="Text Box 22"/>
              <p:cNvSpPr txBox="1">
                <a:spLocks noChangeAspect="1" noChangeArrowheads="1"/>
              </p:cNvSpPr>
              <p:nvPr/>
            </p:nvSpPr>
            <p:spPr bwMode="auto">
              <a:xfrm>
                <a:off x="2134" y="1767"/>
                <a:ext cx="251" cy="2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 type="none" w="med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marL="342900" indent="-342900"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eaLnBrk="1" hangingPunct="1">
                  <a:buFont typeface="Wingdings" panose="05000000000000000000" pitchFamily="2" charset="2"/>
                  <a:buNone/>
                </a:pPr>
                <a:r>
                  <a:rPr lang="en-US" altLang="cs-CZ" sz="160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en-US" altLang="cs-CZ" sz="1600" baseline="-2500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endParaRPr lang="en-US" altLang="cs-CZ" sz="1600">
                  <a:solidFill>
                    <a:schemeClr val="bg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52247" name="Line 23"/>
            <p:cNvSpPr>
              <a:spLocks noChangeAspect="1" noChangeShapeType="1"/>
            </p:cNvSpPr>
            <p:nvPr/>
          </p:nvSpPr>
          <p:spPr bwMode="auto">
            <a:xfrm flipV="1">
              <a:off x="2410" y="737"/>
              <a:ext cx="0" cy="1307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2249" name="Line 25"/>
            <p:cNvSpPr>
              <a:spLocks noChangeAspect="1" noChangeShapeType="1"/>
            </p:cNvSpPr>
            <p:nvPr/>
          </p:nvSpPr>
          <p:spPr bwMode="auto">
            <a:xfrm flipV="1">
              <a:off x="1103" y="737"/>
              <a:ext cx="1307" cy="1307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none" w="med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2250" name="Text Box 26"/>
            <p:cNvSpPr txBox="1">
              <a:spLocks noChangeAspect="1" noChangeArrowheads="1"/>
            </p:cNvSpPr>
            <p:nvPr/>
          </p:nvSpPr>
          <p:spPr bwMode="auto">
            <a:xfrm>
              <a:off x="1746" y="746"/>
              <a:ext cx="43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</a:pPr>
              <a:r>
                <a:rPr lang="en-US" altLang="cs-CZ" sz="1600" dirty="0">
                  <a:solidFill>
                    <a:schemeClr val="bg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</a:t>
              </a:r>
              <a:r>
                <a:rPr lang="en-US" altLang="cs-CZ" sz="1600" baseline="-25000" dirty="0">
                  <a:solidFill>
                    <a:schemeClr val="bg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r>
                <a:rPr lang="en-US" altLang="cs-CZ" sz="1600" dirty="0">
                  <a:solidFill>
                    <a:schemeClr val="bg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cs-CZ" sz="16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= I</a:t>
              </a:r>
              <a:r>
                <a:rPr lang="en-US" altLang="cs-CZ" sz="1600" baseline="-25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n-US" altLang="cs-CZ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52251" name="Group 27"/>
            <p:cNvGrpSpPr>
              <a:grpSpLocks noChangeAspect="1"/>
            </p:cNvGrpSpPr>
            <p:nvPr/>
          </p:nvGrpSpPr>
          <p:grpSpPr bwMode="auto">
            <a:xfrm>
              <a:off x="1091" y="1666"/>
              <a:ext cx="375" cy="213"/>
              <a:chOff x="1050" y="2871"/>
              <a:chExt cx="469" cy="267"/>
            </a:xfrm>
          </p:grpSpPr>
          <p:sp>
            <p:nvSpPr>
              <p:cNvPr id="52252" name="Text Box 28"/>
              <p:cNvSpPr txBox="1">
                <a:spLocks noChangeAspect="1" noChangeArrowheads="1"/>
              </p:cNvSpPr>
              <p:nvPr/>
            </p:nvSpPr>
            <p:spPr bwMode="auto">
              <a:xfrm>
                <a:off x="1050" y="2871"/>
                <a:ext cx="302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 type="none" w="med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marL="342900" indent="-342900"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eaLnBrk="1" hangingPunct="1">
                  <a:buFont typeface="Wingdings" panose="05000000000000000000" pitchFamily="2" charset="2"/>
                  <a:buNone/>
                </a:pPr>
                <a:r>
                  <a:rPr lang="en-US" altLang="cs-CZ" sz="1600" dirty="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Symbol" panose="05050102010706020507" pitchFamily="18" charset="2"/>
                  </a:rPr>
                  <a:t></a:t>
                </a:r>
                <a:r>
                  <a:rPr lang="cs-CZ" altLang="cs-CZ" sz="1600" baseline="-25000" dirty="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Symbol" panose="05050102010706020507" pitchFamily="18" charset="2"/>
                  </a:rPr>
                  <a:t>1</a:t>
                </a:r>
                <a:endParaRPr lang="en-US" altLang="cs-CZ" sz="1600" baseline="-25000" dirty="0">
                  <a:solidFill>
                    <a:schemeClr val="bg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Symbol" panose="05050102010706020507" pitchFamily="18" charset="2"/>
                </a:endParaRPr>
              </a:p>
            </p:txBody>
          </p:sp>
          <p:sp>
            <p:nvSpPr>
              <p:cNvPr id="52253" name="Freeform 29"/>
              <p:cNvSpPr>
                <a:spLocks noChangeAspect="1"/>
              </p:cNvSpPr>
              <p:nvPr/>
            </p:nvSpPr>
            <p:spPr bwMode="auto">
              <a:xfrm>
                <a:off x="1066" y="2886"/>
                <a:ext cx="453" cy="227"/>
              </a:xfrm>
              <a:custGeom>
                <a:avLst/>
                <a:gdLst>
                  <a:gd name="T0" fmla="*/ 0 w 453"/>
                  <a:gd name="T1" fmla="*/ 0 h 227"/>
                  <a:gd name="T2" fmla="*/ 271 w 453"/>
                  <a:gd name="T3" fmla="*/ 51 h 227"/>
                  <a:gd name="T4" fmla="*/ 453 w 453"/>
                  <a:gd name="T5" fmla="*/ 227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53" h="227">
                    <a:moveTo>
                      <a:pt x="0" y="0"/>
                    </a:moveTo>
                    <a:cubicBezTo>
                      <a:pt x="45" y="8"/>
                      <a:pt x="196" y="13"/>
                      <a:pt x="271" y="51"/>
                    </a:cubicBezTo>
                    <a:cubicBezTo>
                      <a:pt x="346" y="89"/>
                      <a:pt x="415" y="190"/>
                      <a:pt x="453" y="227"/>
                    </a:cubicBezTo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arrow" w="med" len="lg"/>
                <a:tailEnd type="arrow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52254" name="Group 30"/>
            <p:cNvGrpSpPr>
              <a:grpSpLocks noChangeAspect="1"/>
            </p:cNvGrpSpPr>
            <p:nvPr/>
          </p:nvGrpSpPr>
          <p:grpSpPr bwMode="auto">
            <a:xfrm>
              <a:off x="1139" y="1427"/>
              <a:ext cx="364" cy="238"/>
              <a:chOff x="1111" y="2568"/>
              <a:chExt cx="454" cy="297"/>
            </a:xfrm>
          </p:grpSpPr>
          <p:sp>
            <p:nvSpPr>
              <p:cNvPr id="52255" name="Freeform 31"/>
              <p:cNvSpPr>
                <a:spLocks noChangeAspect="1"/>
              </p:cNvSpPr>
              <p:nvPr/>
            </p:nvSpPr>
            <p:spPr bwMode="auto">
              <a:xfrm>
                <a:off x="1111" y="2568"/>
                <a:ext cx="454" cy="227"/>
              </a:xfrm>
              <a:custGeom>
                <a:avLst/>
                <a:gdLst>
                  <a:gd name="T0" fmla="*/ 0 w 454"/>
                  <a:gd name="T1" fmla="*/ 0 h 227"/>
                  <a:gd name="T2" fmla="*/ 272 w 454"/>
                  <a:gd name="T3" fmla="*/ 46 h 227"/>
                  <a:gd name="T4" fmla="*/ 454 w 454"/>
                  <a:gd name="T5" fmla="*/ 227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54" h="227">
                    <a:moveTo>
                      <a:pt x="0" y="0"/>
                    </a:moveTo>
                    <a:cubicBezTo>
                      <a:pt x="98" y="4"/>
                      <a:pt x="197" y="8"/>
                      <a:pt x="272" y="46"/>
                    </a:cubicBezTo>
                    <a:cubicBezTo>
                      <a:pt x="347" y="84"/>
                      <a:pt x="400" y="155"/>
                      <a:pt x="454" y="227"/>
                    </a:cubicBezTo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arrow" w="med" len="lg"/>
                <a:tailEnd type="arrow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256" name="Text Box 32"/>
              <p:cNvSpPr txBox="1">
                <a:spLocks noChangeAspect="1" noChangeArrowheads="1"/>
              </p:cNvSpPr>
              <p:nvPr/>
            </p:nvSpPr>
            <p:spPr bwMode="auto">
              <a:xfrm>
                <a:off x="1186" y="2599"/>
                <a:ext cx="303" cy="26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 type="none" w="med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marL="342900" indent="-342900"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eaLnBrk="1" hangingPunct="1">
                  <a:buFont typeface="Wingdings" panose="05000000000000000000" pitchFamily="2" charset="2"/>
                  <a:buNone/>
                </a:pPr>
                <a:r>
                  <a:rPr lang="en-US" altLang="cs-CZ" sz="160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Symbol" panose="05050102010706020507" pitchFamily="18" charset="2"/>
                  </a:rPr>
                  <a:t></a:t>
                </a:r>
                <a:r>
                  <a:rPr lang="en-US" altLang="cs-CZ" sz="1600" baseline="-2500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Symbol" panose="05050102010706020507" pitchFamily="18" charset="2"/>
                  </a:rPr>
                  <a:t>2</a:t>
                </a:r>
              </a:p>
            </p:txBody>
          </p:sp>
        </p:grpSp>
        <p:sp>
          <p:nvSpPr>
            <p:cNvPr id="52257" name="Arc 33"/>
            <p:cNvSpPr>
              <a:spLocks noChangeAspect="1"/>
            </p:cNvSpPr>
            <p:nvPr/>
          </p:nvSpPr>
          <p:spPr bwMode="auto">
            <a:xfrm>
              <a:off x="1103" y="659"/>
              <a:ext cx="1628" cy="1422"/>
            </a:xfrm>
            <a:custGeom>
              <a:avLst/>
              <a:gdLst>
                <a:gd name="G0" fmla="+- 0 0 0"/>
                <a:gd name="G1" fmla="+- 16581 0 0"/>
                <a:gd name="G2" fmla="+- 21600 0 0"/>
                <a:gd name="T0" fmla="*/ 13843 w 18992"/>
                <a:gd name="T1" fmla="*/ 0 h 16581"/>
                <a:gd name="T2" fmla="*/ 18992 w 18992"/>
                <a:gd name="T3" fmla="*/ 6291 h 16581"/>
                <a:gd name="T4" fmla="*/ 0 w 18992"/>
                <a:gd name="T5" fmla="*/ 16581 h 165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992" h="16581" fill="none" extrusionOk="0">
                  <a:moveTo>
                    <a:pt x="13843" y="-1"/>
                  </a:moveTo>
                  <a:cubicBezTo>
                    <a:pt x="15941" y="1752"/>
                    <a:pt x="17689" y="3887"/>
                    <a:pt x="18991" y="6291"/>
                  </a:cubicBezTo>
                </a:path>
                <a:path w="18992" h="16581" stroke="0" extrusionOk="0">
                  <a:moveTo>
                    <a:pt x="13843" y="-1"/>
                  </a:moveTo>
                  <a:cubicBezTo>
                    <a:pt x="15941" y="1752"/>
                    <a:pt x="17689" y="3887"/>
                    <a:pt x="18991" y="6291"/>
                  </a:cubicBezTo>
                  <a:lnTo>
                    <a:pt x="0" y="16581"/>
                  </a:lnTo>
                  <a:close/>
                </a:path>
              </a:pathLst>
            </a:custGeom>
            <a:noFill/>
            <a:ln w="12700">
              <a:solidFill>
                <a:schemeClr val="bg2"/>
              </a:solidFill>
              <a:prstDash val="sysDot"/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36000" rIns="36000" bIns="36000" anchor="ctr">
              <a:spAutoFit/>
            </a:bodyPr>
            <a:lstStyle/>
            <a:p>
              <a:endParaRPr lang="cs-CZ"/>
            </a:p>
          </p:txBody>
        </p:sp>
        <p:grpSp>
          <p:nvGrpSpPr>
            <p:cNvPr id="52258" name="Group 34"/>
            <p:cNvGrpSpPr>
              <a:grpSpLocks noChangeAspect="1"/>
            </p:cNvGrpSpPr>
            <p:nvPr/>
          </p:nvGrpSpPr>
          <p:grpSpPr bwMode="auto">
            <a:xfrm>
              <a:off x="829" y="677"/>
              <a:ext cx="255" cy="1404"/>
              <a:chOff x="161" y="2311"/>
              <a:chExt cx="319" cy="1754"/>
            </a:xfrm>
          </p:grpSpPr>
          <p:sp>
            <p:nvSpPr>
              <p:cNvPr id="52259" name="Text Box 35"/>
              <p:cNvSpPr txBox="1">
                <a:spLocks noChangeAspect="1" noChangeArrowheads="1"/>
              </p:cNvSpPr>
              <p:nvPr/>
            </p:nvSpPr>
            <p:spPr bwMode="auto">
              <a:xfrm>
                <a:off x="161" y="2311"/>
                <a:ext cx="313" cy="2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 type="none" w="med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marL="342900" indent="-342900"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eaLnBrk="1" hangingPunct="1">
                  <a:buFont typeface="Wingdings" panose="05000000000000000000" pitchFamily="2" charset="2"/>
                  <a:buNone/>
                </a:pPr>
                <a:r>
                  <a:rPr lang="en-US" altLang="cs-CZ" sz="160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cs-CZ" altLang="cs-CZ" sz="1600" baseline="-2500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č</a:t>
                </a:r>
                <a:r>
                  <a:rPr lang="en-US" altLang="cs-CZ" sz="1600" baseline="-2500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</a:p>
            </p:txBody>
          </p:sp>
          <p:sp>
            <p:nvSpPr>
              <p:cNvPr id="52260" name="Line 36"/>
              <p:cNvSpPr>
                <a:spLocks noChangeAspect="1" noChangeShapeType="1"/>
              </p:cNvSpPr>
              <p:nvPr/>
            </p:nvSpPr>
            <p:spPr bwMode="auto">
              <a:xfrm flipV="1">
                <a:off x="480" y="2386"/>
                <a:ext cx="0" cy="1679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52261" name="Line 37"/>
            <p:cNvSpPr>
              <a:spLocks noChangeAspect="1" noChangeShapeType="1"/>
            </p:cNvSpPr>
            <p:nvPr/>
          </p:nvSpPr>
          <p:spPr bwMode="auto">
            <a:xfrm flipH="1">
              <a:off x="1067" y="737"/>
              <a:ext cx="1343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endParaRPr lang="cs-CZ"/>
            </a:p>
          </p:txBody>
        </p:sp>
        <p:grpSp>
          <p:nvGrpSpPr>
            <p:cNvPr id="52262" name="Group 38"/>
            <p:cNvGrpSpPr>
              <a:grpSpLocks noChangeAspect="1"/>
            </p:cNvGrpSpPr>
            <p:nvPr/>
          </p:nvGrpSpPr>
          <p:grpSpPr bwMode="auto">
            <a:xfrm>
              <a:off x="1103" y="1835"/>
              <a:ext cx="1307" cy="213"/>
              <a:chOff x="504" y="3758"/>
              <a:chExt cx="1633" cy="265"/>
            </a:xfrm>
          </p:grpSpPr>
          <p:sp>
            <p:nvSpPr>
              <p:cNvPr id="52263" name="Line 39"/>
              <p:cNvSpPr>
                <a:spLocks noChangeAspect="1" noChangeShapeType="1"/>
              </p:cNvSpPr>
              <p:nvPr/>
            </p:nvSpPr>
            <p:spPr bwMode="auto">
              <a:xfrm>
                <a:off x="504" y="4019"/>
                <a:ext cx="1633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264" name="Text Box 40"/>
              <p:cNvSpPr txBox="1">
                <a:spLocks noChangeAspect="1" noChangeArrowheads="1"/>
              </p:cNvSpPr>
              <p:nvPr/>
            </p:nvSpPr>
            <p:spPr bwMode="auto">
              <a:xfrm>
                <a:off x="1797" y="3758"/>
                <a:ext cx="281" cy="2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 type="none" w="med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marL="342900" indent="-342900"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eaLnBrk="1" hangingPunct="1">
                  <a:buFont typeface="Wingdings" panose="05000000000000000000" pitchFamily="2" charset="2"/>
                  <a:buNone/>
                </a:pPr>
                <a:r>
                  <a:rPr lang="en-US" altLang="cs-CZ" sz="160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en-US" altLang="cs-CZ" sz="1600" baseline="-2500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j2</a:t>
                </a:r>
                <a:endParaRPr lang="en-US" altLang="cs-CZ" sz="16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52265" name="Group 41"/>
            <p:cNvGrpSpPr>
              <a:grpSpLocks noChangeAspect="1"/>
            </p:cNvGrpSpPr>
            <p:nvPr/>
          </p:nvGrpSpPr>
          <p:grpSpPr bwMode="auto">
            <a:xfrm>
              <a:off x="1119" y="775"/>
              <a:ext cx="2342" cy="1307"/>
              <a:chOff x="1108" y="1525"/>
              <a:chExt cx="2927" cy="1633"/>
            </a:xfrm>
          </p:grpSpPr>
          <p:sp>
            <p:nvSpPr>
              <p:cNvPr id="52266" name="Line 42"/>
              <p:cNvSpPr>
                <a:spLocks noChangeAspect="1" noChangeShapeType="1"/>
              </p:cNvSpPr>
              <p:nvPr/>
            </p:nvSpPr>
            <p:spPr bwMode="auto">
              <a:xfrm rot="21540000" flipV="1">
                <a:off x="1108" y="1525"/>
                <a:ext cx="2906" cy="1633"/>
              </a:xfrm>
              <a:prstGeom prst="line">
                <a:avLst/>
              </a:prstGeom>
              <a:noFill/>
              <a:ln w="38100">
                <a:solidFill>
                  <a:srgbClr val="FF00FF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36000" tIns="36000" rIns="36000" bIns="36000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52267" name="Text Box 43"/>
              <p:cNvSpPr txBox="1">
                <a:spLocks noChangeAspect="1" noChangeArrowheads="1"/>
              </p:cNvSpPr>
              <p:nvPr/>
            </p:nvSpPr>
            <p:spPr bwMode="auto">
              <a:xfrm>
                <a:off x="3784" y="1626"/>
                <a:ext cx="251" cy="2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 type="none" w="med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marL="342900" indent="-342900"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eaLnBrk="1" hangingPunct="1">
                  <a:buFont typeface="Wingdings" panose="05000000000000000000" pitchFamily="2" charset="2"/>
                  <a:buNone/>
                </a:pPr>
                <a:r>
                  <a:rPr lang="en-US" altLang="cs-CZ" sz="16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en-US" altLang="cs-CZ" sz="1600" baseline="-250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  <a:endParaRPr lang="en-US" altLang="cs-CZ" sz="16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52268" name="Line 44"/>
            <p:cNvSpPr>
              <a:spLocks noChangeAspect="1" noChangeShapeType="1"/>
            </p:cNvSpPr>
            <p:nvPr/>
          </p:nvSpPr>
          <p:spPr bwMode="auto">
            <a:xfrm>
              <a:off x="2392" y="739"/>
              <a:ext cx="105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endParaRPr lang="cs-CZ"/>
            </a:p>
          </p:txBody>
        </p:sp>
        <p:sp>
          <p:nvSpPr>
            <p:cNvPr id="52269" name="Line 45"/>
            <p:cNvSpPr>
              <a:spLocks noChangeAspect="1" noChangeShapeType="1"/>
            </p:cNvSpPr>
            <p:nvPr/>
          </p:nvSpPr>
          <p:spPr bwMode="auto">
            <a:xfrm>
              <a:off x="3427" y="739"/>
              <a:ext cx="0" cy="137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endParaRPr lang="cs-CZ"/>
            </a:p>
          </p:txBody>
        </p:sp>
        <p:grpSp>
          <p:nvGrpSpPr>
            <p:cNvPr id="52270" name="Group 46"/>
            <p:cNvGrpSpPr>
              <a:grpSpLocks noChangeAspect="1"/>
            </p:cNvGrpSpPr>
            <p:nvPr/>
          </p:nvGrpSpPr>
          <p:grpSpPr bwMode="auto">
            <a:xfrm>
              <a:off x="1121" y="2118"/>
              <a:ext cx="2317" cy="223"/>
              <a:chOff x="1111" y="3203"/>
              <a:chExt cx="2895" cy="279"/>
            </a:xfrm>
          </p:grpSpPr>
          <p:sp>
            <p:nvSpPr>
              <p:cNvPr id="52271" name="Line 47"/>
              <p:cNvSpPr>
                <a:spLocks noChangeAspect="1" noChangeShapeType="1"/>
              </p:cNvSpPr>
              <p:nvPr/>
            </p:nvSpPr>
            <p:spPr bwMode="auto">
              <a:xfrm>
                <a:off x="1111" y="3203"/>
                <a:ext cx="2885" cy="0"/>
              </a:xfrm>
              <a:prstGeom prst="line">
                <a:avLst/>
              </a:prstGeom>
              <a:noFill/>
              <a:ln w="38100">
                <a:solidFill>
                  <a:srgbClr val="FF00FF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36000" tIns="36000" rIns="36000" bIns="36000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52272" name="Text Box 48"/>
              <p:cNvSpPr txBox="1">
                <a:spLocks noChangeAspect="1" noChangeArrowheads="1"/>
              </p:cNvSpPr>
              <p:nvPr/>
            </p:nvSpPr>
            <p:spPr bwMode="auto">
              <a:xfrm>
                <a:off x="3725" y="3218"/>
                <a:ext cx="281" cy="26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 type="none" w="med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marL="342900" indent="-342900"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eaLnBrk="1" hangingPunct="1">
                  <a:buFont typeface="Wingdings" panose="05000000000000000000" pitchFamily="2" charset="2"/>
                  <a:buNone/>
                </a:pPr>
                <a:r>
                  <a:rPr lang="en-US" altLang="cs-CZ" sz="16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en-US" altLang="cs-CZ" sz="1600" baseline="-250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j3</a:t>
                </a:r>
                <a:endParaRPr lang="en-US" altLang="cs-CZ" sz="16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52273" name="Group 49"/>
            <p:cNvGrpSpPr>
              <a:grpSpLocks noChangeAspect="1"/>
            </p:cNvGrpSpPr>
            <p:nvPr/>
          </p:nvGrpSpPr>
          <p:grpSpPr bwMode="auto">
            <a:xfrm>
              <a:off x="68" y="1876"/>
              <a:ext cx="998" cy="213"/>
              <a:chOff x="2722" y="2855"/>
              <a:chExt cx="1247" cy="266"/>
            </a:xfrm>
          </p:grpSpPr>
          <p:sp>
            <p:nvSpPr>
              <p:cNvPr id="52274" name="Text Box 50"/>
              <p:cNvSpPr txBox="1">
                <a:spLocks noChangeAspect="1" noChangeArrowheads="1"/>
              </p:cNvSpPr>
              <p:nvPr/>
            </p:nvSpPr>
            <p:spPr bwMode="auto">
              <a:xfrm>
                <a:off x="2786" y="2855"/>
                <a:ext cx="251" cy="26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 type="none" w="med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marL="342900" indent="-342900"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eaLnBrk="1" hangingPunct="1">
                  <a:buFont typeface="Wingdings" panose="05000000000000000000" pitchFamily="2" charset="2"/>
                  <a:buNone/>
                </a:pPr>
                <a:r>
                  <a:rPr lang="en-US" altLang="cs-CZ" sz="1600" dirty="0" err="1">
                    <a:solidFill>
                      <a:schemeClr val="accent2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en-US" altLang="cs-CZ" sz="1600" baseline="-25000" dirty="0" err="1">
                    <a:solidFill>
                      <a:schemeClr val="accent2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</a:t>
                </a:r>
                <a:endParaRPr lang="en-US" altLang="cs-CZ" sz="1600" dirty="0">
                  <a:solidFill>
                    <a:schemeClr val="accent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2275" name="Line 51"/>
              <p:cNvSpPr>
                <a:spLocks noChangeAspect="1" noChangeShapeType="1"/>
              </p:cNvSpPr>
              <p:nvPr/>
            </p:nvSpPr>
            <p:spPr bwMode="auto">
              <a:xfrm flipH="1">
                <a:off x="2722" y="3113"/>
                <a:ext cx="1247" cy="0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</p:grpSp>
      <p:sp>
        <p:nvSpPr>
          <p:cNvPr id="2" name="Rectangle 112"/>
          <p:cNvSpPr>
            <a:spLocks noChangeArrowheads="1"/>
          </p:cNvSpPr>
          <p:nvPr/>
        </p:nvSpPr>
        <p:spPr bwMode="auto">
          <a:xfrm>
            <a:off x="5940425" y="2420938"/>
            <a:ext cx="151130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výpočet Q</a:t>
            </a:r>
            <a:r>
              <a:rPr lang="cs-CZ" altLang="cs-CZ" sz="2000" baseline="-25000" dirty="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3</a:t>
            </a:r>
          </a:p>
        </p:txBody>
      </p:sp>
      <p:graphicFrame>
        <p:nvGraphicFramePr>
          <p:cNvPr id="90231" name="Object 119"/>
          <p:cNvGraphicFramePr>
            <a:graphicFrameLocks noChangeAspect="1"/>
          </p:cNvGraphicFramePr>
          <p:nvPr/>
        </p:nvGraphicFramePr>
        <p:xfrm>
          <a:off x="5940425" y="2833688"/>
          <a:ext cx="1944688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10" name="Rovnice" r:id="rId3" imgW="850680" imgH="228600" progId="Equation.3">
                  <p:embed/>
                </p:oleObj>
              </mc:Choice>
              <mc:Fallback>
                <p:oleObj name="Rovnice" r:id="rId3" imgW="850680" imgH="228600" progId="Equation.3">
                  <p:embed/>
                  <p:pic>
                    <p:nvPicPr>
                      <p:cNvPr id="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425" y="2833688"/>
                        <a:ext cx="1944688" cy="52387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112"/>
          <p:cNvSpPr>
            <a:spLocks noChangeArrowheads="1"/>
          </p:cNvSpPr>
          <p:nvPr/>
        </p:nvSpPr>
        <p:spPr bwMode="auto">
          <a:xfrm>
            <a:off x="179388" y="3789363"/>
            <a:ext cx="3671887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Požadovaný jalový výkon Q</a:t>
            </a:r>
            <a:r>
              <a:rPr lang="cs-CZ" altLang="cs-CZ" sz="2000" baseline="-250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2</a:t>
            </a:r>
          </a:p>
        </p:txBody>
      </p:sp>
      <p:graphicFrame>
        <p:nvGraphicFramePr>
          <p:cNvPr id="4" name="Object 119"/>
          <p:cNvGraphicFramePr>
            <a:graphicFrameLocks noChangeAspect="1"/>
          </p:cNvGraphicFramePr>
          <p:nvPr/>
        </p:nvGraphicFramePr>
        <p:xfrm>
          <a:off x="3851275" y="3789363"/>
          <a:ext cx="2147888" cy="64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11" name="Rovnice" r:id="rId5" imgW="939600" imgH="279360" progId="Equation.3">
                  <p:embed/>
                </p:oleObj>
              </mc:Choice>
              <mc:Fallback>
                <p:oleObj name="Rovnice" r:id="rId5" imgW="939600" imgH="279360" progId="Equation.3">
                  <p:embed/>
                  <p:pic>
                    <p:nvPicPr>
                      <p:cNvPr id="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1275" y="3789363"/>
                        <a:ext cx="2147888" cy="6413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112"/>
          <p:cNvSpPr>
            <a:spLocks noChangeArrowheads="1"/>
          </p:cNvSpPr>
          <p:nvPr/>
        </p:nvSpPr>
        <p:spPr bwMode="auto">
          <a:xfrm>
            <a:off x="107950" y="4797425"/>
            <a:ext cx="2951163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Kompenzační výkon Q</a:t>
            </a:r>
            <a:r>
              <a:rPr lang="cs-CZ" altLang="cs-CZ" sz="2000" baseline="-250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k</a:t>
            </a:r>
          </a:p>
        </p:txBody>
      </p:sp>
      <p:graphicFrame>
        <p:nvGraphicFramePr>
          <p:cNvPr id="6" name="Object 119"/>
          <p:cNvGraphicFramePr>
            <a:graphicFrameLocks noChangeAspect="1"/>
          </p:cNvGraphicFramePr>
          <p:nvPr/>
        </p:nvGraphicFramePr>
        <p:xfrm>
          <a:off x="3132138" y="4652963"/>
          <a:ext cx="1857375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12" name="Rovnice" r:id="rId7" imgW="812520" imgH="228600" progId="Equation.3">
                  <p:embed/>
                </p:oleObj>
              </mc:Choice>
              <mc:Fallback>
                <p:oleObj name="Rovnice" r:id="rId7" imgW="812520" imgH="228600" progId="Equation.3">
                  <p:embed/>
                  <p:pic>
                    <p:nvPicPr>
                      <p:cNvPr id="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2138" y="4652963"/>
                        <a:ext cx="1857375" cy="52387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112"/>
          <p:cNvSpPr>
            <a:spLocks noChangeArrowheads="1"/>
          </p:cNvSpPr>
          <p:nvPr/>
        </p:nvSpPr>
        <p:spPr bwMode="auto">
          <a:xfrm>
            <a:off x="107950" y="5499100"/>
            <a:ext cx="1584325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Nový účiník</a:t>
            </a:r>
            <a:endParaRPr lang="cs-CZ" altLang="cs-CZ" sz="2000" baseline="-25000">
              <a:solidFill>
                <a:schemeClr val="bg2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graphicFrame>
        <p:nvGraphicFramePr>
          <p:cNvPr id="8" name="Object 119"/>
          <p:cNvGraphicFramePr>
            <a:graphicFrameLocks noChangeAspect="1"/>
          </p:cNvGraphicFramePr>
          <p:nvPr/>
        </p:nvGraphicFramePr>
        <p:xfrm>
          <a:off x="1706563" y="5318125"/>
          <a:ext cx="1281112" cy="75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13" name="Rovnice" r:id="rId9" imgW="736560" imgH="431640" progId="Equation.3">
                  <p:embed/>
                </p:oleObj>
              </mc:Choice>
              <mc:Fallback>
                <p:oleObj name="Rovnice" r:id="rId9" imgW="736560" imgH="431640" progId="Equation.3">
                  <p:embed/>
                  <p:pic>
                    <p:nvPicPr>
                      <p:cNvPr id="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6563" y="5318125"/>
                        <a:ext cx="1281112" cy="75406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2288" name="Picture 64" descr="MC900424484[1]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4508500"/>
            <a:ext cx="1955800" cy="179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0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2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90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902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02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0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0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0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522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522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2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250825" y="188913"/>
            <a:ext cx="8569325" cy="647700"/>
          </a:xfrm>
        </p:spPr>
        <p:txBody>
          <a:bodyPr/>
          <a:lstStyle/>
          <a:p>
            <a:pPr eaLnBrk="1" hangingPunct="1"/>
            <a:r>
              <a:rPr lang="cs-CZ" altLang="cs-CZ" sz="3200" u="sng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Příklad </a:t>
            </a:r>
            <a:endParaRPr lang="cs-CZ" altLang="cs-CZ" sz="3200" smtClean="0">
              <a:solidFill>
                <a:schemeClr val="bg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0224" name="Rectangle 112"/>
          <p:cNvSpPr>
            <a:spLocks noChangeArrowheads="1"/>
          </p:cNvSpPr>
          <p:nvPr/>
        </p:nvSpPr>
        <p:spPr bwMode="auto">
          <a:xfrm>
            <a:off x="179388" y="908050"/>
            <a:ext cx="8856662" cy="1352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eaLnBrk="0" hangingPunct="0">
              <a:spcBef>
                <a:spcPct val="20000"/>
              </a:spcBef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827088" indent="-285750" eaLnBrk="0" hangingPunct="0">
              <a:spcBef>
                <a:spcPct val="20000"/>
              </a:spcBef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235075" indent="-228600" eaLnBrk="0" hangingPunct="0">
              <a:spcBef>
                <a:spcPct val="20000"/>
              </a:spcBef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43063" indent="-228600" eaLnBrk="0" hangingPunct="0">
              <a:spcBef>
                <a:spcPct val="20000"/>
              </a:spcBef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</a:rPr>
              <a:t>Vypočítejte kompenzační výkon a nový účiník. Stávající výkon dílny je 40kW s účiníkem 0,8. Je požadavek zvýšení činného výkonu o 5kW (se stejným účiníkem), stávající zdánlivý výkon musí zůstat zachován.</a:t>
            </a:r>
          </a:p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</a:rPr>
              <a:t>1.	Výpočet zdánlivého výkonu S</a:t>
            </a:r>
            <a:r>
              <a:rPr lang="cs-CZ" altLang="cs-CZ" sz="2000" baseline="-25000" dirty="0">
                <a:solidFill>
                  <a:schemeClr val="bg2"/>
                </a:solidFill>
                <a:latin typeface="Arial" panose="020B0604020202020204" pitchFamily="34" charset="0"/>
              </a:rPr>
              <a:t>1</a:t>
            </a: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</a:rPr>
              <a:t>  </a:t>
            </a:r>
            <a:endParaRPr lang="cs-CZ" altLang="cs-CZ" sz="2000" u="sng" dirty="0">
              <a:solidFill>
                <a:schemeClr val="bg2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graphicFrame>
        <p:nvGraphicFramePr>
          <p:cNvPr id="90231" name="Object 119"/>
          <p:cNvGraphicFramePr>
            <a:graphicFrameLocks noChangeAspect="1"/>
          </p:cNvGraphicFramePr>
          <p:nvPr/>
        </p:nvGraphicFramePr>
        <p:xfrm>
          <a:off x="4356100" y="1989138"/>
          <a:ext cx="2768600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541" name="Rovnice" r:id="rId3" imgW="1612800" imgH="431640" progId="Equation.3">
                  <p:embed/>
                </p:oleObj>
              </mc:Choice>
              <mc:Fallback>
                <p:oleObj name="Rovnice" r:id="rId3" imgW="1612800" imgH="431640" progId="Equation.3">
                  <p:embed/>
                  <p:pic>
                    <p:nvPicPr>
                      <p:cNvPr id="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6100" y="1989138"/>
                        <a:ext cx="2768600" cy="7429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12"/>
          <p:cNvSpPr>
            <a:spLocks noChangeArrowheads="1"/>
          </p:cNvSpPr>
          <p:nvPr/>
        </p:nvSpPr>
        <p:spPr bwMode="auto">
          <a:xfrm>
            <a:off x="179388" y="2852738"/>
            <a:ext cx="7561262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361950" indent="-3619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827088" indent="-2857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235075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43063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</a:rPr>
              <a:t>2.	Výpočet jalového výkonu (Q</a:t>
            </a:r>
            <a:r>
              <a:rPr lang="cs-CZ" altLang="cs-CZ" sz="2000" baseline="-25000" dirty="0">
                <a:solidFill>
                  <a:schemeClr val="bg2"/>
                </a:solidFill>
                <a:latin typeface="Arial" panose="020B0604020202020204" pitchFamily="34" charset="0"/>
              </a:rPr>
              <a:t>3</a:t>
            </a: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</a:rPr>
              <a:t>) po zvýšení činného výkonu</a:t>
            </a:r>
            <a:endParaRPr lang="cs-CZ" altLang="cs-CZ" sz="2000" u="sng" dirty="0">
              <a:solidFill>
                <a:schemeClr val="bg2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graphicFrame>
        <p:nvGraphicFramePr>
          <p:cNvPr id="3" name="Object 119"/>
          <p:cNvGraphicFramePr>
            <a:graphicFrameLocks noChangeAspect="1"/>
          </p:cNvGraphicFramePr>
          <p:nvPr/>
        </p:nvGraphicFramePr>
        <p:xfrm>
          <a:off x="609600" y="3213100"/>
          <a:ext cx="6410325" cy="72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542" name="Rovnice" r:id="rId5" imgW="3822480" imgH="431640" progId="Equation.3">
                  <p:embed/>
                </p:oleObj>
              </mc:Choice>
              <mc:Fallback>
                <p:oleObj name="Rovnice" r:id="rId5" imgW="3822480" imgH="431640" progId="Equation.3">
                  <p:embed/>
                  <p:pic>
                    <p:nvPicPr>
                      <p:cNvPr id="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213100"/>
                        <a:ext cx="6410325" cy="72707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112"/>
          <p:cNvSpPr>
            <a:spLocks noChangeArrowheads="1"/>
          </p:cNvSpPr>
          <p:nvPr/>
        </p:nvSpPr>
        <p:spPr bwMode="auto">
          <a:xfrm>
            <a:off x="179388" y="4221163"/>
            <a:ext cx="5976937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361950" indent="-3619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1006475" indent="-2857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414463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82245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230438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6876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31448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6020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40592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3.	Výpočet požadovaného jalového výkonu (Q</a:t>
            </a:r>
            <a:r>
              <a:rPr lang="cs-CZ" altLang="cs-CZ" sz="2000" baseline="-250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2</a:t>
            </a: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)</a:t>
            </a:r>
          </a:p>
        </p:txBody>
      </p:sp>
      <p:graphicFrame>
        <p:nvGraphicFramePr>
          <p:cNvPr id="5" name="Object 119"/>
          <p:cNvGraphicFramePr>
            <a:graphicFrameLocks noChangeAspect="1"/>
          </p:cNvGraphicFramePr>
          <p:nvPr/>
        </p:nvGraphicFramePr>
        <p:xfrm>
          <a:off x="609600" y="4581525"/>
          <a:ext cx="4322763" cy="490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543" name="Rovnice" r:id="rId7" imgW="2476440" imgH="279360" progId="Equation.3">
                  <p:embed/>
                </p:oleObj>
              </mc:Choice>
              <mc:Fallback>
                <p:oleObj name="Rovnice" r:id="rId7" imgW="2476440" imgH="279360" progId="Equation.3">
                  <p:embed/>
                  <p:pic>
                    <p:nvPicPr>
                      <p:cNvPr id="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581525"/>
                        <a:ext cx="4322763" cy="490538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112"/>
          <p:cNvSpPr>
            <a:spLocks noChangeArrowheads="1"/>
          </p:cNvSpPr>
          <p:nvPr/>
        </p:nvSpPr>
        <p:spPr bwMode="auto">
          <a:xfrm>
            <a:off x="179388" y="5229225"/>
            <a:ext cx="446405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361950" indent="-3619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1006475" indent="-2857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414463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82245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230438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6876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31448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6020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40592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4.	Výpočet kompenzačního výkonu </a:t>
            </a:r>
          </a:p>
        </p:txBody>
      </p:sp>
      <p:graphicFrame>
        <p:nvGraphicFramePr>
          <p:cNvPr id="7" name="Object 119"/>
          <p:cNvGraphicFramePr>
            <a:graphicFrameLocks noChangeAspect="1"/>
          </p:cNvGraphicFramePr>
          <p:nvPr/>
        </p:nvGraphicFramePr>
        <p:xfrm>
          <a:off x="552450" y="5589588"/>
          <a:ext cx="4906963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544" name="Rovnice" r:id="rId9" imgW="2438280" imgH="228600" progId="Equation.3">
                  <p:embed/>
                </p:oleObj>
              </mc:Choice>
              <mc:Fallback>
                <p:oleObj name="Rovnice" r:id="rId9" imgW="2438280" imgH="228600" progId="Equation.3">
                  <p:embed/>
                  <p:pic>
                    <p:nvPicPr>
                      <p:cNvPr id="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2450" y="5589588"/>
                        <a:ext cx="4906963" cy="4635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112"/>
          <p:cNvSpPr>
            <a:spLocks noChangeArrowheads="1"/>
          </p:cNvSpPr>
          <p:nvPr/>
        </p:nvSpPr>
        <p:spPr bwMode="auto">
          <a:xfrm>
            <a:off x="3419475" y="6237288"/>
            <a:ext cx="252095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361950" indent="-3619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1006475" indent="-2857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414463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82245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230438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6876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31448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6020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40592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5.	Výpočet účiníku</a:t>
            </a:r>
          </a:p>
        </p:txBody>
      </p:sp>
      <p:graphicFrame>
        <p:nvGraphicFramePr>
          <p:cNvPr id="9" name="Object 119"/>
          <p:cNvGraphicFramePr>
            <a:graphicFrameLocks noChangeAspect="1"/>
          </p:cNvGraphicFramePr>
          <p:nvPr/>
        </p:nvGraphicFramePr>
        <p:xfrm>
          <a:off x="5867400" y="5902325"/>
          <a:ext cx="2520950" cy="779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545" name="Rovnice" r:id="rId11" imgW="1409400" imgH="431640" progId="Equation.3">
                  <p:embed/>
                </p:oleObj>
              </mc:Choice>
              <mc:Fallback>
                <p:oleObj name="Rovnice" r:id="rId11" imgW="1409400" imgH="431640" progId="Equation.3">
                  <p:embed/>
                  <p:pic>
                    <p:nvPicPr>
                      <p:cNvPr id="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5902325"/>
                        <a:ext cx="2520950" cy="77946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0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90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02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0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0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0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85" name="Picture 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6" t="14030" r="30312" b="23958"/>
          <a:stretch>
            <a:fillRect/>
          </a:stretch>
        </p:blipFill>
        <p:spPr bwMode="auto">
          <a:xfrm>
            <a:off x="107950" y="260350"/>
            <a:ext cx="8963025" cy="6491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6" t="14030" r="30885" b="23958"/>
          <a:stretch>
            <a:fillRect/>
          </a:stretch>
        </p:blipFill>
        <p:spPr bwMode="auto">
          <a:xfrm>
            <a:off x="34925" y="115888"/>
            <a:ext cx="9036050" cy="659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250825" y="188913"/>
            <a:ext cx="8569325" cy="647700"/>
          </a:xfrm>
        </p:spPr>
        <p:txBody>
          <a:bodyPr/>
          <a:lstStyle/>
          <a:p>
            <a:pPr eaLnBrk="1" hangingPunct="1"/>
            <a:r>
              <a:rPr lang="cs-CZ" altLang="cs-CZ" sz="3200" u="sng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Příklad </a:t>
            </a:r>
            <a:endParaRPr lang="cs-CZ" altLang="cs-CZ" sz="3200" smtClean="0">
              <a:solidFill>
                <a:schemeClr val="bg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0224" name="Rectangle 112"/>
          <p:cNvSpPr>
            <a:spLocks noChangeArrowheads="1"/>
          </p:cNvSpPr>
          <p:nvPr/>
        </p:nvSpPr>
        <p:spPr bwMode="auto">
          <a:xfrm>
            <a:off x="179388" y="908050"/>
            <a:ext cx="8856662" cy="1303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eaLnBrk="0" hangingPunct="0">
              <a:spcBef>
                <a:spcPct val="20000"/>
              </a:spcBef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827088" indent="-285750" eaLnBrk="0" hangingPunct="0">
              <a:spcBef>
                <a:spcPct val="20000"/>
              </a:spcBef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235075" indent="-228600" eaLnBrk="0" hangingPunct="0">
              <a:spcBef>
                <a:spcPct val="20000"/>
              </a:spcBef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43063" indent="-228600" eaLnBrk="0" hangingPunct="0">
              <a:spcBef>
                <a:spcPct val="20000"/>
              </a:spcBef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</a:rPr>
              <a:t>Vypočítejte kompenzační </a:t>
            </a:r>
            <a:r>
              <a:rPr lang="cs-CZ" altLang="cs-CZ" sz="2000" dirty="0" smtClean="0">
                <a:solidFill>
                  <a:schemeClr val="bg2"/>
                </a:solidFill>
                <a:latin typeface="Arial" panose="020B0604020202020204" pitchFamily="34" charset="0"/>
              </a:rPr>
              <a:t>výkon, kapacitu kondenzátorů, starý a nový účiník. </a:t>
            </a: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</a:rPr>
              <a:t>Stávající </a:t>
            </a:r>
            <a:r>
              <a:rPr lang="cs-CZ" altLang="cs-CZ" sz="2000" dirty="0" smtClean="0">
                <a:solidFill>
                  <a:schemeClr val="bg2"/>
                </a:solidFill>
                <a:latin typeface="Arial" panose="020B0604020202020204" pitchFamily="34" charset="0"/>
              </a:rPr>
              <a:t>výkon dílny </a:t>
            </a: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</a:rPr>
              <a:t>je </a:t>
            </a:r>
            <a:r>
              <a:rPr lang="cs-CZ" altLang="cs-CZ" sz="2000" dirty="0" smtClean="0">
                <a:solidFill>
                  <a:schemeClr val="bg2"/>
                </a:solidFill>
                <a:latin typeface="Arial" panose="020B0604020202020204" pitchFamily="34" charset="0"/>
              </a:rPr>
              <a:t>50kW, proud 95A a napětí 400V. </a:t>
            </a: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</a:rPr>
              <a:t>Je požadavek zvýšení činného výkonu o </a:t>
            </a:r>
            <a:r>
              <a:rPr lang="cs-CZ" altLang="cs-CZ" sz="2000" dirty="0" smtClean="0">
                <a:solidFill>
                  <a:schemeClr val="bg2"/>
                </a:solidFill>
                <a:latin typeface="Arial" panose="020B0604020202020204" pitchFamily="34" charset="0"/>
              </a:rPr>
              <a:t>10kW </a:t>
            </a: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</a:rPr>
              <a:t>(se stejným </a:t>
            </a:r>
            <a:r>
              <a:rPr lang="cs-CZ" altLang="cs-CZ" sz="2000" dirty="0" smtClean="0">
                <a:solidFill>
                  <a:schemeClr val="bg2"/>
                </a:solidFill>
                <a:latin typeface="Arial" panose="020B0604020202020204" pitchFamily="34" charset="0"/>
              </a:rPr>
              <a:t>účiníkem jako účiník dílny), </a:t>
            </a: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</a:rPr>
              <a:t>stávající zdánlivý výkon musí zůstat zachován</a:t>
            </a:r>
            <a:r>
              <a:rPr lang="cs-CZ" altLang="cs-CZ" sz="2000" dirty="0" smtClean="0">
                <a:solidFill>
                  <a:schemeClr val="bg2"/>
                </a:solidFill>
                <a:latin typeface="Arial" panose="020B0604020202020204" pitchFamily="34" charset="0"/>
              </a:rPr>
              <a:t>.</a:t>
            </a:r>
            <a:endParaRPr lang="cs-CZ" altLang="cs-CZ" sz="2000" dirty="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13" name="Rectangle 112"/>
          <p:cNvSpPr>
            <a:spLocks noChangeArrowheads="1"/>
          </p:cNvSpPr>
          <p:nvPr/>
        </p:nvSpPr>
        <p:spPr bwMode="auto">
          <a:xfrm>
            <a:off x="145506" y="2511984"/>
            <a:ext cx="4570510" cy="38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>
            <a:spAutoFit/>
          </a:bodyPr>
          <a:lstStyle>
            <a:lvl1pPr marL="361950" indent="-3619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827088" indent="-2857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235075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43063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 dirty="0" smtClean="0">
                <a:solidFill>
                  <a:schemeClr val="bg2"/>
                </a:solidFill>
                <a:latin typeface="Arial" panose="020B0604020202020204" pitchFamily="34" charset="0"/>
              </a:rPr>
              <a:t>1.	Výpočet zdánlivého výkonu (S1)</a:t>
            </a:r>
            <a:endParaRPr lang="cs-CZ" altLang="cs-CZ" sz="2000" u="sng" dirty="0">
              <a:solidFill>
                <a:schemeClr val="bg2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14" name="Rectangle 112"/>
          <p:cNvSpPr>
            <a:spLocks noChangeArrowheads="1"/>
          </p:cNvSpPr>
          <p:nvPr/>
        </p:nvSpPr>
        <p:spPr bwMode="auto">
          <a:xfrm>
            <a:off x="179090" y="4097681"/>
            <a:ext cx="8031291" cy="688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>
            <a:spAutoFit/>
          </a:bodyPr>
          <a:lstStyle>
            <a:lvl1pPr marL="361950" indent="-3619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827088" indent="-2857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235075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43063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 dirty="0" smtClean="0">
                <a:solidFill>
                  <a:schemeClr val="bg2"/>
                </a:solidFill>
                <a:latin typeface="Arial" panose="020B0604020202020204" pitchFamily="34" charset="0"/>
              </a:rPr>
              <a:t>4.</a:t>
            </a: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</a:rPr>
              <a:t>	Výpočet jalového výkonu (Q</a:t>
            </a:r>
            <a:r>
              <a:rPr lang="cs-CZ" altLang="cs-CZ" sz="2000" baseline="-25000" dirty="0">
                <a:solidFill>
                  <a:schemeClr val="bg2"/>
                </a:solidFill>
                <a:latin typeface="Arial" panose="020B0604020202020204" pitchFamily="34" charset="0"/>
              </a:rPr>
              <a:t>3</a:t>
            </a: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</a:rPr>
              <a:t>) po zvýšení činného </a:t>
            </a:r>
            <a:r>
              <a:rPr lang="cs-CZ" altLang="cs-CZ" sz="2000" dirty="0" smtClean="0">
                <a:solidFill>
                  <a:schemeClr val="bg2"/>
                </a:solidFill>
                <a:latin typeface="Arial" panose="020B0604020202020204" pitchFamily="34" charset="0"/>
              </a:rPr>
              <a:t>výkonu bez kompenzace</a:t>
            </a:r>
            <a:endParaRPr lang="cs-CZ" altLang="cs-CZ" sz="2000" u="sng" dirty="0">
              <a:solidFill>
                <a:schemeClr val="bg2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15" name="Rectangle 112"/>
          <p:cNvSpPr>
            <a:spLocks noChangeArrowheads="1"/>
          </p:cNvSpPr>
          <p:nvPr/>
        </p:nvSpPr>
        <p:spPr bwMode="auto">
          <a:xfrm>
            <a:off x="4716016" y="2511984"/>
            <a:ext cx="1944216" cy="38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>
            <a:spAutoFit/>
          </a:bodyPr>
          <a:lstStyle>
            <a:lvl1pPr marL="361950" indent="-3619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827088" indent="-2857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235075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43063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 dirty="0" smtClean="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S1 = 65,74kVA</a:t>
            </a:r>
            <a:endParaRPr lang="cs-CZ" altLang="cs-CZ" sz="2000" u="sng" dirty="0">
              <a:solidFill>
                <a:schemeClr val="bg2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16" name="Rectangle 112"/>
          <p:cNvSpPr>
            <a:spLocks noChangeArrowheads="1"/>
          </p:cNvSpPr>
          <p:nvPr/>
        </p:nvSpPr>
        <p:spPr bwMode="auto">
          <a:xfrm>
            <a:off x="3033518" y="4406557"/>
            <a:ext cx="2150550" cy="38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>
            <a:spAutoFit/>
          </a:bodyPr>
          <a:lstStyle>
            <a:lvl1pPr marL="361950" indent="-3619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827088" indent="-2857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235075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43063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 dirty="0" smtClean="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Q</a:t>
            </a: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3</a:t>
            </a:r>
            <a:r>
              <a:rPr lang="cs-CZ" altLang="cs-CZ" sz="2000" dirty="0" smtClean="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= 51,218kvar</a:t>
            </a:r>
            <a:endParaRPr lang="cs-CZ" altLang="cs-CZ" sz="2000" u="sng" dirty="0">
              <a:solidFill>
                <a:schemeClr val="bg2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17" name="Rectangle 112"/>
          <p:cNvSpPr>
            <a:spLocks noChangeArrowheads="1"/>
          </p:cNvSpPr>
          <p:nvPr/>
        </p:nvSpPr>
        <p:spPr bwMode="auto">
          <a:xfrm>
            <a:off x="145506" y="3587314"/>
            <a:ext cx="5852822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>
            <a:spAutoFit/>
          </a:bodyPr>
          <a:lstStyle>
            <a:lvl1pPr marL="361950" indent="-3619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827088" indent="-2857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235075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43063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 dirty="0" smtClean="0">
                <a:solidFill>
                  <a:schemeClr val="bg2"/>
                </a:solidFill>
                <a:latin typeface="Arial" panose="020B0604020202020204" pitchFamily="34" charset="0"/>
              </a:rPr>
              <a:t>3.</a:t>
            </a: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</a:rPr>
              <a:t>	Výpočet </a:t>
            </a:r>
            <a:r>
              <a:rPr lang="cs-CZ" altLang="cs-CZ" sz="2000" dirty="0" smtClean="0">
                <a:solidFill>
                  <a:schemeClr val="bg2"/>
                </a:solidFill>
                <a:latin typeface="Arial" panose="020B0604020202020204" pitchFamily="34" charset="0"/>
              </a:rPr>
              <a:t>účiníku po </a:t>
            </a: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</a:rPr>
              <a:t>zvýšení činného výkonu</a:t>
            </a:r>
            <a:endParaRPr lang="cs-CZ" altLang="cs-CZ" sz="2000" u="sng" dirty="0">
              <a:solidFill>
                <a:schemeClr val="bg2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18" name="Rectangle 112"/>
          <p:cNvSpPr>
            <a:spLocks noChangeArrowheads="1"/>
          </p:cNvSpPr>
          <p:nvPr/>
        </p:nvSpPr>
        <p:spPr bwMode="auto">
          <a:xfrm>
            <a:off x="6266165" y="3591530"/>
            <a:ext cx="1944216" cy="38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>
            <a:spAutoFit/>
          </a:bodyPr>
          <a:lstStyle>
            <a:lvl1pPr marL="361950" indent="-3619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827088" indent="-2857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235075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43063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 dirty="0" smtClean="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účiník = 0,913</a:t>
            </a:r>
            <a:endParaRPr lang="cs-CZ" altLang="cs-CZ" sz="2000" u="sng" dirty="0">
              <a:solidFill>
                <a:schemeClr val="bg2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19" name="Rectangle 112"/>
          <p:cNvSpPr>
            <a:spLocks noChangeArrowheads="1"/>
          </p:cNvSpPr>
          <p:nvPr/>
        </p:nvSpPr>
        <p:spPr bwMode="auto">
          <a:xfrm>
            <a:off x="145506" y="3049649"/>
            <a:ext cx="4282478" cy="38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>
            <a:spAutoFit/>
          </a:bodyPr>
          <a:lstStyle>
            <a:lvl1pPr marL="361950" indent="-3619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827088" indent="-2857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235075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43063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</a:rPr>
              <a:t>2</a:t>
            </a:r>
            <a:r>
              <a:rPr lang="cs-CZ" altLang="cs-CZ" sz="2000" dirty="0" smtClean="0">
                <a:solidFill>
                  <a:schemeClr val="bg2"/>
                </a:solidFill>
                <a:latin typeface="Arial" panose="020B0604020202020204" pitchFamily="34" charset="0"/>
              </a:rPr>
              <a:t>.	Výpočet původního účiníku</a:t>
            </a:r>
            <a:endParaRPr lang="cs-CZ" altLang="cs-CZ" sz="2000" u="sng" dirty="0">
              <a:solidFill>
                <a:schemeClr val="bg2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20" name="Rectangle 112"/>
          <p:cNvSpPr>
            <a:spLocks noChangeArrowheads="1"/>
          </p:cNvSpPr>
          <p:nvPr/>
        </p:nvSpPr>
        <p:spPr bwMode="auto">
          <a:xfrm>
            <a:off x="4211960" y="3030550"/>
            <a:ext cx="1944216" cy="38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>
            <a:spAutoFit/>
          </a:bodyPr>
          <a:lstStyle>
            <a:lvl1pPr marL="361950" indent="-3619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827088" indent="-2857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235075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43063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 dirty="0" smtClean="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účiník = 0,760</a:t>
            </a:r>
            <a:endParaRPr lang="cs-CZ" altLang="cs-CZ" sz="2000" u="sng" dirty="0">
              <a:solidFill>
                <a:schemeClr val="bg2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21" name="Rectangle 112"/>
          <p:cNvSpPr>
            <a:spLocks noChangeArrowheads="1"/>
          </p:cNvSpPr>
          <p:nvPr/>
        </p:nvSpPr>
        <p:spPr bwMode="auto">
          <a:xfrm>
            <a:off x="179090" y="4918120"/>
            <a:ext cx="6072287" cy="38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>
            <a:spAutoFit/>
          </a:bodyPr>
          <a:lstStyle>
            <a:lvl1pPr marL="361950" indent="-3619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827088" indent="-2857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235075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43063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</a:rPr>
              <a:t>5</a:t>
            </a:r>
            <a:r>
              <a:rPr lang="cs-CZ" altLang="cs-CZ" sz="2000" dirty="0" smtClean="0">
                <a:solidFill>
                  <a:schemeClr val="bg2"/>
                </a:solidFill>
                <a:latin typeface="Arial" panose="020B0604020202020204" pitchFamily="34" charset="0"/>
              </a:rPr>
              <a:t>.</a:t>
            </a: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</a:rPr>
              <a:t>	Výpočet </a:t>
            </a:r>
            <a:r>
              <a:rPr lang="cs-CZ" altLang="cs-CZ" sz="2000" dirty="0" smtClean="0">
                <a:solidFill>
                  <a:schemeClr val="bg2"/>
                </a:solidFill>
                <a:latin typeface="Arial" panose="020B0604020202020204" pitchFamily="34" charset="0"/>
              </a:rPr>
              <a:t>jalového výkonu po kompenzaci </a:t>
            </a: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</a:rPr>
              <a:t>(</a:t>
            </a:r>
            <a:r>
              <a:rPr lang="cs-CZ" altLang="cs-CZ" sz="2000" dirty="0" smtClean="0">
                <a:solidFill>
                  <a:schemeClr val="bg2"/>
                </a:solidFill>
                <a:latin typeface="Arial" panose="020B0604020202020204" pitchFamily="34" charset="0"/>
              </a:rPr>
              <a:t>Q</a:t>
            </a:r>
            <a:r>
              <a:rPr lang="cs-CZ" altLang="cs-CZ" sz="2000" baseline="-25000" dirty="0">
                <a:solidFill>
                  <a:schemeClr val="bg2"/>
                </a:solidFill>
                <a:latin typeface="Arial" panose="020B0604020202020204" pitchFamily="34" charset="0"/>
              </a:rPr>
              <a:t>2</a:t>
            </a:r>
            <a:r>
              <a:rPr lang="cs-CZ" altLang="cs-CZ" sz="2000" dirty="0" smtClean="0">
                <a:solidFill>
                  <a:schemeClr val="bg2"/>
                </a:solidFill>
                <a:latin typeface="Arial" panose="020B0604020202020204" pitchFamily="34" charset="0"/>
              </a:rPr>
              <a:t>)</a:t>
            </a:r>
            <a:endParaRPr lang="cs-CZ" altLang="cs-CZ" sz="2000" u="sng" dirty="0">
              <a:solidFill>
                <a:schemeClr val="bg2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22" name="Rectangle 112"/>
          <p:cNvSpPr>
            <a:spLocks noChangeArrowheads="1"/>
          </p:cNvSpPr>
          <p:nvPr/>
        </p:nvSpPr>
        <p:spPr bwMode="auto">
          <a:xfrm>
            <a:off x="6516216" y="4918120"/>
            <a:ext cx="2150550" cy="38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>
            <a:spAutoFit/>
          </a:bodyPr>
          <a:lstStyle>
            <a:lvl1pPr marL="361950" indent="-3619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827088" indent="-2857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235075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43063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 dirty="0" smtClean="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Q2 = 26,865kvar</a:t>
            </a:r>
            <a:endParaRPr lang="cs-CZ" altLang="cs-CZ" sz="2000" u="sng" dirty="0">
              <a:solidFill>
                <a:schemeClr val="bg2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23" name="Rectangle 112"/>
          <p:cNvSpPr>
            <a:spLocks noChangeArrowheads="1"/>
          </p:cNvSpPr>
          <p:nvPr/>
        </p:nvSpPr>
        <p:spPr bwMode="auto">
          <a:xfrm>
            <a:off x="193879" y="5488273"/>
            <a:ext cx="4378122" cy="38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>
            <a:spAutoFit/>
          </a:bodyPr>
          <a:lstStyle>
            <a:lvl1pPr marL="361950" indent="-3619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827088" indent="-2857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235075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43063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 dirty="0" smtClean="0">
                <a:solidFill>
                  <a:schemeClr val="bg2"/>
                </a:solidFill>
                <a:latin typeface="Arial" panose="020B0604020202020204" pitchFamily="34" charset="0"/>
              </a:rPr>
              <a:t>6.</a:t>
            </a: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</a:rPr>
              <a:t>	</a:t>
            </a:r>
            <a:r>
              <a:rPr lang="cs-CZ" altLang="cs-CZ" sz="2000" dirty="0" smtClean="0">
                <a:solidFill>
                  <a:schemeClr val="bg2"/>
                </a:solidFill>
                <a:latin typeface="Arial" panose="020B0604020202020204" pitchFamily="34" charset="0"/>
              </a:rPr>
              <a:t>Kompenzační jalový výkon (</a:t>
            </a:r>
            <a:r>
              <a:rPr lang="cs-CZ" altLang="cs-CZ" sz="2000" dirty="0" err="1" smtClean="0">
                <a:solidFill>
                  <a:schemeClr val="bg2"/>
                </a:solidFill>
                <a:latin typeface="Arial" panose="020B0604020202020204" pitchFamily="34" charset="0"/>
              </a:rPr>
              <a:t>Q</a:t>
            </a:r>
            <a:r>
              <a:rPr lang="cs-CZ" altLang="cs-CZ" sz="2000" baseline="-25000" dirty="0" err="1">
                <a:solidFill>
                  <a:schemeClr val="bg2"/>
                </a:solidFill>
                <a:latin typeface="Arial" panose="020B0604020202020204" pitchFamily="34" charset="0"/>
              </a:rPr>
              <a:t>k</a:t>
            </a:r>
            <a:r>
              <a:rPr lang="cs-CZ" altLang="cs-CZ" sz="2000" dirty="0" smtClean="0">
                <a:solidFill>
                  <a:schemeClr val="bg2"/>
                </a:solidFill>
                <a:latin typeface="Arial" panose="020B0604020202020204" pitchFamily="34" charset="0"/>
              </a:rPr>
              <a:t>)</a:t>
            </a:r>
            <a:endParaRPr lang="cs-CZ" altLang="cs-CZ" sz="2000" u="sng" dirty="0">
              <a:solidFill>
                <a:schemeClr val="bg2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24" name="Rectangle 112"/>
          <p:cNvSpPr>
            <a:spLocks noChangeArrowheads="1"/>
          </p:cNvSpPr>
          <p:nvPr/>
        </p:nvSpPr>
        <p:spPr bwMode="auto">
          <a:xfrm>
            <a:off x="4716016" y="5505298"/>
            <a:ext cx="2150550" cy="38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>
            <a:spAutoFit/>
          </a:bodyPr>
          <a:lstStyle>
            <a:lvl1pPr marL="361950" indent="-3619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827088" indent="-2857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235075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43063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 dirty="0" err="1" smtClean="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Qk</a:t>
            </a:r>
            <a:r>
              <a:rPr lang="cs-CZ" altLang="cs-CZ" sz="2000" dirty="0" smtClean="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= 24,353kvar</a:t>
            </a:r>
            <a:endParaRPr lang="cs-CZ" altLang="cs-CZ" sz="2000" u="sng" dirty="0">
              <a:solidFill>
                <a:schemeClr val="bg2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25" name="Rectangle 112"/>
          <p:cNvSpPr>
            <a:spLocks noChangeArrowheads="1"/>
          </p:cNvSpPr>
          <p:nvPr/>
        </p:nvSpPr>
        <p:spPr bwMode="auto">
          <a:xfrm>
            <a:off x="223478" y="6058426"/>
            <a:ext cx="6042687" cy="38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>
            <a:spAutoFit/>
          </a:bodyPr>
          <a:lstStyle>
            <a:lvl1pPr marL="361950" indent="-3619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827088" indent="-2857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235075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43063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</a:rPr>
              <a:t>7</a:t>
            </a:r>
            <a:r>
              <a:rPr lang="cs-CZ" altLang="cs-CZ" sz="2000" dirty="0" smtClean="0">
                <a:solidFill>
                  <a:schemeClr val="bg2"/>
                </a:solidFill>
                <a:latin typeface="Arial" panose="020B0604020202020204" pitchFamily="34" charset="0"/>
              </a:rPr>
              <a:t>.</a:t>
            </a: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</a:rPr>
              <a:t>	</a:t>
            </a:r>
            <a:r>
              <a:rPr lang="cs-CZ" altLang="cs-CZ" sz="2000" dirty="0" smtClean="0">
                <a:solidFill>
                  <a:schemeClr val="bg2"/>
                </a:solidFill>
                <a:latin typeface="Arial" panose="020B0604020202020204" pitchFamily="34" charset="0"/>
              </a:rPr>
              <a:t>Kompenzační jalový výkon jednofázový  (Q</a:t>
            </a:r>
            <a:r>
              <a:rPr lang="cs-CZ" altLang="cs-CZ" sz="2000" baseline="-25000" dirty="0" smtClean="0">
                <a:solidFill>
                  <a:schemeClr val="bg2"/>
                </a:solidFill>
                <a:latin typeface="Arial" panose="020B0604020202020204" pitchFamily="34" charset="0"/>
              </a:rPr>
              <a:t>k1</a:t>
            </a:r>
            <a:r>
              <a:rPr lang="cs-CZ" altLang="cs-CZ" sz="2000" dirty="0" smtClean="0">
                <a:solidFill>
                  <a:schemeClr val="bg2"/>
                </a:solidFill>
                <a:latin typeface="Arial" panose="020B0604020202020204" pitchFamily="34" charset="0"/>
              </a:rPr>
              <a:t>)</a:t>
            </a:r>
            <a:endParaRPr lang="cs-CZ" altLang="cs-CZ" sz="2000" u="sng" dirty="0">
              <a:solidFill>
                <a:schemeClr val="bg2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26" name="Rectangle 112"/>
          <p:cNvSpPr>
            <a:spLocks noChangeArrowheads="1"/>
          </p:cNvSpPr>
          <p:nvPr/>
        </p:nvSpPr>
        <p:spPr bwMode="auto">
          <a:xfrm>
            <a:off x="6516216" y="6058426"/>
            <a:ext cx="2150550" cy="38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>
            <a:spAutoFit/>
          </a:bodyPr>
          <a:lstStyle>
            <a:lvl1pPr marL="361950" indent="-3619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827088" indent="-2857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235075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43063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 dirty="0" smtClean="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Qk1 = 8,117kvar</a:t>
            </a:r>
            <a:endParaRPr lang="cs-CZ" altLang="cs-CZ" sz="2000" u="sng" dirty="0">
              <a:solidFill>
                <a:schemeClr val="bg2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076217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0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90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250825" y="188913"/>
            <a:ext cx="8569325" cy="647700"/>
          </a:xfrm>
        </p:spPr>
        <p:txBody>
          <a:bodyPr/>
          <a:lstStyle/>
          <a:p>
            <a:pPr eaLnBrk="1" hangingPunct="1"/>
            <a:r>
              <a:rPr lang="cs-CZ" altLang="cs-CZ" sz="3200" u="sng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Příklad </a:t>
            </a:r>
            <a:endParaRPr lang="cs-CZ" altLang="cs-CZ" sz="3200" smtClean="0">
              <a:solidFill>
                <a:schemeClr val="bg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112"/>
          <p:cNvSpPr>
            <a:spLocks noChangeArrowheads="1"/>
          </p:cNvSpPr>
          <p:nvPr/>
        </p:nvSpPr>
        <p:spPr bwMode="auto">
          <a:xfrm>
            <a:off x="278083" y="980728"/>
            <a:ext cx="3357813" cy="38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>
            <a:spAutoFit/>
          </a:bodyPr>
          <a:lstStyle>
            <a:lvl1pPr marL="361950" indent="-3619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827088" indent="-2857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235075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43063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 dirty="0" smtClean="0">
                <a:solidFill>
                  <a:schemeClr val="bg2"/>
                </a:solidFill>
                <a:latin typeface="Arial" panose="020B0604020202020204" pitchFamily="34" charset="0"/>
              </a:rPr>
              <a:t>8.	Kapacita kondenzátorů</a:t>
            </a:r>
            <a:endParaRPr lang="cs-CZ" altLang="cs-CZ" sz="2000" u="sng" dirty="0">
              <a:solidFill>
                <a:schemeClr val="bg2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15" name="Rectangle 112"/>
          <p:cNvSpPr>
            <a:spLocks noChangeArrowheads="1"/>
          </p:cNvSpPr>
          <p:nvPr/>
        </p:nvSpPr>
        <p:spPr bwMode="auto">
          <a:xfrm>
            <a:off x="4241370" y="938124"/>
            <a:ext cx="2459711" cy="38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>
            <a:spAutoFit/>
          </a:bodyPr>
          <a:lstStyle>
            <a:lvl1pPr marL="361950" indent="-3619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827088" indent="-2857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235075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43063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 dirty="0" err="1" smtClean="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Ck</a:t>
            </a:r>
            <a:r>
              <a:rPr lang="cs-CZ" altLang="cs-CZ" sz="2000" dirty="0" smtClean="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= 161,58mikroF</a:t>
            </a:r>
            <a:endParaRPr lang="cs-CZ" altLang="cs-CZ" sz="2000" u="sng" dirty="0">
              <a:solidFill>
                <a:schemeClr val="bg2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17" name="Rectangle 112"/>
          <p:cNvSpPr>
            <a:spLocks noChangeArrowheads="1"/>
          </p:cNvSpPr>
          <p:nvPr/>
        </p:nvSpPr>
        <p:spPr bwMode="auto">
          <a:xfrm>
            <a:off x="278083" y="2056058"/>
            <a:ext cx="3069781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>
            <a:spAutoFit/>
          </a:bodyPr>
          <a:lstStyle>
            <a:lvl1pPr marL="361950" indent="-3619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827088" indent="-2857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235075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43063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 dirty="0" smtClean="0">
                <a:solidFill>
                  <a:schemeClr val="bg2"/>
                </a:solidFill>
                <a:latin typeface="Arial" panose="020B0604020202020204" pitchFamily="34" charset="0"/>
              </a:rPr>
              <a:t>10.</a:t>
            </a: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</a:rPr>
              <a:t>	</a:t>
            </a:r>
            <a:r>
              <a:rPr lang="cs-CZ" altLang="cs-CZ" sz="2000" dirty="0" smtClean="0">
                <a:solidFill>
                  <a:schemeClr val="bg2"/>
                </a:solidFill>
                <a:latin typeface="Arial" panose="020B0604020202020204" pitchFamily="34" charset="0"/>
              </a:rPr>
              <a:t>Kompenzační proud</a:t>
            </a:r>
            <a:endParaRPr lang="cs-CZ" altLang="cs-CZ" sz="2000" u="sng" dirty="0">
              <a:solidFill>
                <a:schemeClr val="bg2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18" name="Rectangle 112"/>
          <p:cNvSpPr>
            <a:spLocks noChangeArrowheads="1"/>
          </p:cNvSpPr>
          <p:nvPr/>
        </p:nvSpPr>
        <p:spPr bwMode="auto">
          <a:xfrm>
            <a:off x="3524438" y="2044229"/>
            <a:ext cx="1944216" cy="38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>
            <a:spAutoFit/>
          </a:bodyPr>
          <a:lstStyle>
            <a:lvl1pPr marL="361950" indent="-3619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827088" indent="-2857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235075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43063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 dirty="0" err="1" smtClean="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Ik</a:t>
            </a:r>
            <a:r>
              <a:rPr lang="cs-CZ" altLang="cs-CZ" sz="2000" dirty="0" smtClean="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= 35,11A</a:t>
            </a:r>
            <a:endParaRPr lang="cs-CZ" altLang="cs-CZ" sz="2000" u="sng" dirty="0">
              <a:solidFill>
                <a:schemeClr val="bg2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19" name="Rectangle 112"/>
          <p:cNvSpPr>
            <a:spLocks noChangeArrowheads="1"/>
          </p:cNvSpPr>
          <p:nvPr/>
        </p:nvSpPr>
        <p:spPr bwMode="auto">
          <a:xfrm>
            <a:off x="278083" y="1518393"/>
            <a:ext cx="4282478" cy="38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>
            <a:spAutoFit/>
          </a:bodyPr>
          <a:lstStyle>
            <a:lvl1pPr marL="361950" indent="-3619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827088" indent="-2857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235075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43063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 dirty="0" smtClean="0">
                <a:solidFill>
                  <a:schemeClr val="bg2"/>
                </a:solidFill>
                <a:latin typeface="Arial" panose="020B0604020202020204" pitchFamily="34" charset="0"/>
              </a:rPr>
              <a:t>9.	Kompenzační proud fázový</a:t>
            </a:r>
            <a:endParaRPr lang="cs-CZ" altLang="cs-CZ" sz="2000" u="sng" dirty="0">
              <a:solidFill>
                <a:schemeClr val="bg2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20" name="Rectangle 112"/>
          <p:cNvSpPr>
            <a:spLocks noChangeArrowheads="1"/>
          </p:cNvSpPr>
          <p:nvPr/>
        </p:nvSpPr>
        <p:spPr bwMode="auto">
          <a:xfrm>
            <a:off x="4344537" y="1499294"/>
            <a:ext cx="1944216" cy="38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>
            <a:spAutoFit/>
          </a:bodyPr>
          <a:lstStyle>
            <a:lvl1pPr marL="361950" indent="-3619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827088" indent="-2857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235075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43063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 dirty="0" err="1" smtClean="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Ikf</a:t>
            </a:r>
            <a:r>
              <a:rPr lang="cs-CZ" altLang="cs-CZ" sz="2000" dirty="0" smtClean="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= 20,29A</a:t>
            </a:r>
            <a:endParaRPr lang="cs-CZ" altLang="cs-CZ" sz="2000" u="sng" dirty="0">
              <a:solidFill>
                <a:schemeClr val="bg2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421679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0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2"/>
          <a:srcRect l="1660" t="17719" r="25287" b="12392"/>
          <a:stretch/>
        </p:blipFill>
        <p:spPr>
          <a:xfrm>
            <a:off x="323528" y="1268215"/>
            <a:ext cx="8568952" cy="4609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263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1979613" y="188913"/>
            <a:ext cx="4392612" cy="719137"/>
          </a:xfrm>
        </p:spPr>
        <p:txBody>
          <a:bodyPr/>
          <a:lstStyle/>
          <a:p>
            <a:pPr eaLnBrk="1" hangingPunct="1"/>
            <a:r>
              <a:rPr lang="cs-CZ" altLang="cs-CZ" sz="4000" u="sng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Základní pojmy </a:t>
            </a:r>
            <a:endParaRPr lang="cs-CZ" altLang="cs-CZ" sz="4000" smtClean="0">
              <a:solidFill>
                <a:schemeClr val="bg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0224" name="Rectangle 112"/>
          <p:cNvSpPr>
            <a:spLocks noChangeArrowheads="1"/>
          </p:cNvSpPr>
          <p:nvPr/>
        </p:nvSpPr>
        <p:spPr bwMode="auto">
          <a:xfrm>
            <a:off x="179388" y="1052513"/>
            <a:ext cx="8785225" cy="56927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eaLnBrk="0" hangingPunct="0">
              <a:spcBef>
                <a:spcPct val="20000"/>
              </a:spcBef>
              <a:buChar char="n"/>
              <a:tabLst>
                <a:tab pos="1974850" algn="l"/>
                <a:tab pos="2246313" algn="l"/>
                <a:tab pos="3951288" algn="l"/>
                <a:tab pos="4210050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n"/>
              <a:tabLst>
                <a:tab pos="1974850" algn="l"/>
                <a:tab pos="2246313" algn="l"/>
                <a:tab pos="3951288" algn="l"/>
                <a:tab pos="4210050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n"/>
              <a:tabLst>
                <a:tab pos="1974850" algn="l"/>
                <a:tab pos="2246313" algn="l"/>
                <a:tab pos="3951288" algn="l"/>
                <a:tab pos="4210050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n"/>
              <a:tabLst>
                <a:tab pos="1974850" algn="l"/>
                <a:tab pos="2246313" algn="l"/>
                <a:tab pos="3951288" algn="l"/>
                <a:tab pos="4210050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n"/>
              <a:tabLst>
                <a:tab pos="1974850" algn="l"/>
                <a:tab pos="2246313" algn="l"/>
                <a:tab pos="3951288" algn="l"/>
                <a:tab pos="4210050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974850" algn="l"/>
                <a:tab pos="2246313" algn="l"/>
                <a:tab pos="3951288" algn="l"/>
                <a:tab pos="4210050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974850" algn="l"/>
                <a:tab pos="2246313" algn="l"/>
                <a:tab pos="3951288" algn="l"/>
                <a:tab pos="4210050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974850" algn="l"/>
                <a:tab pos="2246313" algn="l"/>
                <a:tab pos="3951288" algn="l"/>
                <a:tab pos="4210050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974850" algn="l"/>
                <a:tab pos="2246313" algn="l"/>
                <a:tab pos="3951288" algn="l"/>
                <a:tab pos="4210050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200">
                <a:solidFill>
                  <a:schemeClr val="bg2"/>
                </a:solidFill>
                <a:latin typeface="Arial" panose="020B0604020202020204" pitchFamily="34" charset="0"/>
              </a:rPr>
              <a:t>Kompenzace 	-	vytvoření jalového výkonu v místě spotřeby</a:t>
            </a:r>
          </a:p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200">
                <a:solidFill>
                  <a:schemeClr val="bg2"/>
                </a:solidFill>
                <a:latin typeface="Comic Sans MS" panose="030F0702030302020204" pitchFamily="66" charset="0"/>
              </a:rPr>
              <a:t>Jaké prvky lze využít ke kompenzaci ?</a:t>
            </a:r>
          </a:p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200">
                <a:solidFill>
                  <a:schemeClr val="bg2"/>
                </a:solidFill>
                <a:latin typeface="Arial" panose="020B0604020202020204" pitchFamily="34" charset="0"/>
              </a:rPr>
              <a:t>Nejjednodušší je využití </a:t>
            </a:r>
            <a:r>
              <a:rPr lang="cs-CZ" altLang="cs-CZ" sz="2200" u="sng">
                <a:solidFill>
                  <a:schemeClr val="bg2"/>
                </a:solidFill>
                <a:latin typeface="Arial" panose="020B0604020202020204" pitchFamily="34" charset="0"/>
              </a:rPr>
              <a:t>cívky pro kompenzaci kapacitního jalového</a:t>
            </a:r>
            <a:r>
              <a:rPr lang="cs-CZ" altLang="cs-CZ" sz="2200">
                <a:solidFill>
                  <a:schemeClr val="bg2"/>
                </a:solidFill>
                <a:latin typeface="Arial" panose="020B0604020202020204" pitchFamily="34" charset="0"/>
              </a:rPr>
              <a:t> </a:t>
            </a:r>
            <a:r>
              <a:rPr lang="cs-CZ" altLang="cs-CZ" sz="2200" u="sng">
                <a:solidFill>
                  <a:schemeClr val="bg2"/>
                </a:solidFill>
                <a:latin typeface="Arial" panose="020B0604020202020204" pitchFamily="34" charset="0"/>
              </a:rPr>
              <a:t>výkonu</a:t>
            </a:r>
            <a:r>
              <a:rPr lang="cs-CZ" altLang="cs-CZ" sz="2200">
                <a:solidFill>
                  <a:schemeClr val="bg2"/>
                </a:solidFill>
                <a:latin typeface="Arial" panose="020B0604020202020204" pitchFamily="34" charset="0"/>
              </a:rPr>
              <a:t> a </a:t>
            </a:r>
            <a:r>
              <a:rPr lang="cs-CZ" altLang="cs-CZ" sz="2200" u="sng">
                <a:solidFill>
                  <a:schemeClr val="bg2"/>
                </a:solidFill>
                <a:latin typeface="Arial" panose="020B0604020202020204" pitchFamily="34" charset="0"/>
              </a:rPr>
              <a:t>kondenzátoru pro kompenzaci indukčního jalového výkonu</a:t>
            </a:r>
            <a:r>
              <a:rPr lang="cs-CZ" altLang="cs-CZ" sz="2200">
                <a:solidFill>
                  <a:schemeClr val="bg2"/>
                </a:solidFill>
                <a:latin typeface="Arial" panose="020B0604020202020204" pitchFamily="34" charset="0"/>
              </a:rPr>
              <a:t>. </a:t>
            </a:r>
          </a:p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200">
                <a:solidFill>
                  <a:schemeClr val="bg2"/>
                </a:solidFill>
                <a:latin typeface="Comic Sans MS" panose="030F0702030302020204" pitchFamily="66" charset="0"/>
              </a:rPr>
              <a:t>Proč je to možné ?</a:t>
            </a:r>
          </a:p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2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Kondenzátor je spotřebič kapacitní energii. Stejně lze ale definovat, že je zdrojem indukční energie</a:t>
            </a:r>
          </a:p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2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Cívka je spotřebič indukční energie a zdrojem kapacitní energie</a:t>
            </a:r>
          </a:p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200" u="sng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U ideální cívky (kondenzátoru) je kompenzace bezeztrátová</a:t>
            </a:r>
            <a:r>
              <a:rPr lang="cs-CZ" altLang="cs-CZ" sz="22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</a:p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2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Hlavní účel kompenzace může být různý, vždy ale dojde ke snížení odběru jalové energie ze sítě – </a:t>
            </a:r>
            <a:r>
              <a:rPr lang="cs-CZ" altLang="cs-CZ" sz="2200" u="sng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zlepšení účiníku</a:t>
            </a:r>
          </a:p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200" u="sng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Hlavní význam kompenzace</a:t>
            </a:r>
            <a:r>
              <a:rPr lang="cs-CZ" altLang="cs-CZ" sz="22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:	-	zlepšení účiníku</a:t>
            </a:r>
          </a:p>
          <a:p>
            <a:pPr algn="l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2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			-	zvýšení činného výkonu zdroje</a:t>
            </a:r>
          </a:p>
          <a:p>
            <a:pPr algn="l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2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			-	kompenzace vedení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0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90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02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02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902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902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02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902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902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902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2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9022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2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9022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2"/>
          <a:srcRect l="1107" t="17719" r="25840" b="12392"/>
          <a:stretch/>
        </p:blipFill>
        <p:spPr>
          <a:xfrm>
            <a:off x="107504" y="1124744"/>
            <a:ext cx="8856984" cy="4763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7408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2"/>
          <a:srcRect l="1107" t="18703" r="25840" b="12392"/>
          <a:stretch/>
        </p:blipFill>
        <p:spPr>
          <a:xfrm>
            <a:off x="179512" y="1340768"/>
            <a:ext cx="8896074" cy="4717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3811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07950" y="274638"/>
            <a:ext cx="8928100" cy="777875"/>
          </a:xfrm>
        </p:spPr>
        <p:txBody>
          <a:bodyPr lIns="36000" tIns="36000" rIns="36000" bIns="36000"/>
          <a:lstStyle/>
          <a:p>
            <a:pPr eaLnBrk="1" hangingPunct="1">
              <a:defRPr/>
            </a:pPr>
            <a:r>
              <a:rPr lang="cs-CZ" u="sng" dirty="0" smtClean="0">
                <a:solidFill>
                  <a:schemeClr val="bg2"/>
                </a:solidFill>
                <a:effectLst/>
              </a:rPr>
              <a:t>Materiály</a:t>
            </a:r>
          </a:p>
        </p:txBody>
      </p:sp>
      <p:sp>
        <p:nvSpPr>
          <p:cNvPr id="31747" name="Text Box 24"/>
          <p:cNvSpPr txBox="1">
            <a:spLocks noChangeArrowheads="1"/>
          </p:cNvSpPr>
          <p:nvPr/>
        </p:nvSpPr>
        <p:spPr bwMode="auto">
          <a:xfrm>
            <a:off x="250825" y="1412875"/>
            <a:ext cx="907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 b="0">
              <a:latin typeface="Comic Sans MS" panose="030F0702030302020204" pitchFamily="66" charset="0"/>
            </a:endParaRPr>
          </a:p>
        </p:txBody>
      </p:sp>
      <p:sp>
        <p:nvSpPr>
          <p:cNvPr id="31748" name="Text Box 25"/>
          <p:cNvSpPr txBox="1">
            <a:spLocks noChangeArrowheads="1"/>
          </p:cNvSpPr>
          <p:nvPr/>
        </p:nvSpPr>
        <p:spPr bwMode="auto">
          <a:xfrm>
            <a:off x="468313" y="1484313"/>
            <a:ext cx="8424862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n"/>
              <a:tabLst>
                <a:tab pos="3852863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n"/>
              <a:tabLst>
                <a:tab pos="3852863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n"/>
              <a:tabLst>
                <a:tab pos="3852863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n"/>
              <a:tabLst>
                <a:tab pos="3852863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n"/>
              <a:tabLst>
                <a:tab pos="3852863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852863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852863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852863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852863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0">
                <a:latin typeface="Comic Sans MS" panose="030F0702030302020204" pitchFamily="66" charset="0"/>
              </a:rPr>
              <a:t>Blahovec	Elektrotechnika 1</a:t>
            </a:r>
          </a:p>
          <a:p>
            <a:pPr algn="l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b="0">
                <a:hlinkClick r:id="rId2"/>
              </a:rPr>
              <a:t>http://www.leifiphysik.de/index.php</a:t>
            </a:r>
            <a:endParaRPr lang="cs-CZ" altLang="cs-CZ" b="0"/>
          </a:p>
          <a:p>
            <a:pPr algn="l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b="0">
                <a:hlinkClick r:id="rId3"/>
              </a:rPr>
              <a:t>http://www.zum.de/dwu/umaptg.htm</a:t>
            </a:r>
            <a:endParaRPr lang="cs-CZ" altLang="cs-CZ" b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09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250825" y="188913"/>
            <a:ext cx="8569325" cy="719137"/>
          </a:xfrm>
        </p:spPr>
        <p:txBody>
          <a:bodyPr/>
          <a:lstStyle/>
          <a:p>
            <a:pPr eaLnBrk="1" hangingPunct="1"/>
            <a:r>
              <a:rPr lang="cs-CZ" altLang="cs-CZ" sz="4000" u="sng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Kompenzace pro zlepšení účiníku </a:t>
            </a:r>
            <a:endParaRPr lang="cs-CZ" altLang="cs-CZ" sz="4000" dirty="0" smtClean="0">
              <a:solidFill>
                <a:schemeClr val="bg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0224" name="Rectangle 112"/>
          <p:cNvSpPr>
            <a:spLocks noChangeArrowheads="1"/>
          </p:cNvSpPr>
          <p:nvPr/>
        </p:nvSpPr>
        <p:spPr bwMode="auto">
          <a:xfrm>
            <a:off x="179512" y="3492311"/>
            <a:ext cx="2808287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</a:rPr>
              <a:t>Stav bez kompenzace</a:t>
            </a:r>
            <a:endParaRPr lang="cs-CZ" altLang="cs-CZ" sz="2000" u="sng" dirty="0">
              <a:solidFill>
                <a:schemeClr val="bg2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graphicFrame>
        <p:nvGraphicFramePr>
          <p:cNvPr id="90231" name="Object 1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3585664"/>
              </p:ext>
            </p:extLst>
          </p:nvPr>
        </p:nvGraphicFramePr>
        <p:xfrm>
          <a:off x="4860032" y="3471785"/>
          <a:ext cx="1011237" cy="33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06" name="Rovnice" r:id="rId3" imgW="723600" imgH="241200" progId="Equation.3">
                  <p:embed/>
                </p:oleObj>
              </mc:Choice>
              <mc:Fallback>
                <p:oleObj name="Rovnice" r:id="rId3" imgW="723600" imgH="241200" progId="Equation.3">
                  <p:embed/>
                  <p:pic>
                    <p:nvPicPr>
                      <p:cNvPr id="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0032" y="3471785"/>
                        <a:ext cx="1011237" cy="33813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4476150"/>
              </p:ext>
            </p:extLst>
          </p:nvPr>
        </p:nvGraphicFramePr>
        <p:xfrm>
          <a:off x="6731694" y="3471785"/>
          <a:ext cx="1011238" cy="33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07" name="Rovnice" r:id="rId5" imgW="723600" imgH="241200" progId="Equation.3">
                  <p:embed/>
                </p:oleObj>
              </mc:Choice>
              <mc:Fallback>
                <p:oleObj name="Rovnice" r:id="rId5" imgW="723600" imgH="241200" progId="Equation.3">
                  <p:embed/>
                  <p:pic>
                    <p:nvPicPr>
                      <p:cNvPr id="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1694" y="3471785"/>
                        <a:ext cx="1011238" cy="33813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4846" name="Group 30"/>
          <p:cNvGrpSpPr>
            <a:grpSpLocks/>
          </p:cNvGrpSpPr>
          <p:nvPr/>
        </p:nvGrpSpPr>
        <p:grpSpPr bwMode="auto">
          <a:xfrm>
            <a:off x="3275707" y="3544810"/>
            <a:ext cx="5256212" cy="719137"/>
            <a:chOff x="2109" y="845"/>
            <a:chExt cx="3311" cy="453"/>
          </a:xfrm>
        </p:grpSpPr>
        <p:sp>
          <p:nvSpPr>
            <p:cNvPr id="34822" name="Oval 6"/>
            <p:cNvSpPr>
              <a:spLocks noChangeArrowheads="1"/>
            </p:cNvSpPr>
            <p:nvPr/>
          </p:nvSpPr>
          <p:spPr bwMode="auto">
            <a:xfrm>
              <a:off x="2109" y="884"/>
              <a:ext cx="363" cy="363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grpSp>
          <p:nvGrpSpPr>
            <p:cNvPr id="34827" name="Group 11"/>
            <p:cNvGrpSpPr>
              <a:grpSpLocks/>
            </p:cNvGrpSpPr>
            <p:nvPr/>
          </p:nvGrpSpPr>
          <p:grpSpPr bwMode="auto">
            <a:xfrm>
              <a:off x="4150" y="845"/>
              <a:ext cx="0" cy="453"/>
              <a:chOff x="1383" y="1117"/>
              <a:chExt cx="0" cy="453"/>
            </a:xfrm>
          </p:grpSpPr>
          <p:sp>
            <p:nvSpPr>
              <p:cNvPr id="34828" name="Line 12"/>
              <p:cNvSpPr>
                <a:spLocks noChangeShapeType="1"/>
              </p:cNvSpPr>
              <p:nvPr/>
            </p:nvSpPr>
            <p:spPr bwMode="auto">
              <a:xfrm>
                <a:off x="1383" y="1117"/>
                <a:ext cx="0" cy="227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34829" name="Line 13"/>
              <p:cNvSpPr>
                <a:spLocks noChangeShapeType="1"/>
              </p:cNvSpPr>
              <p:nvPr/>
            </p:nvSpPr>
            <p:spPr bwMode="auto">
              <a:xfrm>
                <a:off x="1383" y="1343"/>
                <a:ext cx="0" cy="227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</p:grpSp>
        <p:sp>
          <p:nvSpPr>
            <p:cNvPr id="34830" name="Oval 14"/>
            <p:cNvSpPr>
              <a:spLocks noChangeArrowheads="1"/>
            </p:cNvSpPr>
            <p:nvPr/>
          </p:nvSpPr>
          <p:spPr bwMode="auto">
            <a:xfrm>
              <a:off x="5057" y="891"/>
              <a:ext cx="363" cy="363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grpSp>
          <p:nvGrpSpPr>
            <p:cNvPr id="34833" name="Group 17"/>
            <p:cNvGrpSpPr>
              <a:grpSpLocks/>
            </p:cNvGrpSpPr>
            <p:nvPr/>
          </p:nvGrpSpPr>
          <p:grpSpPr bwMode="auto">
            <a:xfrm>
              <a:off x="2699" y="845"/>
              <a:ext cx="0" cy="453"/>
              <a:chOff x="1383" y="1117"/>
              <a:chExt cx="0" cy="453"/>
            </a:xfrm>
          </p:grpSpPr>
          <p:sp>
            <p:nvSpPr>
              <p:cNvPr id="34834" name="Line 18"/>
              <p:cNvSpPr>
                <a:spLocks noChangeShapeType="1"/>
              </p:cNvSpPr>
              <p:nvPr/>
            </p:nvSpPr>
            <p:spPr bwMode="auto">
              <a:xfrm>
                <a:off x="1383" y="1117"/>
                <a:ext cx="0" cy="227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34835" name="Line 19"/>
              <p:cNvSpPr>
                <a:spLocks noChangeShapeType="1"/>
              </p:cNvSpPr>
              <p:nvPr/>
            </p:nvSpPr>
            <p:spPr bwMode="auto">
              <a:xfrm>
                <a:off x="1383" y="1343"/>
                <a:ext cx="0" cy="227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</p:grpSp>
        <p:sp>
          <p:nvSpPr>
            <p:cNvPr id="34837" name="Line 21"/>
            <p:cNvSpPr>
              <a:spLocks noChangeShapeType="1"/>
            </p:cNvSpPr>
            <p:nvPr/>
          </p:nvSpPr>
          <p:spPr bwMode="auto">
            <a:xfrm>
              <a:off x="2472" y="1072"/>
              <a:ext cx="227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34838" name="Line 22"/>
            <p:cNvSpPr>
              <a:spLocks noChangeShapeType="1"/>
            </p:cNvSpPr>
            <p:nvPr/>
          </p:nvSpPr>
          <p:spPr bwMode="auto">
            <a:xfrm>
              <a:off x="2699" y="1072"/>
              <a:ext cx="1451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34839" name="Line 23"/>
            <p:cNvSpPr>
              <a:spLocks noChangeShapeType="1"/>
            </p:cNvSpPr>
            <p:nvPr/>
          </p:nvSpPr>
          <p:spPr bwMode="auto">
            <a:xfrm>
              <a:off x="4150" y="1072"/>
              <a:ext cx="907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34842" name="Text Box 26"/>
            <p:cNvSpPr txBox="1">
              <a:spLocks noChangeArrowheads="1"/>
            </p:cNvSpPr>
            <p:nvPr/>
          </p:nvSpPr>
          <p:spPr bwMode="auto">
            <a:xfrm>
              <a:off x="2181" y="948"/>
              <a:ext cx="2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</a:pPr>
              <a:r>
                <a:rPr lang="cs-CZ" altLang="cs-CZ" sz="1800">
                  <a:solidFill>
                    <a:schemeClr val="bg2"/>
                  </a:solidFill>
                  <a:latin typeface="Arial" panose="020B0604020202020204" pitchFamily="34" charset="0"/>
                </a:rPr>
                <a:t>A</a:t>
              </a:r>
            </a:p>
          </p:txBody>
        </p:sp>
        <p:sp>
          <p:nvSpPr>
            <p:cNvPr id="34843" name="Text Box 27"/>
            <p:cNvSpPr txBox="1">
              <a:spLocks noChangeArrowheads="1"/>
            </p:cNvSpPr>
            <p:nvPr/>
          </p:nvSpPr>
          <p:spPr bwMode="auto">
            <a:xfrm>
              <a:off x="5133" y="948"/>
              <a:ext cx="2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</a:pPr>
              <a:r>
                <a:rPr lang="cs-CZ" altLang="cs-CZ" sz="1800" dirty="0">
                  <a:solidFill>
                    <a:schemeClr val="bg2"/>
                  </a:solidFill>
                  <a:latin typeface="Arial" panose="020B0604020202020204" pitchFamily="34" charset="0"/>
                </a:rPr>
                <a:t>S</a:t>
              </a:r>
            </a:p>
          </p:txBody>
        </p:sp>
      </p:grpSp>
      <p:sp>
        <p:nvSpPr>
          <p:cNvPr id="3" name="Rectangle 112"/>
          <p:cNvSpPr>
            <a:spLocks noChangeArrowheads="1"/>
          </p:cNvSpPr>
          <p:nvPr/>
        </p:nvSpPr>
        <p:spPr bwMode="auto">
          <a:xfrm>
            <a:off x="250825" y="4762475"/>
            <a:ext cx="8424862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Nepříznivý případ, v obvodu se projeví všechny nežádoucí účinky (zatížení zdroje jalovým výkonem, úbytek napětí a ztráty na vedení)</a:t>
            </a:r>
          </a:p>
        </p:txBody>
      </p:sp>
      <p:sp>
        <p:nvSpPr>
          <p:cNvPr id="46" name="Rectangle 112"/>
          <p:cNvSpPr>
            <a:spLocks noChangeArrowheads="1"/>
          </p:cNvSpPr>
          <p:nvPr/>
        </p:nvSpPr>
        <p:spPr bwMode="auto">
          <a:xfrm>
            <a:off x="179512" y="1046919"/>
            <a:ext cx="8784976" cy="2104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>
            <a:spAutoFit/>
          </a:bodyPr>
          <a:lstStyle>
            <a:lvl1pPr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 dirty="0" smtClean="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Pro základní rozbor si můžeme představit alternátor (v praxi soustava) - vedení - spotřebič</a:t>
            </a:r>
          </a:p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 dirty="0" smtClean="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Alternátor - je zdrojem činného - P (W) a jalového výkonu - Q (var)</a:t>
            </a:r>
          </a:p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 dirty="0" smtClean="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Vedení - má jednotkovou impedanci (/km) a danou délku (km)</a:t>
            </a:r>
          </a:p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 dirty="0" smtClean="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Spotřebič - odebírá činný výkon P (W) ( → práce) a jalový výkon Q (var) ( → elektromagnetické pole)     </a:t>
            </a:r>
            <a:endParaRPr lang="cs-CZ" altLang="cs-CZ" sz="2000" dirty="0">
              <a:solidFill>
                <a:schemeClr val="bg2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0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0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48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48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0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0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0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250825" y="188913"/>
            <a:ext cx="8569325" cy="719137"/>
          </a:xfrm>
        </p:spPr>
        <p:txBody>
          <a:bodyPr/>
          <a:lstStyle/>
          <a:p>
            <a:pPr eaLnBrk="1" hangingPunct="1"/>
            <a:r>
              <a:rPr lang="cs-CZ" altLang="cs-CZ" sz="4000" u="sng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Kompenzace pro zlepšení účiníku </a:t>
            </a:r>
            <a:endParaRPr lang="cs-CZ" altLang="cs-CZ" sz="4000" smtClean="0">
              <a:solidFill>
                <a:schemeClr val="bg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112"/>
          <p:cNvSpPr>
            <a:spLocks noChangeArrowheads="1"/>
          </p:cNvSpPr>
          <p:nvPr/>
        </p:nvSpPr>
        <p:spPr bwMode="auto">
          <a:xfrm>
            <a:off x="274519" y="1412776"/>
            <a:ext cx="3024187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</a:rPr>
              <a:t>Provedení kompenzace (ideální případ)</a:t>
            </a:r>
            <a:endParaRPr lang="cs-CZ" altLang="cs-CZ" sz="2000" u="sng" dirty="0">
              <a:solidFill>
                <a:schemeClr val="bg2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graphicFrame>
        <p:nvGraphicFramePr>
          <p:cNvPr id="5" name="Object 1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9114663"/>
              </p:ext>
            </p:extLst>
          </p:nvPr>
        </p:nvGraphicFramePr>
        <p:xfrm>
          <a:off x="7016750" y="1197768"/>
          <a:ext cx="1011237" cy="338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423" name="Rovnice" r:id="rId3" imgW="723600" imgH="241200" progId="Equation.3">
                  <p:embed/>
                </p:oleObj>
              </mc:Choice>
              <mc:Fallback>
                <p:oleObj name="Rovnice" r:id="rId3" imgW="723600" imgH="241200" progId="Equation.3">
                  <p:embed/>
                  <p:pic>
                    <p:nvPicPr>
                      <p:cNvPr id="5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6750" y="1197768"/>
                        <a:ext cx="1011237" cy="338138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1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5303576"/>
              </p:ext>
            </p:extLst>
          </p:nvPr>
        </p:nvGraphicFramePr>
        <p:xfrm>
          <a:off x="5435600" y="1326356"/>
          <a:ext cx="212725" cy="231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424" name="Rovnice" r:id="rId5" imgW="152280" imgH="164880" progId="Equation.3">
                  <p:embed/>
                </p:oleObj>
              </mc:Choice>
              <mc:Fallback>
                <p:oleObj name="Rovnice" r:id="rId5" imgW="152280" imgH="164880" progId="Equation.3">
                  <p:embed/>
                  <p:pic>
                    <p:nvPicPr>
                      <p:cNvPr id="6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5600" y="1326356"/>
                        <a:ext cx="212725" cy="23177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1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8184353"/>
              </p:ext>
            </p:extLst>
          </p:nvPr>
        </p:nvGraphicFramePr>
        <p:xfrm>
          <a:off x="5795962" y="1989931"/>
          <a:ext cx="479425" cy="284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425" name="Rovnice" r:id="rId7" imgW="342720" imgH="203040" progId="Equation.3">
                  <p:embed/>
                </p:oleObj>
              </mc:Choice>
              <mc:Fallback>
                <p:oleObj name="Rovnice" r:id="rId7" imgW="342720" imgH="203040" progId="Equation.3">
                  <p:embed/>
                  <p:pic>
                    <p:nvPicPr>
                      <p:cNvPr id="7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5962" y="1989931"/>
                        <a:ext cx="479425" cy="284162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4869" name="Group 53"/>
          <p:cNvGrpSpPr>
            <a:grpSpLocks/>
          </p:cNvGrpSpPr>
          <p:nvPr/>
        </p:nvGrpSpPr>
        <p:grpSpPr bwMode="auto">
          <a:xfrm>
            <a:off x="3563937" y="1269206"/>
            <a:ext cx="5256213" cy="1655762"/>
            <a:chOff x="2200" y="2069"/>
            <a:chExt cx="3311" cy="1043"/>
          </a:xfrm>
        </p:grpSpPr>
        <p:grpSp>
          <p:nvGrpSpPr>
            <p:cNvPr id="34847" name="Group 31"/>
            <p:cNvGrpSpPr>
              <a:grpSpLocks/>
            </p:cNvGrpSpPr>
            <p:nvPr/>
          </p:nvGrpSpPr>
          <p:grpSpPr bwMode="auto">
            <a:xfrm>
              <a:off x="2200" y="2069"/>
              <a:ext cx="3311" cy="453"/>
              <a:chOff x="2109" y="845"/>
              <a:chExt cx="3311" cy="453"/>
            </a:xfrm>
          </p:grpSpPr>
          <p:sp>
            <p:nvSpPr>
              <p:cNvPr id="34848" name="Oval 32"/>
              <p:cNvSpPr>
                <a:spLocks noChangeArrowheads="1"/>
              </p:cNvSpPr>
              <p:nvPr/>
            </p:nvSpPr>
            <p:spPr bwMode="auto">
              <a:xfrm>
                <a:off x="2109" y="884"/>
                <a:ext cx="363" cy="363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grpSp>
            <p:nvGrpSpPr>
              <p:cNvPr id="34849" name="Group 33"/>
              <p:cNvGrpSpPr>
                <a:grpSpLocks/>
              </p:cNvGrpSpPr>
              <p:nvPr/>
            </p:nvGrpSpPr>
            <p:grpSpPr bwMode="auto">
              <a:xfrm>
                <a:off x="4150" y="845"/>
                <a:ext cx="0" cy="453"/>
                <a:chOff x="1383" y="1117"/>
                <a:chExt cx="0" cy="453"/>
              </a:xfrm>
            </p:grpSpPr>
            <p:sp>
              <p:nvSpPr>
                <p:cNvPr id="34850" name="Line 34"/>
                <p:cNvSpPr>
                  <a:spLocks noChangeShapeType="1"/>
                </p:cNvSpPr>
                <p:nvPr/>
              </p:nvSpPr>
              <p:spPr bwMode="auto">
                <a:xfrm>
                  <a:off x="1383" y="1117"/>
                  <a:ext cx="0" cy="227"/>
                </a:xfrm>
                <a:prstGeom prst="line">
                  <a:avLst/>
                </a:prstGeom>
                <a:noFill/>
                <a:ln w="381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>
                    <a:solidFill>
                      <a:schemeClr val="bg2"/>
                    </a:solidFill>
                  </a:endParaRPr>
                </a:p>
              </p:txBody>
            </p:sp>
            <p:sp>
              <p:nvSpPr>
                <p:cNvPr id="34851" name="Line 35"/>
                <p:cNvSpPr>
                  <a:spLocks noChangeShapeType="1"/>
                </p:cNvSpPr>
                <p:nvPr/>
              </p:nvSpPr>
              <p:spPr bwMode="auto">
                <a:xfrm>
                  <a:off x="1383" y="1343"/>
                  <a:ext cx="0" cy="227"/>
                </a:xfrm>
                <a:prstGeom prst="line">
                  <a:avLst/>
                </a:prstGeom>
                <a:noFill/>
                <a:ln w="381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>
                    <a:solidFill>
                      <a:schemeClr val="bg2"/>
                    </a:solidFill>
                  </a:endParaRPr>
                </a:p>
              </p:txBody>
            </p:sp>
          </p:grpSp>
          <p:sp>
            <p:nvSpPr>
              <p:cNvPr id="34852" name="Oval 36"/>
              <p:cNvSpPr>
                <a:spLocks noChangeArrowheads="1"/>
              </p:cNvSpPr>
              <p:nvPr/>
            </p:nvSpPr>
            <p:spPr bwMode="auto">
              <a:xfrm>
                <a:off x="5057" y="891"/>
                <a:ext cx="363" cy="363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grpSp>
            <p:nvGrpSpPr>
              <p:cNvPr id="34853" name="Group 37"/>
              <p:cNvGrpSpPr>
                <a:grpSpLocks/>
              </p:cNvGrpSpPr>
              <p:nvPr/>
            </p:nvGrpSpPr>
            <p:grpSpPr bwMode="auto">
              <a:xfrm>
                <a:off x="2699" y="845"/>
                <a:ext cx="0" cy="453"/>
                <a:chOff x="1383" y="1117"/>
                <a:chExt cx="0" cy="453"/>
              </a:xfrm>
            </p:grpSpPr>
            <p:sp>
              <p:nvSpPr>
                <p:cNvPr id="34854" name="Line 38"/>
                <p:cNvSpPr>
                  <a:spLocks noChangeShapeType="1"/>
                </p:cNvSpPr>
                <p:nvPr/>
              </p:nvSpPr>
              <p:spPr bwMode="auto">
                <a:xfrm>
                  <a:off x="1383" y="1117"/>
                  <a:ext cx="0" cy="227"/>
                </a:xfrm>
                <a:prstGeom prst="line">
                  <a:avLst/>
                </a:prstGeom>
                <a:noFill/>
                <a:ln w="381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>
                    <a:solidFill>
                      <a:schemeClr val="bg2"/>
                    </a:solidFill>
                  </a:endParaRPr>
                </a:p>
              </p:txBody>
            </p:sp>
            <p:sp>
              <p:nvSpPr>
                <p:cNvPr id="34855" name="Line 39"/>
                <p:cNvSpPr>
                  <a:spLocks noChangeShapeType="1"/>
                </p:cNvSpPr>
                <p:nvPr/>
              </p:nvSpPr>
              <p:spPr bwMode="auto">
                <a:xfrm>
                  <a:off x="1383" y="1343"/>
                  <a:ext cx="0" cy="227"/>
                </a:xfrm>
                <a:prstGeom prst="line">
                  <a:avLst/>
                </a:prstGeom>
                <a:noFill/>
                <a:ln w="381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>
                    <a:solidFill>
                      <a:schemeClr val="bg2"/>
                    </a:solidFill>
                  </a:endParaRPr>
                </a:p>
              </p:txBody>
            </p:sp>
          </p:grpSp>
          <p:sp>
            <p:nvSpPr>
              <p:cNvPr id="34856" name="Line 40"/>
              <p:cNvSpPr>
                <a:spLocks noChangeShapeType="1"/>
              </p:cNvSpPr>
              <p:nvPr/>
            </p:nvSpPr>
            <p:spPr bwMode="auto">
              <a:xfrm>
                <a:off x="2472" y="1072"/>
                <a:ext cx="227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34857" name="Line 41"/>
              <p:cNvSpPr>
                <a:spLocks noChangeShapeType="1"/>
              </p:cNvSpPr>
              <p:nvPr/>
            </p:nvSpPr>
            <p:spPr bwMode="auto">
              <a:xfrm>
                <a:off x="2699" y="1072"/>
                <a:ext cx="1451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34858" name="Line 42"/>
              <p:cNvSpPr>
                <a:spLocks noChangeShapeType="1"/>
              </p:cNvSpPr>
              <p:nvPr/>
            </p:nvSpPr>
            <p:spPr bwMode="auto">
              <a:xfrm>
                <a:off x="4150" y="1072"/>
                <a:ext cx="907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34859" name="Text Box 43"/>
              <p:cNvSpPr txBox="1">
                <a:spLocks noChangeArrowheads="1"/>
              </p:cNvSpPr>
              <p:nvPr/>
            </p:nvSpPr>
            <p:spPr bwMode="auto">
              <a:xfrm>
                <a:off x="2181" y="948"/>
                <a:ext cx="22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 type="none" w="med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marL="342900" indent="-342900"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eaLnBrk="1" hangingPunct="1">
                  <a:buFont typeface="Wingdings" panose="05000000000000000000" pitchFamily="2" charset="2"/>
                  <a:buNone/>
                </a:pPr>
                <a:r>
                  <a:rPr lang="cs-CZ" altLang="cs-CZ" sz="1800">
                    <a:solidFill>
                      <a:schemeClr val="bg2"/>
                    </a:solidFill>
                    <a:latin typeface="Arial" panose="020B0604020202020204" pitchFamily="34" charset="0"/>
                  </a:rPr>
                  <a:t>A</a:t>
                </a:r>
              </a:p>
            </p:txBody>
          </p:sp>
          <p:sp>
            <p:nvSpPr>
              <p:cNvPr id="34860" name="Text Box 44"/>
              <p:cNvSpPr txBox="1">
                <a:spLocks noChangeArrowheads="1"/>
              </p:cNvSpPr>
              <p:nvPr/>
            </p:nvSpPr>
            <p:spPr bwMode="auto">
              <a:xfrm>
                <a:off x="5133" y="948"/>
                <a:ext cx="21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 type="none" w="med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marL="342900" indent="-342900"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eaLnBrk="1" hangingPunct="1">
                  <a:buFont typeface="Wingdings" panose="05000000000000000000" pitchFamily="2" charset="2"/>
                  <a:buNone/>
                </a:pPr>
                <a:r>
                  <a:rPr lang="cs-CZ" altLang="cs-CZ" sz="1800">
                    <a:solidFill>
                      <a:schemeClr val="bg2"/>
                    </a:solidFill>
                    <a:latin typeface="Arial" panose="020B0604020202020204" pitchFamily="34" charset="0"/>
                  </a:rPr>
                  <a:t>S</a:t>
                </a:r>
              </a:p>
            </p:txBody>
          </p:sp>
        </p:grpSp>
        <p:grpSp>
          <p:nvGrpSpPr>
            <p:cNvPr id="34867" name="Group 51"/>
            <p:cNvGrpSpPr>
              <a:grpSpLocks/>
            </p:cNvGrpSpPr>
            <p:nvPr/>
          </p:nvGrpSpPr>
          <p:grpSpPr bwMode="auto">
            <a:xfrm>
              <a:off x="3833" y="2795"/>
              <a:ext cx="317" cy="317"/>
              <a:chOff x="3742" y="2976"/>
              <a:chExt cx="317" cy="317"/>
            </a:xfrm>
          </p:grpSpPr>
          <p:sp>
            <p:nvSpPr>
              <p:cNvPr id="34865" name="Rectangle 49"/>
              <p:cNvSpPr>
                <a:spLocks noChangeArrowheads="1"/>
              </p:cNvSpPr>
              <p:nvPr/>
            </p:nvSpPr>
            <p:spPr bwMode="auto">
              <a:xfrm>
                <a:off x="3742" y="2976"/>
                <a:ext cx="317" cy="317"/>
              </a:xfrm>
              <a:prstGeom prst="rect">
                <a:avLst/>
              </a:prstGeom>
              <a:noFill/>
              <a:ln w="38100" algn="ctr">
                <a:solidFill>
                  <a:schemeClr val="bg2"/>
                </a:solidFill>
                <a:miter lim="800000"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34866" name="Text Box 50"/>
              <p:cNvSpPr txBox="1">
                <a:spLocks noChangeArrowheads="1"/>
              </p:cNvSpPr>
              <p:nvPr/>
            </p:nvSpPr>
            <p:spPr bwMode="auto">
              <a:xfrm>
                <a:off x="3787" y="3018"/>
                <a:ext cx="22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 type="none" w="med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marL="342900" indent="-342900"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eaLnBrk="1" hangingPunct="1">
                  <a:buFont typeface="Wingdings" panose="05000000000000000000" pitchFamily="2" charset="2"/>
                  <a:buNone/>
                </a:pPr>
                <a:r>
                  <a:rPr lang="cs-CZ" altLang="cs-CZ" sz="1800">
                    <a:solidFill>
                      <a:schemeClr val="bg2"/>
                    </a:solidFill>
                    <a:latin typeface="Arial" panose="020B0604020202020204" pitchFamily="34" charset="0"/>
                  </a:rPr>
                  <a:t>K</a:t>
                </a:r>
              </a:p>
            </p:txBody>
          </p:sp>
        </p:grpSp>
        <p:sp>
          <p:nvSpPr>
            <p:cNvPr id="34868" name="Freeform 52"/>
            <p:cNvSpPr>
              <a:spLocks/>
            </p:cNvSpPr>
            <p:nvPr/>
          </p:nvSpPr>
          <p:spPr bwMode="auto">
            <a:xfrm>
              <a:off x="3969" y="2432"/>
              <a:ext cx="272" cy="363"/>
            </a:xfrm>
            <a:custGeom>
              <a:avLst/>
              <a:gdLst>
                <a:gd name="T0" fmla="*/ 272 w 272"/>
                <a:gd name="T1" fmla="*/ 0 h 363"/>
                <a:gd name="T2" fmla="*/ 0 w 272"/>
                <a:gd name="T3" fmla="*/ 0 h 363"/>
                <a:gd name="T4" fmla="*/ 0 w 272"/>
                <a:gd name="T5" fmla="*/ 363 h 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2" h="363">
                  <a:moveTo>
                    <a:pt x="272" y="0"/>
                  </a:moveTo>
                  <a:lnTo>
                    <a:pt x="0" y="0"/>
                  </a:lnTo>
                  <a:lnTo>
                    <a:pt x="0" y="363"/>
                  </a:lnTo>
                </a:path>
              </a:pathLst>
            </a:custGeom>
            <a:noFill/>
            <a:ln w="38100" cap="flat" cmpd="sng">
              <a:solidFill>
                <a:schemeClr val="bg2"/>
              </a:solidFill>
              <a:prstDash val="solid"/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</p:grpSp>
      <p:sp>
        <p:nvSpPr>
          <p:cNvPr id="8" name="Rectangle 112"/>
          <p:cNvSpPr>
            <a:spLocks noChangeArrowheads="1"/>
          </p:cNvSpPr>
          <p:nvPr/>
        </p:nvSpPr>
        <p:spPr bwMode="auto">
          <a:xfrm>
            <a:off x="107950" y="4759473"/>
            <a:ext cx="8928100" cy="1693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180975" indent="-180975" eaLnBrk="0" hangingPunct="0">
              <a:spcBef>
                <a:spcPct val="20000"/>
              </a:spcBef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827088" indent="-285750" eaLnBrk="0" hangingPunct="0">
              <a:spcBef>
                <a:spcPct val="20000"/>
              </a:spcBef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235075" indent="-228600" eaLnBrk="0" hangingPunct="0">
              <a:spcBef>
                <a:spcPct val="20000"/>
              </a:spcBef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43063" indent="-228600" eaLnBrk="0" hangingPunct="0">
              <a:spcBef>
                <a:spcPct val="20000"/>
              </a:spcBef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</a:rPr>
              <a:t>Podle  konkrétního případu se volí:</a:t>
            </a:r>
          </a:p>
          <a:p>
            <a:pPr algn="l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</a:rPr>
              <a:t>*	kompenzace na účiník 1 (viz ideální případ)</a:t>
            </a:r>
          </a:p>
          <a:p>
            <a:pPr algn="l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</a:rPr>
              <a:t>*	kompenzace na stanovený účiník, většinou 0,95 </a:t>
            </a:r>
          </a:p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200" dirty="0">
                <a:solidFill>
                  <a:schemeClr val="bg2"/>
                </a:solidFill>
                <a:latin typeface="Comic Sans MS" panose="030F0702030302020204" pitchFamily="66" charset="0"/>
              </a:rPr>
              <a:t>Proč se nevolí vždy ideální případ ?</a:t>
            </a:r>
          </a:p>
          <a:p>
            <a:pPr algn="l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u="sng" dirty="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Z důvodu možného překompenzování, negativní vliv na provoz soustavy</a:t>
            </a:r>
          </a:p>
        </p:txBody>
      </p:sp>
      <p:pic>
        <p:nvPicPr>
          <p:cNvPr id="34872" name="Picture 56" descr="MC900354136[1]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4581128"/>
            <a:ext cx="1355725" cy="1368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Rectangle 112"/>
          <p:cNvSpPr>
            <a:spLocks noChangeArrowheads="1"/>
          </p:cNvSpPr>
          <p:nvPr/>
        </p:nvSpPr>
        <p:spPr bwMode="auto">
          <a:xfrm>
            <a:off x="107504" y="3005853"/>
            <a:ext cx="8712646" cy="16115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>
            <a:spAutoFit/>
          </a:bodyPr>
          <a:lstStyle>
            <a:lvl1pPr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cs-CZ" altLang="cs-CZ" sz="2000" i="1" dirty="0" smtClean="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Až na výjimky se kompenzuje odběr indukčního výkonu (motory) kondenzátorem (hlavně o tom je tato kapitola). </a:t>
            </a:r>
          </a:p>
          <a:p>
            <a:pPr algn="l" eaLnBrk="1" hangingPunct="1"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cs-CZ" altLang="cs-CZ" sz="2000" i="1" dirty="0" smtClean="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Jestliže je kondenzátor přímo u spotřebiče, pak má pevnou hodnotu, je-li v rozváděči nebo v hlavní rozvodně podniku má zpravidla kompenzace automatickou regulaci velikosti jalového výkonu.</a:t>
            </a:r>
            <a:endParaRPr lang="cs-CZ" altLang="cs-CZ" sz="2000" i="1" dirty="0">
              <a:solidFill>
                <a:schemeClr val="bg2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085977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0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48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4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with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48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48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4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250825" y="188913"/>
            <a:ext cx="8569325" cy="719137"/>
          </a:xfrm>
        </p:spPr>
        <p:txBody>
          <a:bodyPr/>
          <a:lstStyle/>
          <a:p>
            <a:pPr eaLnBrk="1" hangingPunct="1"/>
            <a:r>
              <a:rPr lang="cs-CZ" altLang="cs-CZ" sz="4000" u="sng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Kompenzace pro zlepšení účiníku </a:t>
            </a:r>
            <a:endParaRPr lang="cs-CZ" altLang="cs-CZ" sz="4000" smtClean="0">
              <a:solidFill>
                <a:schemeClr val="bg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0224" name="Rectangle 112"/>
          <p:cNvSpPr>
            <a:spLocks noChangeArrowheads="1"/>
          </p:cNvSpPr>
          <p:nvPr/>
        </p:nvSpPr>
        <p:spPr bwMode="auto">
          <a:xfrm>
            <a:off x="107950" y="980728"/>
            <a:ext cx="8712200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</a:rPr>
              <a:t>Fázorový diagram pro kompenzaci - předpokládáme spotřebič s indukčním odběrem (např. motor)</a:t>
            </a:r>
            <a:endParaRPr lang="cs-CZ" altLang="cs-CZ" sz="2000" u="sng" dirty="0">
              <a:solidFill>
                <a:schemeClr val="bg2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2" name="Rectangle 112"/>
          <p:cNvSpPr>
            <a:spLocks noChangeArrowheads="1"/>
          </p:cNvSpPr>
          <p:nvPr/>
        </p:nvSpPr>
        <p:spPr bwMode="auto">
          <a:xfrm>
            <a:off x="179388" y="1700808"/>
            <a:ext cx="8713787" cy="688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 u="sng" dirty="0">
                <a:solidFill>
                  <a:schemeClr val="bg2"/>
                </a:solidFill>
                <a:latin typeface="Arial" panose="020B0604020202020204" pitchFamily="34" charset="0"/>
              </a:rPr>
              <a:t>Pro rozbor kompenzace se kreslí reálná složka do osy y  a imaginární složka do osy </a:t>
            </a:r>
            <a:r>
              <a:rPr lang="cs-CZ" altLang="cs-CZ" sz="2000" u="sng" dirty="0" smtClean="0">
                <a:solidFill>
                  <a:schemeClr val="bg2"/>
                </a:solidFill>
                <a:latin typeface="Arial" panose="020B0604020202020204" pitchFamily="34" charset="0"/>
              </a:rPr>
              <a:t>x </a:t>
            </a:r>
            <a:r>
              <a:rPr lang="cs-CZ" altLang="cs-CZ" sz="1800" i="1" dirty="0" smtClean="0">
                <a:solidFill>
                  <a:schemeClr val="bg2"/>
                </a:solidFill>
                <a:latin typeface="Arial" panose="020B0604020202020204" pitchFamily="34" charset="0"/>
              </a:rPr>
              <a:t>(není to výmysl vyučujícího, ale praxe).</a:t>
            </a:r>
            <a:endParaRPr lang="cs-CZ" altLang="cs-CZ" sz="1800" i="1" dirty="0">
              <a:solidFill>
                <a:schemeClr val="bg2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grpSp>
        <p:nvGrpSpPr>
          <p:cNvPr id="35907" name="Group 67"/>
          <p:cNvGrpSpPr>
            <a:grpSpLocks/>
          </p:cNvGrpSpPr>
          <p:nvPr/>
        </p:nvGrpSpPr>
        <p:grpSpPr bwMode="auto">
          <a:xfrm>
            <a:off x="1552038" y="3665403"/>
            <a:ext cx="719138" cy="2665413"/>
            <a:chOff x="1066" y="1706"/>
            <a:chExt cx="453" cy="1679"/>
          </a:xfrm>
        </p:grpSpPr>
        <p:sp>
          <p:nvSpPr>
            <p:cNvPr id="35888" name="Line 48"/>
            <p:cNvSpPr>
              <a:spLocks noChangeShapeType="1"/>
            </p:cNvSpPr>
            <p:nvPr/>
          </p:nvSpPr>
          <p:spPr bwMode="auto">
            <a:xfrm flipV="1">
              <a:off x="1066" y="1797"/>
              <a:ext cx="0" cy="1588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round/>
              <a:headEnd type="none" w="med" len="lg"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5889" name="Text Box 49"/>
            <p:cNvSpPr txBox="1">
              <a:spLocks noChangeArrowheads="1"/>
            </p:cNvSpPr>
            <p:nvPr/>
          </p:nvSpPr>
          <p:spPr bwMode="auto">
            <a:xfrm>
              <a:off x="1111" y="1706"/>
              <a:ext cx="40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</a:pPr>
              <a:r>
                <a:rPr lang="en-US" altLang="cs-CZ" sz="1800" dirty="0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Û=U</a:t>
              </a:r>
            </a:p>
          </p:txBody>
        </p:sp>
      </p:grpSp>
      <p:grpSp>
        <p:nvGrpSpPr>
          <p:cNvPr id="35908" name="Group 68"/>
          <p:cNvGrpSpPr>
            <a:grpSpLocks/>
          </p:cNvGrpSpPr>
          <p:nvPr/>
        </p:nvGrpSpPr>
        <p:grpSpPr bwMode="auto">
          <a:xfrm>
            <a:off x="1552038" y="6330816"/>
            <a:ext cx="3167063" cy="366712"/>
            <a:chOff x="1066" y="3385"/>
            <a:chExt cx="1995" cy="231"/>
          </a:xfrm>
        </p:grpSpPr>
        <p:sp>
          <p:nvSpPr>
            <p:cNvPr id="35890" name="Line 50"/>
            <p:cNvSpPr>
              <a:spLocks noChangeShapeType="1"/>
            </p:cNvSpPr>
            <p:nvPr/>
          </p:nvSpPr>
          <p:spPr bwMode="auto">
            <a:xfrm>
              <a:off x="1066" y="3385"/>
              <a:ext cx="1995" cy="0"/>
            </a:xfrm>
            <a:prstGeom prst="line">
              <a:avLst/>
            </a:prstGeom>
            <a:noFill/>
            <a:ln w="38100">
              <a:solidFill>
                <a:schemeClr val="bg1">
                  <a:lumMod val="75000"/>
                </a:schemeClr>
              </a:solidFill>
              <a:round/>
              <a:headEnd type="none" w="med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5891" name="Text Box 51"/>
            <p:cNvSpPr txBox="1">
              <a:spLocks noChangeArrowheads="1"/>
            </p:cNvSpPr>
            <p:nvPr/>
          </p:nvSpPr>
          <p:spPr bwMode="auto">
            <a:xfrm>
              <a:off x="2735" y="3385"/>
              <a:ext cx="2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</a:pPr>
              <a:r>
                <a:rPr lang="en-US" altLang="cs-CZ" sz="1800" dirty="0">
                  <a:solidFill>
                    <a:schemeClr val="bg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</a:t>
              </a:r>
              <a:r>
                <a:rPr lang="en-US" altLang="cs-CZ" sz="1800" baseline="-25000" dirty="0">
                  <a:solidFill>
                    <a:schemeClr val="bg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j1</a:t>
              </a:r>
              <a:endParaRPr lang="en-US" altLang="cs-CZ" sz="18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" name="Rectangle 112"/>
          <p:cNvSpPr>
            <a:spLocks noChangeArrowheads="1"/>
          </p:cNvSpPr>
          <p:nvPr/>
        </p:nvSpPr>
        <p:spPr bwMode="auto">
          <a:xfrm>
            <a:off x="5123208" y="5949280"/>
            <a:ext cx="4032250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</a:rPr>
              <a:t>Stav před kompenzací – index 1</a:t>
            </a:r>
          </a:p>
          <a:p>
            <a:pPr algn="l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</a:rPr>
              <a:t>Stav po kompenzaci – index 2 </a:t>
            </a:r>
            <a:endParaRPr lang="cs-CZ" altLang="cs-CZ" sz="2000" u="sng" dirty="0">
              <a:solidFill>
                <a:schemeClr val="bg2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grpSp>
        <p:nvGrpSpPr>
          <p:cNvPr id="35909" name="Group 69"/>
          <p:cNvGrpSpPr>
            <a:grpSpLocks/>
          </p:cNvGrpSpPr>
          <p:nvPr/>
        </p:nvGrpSpPr>
        <p:grpSpPr bwMode="auto">
          <a:xfrm>
            <a:off x="1552038" y="4098791"/>
            <a:ext cx="415925" cy="2232025"/>
            <a:chOff x="1066" y="1979"/>
            <a:chExt cx="262" cy="1406"/>
          </a:xfrm>
        </p:grpSpPr>
        <p:sp>
          <p:nvSpPr>
            <p:cNvPr id="35893" name="Line 53"/>
            <p:cNvSpPr>
              <a:spLocks noChangeShapeType="1"/>
            </p:cNvSpPr>
            <p:nvPr/>
          </p:nvSpPr>
          <p:spPr bwMode="auto">
            <a:xfrm flipV="1">
              <a:off x="1088" y="2205"/>
              <a:ext cx="0" cy="1180"/>
            </a:xfrm>
            <a:prstGeom prst="line">
              <a:avLst/>
            </a:prstGeom>
            <a:noFill/>
            <a:ln w="38100">
              <a:solidFill>
                <a:schemeClr val="bg1">
                  <a:lumMod val="75000"/>
                </a:schemeClr>
              </a:solidFill>
              <a:round/>
              <a:headEnd type="none" w="med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5894" name="Text Box 54"/>
            <p:cNvSpPr txBox="1">
              <a:spLocks noChangeArrowheads="1"/>
            </p:cNvSpPr>
            <p:nvPr/>
          </p:nvSpPr>
          <p:spPr bwMode="auto">
            <a:xfrm>
              <a:off x="1066" y="1979"/>
              <a:ext cx="26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</a:pPr>
              <a:r>
                <a:rPr lang="en-US" altLang="cs-CZ" sz="1800" dirty="0">
                  <a:solidFill>
                    <a:schemeClr val="bg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</a:t>
              </a:r>
              <a:r>
                <a:rPr lang="cs-CZ" altLang="cs-CZ" sz="1800" baseline="-25000" dirty="0">
                  <a:solidFill>
                    <a:schemeClr val="bg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č</a:t>
              </a:r>
              <a:r>
                <a:rPr lang="en-US" altLang="cs-CZ" sz="1800" baseline="-25000" dirty="0">
                  <a:solidFill>
                    <a:schemeClr val="bg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en-US" altLang="cs-CZ" sz="18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5895" name="Line 55"/>
          <p:cNvSpPr>
            <a:spLocks noChangeShapeType="1"/>
          </p:cNvSpPr>
          <p:nvPr/>
        </p:nvSpPr>
        <p:spPr bwMode="auto">
          <a:xfrm>
            <a:off x="1552038" y="4457566"/>
            <a:ext cx="3167063" cy="0"/>
          </a:xfrm>
          <a:prstGeom prst="line">
            <a:avLst/>
          </a:prstGeom>
          <a:noFill/>
          <a:ln w="9525">
            <a:solidFill>
              <a:schemeClr val="bg2"/>
            </a:solidFill>
            <a:prstDash val="dash"/>
            <a:round/>
            <a:headEnd type="none" w="med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5896" name="Line 56"/>
          <p:cNvSpPr>
            <a:spLocks noChangeShapeType="1"/>
          </p:cNvSpPr>
          <p:nvPr/>
        </p:nvSpPr>
        <p:spPr bwMode="auto">
          <a:xfrm flipV="1">
            <a:off x="4719101" y="4457566"/>
            <a:ext cx="0" cy="1873250"/>
          </a:xfrm>
          <a:prstGeom prst="line">
            <a:avLst/>
          </a:prstGeom>
          <a:noFill/>
          <a:ln w="9525">
            <a:solidFill>
              <a:schemeClr val="bg2"/>
            </a:solidFill>
            <a:prstDash val="dash"/>
            <a:round/>
            <a:headEnd type="none" w="med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35910" name="Group 70"/>
          <p:cNvGrpSpPr>
            <a:grpSpLocks/>
          </p:cNvGrpSpPr>
          <p:nvPr/>
        </p:nvGrpSpPr>
        <p:grpSpPr bwMode="auto">
          <a:xfrm>
            <a:off x="1621888" y="4170228"/>
            <a:ext cx="3429000" cy="2117725"/>
            <a:chOff x="1110" y="2024"/>
            <a:chExt cx="2160" cy="1334"/>
          </a:xfrm>
        </p:grpSpPr>
        <p:sp>
          <p:nvSpPr>
            <p:cNvPr id="35897" name="Line 57"/>
            <p:cNvSpPr>
              <a:spLocks noChangeShapeType="1"/>
            </p:cNvSpPr>
            <p:nvPr/>
          </p:nvSpPr>
          <p:spPr bwMode="auto">
            <a:xfrm flipV="1">
              <a:off x="1110" y="2205"/>
              <a:ext cx="1951" cy="1153"/>
            </a:xfrm>
            <a:prstGeom prst="line">
              <a:avLst/>
            </a:prstGeom>
            <a:noFill/>
            <a:ln w="38100">
              <a:solidFill>
                <a:schemeClr val="bg1">
                  <a:lumMod val="75000"/>
                </a:schemeClr>
              </a:solidFill>
              <a:round/>
              <a:headEnd type="none" w="med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5898" name="Text Box 58"/>
            <p:cNvSpPr txBox="1">
              <a:spLocks noChangeArrowheads="1"/>
            </p:cNvSpPr>
            <p:nvPr/>
          </p:nvSpPr>
          <p:spPr bwMode="auto">
            <a:xfrm>
              <a:off x="3061" y="2024"/>
              <a:ext cx="20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</a:pPr>
              <a:r>
                <a:rPr lang="en-US" altLang="cs-CZ" sz="1800" dirty="0">
                  <a:solidFill>
                    <a:schemeClr val="bg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</a:t>
              </a:r>
              <a:r>
                <a:rPr lang="en-US" altLang="cs-CZ" sz="1800" baseline="-25000" dirty="0">
                  <a:solidFill>
                    <a:schemeClr val="bg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en-US" altLang="cs-CZ" sz="18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5911" name="Group 71"/>
          <p:cNvGrpSpPr>
            <a:grpSpLocks/>
          </p:cNvGrpSpPr>
          <p:nvPr/>
        </p:nvGrpSpPr>
        <p:grpSpPr bwMode="auto">
          <a:xfrm>
            <a:off x="183613" y="6330816"/>
            <a:ext cx="1368425" cy="366712"/>
            <a:chOff x="204" y="3385"/>
            <a:chExt cx="862" cy="231"/>
          </a:xfrm>
        </p:grpSpPr>
        <p:sp>
          <p:nvSpPr>
            <p:cNvPr id="35899" name="Line 59"/>
            <p:cNvSpPr>
              <a:spLocks noChangeShapeType="1"/>
            </p:cNvSpPr>
            <p:nvPr/>
          </p:nvSpPr>
          <p:spPr bwMode="auto">
            <a:xfrm flipH="1">
              <a:off x="204" y="3385"/>
              <a:ext cx="862" cy="0"/>
            </a:xfrm>
            <a:prstGeom prst="line">
              <a:avLst/>
            </a:prstGeom>
            <a:noFill/>
            <a:ln w="38100">
              <a:solidFill>
                <a:schemeClr val="accent2">
                  <a:lumMod val="50000"/>
                </a:schemeClr>
              </a:solidFill>
              <a:round/>
              <a:headEnd type="none" w="med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5900" name="Text Box 60"/>
            <p:cNvSpPr txBox="1">
              <a:spLocks noChangeArrowheads="1"/>
            </p:cNvSpPr>
            <p:nvPr/>
          </p:nvSpPr>
          <p:spPr bwMode="auto">
            <a:xfrm>
              <a:off x="295" y="3385"/>
              <a:ext cx="20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</a:pPr>
              <a:r>
                <a:rPr lang="en-US" altLang="cs-CZ" sz="1800" dirty="0" err="1">
                  <a:solidFill>
                    <a:schemeClr val="accent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</a:t>
              </a:r>
              <a:r>
                <a:rPr lang="en-US" altLang="cs-CZ" sz="1800" baseline="-25000" dirty="0" err="1">
                  <a:solidFill>
                    <a:schemeClr val="accent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</a:t>
              </a:r>
              <a:endParaRPr lang="en-US" altLang="cs-CZ" sz="18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5901" name="Line 61"/>
          <p:cNvSpPr>
            <a:spLocks noChangeShapeType="1"/>
          </p:cNvSpPr>
          <p:nvPr/>
        </p:nvSpPr>
        <p:spPr bwMode="auto">
          <a:xfrm flipH="1">
            <a:off x="3350676" y="6257791"/>
            <a:ext cx="1368425" cy="0"/>
          </a:xfrm>
          <a:prstGeom prst="line">
            <a:avLst/>
          </a:prstGeom>
          <a:noFill/>
          <a:ln w="38100">
            <a:solidFill>
              <a:schemeClr val="accent2">
                <a:lumMod val="50000"/>
              </a:schemeClr>
            </a:solidFill>
            <a:round/>
            <a:headEnd type="none" w="med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5902" name="Line 62"/>
          <p:cNvSpPr>
            <a:spLocks noChangeShapeType="1"/>
          </p:cNvSpPr>
          <p:nvPr/>
        </p:nvSpPr>
        <p:spPr bwMode="auto">
          <a:xfrm flipV="1">
            <a:off x="3352263" y="4386128"/>
            <a:ext cx="0" cy="1871663"/>
          </a:xfrm>
          <a:prstGeom prst="line">
            <a:avLst/>
          </a:prstGeom>
          <a:noFill/>
          <a:ln w="9525">
            <a:solidFill>
              <a:schemeClr val="bg2"/>
            </a:solidFill>
            <a:prstDash val="dash"/>
            <a:round/>
            <a:headEnd type="none" w="med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35912" name="Group 72"/>
          <p:cNvGrpSpPr>
            <a:grpSpLocks/>
          </p:cNvGrpSpPr>
          <p:nvPr/>
        </p:nvGrpSpPr>
        <p:grpSpPr bwMode="auto">
          <a:xfrm>
            <a:off x="1552038" y="4090853"/>
            <a:ext cx="1871663" cy="2166938"/>
            <a:chOff x="1066" y="1974"/>
            <a:chExt cx="1179" cy="1365"/>
          </a:xfrm>
        </p:grpSpPr>
        <p:sp>
          <p:nvSpPr>
            <p:cNvPr id="35903" name="Line 63"/>
            <p:cNvSpPr>
              <a:spLocks noChangeShapeType="1"/>
            </p:cNvSpPr>
            <p:nvPr/>
          </p:nvSpPr>
          <p:spPr bwMode="auto">
            <a:xfrm flipV="1">
              <a:off x="1066" y="2205"/>
              <a:ext cx="1134" cy="113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none" w="med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5904" name="Text Box 64"/>
            <p:cNvSpPr txBox="1">
              <a:spLocks noChangeArrowheads="1"/>
            </p:cNvSpPr>
            <p:nvPr/>
          </p:nvSpPr>
          <p:spPr bwMode="auto">
            <a:xfrm>
              <a:off x="2036" y="1974"/>
              <a:ext cx="20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</a:pPr>
              <a:r>
                <a:rPr lang="en-US" altLang="cs-CZ" sz="18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</a:t>
              </a:r>
              <a:r>
                <a:rPr lang="en-US" altLang="cs-CZ" sz="1800" baseline="-250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n-US" altLang="cs-CZ" sz="18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5905" name="Line 65"/>
          <p:cNvSpPr>
            <a:spLocks noChangeShapeType="1"/>
          </p:cNvSpPr>
          <p:nvPr/>
        </p:nvSpPr>
        <p:spPr bwMode="auto">
          <a:xfrm>
            <a:off x="1552038" y="6257791"/>
            <a:ext cx="180022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none" w="med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5906" name="Text Box 66"/>
          <p:cNvSpPr txBox="1">
            <a:spLocks noChangeArrowheads="1"/>
          </p:cNvSpPr>
          <p:nvPr/>
        </p:nvSpPr>
        <p:spPr bwMode="auto">
          <a:xfrm>
            <a:off x="1839376" y="4098791"/>
            <a:ext cx="6127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 type="none" w="med" len="lg"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spcBef>
                <a:spcPct val="20000"/>
              </a:spcBef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eaLnBrk="0" hangingPunct="0">
              <a:spcBef>
                <a:spcPct val="20000"/>
              </a:spcBef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eaLnBrk="0" hangingPunct="0">
              <a:spcBef>
                <a:spcPct val="20000"/>
              </a:spcBef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eaLnBrk="0" hangingPunct="0">
              <a:spcBef>
                <a:spcPct val="20000"/>
              </a:spcBef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eaLnBrk="0" hangingPunct="0">
              <a:spcBef>
                <a:spcPct val="20000"/>
              </a:spcBef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cs-CZ" sz="18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I</a:t>
            </a:r>
            <a:r>
              <a:rPr lang="cs-CZ" altLang="cs-CZ" sz="1800" baseline="-250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č2</a:t>
            </a:r>
            <a:endParaRPr lang="en-US" altLang="cs-CZ" sz="180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5919" name="Group 79"/>
          <p:cNvGrpSpPr>
            <a:grpSpLocks/>
          </p:cNvGrpSpPr>
          <p:nvPr/>
        </p:nvGrpSpPr>
        <p:grpSpPr bwMode="auto">
          <a:xfrm>
            <a:off x="1550452" y="5465628"/>
            <a:ext cx="720726" cy="433388"/>
            <a:chOff x="1065" y="2840"/>
            <a:chExt cx="454" cy="273"/>
          </a:xfrm>
        </p:grpSpPr>
        <p:sp>
          <p:nvSpPr>
            <p:cNvPr id="35914" name="Text Box 74"/>
            <p:cNvSpPr txBox="1">
              <a:spLocks noChangeArrowheads="1"/>
            </p:cNvSpPr>
            <p:nvPr/>
          </p:nvSpPr>
          <p:spPr bwMode="auto">
            <a:xfrm>
              <a:off x="1065" y="2840"/>
              <a:ext cx="27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</a:pPr>
              <a:r>
                <a:rPr lang="en-US" altLang="cs-CZ" sz="2000" dirty="0">
                  <a:solidFill>
                    <a:schemeClr val="bg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Symbol" panose="05050102010706020507" pitchFamily="18" charset="2"/>
                </a:rPr>
                <a:t></a:t>
              </a:r>
              <a:r>
                <a:rPr lang="cs-CZ" altLang="cs-CZ" sz="2000" baseline="-25000" dirty="0">
                  <a:solidFill>
                    <a:schemeClr val="bg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Symbol" panose="05050102010706020507" pitchFamily="18" charset="2"/>
                </a:rPr>
                <a:t>1</a:t>
              </a:r>
              <a:endParaRPr lang="en-US" altLang="cs-CZ" sz="2000" baseline="-250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endParaRPr>
            </a:p>
          </p:txBody>
        </p:sp>
        <p:sp>
          <p:nvSpPr>
            <p:cNvPr id="35915" name="Freeform 75"/>
            <p:cNvSpPr>
              <a:spLocks/>
            </p:cNvSpPr>
            <p:nvPr/>
          </p:nvSpPr>
          <p:spPr bwMode="auto">
            <a:xfrm>
              <a:off x="1066" y="2886"/>
              <a:ext cx="453" cy="227"/>
            </a:xfrm>
            <a:custGeom>
              <a:avLst/>
              <a:gdLst>
                <a:gd name="T0" fmla="*/ 0 w 453"/>
                <a:gd name="T1" fmla="*/ 0 h 227"/>
                <a:gd name="T2" fmla="*/ 271 w 453"/>
                <a:gd name="T3" fmla="*/ 51 h 227"/>
                <a:gd name="T4" fmla="*/ 453 w 453"/>
                <a:gd name="T5" fmla="*/ 227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3" h="227">
                  <a:moveTo>
                    <a:pt x="0" y="0"/>
                  </a:moveTo>
                  <a:cubicBezTo>
                    <a:pt x="45" y="8"/>
                    <a:pt x="196" y="13"/>
                    <a:pt x="271" y="51"/>
                  </a:cubicBezTo>
                  <a:cubicBezTo>
                    <a:pt x="346" y="89"/>
                    <a:pt x="415" y="190"/>
                    <a:pt x="453" y="227"/>
                  </a:cubicBezTo>
                </a:path>
              </a:pathLst>
            </a:custGeom>
            <a:noFill/>
            <a:ln w="9525" cap="flat" cmpd="sng">
              <a:solidFill>
                <a:schemeClr val="bg2"/>
              </a:solidFill>
              <a:prstDash val="solid"/>
              <a:round/>
              <a:headEnd type="arrow" w="med" len="lg"/>
              <a:tailEnd type="arrow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35920" name="Group 80"/>
          <p:cNvGrpSpPr>
            <a:grpSpLocks/>
          </p:cNvGrpSpPr>
          <p:nvPr/>
        </p:nvGrpSpPr>
        <p:grpSpPr bwMode="auto">
          <a:xfrm>
            <a:off x="1623476" y="5033828"/>
            <a:ext cx="720725" cy="396875"/>
            <a:chOff x="1111" y="2568"/>
            <a:chExt cx="454" cy="250"/>
          </a:xfrm>
        </p:grpSpPr>
        <p:sp>
          <p:nvSpPr>
            <p:cNvPr id="35917" name="Freeform 77"/>
            <p:cNvSpPr>
              <a:spLocks/>
            </p:cNvSpPr>
            <p:nvPr/>
          </p:nvSpPr>
          <p:spPr bwMode="auto">
            <a:xfrm>
              <a:off x="1111" y="2568"/>
              <a:ext cx="454" cy="227"/>
            </a:xfrm>
            <a:custGeom>
              <a:avLst/>
              <a:gdLst>
                <a:gd name="T0" fmla="*/ 0 w 454"/>
                <a:gd name="T1" fmla="*/ 0 h 227"/>
                <a:gd name="T2" fmla="*/ 272 w 454"/>
                <a:gd name="T3" fmla="*/ 46 h 227"/>
                <a:gd name="T4" fmla="*/ 454 w 454"/>
                <a:gd name="T5" fmla="*/ 227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4" h="227">
                  <a:moveTo>
                    <a:pt x="0" y="0"/>
                  </a:moveTo>
                  <a:cubicBezTo>
                    <a:pt x="98" y="4"/>
                    <a:pt x="197" y="8"/>
                    <a:pt x="272" y="46"/>
                  </a:cubicBezTo>
                  <a:cubicBezTo>
                    <a:pt x="347" y="84"/>
                    <a:pt x="400" y="155"/>
                    <a:pt x="454" y="227"/>
                  </a:cubicBezTo>
                </a:path>
              </a:pathLst>
            </a:custGeom>
            <a:noFill/>
            <a:ln w="9525" cap="flat" cmpd="sng">
              <a:solidFill>
                <a:schemeClr val="bg2"/>
              </a:solidFill>
              <a:prstDash val="solid"/>
              <a:round/>
              <a:headEnd type="arrow" w="med" len="lg"/>
              <a:tailEnd type="arrow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5918" name="Text Box 78"/>
            <p:cNvSpPr txBox="1">
              <a:spLocks noChangeArrowheads="1"/>
            </p:cNvSpPr>
            <p:nvPr/>
          </p:nvSpPr>
          <p:spPr bwMode="auto">
            <a:xfrm>
              <a:off x="1202" y="2568"/>
              <a:ext cx="27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</a:pPr>
              <a:r>
                <a:rPr lang="en-US" altLang="cs-CZ" sz="20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Symbol" panose="05050102010706020507" pitchFamily="18" charset="2"/>
                </a:rPr>
                <a:t></a:t>
              </a:r>
              <a:r>
                <a:rPr lang="en-US" altLang="cs-CZ" sz="2000" baseline="-250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Symbol" panose="05050102010706020507" pitchFamily="18" charset="2"/>
                </a:rPr>
                <a:t>2</a:t>
              </a:r>
            </a:p>
          </p:txBody>
        </p:sp>
      </p:grpSp>
      <p:sp>
        <p:nvSpPr>
          <p:cNvPr id="4" name="Rectangle 112"/>
          <p:cNvSpPr>
            <a:spLocks noChangeArrowheads="1"/>
          </p:cNvSpPr>
          <p:nvPr/>
        </p:nvSpPr>
        <p:spPr bwMode="auto">
          <a:xfrm>
            <a:off x="5148064" y="4978623"/>
            <a:ext cx="3529013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827088" indent="-2857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235075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43063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</a:rPr>
              <a:t>Po kompenzaci se hodnota činného výkonu nezmění ! </a:t>
            </a:r>
            <a:endParaRPr lang="cs-CZ" altLang="cs-CZ" sz="2000" u="sng">
              <a:solidFill>
                <a:schemeClr val="bg2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37" name="Rectangle 112"/>
          <p:cNvSpPr>
            <a:spLocks noChangeArrowheads="1"/>
          </p:cNvSpPr>
          <p:nvPr/>
        </p:nvSpPr>
        <p:spPr bwMode="auto">
          <a:xfrm>
            <a:off x="106363" y="2442259"/>
            <a:ext cx="8858746" cy="1291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>
            <a:spAutoFit/>
          </a:bodyPr>
          <a:lstStyle>
            <a:lvl1pPr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1800" dirty="0" smtClean="0">
                <a:solidFill>
                  <a:schemeClr val="bg2"/>
                </a:solidFill>
                <a:latin typeface="Arial" panose="020B0604020202020204" pitchFamily="34" charset="0"/>
              </a:rPr>
              <a:t>Začínáme kreslit od napětí, které je konstantní a leží na reálné ose. Směry proudů jsou odvozeny od napětí.</a:t>
            </a:r>
          </a:p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1800" dirty="0" smtClean="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Stav jedna je určen například měřením.</a:t>
            </a:r>
          </a:p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1800" dirty="0" smtClean="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Stav dva je dán požadovanými hodnotami.</a:t>
            </a:r>
            <a:endParaRPr lang="cs-CZ" altLang="cs-CZ" sz="1800" dirty="0">
              <a:solidFill>
                <a:schemeClr val="bg2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38" name="Rectangle 112"/>
          <p:cNvSpPr>
            <a:spLocks noChangeArrowheads="1"/>
          </p:cNvSpPr>
          <p:nvPr/>
        </p:nvSpPr>
        <p:spPr bwMode="auto">
          <a:xfrm>
            <a:off x="5327325" y="2865156"/>
            <a:ext cx="3529013" cy="11806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827088" indent="-2857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235075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43063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1800" dirty="0" smtClean="0">
                <a:solidFill>
                  <a:schemeClr val="bg2"/>
                </a:solidFill>
                <a:latin typeface="Arial" panose="020B0604020202020204" pitchFamily="34" charset="0"/>
              </a:rPr>
              <a:t>Abychom dosáhli požadovaného stavu, musíme připojit kondenzátor (zdroj kompenzačního proudu) </a:t>
            </a:r>
            <a:endParaRPr lang="cs-CZ" altLang="cs-CZ" sz="1800" u="sng" dirty="0">
              <a:solidFill>
                <a:schemeClr val="bg2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0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90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5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5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5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5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35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5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59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59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5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8" dur="500"/>
                                        <p:tgtEl>
                                          <p:spTgt spid="35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7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35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3" dur="500"/>
                                        <p:tgtEl>
                                          <p:spTgt spid="35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35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35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35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59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359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5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4" grpId="0"/>
      <p:bldP spid="35895" grpId="0" animBg="1"/>
      <p:bldP spid="35896" grpId="0" animBg="1"/>
      <p:bldP spid="35901" grpId="0" animBg="1"/>
      <p:bldP spid="35902" grpId="0" animBg="1"/>
      <p:bldP spid="35905" grpId="0" animBg="1"/>
      <p:bldP spid="3590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5364163" y="188913"/>
            <a:ext cx="3455987" cy="1368425"/>
          </a:xfrm>
        </p:spPr>
        <p:txBody>
          <a:bodyPr/>
          <a:lstStyle/>
          <a:p>
            <a:pPr eaLnBrk="1" hangingPunct="1"/>
            <a:r>
              <a:rPr lang="cs-CZ" altLang="cs-CZ" sz="3200" u="sng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Jednofázová kompenzace </a:t>
            </a:r>
            <a:endParaRPr lang="cs-CZ" altLang="cs-CZ" sz="3200" dirty="0" smtClean="0">
              <a:solidFill>
                <a:schemeClr val="bg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0224" name="Rectangle 112"/>
          <p:cNvSpPr>
            <a:spLocks noChangeArrowheads="1"/>
          </p:cNvSpPr>
          <p:nvPr/>
        </p:nvSpPr>
        <p:spPr bwMode="auto">
          <a:xfrm>
            <a:off x="5364163" y="1700213"/>
            <a:ext cx="3600450" cy="74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361950" indent="-3619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827088" indent="-2857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235075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43063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</a:rPr>
              <a:t>Postup při výpočtu - stav 1</a:t>
            </a:r>
          </a:p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</a:rPr>
              <a:t>1)	Výpočet proudu</a:t>
            </a:r>
            <a:endParaRPr lang="cs-CZ" altLang="cs-CZ" sz="2000" u="sng">
              <a:solidFill>
                <a:schemeClr val="bg2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grpSp>
        <p:nvGrpSpPr>
          <p:cNvPr id="36900" name="Group 36"/>
          <p:cNvGrpSpPr>
            <a:grpSpLocks/>
          </p:cNvGrpSpPr>
          <p:nvPr/>
        </p:nvGrpSpPr>
        <p:grpSpPr bwMode="auto">
          <a:xfrm>
            <a:off x="136525" y="180975"/>
            <a:ext cx="4867275" cy="3032125"/>
            <a:chOff x="204" y="1706"/>
            <a:chExt cx="3066" cy="1910"/>
          </a:xfrm>
        </p:grpSpPr>
        <p:grpSp>
          <p:nvGrpSpPr>
            <p:cNvPr id="36869" name="Group 5"/>
            <p:cNvGrpSpPr>
              <a:grpSpLocks/>
            </p:cNvGrpSpPr>
            <p:nvPr/>
          </p:nvGrpSpPr>
          <p:grpSpPr bwMode="auto">
            <a:xfrm>
              <a:off x="1066" y="1706"/>
              <a:ext cx="453" cy="1679"/>
              <a:chOff x="1066" y="1706"/>
              <a:chExt cx="453" cy="1679"/>
            </a:xfrm>
          </p:grpSpPr>
          <p:sp>
            <p:nvSpPr>
              <p:cNvPr id="36870" name="Line 6"/>
              <p:cNvSpPr>
                <a:spLocks noChangeShapeType="1"/>
              </p:cNvSpPr>
              <p:nvPr/>
            </p:nvSpPr>
            <p:spPr bwMode="auto">
              <a:xfrm flipV="1">
                <a:off x="1066" y="1797"/>
                <a:ext cx="0" cy="1588"/>
              </a:xfrm>
              <a:prstGeom prst="line">
                <a:avLst/>
              </a:prstGeom>
              <a:noFill/>
              <a:ln w="25400">
                <a:solidFill>
                  <a:schemeClr val="bg2"/>
                </a:solidFill>
                <a:round/>
                <a:headEnd type="none" w="med" len="lg"/>
                <a:tailEnd type="arrow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6871" name="Text Box 7"/>
              <p:cNvSpPr txBox="1">
                <a:spLocks noChangeArrowheads="1"/>
              </p:cNvSpPr>
              <p:nvPr/>
            </p:nvSpPr>
            <p:spPr bwMode="auto">
              <a:xfrm>
                <a:off x="1111" y="1706"/>
                <a:ext cx="40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 type="none" w="med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marL="342900" indent="-342900"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eaLnBrk="1" hangingPunct="1">
                  <a:buFont typeface="Wingdings" panose="05000000000000000000" pitchFamily="2" charset="2"/>
                  <a:buNone/>
                </a:pPr>
                <a:r>
                  <a:rPr lang="en-US" altLang="cs-CZ" sz="1800" dirty="0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Û=U</a:t>
                </a:r>
              </a:p>
            </p:txBody>
          </p:sp>
        </p:grpSp>
        <p:grpSp>
          <p:nvGrpSpPr>
            <p:cNvPr id="36872" name="Group 8"/>
            <p:cNvGrpSpPr>
              <a:grpSpLocks/>
            </p:cNvGrpSpPr>
            <p:nvPr/>
          </p:nvGrpSpPr>
          <p:grpSpPr bwMode="auto">
            <a:xfrm>
              <a:off x="1066" y="3385"/>
              <a:ext cx="1995" cy="231"/>
              <a:chOff x="1066" y="3385"/>
              <a:chExt cx="1995" cy="231"/>
            </a:xfrm>
          </p:grpSpPr>
          <p:sp>
            <p:nvSpPr>
              <p:cNvPr id="36873" name="Line 9"/>
              <p:cNvSpPr>
                <a:spLocks noChangeShapeType="1"/>
              </p:cNvSpPr>
              <p:nvPr/>
            </p:nvSpPr>
            <p:spPr bwMode="auto">
              <a:xfrm>
                <a:off x="1066" y="3385"/>
                <a:ext cx="1995" cy="0"/>
              </a:xfrm>
              <a:prstGeom prst="line">
                <a:avLst/>
              </a:prstGeom>
              <a:noFill/>
              <a:ln w="38100">
                <a:solidFill>
                  <a:schemeClr val="bg1">
                    <a:lumMod val="75000"/>
                  </a:schemeClr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6874" name="Text Box 10"/>
              <p:cNvSpPr txBox="1">
                <a:spLocks noChangeArrowheads="1"/>
              </p:cNvSpPr>
              <p:nvPr/>
            </p:nvSpPr>
            <p:spPr bwMode="auto">
              <a:xfrm>
                <a:off x="2735" y="3385"/>
                <a:ext cx="23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 type="none" w="med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marL="342900" indent="-342900"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eaLnBrk="1" hangingPunct="1">
                  <a:buFont typeface="Wingdings" panose="05000000000000000000" pitchFamily="2" charset="2"/>
                  <a:buNone/>
                </a:pPr>
                <a:r>
                  <a:rPr lang="en-US" altLang="cs-CZ" sz="1800" dirty="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en-US" altLang="cs-CZ" sz="1800" baseline="-25000" dirty="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j1</a:t>
                </a:r>
                <a:endParaRPr lang="en-US" altLang="cs-CZ" sz="1800" dirty="0">
                  <a:solidFill>
                    <a:schemeClr val="bg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6876" name="Group 12"/>
            <p:cNvGrpSpPr>
              <a:grpSpLocks/>
            </p:cNvGrpSpPr>
            <p:nvPr/>
          </p:nvGrpSpPr>
          <p:grpSpPr bwMode="auto">
            <a:xfrm>
              <a:off x="1066" y="1979"/>
              <a:ext cx="262" cy="1406"/>
              <a:chOff x="1066" y="1979"/>
              <a:chExt cx="262" cy="1406"/>
            </a:xfrm>
          </p:grpSpPr>
          <p:sp>
            <p:nvSpPr>
              <p:cNvPr id="36877" name="Line 13"/>
              <p:cNvSpPr>
                <a:spLocks noChangeShapeType="1"/>
              </p:cNvSpPr>
              <p:nvPr/>
            </p:nvSpPr>
            <p:spPr bwMode="auto">
              <a:xfrm flipV="1">
                <a:off x="1088" y="2205"/>
                <a:ext cx="0" cy="1180"/>
              </a:xfrm>
              <a:prstGeom prst="line">
                <a:avLst/>
              </a:prstGeom>
              <a:noFill/>
              <a:ln w="38100">
                <a:solidFill>
                  <a:schemeClr val="bg1">
                    <a:lumMod val="75000"/>
                  </a:schemeClr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6878" name="Text Box 14"/>
              <p:cNvSpPr txBox="1">
                <a:spLocks noChangeArrowheads="1"/>
              </p:cNvSpPr>
              <p:nvPr/>
            </p:nvSpPr>
            <p:spPr bwMode="auto">
              <a:xfrm>
                <a:off x="1066" y="1979"/>
                <a:ext cx="26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 type="none" w="med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marL="342900" indent="-342900"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eaLnBrk="1" hangingPunct="1">
                  <a:buFont typeface="Wingdings" panose="05000000000000000000" pitchFamily="2" charset="2"/>
                  <a:buNone/>
                </a:pPr>
                <a:r>
                  <a:rPr lang="en-US" altLang="cs-CZ" sz="180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cs-CZ" altLang="cs-CZ" sz="1800" baseline="-2500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č</a:t>
                </a:r>
                <a:r>
                  <a:rPr lang="en-US" altLang="cs-CZ" sz="1800" baseline="-2500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endParaRPr lang="en-US" altLang="cs-CZ" sz="1800">
                  <a:solidFill>
                    <a:schemeClr val="bg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36879" name="Line 15"/>
            <p:cNvSpPr>
              <a:spLocks noChangeShapeType="1"/>
            </p:cNvSpPr>
            <p:nvPr/>
          </p:nvSpPr>
          <p:spPr bwMode="auto">
            <a:xfrm>
              <a:off x="1066" y="2205"/>
              <a:ext cx="1995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6880" name="Line 16"/>
            <p:cNvSpPr>
              <a:spLocks noChangeShapeType="1"/>
            </p:cNvSpPr>
            <p:nvPr/>
          </p:nvSpPr>
          <p:spPr bwMode="auto">
            <a:xfrm flipV="1">
              <a:off x="3061" y="2205"/>
              <a:ext cx="0" cy="118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36881" name="Group 17"/>
            <p:cNvGrpSpPr>
              <a:grpSpLocks/>
            </p:cNvGrpSpPr>
            <p:nvPr/>
          </p:nvGrpSpPr>
          <p:grpSpPr bwMode="auto">
            <a:xfrm>
              <a:off x="1110" y="2024"/>
              <a:ext cx="2160" cy="1334"/>
              <a:chOff x="1110" y="2024"/>
              <a:chExt cx="2160" cy="1334"/>
            </a:xfrm>
          </p:grpSpPr>
          <p:sp>
            <p:nvSpPr>
              <p:cNvPr id="36882" name="Line 18"/>
              <p:cNvSpPr>
                <a:spLocks noChangeShapeType="1"/>
              </p:cNvSpPr>
              <p:nvPr/>
            </p:nvSpPr>
            <p:spPr bwMode="auto">
              <a:xfrm flipV="1">
                <a:off x="1110" y="2205"/>
                <a:ext cx="1951" cy="1153"/>
              </a:xfrm>
              <a:prstGeom prst="line">
                <a:avLst/>
              </a:prstGeom>
              <a:noFill/>
              <a:ln w="38100">
                <a:solidFill>
                  <a:schemeClr val="bg1">
                    <a:lumMod val="75000"/>
                  </a:schemeClr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6883" name="Text Box 19"/>
              <p:cNvSpPr txBox="1">
                <a:spLocks noChangeArrowheads="1"/>
              </p:cNvSpPr>
              <p:nvPr/>
            </p:nvSpPr>
            <p:spPr bwMode="auto">
              <a:xfrm>
                <a:off x="3061" y="2024"/>
                <a:ext cx="20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 type="none" w="med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marL="342900" indent="-342900"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eaLnBrk="1" hangingPunct="1">
                  <a:buFont typeface="Wingdings" panose="05000000000000000000" pitchFamily="2" charset="2"/>
                  <a:buNone/>
                </a:pPr>
                <a:r>
                  <a:rPr lang="en-US" altLang="cs-CZ" sz="180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en-US" altLang="cs-CZ" sz="1800" baseline="-2500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endParaRPr lang="en-US" altLang="cs-CZ" sz="1800">
                  <a:solidFill>
                    <a:schemeClr val="bg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6884" name="Group 20"/>
            <p:cNvGrpSpPr>
              <a:grpSpLocks/>
            </p:cNvGrpSpPr>
            <p:nvPr/>
          </p:nvGrpSpPr>
          <p:grpSpPr bwMode="auto">
            <a:xfrm>
              <a:off x="204" y="3385"/>
              <a:ext cx="862" cy="231"/>
              <a:chOff x="204" y="3385"/>
              <a:chExt cx="862" cy="231"/>
            </a:xfrm>
          </p:grpSpPr>
          <p:sp>
            <p:nvSpPr>
              <p:cNvPr id="36885" name="Line 21"/>
              <p:cNvSpPr>
                <a:spLocks noChangeShapeType="1"/>
              </p:cNvSpPr>
              <p:nvPr/>
            </p:nvSpPr>
            <p:spPr bwMode="auto">
              <a:xfrm flipH="1">
                <a:off x="204" y="3385"/>
                <a:ext cx="862" cy="0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6886" name="Text Box 22"/>
              <p:cNvSpPr txBox="1">
                <a:spLocks noChangeArrowheads="1"/>
              </p:cNvSpPr>
              <p:nvPr/>
            </p:nvSpPr>
            <p:spPr bwMode="auto">
              <a:xfrm>
                <a:off x="295" y="3385"/>
                <a:ext cx="20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 type="none" w="med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marL="342900" indent="-342900"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eaLnBrk="1" hangingPunct="1">
                  <a:buFont typeface="Wingdings" panose="05000000000000000000" pitchFamily="2" charset="2"/>
                  <a:buNone/>
                </a:pPr>
                <a:r>
                  <a:rPr lang="en-US" altLang="cs-CZ" sz="1800">
                    <a:solidFill>
                      <a:schemeClr val="accent2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en-US" altLang="cs-CZ" sz="1800" baseline="-25000">
                    <a:solidFill>
                      <a:schemeClr val="accent2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</a:t>
                </a:r>
                <a:endParaRPr lang="en-US" altLang="cs-CZ" sz="1800">
                  <a:solidFill>
                    <a:schemeClr val="accent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36887" name="Line 23"/>
            <p:cNvSpPr>
              <a:spLocks noChangeShapeType="1"/>
            </p:cNvSpPr>
            <p:nvPr/>
          </p:nvSpPr>
          <p:spPr bwMode="auto">
            <a:xfrm flipH="1">
              <a:off x="2199" y="3339"/>
              <a:ext cx="862" cy="0"/>
            </a:xfrm>
            <a:prstGeom prst="line">
              <a:avLst/>
            </a:prstGeom>
            <a:noFill/>
            <a:ln w="38100">
              <a:solidFill>
                <a:schemeClr val="accent2">
                  <a:lumMod val="50000"/>
                </a:schemeClr>
              </a:solidFill>
              <a:round/>
              <a:headEnd type="none" w="med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6888" name="Line 24"/>
            <p:cNvSpPr>
              <a:spLocks noChangeShapeType="1"/>
            </p:cNvSpPr>
            <p:nvPr/>
          </p:nvSpPr>
          <p:spPr bwMode="auto">
            <a:xfrm flipV="1">
              <a:off x="2200" y="2160"/>
              <a:ext cx="0" cy="117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36889" name="Group 25"/>
            <p:cNvGrpSpPr>
              <a:grpSpLocks/>
            </p:cNvGrpSpPr>
            <p:nvPr/>
          </p:nvGrpSpPr>
          <p:grpSpPr bwMode="auto">
            <a:xfrm>
              <a:off x="1066" y="1974"/>
              <a:ext cx="1179" cy="1365"/>
              <a:chOff x="1066" y="1974"/>
              <a:chExt cx="1179" cy="1365"/>
            </a:xfrm>
          </p:grpSpPr>
          <p:sp>
            <p:nvSpPr>
              <p:cNvPr id="36890" name="Line 26"/>
              <p:cNvSpPr>
                <a:spLocks noChangeShapeType="1"/>
              </p:cNvSpPr>
              <p:nvPr/>
            </p:nvSpPr>
            <p:spPr bwMode="auto">
              <a:xfrm flipV="1">
                <a:off x="1066" y="2205"/>
                <a:ext cx="1134" cy="1134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6891" name="Text Box 27"/>
              <p:cNvSpPr txBox="1">
                <a:spLocks noChangeArrowheads="1"/>
              </p:cNvSpPr>
              <p:nvPr/>
            </p:nvSpPr>
            <p:spPr bwMode="auto">
              <a:xfrm>
                <a:off x="2036" y="1974"/>
                <a:ext cx="20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 type="none" w="med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marL="342900" indent="-342900"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eaLnBrk="1" hangingPunct="1">
                  <a:buFont typeface="Wingdings" panose="05000000000000000000" pitchFamily="2" charset="2"/>
                  <a:buNone/>
                </a:pPr>
                <a:r>
                  <a:rPr lang="en-US" altLang="cs-CZ" sz="180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en-US" altLang="cs-CZ" sz="1800" baseline="-2500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endParaRPr lang="en-US" altLang="cs-CZ" sz="18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36892" name="Line 28"/>
            <p:cNvSpPr>
              <a:spLocks noChangeShapeType="1"/>
            </p:cNvSpPr>
            <p:nvPr/>
          </p:nvSpPr>
          <p:spPr bwMode="auto">
            <a:xfrm>
              <a:off x="1066" y="3339"/>
              <a:ext cx="1134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none" w="med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6893" name="Text Box 29"/>
            <p:cNvSpPr txBox="1">
              <a:spLocks noChangeArrowheads="1"/>
            </p:cNvSpPr>
            <p:nvPr/>
          </p:nvSpPr>
          <p:spPr bwMode="auto">
            <a:xfrm>
              <a:off x="1247" y="1979"/>
              <a:ext cx="38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</a:pPr>
              <a:r>
                <a:rPr lang="en-US" altLang="cs-CZ" sz="18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= I</a:t>
              </a:r>
              <a:r>
                <a:rPr lang="cs-CZ" altLang="cs-CZ" sz="1800" baseline="-250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č2</a:t>
              </a:r>
              <a:endParaRPr lang="en-US" altLang="cs-CZ" sz="18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36894" name="Group 30"/>
            <p:cNvGrpSpPr>
              <a:grpSpLocks/>
            </p:cNvGrpSpPr>
            <p:nvPr/>
          </p:nvGrpSpPr>
          <p:grpSpPr bwMode="auto">
            <a:xfrm>
              <a:off x="1065" y="2840"/>
              <a:ext cx="454" cy="273"/>
              <a:chOff x="1065" y="2840"/>
              <a:chExt cx="454" cy="273"/>
            </a:xfrm>
          </p:grpSpPr>
          <p:sp>
            <p:nvSpPr>
              <p:cNvPr id="36895" name="Text Box 31"/>
              <p:cNvSpPr txBox="1">
                <a:spLocks noChangeArrowheads="1"/>
              </p:cNvSpPr>
              <p:nvPr/>
            </p:nvSpPr>
            <p:spPr bwMode="auto">
              <a:xfrm>
                <a:off x="1065" y="2840"/>
                <a:ext cx="274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 type="none" w="med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marL="342900" indent="-342900"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eaLnBrk="1" hangingPunct="1">
                  <a:buFont typeface="Wingdings" panose="05000000000000000000" pitchFamily="2" charset="2"/>
                  <a:buNone/>
                </a:pPr>
                <a:r>
                  <a:rPr lang="en-US" altLang="cs-CZ" sz="200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Symbol" panose="05050102010706020507" pitchFamily="18" charset="2"/>
                  </a:rPr>
                  <a:t></a:t>
                </a:r>
                <a:r>
                  <a:rPr lang="cs-CZ" altLang="cs-CZ" sz="2000" baseline="-2500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Symbol" panose="05050102010706020507" pitchFamily="18" charset="2"/>
                  </a:rPr>
                  <a:t>1</a:t>
                </a:r>
                <a:endParaRPr lang="en-US" altLang="cs-CZ" sz="2000" baseline="-25000">
                  <a:solidFill>
                    <a:schemeClr val="bg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Symbol" panose="05050102010706020507" pitchFamily="18" charset="2"/>
                </a:endParaRPr>
              </a:p>
            </p:txBody>
          </p:sp>
          <p:sp>
            <p:nvSpPr>
              <p:cNvPr id="36896" name="Freeform 32"/>
              <p:cNvSpPr>
                <a:spLocks/>
              </p:cNvSpPr>
              <p:nvPr/>
            </p:nvSpPr>
            <p:spPr bwMode="auto">
              <a:xfrm>
                <a:off x="1066" y="2886"/>
                <a:ext cx="453" cy="227"/>
              </a:xfrm>
              <a:custGeom>
                <a:avLst/>
                <a:gdLst>
                  <a:gd name="T0" fmla="*/ 0 w 453"/>
                  <a:gd name="T1" fmla="*/ 0 h 227"/>
                  <a:gd name="T2" fmla="*/ 271 w 453"/>
                  <a:gd name="T3" fmla="*/ 51 h 227"/>
                  <a:gd name="T4" fmla="*/ 453 w 453"/>
                  <a:gd name="T5" fmla="*/ 227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53" h="227">
                    <a:moveTo>
                      <a:pt x="0" y="0"/>
                    </a:moveTo>
                    <a:cubicBezTo>
                      <a:pt x="45" y="8"/>
                      <a:pt x="196" y="13"/>
                      <a:pt x="271" y="51"/>
                    </a:cubicBezTo>
                    <a:cubicBezTo>
                      <a:pt x="346" y="89"/>
                      <a:pt x="415" y="190"/>
                      <a:pt x="453" y="227"/>
                    </a:cubicBezTo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arrow" w="med" len="lg"/>
                <a:tailEnd type="arrow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36897" name="Group 33"/>
            <p:cNvGrpSpPr>
              <a:grpSpLocks/>
            </p:cNvGrpSpPr>
            <p:nvPr/>
          </p:nvGrpSpPr>
          <p:grpSpPr bwMode="auto">
            <a:xfrm>
              <a:off x="1111" y="2568"/>
              <a:ext cx="454" cy="250"/>
              <a:chOff x="1111" y="2568"/>
              <a:chExt cx="454" cy="250"/>
            </a:xfrm>
          </p:grpSpPr>
          <p:sp>
            <p:nvSpPr>
              <p:cNvPr id="36898" name="Freeform 34"/>
              <p:cNvSpPr>
                <a:spLocks/>
              </p:cNvSpPr>
              <p:nvPr/>
            </p:nvSpPr>
            <p:spPr bwMode="auto">
              <a:xfrm>
                <a:off x="1111" y="2568"/>
                <a:ext cx="454" cy="227"/>
              </a:xfrm>
              <a:custGeom>
                <a:avLst/>
                <a:gdLst>
                  <a:gd name="T0" fmla="*/ 0 w 454"/>
                  <a:gd name="T1" fmla="*/ 0 h 227"/>
                  <a:gd name="T2" fmla="*/ 272 w 454"/>
                  <a:gd name="T3" fmla="*/ 46 h 227"/>
                  <a:gd name="T4" fmla="*/ 454 w 454"/>
                  <a:gd name="T5" fmla="*/ 227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54" h="227">
                    <a:moveTo>
                      <a:pt x="0" y="0"/>
                    </a:moveTo>
                    <a:cubicBezTo>
                      <a:pt x="98" y="4"/>
                      <a:pt x="197" y="8"/>
                      <a:pt x="272" y="46"/>
                    </a:cubicBezTo>
                    <a:cubicBezTo>
                      <a:pt x="347" y="84"/>
                      <a:pt x="400" y="155"/>
                      <a:pt x="454" y="227"/>
                    </a:cubicBezTo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arrow" w="med" len="lg"/>
                <a:tailEnd type="arrow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6899" name="Text Box 35"/>
              <p:cNvSpPr txBox="1">
                <a:spLocks noChangeArrowheads="1"/>
              </p:cNvSpPr>
              <p:nvPr/>
            </p:nvSpPr>
            <p:spPr bwMode="auto">
              <a:xfrm>
                <a:off x="1202" y="2568"/>
                <a:ext cx="271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 type="none" w="med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marL="342900" indent="-342900"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eaLnBrk="1" hangingPunct="1">
                  <a:buFont typeface="Wingdings" panose="05000000000000000000" pitchFamily="2" charset="2"/>
                  <a:buNone/>
                </a:pPr>
                <a:r>
                  <a:rPr lang="en-US" altLang="cs-CZ" sz="20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Symbol" panose="05050102010706020507" pitchFamily="18" charset="2"/>
                  </a:rPr>
                  <a:t></a:t>
                </a:r>
                <a:r>
                  <a:rPr lang="en-US" altLang="cs-CZ" sz="2000" baseline="-250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Symbol" panose="05050102010706020507" pitchFamily="18" charset="2"/>
                  </a:rPr>
                  <a:t>2</a:t>
                </a:r>
              </a:p>
            </p:txBody>
          </p:sp>
        </p:grpSp>
      </p:grpSp>
      <p:graphicFrame>
        <p:nvGraphicFramePr>
          <p:cNvPr id="90231" name="Object 119"/>
          <p:cNvGraphicFramePr>
            <a:graphicFrameLocks noChangeAspect="1"/>
          </p:cNvGraphicFramePr>
          <p:nvPr/>
        </p:nvGraphicFramePr>
        <p:xfrm>
          <a:off x="5802313" y="2482850"/>
          <a:ext cx="1570037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190" name="Rovnice" r:id="rId3" imgW="914400" imgH="431640" progId="Equation.3">
                  <p:embed/>
                </p:oleObj>
              </mc:Choice>
              <mc:Fallback>
                <p:oleObj name="Rovnice" r:id="rId3" imgW="914400" imgH="431640" progId="Equation.3">
                  <p:embed/>
                  <p:pic>
                    <p:nvPicPr>
                      <p:cNvPr id="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02313" y="2482850"/>
                        <a:ext cx="1570037" cy="7429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12"/>
          <p:cNvSpPr>
            <a:spLocks noChangeArrowheads="1"/>
          </p:cNvSpPr>
          <p:nvPr/>
        </p:nvSpPr>
        <p:spPr bwMode="auto">
          <a:xfrm>
            <a:off x="179388" y="3765550"/>
            <a:ext cx="5040312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361950" indent="-3619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827088" indent="-2857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235075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43063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</a:rPr>
              <a:t>2.	Výpočet činné a jalové složky proudu</a:t>
            </a:r>
            <a:endParaRPr lang="cs-CZ" altLang="cs-CZ" sz="2000" u="sng" dirty="0">
              <a:solidFill>
                <a:schemeClr val="bg2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graphicFrame>
        <p:nvGraphicFramePr>
          <p:cNvPr id="3" name="Object 119"/>
          <p:cNvGraphicFramePr>
            <a:graphicFrameLocks noChangeAspect="1"/>
          </p:cNvGraphicFramePr>
          <p:nvPr/>
        </p:nvGraphicFramePr>
        <p:xfrm>
          <a:off x="5219700" y="3644900"/>
          <a:ext cx="1876425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191" name="Rovnice" r:id="rId5" imgW="927000" imgH="228600" progId="Equation.3">
                  <p:embed/>
                </p:oleObj>
              </mc:Choice>
              <mc:Fallback>
                <p:oleObj name="Rovnice" r:id="rId5" imgW="927000" imgH="228600" progId="Equation.3">
                  <p:embed/>
                  <p:pic>
                    <p:nvPicPr>
                      <p:cNvPr id="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9700" y="3644900"/>
                        <a:ext cx="1876425" cy="465138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119"/>
          <p:cNvGraphicFramePr>
            <a:graphicFrameLocks noChangeAspect="1"/>
          </p:cNvGraphicFramePr>
          <p:nvPr/>
        </p:nvGraphicFramePr>
        <p:xfrm>
          <a:off x="7239000" y="3625850"/>
          <a:ext cx="1797050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192" name="Rovnice" r:id="rId7" imgW="901440" imgH="241200" progId="Equation.3">
                  <p:embed/>
                </p:oleObj>
              </mc:Choice>
              <mc:Fallback>
                <p:oleObj name="Rovnice" r:id="rId7" imgW="901440" imgH="241200" progId="Equation.3">
                  <p:embed/>
                  <p:pic>
                    <p:nvPicPr>
                      <p:cNvPr id="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0" y="3625850"/>
                        <a:ext cx="1797050" cy="484188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112"/>
          <p:cNvSpPr>
            <a:spLocks noChangeArrowheads="1"/>
          </p:cNvSpPr>
          <p:nvPr/>
        </p:nvSpPr>
        <p:spPr bwMode="auto">
          <a:xfrm>
            <a:off x="179388" y="4292600"/>
            <a:ext cx="6121400" cy="11191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361950" indent="-3619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1006475" indent="-2857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414463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82245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230438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6876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31448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6020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40592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</a:rPr>
              <a:t>Stav - 2</a:t>
            </a:r>
          </a:p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</a:rPr>
              <a:t>Předpokládáme zadanou hodnotu účiníku (cos</a:t>
            </a: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</a:t>
            </a:r>
            <a:r>
              <a:rPr lang="cs-CZ" altLang="cs-CZ" sz="2000" baseline="-25000" dirty="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2</a:t>
            </a: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)</a:t>
            </a:r>
          </a:p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3.	Výpočet jalové složky proud</a:t>
            </a:r>
          </a:p>
        </p:txBody>
      </p:sp>
      <p:graphicFrame>
        <p:nvGraphicFramePr>
          <p:cNvPr id="6" name="Object 119"/>
          <p:cNvGraphicFramePr>
            <a:graphicFrameLocks noChangeAspect="1"/>
          </p:cNvGraphicFramePr>
          <p:nvPr/>
        </p:nvGraphicFramePr>
        <p:xfrm>
          <a:off x="4322763" y="5084763"/>
          <a:ext cx="2657475" cy="706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193" name="Rovnice" r:id="rId9" imgW="1726920" imgH="457200" progId="Equation.3">
                  <p:embed/>
                </p:oleObj>
              </mc:Choice>
              <mc:Fallback>
                <p:oleObj name="Rovnice" r:id="rId9" imgW="1726920" imgH="457200" progId="Equation.3">
                  <p:embed/>
                  <p:pic>
                    <p:nvPicPr>
                      <p:cNvPr id="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22763" y="5084763"/>
                        <a:ext cx="2657475" cy="70643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112"/>
          <p:cNvSpPr>
            <a:spLocks noChangeArrowheads="1"/>
          </p:cNvSpPr>
          <p:nvPr/>
        </p:nvSpPr>
        <p:spPr bwMode="auto">
          <a:xfrm>
            <a:off x="179388" y="5949950"/>
            <a:ext cx="633730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361950" indent="-3619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1006475" indent="-2857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414463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82245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230438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6876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31448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6020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40592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4.	Výpočet požadovaného kompenzačního proudu</a:t>
            </a:r>
          </a:p>
        </p:txBody>
      </p:sp>
      <p:graphicFrame>
        <p:nvGraphicFramePr>
          <p:cNvPr id="8" name="Object 119"/>
          <p:cNvGraphicFramePr>
            <a:graphicFrameLocks noChangeAspect="1"/>
          </p:cNvGraphicFramePr>
          <p:nvPr/>
        </p:nvGraphicFramePr>
        <p:xfrm>
          <a:off x="6588125" y="5876925"/>
          <a:ext cx="1512888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194" name="Rovnice" r:id="rId11" imgW="787320" imgH="241200" progId="Equation.3">
                  <p:embed/>
                </p:oleObj>
              </mc:Choice>
              <mc:Fallback>
                <p:oleObj name="Rovnice" r:id="rId11" imgW="787320" imgH="241200" progId="Equation.3">
                  <p:embed/>
                  <p:pic>
                    <p:nvPicPr>
                      <p:cNvPr id="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125" y="5876925"/>
                        <a:ext cx="1512888" cy="46672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0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9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9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90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02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0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0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0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5364163" y="476250"/>
            <a:ext cx="3455987" cy="1368425"/>
          </a:xfrm>
        </p:spPr>
        <p:txBody>
          <a:bodyPr/>
          <a:lstStyle/>
          <a:p>
            <a:pPr eaLnBrk="1" hangingPunct="1"/>
            <a:r>
              <a:rPr lang="cs-CZ" altLang="cs-CZ" sz="3200" u="sng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Jednofázová kompenzace </a:t>
            </a:r>
            <a:endParaRPr lang="cs-CZ" altLang="cs-CZ" sz="3200" smtClean="0">
              <a:solidFill>
                <a:schemeClr val="bg2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37892" name="Group 4"/>
          <p:cNvGrpSpPr>
            <a:grpSpLocks/>
          </p:cNvGrpSpPr>
          <p:nvPr/>
        </p:nvGrpSpPr>
        <p:grpSpPr bwMode="auto">
          <a:xfrm>
            <a:off x="136525" y="180975"/>
            <a:ext cx="4867275" cy="3032125"/>
            <a:chOff x="204" y="1706"/>
            <a:chExt cx="3066" cy="1910"/>
          </a:xfrm>
        </p:grpSpPr>
        <p:grpSp>
          <p:nvGrpSpPr>
            <p:cNvPr id="37893" name="Group 5"/>
            <p:cNvGrpSpPr>
              <a:grpSpLocks/>
            </p:cNvGrpSpPr>
            <p:nvPr/>
          </p:nvGrpSpPr>
          <p:grpSpPr bwMode="auto">
            <a:xfrm>
              <a:off x="1066" y="1706"/>
              <a:ext cx="453" cy="1679"/>
              <a:chOff x="1066" y="1706"/>
              <a:chExt cx="453" cy="1679"/>
            </a:xfrm>
          </p:grpSpPr>
          <p:sp>
            <p:nvSpPr>
              <p:cNvPr id="37894" name="Line 6"/>
              <p:cNvSpPr>
                <a:spLocks noChangeShapeType="1"/>
              </p:cNvSpPr>
              <p:nvPr/>
            </p:nvSpPr>
            <p:spPr bwMode="auto">
              <a:xfrm flipV="1">
                <a:off x="1066" y="1797"/>
                <a:ext cx="0" cy="1588"/>
              </a:xfrm>
              <a:prstGeom prst="line">
                <a:avLst/>
              </a:prstGeom>
              <a:noFill/>
              <a:ln w="25400">
                <a:solidFill>
                  <a:schemeClr val="bg2"/>
                </a:solidFill>
                <a:round/>
                <a:headEnd type="none" w="med" len="lg"/>
                <a:tailEnd type="arrow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7895" name="Text Box 7"/>
              <p:cNvSpPr txBox="1">
                <a:spLocks noChangeArrowheads="1"/>
              </p:cNvSpPr>
              <p:nvPr/>
            </p:nvSpPr>
            <p:spPr bwMode="auto">
              <a:xfrm>
                <a:off x="1111" y="1706"/>
                <a:ext cx="40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 type="none" w="med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marL="342900" indent="-342900"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eaLnBrk="1" hangingPunct="1">
                  <a:buFont typeface="Wingdings" panose="05000000000000000000" pitchFamily="2" charset="2"/>
                  <a:buNone/>
                </a:pPr>
                <a:r>
                  <a:rPr lang="en-US" altLang="cs-CZ" sz="1800" dirty="0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Û=U</a:t>
                </a:r>
              </a:p>
            </p:txBody>
          </p:sp>
        </p:grpSp>
        <p:grpSp>
          <p:nvGrpSpPr>
            <p:cNvPr id="37896" name="Group 8"/>
            <p:cNvGrpSpPr>
              <a:grpSpLocks/>
            </p:cNvGrpSpPr>
            <p:nvPr/>
          </p:nvGrpSpPr>
          <p:grpSpPr bwMode="auto">
            <a:xfrm>
              <a:off x="1066" y="3385"/>
              <a:ext cx="1995" cy="231"/>
              <a:chOff x="1066" y="3385"/>
              <a:chExt cx="1995" cy="231"/>
            </a:xfrm>
          </p:grpSpPr>
          <p:sp>
            <p:nvSpPr>
              <p:cNvPr id="37897" name="Line 9"/>
              <p:cNvSpPr>
                <a:spLocks noChangeShapeType="1"/>
              </p:cNvSpPr>
              <p:nvPr/>
            </p:nvSpPr>
            <p:spPr bwMode="auto">
              <a:xfrm>
                <a:off x="1066" y="3385"/>
                <a:ext cx="1995" cy="0"/>
              </a:xfrm>
              <a:prstGeom prst="line">
                <a:avLst/>
              </a:prstGeom>
              <a:noFill/>
              <a:ln w="38100">
                <a:solidFill>
                  <a:schemeClr val="bg1">
                    <a:lumMod val="75000"/>
                  </a:schemeClr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7898" name="Text Box 10"/>
              <p:cNvSpPr txBox="1">
                <a:spLocks noChangeArrowheads="1"/>
              </p:cNvSpPr>
              <p:nvPr/>
            </p:nvSpPr>
            <p:spPr bwMode="auto">
              <a:xfrm>
                <a:off x="2766" y="3385"/>
                <a:ext cx="23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 type="none" w="med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marL="342900" indent="-342900"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eaLnBrk="1" hangingPunct="1">
                  <a:buFont typeface="Wingdings" panose="05000000000000000000" pitchFamily="2" charset="2"/>
                  <a:buNone/>
                </a:pPr>
                <a:r>
                  <a:rPr lang="en-US" altLang="cs-CZ" sz="1800" dirty="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en-US" altLang="cs-CZ" sz="1800" baseline="-25000" dirty="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j1</a:t>
                </a:r>
                <a:endParaRPr lang="en-US" altLang="cs-CZ" sz="1800" dirty="0">
                  <a:solidFill>
                    <a:schemeClr val="bg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7899" name="Group 11"/>
            <p:cNvGrpSpPr>
              <a:grpSpLocks/>
            </p:cNvGrpSpPr>
            <p:nvPr/>
          </p:nvGrpSpPr>
          <p:grpSpPr bwMode="auto">
            <a:xfrm>
              <a:off x="1088" y="1979"/>
              <a:ext cx="271" cy="1406"/>
              <a:chOff x="1088" y="1979"/>
              <a:chExt cx="271" cy="1406"/>
            </a:xfrm>
          </p:grpSpPr>
          <p:sp>
            <p:nvSpPr>
              <p:cNvPr id="37900" name="Line 12"/>
              <p:cNvSpPr>
                <a:spLocks noChangeShapeType="1"/>
              </p:cNvSpPr>
              <p:nvPr/>
            </p:nvSpPr>
            <p:spPr bwMode="auto">
              <a:xfrm flipV="1">
                <a:off x="1088" y="2205"/>
                <a:ext cx="0" cy="1180"/>
              </a:xfrm>
              <a:prstGeom prst="line">
                <a:avLst/>
              </a:prstGeom>
              <a:noFill/>
              <a:ln w="38100">
                <a:solidFill>
                  <a:schemeClr val="bg1">
                    <a:lumMod val="75000"/>
                  </a:schemeClr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7901" name="Text Box 13"/>
              <p:cNvSpPr txBox="1">
                <a:spLocks noChangeArrowheads="1"/>
              </p:cNvSpPr>
              <p:nvPr/>
            </p:nvSpPr>
            <p:spPr bwMode="auto">
              <a:xfrm>
                <a:off x="1097" y="1979"/>
                <a:ext cx="26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 type="none" w="med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marL="342900" indent="-342900"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eaLnBrk="1" hangingPunct="1">
                  <a:buFont typeface="Wingdings" panose="05000000000000000000" pitchFamily="2" charset="2"/>
                  <a:buNone/>
                </a:pPr>
                <a:r>
                  <a:rPr lang="en-US" altLang="cs-CZ" sz="180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cs-CZ" altLang="cs-CZ" sz="1800" baseline="-2500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č</a:t>
                </a:r>
                <a:r>
                  <a:rPr lang="en-US" altLang="cs-CZ" sz="1800" baseline="-2500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endParaRPr lang="en-US" altLang="cs-CZ" sz="1800">
                  <a:solidFill>
                    <a:schemeClr val="bg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37902" name="Line 14"/>
            <p:cNvSpPr>
              <a:spLocks noChangeShapeType="1"/>
            </p:cNvSpPr>
            <p:nvPr/>
          </p:nvSpPr>
          <p:spPr bwMode="auto">
            <a:xfrm>
              <a:off x="1066" y="2205"/>
              <a:ext cx="1995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7903" name="Line 15"/>
            <p:cNvSpPr>
              <a:spLocks noChangeShapeType="1"/>
            </p:cNvSpPr>
            <p:nvPr/>
          </p:nvSpPr>
          <p:spPr bwMode="auto">
            <a:xfrm flipV="1">
              <a:off x="3061" y="2205"/>
              <a:ext cx="0" cy="118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37904" name="Group 16"/>
            <p:cNvGrpSpPr>
              <a:grpSpLocks/>
            </p:cNvGrpSpPr>
            <p:nvPr/>
          </p:nvGrpSpPr>
          <p:grpSpPr bwMode="auto">
            <a:xfrm>
              <a:off x="1110" y="2024"/>
              <a:ext cx="2160" cy="1334"/>
              <a:chOff x="1110" y="2024"/>
              <a:chExt cx="2160" cy="1334"/>
            </a:xfrm>
          </p:grpSpPr>
          <p:sp>
            <p:nvSpPr>
              <p:cNvPr id="37905" name="Line 17"/>
              <p:cNvSpPr>
                <a:spLocks noChangeShapeType="1"/>
              </p:cNvSpPr>
              <p:nvPr/>
            </p:nvSpPr>
            <p:spPr bwMode="auto">
              <a:xfrm flipV="1">
                <a:off x="1110" y="2205"/>
                <a:ext cx="1951" cy="1153"/>
              </a:xfrm>
              <a:prstGeom prst="line">
                <a:avLst/>
              </a:prstGeom>
              <a:noFill/>
              <a:ln w="38100">
                <a:solidFill>
                  <a:schemeClr val="bg1">
                    <a:lumMod val="75000"/>
                  </a:schemeClr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7906" name="Text Box 18"/>
              <p:cNvSpPr txBox="1">
                <a:spLocks noChangeArrowheads="1"/>
              </p:cNvSpPr>
              <p:nvPr/>
            </p:nvSpPr>
            <p:spPr bwMode="auto">
              <a:xfrm>
                <a:off x="3061" y="2024"/>
                <a:ext cx="20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 type="none" w="med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marL="342900" indent="-342900"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eaLnBrk="1" hangingPunct="1">
                  <a:buFont typeface="Wingdings" panose="05000000000000000000" pitchFamily="2" charset="2"/>
                  <a:buNone/>
                </a:pPr>
                <a:r>
                  <a:rPr lang="en-US" altLang="cs-CZ" sz="180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en-US" altLang="cs-CZ" sz="1800" baseline="-2500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endParaRPr lang="en-US" altLang="cs-CZ" sz="1800">
                  <a:solidFill>
                    <a:schemeClr val="bg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7907" name="Group 19"/>
            <p:cNvGrpSpPr>
              <a:grpSpLocks/>
            </p:cNvGrpSpPr>
            <p:nvPr/>
          </p:nvGrpSpPr>
          <p:grpSpPr bwMode="auto">
            <a:xfrm>
              <a:off x="204" y="3344"/>
              <a:ext cx="862" cy="272"/>
              <a:chOff x="204" y="3344"/>
              <a:chExt cx="862" cy="272"/>
            </a:xfrm>
          </p:grpSpPr>
          <p:sp>
            <p:nvSpPr>
              <p:cNvPr id="37908" name="Line 20"/>
              <p:cNvSpPr>
                <a:spLocks noChangeShapeType="1"/>
              </p:cNvSpPr>
              <p:nvPr/>
            </p:nvSpPr>
            <p:spPr bwMode="auto">
              <a:xfrm flipH="1">
                <a:off x="204" y="3344"/>
                <a:ext cx="862" cy="0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50000"/>
                  </a:schemeClr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7909" name="Text Box 21"/>
              <p:cNvSpPr txBox="1">
                <a:spLocks noChangeArrowheads="1"/>
              </p:cNvSpPr>
              <p:nvPr/>
            </p:nvSpPr>
            <p:spPr bwMode="auto">
              <a:xfrm>
                <a:off x="295" y="3385"/>
                <a:ext cx="20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 type="none" w="med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marL="342900" indent="-342900"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eaLnBrk="1" hangingPunct="1">
                  <a:buFont typeface="Wingdings" panose="05000000000000000000" pitchFamily="2" charset="2"/>
                  <a:buNone/>
                </a:pPr>
                <a:r>
                  <a:rPr lang="en-US" altLang="cs-CZ" sz="1800" dirty="0" err="1">
                    <a:solidFill>
                      <a:schemeClr val="accent2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en-US" altLang="cs-CZ" sz="1800" baseline="-25000" dirty="0" err="1">
                    <a:solidFill>
                      <a:schemeClr val="accent2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</a:t>
                </a:r>
                <a:endParaRPr lang="en-US" altLang="cs-CZ" sz="1800" dirty="0">
                  <a:solidFill>
                    <a:schemeClr val="accent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37910" name="Line 22"/>
            <p:cNvSpPr>
              <a:spLocks noChangeShapeType="1"/>
            </p:cNvSpPr>
            <p:nvPr/>
          </p:nvSpPr>
          <p:spPr bwMode="auto">
            <a:xfrm flipH="1">
              <a:off x="2199" y="3339"/>
              <a:ext cx="862" cy="0"/>
            </a:xfrm>
            <a:prstGeom prst="line">
              <a:avLst/>
            </a:prstGeom>
            <a:noFill/>
            <a:ln w="38100">
              <a:solidFill>
                <a:schemeClr val="accent2">
                  <a:lumMod val="50000"/>
                </a:schemeClr>
              </a:solidFill>
              <a:round/>
              <a:headEnd type="none" w="med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7911" name="Line 23"/>
            <p:cNvSpPr>
              <a:spLocks noChangeShapeType="1"/>
            </p:cNvSpPr>
            <p:nvPr/>
          </p:nvSpPr>
          <p:spPr bwMode="auto">
            <a:xfrm flipV="1">
              <a:off x="2200" y="2160"/>
              <a:ext cx="0" cy="117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37912" name="Group 24"/>
            <p:cNvGrpSpPr>
              <a:grpSpLocks/>
            </p:cNvGrpSpPr>
            <p:nvPr/>
          </p:nvGrpSpPr>
          <p:grpSpPr bwMode="auto">
            <a:xfrm>
              <a:off x="1066" y="1974"/>
              <a:ext cx="1179" cy="1365"/>
              <a:chOff x="1066" y="1974"/>
              <a:chExt cx="1179" cy="1365"/>
            </a:xfrm>
          </p:grpSpPr>
          <p:sp>
            <p:nvSpPr>
              <p:cNvPr id="37913" name="Line 25"/>
              <p:cNvSpPr>
                <a:spLocks noChangeShapeType="1"/>
              </p:cNvSpPr>
              <p:nvPr/>
            </p:nvSpPr>
            <p:spPr bwMode="auto">
              <a:xfrm flipV="1">
                <a:off x="1066" y="2205"/>
                <a:ext cx="1134" cy="1134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7914" name="Text Box 26"/>
              <p:cNvSpPr txBox="1">
                <a:spLocks noChangeArrowheads="1"/>
              </p:cNvSpPr>
              <p:nvPr/>
            </p:nvSpPr>
            <p:spPr bwMode="auto">
              <a:xfrm>
                <a:off x="2036" y="1974"/>
                <a:ext cx="20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 type="none" w="med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marL="342900" indent="-342900"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eaLnBrk="1" hangingPunct="1">
                  <a:buFont typeface="Wingdings" panose="05000000000000000000" pitchFamily="2" charset="2"/>
                  <a:buNone/>
                </a:pPr>
                <a:r>
                  <a:rPr lang="en-US" altLang="cs-CZ" sz="180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en-US" altLang="cs-CZ" sz="1800" baseline="-2500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endParaRPr lang="en-US" altLang="cs-CZ" sz="18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37915" name="Line 27"/>
            <p:cNvSpPr>
              <a:spLocks noChangeShapeType="1"/>
            </p:cNvSpPr>
            <p:nvPr/>
          </p:nvSpPr>
          <p:spPr bwMode="auto">
            <a:xfrm>
              <a:off x="1066" y="3339"/>
              <a:ext cx="1134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none" w="med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7916" name="Text Box 28"/>
            <p:cNvSpPr txBox="1">
              <a:spLocks noChangeArrowheads="1"/>
            </p:cNvSpPr>
            <p:nvPr/>
          </p:nvSpPr>
          <p:spPr bwMode="auto">
            <a:xfrm>
              <a:off x="1247" y="1979"/>
              <a:ext cx="38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</a:pPr>
              <a:r>
                <a:rPr lang="en-US" altLang="cs-CZ" sz="18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= I</a:t>
              </a:r>
              <a:r>
                <a:rPr lang="cs-CZ" altLang="cs-CZ" sz="1800" baseline="-250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č2</a:t>
              </a:r>
              <a:endParaRPr lang="en-US" altLang="cs-CZ" sz="18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37917" name="Group 29"/>
            <p:cNvGrpSpPr>
              <a:grpSpLocks/>
            </p:cNvGrpSpPr>
            <p:nvPr/>
          </p:nvGrpSpPr>
          <p:grpSpPr bwMode="auto">
            <a:xfrm>
              <a:off x="1066" y="2840"/>
              <a:ext cx="453" cy="273"/>
              <a:chOff x="1066" y="2840"/>
              <a:chExt cx="453" cy="273"/>
            </a:xfrm>
          </p:grpSpPr>
          <p:sp>
            <p:nvSpPr>
              <p:cNvPr id="37918" name="Text Box 30"/>
              <p:cNvSpPr txBox="1">
                <a:spLocks noChangeArrowheads="1"/>
              </p:cNvSpPr>
              <p:nvPr/>
            </p:nvSpPr>
            <p:spPr bwMode="auto">
              <a:xfrm>
                <a:off x="1096" y="2840"/>
                <a:ext cx="274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 type="none" w="med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marL="342900" indent="-342900"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eaLnBrk="1" hangingPunct="1">
                  <a:buFont typeface="Wingdings" panose="05000000000000000000" pitchFamily="2" charset="2"/>
                  <a:buNone/>
                </a:pPr>
                <a:r>
                  <a:rPr lang="en-US" altLang="cs-CZ" sz="200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Symbol" panose="05050102010706020507" pitchFamily="18" charset="2"/>
                  </a:rPr>
                  <a:t></a:t>
                </a:r>
                <a:r>
                  <a:rPr lang="cs-CZ" altLang="cs-CZ" sz="2000" baseline="-2500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Symbol" panose="05050102010706020507" pitchFamily="18" charset="2"/>
                  </a:rPr>
                  <a:t>1</a:t>
                </a:r>
                <a:endParaRPr lang="en-US" altLang="cs-CZ" sz="2000" baseline="-25000">
                  <a:solidFill>
                    <a:schemeClr val="bg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Symbol" panose="05050102010706020507" pitchFamily="18" charset="2"/>
                </a:endParaRPr>
              </a:p>
            </p:txBody>
          </p:sp>
          <p:sp>
            <p:nvSpPr>
              <p:cNvPr id="37919" name="Freeform 31"/>
              <p:cNvSpPr>
                <a:spLocks/>
              </p:cNvSpPr>
              <p:nvPr/>
            </p:nvSpPr>
            <p:spPr bwMode="auto">
              <a:xfrm>
                <a:off x="1066" y="2886"/>
                <a:ext cx="453" cy="227"/>
              </a:xfrm>
              <a:custGeom>
                <a:avLst/>
                <a:gdLst>
                  <a:gd name="T0" fmla="*/ 0 w 453"/>
                  <a:gd name="T1" fmla="*/ 0 h 227"/>
                  <a:gd name="T2" fmla="*/ 271 w 453"/>
                  <a:gd name="T3" fmla="*/ 51 h 227"/>
                  <a:gd name="T4" fmla="*/ 453 w 453"/>
                  <a:gd name="T5" fmla="*/ 227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53" h="227">
                    <a:moveTo>
                      <a:pt x="0" y="0"/>
                    </a:moveTo>
                    <a:cubicBezTo>
                      <a:pt x="45" y="8"/>
                      <a:pt x="196" y="13"/>
                      <a:pt x="271" y="51"/>
                    </a:cubicBezTo>
                    <a:cubicBezTo>
                      <a:pt x="346" y="89"/>
                      <a:pt x="415" y="190"/>
                      <a:pt x="453" y="227"/>
                    </a:cubicBezTo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arrow" w="med" len="lg"/>
                <a:tailEnd type="arrow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37920" name="Group 32"/>
            <p:cNvGrpSpPr>
              <a:grpSpLocks/>
            </p:cNvGrpSpPr>
            <p:nvPr/>
          </p:nvGrpSpPr>
          <p:grpSpPr bwMode="auto">
            <a:xfrm>
              <a:off x="1111" y="2568"/>
              <a:ext cx="454" cy="250"/>
              <a:chOff x="1111" y="2568"/>
              <a:chExt cx="454" cy="250"/>
            </a:xfrm>
          </p:grpSpPr>
          <p:sp>
            <p:nvSpPr>
              <p:cNvPr id="37921" name="Freeform 33"/>
              <p:cNvSpPr>
                <a:spLocks/>
              </p:cNvSpPr>
              <p:nvPr/>
            </p:nvSpPr>
            <p:spPr bwMode="auto">
              <a:xfrm>
                <a:off x="1111" y="2568"/>
                <a:ext cx="454" cy="227"/>
              </a:xfrm>
              <a:custGeom>
                <a:avLst/>
                <a:gdLst>
                  <a:gd name="T0" fmla="*/ 0 w 454"/>
                  <a:gd name="T1" fmla="*/ 0 h 227"/>
                  <a:gd name="T2" fmla="*/ 272 w 454"/>
                  <a:gd name="T3" fmla="*/ 46 h 227"/>
                  <a:gd name="T4" fmla="*/ 454 w 454"/>
                  <a:gd name="T5" fmla="*/ 227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54" h="227">
                    <a:moveTo>
                      <a:pt x="0" y="0"/>
                    </a:moveTo>
                    <a:cubicBezTo>
                      <a:pt x="98" y="4"/>
                      <a:pt x="197" y="8"/>
                      <a:pt x="272" y="46"/>
                    </a:cubicBezTo>
                    <a:cubicBezTo>
                      <a:pt x="347" y="84"/>
                      <a:pt x="400" y="155"/>
                      <a:pt x="454" y="227"/>
                    </a:cubicBezTo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arrow" w="med" len="lg"/>
                <a:tailEnd type="arrow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7922" name="Text Box 34"/>
              <p:cNvSpPr txBox="1">
                <a:spLocks noChangeArrowheads="1"/>
              </p:cNvSpPr>
              <p:nvPr/>
            </p:nvSpPr>
            <p:spPr bwMode="auto">
              <a:xfrm>
                <a:off x="1202" y="2568"/>
                <a:ext cx="271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 type="none" w="med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marL="342900" indent="-342900"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eaLnBrk="1" hangingPunct="1">
                  <a:buFont typeface="Wingdings" panose="05000000000000000000" pitchFamily="2" charset="2"/>
                  <a:buNone/>
                </a:pPr>
                <a:r>
                  <a:rPr lang="en-US" altLang="cs-CZ" sz="200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Symbol" panose="05050102010706020507" pitchFamily="18" charset="2"/>
                  </a:rPr>
                  <a:t></a:t>
                </a:r>
                <a:r>
                  <a:rPr lang="en-US" altLang="cs-CZ" sz="2000" baseline="-2500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Symbol" panose="05050102010706020507" pitchFamily="18" charset="2"/>
                  </a:rPr>
                  <a:t>2</a:t>
                </a:r>
              </a:p>
            </p:txBody>
          </p:sp>
        </p:grpSp>
      </p:grpSp>
      <p:sp>
        <p:nvSpPr>
          <p:cNvPr id="90224" name="Rectangle 112"/>
          <p:cNvSpPr>
            <a:spLocks noChangeArrowheads="1"/>
          </p:cNvSpPr>
          <p:nvPr/>
        </p:nvSpPr>
        <p:spPr bwMode="auto">
          <a:xfrm>
            <a:off x="179388" y="3429000"/>
            <a:ext cx="2089150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361950" indent="-3619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1006475" indent="-2857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414463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82245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230438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6876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31448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6020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40592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5.	Po dosazení a úpravě </a:t>
            </a:r>
          </a:p>
        </p:txBody>
      </p:sp>
      <p:graphicFrame>
        <p:nvGraphicFramePr>
          <p:cNvPr id="90231" name="Object 119"/>
          <p:cNvGraphicFramePr>
            <a:graphicFrameLocks noChangeAspect="1"/>
          </p:cNvGraphicFramePr>
          <p:nvPr/>
        </p:nvGraphicFramePr>
        <p:xfrm>
          <a:off x="2406650" y="3511550"/>
          <a:ext cx="6629400" cy="493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162" name="Rovnice" r:id="rId3" imgW="3263760" imgH="241200" progId="Equation.3">
                  <p:embed/>
                </p:oleObj>
              </mc:Choice>
              <mc:Fallback>
                <p:oleObj name="Rovnice" r:id="rId3" imgW="3263760" imgH="241200" progId="Equation.3">
                  <p:embed/>
                  <p:pic>
                    <p:nvPicPr>
                      <p:cNvPr id="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6650" y="3511550"/>
                        <a:ext cx="6629400" cy="49371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12"/>
          <p:cNvSpPr>
            <a:spLocks noChangeArrowheads="1"/>
          </p:cNvSpPr>
          <p:nvPr/>
        </p:nvSpPr>
        <p:spPr bwMode="auto">
          <a:xfrm>
            <a:off x="179388" y="4365625"/>
            <a:ext cx="3960812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361950" indent="-3619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1006475" indent="-2857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414463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82245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230438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6876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31448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6020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40592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6.	Výpočet kapacitní reaktance </a:t>
            </a:r>
          </a:p>
        </p:txBody>
      </p:sp>
      <p:graphicFrame>
        <p:nvGraphicFramePr>
          <p:cNvPr id="3" name="Object 119"/>
          <p:cNvGraphicFramePr>
            <a:graphicFrameLocks noChangeAspect="1"/>
          </p:cNvGraphicFramePr>
          <p:nvPr/>
        </p:nvGraphicFramePr>
        <p:xfrm>
          <a:off x="4211638" y="4221163"/>
          <a:ext cx="936625" cy="73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163" name="Rovnice" r:id="rId5" imgW="558720" imgH="431640" progId="Equation.3">
                  <p:embed/>
                </p:oleObj>
              </mc:Choice>
              <mc:Fallback>
                <p:oleObj name="Rovnice" r:id="rId5" imgW="558720" imgH="431640" progId="Equation.3">
                  <p:embed/>
                  <p:pic>
                    <p:nvPicPr>
                      <p:cNvPr id="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1638" y="4221163"/>
                        <a:ext cx="936625" cy="7302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112"/>
          <p:cNvSpPr>
            <a:spLocks noChangeArrowheads="1"/>
          </p:cNvSpPr>
          <p:nvPr/>
        </p:nvSpPr>
        <p:spPr bwMode="auto">
          <a:xfrm>
            <a:off x="179388" y="5373688"/>
            <a:ext cx="2663825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361950" indent="-3619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1006475" indent="-2857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414463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82245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230438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6876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31448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6020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40592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7.	Výpočet kapacity </a:t>
            </a:r>
          </a:p>
        </p:txBody>
      </p:sp>
      <p:graphicFrame>
        <p:nvGraphicFramePr>
          <p:cNvPr id="5" name="Object 119"/>
          <p:cNvGraphicFramePr>
            <a:graphicFrameLocks noChangeAspect="1"/>
          </p:cNvGraphicFramePr>
          <p:nvPr/>
        </p:nvGraphicFramePr>
        <p:xfrm>
          <a:off x="2771775" y="5157788"/>
          <a:ext cx="2001838" cy="73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164" name="Rovnice" r:id="rId7" imgW="1193760" imgH="431640" progId="Equation.3">
                  <p:embed/>
                </p:oleObj>
              </mc:Choice>
              <mc:Fallback>
                <p:oleObj name="Rovnice" r:id="rId7" imgW="1193760" imgH="431640" progId="Equation.3">
                  <p:embed/>
                  <p:pic>
                    <p:nvPicPr>
                      <p:cNvPr id="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775" y="5157788"/>
                        <a:ext cx="2001838" cy="7302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112"/>
          <p:cNvSpPr>
            <a:spLocks noChangeArrowheads="1"/>
          </p:cNvSpPr>
          <p:nvPr/>
        </p:nvSpPr>
        <p:spPr bwMode="auto">
          <a:xfrm>
            <a:off x="179388" y="6165850"/>
            <a:ext cx="3960812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361950" indent="-3619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1006475" indent="-2857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414463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82245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230438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6876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31448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6020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40592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8.	Výpočet kapacitního výkonu </a:t>
            </a:r>
          </a:p>
        </p:txBody>
      </p:sp>
      <p:graphicFrame>
        <p:nvGraphicFramePr>
          <p:cNvPr id="7" name="Object 119"/>
          <p:cNvGraphicFramePr>
            <a:graphicFrameLocks noChangeAspect="1"/>
          </p:cNvGraphicFramePr>
          <p:nvPr/>
        </p:nvGraphicFramePr>
        <p:xfrm>
          <a:off x="4140200" y="6092825"/>
          <a:ext cx="1755775" cy="569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165" name="Rovnice" r:id="rId9" imgW="711000" imgH="228600" progId="Equation.3">
                  <p:embed/>
                </p:oleObj>
              </mc:Choice>
              <mc:Fallback>
                <p:oleObj name="Rovnice" r:id="rId9" imgW="711000" imgH="228600" progId="Equation.3">
                  <p:embed/>
                  <p:pic>
                    <p:nvPicPr>
                      <p:cNvPr id="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0200" y="6092825"/>
                        <a:ext cx="1755775" cy="56991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7937" name="Picture 49" descr="MC900078722[1]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4292600"/>
            <a:ext cx="1838325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0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90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0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0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0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79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79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7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250825" y="188913"/>
            <a:ext cx="8569325" cy="647700"/>
          </a:xfrm>
        </p:spPr>
        <p:txBody>
          <a:bodyPr/>
          <a:lstStyle/>
          <a:p>
            <a:pPr eaLnBrk="1" hangingPunct="1"/>
            <a:r>
              <a:rPr lang="cs-CZ" altLang="cs-CZ" sz="3200" u="sng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Příklad </a:t>
            </a:r>
            <a:endParaRPr lang="cs-CZ" altLang="cs-CZ" sz="3200" dirty="0" smtClean="0">
              <a:solidFill>
                <a:schemeClr val="bg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0224" name="Rectangle 112"/>
          <p:cNvSpPr>
            <a:spLocks noChangeArrowheads="1"/>
          </p:cNvSpPr>
          <p:nvPr/>
        </p:nvSpPr>
        <p:spPr bwMode="auto">
          <a:xfrm>
            <a:off x="179388" y="908050"/>
            <a:ext cx="8856662" cy="1047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eaLnBrk="0" hangingPunct="0">
              <a:spcBef>
                <a:spcPct val="20000"/>
              </a:spcBef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827088" indent="-285750" eaLnBrk="0" hangingPunct="0">
              <a:spcBef>
                <a:spcPct val="20000"/>
              </a:spcBef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235075" indent="-228600" eaLnBrk="0" hangingPunct="0">
              <a:spcBef>
                <a:spcPct val="20000"/>
              </a:spcBef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43063" indent="-228600" eaLnBrk="0" hangingPunct="0">
              <a:spcBef>
                <a:spcPct val="20000"/>
              </a:spcBef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</a:rPr>
              <a:t>Vypočítejte velikost kondenzátoru pro kompenzaci zářivky na účiník 0,95 je-li její příkon 50W, napětí 230V a účiník 0,4 </a:t>
            </a:r>
          </a:p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</a:rPr>
              <a:t>1.	Výpočet proudu  </a:t>
            </a:r>
            <a:endParaRPr lang="cs-CZ" altLang="cs-CZ" sz="2000" u="sng">
              <a:solidFill>
                <a:schemeClr val="bg2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graphicFrame>
        <p:nvGraphicFramePr>
          <p:cNvPr id="90231" name="Object 119"/>
          <p:cNvGraphicFramePr>
            <a:graphicFrameLocks noChangeAspect="1"/>
          </p:cNvGraphicFramePr>
          <p:nvPr/>
        </p:nvGraphicFramePr>
        <p:xfrm>
          <a:off x="2635250" y="1700213"/>
          <a:ext cx="3794125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353" name="Rovnice" r:id="rId3" imgW="2209680" imgH="431640" progId="Equation.3">
                  <p:embed/>
                </p:oleObj>
              </mc:Choice>
              <mc:Fallback>
                <p:oleObj name="Rovnice" r:id="rId3" imgW="2209680" imgH="431640" progId="Equation.3">
                  <p:embed/>
                  <p:pic>
                    <p:nvPicPr>
                      <p:cNvPr id="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5250" y="1700213"/>
                        <a:ext cx="3794125" cy="7429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12"/>
          <p:cNvSpPr>
            <a:spLocks noChangeArrowheads="1"/>
          </p:cNvSpPr>
          <p:nvPr/>
        </p:nvSpPr>
        <p:spPr bwMode="auto">
          <a:xfrm>
            <a:off x="179388" y="2636838"/>
            <a:ext cx="5040312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361950" indent="-3619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827088" indent="-2857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235075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43063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</a:rPr>
              <a:t>2.	Výpočet činné a jalové složky proudu</a:t>
            </a:r>
            <a:endParaRPr lang="cs-CZ" altLang="cs-CZ" sz="2000" u="sng">
              <a:solidFill>
                <a:schemeClr val="bg2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graphicFrame>
        <p:nvGraphicFramePr>
          <p:cNvPr id="3" name="Object 119"/>
          <p:cNvGraphicFramePr>
            <a:graphicFrameLocks noChangeAspect="1"/>
          </p:cNvGraphicFramePr>
          <p:nvPr/>
        </p:nvGraphicFramePr>
        <p:xfrm>
          <a:off x="5145088" y="2597150"/>
          <a:ext cx="3963987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354" name="Rovnice" r:id="rId5" imgW="2311200" imgH="228600" progId="Equation.3">
                  <p:embed/>
                </p:oleObj>
              </mc:Choice>
              <mc:Fallback>
                <p:oleObj name="Rovnice" r:id="rId5" imgW="2311200" imgH="228600" progId="Equation.3">
                  <p:embed/>
                  <p:pic>
                    <p:nvPicPr>
                      <p:cNvPr id="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5088" y="2597150"/>
                        <a:ext cx="3963987" cy="3937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119"/>
          <p:cNvGraphicFramePr>
            <a:graphicFrameLocks noChangeAspect="1"/>
          </p:cNvGraphicFramePr>
          <p:nvPr/>
        </p:nvGraphicFramePr>
        <p:xfrm>
          <a:off x="5148263" y="3068638"/>
          <a:ext cx="3957637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355" name="Rovnice" r:id="rId7" imgW="2438280" imgH="241200" progId="Equation.3">
                  <p:embed/>
                </p:oleObj>
              </mc:Choice>
              <mc:Fallback>
                <p:oleObj name="Rovnice" r:id="rId7" imgW="2438280" imgH="241200" progId="Equation.3">
                  <p:embed/>
                  <p:pic>
                    <p:nvPicPr>
                      <p:cNvPr id="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263" y="3068638"/>
                        <a:ext cx="3957637" cy="3937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112"/>
          <p:cNvSpPr>
            <a:spLocks noChangeArrowheads="1"/>
          </p:cNvSpPr>
          <p:nvPr/>
        </p:nvSpPr>
        <p:spPr bwMode="auto">
          <a:xfrm>
            <a:off x="179388" y="3213100"/>
            <a:ext cx="6121400" cy="11191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361950" indent="-3619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1006475" indent="-2857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414463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82245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230438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6876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31448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6020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40592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</a:rPr>
              <a:t>Stav - 2</a:t>
            </a:r>
          </a:p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</a:rPr>
              <a:t>Předpokládáme zadanou hodnotu účiníku (cos</a:t>
            </a: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</a:t>
            </a:r>
            <a:r>
              <a:rPr lang="cs-CZ" altLang="cs-CZ" sz="2000" baseline="-250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2</a:t>
            </a: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)</a:t>
            </a:r>
          </a:p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3.	Výpočet jalové složky proud</a:t>
            </a:r>
          </a:p>
        </p:txBody>
      </p:sp>
      <p:graphicFrame>
        <p:nvGraphicFramePr>
          <p:cNvPr id="6" name="Object 119"/>
          <p:cNvGraphicFramePr>
            <a:graphicFrameLocks noChangeAspect="1"/>
          </p:cNvGraphicFramePr>
          <p:nvPr/>
        </p:nvGraphicFramePr>
        <p:xfrm>
          <a:off x="4140200" y="4005263"/>
          <a:ext cx="4483100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356" name="Rovnice" r:id="rId9" imgW="2501640" imgH="241200" progId="Equation.3">
                  <p:embed/>
                </p:oleObj>
              </mc:Choice>
              <mc:Fallback>
                <p:oleObj name="Rovnice" r:id="rId9" imgW="2501640" imgH="241200" progId="Equation.3">
                  <p:embed/>
                  <p:pic>
                    <p:nvPicPr>
                      <p:cNvPr id="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0200" y="4005263"/>
                        <a:ext cx="4483100" cy="43338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112"/>
          <p:cNvSpPr>
            <a:spLocks noChangeArrowheads="1"/>
          </p:cNvSpPr>
          <p:nvPr/>
        </p:nvSpPr>
        <p:spPr bwMode="auto">
          <a:xfrm>
            <a:off x="179388" y="4437063"/>
            <a:ext cx="3529012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361950" indent="-3619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1006475" indent="-2857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414463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82245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230438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6876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31448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6020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40592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4.	Výpočet požadovaného kompenzačního proudu</a:t>
            </a:r>
          </a:p>
        </p:txBody>
      </p:sp>
      <p:graphicFrame>
        <p:nvGraphicFramePr>
          <p:cNvPr id="8" name="Object 119"/>
          <p:cNvGraphicFramePr>
            <a:graphicFrameLocks noChangeAspect="1"/>
          </p:cNvGraphicFramePr>
          <p:nvPr/>
        </p:nvGraphicFramePr>
        <p:xfrm>
          <a:off x="3635375" y="4581525"/>
          <a:ext cx="4079875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357" name="Rovnice" r:id="rId11" imgW="2336760" imgH="241200" progId="Equation.3">
                  <p:embed/>
                </p:oleObj>
              </mc:Choice>
              <mc:Fallback>
                <p:oleObj name="Rovnice" r:id="rId11" imgW="2336760" imgH="241200" progId="Equation.3">
                  <p:embed/>
                  <p:pic>
                    <p:nvPicPr>
                      <p:cNvPr id="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375" y="4581525"/>
                        <a:ext cx="4079875" cy="42386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12"/>
          <p:cNvSpPr>
            <a:spLocks noChangeArrowheads="1"/>
          </p:cNvSpPr>
          <p:nvPr/>
        </p:nvSpPr>
        <p:spPr bwMode="auto">
          <a:xfrm>
            <a:off x="179388" y="5229225"/>
            <a:ext cx="3960812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361950" indent="-3619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1006475" indent="-2857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414463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82245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230438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6876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31448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6020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40592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5.	Výpočet kapacitní reaktance </a:t>
            </a:r>
          </a:p>
        </p:txBody>
      </p:sp>
      <p:graphicFrame>
        <p:nvGraphicFramePr>
          <p:cNvPr id="10" name="Object 119"/>
          <p:cNvGraphicFramePr>
            <a:graphicFrameLocks noChangeAspect="1"/>
          </p:cNvGraphicFramePr>
          <p:nvPr/>
        </p:nvGraphicFramePr>
        <p:xfrm>
          <a:off x="4221163" y="5157788"/>
          <a:ext cx="2438400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358" name="Rovnice" r:id="rId13" imgW="1663560" imgH="431640" progId="Equation.3">
                  <p:embed/>
                </p:oleObj>
              </mc:Choice>
              <mc:Fallback>
                <p:oleObj name="Rovnice" r:id="rId13" imgW="1663560" imgH="431640" progId="Equation.3">
                  <p:embed/>
                  <p:pic>
                    <p:nvPicPr>
                      <p:cNvPr id="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1163" y="5157788"/>
                        <a:ext cx="2438400" cy="63817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12"/>
          <p:cNvSpPr>
            <a:spLocks noChangeArrowheads="1"/>
          </p:cNvSpPr>
          <p:nvPr/>
        </p:nvSpPr>
        <p:spPr bwMode="auto">
          <a:xfrm>
            <a:off x="179388" y="5949950"/>
            <a:ext cx="2663825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361950" indent="-3619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1006475" indent="-2857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414463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82245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230438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6876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31448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6020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40592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6.	Výpočet kapacity </a:t>
            </a:r>
          </a:p>
        </p:txBody>
      </p:sp>
      <p:graphicFrame>
        <p:nvGraphicFramePr>
          <p:cNvPr id="12" name="Object 119"/>
          <p:cNvGraphicFramePr>
            <a:graphicFrameLocks noChangeAspect="1"/>
          </p:cNvGraphicFramePr>
          <p:nvPr/>
        </p:nvGraphicFramePr>
        <p:xfrm>
          <a:off x="2805113" y="5876925"/>
          <a:ext cx="4791075" cy="73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359" name="Rovnice" r:id="rId15" imgW="2857320" imgH="431640" progId="Equation.3">
                  <p:embed/>
                </p:oleObj>
              </mc:Choice>
              <mc:Fallback>
                <p:oleObj name="Rovnice" r:id="rId15" imgW="2857320" imgH="431640" progId="Equation.3">
                  <p:embed/>
                  <p:pic>
                    <p:nvPicPr>
                      <p:cNvPr id="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5113" y="5876925"/>
                        <a:ext cx="4791075" cy="7302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0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90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02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0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0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0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4" grpId="0"/>
    </p:bldLst>
  </p:timing>
</p:sld>
</file>

<file path=ppt/theme/theme1.xml><?xml version="1.0" encoding="utf-8"?>
<a:theme xmlns:a="http://schemas.openxmlformats.org/drawingml/2006/main" name="Proudění">
  <a:themeElements>
    <a:clrScheme name="Vlastní 32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004C66"/>
      </a:hlink>
      <a:folHlink>
        <a:srgbClr val="00194C"/>
      </a:folHlink>
    </a:clrScheme>
    <a:fontScheme name="Proudění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1"/>
          </a:solidFill>
          <a:prstDash val="solid"/>
          <a:round/>
          <a:headEnd type="none" w="med" len="lg"/>
          <a:tailEnd type="triangle" w="med" len="lg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Pct val="70000"/>
          <a:buFont typeface="Wingdings" pitchFamily="2" charset="2"/>
          <a:buChar char="n"/>
          <a:tabLst/>
          <a:defRPr kumimoji="0" lang="cs-CZ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1"/>
          </a:solidFill>
          <a:prstDash val="solid"/>
          <a:round/>
          <a:headEnd type="none" w="med" len="lg"/>
          <a:tailEnd type="triangle" w="med" len="lg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Pct val="70000"/>
          <a:buFont typeface="Wingdings" pitchFamily="2" charset="2"/>
          <a:buChar char="n"/>
          <a:tabLst/>
          <a:defRPr kumimoji="0" lang="cs-CZ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Garamond" pitchFamily="18" charset="0"/>
          </a:defRPr>
        </a:defPPr>
      </a:lstStyle>
    </a:lnDef>
  </a:objectDefaults>
  <a:extraClrSchemeLst>
    <a:extraClrScheme>
      <a:clrScheme name="Proudění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udění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12133</TotalTime>
  <Words>1905</Words>
  <Application>Microsoft Office PowerPoint</Application>
  <PresentationFormat>Předvádění na obrazovce (4:3)</PresentationFormat>
  <Paragraphs>296</Paragraphs>
  <Slides>32</Slides>
  <Notes>2</Notes>
  <HiddenSlides>0</HiddenSlides>
  <MMClips>0</MMClips>
  <ScaleCrop>false</ScaleCrop>
  <HeadingPairs>
    <vt:vector size="8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40" baseType="lpstr">
      <vt:lpstr>Arial</vt:lpstr>
      <vt:lpstr>Calibri</vt:lpstr>
      <vt:lpstr>Comic Sans MS</vt:lpstr>
      <vt:lpstr>Garamond</vt:lpstr>
      <vt:lpstr>Symbol</vt:lpstr>
      <vt:lpstr>Wingdings</vt:lpstr>
      <vt:lpstr>Proudění</vt:lpstr>
      <vt:lpstr>Rovnice</vt:lpstr>
      <vt:lpstr>Základy elektrotechniky Kompenzace</vt:lpstr>
      <vt:lpstr>Základní pojmy</vt:lpstr>
      <vt:lpstr>Základní pojmy </vt:lpstr>
      <vt:lpstr>Kompenzace pro zlepšení účiníku </vt:lpstr>
      <vt:lpstr>Kompenzace pro zlepšení účiníku </vt:lpstr>
      <vt:lpstr>Kompenzace pro zlepšení účiníku </vt:lpstr>
      <vt:lpstr>Jednofázová kompenzace </vt:lpstr>
      <vt:lpstr>Jednofázová kompenzace </vt:lpstr>
      <vt:lpstr>Příklad </vt:lpstr>
      <vt:lpstr>Příklad </vt:lpstr>
      <vt:lpstr>Příklad </vt:lpstr>
      <vt:lpstr>Příklad </vt:lpstr>
      <vt:lpstr>Příklad </vt:lpstr>
      <vt:lpstr>Trojfázová kompenzace </vt:lpstr>
      <vt:lpstr>Trojfázová kompenzace </vt:lpstr>
      <vt:lpstr>Prezentace aplikace PowerPoint</vt:lpstr>
      <vt:lpstr>Příklad </vt:lpstr>
      <vt:lpstr>Příklad </vt:lpstr>
      <vt:lpstr>Příklad </vt:lpstr>
      <vt:lpstr>Kompenzace pro zvýšení činného výkonu </vt:lpstr>
      <vt:lpstr>Kompenzace pro zvýšení činného výkonu - fázorový diagram </vt:lpstr>
      <vt:lpstr>Odvození kompenzačního výkonu </vt:lpstr>
      <vt:lpstr>Odvození kompenzačního výkonu </vt:lpstr>
      <vt:lpstr>Příklad </vt:lpstr>
      <vt:lpstr>Prezentace aplikace PowerPoint</vt:lpstr>
      <vt:lpstr>Prezentace aplikace PowerPoint</vt:lpstr>
      <vt:lpstr>Příklad </vt:lpstr>
      <vt:lpstr>Příklad </vt:lpstr>
      <vt:lpstr>Prezentace aplikace PowerPoint</vt:lpstr>
      <vt:lpstr>Prezentace aplikace PowerPoint</vt:lpstr>
      <vt:lpstr>Prezentace aplikace PowerPoint</vt:lpstr>
      <vt:lpstr>Materiály</vt:lpstr>
    </vt:vector>
  </TitlesOfParts>
  <Company>SPŠSE a VOŠ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Jistící a ochranné přístroje nízkého napětí</dc:title>
  <dc:creator>pe</dc:creator>
  <cp:lastModifiedBy>pe</cp:lastModifiedBy>
  <cp:revision>1377</cp:revision>
  <dcterms:created xsi:type="dcterms:W3CDTF">2006-07-11T07:50:54Z</dcterms:created>
  <dcterms:modified xsi:type="dcterms:W3CDTF">2020-06-25T12:49:15Z</dcterms:modified>
</cp:coreProperties>
</file>