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4"/>
  </p:notesMasterIdLst>
  <p:sldIdLst>
    <p:sldId id="256" r:id="rId2"/>
    <p:sldId id="299" r:id="rId3"/>
    <p:sldId id="280" r:id="rId4"/>
    <p:sldId id="281" r:id="rId5"/>
    <p:sldId id="300" r:id="rId6"/>
    <p:sldId id="282" r:id="rId7"/>
    <p:sldId id="283" r:id="rId8"/>
    <p:sldId id="284" r:id="rId9"/>
    <p:sldId id="285" r:id="rId10"/>
    <p:sldId id="286" r:id="rId11"/>
    <p:sldId id="287" r:id="rId12"/>
    <p:sldId id="301" r:id="rId13"/>
    <p:sldId id="302" r:id="rId14"/>
    <p:sldId id="288" r:id="rId15"/>
    <p:sldId id="291" r:id="rId16"/>
    <p:sldId id="289" r:id="rId17"/>
    <p:sldId id="290" r:id="rId18"/>
    <p:sldId id="292" r:id="rId19"/>
    <p:sldId id="303" r:id="rId20"/>
    <p:sldId id="304" r:id="rId21"/>
    <p:sldId id="293" r:id="rId22"/>
    <p:sldId id="294" r:id="rId23"/>
    <p:sldId id="295" r:id="rId24"/>
    <p:sldId id="296" r:id="rId25"/>
    <p:sldId id="297" r:id="rId26"/>
    <p:sldId id="298" r:id="rId27"/>
    <p:sldId id="305" r:id="rId28"/>
    <p:sldId id="306" r:id="rId29"/>
    <p:sldId id="307" r:id="rId30"/>
    <p:sldId id="308" r:id="rId31"/>
    <p:sldId id="309" r:id="rId32"/>
    <p:sldId id="279" r:id="rId33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5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FF00"/>
    <a:srgbClr val="00009E"/>
    <a:srgbClr val="FF6600"/>
    <a:srgbClr val="0033CC"/>
    <a:srgbClr val="EAEAEA"/>
    <a:srgbClr val="FFFF00"/>
    <a:srgbClr val="FF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4" autoAdjust="0"/>
  </p:normalViewPr>
  <p:slideViewPr>
    <p:cSldViewPr>
      <p:cViewPr varScale="1">
        <p:scale>
          <a:sx n="120" d="100"/>
          <a:sy n="120" d="100"/>
        </p:scale>
        <p:origin x="4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F6A4-8468-48A6-9287-8897F43A292D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33979-F1E6-4B58-984A-926326314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33979-F1E6-4B58-984A-92632631478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8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33979-F1E6-4B58-984A-92632631478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53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 typeface="Wingdings" panose="05000000000000000000" pitchFamily="2" charset="2"/>
                <a:buChar char="n"/>
                <a:defRPr/>
              </a:pPr>
              <a:endParaRPr lang="cs-CZ"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 typeface="Wingdings" panose="05000000000000000000" pitchFamily="2" charset="2"/>
                <a:buChar char="n"/>
                <a:defRPr/>
              </a:pPr>
              <a:endParaRPr lang="cs-CZ"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CAAC50-A5D9-4578-9862-C5EBF2180F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668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3929E-EB2F-47D0-BA0E-A0D4149E6C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03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1FA33-A0BF-4CF3-AF46-76BE5D63A12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A14A9-4A8A-495A-AEF7-45FE345DC24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F3234-BDD8-48EF-AFDA-F5C402BF918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09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57B00-5E08-4D98-AC84-44488E5F355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11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B358E-7673-4F47-B6F8-63B2A642789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0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BC162-A810-4582-BC06-A8389FD34E0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11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481D9-2E76-4C0C-B5CB-463281A826C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34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9DF90-5BF5-4A85-B88A-625EAF55742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5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9AE55-DEB2-41E0-842F-94B8A761D35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85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fld id="{2A707E99-CE41-423E-B03A-17860144F5C6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Char char="n"/>
                  <a:defRPr/>
                </a:pPr>
                <a:endParaRPr lang="cs-CZ" sz="28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endParaRPr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 typeface="Wingdings" panose="05000000000000000000" pitchFamily="2" charset="2"/>
                <a:buChar char="n"/>
                <a:defRPr/>
              </a:pPr>
              <a:endParaRPr lang="cs-CZ"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Font typeface="Wingdings" panose="05000000000000000000" pitchFamily="2" charset="2"/>
                <a:buChar char="n"/>
                <a:defRPr/>
              </a:pPr>
              <a:endParaRPr lang="cs-CZ"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image" Target="../media/image45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Electromagne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4813"/>
            <a:ext cx="6192837" cy="625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7488237" cy="1944687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l" eaLnBrk="1" hangingPunct="1"/>
            <a:r>
              <a:rPr lang="cs-CZ" altLang="cs-CZ" sz="54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Kompenzace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" t="14763" r="19089" b="30598"/>
          <a:stretch>
            <a:fillRect/>
          </a:stretch>
        </p:blipFill>
        <p:spPr bwMode="auto">
          <a:xfrm>
            <a:off x="34925" y="981075"/>
            <a:ext cx="9036050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" t="14763" r="22031" b="29866"/>
          <a:stretch>
            <a:fillRect/>
          </a:stretch>
        </p:blipFill>
        <p:spPr bwMode="auto">
          <a:xfrm>
            <a:off x="179388" y="920750"/>
            <a:ext cx="8856662" cy="5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1. Jednofázový spotřebič odebírá proud ze sítě 1,5 A </a:t>
            </a: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a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 je připojen na napětí 230V. Ze sítě odebírá jalový výkon 200 varů. Vypočítejte stávající účíník. Určete velikost kondenzátoru na účiník 0,98 a kompenzační a výsledný jalový výkon. Nakreslete fázorový diagram. 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2627784" y="2492896"/>
            <a:ext cx="2901882" cy="3872184"/>
            <a:chOff x="1335491" y="2748482"/>
            <a:chExt cx="2901882" cy="3872184"/>
          </a:xfrm>
        </p:grpSpPr>
        <p:cxnSp>
          <p:nvCxnSpPr>
            <p:cNvPr id="14" name="Přímá spojnice se šipkou 13"/>
            <p:cNvCxnSpPr/>
            <p:nvPr/>
          </p:nvCxnSpPr>
          <p:spPr bwMode="auto">
            <a:xfrm flipV="1">
              <a:off x="1691680" y="2852936"/>
              <a:ext cx="0" cy="3384000"/>
            </a:xfrm>
            <a:prstGeom prst="straightConnector1">
              <a:avLst/>
            </a:prstGeom>
            <a:ln w="38100">
              <a:headEnd type="none" w="med" len="lg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/>
            <p:cNvCxnSpPr/>
            <p:nvPr/>
          </p:nvCxnSpPr>
          <p:spPr bwMode="auto">
            <a:xfrm>
              <a:off x="1691680" y="6220556"/>
              <a:ext cx="241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lg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 bwMode="auto">
            <a:xfrm>
              <a:off x="1691680" y="2869337"/>
              <a:ext cx="2412000" cy="0"/>
            </a:xfrm>
            <a:prstGeom prst="straightConnector1">
              <a:avLst/>
            </a:prstGeom>
            <a:ln w="6350">
              <a:solidFill>
                <a:schemeClr val="bg2"/>
              </a:solidFill>
              <a:headEnd type="none" w="med" len="lg"/>
              <a:tailEnd type="non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 bwMode="auto">
            <a:xfrm flipV="1">
              <a:off x="4103680" y="2869337"/>
              <a:ext cx="0" cy="3384000"/>
            </a:xfrm>
            <a:prstGeom prst="straightConnector1">
              <a:avLst/>
            </a:prstGeom>
            <a:ln w="6350">
              <a:headEnd type="none" w="med" len="lg"/>
              <a:tailEnd type="non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 bwMode="auto">
            <a:xfrm flipV="1">
              <a:off x="1691680" y="2869337"/>
              <a:ext cx="2412000" cy="3384001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none" w="med" len="lg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1335491" y="2748482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chemeClr val="bg2"/>
                  </a:solidFill>
                </a:rPr>
                <a:t>P</a:t>
              </a:r>
              <a:endParaRPr lang="cs-CZ" sz="2000" dirty="0">
                <a:solidFill>
                  <a:schemeClr val="bg2"/>
                </a:solidFill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3475464" y="2913130"/>
              <a:ext cx="4988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chemeClr val="bg1">
                      <a:lumMod val="50000"/>
                    </a:schemeClr>
                  </a:solidFill>
                </a:rPr>
                <a:t>S1</a:t>
              </a:r>
              <a:endParaRPr lang="cs-CZ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3711267" y="6220556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rgbClr val="FF0000"/>
                  </a:solidFill>
                </a:rPr>
                <a:t>Q1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Volný tvar 28"/>
            <p:cNvSpPr/>
            <p:nvPr/>
          </p:nvSpPr>
          <p:spPr bwMode="auto">
            <a:xfrm>
              <a:off x="1725561" y="4664106"/>
              <a:ext cx="843229" cy="380302"/>
            </a:xfrm>
            <a:custGeom>
              <a:avLst/>
              <a:gdLst>
                <a:gd name="connsiteX0" fmla="*/ 0 w 958645"/>
                <a:gd name="connsiteY0" fmla="*/ 44345 h 250823"/>
                <a:gd name="connsiteX1" fmla="*/ 619433 w 958645"/>
                <a:gd name="connsiteY1" fmla="*/ 14849 h 250823"/>
                <a:gd name="connsiteX2" fmla="*/ 958645 w 958645"/>
                <a:gd name="connsiteY2" fmla="*/ 250823 h 250823"/>
                <a:gd name="connsiteX0" fmla="*/ 0 w 958645"/>
                <a:gd name="connsiteY0" fmla="*/ 58635 h 458598"/>
                <a:gd name="connsiteX1" fmla="*/ 619433 w 958645"/>
                <a:gd name="connsiteY1" fmla="*/ 29139 h 458598"/>
                <a:gd name="connsiteX2" fmla="*/ 958645 w 958645"/>
                <a:gd name="connsiteY2" fmla="*/ 458598 h 458598"/>
                <a:gd name="connsiteX0" fmla="*/ 0 w 958645"/>
                <a:gd name="connsiteY0" fmla="*/ 8747 h 408710"/>
                <a:gd name="connsiteX1" fmla="*/ 650775 w 958645"/>
                <a:gd name="connsiteY1" fmla="*/ 104448 h 408710"/>
                <a:gd name="connsiteX2" fmla="*/ 958645 w 958645"/>
                <a:gd name="connsiteY2" fmla="*/ 408710 h 408710"/>
                <a:gd name="connsiteX0" fmla="*/ 0 w 895962"/>
                <a:gd name="connsiteY0" fmla="*/ 7334 h 293482"/>
                <a:gd name="connsiteX1" fmla="*/ 650775 w 895962"/>
                <a:gd name="connsiteY1" fmla="*/ 103035 h 293482"/>
                <a:gd name="connsiteX2" fmla="*/ 895962 w 895962"/>
                <a:gd name="connsiteY2" fmla="*/ 293482 h 29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5962" h="293482">
                  <a:moveTo>
                    <a:pt x="0" y="7334"/>
                  </a:moveTo>
                  <a:cubicBezTo>
                    <a:pt x="229829" y="-24621"/>
                    <a:pt x="501448" y="55344"/>
                    <a:pt x="650775" y="103035"/>
                  </a:cubicBezTo>
                  <a:cubicBezTo>
                    <a:pt x="800102" y="150726"/>
                    <a:pt x="806243" y="192701"/>
                    <a:pt x="895962" y="293482"/>
                  </a:cubicBezTo>
                </a:path>
              </a:pathLst>
            </a:custGeom>
            <a:ln>
              <a:solidFill>
                <a:srgbClr val="003300"/>
              </a:solidFill>
              <a:headEnd type="none" w="med" len="lg"/>
              <a:tailEnd type="none" w="med" len="lg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tabLst/>
              </a:pPr>
              <a:endParaRPr kumimoji="0" lang="cs-CZ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1905763" y="4719065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rgbClr val="00B050"/>
                  </a:solidFill>
                  <a:sym typeface="Symbol" panose="05050102010706020507" pitchFamily="18" charset="2"/>
                </a:rPr>
                <a:t></a:t>
              </a:r>
              <a:r>
                <a:rPr lang="cs-CZ" sz="2000" dirty="0" smtClean="0">
                  <a:solidFill>
                    <a:srgbClr val="00B050"/>
                  </a:solidFill>
                </a:rPr>
                <a:t>1</a:t>
              </a:r>
              <a:endParaRPr lang="cs-CZ" sz="20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1251868" y="5956779"/>
            <a:ext cx="1879780" cy="400110"/>
            <a:chOff x="1251868" y="5956779"/>
            <a:chExt cx="1879780" cy="400110"/>
          </a:xfrm>
        </p:grpSpPr>
        <p:cxnSp>
          <p:nvCxnSpPr>
            <p:cNvPr id="34" name="Přímá spojnice se šipkou 33"/>
            <p:cNvCxnSpPr/>
            <p:nvPr/>
          </p:nvCxnSpPr>
          <p:spPr bwMode="auto">
            <a:xfrm flipH="1">
              <a:off x="1403648" y="5964970"/>
              <a:ext cx="1728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lg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ovéPole 39"/>
            <p:cNvSpPr txBox="1"/>
            <p:nvPr/>
          </p:nvSpPr>
          <p:spPr>
            <a:xfrm>
              <a:off x="1251868" y="5956779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err="1" smtClean="0">
                  <a:solidFill>
                    <a:srgbClr val="FF0000"/>
                  </a:solidFill>
                </a:rPr>
                <a:t>Qk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TextovéPole 46"/>
          <p:cNvSpPr txBox="1"/>
          <p:nvPr/>
        </p:nvSpPr>
        <p:spPr>
          <a:xfrm flipH="1">
            <a:off x="3224020" y="6018442"/>
            <a:ext cx="539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Q2</a:t>
            </a:r>
            <a:endParaRPr lang="cs-CZ" sz="2000" dirty="0">
              <a:solidFill>
                <a:srgbClr val="FF0000"/>
              </a:solidFill>
            </a:endParaRPr>
          </a:p>
        </p:txBody>
      </p:sp>
      <p:grpSp>
        <p:nvGrpSpPr>
          <p:cNvPr id="57" name="Skupina 56"/>
          <p:cNvGrpSpPr/>
          <p:nvPr/>
        </p:nvGrpSpPr>
        <p:grpSpPr>
          <a:xfrm>
            <a:off x="3636088" y="5985661"/>
            <a:ext cx="1728000" cy="400110"/>
            <a:chOff x="3636088" y="5985661"/>
            <a:chExt cx="1728000" cy="400110"/>
          </a:xfrm>
        </p:grpSpPr>
        <p:cxnSp>
          <p:nvCxnSpPr>
            <p:cNvPr id="43" name="Přímá spojnice se šipkou 42"/>
            <p:cNvCxnSpPr/>
            <p:nvPr/>
          </p:nvCxnSpPr>
          <p:spPr bwMode="auto">
            <a:xfrm flipH="1">
              <a:off x="3636088" y="6024948"/>
              <a:ext cx="1728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lg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ovéPole 48"/>
            <p:cNvSpPr txBox="1"/>
            <p:nvPr/>
          </p:nvSpPr>
          <p:spPr>
            <a:xfrm>
              <a:off x="3737705" y="5985661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err="1" smtClean="0">
                  <a:solidFill>
                    <a:srgbClr val="FF0000"/>
                  </a:solidFill>
                </a:rPr>
                <a:t>Qk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ovéPole 57"/>
          <p:cNvSpPr txBox="1"/>
          <p:nvPr/>
        </p:nvSpPr>
        <p:spPr>
          <a:xfrm>
            <a:off x="7020272" y="3284984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měřítko</a:t>
            </a:r>
          </a:p>
          <a:p>
            <a:r>
              <a:rPr lang="cs-CZ" dirty="0" smtClean="0">
                <a:solidFill>
                  <a:schemeClr val="bg2"/>
                </a:solidFill>
              </a:rPr>
              <a:t>30W - 1cm</a:t>
            </a:r>
          </a:p>
          <a:p>
            <a:r>
              <a:rPr lang="cs-CZ" dirty="0" smtClean="0">
                <a:solidFill>
                  <a:schemeClr val="bg2"/>
                </a:solidFill>
              </a:rPr>
              <a:t>30 VA - 1cm</a:t>
            </a:r>
          </a:p>
          <a:p>
            <a:r>
              <a:rPr lang="cs-CZ" dirty="0" smtClean="0">
                <a:solidFill>
                  <a:schemeClr val="bg2"/>
                </a:solidFill>
              </a:rPr>
              <a:t>30 var - 1cm</a:t>
            </a:r>
            <a:endParaRPr lang="cs-CZ" dirty="0">
              <a:solidFill>
                <a:schemeClr val="bg2"/>
              </a:solidFill>
            </a:endParaRPr>
          </a:p>
        </p:txBody>
      </p:sp>
      <p:grpSp>
        <p:nvGrpSpPr>
          <p:cNvPr id="60" name="Skupina 59"/>
          <p:cNvGrpSpPr/>
          <p:nvPr/>
        </p:nvGrpSpPr>
        <p:grpSpPr>
          <a:xfrm>
            <a:off x="2983972" y="2578949"/>
            <a:ext cx="1180032" cy="3453605"/>
            <a:chOff x="2983972" y="2578949"/>
            <a:chExt cx="1180032" cy="3453605"/>
          </a:xfrm>
        </p:grpSpPr>
        <p:grpSp>
          <p:nvGrpSpPr>
            <p:cNvPr id="54" name="Skupina 53"/>
            <p:cNvGrpSpPr/>
            <p:nvPr/>
          </p:nvGrpSpPr>
          <p:grpSpPr>
            <a:xfrm>
              <a:off x="2983972" y="2578949"/>
              <a:ext cx="1180032" cy="3453605"/>
              <a:chOff x="2983972" y="2578949"/>
              <a:chExt cx="1180032" cy="3453605"/>
            </a:xfrm>
          </p:grpSpPr>
          <p:cxnSp>
            <p:nvCxnSpPr>
              <p:cNvPr id="50" name="Přímá spojnice se šipkou 49"/>
              <p:cNvCxnSpPr/>
              <p:nvPr/>
            </p:nvCxnSpPr>
            <p:spPr bwMode="auto">
              <a:xfrm>
                <a:off x="3017854" y="6032554"/>
                <a:ext cx="663026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lg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Přímá spojnice se šipkou 54"/>
              <p:cNvCxnSpPr/>
              <p:nvPr/>
            </p:nvCxnSpPr>
            <p:spPr bwMode="auto">
              <a:xfrm flipV="1">
                <a:off x="3680880" y="2637288"/>
                <a:ext cx="0" cy="3384000"/>
              </a:xfrm>
              <a:prstGeom prst="straightConnector1">
                <a:avLst/>
              </a:prstGeom>
              <a:ln w="6350">
                <a:headEnd type="none" w="med" len="lg"/>
                <a:tailEnd type="non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se šipkou 55"/>
              <p:cNvCxnSpPr/>
              <p:nvPr/>
            </p:nvCxnSpPr>
            <p:spPr bwMode="auto">
              <a:xfrm flipV="1">
                <a:off x="2983972" y="2593061"/>
                <a:ext cx="696908" cy="3388289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headEnd type="none" w="med" len="lg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TextovéPole 58"/>
              <p:cNvSpPr txBox="1"/>
              <p:nvPr/>
            </p:nvSpPr>
            <p:spPr>
              <a:xfrm flipH="1">
                <a:off x="3621633" y="2578949"/>
                <a:ext cx="5423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>
                    <a:solidFill>
                      <a:schemeClr val="bg1">
                        <a:lumMod val="50000"/>
                      </a:schemeClr>
                    </a:solidFill>
                  </a:rPr>
                  <a:t>S2</a:t>
                </a:r>
                <a:endParaRPr lang="cs-CZ" sz="2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3" name="TextovéPole 62"/>
            <p:cNvSpPr txBox="1"/>
            <p:nvPr/>
          </p:nvSpPr>
          <p:spPr>
            <a:xfrm>
              <a:off x="2999672" y="3251090"/>
              <a:ext cx="482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rgbClr val="00B050"/>
                  </a:solidFill>
                  <a:sym typeface="Symbol" panose="05050102010706020507" pitchFamily="18" charset="2"/>
                </a:rPr>
                <a:t></a:t>
              </a:r>
              <a:r>
                <a:rPr lang="cs-CZ" sz="2000" dirty="0">
                  <a:solidFill>
                    <a:srgbClr val="00B050"/>
                  </a:solidFill>
                  <a:sym typeface="Symbol" panose="05050102010706020507" pitchFamily="18" charset="2"/>
                </a:rPr>
                <a:t>2</a:t>
              </a:r>
              <a:endParaRPr lang="cs-CZ" sz="2000" dirty="0">
                <a:solidFill>
                  <a:srgbClr val="00B050"/>
                </a:solidFill>
              </a:endParaRPr>
            </a:p>
          </p:txBody>
        </p:sp>
        <p:sp>
          <p:nvSpPr>
            <p:cNvPr id="64" name="Volný tvar 63"/>
            <p:cNvSpPr/>
            <p:nvPr/>
          </p:nvSpPr>
          <p:spPr bwMode="auto">
            <a:xfrm>
              <a:off x="3006495" y="3244840"/>
              <a:ext cx="474519" cy="116258"/>
            </a:xfrm>
            <a:custGeom>
              <a:avLst/>
              <a:gdLst>
                <a:gd name="connsiteX0" fmla="*/ 0 w 958645"/>
                <a:gd name="connsiteY0" fmla="*/ 44345 h 250823"/>
                <a:gd name="connsiteX1" fmla="*/ 619433 w 958645"/>
                <a:gd name="connsiteY1" fmla="*/ 14849 h 250823"/>
                <a:gd name="connsiteX2" fmla="*/ 958645 w 958645"/>
                <a:gd name="connsiteY2" fmla="*/ 250823 h 250823"/>
                <a:gd name="connsiteX0" fmla="*/ 0 w 958645"/>
                <a:gd name="connsiteY0" fmla="*/ 58635 h 458598"/>
                <a:gd name="connsiteX1" fmla="*/ 619433 w 958645"/>
                <a:gd name="connsiteY1" fmla="*/ 29139 h 458598"/>
                <a:gd name="connsiteX2" fmla="*/ 958645 w 958645"/>
                <a:gd name="connsiteY2" fmla="*/ 458598 h 458598"/>
                <a:gd name="connsiteX0" fmla="*/ 0 w 958645"/>
                <a:gd name="connsiteY0" fmla="*/ 8747 h 408710"/>
                <a:gd name="connsiteX1" fmla="*/ 650775 w 958645"/>
                <a:gd name="connsiteY1" fmla="*/ 104448 h 408710"/>
                <a:gd name="connsiteX2" fmla="*/ 958645 w 958645"/>
                <a:gd name="connsiteY2" fmla="*/ 408710 h 408710"/>
                <a:gd name="connsiteX0" fmla="*/ 0 w 895962"/>
                <a:gd name="connsiteY0" fmla="*/ 7334 h 293482"/>
                <a:gd name="connsiteX1" fmla="*/ 650775 w 895962"/>
                <a:gd name="connsiteY1" fmla="*/ 103035 h 293482"/>
                <a:gd name="connsiteX2" fmla="*/ 895962 w 895962"/>
                <a:gd name="connsiteY2" fmla="*/ 293482 h 293482"/>
                <a:gd name="connsiteX0" fmla="*/ 0 w 974316"/>
                <a:gd name="connsiteY0" fmla="*/ 6667 h 224528"/>
                <a:gd name="connsiteX1" fmla="*/ 650775 w 974316"/>
                <a:gd name="connsiteY1" fmla="*/ 102368 h 224528"/>
                <a:gd name="connsiteX2" fmla="*/ 974316 w 974316"/>
                <a:gd name="connsiteY2" fmla="*/ 224527 h 224528"/>
                <a:gd name="connsiteX0" fmla="*/ 0 w 974316"/>
                <a:gd name="connsiteY0" fmla="*/ 18619 h 236479"/>
                <a:gd name="connsiteX1" fmla="*/ 400044 w 974316"/>
                <a:gd name="connsiteY1" fmla="*/ 34650 h 236479"/>
                <a:gd name="connsiteX2" fmla="*/ 974316 w 974316"/>
                <a:gd name="connsiteY2" fmla="*/ 236479 h 236479"/>
                <a:gd name="connsiteX0" fmla="*/ 0 w 974316"/>
                <a:gd name="connsiteY0" fmla="*/ 29394 h 247254"/>
                <a:gd name="connsiteX1" fmla="*/ 274679 w 974316"/>
                <a:gd name="connsiteY1" fmla="*/ 22662 h 247254"/>
                <a:gd name="connsiteX2" fmla="*/ 974316 w 974316"/>
                <a:gd name="connsiteY2" fmla="*/ 247254 h 247254"/>
                <a:gd name="connsiteX0" fmla="*/ 0 w 660901"/>
                <a:gd name="connsiteY0" fmla="*/ 24766 h 174337"/>
                <a:gd name="connsiteX1" fmla="*/ 274679 w 660901"/>
                <a:gd name="connsiteY1" fmla="*/ 18034 h 174337"/>
                <a:gd name="connsiteX2" fmla="*/ 660901 w 660901"/>
                <a:gd name="connsiteY2" fmla="*/ 174337 h 174337"/>
                <a:gd name="connsiteX0" fmla="*/ 0 w 504194"/>
                <a:gd name="connsiteY0" fmla="*/ 19816 h 89717"/>
                <a:gd name="connsiteX1" fmla="*/ 274679 w 504194"/>
                <a:gd name="connsiteY1" fmla="*/ 13084 h 89717"/>
                <a:gd name="connsiteX2" fmla="*/ 504194 w 504194"/>
                <a:gd name="connsiteY2" fmla="*/ 89717 h 8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194" h="89717">
                  <a:moveTo>
                    <a:pt x="0" y="19816"/>
                  </a:moveTo>
                  <a:cubicBezTo>
                    <a:pt x="229829" y="-12139"/>
                    <a:pt x="190647" y="1434"/>
                    <a:pt x="274679" y="13084"/>
                  </a:cubicBezTo>
                  <a:cubicBezTo>
                    <a:pt x="358711" y="24734"/>
                    <a:pt x="414475" y="-11064"/>
                    <a:pt x="504194" y="89717"/>
                  </a:cubicBezTo>
                </a:path>
              </a:pathLst>
            </a:custGeom>
            <a:ln>
              <a:solidFill>
                <a:srgbClr val="003300"/>
              </a:solidFill>
              <a:headEnd type="none" w="med" len="lg"/>
              <a:tailEnd type="none" w="med" len="lg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tabLst/>
              </a:pPr>
              <a:endParaRPr kumimoji="0" lang="cs-CZ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2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4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2 Jednofázový motor má výkon 1,5 kW, je připojen na napětí 230 V, účiník je 0,75 a účinnost 80%. Vypočítejte velikost kompenzačního kondenzátoru na účiník 1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188913"/>
            <a:ext cx="8351837" cy="576262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Trojfázová kompenzace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81075"/>
            <a:ext cx="8713787" cy="142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Základní postup výpočtu se neliší. Rozdíl je pouze v možnostech zapojení kondenzátorů: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a)	do hvězdy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b)	do trojúhelníku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43191" name="Group 183"/>
          <p:cNvGrpSpPr>
            <a:grpSpLocks/>
          </p:cNvGrpSpPr>
          <p:nvPr/>
        </p:nvGrpSpPr>
        <p:grpSpPr bwMode="auto">
          <a:xfrm>
            <a:off x="395288" y="3122613"/>
            <a:ext cx="4308475" cy="2970212"/>
            <a:chOff x="121" y="1960"/>
            <a:chExt cx="2714" cy="1871"/>
          </a:xfrm>
        </p:grpSpPr>
        <p:sp>
          <p:nvSpPr>
            <p:cNvPr id="43063" name="Oval 55"/>
            <p:cNvSpPr>
              <a:spLocks noChangeArrowheads="1"/>
            </p:cNvSpPr>
            <p:nvPr/>
          </p:nvSpPr>
          <p:spPr bwMode="auto">
            <a:xfrm>
              <a:off x="1383" y="3317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3085" name="Group 77"/>
            <p:cNvGrpSpPr>
              <a:grpSpLocks/>
            </p:cNvGrpSpPr>
            <p:nvPr/>
          </p:nvGrpSpPr>
          <p:grpSpPr bwMode="auto">
            <a:xfrm>
              <a:off x="1314" y="2728"/>
              <a:ext cx="227" cy="589"/>
              <a:chOff x="2835" y="1299"/>
              <a:chExt cx="227" cy="589"/>
            </a:xfrm>
          </p:grpSpPr>
          <p:grpSp>
            <p:nvGrpSpPr>
              <p:cNvPr id="43053" name="Group 45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051" name="Line 43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052" name="Line 44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065" name="Line 57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66" name="Line 58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67" name="Oval 59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3086" name="Group 78"/>
            <p:cNvGrpSpPr>
              <a:grpSpLocks/>
            </p:cNvGrpSpPr>
            <p:nvPr/>
          </p:nvGrpSpPr>
          <p:grpSpPr bwMode="auto">
            <a:xfrm rot="14400000">
              <a:off x="1020" y="3249"/>
              <a:ext cx="227" cy="589"/>
              <a:chOff x="2835" y="1299"/>
              <a:chExt cx="227" cy="589"/>
            </a:xfrm>
          </p:grpSpPr>
          <p:grpSp>
            <p:nvGrpSpPr>
              <p:cNvPr id="43087" name="Group 79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088" name="Line 80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089" name="Line 81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090" name="Line 82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91" name="Line 83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92" name="Oval 84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3093" name="Group 85"/>
            <p:cNvGrpSpPr>
              <a:grpSpLocks/>
            </p:cNvGrpSpPr>
            <p:nvPr/>
          </p:nvGrpSpPr>
          <p:grpSpPr bwMode="auto">
            <a:xfrm rot="7200000">
              <a:off x="1607" y="3249"/>
              <a:ext cx="227" cy="589"/>
              <a:chOff x="2835" y="1299"/>
              <a:chExt cx="227" cy="589"/>
            </a:xfrm>
          </p:grpSpPr>
          <p:grpSp>
            <p:nvGrpSpPr>
              <p:cNvPr id="43094" name="Group 86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095" name="Line 87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096" name="Line 88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097" name="Line 89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98" name="Line 90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99" name="Oval 91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3100" name="Text Box 92"/>
            <p:cNvSpPr txBox="1">
              <a:spLocks noChangeArrowheads="1"/>
            </p:cNvSpPr>
            <p:nvPr/>
          </p:nvSpPr>
          <p:spPr bwMode="auto">
            <a:xfrm>
              <a:off x="1565" y="2954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01" name="Text Box 93"/>
            <p:cNvSpPr txBox="1">
              <a:spLocks noChangeArrowheads="1"/>
            </p:cNvSpPr>
            <p:nvPr/>
          </p:nvSpPr>
          <p:spPr bwMode="auto">
            <a:xfrm>
              <a:off x="1505" y="3612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02" name="Text Box 94"/>
            <p:cNvSpPr txBox="1">
              <a:spLocks noChangeArrowheads="1"/>
            </p:cNvSpPr>
            <p:nvPr/>
          </p:nvSpPr>
          <p:spPr bwMode="auto">
            <a:xfrm>
              <a:off x="1028" y="3211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03" name="Oval 95"/>
            <p:cNvSpPr>
              <a:spLocks noChangeArrowheads="1"/>
            </p:cNvSpPr>
            <p:nvPr/>
          </p:nvSpPr>
          <p:spPr bwMode="auto">
            <a:xfrm>
              <a:off x="2336" y="1979"/>
              <a:ext cx="499" cy="49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4" name="Line 96"/>
            <p:cNvSpPr>
              <a:spLocks noChangeShapeType="1"/>
            </p:cNvSpPr>
            <p:nvPr/>
          </p:nvSpPr>
          <p:spPr bwMode="auto">
            <a:xfrm>
              <a:off x="340" y="2069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5" name="Line 97"/>
            <p:cNvSpPr>
              <a:spLocks noChangeShapeType="1"/>
            </p:cNvSpPr>
            <p:nvPr/>
          </p:nvSpPr>
          <p:spPr bwMode="auto">
            <a:xfrm>
              <a:off x="340" y="2387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6" name="Line 98"/>
            <p:cNvSpPr>
              <a:spLocks noChangeShapeType="1"/>
            </p:cNvSpPr>
            <p:nvPr/>
          </p:nvSpPr>
          <p:spPr bwMode="auto">
            <a:xfrm>
              <a:off x="340" y="2228"/>
              <a:ext cx="199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7" name="Line 99"/>
            <p:cNvSpPr>
              <a:spLocks noChangeShapeType="1"/>
            </p:cNvSpPr>
            <p:nvPr/>
          </p:nvSpPr>
          <p:spPr bwMode="auto">
            <a:xfrm flipV="1">
              <a:off x="906" y="2069"/>
              <a:ext cx="0" cy="154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8" name="Oval 100"/>
            <p:cNvSpPr>
              <a:spLocks noChangeArrowheads="1"/>
            </p:cNvSpPr>
            <p:nvPr/>
          </p:nvSpPr>
          <p:spPr bwMode="auto">
            <a:xfrm>
              <a:off x="861" y="2024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09" name="Oval 101"/>
            <p:cNvSpPr>
              <a:spLocks noChangeArrowheads="1"/>
            </p:cNvSpPr>
            <p:nvPr/>
          </p:nvSpPr>
          <p:spPr bwMode="auto">
            <a:xfrm>
              <a:off x="1383" y="2183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10" name="Line 102"/>
            <p:cNvSpPr>
              <a:spLocks noChangeShapeType="1"/>
            </p:cNvSpPr>
            <p:nvPr/>
          </p:nvSpPr>
          <p:spPr bwMode="auto">
            <a:xfrm flipV="1">
              <a:off x="1429" y="2273"/>
              <a:ext cx="0" cy="45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11" name="Oval 103"/>
            <p:cNvSpPr>
              <a:spLocks noChangeArrowheads="1"/>
            </p:cNvSpPr>
            <p:nvPr/>
          </p:nvSpPr>
          <p:spPr bwMode="auto">
            <a:xfrm>
              <a:off x="1882" y="2341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12" name="Line 104"/>
            <p:cNvSpPr>
              <a:spLocks noChangeShapeType="1"/>
            </p:cNvSpPr>
            <p:nvPr/>
          </p:nvSpPr>
          <p:spPr bwMode="auto">
            <a:xfrm flipV="1">
              <a:off x="1927" y="2432"/>
              <a:ext cx="0" cy="11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48" name="Text Box 140"/>
            <p:cNvSpPr txBox="1">
              <a:spLocks noChangeArrowheads="1"/>
            </p:cNvSpPr>
            <p:nvPr/>
          </p:nvSpPr>
          <p:spPr bwMode="auto">
            <a:xfrm>
              <a:off x="2448" y="2081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2400">
                  <a:solidFill>
                    <a:schemeClr val="bg2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43149" name="Text Box 141"/>
            <p:cNvSpPr txBox="1">
              <a:spLocks noChangeArrowheads="1"/>
            </p:cNvSpPr>
            <p:nvPr/>
          </p:nvSpPr>
          <p:spPr bwMode="auto">
            <a:xfrm>
              <a:off x="121" y="2278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3150" name="Text Box 142"/>
            <p:cNvSpPr txBox="1">
              <a:spLocks noChangeArrowheads="1"/>
            </p:cNvSpPr>
            <p:nvPr/>
          </p:nvSpPr>
          <p:spPr bwMode="auto">
            <a:xfrm>
              <a:off x="121" y="1960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3151" name="Text Box 143"/>
            <p:cNvSpPr txBox="1">
              <a:spLocks noChangeArrowheads="1"/>
            </p:cNvSpPr>
            <p:nvPr/>
          </p:nvSpPr>
          <p:spPr bwMode="auto">
            <a:xfrm>
              <a:off x="121" y="2115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3196" name="Group 188"/>
          <p:cNvGrpSpPr>
            <a:grpSpLocks/>
          </p:cNvGrpSpPr>
          <p:nvPr/>
        </p:nvGrpSpPr>
        <p:grpSpPr bwMode="auto">
          <a:xfrm>
            <a:off x="4500563" y="1628775"/>
            <a:ext cx="4308475" cy="2651125"/>
            <a:chOff x="2978" y="1979"/>
            <a:chExt cx="2714" cy="1670"/>
          </a:xfrm>
        </p:grpSpPr>
        <p:grpSp>
          <p:nvGrpSpPr>
            <p:cNvPr id="43153" name="Group 145"/>
            <p:cNvGrpSpPr>
              <a:grpSpLocks/>
            </p:cNvGrpSpPr>
            <p:nvPr/>
          </p:nvGrpSpPr>
          <p:grpSpPr bwMode="auto">
            <a:xfrm rot="1800000">
              <a:off x="4059" y="2704"/>
              <a:ext cx="227" cy="589"/>
              <a:chOff x="2835" y="1299"/>
              <a:chExt cx="227" cy="589"/>
            </a:xfrm>
          </p:grpSpPr>
          <p:grpSp>
            <p:nvGrpSpPr>
              <p:cNvPr id="43154" name="Group 146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155" name="Line 147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156" name="Line 148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157" name="Line 149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58" name="Line 150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59" name="Oval 151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3160" name="Group 152"/>
            <p:cNvGrpSpPr>
              <a:grpSpLocks/>
            </p:cNvGrpSpPr>
            <p:nvPr/>
          </p:nvGrpSpPr>
          <p:grpSpPr bwMode="auto">
            <a:xfrm rot="16200000">
              <a:off x="4150" y="2999"/>
              <a:ext cx="227" cy="589"/>
              <a:chOff x="2835" y="1299"/>
              <a:chExt cx="227" cy="589"/>
            </a:xfrm>
          </p:grpSpPr>
          <p:grpSp>
            <p:nvGrpSpPr>
              <p:cNvPr id="43161" name="Group 153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162" name="Line 154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163" name="Line 155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164" name="Line 156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65" name="Line 157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66" name="Oval 158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3167" name="Group 159"/>
            <p:cNvGrpSpPr>
              <a:grpSpLocks/>
            </p:cNvGrpSpPr>
            <p:nvPr/>
          </p:nvGrpSpPr>
          <p:grpSpPr bwMode="auto">
            <a:xfrm rot="9000000">
              <a:off x="4363" y="2788"/>
              <a:ext cx="227" cy="589"/>
              <a:chOff x="2835" y="1299"/>
              <a:chExt cx="227" cy="589"/>
            </a:xfrm>
          </p:grpSpPr>
          <p:grpSp>
            <p:nvGrpSpPr>
              <p:cNvPr id="43168" name="Group 160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3169" name="Line 161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3170" name="Line 162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3171" name="Line 163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72" name="Line 164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173" name="Oval 165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3174" name="Text Box 166"/>
            <p:cNvSpPr txBox="1">
              <a:spLocks noChangeArrowheads="1"/>
            </p:cNvSpPr>
            <p:nvPr/>
          </p:nvSpPr>
          <p:spPr bwMode="auto">
            <a:xfrm>
              <a:off x="4468" y="2757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75" name="Text Box 167"/>
            <p:cNvSpPr txBox="1">
              <a:spLocks noChangeArrowheads="1"/>
            </p:cNvSpPr>
            <p:nvPr/>
          </p:nvSpPr>
          <p:spPr bwMode="auto">
            <a:xfrm>
              <a:off x="4000" y="2750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76" name="Text Box 168"/>
            <p:cNvSpPr txBox="1">
              <a:spLocks noChangeArrowheads="1"/>
            </p:cNvSpPr>
            <p:nvPr/>
          </p:nvSpPr>
          <p:spPr bwMode="auto">
            <a:xfrm>
              <a:off x="4241" y="3430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dirty="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3177" name="Oval 169"/>
            <p:cNvSpPr>
              <a:spLocks noChangeArrowheads="1"/>
            </p:cNvSpPr>
            <p:nvPr/>
          </p:nvSpPr>
          <p:spPr bwMode="auto">
            <a:xfrm>
              <a:off x="5193" y="1998"/>
              <a:ext cx="499" cy="49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78" name="Line 170"/>
            <p:cNvSpPr>
              <a:spLocks noChangeShapeType="1"/>
            </p:cNvSpPr>
            <p:nvPr/>
          </p:nvSpPr>
          <p:spPr bwMode="auto">
            <a:xfrm>
              <a:off x="3197" y="2088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79" name="Line 171"/>
            <p:cNvSpPr>
              <a:spLocks noChangeShapeType="1"/>
            </p:cNvSpPr>
            <p:nvPr/>
          </p:nvSpPr>
          <p:spPr bwMode="auto">
            <a:xfrm>
              <a:off x="3197" y="2406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0" name="Line 172"/>
            <p:cNvSpPr>
              <a:spLocks noChangeShapeType="1"/>
            </p:cNvSpPr>
            <p:nvPr/>
          </p:nvSpPr>
          <p:spPr bwMode="auto">
            <a:xfrm>
              <a:off x="3197" y="2247"/>
              <a:ext cx="199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2" name="Oval 174"/>
            <p:cNvSpPr>
              <a:spLocks noChangeArrowheads="1"/>
            </p:cNvSpPr>
            <p:nvPr/>
          </p:nvSpPr>
          <p:spPr bwMode="auto">
            <a:xfrm>
              <a:off x="3742" y="2043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3" name="Oval 175"/>
            <p:cNvSpPr>
              <a:spLocks noChangeArrowheads="1"/>
            </p:cNvSpPr>
            <p:nvPr/>
          </p:nvSpPr>
          <p:spPr bwMode="auto">
            <a:xfrm>
              <a:off x="4240" y="2202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4" name="Line 176"/>
            <p:cNvSpPr>
              <a:spLocks noChangeShapeType="1"/>
            </p:cNvSpPr>
            <p:nvPr/>
          </p:nvSpPr>
          <p:spPr bwMode="auto">
            <a:xfrm flipV="1">
              <a:off x="4286" y="2292"/>
              <a:ext cx="0" cy="45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5" name="Oval 177"/>
            <p:cNvSpPr>
              <a:spLocks noChangeArrowheads="1"/>
            </p:cNvSpPr>
            <p:nvPr/>
          </p:nvSpPr>
          <p:spPr bwMode="auto">
            <a:xfrm>
              <a:off x="4739" y="236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187" name="Text Box 179"/>
            <p:cNvSpPr txBox="1">
              <a:spLocks noChangeArrowheads="1"/>
            </p:cNvSpPr>
            <p:nvPr/>
          </p:nvSpPr>
          <p:spPr bwMode="auto">
            <a:xfrm>
              <a:off x="5305" y="210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2400">
                  <a:solidFill>
                    <a:schemeClr val="bg2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43188" name="Text Box 180"/>
            <p:cNvSpPr txBox="1">
              <a:spLocks noChangeArrowheads="1"/>
            </p:cNvSpPr>
            <p:nvPr/>
          </p:nvSpPr>
          <p:spPr bwMode="auto">
            <a:xfrm>
              <a:off x="2978" y="2297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3189" name="Text Box 181"/>
            <p:cNvSpPr txBox="1">
              <a:spLocks noChangeArrowheads="1"/>
            </p:cNvSpPr>
            <p:nvPr/>
          </p:nvSpPr>
          <p:spPr bwMode="auto">
            <a:xfrm>
              <a:off x="2978" y="1979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3190" name="Text Box 182"/>
            <p:cNvSpPr txBox="1">
              <a:spLocks noChangeArrowheads="1"/>
            </p:cNvSpPr>
            <p:nvPr/>
          </p:nvSpPr>
          <p:spPr bwMode="auto">
            <a:xfrm>
              <a:off x="2978" y="2134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cxnSp>
          <p:nvCxnSpPr>
            <p:cNvPr id="43192" name="AutoShape 184"/>
            <p:cNvCxnSpPr>
              <a:cxnSpLocks noChangeShapeType="1"/>
              <a:stCxn id="43182" idx="4"/>
              <a:endCxn id="43166" idx="0"/>
            </p:cNvCxnSpPr>
            <p:nvPr/>
          </p:nvCxnSpPr>
          <p:spPr bwMode="auto">
            <a:xfrm rot="16200000" flipH="1">
              <a:off x="3297" y="2635"/>
              <a:ext cx="1150" cy="1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195" name="AutoShape 187"/>
            <p:cNvCxnSpPr>
              <a:cxnSpLocks noChangeShapeType="1"/>
              <a:stCxn id="43185" idx="4"/>
              <a:endCxn id="43173" idx="2"/>
            </p:cNvCxnSpPr>
            <p:nvPr/>
          </p:nvCxnSpPr>
          <p:spPr bwMode="auto">
            <a:xfrm rot="5400000">
              <a:off x="4313" y="2799"/>
              <a:ext cx="808" cy="13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9388" y="188913"/>
            <a:ext cx="4679950" cy="576262"/>
          </a:xfrm>
        </p:spPr>
        <p:txBody>
          <a:bodyPr/>
          <a:lstStyle/>
          <a:p>
            <a:pPr eaLnBrk="1" hangingPunct="1"/>
            <a:r>
              <a:rPr lang="cs-CZ" altLang="cs-CZ" sz="28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Trojfázová kompenzace </a:t>
            </a:r>
            <a:endParaRPr lang="cs-CZ" altLang="cs-CZ" sz="28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81075"/>
            <a:ext cx="45370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Výpočet kapacity pro zapojení kondenzátorů do hvězdy: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1.	Výpočet proudu před kompenzací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46084" name="Group 4"/>
          <p:cNvGrpSpPr>
            <a:grpSpLocks noChangeAspect="1"/>
          </p:cNvGrpSpPr>
          <p:nvPr/>
        </p:nvGrpSpPr>
        <p:grpSpPr bwMode="auto">
          <a:xfrm>
            <a:off x="5148263" y="188913"/>
            <a:ext cx="3640137" cy="2519362"/>
            <a:chOff x="104" y="1960"/>
            <a:chExt cx="2731" cy="1890"/>
          </a:xfrm>
        </p:grpSpPr>
        <p:sp>
          <p:nvSpPr>
            <p:cNvPr id="46085" name="Oval 5"/>
            <p:cNvSpPr>
              <a:spLocks noChangeAspect="1" noChangeArrowheads="1"/>
            </p:cNvSpPr>
            <p:nvPr/>
          </p:nvSpPr>
          <p:spPr bwMode="auto">
            <a:xfrm>
              <a:off x="1383" y="3317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6086" name="Group 6"/>
            <p:cNvGrpSpPr>
              <a:grpSpLocks noChangeAspect="1"/>
            </p:cNvGrpSpPr>
            <p:nvPr/>
          </p:nvGrpSpPr>
          <p:grpSpPr bwMode="auto">
            <a:xfrm>
              <a:off x="1314" y="2728"/>
              <a:ext cx="227" cy="589"/>
              <a:chOff x="2835" y="1299"/>
              <a:chExt cx="227" cy="589"/>
            </a:xfrm>
          </p:grpSpPr>
          <p:grpSp>
            <p:nvGrpSpPr>
              <p:cNvPr id="46087" name="Group 7"/>
              <p:cNvGrpSpPr>
                <a:grpSpLocks noChangeAspect="1"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6088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6089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6090" name="Line 10"/>
              <p:cNvSpPr>
                <a:spLocks noChangeAspect="1"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091" name="Line 11"/>
              <p:cNvSpPr>
                <a:spLocks noChangeAspect="1"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092" name="Oval 12"/>
              <p:cNvSpPr>
                <a:spLocks noChangeAspect="1"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6093" name="Group 13"/>
            <p:cNvGrpSpPr>
              <a:grpSpLocks noChangeAspect="1"/>
            </p:cNvGrpSpPr>
            <p:nvPr/>
          </p:nvGrpSpPr>
          <p:grpSpPr bwMode="auto">
            <a:xfrm rot="14400000">
              <a:off x="1020" y="3249"/>
              <a:ext cx="227" cy="589"/>
              <a:chOff x="2835" y="1299"/>
              <a:chExt cx="227" cy="589"/>
            </a:xfrm>
          </p:grpSpPr>
          <p:grpSp>
            <p:nvGrpSpPr>
              <p:cNvPr id="46094" name="Group 14"/>
              <p:cNvGrpSpPr>
                <a:grpSpLocks noChangeAspect="1"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6095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609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6097" name="Line 17"/>
              <p:cNvSpPr>
                <a:spLocks noChangeAspect="1"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098" name="Line 18"/>
              <p:cNvSpPr>
                <a:spLocks noChangeAspect="1"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099" name="Oval 19"/>
              <p:cNvSpPr>
                <a:spLocks noChangeAspect="1"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6100" name="Group 20"/>
            <p:cNvGrpSpPr>
              <a:grpSpLocks noChangeAspect="1"/>
            </p:cNvGrpSpPr>
            <p:nvPr/>
          </p:nvGrpSpPr>
          <p:grpSpPr bwMode="auto">
            <a:xfrm rot="7200000">
              <a:off x="1607" y="3249"/>
              <a:ext cx="227" cy="589"/>
              <a:chOff x="2835" y="1299"/>
              <a:chExt cx="227" cy="589"/>
            </a:xfrm>
          </p:grpSpPr>
          <p:grpSp>
            <p:nvGrpSpPr>
              <p:cNvPr id="46101" name="Group 21"/>
              <p:cNvGrpSpPr>
                <a:grpSpLocks noChangeAspect="1"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6102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6103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6104" name="Line 24"/>
              <p:cNvSpPr>
                <a:spLocks noChangeAspect="1"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105" name="Line 25"/>
              <p:cNvSpPr>
                <a:spLocks noChangeAspect="1"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6106" name="Oval 26"/>
              <p:cNvSpPr>
                <a:spLocks noChangeAspect="1"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6107" name="Text Box 27"/>
            <p:cNvSpPr txBox="1">
              <a:spLocks noChangeAspect="1" noChangeArrowheads="1"/>
            </p:cNvSpPr>
            <p:nvPr/>
          </p:nvSpPr>
          <p:spPr bwMode="auto">
            <a:xfrm>
              <a:off x="1559" y="2954"/>
              <a:ext cx="165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6108" name="Text Box 28"/>
            <p:cNvSpPr txBox="1">
              <a:spLocks noChangeAspect="1" noChangeArrowheads="1"/>
            </p:cNvSpPr>
            <p:nvPr/>
          </p:nvSpPr>
          <p:spPr bwMode="auto">
            <a:xfrm>
              <a:off x="1499" y="3612"/>
              <a:ext cx="16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6109" name="Text Box 29"/>
            <p:cNvSpPr txBox="1">
              <a:spLocks noChangeAspect="1" noChangeArrowheads="1"/>
            </p:cNvSpPr>
            <p:nvPr/>
          </p:nvSpPr>
          <p:spPr bwMode="auto">
            <a:xfrm>
              <a:off x="1022" y="3212"/>
              <a:ext cx="16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6110" name="Oval 30"/>
            <p:cNvSpPr>
              <a:spLocks noChangeAspect="1" noChangeArrowheads="1"/>
            </p:cNvSpPr>
            <p:nvPr/>
          </p:nvSpPr>
          <p:spPr bwMode="auto">
            <a:xfrm>
              <a:off x="2336" y="1979"/>
              <a:ext cx="499" cy="49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1" name="Line 31"/>
            <p:cNvSpPr>
              <a:spLocks noChangeAspect="1" noChangeShapeType="1"/>
            </p:cNvSpPr>
            <p:nvPr/>
          </p:nvSpPr>
          <p:spPr bwMode="auto">
            <a:xfrm>
              <a:off x="340" y="2069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2" name="Line 32"/>
            <p:cNvSpPr>
              <a:spLocks noChangeAspect="1" noChangeShapeType="1"/>
            </p:cNvSpPr>
            <p:nvPr/>
          </p:nvSpPr>
          <p:spPr bwMode="auto">
            <a:xfrm>
              <a:off x="340" y="2387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3" name="Line 33"/>
            <p:cNvSpPr>
              <a:spLocks noChangeAspect="1" noChangeShapeType="1"/>
            </p:cNvSpPr>
            <p:nvPr/>
          </p:nvSpPr>
          <p:spPr bwMode="auto">
            <a:xfrm>
              <a:off x="340" y="2228"/>
              <a:ext cx="199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4" name="Line 34"/>
            <p:cNvSpPr>
              <a:spLocks noChangeAspect="1" noChangeShapeType="1"/>
            </p:cNvSpPr>
            <p:nvPr/>
          </p:nvSpPr>
          <p:spPr bwMode="auto">
            <a:xfrm flipV="1">
              <a:off x="906" y="2069"/>
              <a:ext cx="0" cy="154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5" name="Oval 35"/>
            <p:cNvSpPr>
              <a:spLocks noChangeAspect="1" noChangeArrowheads="1"/>
            </p:cNvSpPr>
            <p:nvPr/>
          </p:nvSpPr>
          <p:spPr bwMode="auto">
            <a:xfrm>
              <a:off x="861" y="2024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6" name="Oval 36"/>
            <p:cNvSpPr>
              <a:spLocks noChangeAspect="1" noChangeArrowheads="1"/>
            </p:cNvSpPr>
            <p:nvPr/>
          </p:nvSpPr>
          <p:spPr bwMode="auto">
            <a:xfrm>
              <a:off x="1383" y="2183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7" name="Line 37"/>
            <p:cNvSpPr>
              <a:spLocks noChangeAspect="1" noChangeShapeType="1"/>
            </p:cNvSpPr>
            <p:nvPr/>
          </p:nvSpPr>
          <p:spPr bwMode="auto">
            <a:xfrm flipV="1">
              <a:off x="1429" y="2273"/>
              <a:ext cx="0" cy="45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8" name="Oval 38"/>
            <p:cNvSpPr>
              <a:spLocks noChangeAspect="1" noChangeArrowheads="1"/>
            </p:cNvSpPr>
            <p:nvPr/>
          </p:nvSpPr>
          <p:spPr bwMode="auto">
            <a:xfrm>
              <a:off x="1882" y="2341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19" name="Line 39"/>
            <p:cNvSpPr>
              <a:spLocks noChangeAspect="1" noChangeShapeType="1"/>
            </p:cNvSpPr>
            <p:nvPr/>
          </p:nvSpPr>
          <p:spPr bwMode="auto">
            <a:xfrm flipV="1">
              <a:off x="1927" y="2432"/>
              <a:ext cx="0" cy="11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6120" name="Text Box 40"/>
            <p:cNvSpPr txBox="1">
              <a:spLocks noChangeAspect="1" noChangeArrowheads="1"/>
            </p:cNvSpPr>
            <p:nvPr/>
          </p:nvSpPr>
          <p:spPr bwMode="auto">
            <a:xfrm>
              <a:off x="2454" y="2129"/>
              <a:ext cx="26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46121" name="Text Box 41"/>
            <p:cNvSpPr txBox="1">
              <a:spLocks noChangeAspect="1" noChangeArrowheads="1"/>
            </p:cNvSpPr>
            <p:nvPr/>
          </p:nvSpPr>
          <p:spPr bwMode="auto">
            <a:xfrm>
              <a:off x="104" y="2279"/>
              <a:ext cx="20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6122" name="Text Box 42"/>
            <p:cNvSpPr txBox="1">
              <a:spLocks noChangeAspect="1" noChangeArrowheads="1"/>
            </p:cNvSpPr>
            <p:nvPr/>
          </p:nvSpPr>
          <p:spPr bwMode="auto">
            <a:xfrm>
              <a:off x="104" y="1960"/>
              <a:ext cx="20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123" name="Text Box 43"/>
            <p:cNvSpPr txBox="1">
              <a:spLocks noChangeAspect="1" noChangeArrowheads="1"/>
            </p:cNvSpPr>
            <p:nvPr/>
          </p:nvSpPr>
          <p:spPr bwMode="auto">
            <a:xfrm>
              <a:off x="104" y="2114"/>
              <a:ext cx="20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611188" y="2060575"/>
          <a:ext cx="24511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5" name="Rovnice" r:id="rId3" imgW="1206360" imgH="469800" progId="Equation.3">
                  <p:embed/>
                </p:oleObj>
              </mc:Choice>
              <mc:Fallback>
                <p:oleObj name="Rovnice" r:id="rId3" imgW="1206360" imgH="4698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060575"/>
                        <a:ext cx="2451100" cy="9604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3213100"/>
            <a:ext cx="86407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Další postup výpočtu je stejný jako u jednofázové kompenzace, výpočet kapacity kondenzátoru platí pro jednu fázi.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Rectangle 112"/>
          <p:cNvSpPr>
            <a:spLocks noChangeArrowheads="1"/>
          </p:cNvSpPr>
          <p:nvPr/>
        </p:nvSpPr>
        <p:spPr bwMode="auto">
          <a:xfrm>
            <a:off x="179388" y="4005263"/>
            <a:ext cx="3887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2.	Výpočet kapacitní reaktance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" name="Object 119"/>
          <p:cNvGraphicFramePr>
            <a:graphicFrameLocks noChangeAspect="1"/>
          </p:cNvGraphicFramePr>
          <p:nvPr/>
        </p:nvGraphicFramePr>
        <p:xfrm>
          <a:off x="4211638" y="4005263"/>
          <a:ext cx="10429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6" name="Rovnice" r:id="rId5" imgW="622080" imgH="457200" progId="Equation.3">
                  <p:embed/>
                </p:oleObj>
              </mc:Choice>
              <mc:Fallback>
                <p:oleObj name="Rovnice" r:id="rId5" imgW="622080" imgH="457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005263"/>
                        <a:ext cx="1042987" cy="773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388" y="5084763"/>
            <a:ext cx="2663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3.	Výpočet kapacity 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2771775" y="4868863"/>
          <a:ext cx="20018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7" name="Rovnice" r:id="rId7" imgW="1193760" imgH="431640" progId="Equation.3">
                  <p:embed/>
                </p:oleObj>
              </mc:Choice>
              <mc:Fallback>
                <p:oleObj name="Rovnice" r:id="rId7" imgW="119376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868863"/>
                        <a:ext cx="2001838" cy="730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179388" y="5876925"/>
            <a:ext cx="3960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4.	Výpočet kapacitního výkonu </a:t>
            </a: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4140200" y="5756275"/>
          <a:ext cx="43259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8" name="Rovnice" r:id="rId9" imgW="1752480" imgH="266400" progId="Equation.3">
                  <p:embed/>
                </p:oleObj>
              </mc:Choice>
              <mc:Fallback>
                <p:oleObj name="Rovnice" r:id="rId9" imgW="1752480" imgH="2664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756275"/>
                        <a:ext cx="4325938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180" name="Group 100"/>
          <p:cNvGrpSpPr>
            <a:grpSpLocks/>
          </p:cNvGrpSpPr>
          <p:nvPr/>
        </p:nvGrpSpPr>
        <p:grpSpPr bwMode="auto">
          <a:xfrm>
            <a:off x="7092950" y="908050"/>
            <a:ext cx="292100" cy="576263"/>
            <a:chOff x="4468" y="572"/>
            <a:chExt cx="184" cy="363"/>
          </a:xfrm>
        </p:grpSpPr>
        <p:sp>
          <p:nvSpPr>
            <p:cNvPr id="46171" name="Line 91"/>
            <p:cNvSpPr>
              <a:spLocks noChangeShapeType="1"/>
            </p:cNvSpPr>
            <p:nvPr/>
          </p:nvSpPr>
          <p:spPr bwMode="auto">
            <a:xfrm rot="10800000" flipV="1">
              <a:off x="4468" y="663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46176" name="Text Box 96"/>
            <p:cNvSpPr txBox="1">
              <a:spLocks noChangeArrowheads="1"/>
            </p:cNvSpPr>
            <p:nvPr/>
          </p:nvSpPr>
          <p:spPr bwMode="auto">
            <a:xfrm>
              <a:off x="4513" y="572"/>
              <a:ext cx="13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rgbClr val="FF0000"/>
                  </a:solidFill>
                  <a:latin typeface="Arial" panose="020B0604020202020204" pitchFamily="34" charset="0"/>
                </a:rPr>
                <a:t>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46179" name="Group 99"/>
          <p:cNvGrpSpPr>
            <a:grpSpLocks/>
          </p:cNvGrpSpPr>
          <p:nvPr/>
        </p:nvGrpSpPr>
        <p:grpSpPr bwMode="auto">
          <a:xfrm>
            <a:off x="6332538" y="1196975"/>
            <a:ext cx="327025" cy="792163"/>
            <a:chOff x="3989" y="754"/>
            <a:chExt cx="206" cy="499"/>
          </a:xfrm>
        </p:grpSpPr>
        <p:sp>
          <p:nvSpPr>
            <p:cNvPr id="46177" name="Text Box 97"/>
            <p:cNvSpPr txBox="1">
              <a:spLocks noChangeArrowheads="1"/>
            </p:cNvSpPr>
            <p:nvPr/>
          </p:nvSpPr>
          <p:spPr bwMode="auto">
            <a:xfrm>
              <a:off x="3989" y="754"/>
              <a:ext cx="18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</a:rPr>
                <a:t>U</a:t>
              </a:r>
              <a:r>
                <a:rPr lang="cs-CZ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46178" name="Line 98"/>
            <p:cNvSpPr>
              <a:spLocks noChangeShapeType="1"/>
            </p:cNvSpPr>
            <p:nvPr/>
          </p:nvSpPr>
          <p:spPr bwMode="auto">
            <a:xfrm>
              <a:off x="4195" y="845"/>
              <a:ext cx="0" cy="408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323850" y="981075"/>
            <a:ext cx="40322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Kompenzační proud I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je stejný jako u zapojení do hvězdy.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Jak velký proud musí procházet jedním kondenzátorem ?</a:t>
            </a:r>
          </a:p>
        </p:txBody>
      </p: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250825" y="2420938"/>
            <a:ext cx="33845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Jedním kondenzátorem prochází fázový proud – I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k1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3614738" y="2420938"/>
          <a:ext cx="9572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2" name="Rovnice" r:id="rId3" imgW="571320" imgH="419040" progId="Equation.3">
                  <p:embed/>
                </p:oleObj>
              </mc:Choice>
              <mc:Fallback>
                <p:oleObj name="Rovnice" r:id="rId3" imgW="571320" imgH="4190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420938"/>
                        <a:ext cx="957262" cy="7096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75" name="Group 43"/>
          <p:cNvGrpSpPr>
            <a:grpSpLocks/>
          </p:cNvGrpSpPr>
          <p:nvPr/>
        </p:nvGrpSpPr>
        <p:grpSpPr bwMode="auto">
          <a:xfrm>
            <a:off x="4716463" y="908050"/>
            <a:ext cx="4308475" cy="2651125"/>
            <a:chOff x="2978" y="1979"/>
            <a:chExt cx="2714" cy="1670"/>
          </a:xfrm>
        </p:grpSpPr>
        <p:grpSp>
          <p:nvGrpSpPr>
            <p:cNvPr id="44076" name="Group 44"/>
            <p:cNvGrpSpPr>
              <a:grpSpLocks/>
            </p:cNvGrpSpPr>
            <p:nvPr/>
          </p:nvGrpSpPr>
          <p:grpSpPr bwMode="auto">
            <a:xfrm rot="1800000">
              <a:off x="4059" y="2704"/>
              <a:ext cx="227" cy="589"/>
              <a:chOff x="2835" y="1299"/>
              <a:chExt cx="227" cy="589"/>
            </a:xfrm>
          </p:grpSpPr>
          <p:grpSp>
            <p:nvGrpSpPr>
              <p:cNvPr id="44077" name="Group 45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4078" name="Line 46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4079" name="Line 47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4080" name="Line 48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81" name="Line 49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82" name="Oval 50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4083" name="Group 51"/>
            <p:cNvGrpSpPr>
              <a:grpSpLocks/>
            </p:cNvGrpSpPr>
            <p:nvPr/>
          </p:nvGrpSpPr>
          <p:grpSpPr bwMode="auto">
            <a:xfrm rot="16200000">
              <a:off x="4150" y="2999"/>
              <a:ext cx="227" cy="589"/>
              <a:chOff x="2835" y="1299"/>
              <a:chExt cx="227" cy="589"/>
            </a:xfrm>
          </p:grpSpPr>
          <p:grpSp>
            <p:nvGrpSpPr>
              <p:cNvPr id="44084" name="Group 52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4085" name="Line 53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4086" name="Line 54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4087" name="Line 55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88" name="Line 56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89" name="Oval 57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4090" name="Group 58"/>
            <p:cNvGrpSpPr>
              <a:grpSpLocks/>
            </p:cNvGrpSpPr>
            <p:nvPr/>
          </p:nvGrpSpPr>
          <p:grpSpPr bwMode="auto">
            <a:xfrm rot="9000000">
              <a:off x="4363" y="2788"/>
              <a:ext cx="227" cy="589"/>
              <a:chOff x="2835" y="1299"/>
              <a:chExt cx="227" cy="589"/>
            </a:xfrm>
          </p:grpSpPr>
          <p:grpSp>
            <p:nvGrpSpPr>
              <p:cNvPr id="44091" name="Group 59"/>
              <p:cNvGrpSpPr>
                <a:grpSpLocks/>
              </p:cNvGrpSpPr>
              <p:nvPr/>
            </p:nvGrpSpPr>
            <p:grpSpPr bwMode="auto">
              <a:xfrm>
                <a:off x="2835" y="1616"/>
                <a:ext cx="227" cy="46"/>
                <a:chOff x="3107" y="1570"/>
                <a:chExt cx="227" cy="46"/>
              </a:xfrm>
            </p:grpSpPr>
            <p:sp>
              <p:nvSpPr>
                <p:cNvPr id="44092" name="Line 60"/>
                <p:cNvSpPr>
                  <a:spLocks noChangeShapeType="1"/>
                </p:cNvSpPr>
                <p:nvPr/>
              </p:nvSpPr>
              <p:spPr bwMode="auto">
                <a:xfrm>
                  <a:off x="3107" y="1570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4093" name="Line 61"/>
                <p:cNvSpPr>
                  <a:spLocks noChangeShapeType="1"/>
                </p:cNvSpPr>
                <p:nvPr/>
              </p:nvSpPr>
              <p:spPr bwMode="auto">
                <a:xfrm>
                  <a:off x="3107" y="1616"/>
                  <a:ext cx="227" cy="0"/>
                </a:xfrm>
                <a:prstGeom prst="lin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4094" name="Line 62"/>
              <p:cNvSpPr>
                <a:spLocks noChangeShapeType="1"/>
              </p:cNvSpPr>
              <p:nvPr/>
            </p:nvSpPr>
            <p:spPr bwMode="auto">
              <a:xfrm>
                <a:off x="2948" y="1661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95" name="Line 63"/>
              <p:cNvSpPr>
                <a:spLocks noChangeShapeType="1"/>
              </p:cNvSpPr>
              <p:nvPr/>
            </p:nvSpPr>
            <p:spPr bwMode="auto">
              <a:xfrm>
                <a:off x="2949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4096" name="Oval 64"/>
              <p:cNvSpPr>
                <a:spLocks noChangeArrowheads="1"/>
              </p:cNvSpPr>
              <p:nvPr/>
            </p:nvSpPr>
            <p:spPr bwMode="auto">
              <a:xfrm>
                <a:off x="2903" y="129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4097" name="Text Box 65"/>
            <p:cNvSpPr txBox="1">
              <a:spLocks noChangeArrowheads="1"/>
            </p:cNvSpPr>
            <p:nvPr/>
          </p:nvSpPr>
          <p:spPr bwMode="auto">
            <a:xfrm>
              <a:off x="4468" y="2757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4098" name="Text Box 66"/>
            <p:cNvSpPr txBox="1">
              <a:spLocks noChangeArrowheads="1"/>
            </p:cNvSpPr>
            <p:nvPr/>
          </p:nvSpPr>
          <p:spPr bwMode="auto">
            <a:xfrm>
              <a:off x="4000" y="2750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4099" name="Text Box 67"/>
            <p:cNvSpPr txBox="1">
              <a:spLocks noChangeArrowheads="1"/>
            </p:cNvSpPr>
            <p:nvPr/>
          </p:nvSpPr>
          <p:spPr bwMode="auto">
            <a:xfrm>
              <a:off x="4241" y="3430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4100" name="Oval 68"/>
            <p:cNvSpPr>
              <a:spLocks noChangeArrowheads="1"/>
            </p:cNvSpPr>
            <p:nvPr/>
          </p:nvSpPr>
          <p:spPr bwMode="auto">
            <a:xfrm>
              <a:off x="5193" y="1998"/>
              <a:ext cx="499" cy="49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1" name="Line 69"/>
            <p:cNvSpPr>
              <a:spLocks noChangeShapeType="1"/>
            </p:cNvSpPr>
            <p:nvPr/>
          </p:nvSpPr>
          <p:spPr bwMode="auto">
            <a:xfrm>
              <a:off x="3197" y="2088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2" name="Line 70"/>
            <p:cNvSpPr>
              <a:spLocks noChangeShapeType="1"/>
            </p:cNvSpPr>
            <p:nvPr/>
          </p:nvSpPr>
          <p:spPr bwMode="auto">
            <a:xfrm>
              <a:off x="3197" y="2406"/>
              <a:ext cx="204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3" name="Line 71"/>
            <p:cNvSpPr>
              <a:spLocks noChangeShapeType="1"/>
            </p:cNvSpPr>
            <p:nvPr/>
          </p:nvSpPr>
          <p:spPr bwMode="auto">
            <a:xfrm>
              <a:off x="3197" y="2247"/>
              <a:ext cx="199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4" name="Oval 72"/>
            <p:cNvSpPr>
              <a:spLocks noChangeArrowheads="1"/>
            </p:cNvSpPr>
            <p:nvPr/>
          </p:nvSpPr>
          <p:spPr bwMode="auto">
            <a:xfrm>
              <a:off x="3742" y="2043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5" name="Oval 73"/>
            <p:cNvSpPr>
              <a:spLocks noChangeArrowheads="1"/>
            </p:cNvSpPr>
            <p:nvPr/>
          </p:nvSpPr>
          <p:spPr bwMode="auto">
            <a:xfrm>
              <a:off x="4240" y="2202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6" name="Line 74"/>
            <p:cNvSpPr>
              <a:spLocks noChangeShapeType="1"/>
            </p:cNvSpPr>
            <p:nvPr/>
          </p:nvSpPr>
          <p:spPr bwMode="auto">
            <a:xfrm flipV="1">
              <a:off x="4286" y="2292"/>
              <a:ext cx="0" cy="45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7" name="Oval 75"/>
            <p:cNvSpPr>
              <a:spLocks noChangeArrowheads="1"/>
            </p:cNvSpPr>
            <p:nvPr/>
          </p:nvSpPr>
          <p:spPr bwMode="auto">
            <a:xfrm>
              <a:off x="4739" y="236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4108" name="Text Box 76"/>
            <p:cNvSpPr txBox="1">
              <a:spLocks noChangeArrowheads="1"/>
            </p:cNvSpPr>
            <p:nvPr/>
          </p:nvSpPr>
          <p:spPr bwMode="auto">
            <a:xfrm>
              <a:off x="5305" y="210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2400">
                  <a:solidFill>
                    <a:schemeClr val="bg2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44109" name="Text Box 77"/>
            <p:cNvSpPr txBox="1">
              <a:spLocks noChangeArrowheads="1"/>
            </p:cNvSpPr>
            <p:nvPr/>
          </p:nvSpPr>
          <p:spPr bwMode="auto">
            <a:xfrm>
              <a:off x="2978" y="2297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4110" name="Text Box 78"/>
            <p:cNvSpPr txBox="1">
              <a:spLocks noChangeArrowheads="1"/>
            </p:cNvSpPr>
            <p:nvPr/>
          </p:nvSpPr>
          <p:spPr bwMode="auto">
            <a:xfrm>
              <a:off x="2978" y="1979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4111" name="Text Box 79"/>
            <p:cNvSpPr txBox="1">
              <a:spLocks noChangeArrowheads="1"/>
            </p:cNvSpPr>
            <p:nvPr/>
          </p:nvSpPr>
          <p:spPr bwMode="auto">
            <a:xfrm>
              <a:off x="2978" y="2134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>
                  <a:solidFill>
                    <a:schemeClr val="bg2"/>
                  </a:solidFill>
                  <a:latin typeface="Arial" panose="020B0604020202020204" pitchFamily="34" charset="0"/>
                </a:rPr>
                <a:t>L</a:t>
              </a:r>
              <a:r>
                <a:rPr lang="cs-CZ" altLang="cs-CZ" sz="1600" baseline="-25000">
                  <a:solidFill>
                    <a:schemeClr val="bg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cxnSp>
          <p:nvCxnSpPr>
            <p:cNvPr id="44112" name="AutoShape 80"/>
            <p:cNvCxnSpPr>
              <a:cxnSpLocks noChangeShapeType="1"/>
              <a:stCxn id="44104" idx="4"/>
              <a:endCxn id="44089" idx="0"/>
            </p:cNvCxnSpPr>
            <p:nvPr/>
          </p:nvCxnSpPr>
          <p:spPr bwMode="auto">
            <a:xfrm rot="16200000" flipH="1">
              <a:off x="3297" y="2635"/>
              <a:ext cx="1150" cy="1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113" name="AutoShape 81"/>
            <p:cNvCxnSpPr>
              <a:cxnSpLocks noChangeShapeType="1"/>
              <a:stCxn id="44107" idx="4"/>
              <a:endCxn id="44096" idx="2"/>
            </p:cNvCxnSpPr>
            <p:nvPr/>
          </p:nvCxnSpPr>
          <p:spPr bwMode="auto">
            <a:xfrm rot="5400000">
              <a:off x="4313" y="2799"/>
              <a:ext cx="808" cy="13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0114" name="Rectangle 2"/>
          <p:cNvSpPr>
            <a:spLocks noRot="1" noChangeArrowheads="1"/>
          </p:cNvSpPr>
          <p:nvPr/>
        </p:nvSpPr>
        <p:spPr bwMode="auto">
          <a:xfrm>
            <a:off x="250825" y="117475"/>
            <a:ext cx="8569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0"/>
              </a:spcBef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eaLnBrk="0" hangingPunct="0">
              <a:spcBef>
                <a:spcPct val="0"/>
              </a:spcBef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eaLnBrk="0" hangingPunct="0">
              <a:spcBef>
                <a:spcPct val="0"/>
              </a:spcBef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eaLnBrk="0" hangingPunct="0">
              <a:spcBef>
                <a:spcPct val="0"/>
              </a:spcBef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eaLnBrk="0" hangingPunct="0">
              <a:spcBef>
                <a:spcPct val="0"/>
              </a:spcBef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cs-CZ" altLang="cs-CZ" sz="3200" u="sng">
                <a:solidFill>
                  <a:schemeClr val="bg2"/>
                </a:solidFill>
                <a:latin typeface="Arial" panose="020B0604020202020204" pitchFamily="34" charset="0"/>
              </a:rPr>
              <a:t>Zapojení kondenzátorů do trojúhelníku </a:t>
            </a:r>
            <a:endParaRPr lang="cs-CZ" altLang="cs-CZ" sz="32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44121" name="Group 89"/>
          <p:cNvGrpSpPr>
            <a:grpSpLocks/>
          </p:cNvGrpSpPr>
          <p:nvPr/>
        </p:nvGrpSpPr>
        <p:grpSpPr bwMode="auto">
          <a:xfrm>
            <a:off x="5580063" y="2060575"/>
            <a:ext cx="287337" cy="563563"/>
            <a:chOff x="3515" y="1298"/>
            <a:chExt cx="181" cy="355"/>
          </a:xfrm>
        </p:grpSpPr>
        <p:sp>
          <p:nvSpPr>
            <p:cNvPr id="44116" name="Line 84"/>
            <p:cNvSpPr>
              <a:spLocks noChangeShapeType="1"/>
            </p:cNvSpPr>
            <p:nvPr/>
          </p:nvSpPr>
          <p:spPr bwMode="auto">
            <a:xfrm flipV="1">
              <a:off x="3696" y="1298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44117" name="Text Box 85"/>
            <p:cNvSpPr txBox="1">
              <a:spLocks noChangeArrowheads="1"/>
            </p:cNvSpPr>
            <p:nvPr/>
          </p:nvSpPr>
          <p:spPr bwMode="auto">
            <a:xfrm>
              <a:off x="3515" y="1434"/>
              <a:ext cx="13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rgbClr val="FF0000"/>
                  </a:solidFill>
                  <a:latin typeface="Arial" panose="020B0604020202020204" pitchFamily="34" charset="0"/>
                </a:rPr>
                <a:t>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44128" name="Group 96"/>
          <p:cNvGrpSpPr>
            <a:grpSpLocks/>
          </p:cNvGrpSpPr>
          <p:nvPr/>
        </p:nvGrpSpPr>
        <p:grpSpPr bwMode="auto">
          <a:xfrm>
            <a:off x="6372225" y="3573463"/>
            <a:ext cx="1006475" cy="347662"/>
            <a:chOff x="4014" y="2251"/>
            <a:chExt cx="634" cy="219"/>
          </a:xfrm>
        </p:grpSpPr>
        <p:sp>
          <p:nvSpPr>
            <p:cNvPr id="44119" name="Text Box 87"/>
            <p:cNvSpPr txBox="1">
              <a:spLocks noChangeArrowheads="1"/>
            </p:cNvSpPr>
            <p:nvPr/>
          </p:nvSpPr>
          <p:spPr bwMode="auto">
            <a:xfrm>
              <a:off x="4286" y="2251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</a:rPr>
                <a:t>U</a:t>
              </a:r>
              <a:endParaRPr lang="cs-CZ" altLang="cs-CZ" sz="1800" baseline="-2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120" name="Line 88"/>
            <p:cNvSpPr>
              <a:spLocks noChangeShapeType="1"/>
            </p:cNvSpPr>
            <p:nvPr/>
          </p:nvSpPr>
          <p:spPr bwMode="auto">
            <a:xfrm rot="5400000">
              <a:off x="4331" y="1934"/>
              <a:ext cx="0" cy="634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</p:grpSp>
      <p:grpSp>
        <p:nvGrpSpPr>
          <p:cNvPr id="44125" name="Group 93"/>
          <p:cNvGrpSpPr>
            <a:grpSpLocks/>
          </p:cNvGrpSpPr>
          <p:nvPr/>
        </p:nvGrpSpPr>
        <p:grpSpPr bwMode="auto">
          <a:xfrm>
            <a:off x="6067425" y="2492375"/>
            <a:ext cx="304800" cy="431800"/>
            <a:chOff x="3822" y="1570"/>
            <a:chExt cx="192" cy="272"/>
          </a:xfrm>
        </p:grpSpPr>
        <p:sp>
          <p:nvSpPr>
            <p:cNvPr id="44123" name="Line 91"/>
            <p:cNvSpPr>
              <a:spLocks noChangeShapeType="1"/>
            </p:cNvSpPr>
            <p:nvPr/>
          </p:nvSpPr>
          <p:spPr bwMode="auto">
            <a:xfrm rot="1800000" flipV="1">
              <a:off x="4014" y="1661"/>
              <a:ext cx="0" cy="18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44124" name="Text Box 92"/>
            <p:cNvSpPr txBox="1">
              <a:spLocks noChangeArrowheads="1"/>
            </p:cNvSpPr>
            <p:nvPr/>
          </p:nvSpPr>
          <p:spPr bwMode="auto">
            <a:xfrm>
              <a:off x="3822" y="1570"/>
              <a:ext cx="19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rgbClr val="FF0000"/>
                  </a:solidFill>
                  <a:latin typeface="Arial" panose="020B0604020202020204" pitchFamily="34" charset="0"/>
                </a:rPr>
                <a:t>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k1</a:t>
              </a:r>
            </a:p>
          </p:txBody>
        </p:sp>
      </p:grpSp>
      <p:sp>
        <p:nvSpPr>
          <p:cNvPr id="3" name="Rectangle 112"/>
          <p:cNvSpPr>
            <a:spLocks noChangeArrowheads="1"/>
          </p:cNvSpPr>
          <p:nvPr/>
        </p:nvSpPr>
        <p:spPr bwMode="auto">
          <a:xfrm>
            <a:off x="179388" y="3860800"/>
            <a:ext cx="67691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Jeden kondenzátor je připojen na sdružené napětí – U</a:t>
            </a:r>
          </a:p>
        </p:txBody>
      </p:sp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250825" y="3141663"/>
            <a:ext cx="4826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Na jaké napětí je připojen jeden kondenzátor ?</a:t>
            </a:r>
          </a:p>
        </p:txBody>
      </p:sp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388" y="4292600"/>
            <a:ext cx="3600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Výpočet kapacitní reaktance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3770313" y="4210050"/>
          <a:ext cx="9779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3" name="Rovnice" r:id="rId5" imgW="583920" imgH="431640" progId="Equation.3">
                  <p:embed/>
                </p:oleObj>
              </mc:Choice>
              <mc:Fallback>
                <p:oleObj name="Rovnice" r:id="rId5" imgW="58392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4210050"/>
                        <a:ext cx="977900" cy="731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323850" y="5084763"/>
            <a:ext cx="46085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Porovnání kapacitní reaktance pro zapojení do hvězdy a do trojúhelníka</a:t>
            </a: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5076825" y="4522788"/>
          <a:ext cx="395922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4" name="Rovnice" r:id="rId7" imgW="2819160" imgH="850680" progId="Equation.3">
                  <p:embed/>
                </p:oleObj>
              </mc:Choice>
              <mc:Fallback>
                <p:oleObj name="Rovnice" r:id="rId7" imgW="2819160" imgH="85068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522788"/>
                        <a:ext cx="3959225" cy="12112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2"/>
          <p:cNvSpPr>
            <a:spLocks noChangeArrowheads="1"/>
          </p:cNvSpPr>
          <p:nvPr/>
        </p:nvSpPr>
        <p:spPr bwMode="auto">
          <a:xfrm>
            <a:off x="179388" y="6021388"/>
            <a:ext cx="87852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cs-CZ" altLang="cs-CZ" sz="22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kY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1/3 * X</a:t>
            </a:r>
            <a:r>
              <a:rPr lang="cs-CZ" altLang="cs-CZ" sz="22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kD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 C</a:t>
            </a:r>
            <a:r>
              <a:rPr lang="cs-CZ" altLang="cs-CZ" sz="22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3 * C</a:t>
            </a:r>
            <a:r>
              <a:rPr lang="cs-CZ" altLang="cs-CZ" sz="22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 při zapojení do trojúhelníka je potřebná kapacita třetinová (pozor na napětí na kondenzátoru).</a:t>
            </a:r>
            <a:endParaRPr lang="cs-CZ" altLang="cs-CZ" sz="2200" baseline="-2500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velikost kondenzátoru pro kompenzaci trojfázového motoru  na účiník 0,95, je-li výkon 3kW, napětí 400V, účinnost 85% a odebíraný proud 6,5A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1.	Výpočet účiníku  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2700338" y="1628775"/>
          <a:ext cx="54943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4" name="Rovnice" r:id="rId3" imgW="3200400" imgH="431640" progId="Equation.3">
                  <p:embed/>
                </p:oleObj>
              </mc:Choice>
              <mc:Fallback>
                <p:oleObj name="Rovnice" r:id="rId3" imgW="320040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628775"/>
                        <a:ext cx="5494337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2636838"/>
            <a:ext cx="5040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2.	Výpočet činné a jalové složky proudu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3" name="Object 119"/>
          <p:cNvGraphicFramePr>
            <a:graphicFrameLocks noChangeAspect="1"/>
          </p:cNvGraphicFramePr>
          <p:nvPr/>
        </p:nvGraphicFramePr>
        <p:xfrm>
          <a:off x="5148263" y="2597150"/>
          <a:ext cx="3636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5" name="Rovnice" r:id="rId5" imgW="2120760" imgH="228600" progId="Equation.3">
                  <p:embed/>
                </p:oleObj>
              </mc:Choice>
              <mc:Fallback>
                <p:oleObj name="Rovnice" r:id="rId5" imgW="212076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597150"/>
                        <a:ext cx="3636962" cy="393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9"/>
          <p:cNvGraphicFramePr>
            <a:graphicFrameLocks noChangeAspect="1"/>
          </p:cNvGraphicFramePr>
          <p:nvPr/>
        </p:nvGraphicFramePr>
        <p:xfrm>
          <a:off x="5148263" y="3068638"/>
          <a:ext cx="35655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6" name="Rovnice" r:id="rId7" imgW="2197080" imgH="241200" progId="Equation.3">
                  <p:embed/>
                </p:oleObj>
              </mc:Choice>
              <mc:Fallback>
                <p:oleObj name="Rovnice" r:id="rId7" imgW="219708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068638"/>
                        <a:ext cx="3565525" cy="393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388" y="3213100"/>
            <a:ext cx="6121400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Stav - 2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Předpokládáme zadanou hodnotu účiníku (cos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3.	Výpočet jalové složky proudu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4265613" y="4003675"/>
          <a:ext cx="40513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7" name="Rovnice" r:id="rId9" imgW="2260440" imgH="241200" progId="Equation.3">
                  <p:embed/>
                </p:oleObj>
              </mc:Choice>
              <mc:Fallback>
                <p:oleObj name="Rovnice" r:id="rId9" imgW="226044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4003675"/>
                        <a:ext cx="4051300" cy="433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179388" y="4365625"/>
            <a:ext cx="35290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4.	Výpočet požadovaného kompenzačního proudu</a:t>
            </a: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4224338" y="4518025"/>
          <a:ext cx="39481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8" name="Rovnice" r:id="rId11" imgW="2260440" imgH="241200" progId="Equation.3">
                  <p:embed/>
                </p:oleObj>
              </mc:Choice>
              <mc:Fallback>
                <p:oleObj name="Rovnice" r:id="rId11" imgW="226044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518025"/>
                        <a:ext cx="3948112" cy="423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2"/>
          <p:cNvSpPr>
            <a:spLocks noChangeArrowheads="1"/>
          </p:cNvSpPr>
          <p:nvPr/>
        </p:nvSpPr>
        <p:spPr bwMode="auto">
          <a:xfrm>
            <a:off x="179388" y="5084763"/>
            <a:ext cx="50403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5.	Výpočet kapacitní reaktance pro zapojení kondenzátorů do hvězdy </a:t>
            </a:r>
          </a:p>
        </p:txBody>
      </p:sp>
      <p:graphicFrame>
        <p:nvGraphicFramePr>
          <p:cNvPr id="10" name="Object 119"/>
          <p:cNvGraphicFramePr>
            <a:graphicFrameLocks noChangeAspect="1"/>
          </p:cNvGraphicFramePr>
          <p:nvPr/>
        </p:nvGraphicFramePr>
        <p:xfrm>
          <a:off x="4757738" y="5084763"/>
          <a:ext cx="26431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9" name="Rovnice" r:id="rId13" imgW="1803240" imgH="457200" progId="Equation.3">
                  <p:embed/>
                </p:oleObj>
              </mc:Choice>
              <mc:Fallback>
                <p:oleObj name="Rovnice" r:id="rId13" imgW="1803240" imgH="457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5084763"/>
                        <a:ext cx="2643187" cy="676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2"/>
          <p:cNvSpPr>
            <a:spLocks noChangeArrowheads="1"/>
          </p:cNvSpPr>
          <p:nvPr/>
        </p:nvSpPr>
        <p:spPr bwMode="auto">
          <a:xfrm>
            <a:off x="179388" y="5949950"/>
            <a:ext cx="44640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6.	Výpočet kapacity kondenzátorů zapojených do trojúhelníku </a:t>
            </a:r>
          </a:p>
        </p:txBody>
      </p:sp>
      <p:graphicFrame>
        <p:nvGraphicFramePr>
          <p:cNvPr id="12" name="Object 119"/>
          <p:cNvGraphicFramePr>
            <a:graphicFrameLocks noChangeAspect="1"/>
          </p:cNvGraphicFramePr>
          <p:nvPr/>
        </p:nvGraphicFramePr>
        <p:xfrm>
          <a:off x="4427538" y="5949950"/>
          <a:ext cx="46085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0" name="Rovnice" r:id="rId15" imgW="3111480" imgH="431640" progId="Equation.3">
                  <p:embed/>
                </p:oleObj>
              </mc:Choice>
              <mc:Fallback>
                <p:oleObj name="Rovnice" r:id="rId15" imgW="311148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949950"/>
                        <a:ext cx="4608512" cy="644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81075"/>
            <a:ext cx="885666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velikost kondenzátoru pro kompenzaci trojfázového motoru  na účiník 0,95, je-li výkon 3kW, napětí 400V, účinnost 85% a odebíraný proud 6,5A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7.	Výpočet celkového proudu po kompenzaci  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539750" y="2349500"/>
          <a:ext cx="56911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6" name="Rovnice" r:id="rId3" imgW="3314520" imgH="431640" progId="Equation.3">
                  <p:embed/>
                </p:oleObj>
              </mc:Choice>
              <mc:Fallback>
                <p:oleObj name="Rovnice" r:id="rId3" imgW="331452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49500"/>
                        <a:ext cx="5691188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250825" y="4005064"/>
            <a:ext cx="8856662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velikost kondenzátoru pro kompenzaci trojfázového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spotřebiče 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na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1. Spotřebič je připojen na napětí 400 V, odebírá jalový výkon 1200 var a proud 2,5A. Ztráty na spotřebiči jsou 15%. Určete také účiník před kompenzací a výkon spotřebiče.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512" y="980728"/>
            <a:ext cx="8856662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velikost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kondenzátoru, kompenzační výkon a jalový výkon před a po kompenzaci pro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kompenzaci trojfázového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spotřebiče na účiník 0,95. spotřebič je připojen na napětí 500 V, odebírá proud 65 A a má výkon 25 kW. Účinnost spotřebiče je 85</a:t>
            </a:r>
            <a:r>
              <a:rPr lang="cs-CZ" altLang="cs-CZ" sz="2000" smtClean="0">
                <a:solidFill>
                  <a:schemeClr val="bg2"/>
                </a:solidFill>
                <a:latin typeface="Arial" panose="020B0604020202020204" pitchFamily="34" charset="0"/>
              </a:rPr>
              <a:t>%. 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188913"/>
            <a:ext cx="4392612" cy="719137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Základní pojmy</a:t>
            </a:r>
            <a:endParaRPr lang="cs-CZ" altLang="cs-CZ" sz="40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81075"/>
            <a:ext cx="8785225" cy="27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eaLnBrk="0" hangingPunct="0">
              <a:spcBef>
                <a:spcPct val="20000"/>
              </a:spcBef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066925" algn="l"/>
                <a:tab pos="2514600" algn="l"/>
                <a:tab pos="4933950" algn="l"/>
                <a:tab pos="54673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Elektrické zařízení odebírá ze sítě: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*	</a:t>
            </a: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</a:rPr>
              <a:t>činný výkon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 	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	výstupní výkon	</a:t>
            </a:r>
            <a:r>
              <a:rPr lang="cs-CZ" altLang="cs-CZ" sz="2000" dirty="0">
                <a:solidFill>
                  <a:schemeClr val="bg2"/>
                </a:solidFill>
                <a:sym typeface="Symbol" panose="05050102010706020507" pitchFamily="18" charset="2"/>
              </a:rPr>
              <a:t>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výstupní práce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Činný výkon do elektrického zařízení je zpravidla vyroben ve zdroji mimo elektrické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zařízení (elektrárna, diesel-generátor, …)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*	</a:t>
            </a: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jalový výkon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	výkon potřebný k vytvoření elektromagnetické energie, velikost a charakter odebíraného výkonu je dán principem elektrického zařízení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Jalový výkon lze vyrobit ve zdroji nebo přímo u elektrického zařízení</a:t>
            </a:r>
          </a:p>
        </p:txBody>
      </p: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3929063"/>
            <a:ext cx="8856662" cy="284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71463" indent="-271463" eaLnBrk="0" hangingPunct="0">
              <a:spcBef>
                <a:spcPct val="20000"/>
              </a:spcBef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71463" algn="l"/>
                <a:tab pos="50228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Výroba činného výkonu je vázána na zdroj elektrické energie – alternátor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Jalový výkon vyrobený ve zdroji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(v alternátoru) je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třeba přenést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do místa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spotřeby, což s sebou přináší problémy: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*	zatížení zdroje je definováno zdánlivým výkonem, při nutné dodávce jalového výkonu se snižuje dodávaný činný výkon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*	na vedení vznikají činné ztráty 	P </a:t>
            </a:r>
            <a:r>
              <a:rPr lang="en-US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* I</a:t>
            </a:r>
            <a:r>
              <a:rPr lang="cs-CZ" altLang="cs-CZ" sz="2000" baseline="30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	na vedení vzniká úbytek napětí	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U </a:t>
            </a:r>
            <a:r>
              <a:rPr lang="en-US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Z * I</a:t>
            </a:r>
            <a:endParaRPr lang="en-US" altLang="cs-CZ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altLang="cs-CZ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cs-CZ" sz="2000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proto je </a:t>
            </a: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výhodnější vytvořit jalový výkon v místě spotřeby</a:t>
            </a:r>
          </a:p>
        </p:txBody>
      </p:sp>
      <p:pic>
        <p:nvPicPr>
          <p:cNvPr id="4104" name="Picture 8" descr="MC90031115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15888"/>
            <a:ext cx="1519238" cy="133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6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1295400"/>
          </a:xfrm>
        </p:spPr>
        <p:txBody>
          <a:bodyPr/>
          <a:lstStyle/>
          <a:p>
            <a:pPr eaLnBrk="1" hangingPunct="1"/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Kompenzace pro zvýšení činného výkonu </a:t>
            </a:r>
            <a:endParaRPr lang="cs-CZ" altLang="cs-CZ" sz="40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1484784"/>
            <a:ext cx="8713787" cy="173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77800" indent="-1778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*	zdroj je definován zdánlivým výkonem. Jestliže snížíme dodávaný jalový výkon, lze zvýšit činný výkon, zdánlivý výkon se nemění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*	v ideálním případě je zdánlivý výkon stejný jako činný výkon, jalový výkon je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nulový (účiník po kompenzaci bude roven 1)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*	vhodné při požadavku menšího nárůstu výkonu  </a:t>
            </a:r>
          </a:p>
        </p:txBody>
      </p:sp>
      <p:sp>
        <p:nvSpPr>
          <p:cNvPr id="37" name="Rectangle 112"/>
          <p:cNvSpPr>
            <a:spLocks noChangeArrowheads="1"/>
          </p:cNvSpPr>
          <p:nvPr/>
        </p:nvSpPr>
        <p:spPr bwMode="auto">
          <a:xfrm>
            <a:off x="178593" y="3284984"/>
            <a:ext cx="8713787" cy="345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77800" indent="-1778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Příklad:</a:t>
            </a:r>
          </a:p>
          <a:p>
            <a:pPr marL="0" indent="0"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Odběr do dílny v podniku je 250 A, na tento proud je i dimenzován průřez napájecího kabelu do dílny. Stávající účiník dílny je 0,8. Kompenzace podniku je centrální, v hlavní rozváděči.</a:t>
            </a:r>
          </a:p>
          <a:p>
            <a:pPr marL="0" indent="0"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Je požadavek navýšit proud o 30 A.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0" indent="0"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Možné řešení:</a:t>
            </a:r>
          </a:p>
          <a:p>
            <a:pPr marL="0" indent="0"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 provést kompenzaci v rozváděči na dílně. Tím se sníží celkový odebíraný proudu do dílny</a:t>
            </a:r>
          </a:p>
          <a:p>
            <a:pPr marL="0" indent="0"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 je tak vytvořena rezerva pro připojení nového spotřebiče, bez nutnosti zvyšovat průřez kabelu</a:t>
            </a:r>
          </a:p>
        </p:txBody>
      </p:sp>
    </p:spTree>
    <p:extLst>
      <p:ext uri="{BB962C8B-B14F-4D97-AF65-F5344CB8AC3E}">
        <p14:creationId xmlns:p14="http://schemas.microsoft.com/office/powerpoint/2010/main" val="289543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1295400"/>
          </a:xfrm>
        </p:spPr>
        <p:txBody>
          <a:bodyPr/>
          <a:lstStyle/>
          <a:p>
            <a:pPr eaLnBrk="1" hangingPunct="1"/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Kompenzace pro zvýšení činného výkonu - fázorový diagram </a:t>
            </a:r>
            <a:endParaRPr lang="cs-CZ" altLang="cs-CZ" sz="40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4892298" y="1873023"/>
            <a:ext cx="3816350" cy="223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1 – před kompenzací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2 – po kompenzaci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Zdánlivý výkon zůstává konstantní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Comic Sans MS" panose="030F0702030302020204" pitchFamily="66" charset="0"/>
              </a:rPr>
              <a:t>Přírůstek činného výkonu 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bg2"/>
                </a:solidFill>
                <a:latin typeface="Arial" panose="020B0604020202020204" pitchFamily="34" charset="0"/>
              </a:rPr>
              <a:t>P</a:t>
            </a:r>
            <a:r>
              <a:rPr lang="cs-CZ" altLang="cs-CZ" sz="24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schemeClr val="bg2"/>
                </a:solidFill>
                <a:latin typeface="Arial" panose="020B0604020202020204" pitchFamily="34" charset="0"/>
              </a:rPr>
              <a:t> – P</a:t>
            </a:r>
            <a:r>
              <a:rPr lang="cs-CZ" altLang="cs-CZ" sz="24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cs-CZ" altLang="cs-CZ" sz="2400" dirty="0">
                <a:solidFill>
                  <a:schemeClr val="bg2"/>
                </a:solidFill>
                <a:latin typeface="Arial" panose="020B0604020202020204" pitchFamily="34" charset="0"/>
              </a:rPr>
              <a:t> … (I</a:t>
            </a:r>
            <a:r>
              <a:rPr lang="cs-CZ" altLang="cs-CZ" sz="24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č2</a:t>
            </a:r>
            <a:r>
              <a:rPr lang="cs-CZ" altLang="cs-CZ" sz="2400" dirty="0">
                <a:solidFill>
                  <a:schemeClr val="bg2"/>
                </a:solidFill>
                <a:latin typeface="Arial" panose="020B0604020202020204" pitchFamily="34" charset="0"/>
              </a:rPr>
              <a:t> – I</a:t>
            </a:r>
            <a:r>
              <a:rPr lang="cs-CZ" altLang="cs-CZ" sz="24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č1</a:t>
            </a:r>
            <a:r>
              <a:rPr lang="cs-CZ" altLang="cs-CZ" sz="2400" dirty="0">
                <a:solidFill>
                  <a:schemeClr val="bg2"/>
                </a:solidFill>
                <a:latin typeface="Arial" panose="020B0604020202020204" pitchFamily="34" charset="0"/>
              </a:rPr>
              <a:t>)</a:t>
            </a:r>
            <a:endParaRPr lang="cs-CZ" altLang="cs-CZ" sz="2400" u="sng" baseline="-25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48211" name="Group 83"/>
          <p:cNvGrpSpPr>
            <a:grpSpLocks/>
          </p:cNvGrpSpPr>
          <p:nvPr/>
        </p:nvGrpSpPr>
        <p:grpSpPr bwMode="auto">
          <a:xfrm>
            <a:off x="760035" y="1514248"/>
            <a:ext cx="719138" cy="3095625"/>
            <a:chOff x="504" y="2115"/>
            <a:chExt cx="453" cy="1950"/>
          </a:xfrm>
        </p:grpSpPr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 flipV="1">
              <a:off x="504" y="2160"/>
              <a:ext cx="0" cy="1905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549" y="2115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Û=U</a:t>
              </a:r>
            </a:p>
          </p:txBody>
        </p:sp>
      </p:grpSp>
      <p:grpSp>
        <p:nvGrpSpPr>
          <p:cNvPr id="48213" name="Group 85"/>
          <p:cNvGrpSpPr>
            <a:grpSpLocks/>
          </p:cNvGrpSpPr>
          <p:nvPr/>
        </p:nvGrpSpPr>
        <p:grpSpPr bwMode="auto">
          <a:xfrm>
            <a:off x="760035" y="4603523"/>
            <a:ext cx="3455988" cy="366712"/>
            <a:chOff x="504" y="4061"/>
            <a:chExt cx="2177" cy="231"/>
          </a:xfrm>
        </p:grpSpPr>
        <p:sp>
          <p:nvSpPr>
            <p:cNvPr id="48178" name="Line 50"/>
            <p:cNvSpPr>
              <a:spLocks noChangeShapeType="1"/>
            </p:cNvSpPr>
            <p:nvPr/>
          </p:nvSpPr>
          <p:spPr bwMode="auto">
            <a:xfrm>
              <a:off x="504" y="4065"/>
              <a:ext cx="1995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179" name="Text Box 51"/>
            <p:cNvSpPr txBox="1">
              <a:spLocks noChangeArrowheads="1"/>
            </p:cNvSpPr>
            <p:nvPr/>
          </p:nvSpPr>
          <p:spPr bwMode="auto">
            <a:xfrm>
              <a:off x="2445" y="4061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212" name="Group 84"/>
          <p:cNvGrpSpPr>
            <a:grpSpLocks/>
          </p:cNvGrpSpPr>
          <p:nvPr/>
        </p:nvGrpSpPr>
        <p:grpSpPr bwMode="auto">
          <a:xfrm>
            <a:off x="760035" y="2377848"/>
            <a:ext cx="415925" cy="2232025"/>
            <a:chOff x="504" y="2659"/>
            <a:chExt cx="262" cy="1406"/>
          </a:xfrm>
        </p:grpSpPr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 flipV="1">
              <a:off x="526" y="2885"/>
              <a:ext cx="0" cy="118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182" name="Text Box 54"/>
            <p:cNvSpPr txBox="1">
              <a:spLocks noChangeArrowheads="1"/>
            </p:cNvSpPr>
            <p:nvPr/>
          </p:nvSpPr>
          <p:spPr bwMode="auto">
            <a:xfrm>
              <a:off x="504" y="2659"/>
              <a:ext cx="2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cs-CZ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760035" y="2736623"/>
            <a:ext cx="3167063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 flipV="1">
            <a:off x="3927098" y="2736623"/>
            <a:ext cx="0" cy="187325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8214" name="Group 86"/>
          <p:cNvGrpSpPr>
            <a:grpSpLocks/>
          </p:cNvGrpSpPr>
          <p:nvPr/>
        </p:nvGrpSpPr>
        <p:grpSpPr bwMode="auto">
          <a:xfrm>
            <a:off x="829885" y="2449285"/>
            <a:ext cx="3429000" cy="2117725"/>
            <a:chOff x="548" y="2704"/>
            <a:chExt cx="2160" cy="1334"/>
          </a:xfrm>
        </p:grpSpPr>
        <p:sp>
          <p:nvSpPr>
            <p:cNvPr id="48186" name="Line 58"/>
            <p:cNvSpPr>
              <a:spLocks noChangeShapeType="1"/>
            </p:cNvSpPr>
            <p:nvPr/>
          </p:nvSpPr>
          <p:spPr bwMode="auto">
            <a:xfrm flipV="1">
              <a:off x="548" y="2885"/>
              <a:ext cx="1951" cy="1153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187" name="Text Box 59"/>
            <p:cNvSpPr txBox="1">
              <a:spLocks noChangeArrowheads="1"/>
            </p:cNvSpPr>
            <p:nvPr/>
          </p:nvSpPr>
          <p:spPr bwMode="auto">
            <a:xfrm>
              <a:off x="2499" y="270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192" name="Line 64"/>
          <p:cNvSpPr>
            <a:spLocks noChangeShapeType="1"/>
          </p:cNvSpPr>
          <p:nvPr/>
        </p:nvSpPr>
        <p:spPr bwMode="auto">
          <a:xfrm flipV="1">
            <a:off x="3352423" y="1944460"/>
            <a:ext cx="0" cy="2592388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8218" name="Group 90"/>
          <p:cNvGrpSpPr>
            <a:grpSpLocks/>
          </p:cNvGrpSpPr>
          <p:nvPr/>
        </p:nvGrpSpPr>
        <p:grpSpPr bwMode="auto">
          <a:xfrm>
            <a:off x="760035" y="1938110"/>
            <a:ext cx="2592388" cy="2598738"/>
            <a:chOff x="504" y="2382"/>
            <a:chExt cx="1633" cy="1637"/>
          </a:xfrm>
        </p:grpSpPr>
        <p:sp>
          <p:nvSpPr>
            <p:cNvPr id="48194" name="Line 66"/>
            <p:cNvSpPr>
              <a:spLocks noChangeShapeType="1"/>
            </p:cNvSpPr>
            <p:nvPr/>
          </p:nvSpPr>
          <p:spPr bwMode="auto">
            <a:xfrm flipV="1">
              <a:off x="504" y="2386"/>
              <a:ext cx="1633" cy="163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195" name="Text Box 67"/>
            <p:cNvSpPr txBox="1">
              <a:spLocks noChangeArrowheads="1"/>
            </p:cNvSpPr>
            <p:nvPr/>
          </p:nvSpPr>
          <p:spPr bwMode="auto">
            <a:xfrm>
              <a:off x="1701" y="2382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198" name="Group 70"/>
          <p:cNvGrpSpPr>
            <a:grpSpLocks/>
          </p:cNvGrpSpPr>
          <p:nvPr/>
        </p:nvGrpSpPr>
        <p:grpSpPr bwMode="auto">
          <a:xfrm>
            <a:off x="758449" y="3744685"/>
            <a:ext cx="720726" cy="433388"/>
            <a:chOff x="1065" y="2840"/>
            <a:chExt cx="454" cy="273"/>
          </a:xfrm>
        </p:grpSpPr>
        <p:sp>
          <p:nvSpPr>
            <p:cNvPr id="48199" name="Text Box 71"/>
            <p:cNvSpPr txBox="1">
              <a:spLocks noChangeArrowheads="1"/>
            </p:cNvSpPr>
            <p:nvPr/>
          </p:nvSpPr>
          <p:spPr bwMode="auto">
            <a:xfrm>
              <a:off x="1065" y="2840"/>
              <a:ext cx="27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2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  <a:r>
                <a:rPr lang="cs-CZ" altLang="cs-CZ" sz="20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1</a:t>
              </a:r>
              <a:endParaRPr lang="en-US" altLang="cs-CZ" sz="2000" baseline="-2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48200" name="Freeform 72"/>
            <p:cNvSpPr>
              <a:spLocks/>
            </p:cNvSpPr>
            <p:nvPr/>
          </p:nvSpPr>
          <p:spPr bwMode="auto">
            <a:xfrm>
              <a:off x="1066" y="2886"/>
              <a:ext cx="453" cy="227"/>
            </a:xfrm>
            <a:custGeom>
              <a:avLst/>
              <a:gdLst>
                <a:gd name="T0" fmla="*/ 0 w 453"/>
                <a:gd name="T1" fmla="*/ 0 h 227"/>
                <a:gd name="T2" fmla="*/ 271 w 453"/>
                <a:gd name="T3" fmla="*/ 51 h 227"/>
                <a:gd name="T4" fmla="*/ 453 w 453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3" h="227">
                  <a:moveTo>
                    <a:pt x="0" y="0"/>
                  </a:moveTo>
                  <a:cubicBezTo>
                    <a:pt x="45" y="8"/>
                    <a:pt x="196" y="13"/>
                    <a:pt x="271" y="51"/>
                  </a:cubicBezTo>
                  <a:cubicBezTo>
                    <a:pt x="346" y="89"/>
                    <a:pt x="415" y="190"/>
                    <a:pt x="453" y="227"/>
                  </a:cubicBezTo>
                </a:path>
              </a:pathLst>
            </a:custGeom>
            <a:noFill/>
            <a:ln w="9525" cap="flat" cmpd="sng">
              <a:solidFill>
                <a:schemeClr val="bg2"/>
              </a:solidFill>
              <a:prstDash val="solid"/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8201" name="Group 73"/>
          <p:cNvGrpSpPr>
            <a:grpSpLocks/>
          </p:cNvGrpSpPr>
          <p:nvPr/>
        </p:nvGrpSpPr>
        <p:grpSpPr bwMode="auto">
          <a:xfrm>
            <a:off x="831473" y="3312885"/>
            <a:ext cx="720725" cy="396875"/>
            <a:chOff x="1111" y="2568"/>
            <a:chExt cx="454" cy="250"/>
          </a:xfrm>
        </p:grpSpPr>
        <p:sp>
          <p:nvSpPr>
            <p:cNvPr id="48202" name="Freeform 74"/>
            <p:cNvSpPr>
              <a:spLocks/>
            </p:cNvSpPr>
            <p:nvPr/>
          </p:nvSpPr>
          <p:spPr bwMode="auto">
            <a:xfrm>
              <a:off x="1111" y="2568"/>
              <a:ext cx="454" cy="227"/>
            </a:xfrm>
            <a:custGeom>
              <a:avLst/>
              <a:gdLst>
                <a:gd name="T0" fmla="*/ 0 w 454"/>
                <a:gd name="T1" fmla="*/ 0 h 227"/>
                <a:gd name="T2" fmla="*/ 272 w 454"/>
                <a:gd name="T3" fmla="*/ 46 h 227"/>
                <a:gd name="T4" fmla="*/ 454 w 454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" h="227">
                  <a:moveTo>
                    <a:pt x="0" y="0"/>
                  </a:moveTo>
                  <a:cubicBezTo>
                    <a:pt x="98" y="4"/>
                    <a:pt x="197" y="8"/>
                    <a:pt x="272" y="46"/>
                  </a:cubicBezTo>
                  <a:cubicBezTo>
                    <a:pt x="347" y="84"/>
                    <a:pt x="400" y="155"/>
                    <a:pt x="454" y="227"/>
                  </a:cubicBezTo>
                </a:path>
              </a:pathLst>
            </a:custGeom>
            <a:noFill/>
            <a:ln w="9525" cap="flat" cmpd="sng">
              <a:solidFill>
                <a:schemeClr val="bg2"/>
              </a:solidFill>
              <a:prstDash val="solid"/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203" name="Text Box 75"/>
            <p:cNvSpPr txBox="1">
              <a:spLocks noChangeArrowheads="1"/>
            </p:cNvSpPr>
            <p:nvPr/>
          </p:nvSpPr>
          <p:spPr bwMode="auto">
            <a:xfrm>
              <a:off x="1202" y="2568"/>
              <a:ext cx="2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  <a:r>
                <a:rPr lang="en-US" altLang="cs-CZ" sz="20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2</a:t>
              </a:r>
            </a:p>
          </p:txBody>
        </p:sp>
      </p:grpSp>
      <p:sp>
        <p:nvSpPr>
          <p:cNvPr id="48206" name="Arc 78"/>
          <p:cNvSpPr>
            <a:spLocks noChangeAspect="1"/>
          </p:cNvSpPr>
          <p:nvPr/>
        </p:nvSpPr>
        <p:spPr bwMode="auto">
          <a:xfrm>
            <a:off x="758448" y="1790473"/>
            <a:ext cx="3230562" cy="2819400"/>
          </a:xfrm>
          <a:custGeom>
            <a:avLst/>
            <a:gdLst>
              <a:gd name="G0" fmla="+- 0 0 0"/>
              <a:gd name="G1" fmla="+- 16581 0 0"/>
              <a:gd name="G2" fmla="+- 21600 0 0"/>
              <a:gd name="T0" fmla="*/ 13843 w 18992"/>
              <a:gd name="T1" fmla="*/ 0 h 16581"/>
              <a:gd name="T2" fmla="*/ 18992 w 18992"/>
              <a:gd name="T3" fmla="*/ 6291 h 16581"/>
              <a:gd name="T4" fmla="*/ 0 w 18992"/>
              <a:gd name="T5" fmla="*/ 16581 h 16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92" h="16581" fill="none" extrusionOk="0">
                <a:moveTo>
                  <a:pt x="13843" y="-1"/>
                </a:moveTo>
                <a:cubicBezTo>
                  <a:pt x="15941" y="1752"/>
                  <a:pt x="17689" y="3887"/>
                  <a:pt x="18991" y="6291"/>
                </a:cubicBezTo>
              </a:path>
              <a:path w="18992" h="16581" stroke="0" extrusionOk="0">
                <a:moveTo>
                  <a:pt x="13843" y="-1"/>
                </a:moveTo>
                <a:cubicBezTo>
                  <a:pt x="15941" y="1752"/>
                  <a:pt x="17689" y="3887"/>
                  <a:pt x="18991" y="6291"/>
                </a:cubicBezTo>
                <a:lnTo>
                  <a:pt x="0" y="16581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cs-CZ"/>
          </a:p>
        </p:txBody>
      </p:sp>
      <p:grpSp>
        <p:nvGrpSpPr>
          <p:cNvPr id="48217" name="Group 89"/>
          <p:cNvGrpSpPr>
            <a:grpSpLocks/>
          </p:cNvGrpSpPr>
          <p:nvPr/>
        </p:nvGrpSpPr>
        <p:grpSpPr bwMode="auto">
          <a:xfrm>
            <a:off x="255210" y="1801585"/>
            <a:ext cx="466725" cy="2808288"/>
            <a:chOff x="186" y="2296"/>
            <a:chExt cx="294" cy="1769"/>
          </a:xfrm>
        </p:grpSpPr>
        <p:sp>
          <p:nvSpPr>
            <p:cNvPr id="48197" name="Text Box 69"/>
            <p:cNvSpPr txBox="1">
              <a:spLocks noChangeArrowheads="1"/>
            </p:cNvSpPr>
            <p:nvPr/>
          </p:nvSpPr>
          <p:spPr bwMode="auto">
            <a:xfrm>
              <a:off x="186" y="2296"/>
              <a:ext cx="2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</a:t>
              </a:r>
              <a:r>
                <a:rPr lang="en-US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8208" name="Line 80"/>
            <p:cNvSpPr>
              <a:spLocks noChangeShapeType="1"/>
            </p:cNvSpPr>
            <p:nvPr/>
          </p:nvSpPr>
          <p:spPr bwMode="auto">
            <a:xfrm flipV="1">
              <a:off x="480" y="2386"/>
              <a:ext cx="0" cy="16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209" name="Line 81"/>
          <p:cNvSpPr>
            <a:spLocks noChangeShapeType="1"/>
          </p:cNvSpPr>
          <p:nvPr/>
        </p:nvSpPr>
        <p:spPr bwMode="auto">
          <a:xfrm flipH="1">
            <a:off x="687010" y="1944460"/>
            <a:ext cx="2665413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cs-CZ"/>
          </a:p>
        </p:txBody>
      </p:sp>
      <p:grpSp>
        <p:nvGrpSpPr>
          <p:cNvPr id="48216" name="Group 88"/>
          <p:cNvGrpSpPr>
            <a:grpSpLocks/>
          </p:cNvGrpSpPr>
          <p:nvPr/>
        </p:nvGrpSpPr>
        <p:grpSpPr bwMode="auto">
          <a:xfrm>
            <a:off x="760035" y="4098698"/>
            <a:ext cx="2592388" cy="438150"/>
            <a:chOff x="504" y="3743"/>
            <a:chExt cx="1633" cy="276"/>
          </a:xfrm>
        </p:grpSpPr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>
              <a:off x="504" y="4019"/>
              <a:ext cx="16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210" name="Text Box 82"/>
            <p:cNvSpPr txBox="1">
              <a:spLocks noChangeArrowheads="1"/>
            </p:cNvSpPr>
            <p:nvPr/>
          </p:nvSpPr>
          <p:spPr bwMode="auto">
            <a:xfrm>
              <a:off x="1819" y="3743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j2</a:t>
              </a:r>
              <a:endPara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112"/>
          <p:cNvSpPr>
            <a:spLocks noChangeArrowheads="1"/>
          </p:cNvSpPr>
          <p:nvPr/>
        </p:nvSpPr>
        <p:spPr bwMode="auto">
          <a:xfrm>
            <a:off x="646946" y="5077445"/>
            <a:ext cx="7597462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Čemu odpovídá maximální nárůst činného výkonu ?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u="sng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 maximální činný výkon musí platit, že úhel  je nulový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u="sng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cos = 1  I = I</a:t>
            </a:r>
            <a:r>
              <a:rPr lang="cs-CZ" altLang="cs-CZ" sz="2000" u="sng" baseline="-25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č</a:t>
            </a:r>
            <a:r>
              <a:rPr lang="cs-CZ" altLang="cs-CZ" sz="2000" u="sng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(S = P)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48183" grpId="0" animBg="1"/>
      <p:bldP spid="48184" grpId="0" animBg="1"/>
      <p:bldP spid="48192" grpId="0" animBg="1"/>
      <p:bldP spid="48206" grpId="0" animBg="1"/>
      <p:bldP spid="482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576262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Odvození kompenzačního výkonu </a:t>
            </a:r>
            <a:endParaRPr lang="cs-CZ" altLang="cs-CZ" sz="40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1052513"/>
            <a:ext cx="871378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Základní předpoklad – nově připojené spotřebiče budou mít přibližně stejný účiník jako stávající.</a:t>
            </a:r>
          </a:p>
        </p:txBody>
      </p: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5661025"/>
            <a:ext cx="8497887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a)	nejprve připojíme nové spotřebiče bez omezení – stav 3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b)	protože nesmíme překročit zdánlivý výkon musíme přivést takový kompenzační proud, aby zdánlivý výkon zůstal konstantní</a:t>
            </a:r>
            <a:endParaRPr lang="cs-CZ" altLang="cs-CZ" sz="2400" u="sng" baseline="-2500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51257" name="Group 57"/>
          <p:cNvGrpSpPr>
            <a:grpSpLocks/>
          </p:cNvGrpSpPr>
          <p:nvPr/>
        </p:nvGrpSpPr>
        <p:grpSpPr bwMode="auto">
          <a:xfrm>
            <a:off x="4826000" y="4508500"/>
            <a:ext cx="1979613" cy="433388"/>
            <a:chOff x="2722" y="2840"/>
            <a:chExt cx="1247" cy="273"/>
          </a:xfrm>
        </p:grpSpPr>
        <p:sp>
          <p:nvSpPr>
            <p:cNvPr id="51232" name="Text Box 32"/>
            <p:cNvSpPr txBox="1">
              <a:spLocks noChangeArrowheads="1"/>
            </p:cNvSpPr>
            <p:nvPr/>
          </p:nvSpPr>
          <p:spPr bwMode="auto">
            <a:xfrm>
              <a:off x="2807" y="2840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en-US" altLang="cs-CZ" sz="18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flipH="1">
              <a:off x="2722" y="3113"/>
              <a:ext cx="1247" cy="0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253" name="Group 53"/>
          <p:cNvGrpSpPr>
            <a:grpSpLocks/>
          </p:cNvGrpSpPr>
          <p:nvPr/>
        </p:nvGrpSpPr>
        <p:grpSpPr bwMode="auto">
          <a:xfrm>
            <a:off x="1728788" y="1916113"/>
            <a:ext cx="3960812" cy="3455987"/>
            <a:chOff x="771" y="1207"/>
            <a:chExt cx="2495" cy="2177"/>
          </a:xfrm>
        </p:grpSpPr>
        <p:grpSp>
          <p:nvGrpSpPr>
            <p:cNvPr id="51205" name="Group 5"/>
            <p:cNvGrpSpPr>
              <a:grpSpLocks/>
            </p:cNvGrpSpPr>
            <p:nvPr/>
          </p:nvGrpSpPr>
          <p:grpSpPr bwMode="auto">
            <a:xfrm>
              <a:off x="1089" y="1207"/>
              <a:ext cx="453" cy="1950"/>
              <a:chOff x="504" y="2115"/>
              <a:chExt cx="453" cy="1950"/>
            </a:xfrm>
          </p:grpSpPr>
          <p:sp>
            <p:nvSpPr>
              <p:cNvPr id="51206" name="Line 6"/>
              <p:cNvSpPr>
                <a:spLocks noChangeShapeType="1"/>
              </p:cNvSpPr>
              <p:nvPr/>
            </p:nvSpPr>
            <p:spPr bwMode="auto">
              <a:xfrm flipV="1">
                <a:off x="504" y="2160"/>
                <a:ext cx="0" cy="190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med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07" name="Text Box 7"/>
              <p:cNvSpPr txBox="1">
                <a:spLocks noChangeArrowheads="1"/>
              </p:cNvSpPr>
              <p:nvPr/>
            </p:nvSpPr>
            <p:spPr bwMode="auto">
              <a:xfrm>
                <a:off x="549" y="2115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Û=U</a:t>
                </a:r>
              </a:p>
            </p:txBody>
          </p:sp>
        </p:grpSp>
        <p:grpSp>
          <p:nvGrpSpPr>
            <p:cNvPr id="51246" name="Group 46"/>
            <p:cNvGrpSpPr>
              <a:grpSpLocks/>
            </p:cNvGrpSpPr>
            <p:nvPr/>
          </p:nvGrpSpPr>
          <p:grpSpPr bwMode="auto">
            <a:xfrm>
              <a:off x="1089" y="3153"/>
              <a:ext cx="2177" cy="231"/>
              <a:chOff x="436" y="3153"/>
              <a:chExt cx="2177" cy="231"/>
            </a:xfrm>
          </p:grpSpPr>
          <p:sp>
            <p:nvSpPr>
              <p:cNvPr id="51209" name="Line 9"/>
              <p:cNvSpPr>
                <a:spLocks noChangeShapeType="1"/>
              </p:cNvSpPr>
              <p:nvPr/>
            </p:nvSpPr>
            <p:spPr bwMode="auto">
              <a:xfrm>
                <a:off x="436" y="3157"/>
                <a:ext cx="1995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0" name="Text Box 10"/>
              <p:cNvSpPr txBox="1">
                <a:spLocks noChangeArrowheads="1"/>
              </p:cNvSpPr>
              <p:nvPr/>
            </p:nvSpPr>
            <p:spPr bwMode="auto">
              <a:xfrm>
                <a:off x="2377" y="315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j1</a:t>
                </a:r>
                <a:endParaRPr lang="en-US" altLang="cs-CZ" sz="18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1089" y="1751"/>
              <a:ext cx="262" cy="1406"/>
              <a:chOff x="504" y="2659"/>
              <a:chExt cx="262" cy="1406"/>
            </a:xfrm>
          </p:grpSpPr>
          <p:sp>
            <p:nvSpPr>
              <p:cNvPr id="51212" name="Line 12"/>
              <p:cNvSpPr>
                <a:spLocks noChangeShapeType="1"/>
              </p:cNvSpPr>
              <p:nvPr/>
            </p:nvSpPr>
            <p:spPr bwMode="auto">
              <a:xfrm flipV="1">
                <a:off x="526" y="2885"/>
                <a:ext cx="0" cy="118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3" name="Text Box 13"/>
              <p:cNvSpPr txBox="1">
                <a:spLocks noChangeArrowheads="1"/>
              </p:cNvSpPr>
              <p:nvPr/>
            </p:nvSpPr>
            <p:spPr bwMode="auto">
              <a:xfrm>
                <a:off x="504" y="2659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8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8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089" y="1977"/>
              <a:ext cx="199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3084" y="1977"/>
              <a:ext cx="0" cy="11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43" name="Group 43"/>
            <p:cNvGrpSpPr>
              <a:grpSpLocks/>
            </p:cNvGrpSpPr>
            <p:nvPr/>
          </p:nvGrpSpPr>
          <p:grpSpPr bwMode="auto">
            <a:xfrm>
              <a:off x="1133" y="1752"/>
              <a:ext cx="1951" cy="1378"/>
              <a:chOff x="480" y="1752"/>
              <a:chExt cx="1951" cy="1378"/>
            </a:xfrm>
          </p:grpSpPr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 flipV="1">
                <a:off x="480" y="1977"/>
                <a:ext cx="1951" cy="1153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18" name="Text Box 18"/>
              <p:cNvSpPr txBox="1">
                <a:spLocks noChangeArrowheads="1"/>
              </p:cNvSpPr>
              <p:nvPr/>
            </p:nvSpPr>
            <p:spPr bwMode="auto">
              <a:xfrm>
                <a:off x="2154" y="1752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V="1">
              <a:off x="2722" y="1478"/>
              <a:ext cx="0" cy="163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21" name="Group 21"/>
            <p:cNvGrpSpPr>
              <a:grpSpLocks/>
            </p:cNvGrpSpPr>
            <p:nvPr/>
          </p:nvGrpSpPr>
          <p:grpSpPr bwMode="auto">
            <a:xfrm>
              <a:off x="1089" y="1474"/>
              <a:ext cx="1633" cy="1637"/>
              <a:chOff x="504" y="2382"/>
              <a:chExt cx="1633" cy="1637"/>
            </a:xfrm>
          </p:grpSpPr>
          <p:sp>
            <p:nvSpPr>
              <p:cNvPr id="51222" name="Line 22"/>
              <p:cNvSpPr>
                <a:spLocks noChangeShapeType="1"/>
              </p:cNvSpPr>
              <p:nvPr/>
            </p:nvSpPr>
            <p:spPr bwMode="auto">
              <a:xfrm flipV="1">
                <a:off x="504" y="2386"/>
                <a:ext cx="1633" cy="163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3" name="Text Box 23"/>
              <p:cNvSpPr txBox="1">
                <a:spLocks noChangeArrowheads="1"/>
              </p:cNvSpPr>
              <p:nvPr/>
            </p:nvSpPr>
            <p:spPr bwMode="auto">
              <a:xfrm>
                <a:off x="1701" y="2382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224" name="Group 24"/>
            <p:cNvGrpSpPr>
              <a:grpSpLocks/>
            </p:cNvGrpSpPr>
            <p:nvPr/>
          </p:nvGrpSpPr>
          <p:grpSpPr bwMode="auto">
            <a:xfrm>
              <a:off x="1088" y="2612"/>
              <a:ext cx="454" cy="273"/>
              <a:chOff x="1065" y="2840"/>
              <a:chExt cx="454" cy="273"/>
            </a:xfrm>
          </p:grpSpPr>
          <p:sp>
            <p:nvSpPr>
              <p:cNvPr id="51225" name="Text Box 25"/>
              <p:cNvSpPr txBox="1">
                <a:spLocks noChangeArrowheads="1"/>
              </p:cNvSpPr>
              <p:nvPr/>
            </p:nvSpPr>
            <p:spPr bwMode="auto">
              <a:xfrm>
                <a:off x="1065" y="2840"/>
                <a:ext cx="27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cs-CZ" altLang="cs-CZ" sz="20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en-US" altLang="cs-CZ" sz="20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auto">
              <a:xfrm>
                <a:off x="1066" y="2886"/>
                <a:ext cx="453" cy="227"/>
              </a:xfrm>
              <a:custGeom>
                <a:avLst/>
                <a:gdLst>
                  <a:gd name="T0" fmla="*/ 0 w 453"/>
                  <a:gd name="T1" fmla="*/ 0 h 227"/>
                  <a:gd name="T2" fmla="*/ 271 w 453"/>
                  <a:gd name="T3" fmla="*/ 51 h 227"/>
                  <a:gd name="T4" fmla="*/ 453 w 453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227">
                    <a:moveTo>
                      <a:pt x="0" y="0"/>
                    </a:moveTo>
                    <a:cubicBezTo>
                      <a:pt x="45" y="8"/>
                      <a:pt x="196" y="13"/>
                      <a:pt x="271" y="51"/>
                    </a:cubicBezTo>
                    <a:cubicBezTo>
                      <a:pt x="346" y="89"/>
                      <a:pt x="415" y="190"/>
                      <a:pt x="453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1227" name="Group 27"/>
            <p:cNvGrpSpPr>
              <a:grpSpLocks/>
            </p:cNvGrpSpPr>
            <p:nvPr/>
          </p:nvGrpSpPr>
          <p:grpSpPr bwMode="auto">
            <a:xfrm>
              <a:off x="1134" y="2340"/>
              <a:ext cx="454" cy="250"/>
              <a:chOff x="1111" y="2568"/>
              <a:chExt cx="454" cy="250"/>
            </a:xfrm>
          </p:grpSpPr>
          <p:sp>
            <p:nvSpPr>
              <p:cNvPr id="51228" name="Freeform 28"/>
              <p:cNvSpPr>
                <a:spLocks/>
              </p:cNvSpPr>
              <p:nvPr/>
            </p:nvSpPr>
            <p:spPr bwMode="auto">
              <a:xfrm>
                <a:off x="1111" y="2568"/>
                <a:ext cx="454" cy="227"/>
              </a:xfrm>
              <a:custGeom>
                <a:avLst/>
                <a:gdLst>
                  <a:gd name="T0" fmla="*/ 0 w 454"/>
                  <a:gd name="T1" fmla="*/ 0 h 227"/>
                  <a:gd name="T2" fmla="*/ 272 w 454"/>
                  <a:gd name="T3" fmla="*/ 46 h 227"/>
                  <a:gd name="T4" fmla="*/ 454 w 454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4" h="227">
                    <a:moveTo>
                      <a:pt x="0" y="0"/>
                    </a:moveTo>
                    <a:cubicBezTo>
                      <a:pt x="98" y="4"/>
                      <a:pt x="197" y="8"/>
                      <a:pt x="272" y="46"/>
                    </a:cubicBezTo>
                    <a:cubicBezTo>
                      <a:pt x="347" y="84"/>
                      <a:pt x="400" y="155"/>
                      <a:pt x="454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9" name="Text Box 29"/>
              <p:cNvSpPr txBox="1">
                <a:spLocks noChangeArrowheads="1"/>
              </p:cNvSpPr>
              <p:nvPr/>
            </p:nvSpPr>
            <p:spPr bwMode="auto">
              <a:xfrm>
                <a:off x="1202" y="2568"/>
                <a:ext cx="27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en-US" altLang="cs-CZ" sz="20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</a:p>
            </p:txBody>
          </p:sp>
        </p:grpSp>
        <p:sp>
          <p:nvSpPr>
            <p:cNvPr id="51230" name="Arc 30"/>
            <p:cNvSpPr>
              <a:spLocks noChangeAspect="1"/>
            </p:cNvSpPr>
            <p:nvPr/>
          </p:nvSpPr>
          <p:spPr bwMode="auto">
            <a:xfrm>
              <a:off x="1088" y="1381"/>
              <a:ext cx="2035" cy="1776"/>
            </a:xfrm>
            <a:custGeom>
              <a:avLst/>
              <a:gdLst>
                <a:gd name="G0" fmla="+- 0 0 0"/>
                <a:gd name="G1" fmla="+- 16581 0 0"/>
                <a:gd name="G2" fmla="+- 21600 0 0"/>
                <a:gd name="T0" fmla="*/ 13843 w 18992"/>
                <a:gd name="T1" fmla="*/ 0 h 16581"/>
                <a:gd name="T2" fmla="*/ 18992 w 18992"/>
                <a:gd name="T3" fmla="*/ 6291 h 16581"/>
                <a:gd name="T4" fmla="*/ 0 w 18992"/>
                <a:gd name="T5" fmla="*/ 16581 h 16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92" h="16581" fill="none" extrusionOk="0">
                  <a:moveTo>
                    <a:pt x="13843" y="-1"/>
                  </a:moveTo>
                  <a:cubicBezTo>
                    <a:pt x="15941" y="1752"/>
                    <a:pt x="17689" y="3887"/>
                    <a:pt x="18991" y="6291"/>
                  </a:cubicBezTo>
                </a:path>
                <a:path w="18992" h="16581" stroke="0" extrusionOk="0">
                  <a:moveTo>
                    <a:pt x="13843" y="-1"/>
                  </a:moveTo>
                  <a:cubicBezTo>
                    <a:pt x="15941" y="1752"/>
                    <a:pt x="17689" y="3887"/>
                    <a:pt x="18991" y="6291"/>
                  </a:cubicBezTo>
                  <a:lnTo>
                    <a:pt x="0" y="16581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cs-CZ"/>
            </a:p>
          </p:txBody>
        </p:sp>
        <p:grpSp>
          <p:nvGrpSpPr>
            <p:cNvPr id="51234" name="Group 34"/>
            <p:cNvGrpSpPr>
              <a:grpSpLocks/>
            </p:cNvGrpSpPr>
            <p:nvPr/>
          </p:nvGrpSpPr>
          <p:grpSpPr bwMode="auto">
            <a:xfrm>
              <a:off x="771" y="1388"/>
              <a:ext cx="294" cy="1769"/>
              <a:chOff x="186" y="2296"/>
              <a:chExt cx="294" cy="1769"/>
            </a:xfrm>
          </p:grpSpPr>
          <p:sp>
            <p:nvSpPr>
              <p:cNvPr id="51235" name="Text Box 35"/>
              <p:cNvSpPr txBox="1">
                <a:spLocks noChangeArrowheads="1"/>
              </p:cNvSpPr>
              <p:nvPr/>
            </p:nvSpPr>
            <p:spPr bwMode="auto">
              <a:xfrm>
                <a:off x="186" y="2296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1236" name="Line 36"/>
              <p:cNvSpPr>
                <a:spLocks noChangeShapeType="1"/>
              </p:cNvSpPr>
              <p:nvPr/>
            </p:nvSpPr>
            <p:spPr bwMode="auto">
              <a:xfrm flipV="1">
                <a:off x="480" y="2386"/>
                <a:ext cx="0" cy="167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flipH="1">
              <a:off x="1043" y="1478"/>
              <a:ext cx="167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grpSp>
          <p:nvGrpSpPr>
            <p:cNvPr id="51238" name="Group 38"/>
            <p:cNvGrpSpPr>
              <a:grpSpLocks/>
            </p:cNvGrpSpPr>
            <p:nvPr/>
          </p:nvGrpSpPr>
          <p:grpSpPr bwMode="auto">
            <a:xfrm>
              <a:off x="1089" y="2835"/>
              <a:ext cx="1633" cy="276"/>
              <a:chOff x="504" y="3743"/>
              <a:chExt cx="1633" cy="276"/>
            </a:xfrm>
          </p:grpSpPr>
          <p:sp>
            <p:nvSpPr>
              <p:cNvPr id="51239" name="Line 39"/>
              <p:cNvSpPr>
                <a:spLocks noChangeShapeType="1"/>
              </p:cNvSpPr>
              <p:nvPr/>
            </p:nvSpPr>
            <p:spPr bwMode="auto">
              <a:xfrm>
                <a:off x="504" y="4019"/>
                <a:ext cx="163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40" name="Text Box 40"/>
              <p:cNvSpPr txBox="1">
                <a:spLocks noChangeArrowheads="1"/>
              </p:cNvSpPr>
              <p:nvPr/>
            </p:nvSpPr>
            <p:spPr bwMode="auto">
              <a:xfrm>
                <a:off x="1819" y="37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j2</a:t>
                </a:r>
                <a:endPara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1255" name="Group 55"/>
          <p:cNvGrpSpPr>
            <a:grpSpLocks/>
          </p:cNvGrpSpPr>
          <p:nvPr/>
        </p:nvGrpSpPr>
        <p:grpSpPr bwMode="auto">
          <a:xfrm>
            <a:off x="2263775" y="2420938"/>
            <a:ext cx="4613275" cy="2592387"/>
            <a:chOff x="1108" y="1525"/>
            <a:chExt cx="2906" cy="1633"/>
          </a:xfrm>
        </p:grpSpPr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 rot="21540000" flipV="1">
              <a:off x="1108" y="1525"/>
              <a:ext cx="2906" cy="163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51245" name="Text Box 45"/>
            <p:cNvSpPr txBox="1">
              <a:spLocks noChangeArrowheads="1"/>
            </p:cNvSpPr>
            <p:nvPr/>
          </p:nvSpPr>
          <p:spPr bwMode="auto">
            <a:xfrm>
              <a:off x="3805" y="1611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altLang="cs-CZ" sz="18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248" name="Line 48"/>
          <p:cNvSpPr>
            <a:spLocks noChangeShapeType="1"/>
          </p:cNvSpPr>
          <p:nvPr/>
        </p:nvSpPr>
        <p:spPr bwMode="auto">
          <a:xfrm>
            <a:off x="4789488" y="2349500"/>
            <a:ext cx="2087562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6842125" y="2349500"/>
            <a:ext cx="0" cy="2735263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cs-CZ"/>
          </a:p>
        </p:txBody>
      </p:sp>
      <p:grpSp>
        <p:nvGrpSpPr>
          <p:cNvPr id="51256" name="Group 56"/>
          <p:cNvGrpSpPr>
            <a:grpSpLocks/>
          </p:cNvGrpSpPr>
          <p:nvPr/>
        </p:nvGrpSpPr>
        <p:grpSpPr bwMode="auto">
          <a:xfrm>
            <a:off x="2268538" y="5084763"/>
            <a:ext cx="4579937" cy="366712"/>
            <a:chOff x="1111" y="3203"/>
            <a:chExt cx="2885" cy="231"/>
          </a:xfrm>
        </p:grpSpPr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>
              <a:off x="1111" y="3203"/>
              <a:ext cx="288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51251" name="Text Box 51"/>
            <p:cNvSpPr txBox="1">
              <a:spLocks noChangeArrowheads="1"/>
            </p:cNvSpPr>
            <p:nvPr/>
          </p:nvSpPr>
          <p:spPr bwMode="auto">
            <a:xfrm>
              <a:off x="3747" y="3203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j3</a:t>
              </a:r>
              <a:endParaRPr lang="en-US" altLang="cs-CZ" sz="18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258" name="Group 58"/>
          <p:cNvGrpSpPr>
            <a:grpSpLocks/>
          </p:cNvGrpSpPr>
          <p:nvPr/>
        </p:nvGrpSpPr>
        <p:grpSpPr bwMode="auto">
          <a:xfrm>
            <a:off x="179388" y="4581525"/>
            <a:ext cx="1979612" cy="433388"/>
            <a:chOff x="2722" y="2840"/>
            <a:chExt cx="1247" cy="273"/>
          </a:xfrm>
        </p:grpSpPr>
        <p:sp>
          <p:nvSpPr>
            <p:cNvPr id="51259" name="Text Box 59"/>
            <p:cNvSpPr txBox="1">
              <a:spLocks noChangeArrowheads="1"/>
            </p:cNvSpPr>
            <p:nvPr/>
          </p:nvSpPr>
          <p:spPr bwMode="auto">
            <a:xfrm>
              <a:off x="2807" y="2840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 err="1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 err="1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en-US" altLang="cs-CZ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2722" y="3113"/>
              <a:ext cx="1247" cy="0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51248" grpId="0" animBg="1"/>
      <p:bldP spid="512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576262"/>
          </a:xfrm>
        </p:spPr>
        <p:txBody>
          <a:bodyPr/>
          <a:lstStyle/>
          <a:p>
            <a:pPr eaLnBrk="1" hangingPunct="1"/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Odvození kompenzačního výkonu </a:t>
            </a:r>
            <a:endParaRPr lang="cs-CZ" altLang="cs-CZ" sz="40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5940425" y="1268413"/>
            <a:ext cx="25574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stávající stav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 výkony S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Q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a P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l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zadání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- výkon P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grpSp>
        <p:nvGrpSpPr>
          <p:cNvPr id="52283" name="Group 59"/>
          <p:cNvGrpSpPr>
            <a:grpSpLocks/>
          </p:cNvGrpSpPr>
          <p:nvPr/>
        </p:nvGrpSpPr>
        <p:grpSpPr bwMode="auto">
          <a:xfrm>
            <a:off x="107950" y="844550"/>
            <a:ext cx="5386388" cy="2871788"/>
            <a:chOff x="68" y="532"/>
            <a:chExt cx="3393" cy="1809"/>
          </a:xfrm>
        </p:grpSpPr>
        <p:grpSp>
          <p:nvGrpSpPr>
            <p:cNvPr id="52229" name="Group 5"/>
            <p:cNvGrpSpPr>
              <a:grpSpLocks noChangeAspect="1"/>
            </p:cNvGrpSpPr>
            <p:nvPr/>
          </p:nvGrpSpPr>
          <p:grpSpPr bwMode="auto">
            <a:xfrm>
              <a:off x="2410" y="1835"/>
              <a:ext cx="998" cy="213"/>
              <a:chOff x="2722" y="2855"/>
              <a:chExt cx="1247" cy="267"/>
            </a:xfrm>
          </p:grpSpPr>
          <p:sp>
            <p:nvSpPr>
              <p:cNvPr id="52230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786" y="2855"/>
                <a:ext cx="25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endParaRPr lang="en-US" altLang="cs-CZ" sz="16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31" name="Line 7"/>
              <p:cNvSpPr>
                <a:spLocks noChangeAspect="1" noChangeShapeType="1"/>
              </p:cNvSpPr>
              <p:nvPr/>
            </p:nvSpPr>
            <p:spPr bwMode="auto">
              <a:xfrm flipH="1">
                <a:off x="2722" y="3113"/>
                <a:ext cx="1247" cy="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2233" name="Group 9"/>
            <p:cNvGrpSpPr>
              <a:grpSpLocks noChangeAspect="1"/>
            </p:cNvGrpSpPr>
            <p:nvPr/>
          </p:nvGrpSpPr>
          <p:grpSpPr bwMode="auto">
            <a:xfrm>
              <a:off x="1103" y="532"/>
              <a:ext cx="387" cy="1549"/>
              <a:chOff x="504" y="2130"/>
              <a:chExt cx="483" cy="1935"/>
            </a:xfrm>
          </p:grpSpPr>
          <p:sp>
            <p:nvSpPr>
              <p:cNvPr id="52234" name="Line 10"/>
              <p:cNvSpPr>
                <a:spLocks noChangeAspect="1" noChangeShapeType="1"/>
              </p:cNvSpPr>
              <p:nvPr/>
            </p:nvSpPr>
            <p:spPr bwMode="auto">
              <a:xfrm flipV="1">
                <a:off x="504" y="2160"/>
                <a:ext cx="0" cy="190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med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35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519" y="2130"/>
                <a:ext cx="468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Û=U</a:t>
                </a:r>
              </a:p>
            </p:txBody>
          </p:sp>
        </p:grpSp>
        <p:grpSp>
          <p:nvGrpSpPr>
            <p:cNvPr id="52236" name="Group 12"/>
            <p:cNvGrpSpPr>
              <a:grpSpLocks noChangeAspect="1"/>
            </p:cNvGrpSpPr>
            <p:nvPr/>
          </p:nvGrpSpPr>
          <p:grpSpPr bwMode="auto">
            <a:xfrm>
              <a:off x="1103" y="2081"/>
              <a:ext cx="1761" cy="222"/>
              <a:chOff x="436" y="3157"/>
              <a:chExt cx="2200" cy="277"/>
            </a:xfrm>
          </p:grpSpPr>
          <p:sp>
            <p:nvSpPr>
              <p:cNvPr id="52237" name="Line 13"/>
              <p:cNvSpPr>
                <a:spLocks noChangeAspect="1" noChangeShapeType="1"/>
              </p:cNvSpPr>
              <p:nvPr/>
            </p:nvSpPr>
            <p:spPr bwMode="auto">
              <a:xfrm>
                <a:off x="436" y="3157"/>
                <a:ext cx="1995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3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2355" y="3168"/>
                <a:ext cx="281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j1</a:t>
                </a:r>
                <a:endParaRPr lang="en-US" altLang="cs-CZ" sz="16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2239" name="Group 15"/>
            <p:cNvGrpSpPr>
              <a:grpSpLocks noChangeAspect="1"/>
            </p:cNvGrpSpPr>
            <p:nvPr/>
          </p:nvGrpSpPr>
          <p:grpSpPr bwMode="auto">
            <a:xfrm>
              <a:off x="1083" y="968"/>
              <a:ext cx="250" cy="1113"/>
              <a:chOff x="479" y="2674"/>
              <a:chExt cx="312" cy="1391"/>
            </a:xfrm>
          </p:grpSpPr>
          <p:sp>
            <p:nvSpPr>
              <p:cNvPr id="52240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526" y="2885"/>
                <a:ext cx="0" cy="118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41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479" y="2674"/>
                <a:ext cx="31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6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6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6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242" name="Line 18"/>
            <p:cNvSpPr>
              <a:spLocks noChangeAspect="1" noChangeShapeType="1"/>
            </p:cNvSpPr>
            <p:nvPr/>
          </p:nvSpPr>
          <p:spPr bwMode="auto">
            <a:xfrm>
              <a:off x="1103" y="1136"/>
              <a:ext cx="159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243" name="Line 19"/>
            <p:cNvSpPr>
              <a:spLocks noChangeAspect="1" noChangeShapeType="1"/>
            </p:cNvSpPr>
            <p:nvPr/>
          </p:nvSpPr>
          <p:spPr bwMode="auto">
            <a:xfrm flipV="1">
              <a:off x="2700" y="1136"/>
              <a:ext cx="0" cy="9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2244" name="Group 20"/>
            <p:cNvGrpSpPr>
              <a:grpSpLocks noChangeAspect="1"/>
            </p:cNvGrpSpPr>
            <p:nvPr/>
          </p:nvGrpSpPr>
          <p:grpSpPr bwMode="auto">
            <a:xfrm>
              <a:off x="1139" y="968"/>
              <a:ext cx="1561" cy="1092"/>
              <a:chOff x="480" y="1767"/>
              <a:chExt cx="1951" cy="1363"/>
            </a:xfrm>
          </p:grpSpPr>
          <p:sp>
            <p:nvSpPr>
              <p:cNvPr id="52245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480" y="1977"/>
                <a:ext cx="1951" cy="1153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46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2134" y="1767"/>
                <a:ext cx="251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6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247" name="Line 23"/>
            <p:cNvSpPr>
              <a:spLocks noChangeAspect="1" noChangeShapeType="1"/>
            </p:cNvSpPr>
            <p:nvPr/>
          </p:nvSpPr>
          <p:spPr bwMode="auto">
            <a:xfrm flipV="1">
              <a:off x="2410" y="737"/>
              <a:ext cx="0" cy="13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249" name="Line 25"/>
            <p:cNvSpPr>
              <a:spLocks noChangeAspect="1" noChangeShapeType="1"/>
            </p:cNvSpPr>
            <p:nvPr/>
          </p:nvSpPr>
          <p:spPr bwMode="auto">
            <a:xfrm flipV="1">
              <a:off x="1103" y="737"/>
              <a:ext cx="1307" cy="130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Text Box 26"/>
            <p:cNvSpPr txBox="1">
              <a:spLocks noChangeAspect="1" noChangeArrowheads="1"/>
            </p:cNvSpPr>
            <p:nvPr/>
          </p:nvSpPr>
          <p:spPr bwMode="auto">
            <a:xfrm>
              <a:off x="1746" y="746"/>
              <a:ext cx="4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6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6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cs-CZ" sz="16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cs-CZ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I</a:t>
              </a:r>
              <a:r>
                <a:rPr lang="en-US" altLang="cs-CZ" sz="16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2251" name="Group 27"/>
            <p:cNvGrpSpPr>
              <a:grpSpLocks noChangeAspect="1"/>
            </p:cNvGrpSpPr>
            <p:nvPr/>
          </p:nvGrpSpPr>
          <p:grpSpPr bwMode="auto">
            <a:xfrm>
              <a:off x="1091" y="1666"/>
              <a:ext cx="375" cy="213"/>
              <a:chOff x="1050" y="2871"/>
              <a:chExt cx="469" cy="267"/>
            </a:xfrm>
          </p:grpSpPr>
          <p:sp>
            <p:nvSpPr>
              <p:cNvPr id="5225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1050" y="2871"/>
                <a:ext cx="302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cs-CZ" altLang="cs-CZ" sz="16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en-US" altLang="cs-CZ" sz="16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52253" name="Freeform 29"/>
              <p:cNvSpPr>
                <a:spLocks noChangeAspect="1"/>
              </p:cNvSpPr>
              <p:nvPr/>
            </p:nvSpPr>
            <p:spPr bwMode="auto">
              <a:xfrm>
                <a:off x="1066" y="2886"/>
                <a:ext cx="453" cy="227"/>
              </a:xfrm>
              <a:custGeom>
                <a:avLst/>
                <a:gdLst>
                  <a:gd name="T0" fmla="*/ 0 w 453"/>
                  <a:gd name="T1" fmla="*/ 0 h 227"/>
                  <a:gd name="T2" fmla="*/ 271 w 453"/>
                  <a:gd name="T3" fmla="*/ 51 h 227"/>
                  <a:gd name="T4" fmla="*/ 453 w 453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227">
                    <a:moveTo>
                      <a:pt x="0" y="0"/>
                    </a:moveTo>
                    <a:cubicBezTo>
                      <a:pt x="45" y="8"/>
                      <a:pt x="196" y="13"/>
                      <a:pt x="271" y="51"/>
                    </a:cubicBezTo>
                    <a:cubicBezTo>
                      <a:pt x="346" y="89"/>
                      <a:pt x="415" y="190"/>
                      <a:pt x="453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2254" name="Group 30"/>
            <p:cNvGrpSpPr>
              <a:grpSpLocks noChangeAspect="1"/>
            </p:cNvGrpSpPr>
            <p:nvPr/>
          </p:nvGrpSpPr>
          <p:grpSpPr bwMode="auto">
            <a:xfrm>
              <a:off x="1139" y="1427"/>
              <a:ext cx="364" cy="238"/>
              <a:chOff x="1111" y="2568"/>
              <a:chExt cx="454" cy="297"/>
            </a:xfrm>
          </p:grpSpPr>
          <p:sp>
            <p:nvSpPr>
              <p:cNvPr id="52255" name="Freeform 31"/>
              <p:cNvSpPr>
                <a:spLocks noChangeAspect="1"/>
              </p:cNvSpPr>
              <p:nvPr/>
            </p:nvSpPr>
            <p:spPr bwMode="auto">
              <a:xfrm>
                <a:off x="1111" y="2568"/>
                <a:ext cx="454" cy="227"/>
              </a:xfrm>
              <a:custGeom>
                <a:avLst/>
                <a:gdLst>
                  <a:gd name="T0" fmla="*/ 0 w 454"/>
                  <a:gd name="T1" fmla="*/ 0 h 227"/>
                  <a:gd name="T2" fmla="*/ 272 w 454"/>
                  <a:gd name="T3" fmla="*/ 46 h 227"/>
                  <a:gd name="T4" fmla="*/ 454 w 454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4" h="227">
                    <a:moveTo>
                      <a:pt x="0" y="0"/>
                    </a:moveTo>
                    <a:cubicBezTo>
                      <a:pt x="98" y="4"/>
                      <a:pt x="197" y="8"/>
                      <a:pt x="272" y="46"/>
                    </a:cubicBezTo>
                    <a:cubicBezTo>
                      <a:pt x="347" y="84"/>
                      <a:pt x="400" y="155"/>
                      <a:pt x="454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6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1186" y="2599"/>
                <a:ext cx="303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en-US" altLang="cs-CZ" sz="16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</a:p>
            </p:txBody>
          </p:sp>
        </p:grpSp>
        <p:sp>
          <p:nvSpPr>
            <p:cNvPr id="52257" name="Arc 33"/>
            <p:cNvSpPr>
              <a:spLocks noChangeAspect="1"/>
            </p:cNvSpPr>
            <p:nvPr/>
          </p:nvSpPr>
          <p:spPr bwMode="auto">
            <a:xfrm>
              <a:off x="1103" y="659"/>
              <a:ext cx="1628" cy="1422"/>
            </a:xfrm>
            <a:custGeom>
              <a:avLst/>
              <a:gdLst>
                <a:gd name="G0" fmla="+- 0 0 0"/>
                <a:gd name="G1" fmla="+- 16581 0 0"/>
                <a:gd name="G2" fmla="+- 21600 0 0"/>
                <a:gd name="T0" fmla="*/ 13843 w 18992"/>
                <a:gd name="T1" fmla="*/ 0 h 16581"/>
                <a:gd name="T2" fmla="*/ 18992 w 18992"/>
                <a:gd name="T3" fmla="*/ 6291 h 16581"/>
                <a:gd name="T4" fmla="*/ 0 w 18992"/>
                <a:gd name="T5" fmla="*/ 16581 h 16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92" h="16581" fill="none" extrusionOk="0">
                  <a:moveTo>
                    <a:pt x="13843" y="-1"/>
                  </a:moveTo>
                  <a:cubicBezTo>
                    <a:pt x="15941" y="1752"/>
                    <a:pt x="17689" y="3887"/>
                    <a:pt x="18991" y="6291"/>
                  </a:cubicBezTo>
                </a:path>
                <a:path w="18992" h="16581" stroke="0" extrusionOk="0">
                  <a:moveTo>
                    <a:pt x="13843" y="-1"/>
                  </a:moveTo>
                  <a:cubicBezTo>
                    <a:pt x="15941" y="1752"/>
                    <a:pt x="17689" y="3887"/>
                    <a:pt x="18991" y="6291"/>
                  </a:cubicBezTo>
                  <a:lnTo>
                    <a:pt x="0" y="16581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cs-CZ"/>
            </a:p>
          </p:txBody>
        </p:sp>
        <p:grpSp>
          <p:nvGrpSpPr>
            <p:cNvPr id="52258" name="Group 34"/>
            <p:cNvGrpSpPr>
              <a:grpSpLocks noChangeAspect="1"/>
            </p:cNvGrpSpPr>
            <p:nvPr/>
          </p:nvGrpSpPr>
          <p:grpSpPr bwMode="auto">
            <a:xfrm>
              <a:off x="829" y="677"/>
              <a:ext cx="255" cy="1404"/>
              <a:chOff x="161" y="2311"/>
              <a:chExt cx="319" cy="1754"/>
            </a:xfrm>
          </p:grpSpPr>
          <p:sp>
            <p:nvSpPr>
              <p:cNvPr id="52259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161" y="2311"/>
                <a:ext cx="313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6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6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2260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480" y="2386"/>
                <a:ext cx="0" cy="167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2261" name="Line 37"/>
            <p:cNvSpPr>
              <a:spLocks noChangeAspect="1" noChangeShapeType="1"/>
            </p:cNvSpPr>
            <p:nvPr/>
          </p:nvSpPr>
          <p:spPr bwMode="auto">
            <a:xfrm flipH="1">
              <a:off x="1067" y="737"/>
              <a:ext cx="134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grpSp>
          <p:nvGrpSpPr>
            <p:cNvPr id="52262" name="Group 38"/>
            <p:cNvGrpSpPr>
              <a:grpSpLocks noChangeAspect="1"/>
            </p:cNvGrpSpPr>
            <p:nvPr/>
          </p:nvGrpSpPr>
          <p:grpSpPr bwMode="auto">
            <a:xfrm>
              <a:off x="1103" y="1835"/>
              <a:ext cx="1307" cy="213"/>
              <a:chOff x="504" y="3758"/>
              <a:chExt cx="1633" cy="265"/>
            </a:xfrm>
          </p:grpSpPr>
          <p:sp>
            <p:nvSpPr>
              <p:cNvPr id="52263" name="Line 39"/>
              <p:cNvSpPr>
                <a:spLocks noChangeAspect="1" noChangeShapeType="1"/>
              </p:cNvSpPr>
              <p:nvPr/>
            </p:nvSpPr>
            <p:spPr bwMode="auto">
              <a:xfrm>
                <a:off x="504" y="4019"/>
                <a:ext cx="163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4" name="Text Box 40"/>
              <p:cNvSpPr txBox="1">
                <a:spLocks noChangeAspect="1" noChangeArrowheads="1"/>
              </p:cNvSpPr>
              <p:nvPr/>
            </p:nvSpPr>
            <p:spPr bwMode="auto">
              <a:xfrm>
                <a:off x="1797" y="3758"/>
                <a:ext cx="281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j2</a:t>
                </a:r>
                <a:endParaRPr lang="en-US" altLang="cs-CZ" sz="16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2265" name="Group 41"/>
            <p:cNvGrpSpPr>
              <a:grpSpLocks noChangeAspect="1"/>
            </p:cNvGrpSpPr>
            <p:nvPr/>
          </p:nvGrpSpPr>
          <p:grpSpPr bwMode="auto">
            <a:xfrm>
              <a:off x="1119" y="775"/>
              <a:ext cx="2342" cy="1307"/>
              <a:chOff x="1108" y="1525"/>
              <a:chExt cx="2927" cy="1633"/>
            </a:xfrm>
          </p:grpSpPr>
          <p:sp>
            <p:nvSpPr>
              <p:cNvPr id="52266" name="Line 42"/>
              <p:cNvSpPr>
                <a:spLocks noChangeAspect="1" noChangeShapeType="1"/>
              </p:cNvSpPr>
              <p:nvPr/>
            </p:nvSpPr>
            <p:spPr bwMode="auto">
              <a:xfrm rot="21540000" flipV="1">
                <a:off x="1108" y="1525"/>
                <a:ext cx="2906" cy="1633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52267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784" y="1626"/>
                <a:ext cx="251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altLang="cs-CZ" sz="16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268" name="Line 44"/>
            <p:cNvSpPr>
              <a:spLocks noChangeAspect="1" noChangeShapeType="1"/>
            </p:cNvSpPr>
            <p:nvPr/>
          </p:nvSpPr>
          <p:spPr bwMode="auto">
            <a:xfrm>
              <a:off x="2392" y="739"/>
              <a:ext cx="10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52269" name="Line 45"/>
            <p:cNvSpPr>
              <a:spLocks noChangeAspect="1" noChangeShapeType="1"/>
            </p:cNvSpPr>
            <p:nvPr/>
          </p:nvSpPr>
          <p:spPr bwMode="auto">
            <a:xfrm>
              <a:off x="3427" y="739"/>
              <a:ext cx="0" cy="13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endParaRPr lang="cs-CZ"/>
            </a:p>
          </p:txBody>
        </p:sp>
        <p:grpSp>
          <p:nvGrpSpPr>
            <p:cNvPr id="52270" name="Group 46"/>
            <p:cNvGrpSpPr>
              <a:grpSpLocks noChangeAspect="1"/>
            </p:cNvGrpSpPr>
            <p:nvPr/>
          </p:nvGrpSpPr>
          <p:grpSpPr bwMode="auto">
            <a:xfrm>
              <a:off x="1121" y="2118"/>
              <a:ext cx="2317" cy="223"/>
              <a:chOff x="1111" y="3203"/>
              <a:chExt cx="2895" cy="279"/>
            </a:xfrm>
          </p:grpSpPr>
          <p:sp>
            <p:nvSpPr>
              <p:cNvPr id="52271" name="Line 47"/>
              <p:cNvSpPr>
                <a:spLocks noChangeAspect="1" noChangeShapeType="1"/>
              </p:cNvSpPr>
              <p:nvPr/>
            </p:nvSpPr>
            <p:spPr bwMode="auto">
              <a:xfrm>
                <a:off x="1111" y="3203"/>
                <a:ext cx="2885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52272" name="Text Box 48"/>
              <p:cNvSpPr txBox="1">
                <a:spLocks noChangeAspect="1" noChangeArrowheads="1"/>
              </p:cNvSpPr>
              <p:nvPr/>
            </p:nvSpPr>
            <p:spPr bwMode="auto">
              <a:xfrm>
                <a:off x="3725" y="3218"/>
                <a:ext cx="281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j3</a:t>
                </a:r>
                <a:endParaRPr lang="en-US" altLang="cs-CZ" sz="16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2273" name="Group 49"/>
            <p:cNvGrpSpPr>
              <a:grpSpLocks noChangeAspect="1"/>
            </p:cNvGrpSpPr>
            <p:nvPr/>
          </p:nvGrpSpPr>
          <p:grpSpPr bwMode="auto">
            <a:xfrm>
              <a:off x="68" y="1876"/>
              <a:ext cx="998" cy="213"/>
              <a:chOff x="2722" y="2855"/>
              <a:chExt cx="1247" cy="266"/>
            </a:xfrm>
          </p:grpSpPr>
          <p:sp>
            <p:nvSpPr>
              <p:cNvPr id="52274" name="Text Box 50"/>
              <p:cNvSpPr txBox="1">
                <a:spLocks noChangeAspect="1" noChangeArrowheads="1"/>
              </p:cNvSpPr>
              <p:nvPr/>
            </p:nvSpPr>
            <p:spPr bwMode="auto">
              <a:xfrm>
                <a:off x="2786" y="2855"/>
                <a:ext cx="251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6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600" baseline="-250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endParaRPr lang="en-US" altLang="cs-CZ" sz="16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75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2722" y="3113"/>
                <a:ext cx="1247" cy="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5940425" y="2420938"/>
            <a:ext cx="1511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výpočet Q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5940425" y="2833688"/>
          <a:ext cx="19446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0" name="Rovnice" r:id="rId3" imgW="850680" imgH="228600" progId="Equation.3">
                  <p:embed/>
                </p:oleObj>
              </mc:Choice>
              <mc:Fallback>
                <p:oleObj name="Rovnice" r:id="rId3" imgW="85068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833688"/>
                        <a:ext cx="1944688" cy="523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12"/>
          <p:cNvSpPr>
            <a:spLocks noChangeArrowheads="1"/>
          </p:cNvSpPr>
          <p:nvPr/>
        </p:nvSpPr>
        <p:spPr bwMode="auto">
          <a:xfrm>
            <a:off x="179388" y="3789363"/>
            <a:ext cx="3671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Požadovaný jalový výkon Q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graphicFrame>
        <p:nvGraphicFramePr>
          <p:cNvPr id="4" name="Object 119"/>
          <p:cNvGraphicFramePr>
            <a:graphicFrameLocks noChangeAspect="1"/>
          </p:cNvGraphicFramePr>
          <p:nvPr/>
        </p:nvGraphicFramePr>
        <p:xfrm>
          <a:off x="3851275" y="3789363"/>
          <a:ext cx="21478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1" name="Rovnice" r:id="rId5" imgW="939600" imgH="279360" progId="Equation.3">
                  <p:embed/>
                </p:oleObj>
              </mc:Choice>
              <mc:Fallback>
                <p:oleObj name="Rovnice" r:id="rId5" imgW="939600" imgH="27936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789363"/>
                        <a:ext cx="2147888" cy="641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07950" y="4797425"/>
            <a:ext cx="29511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Kompenzační výkon Q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3132138" y="4652963"/>
          <a:ext cx="18573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2" name="Rovnice" r:id="rId7" imgW="812520" imgH="228600" progId="Equation.3">
                  <p:embed/>
                </p:oleObj>
              </mc:Choice>
              <mc:Fallback>
                <p:oleObj name="Rovnice" r:id="rId7" imgW="81252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652963"/>
                        <a:ext cx="1857375" cy="523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107950" y="5499100"/>
            <a:ext cx="15843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Nový účiník</a:t>
            </a:r>
            <a:endParaRPr lang="cs-CZ" altLang="cs-CZ" sz="2000" baseline="-2500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1706563" y="5318125"/>
          <a:ext cx="12811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3" name="Rovnice" r:id="rId9" imgW="736560" imgH="431640" progId="Equation.3">
                  <p:embed/>
                </p:oleObj>
              </mc:Choice>
              <mc:Fallback>
                <p:oleObj name="Rovnice" r:id="rId9" imgW="73656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5318125"/>
                        <a:ext cx="1281112" cy="754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88" name="Picture 64" descr="MC90042448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508500"/>
            <a:ext cx="19558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kompenzační výkon a nový účiník. Stávající výkon dílny je 40kW s účiníkem 0,8. Je požadavek zvýšení činného výkonu o 5kW (se stejným účiníkem), stávající zdánlivý výkon musí zůstat zachován.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1.	Výpočet zdánlivého výkonu S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  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4356100" y="1989138"/>
          <a:ext cx="2768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1" name="Rovnice" r:id="rId3" imgW="1612800" imgH="431640" progId="Equation.3">
                  <p:embed/>
                </p:oleObj>
              </mc:Choice>
              <mc:Fallback>
                <p:oleObj name="Rovnice" r:id="rId3" imgW="161280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989138"/>
                        <a:ext cx="2768600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2852738"/>
            <a:ext cx="7561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2.	Výpočet jalového výkonu (Q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3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) po zvýšení činného výkonu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3" name="Object 119"/>
          <p:cNvGraphicFramePr>
            <a:graphicFrameLocks noChangeAspect="1"/>
          </p:cNvGraphicFramePr>
          <p:nvPr/>
        </p:nvGraphicFramePr>
        <p:xfrm>
          <a:off x="609600" y="3213100"/>
          <a:ext cx="64103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2" name="Rovnice" r:id="rId5" imgW="3822480" imgH="431640" progId="Equation.3">
                  <p:embed/>
                </p:oleObj>
              </mc:Choice>
              <mc:Fallback>
                <p:oleObj name="Rovnice" r:id="rId5" imgW="382248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13100"/>
                        <a:ext cx="6410325" cy="727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179388" y="4221163"/>
            <a:ext cx="59769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3.	Výpočet požadovaného jalového výkonu (Q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5" name="Object 119"/>
          <p:cNvGraphicFramePr>
            <a:graphicFrameLocks noChangeAspect="1"/>
          </p:cNvGraphicFramePr>
          <p:nvPr/>
        </p:nvGraphicFramePr>
        <p:xfrm>
          <a:off x="609600" y="4581525"/>
          <a:ext cx="43227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3" name="Rovnice" r:id="rId7" imgW="2476440" imgH="279360" progId="Equation.3">
                  <p:embed/>
                </p:oleObj>
              </mc:Choice>
              <mc:Fallback>
                <p:oleObj name="Rovnice" r:id="rId7" imgW="2476440" imgH="27936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81525"/>
                        <a:ext cx="4322763" cy="490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2"/>
          <p:cNvSpPr>
            <a:spLocks noChangeArrowheads="1"/>
          </p:cNvSpPr>
          <p:nvPr/>
        </p:nvSpPr>
        <p:spPr bwMode="auto">
          <a:xfrm>
            <a:off x="179388" y="5229225"/>
            <a:ext cx="4464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4.	Výpočet kompenzačního výkonu </a:t>
            </a:r>
          </a:p>
        </p:txBody>
      </p:sp>
      <p:graphicFrame>
        <p:nvGraphicFramePr>
          <p:cNvPr id="7" name="Object 119"/>
          <p:cNvGraphicFramePr>
            <a:graphicFrameLocks noChangeAspect="1"/>
          </p:cNvGraphicFramePr>
          <p:nvPr/>
        </p:nvGraphicFramePr>
        <p:xfrm>
          <a:off x="552450" y="5589588"/>
          <a:ext cx="49069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4" name="Rovnice" r:id="rId9" imgW="2438280" imgH="228600" progId="Equation.3">
                  <p:embed/>
                </p:oleObj>
              </mc:Choice>
              <mc:Fallback>
                <p:oleObj name="Rovnice" r:id="rId9" imgW="243828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5589588"/>
                        <a:ext cx="4906963" cy="463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2"/>
          <p:cNvSpPr>
            <a:spLocks noChangeArrowheads="1"/>
          </p:cNvSpPr>
          <p:nvPr/>
        </p:nvSpPr>
        <p:spPr bwMode="auto">
          <a:xfrm>
            <a:off x="3419475" y="6237288"/>
            <a:ext cx="2520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5.	Výpočet účiníku</a:t>
            </a:r>
          </a:p>
        </p:txBody>
      </p:sp>
      <p:graphicFrame>
        <p:nvGraphicFramePr>
          <p:cNvPr id="9" name="Object 119"/>
          <p:cNvGraphicFramePr>
            <a:graphicFrameLocks noChangeAspect="1"/>
          </p:cNvGraphicFramePr>
          <p:nvPr/>
        </p:nvGraphicFramePr>
        <p:xfrm>
          <a:off x="5867400" y="5902325"/>
          <a:ext cx="25209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5" name="Rovnice" r:id="rId11" imgW="1409400" imgH="431640" progId="Equation.3">
                  <p:embed/>
                </p:oleObj>
              </mc:Choice>
              <mc:Fallback>
                <p:oleObj name="Rovnice" r:id="rId11" imgW="140940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902325"/>
                        <a:ext cx="2520950" cy="779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t="14030" r="30312" b="23958"/>
          <a:stretch>
            <a:fillRect/>
          </a:stretch>
        </p:blipFill>
        <p:spPr bwMode="auto">
          <a:xfrm>
            <a:off x="107950" y="260350"/>
            <a:ext cx="8963025" cy="649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t="14030" r="30885" b="23958"/>
          <a:stretch>
            <a:fillRect/>
          </a:stretch>
        </p:blipFill>
        <p:spPr bwMode="auto">
          <a:xfrm>
            <a:off x="34925" y="115888"/>
            <a:ext cx="9036050" cy="659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Vypočítejte kompenzační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výkon, kapacitu kondenzátorů, starý a nový účiník.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Stávající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výkon dílny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je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50kW, proud 95A a napětí 400V.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Je požadavek zvýšení činného výkonu o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10kW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(se stejným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účiníkem jako účiník dílny),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stávající zdánlivý výkon musí zůstat zachován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.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12"/>
          <p:cNvSpPr>
            <a:spLocks noChangeArrowheads="1"/>
          </p:cNvSpPr>
          <p:nvPr/>
        </p:nvSpPr>
        <p:spPr bwMode="auto">
          <a:xfrm>
            <a:off x="145506" y="2511984"/>
            <a:ext cx="457051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1.	Výpočet zdánlivého výkonu (S1)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4" name="Rectangle 112"/>
          <p:cNvSpPr>
            <a:spLocks noChangeArrowheads="1"/>
          </p:cNvSpPr>
          <p:nvPr/>
        </p:nvSpPr>
        <p:spPr bwMode="auto">
          <a:xfrm>
            <a:off x="179090" y="4097681"/>
            <a:ext cx="8031291" cy="68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4.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Výpočet jalového výkonu (Q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3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) po zvýšení činného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výkonu bez kompenzace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4716016" y="2511984"/>
            <a:ext cx="194421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S1 = 65,74kVA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6" name="Rectangle 112"/>
          <p:cNvSpPr>
            <a:spLocks noChangeArrowheads="1"/>
          </p:cNvSpPr>
          <p:nvPr/>
        </p:nvSpPr>
        <p:spPr bwMode="auto">
          <a:xfrm>
            <a:off x="3033518" y="4406557"/>
            <a:ext cx="215055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51,218kvar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145506" y="3587314"/>
            <a:ext cx="585282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3.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Výpočet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účiníku po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zvýšení činného výkonu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" name="Rectangle 112"/>
          <p:cNvSpPr>
            <a:spLocks noChangeArrowheads="1"/>
          </p:cNvSpPr>
          <p:nvPr/>
        </p:nvSpPr>
        <p:spPr bwMode="auto">
          <a:xfrm>
            <a:off x="6266165" y="3591530"/>
            <a:ext cx="194421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účiník = 0,913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9" name="Rectangle 112"/>
          <p:cNvSpPr>
            <a:spLocks noChangeArrowheads="1"/>
          </p:cNvSpPr>
          <p:nvPr/>
        </p:nvSpPr>
        <p:spPr bwMode="auto">
          <a:xfrm>
            <a:off x="145506" y="3049649"/>
            <a:ext cx="428247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2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.	Výpočet původního účiníku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0" name="Rectangle 112"/>
          <p:cNvSpPr>
            <a:spLocks noChangeArrowheads="1"/>
          </p:cNvSpPr>
          <p:nvPr/>
        </p:nvSpPr>
        <p:spPr bwMode="auto">
          <a:xfrm>
            <a:off x="4211960" y="3030550"/>
            <a:ext cx="194421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účiník = 0,760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1" name="Rectangle 112"/>
          <p:cNvSpPr>
            <a:spLocks noChangeArrowheads="1"/>
          </p:cNvSpPr>
          <p:nvPr/>
        </p:nvSpPr>
        <p:spPr bwMode="auto">
          <a:xfrm>
            <a:off x="179090" y="4918120"/>
            <a:ext cx="607228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5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Výpočet 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jalového výkonu po kompenzaci 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(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Q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</a:rPr>
              <a:t>2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2" name="Rectangle 112"/>
          <p:cNvSpPr>
            <a:spLocks noChangeArrowheads="1"/>
          </p:cNvSpPr>
          <p:nvPr/>
        </p:nvSpPr>
        <p:spPr bwMode="auto">
          <a:xfrm>
            <a:off x="6516216" y="4918120"/>
            <a:ext cx="215055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Q2 = 26,865kvar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3" name="Rectangle 112"/>
          <p:cNvSpPr>
            <a:spLocks noChangeArrowheads="1"/>
          </p:cNvSpPr>
          <p:nvPr/>
        </p:nvSpPr>
        <p:spPr bwMode="auto">
          <a:xfrm>
            <a:off x="193879" y="5488273"/>
            <a:ext cx="437812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6.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Kompenzační jalový výkon (</a:t>
            </a: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Q</a:t>
            </a:r>
            <a:r>
              <a:rPr lang="cs-CZ" altLang="cs-CZ" sz="2000" baseline="-25000" dirty="0" err="1">
                <a:solidFill>
                  <a:schemeClr val="bg2"/>
                </a:solidFill>
                <a:latin typeface="Arial" panose="020B0604020202020204" pitchFamily="34" charset="0"/>
              </a:rPr>
              <a:t>k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4716016" y="5505298"/>
            <a:ext cx="215055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Qk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24,353kvar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5" name="Rectangle 112"/>
          <p:cNvSpPr>
            <a:spLocks noChangeArrowheads="1"/>
          </p:cNvSpPr>
          <p:nvPr/>
        </p:nvSpPr>
        <p:spPr bwMode="auto">
          <a:xfrm>
            <a:off x="223478" y="6058426"/>
            <a:ext cx="604268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7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Kompenzační jalový výkon jednofázový  (Q</a:t>
            </a:r>
            <a:r>
              <a:rPr lang="cs-CZ" altLang="cs-CZ" sz="2000" baseline="-25000" dirty="0" smtClean="0">
                <a:solidFill>
                  <a:schemeClr val="bg2"/>
                </a:solidFill>
                <a:latin typeface="Arial" panose="020B0604020202020204" pitchFamily="34" charset="0"/>
              </a:rPr>
              <a:t>k1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6" name="Rectangle 112"/>
          <p:cNvSpPr>
            <a:spLocks noChangeArrowheads="1"/>
          </p:cNvSpPr>
          <p:nvPr/>
        </p:nvSpPr>
        <p:spPr bwMode="auto">
          <a:xfrm>
            <a:off x="6516216" y="6058426"/>
            <a:ext cx="215055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Qk1 = 8,117kvar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7621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2"/>
          <p:cNvSpPr>
            <a:spLocks noChangeArrowheads="1"/>
          </p:cNvSpPr>
          <p:nvPr/>
        </p:nvSpPr>
        <p:spPr bwMode="auto">
          <a:xfrm>
            <a:off x="278083" y="980728"/>
            <a:ext cx="335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8.	Kapacita kondenzátorů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4241370" y="938124"/>
            <a:ext cx="2459711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Ck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161,58mikroF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278083" y="2056058"/>
            <a:ext cx="306978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10.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Kompenzační proud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" name="Rectangle 112"/>
          <p:cNvSpPr>
            <a:spLocks noChangeArrowheads="1"/>
          </p:cNvSpPr>
          <p:nvPr/>
        </p:nvSpPr>
        <p:spPr bwMode="auto">
          <a:xfrm>
            <a:off x="3524438" y="2044229"/>
            <a:ext cx="194421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Ik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35,11A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9" name="Rectangle 112"/>
          <p:cNvSpPr>
            <a:spLocks noChangeArrowheads="1"/>
          </p:cNvSpPr>
          <p:nvPr/>
        </p:nvSpPr>
        <p:spPr bwMode="auto">
          <a:xfrm>
            <a:off x="278083" y="1518393"/>
            <a:ext cx="428247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</a:rPr>
              <a:t>9.	Kompenzační proud fázový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0" name="Rectangle 112"/>
          <p:cNvSpPr>
            <a:spLocks noChangeArrowheads="1"/>
          </p:cNvSpPr>
          <p:nvPr/>
        </p:nvSpPr>
        <p:spPr bwMode="auto">
          <a:xfrm>
            <a:off x="4344537" y="1499294"/>
            <a:ext cx="194421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Ikf</a:t>
            </a: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20,29A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167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1660" t="17719" r="25287" b="12392"/>
          <a:stretch/>
        </p:blipFill>
        <p:spPr>
          <a:xfrm>
            <a:off x="323528" y="1268215"/>
            <a:ext cx="8568952" cy="460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979613" y="188913"/>
            <a:ext cx="4392612" cy="719137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Základní pojmy </a:t>
            </a:r>
            <a:endParaRPr lang="cs-CZ" altLang="cs-CZ" sz="40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1052513"/>
            <a:ext cx="8785225" cy="569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974850" algn="l"/>
                <a:tab pos="2246313" algn="l"/>
                <a:tab pos="3951288" algn="l"/>
                <a:tab pos="4210050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</a:rPr>
              <a:t>Kompenzace 	-	vytvoření jalového výkonu v místě spotřeby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Comic Sans MS" panose="030F0702030302020204" pitchFamily="66" charset="0"/>
              </a:rPr>
              <a:t>Jaké prvky lze využít ke kompenzaci ?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</a:rPr>
              <a:t>Nejjednodušší je využití </a:t>
            </a: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</a:rPr>
              <a:t>cívky pro kompenzaci kapacitního jalového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</a:rPr>
              <a:t>výkonu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</a:rPr>
              <a:t> a </a:t>
            </a: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</a:rPr>
              <a:t>kondenzátoru pro kompenzaci indukčního jalového výkonu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Comic Sans MS" panose="030F0702030302020204" pitchFamily="66" charset="0"/>
              </a:rPr>
              <a:t>Proč je to možné ?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Kondenzátor je spotřebič kapacitní energii. Stejně lze ale definovat, že je zdrojem indukční energie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Cívka je spotřebič indukční energie a zdrojem kapacitní energie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U ideální cívky (kondenzátoru) je kompenzace bezeztrátová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Hlavní účel kompenzace může být různý, vždy ale dojde ke snížení odběru jalové energie ze sítě – </a:t>
            </a: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zlepšení účiníku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 u="sng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Hlavní význam kompenzace</a:t>
            </a: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	-	zlepšení účiníku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		-	zvýšení činného výkonu zdroje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		-	kompenzace vedení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0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0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0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0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1107" t="17719" r="25840" b="12392"/>
          <a:stretch/>
        </p:blipFill>
        <p:spPr>
          <a:xfrm>
            <a:off x="107504" y="1124744"/>
            <a:ext cx="8856984" cy="47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1107" t="18703" r="25840" b="12392"/>
          <a:stretch/>
        </p:blipFill>
        <p:spPr>
          <a:xfrm>
            <a:off x="179512" y="1340768"/>
            <a:ext cx="8896074" cy="47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cs-CZ" u="sng" dirty="0" smtClean="0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31747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b="0">
              <a:latin typeface="Comic Sans MS" panose="030F0702030302020204" pitchFamily="66" charset="0"/>
            </a:endParaRPr>
          </a:p>
        </p:txBody>
      </p:sp>
      <p:sp>
        <p:nvSpPr>
          <p:cNvPr id="31748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85286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>
                <a:latin typeface="Comic Sans MS" panose="030F0702030302020204" pitchFamily="66" charset="0"/>
              </a:rPr>
              <a:t>Blahovec	Elektrotechnika 1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0">
                <a:hlinkClick r:id="rId2"/>
              </a:rPr>
              <a:t>http://www.leifiphysik.de/index.php</a:t>
            </a:r>
            <a:endParaRPr lang="cs-CZ" altLang="cs-CZ" b="0"/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0">
                <a:hlinkClick r:id="rId3"/>
              </a:rPr>
              <a:t>http://www.zum.de/dwu/umaptg.htm</a:t>
            </a:r>
            <a:endParaRPr lang="cs-CZ" altLang="cs-CZ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pPr eaLnBrk="1" hangingPunct="1"/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Kompenzace pro zlepšení účiníku </a:t>
            </a:r>
            <a:endParaRPr lang="cs-CZ" altLang="cs-CZ" sz="40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512" y="3492311"/>
            <a:ext cx="28082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bez kompenzace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85664"/>
              </p:ext>
            </p:extLst>
          </p:nvPr>
        </p:nvGraphicFramePr>
        <p:xfrm>
          <a:off x="4860032" y="3471785"/>
          <a:ext cx="10112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6" name="Rovnice" r:id="rId3" imgW="723600" imgH="241200" progId="Equation.3">
                  <p:embed/>
                </p:oleObj>
              </mc:Choice>
              <mc:Fallback>
                <p:oleObj name="Rovnice" r:id="rId3" imgW="72360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471785"/>
                        <a:ext cx="1011237" cy="338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476150"/>
              </p:ext>
            </p:extLst>
          </p:nvPr>
        </p:nvGraphicFramePr>
        <p:xfrm>
          <a:off x="6731694" y="3471785"/>
          <a:ext cx="10112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7" name="Rovnice" r:id="rId5" imgW="723600" imgH="241200" progId="Equation.3">
                  <p:embed/>
                </p:oleObj>
              </mc:Choice>
              <mc:Fallback>
                <p:oleObj name="Rovnice" r:id="rId5" imgW="72360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694" y="3471785"/>
                        <a:ext cx="1011238" cy="338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46" name="Group 30"/>
          <p:cNvGrpSpPr>
            <a:grpSpLocks/>
          </p:cNvGrpSpPr>
          <p:nvPr/>
        </p:nvGrpSpPr>
        <p:grpSpPr bwMode="auto">
          <a:xfrm>
            <a:off x="3275707" y="3544810"/>
            <a:ext cx="5256212" cy="719137"/>
            <a:chOff x="2109" y="845"/>
            <a:chExt cx="3311" cy="453"/>
          </a:xfrm>
        </p:grpSpPr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2109" y="884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34827" name="Group 11"/>
            <p:cNvGrpSpPr>
              <a:grpSpLocks/>
            </p:cNvGrpSpPr>
            <p:nvPr/>
          </p:nvGrpSpPr>
          <p:grpSpPr bwMode="auto">
            <a:xfrm>
              <a:off x="4150" y="845"/>
              <a:ext cx="0" cy="453"/>
              <a:chOff x="1383" y="1117"/>
              <a:chExt cx="0" cy="453"/>
            </a:xfrm>
          </p:grpSpPr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1383" y="1117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>
                <a:off x="1383" y="1343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5057" y="891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34833" name="Group 17"/>
            <p:cNvGrpSpPr>
              <a:grpSpLocks/>
            </p:cNvGrpSpPr>
            <p:nvPr/>
          </p:nvGrpSpPr>
          <p:grpSpPr bwMode="auto">
            <a:xfrm>
              <a:off x="2699" y="845"/>
              <a:ext cx="0" cy="453"/>
              <a:chOff x="1383" y="1117"/>
              <a:chExt cx="0" cy="453"/>
            </a:xfrm>
          </p:grpSpPr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1383" y="1117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1383" y="1343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>
              <a:off x="2472" y="1072"/>
              <a:ext cx="22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2699" y="1072"/>
              <a:ext cx="145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4150" y="1072"/>
              <a:ext cx="90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181" y="94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1800">
                  <a:solidFill>
                    <a:schemeClr val="bg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5133" y="94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cs-CZ" altLang="cs-CZ" sz="1800" dirty="0">
                  <a:solidFill>
                    <a:schemeClr val="bg2"/>
                  </a:solidFill>
                  <a:latin typeface="Arial" panose="020B0604020202020204" pitchFamily="34" charset="0"/>
                </a:rPr>
                <a:t>S</a:t>
              </a:r>
            </a:p>
          </p:txBody>
        </p:sp>
      </p:grpSp>
      <p:sp>
        <p:nvSpPr>
          <p:cNvPr id="3" name="Rectangle 112"/>
          <p:cNvSpPr>
            <a:spLocks noChangeArrowheads="1"/>
          </p:cNvSpPr>
          <p:nvPr/>
        </p:nvSpPr>
        <p:spPr bwMode="auto">
          <a:xfrm>
            <a:off x="250825" y="4762475"/>
            <a:ext cx="84248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Nepříznivý případ, v obvodu se projeví všechny nežádoucí účinky (zatížení zdroje jalovým výkonem, úbytek napětí a ztráty na vedení)</a:t>
            </a:r>
          </a:p>
        </p:txBody>
      </p:sp>
      <p:sp>
        <p:nvSpPr>
          <p:cNvPr id="46" name="Rectangle 112"/>
          <p:cNvSpPr>
            <a:spLocks noChangeArrowheads="1"/>
          </p:cNvSpPr>
          <p:nvPr/>
        </p:nvSpPr>
        <p:spPr bwMode="auto">
          <a:xfrm>
            <a:off x="179512" y="1046919"/>
            <a:ext cx="8784976" cy="210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 základní rozbor si můžeme představit alternátor (v praxi soustava) - vedení - spotřebič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Alternátor - je zdrojem činného - P (W) a jalového výkonu - Q (var)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Vedení - má jednotkovou impedanci (/km) a danou délku (km)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Spotřebič - odebírá činný výkon P (W) ( → práce) a jalový výkon Q (var) ( → elektromagnetické pole)     </a:t>
            </a:r>
            <a:endParaRPr lang="cs-CZ" altLang="cs-CZ" sz="20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Kompenzace pro zlepšení účiníku </a:t>
            </a:r>
            <a:endParaRPr lang="cs-CZ" altLang="cs-CZ" sz="40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274519" y="1412776"/>
            <a:ext cx="30241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Provedení kompenzace (ideální případ)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114663"/>
              </p:ext>
            </p:extLst>
          </p:nvPr>
        </p:nvGraphicFramePr>
        <p:xfrm>
          <a:off x="7016750" y="1197768"/>
          <a:ext cx="10112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3" name="Rovnice" r:id="rId3" imgW="723600" imgH="241200" progId="Equation.3">
                  <p:embed/>
                </p:oleObj>
              </mc:Choice>
              <mc:Fallback>
                <p:oleObj name="Rovnice" r:id="rId3" imgW="723600" imgH="241200" progId="Equation.3">
                  <p:embed/>
                  <p:pic>
                    <p:nvPicPr>
                      <p:cNvPr id="5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1197768"/>
                        <a:ext cx="1011237" cy="3381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303576"/>
              </p:ext>
            </p:extLst>
          </p:nvPr>
        </p:nvGraphicFramePr>
        <p:xfrm>
          <a:off x="5435600" y="1326356"/>
          <a:ext cx="2127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4" name="Rovnice" r:id="rId5" imgW="152280" imgH="164880" progId="Equation.3">
                  <p:embed/>
                </p:oleObj>
              </mc:Choice>
              <mc:Fallback>
                <p:oleObj name="Rovnice" r:id="rId5" imgW="152280" imgH="164880" progId="Equation.3">
                  <p:embed/>
                  <p:pic>
                    <p:nvPicPr>
                      <p:cNvPr id="6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326356"/>
                        <a:ext cx="212725" cy="231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84353"/>
              </p:ext>
            </p:extLst>
          </p:nvPr>
        </p:nvGraphicFramePr>
        <p:xfrm>
          <a:off x="5795962" y="1989931"/>
          <a:ext cx="47942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5" name="Rovnice" r:id="rId7" imgW="342720" imgH="203040" progId="Equation.3">
                  <p:embed/>
                </p:oleObj>
              </mc:Choice>
              <mc:Fallback>
                <p:oleObj name="Rovnice" r:id="rId7" imgW="342720" imgH="203040" progId="Equation.3">
                  <p:embed/>
                  <p:pic>
                    <p:nvPicPr>
                      <p:cNvPr id="7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2" y="1989931"/>
                        <a:ext cx="479425" cy="284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69" name="Group 53"/>
          <p:cNvGrpSpPr>
            <a:grpSpLocks/>
          </p:cNvGrpSpPr>
          <p:nvPr/>
        </p:nvGrpSpPr>
        <p:grpSpPr bwMode="auto">
          <a:xfrm>
            <a:off x="3563937" y="1269206"/>
            <a:ext cx="5256213" cy="1655762"/>
            <a:chOff x="2200" y="2069"/>
            <a:chExt cx="3311" cy="1043"/>
          </a:xfrm>
        </p:grpSpPr>
        <p:grpSp>
          <p:nvGrpSpPr>
            <p:cNvPr id="34847" name="Group 31"/>
            <p:cNvGrpSpPr>
              <a:grpSpLocks/>
            </p:cNvGrpSpPr>
            <p:nvPr/>
          </p:nvGrpSpPr>
          <p:grpSpPr bwMode="auto">
            <a:xfrm>
              <a:off x="2200" y="2069"/>
              <a:ext cx="3311" cy="453"/>
              <a:chOff x="2109" y="845"/>
              <a:chExt cx="3311" cy="453"/>
            </a:xfrm>
          </p:grpSpPr>
          <p:sp>
            <p:nvSpPr>
              <p:cNvPr id="34848" name="Oval 32"/>
              <p:cNvSpPr>
                <a:spLocks noChangeArrowheads="1"/>
              </p:cNvSpPr>
              <p:nvPr/>
            </p:nvSpPr>
            <p:spPr bwMode="auto">
              <a:xfrm>
                <a:off x="2109" y="884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34849" name="Group 33"/>
              <p:cNvGrpSpPr>
                <a:grpSpLocks/>
              </p:cNvGrpSpPr>
              <p:nvPr/>
            </p:nvGrpSpPr>
            <p:grpSpPr bwMode="auto">
              <a:xfrm>
                <a:off x="4150" y="845"/>
                <a:ext cx="0" cy="453"/>
                <a:chOff x="1383" y="1117"/>
                <a:chExt cx="0" cy="453"/>
              </a:xfrm>
            </p:grpSpPr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auto">
                <a:xfrm>
                  <a:off x="1383" y="1117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auto">
                <a:xfrm>
                  <a:off x="1383" y="1343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34852" name="Oval 36"/>
              <p:cNvSpPr>
                <a:spLocks noChangeArrowheads="1"/>
              </p:cNvSpPr>
              <p:nvPr/>
            </p:nvSpPr>
            <p:spPr bwMode="auto">
              <a:xfrm>
                <a:off x="5057" y="89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34853" name="Group 37"/>
              <p:cNvGrpSpPr>
                <a:grpSpLocks/>
              </p:cNvGrpSpPr>
              <p:nvPr/>
            </p:nvGrpSpPr>
            <p:grpSpPr bwMode="auto">
              <a:xfrm>
                <a:off x="2699" y="845"/>
                <a:ext cx="0" cy="453"/>
                <a:chOff x="1383" y="1117"/>
                <a:chExt cx="0" cy="453"/>
              </a:xfrm>
            </p:grpSpPr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auto">
                <a:xfrm>
                  <a:off x="1383" y="1117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auto">
                <a:xfrm>
                  <a:off x="1383" y="1343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34856" name="Line 40"/>
              <p:cNvSpPr>
                <a:spLocks noChangeShapeType="1"/>
              </p:cNvSpPr>
              <p:nvPr/>
            </p:nvSpPr>
            <p:spPr bwMode="auto">
              <a:xfrm>
                <a:off x="2472" y="107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57" name="Line 41"/>
              <p:cNvSpPr>
                <a:spLocks noChangeShapeType="1"/>
              </p:cNvSpPr>
              <p:nvPr/>
            </p:nvSpPr>
            <p:spPr bwMode="auto">
              <a:xfrm>
                <a:off x="2699" y="1072"/>
                <a:ext cx="1451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58" name="Line 42"/>
              <p:cNvSpPr>
                <a:spLocks noChangeShapeType="1"/>
              </p:cNvSpPr>
              <p:nvPr/>
            </p:nvSpPr>
            <p:spPr bwMode="auto">
              <a:xfrm>
                <a:off x="4150" y="1072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59" name="Text Box 43"/>
              <p:cNvSpPr txBox="1">
                <a:spLocks noChangeArrowheads="1"/>
              </p:cNvSpPr>
              <p:nvPr/>
            </p:nvSpPr>
            <p:spPr bwMode="auto">
              <a:xfrm>
                <a:off x="2181" y="94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cs-CZ" altLang="cs-CZ" sz="1800">
                    <a:solidFill>
                      <a:schemeClr val="bg2"/>
                    </a:solidFill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4860" name="Text Box 44"/>
              <p:cNvSpPr txBox="1">
                <a:spLocks noChangeArrowheads="1"/>
              </p:cNvSpPr>
              <p:nvPr/>
            </p:nvSpPr>
            <p:spPr bwMode="auto">
              <a:xfrm>
                <a:off x="5133" y="948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cs-CZ" altLang="cs-CZ" sz="1800">
                    <a:solidFill>
                      <a:schemeClr val="bg2"/>
                    </a:solidFill>
                    <a:latin typeface="Arial" panose="020B0604020202020204" pitchFamily="34" charset="0"/>
                  </a:rPr>
                  <a:t>S</a:t>
                </a:r>
              </a:p>
            </p:txBody>
          </p:sp>
        </p:grpSp>
        <p:grpSp>
          <p:nvGrpSpPr>
            <p:cNvPr id="34867" name="Group 51"/>
            <p:cNvGrpSpPr>
              <a:grpSpLocks/>
            </p:cNvGrpSpPr>
            <p:nvPr/>
          </p:nvGrpSpPr>
          <p:grpSpPr bwMode="auto">
            <a:xfrm>
              <a:off x="3833" y="2795"/>
              <a:ext cx="317" cy="317"/>
              <a:chOff x="3742" y="2976"/>
              <a:chExt cx="317" cy="317"/>
            </a:xfrm>
          </p:grpSpPr>
          <p:sp>
            <p:nvSpPr>
              <p:cNvPr id="34865" name="Rectangle 49"/>
              <p:cNvSpPr>
                <a:spLocks noChangeArrowheads="1"/>
              </p:cNvSpPr>
              <p:nvPr/>
            </p:nvSpPr>
            <p:spPr bwMode="auto">
              <a:xfrm>
                <a:off x="3742" y="2976"/>
                <a:ext cx="317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34866" name="Text Box 50"/>
              <p:cNvSpPr txBox="1">
                <a:spLocks noChangeArrowheads="1"/>
              </p:cNvSpPr>
              <p:nvPr/>
            </p:nvSpPr>
            <p:spPr bwMode="auto">
              <a:xfrm>
                <a:off x="3787" y="301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cs-CZ" altLang="cs-CZ" sz="1800">
                    <a:solidFill>
                      <a:schemeClr val="bg2"/>
                    </a:solidFill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34868" name="Freeform 52"/>
            <p:cNvSpPr>
              <a:spLocks/>
            </p:cNvSpPr>
            <p:nvPr/>
          </p:nvSpPr>
          <p:spPr bwMode="auto">
            <a:xfrm>
              <a:off x="3969" y="2432"/>
              <a:ext cx="272" cy="363"/>
            </a:xfrm>
            <a:custGeom>
              <a:avLst/>
              <a:gdLst>
                <a:gd name="T0" fmla="*/ 272 w 272"/>
                <a:gd name="T1" fmla="*/ 0 h 363"/>
                <a:gd name="T2" fmla="*/ 0 w 272"/>
                <a:gd name="T3" fmla="*/ 0 h 363"/>
                <a:gd name="T4" fmla="*/ 0 w 272"/>
                <a:gd name="T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363">
                  <a:moveTo>
                    <a:pt x="272" y="0"/>
                  </a:moveTo>
                  <a:lnTo>
                    <a:pt x="0" y="0"/>
                  </a:lnTo>
                  <a:lnTo>
                    <a:pt x="0" y="363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sp>
        <p:nvSpPr>
          <p:cNvPr id="8" name="Rectangle 112"/>
          <p:cNvSpPr>
            <a:spLocks noChangeArrowheads="1"/>
          </p:cNvSpPr>
          <p:nvPr/>
        </p:nvSpPr>
        <p:spPr bwMode="auto">
          <a:xfrm>
            <a:off x="107950" y="4759473"/>
            <a:ext cx="8928100" cy="169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80975" indent="-180975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Podle  konkrétního případu se volí: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*	kompenzace na účiník 1 (viz ideální případ)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*	kompenzace na stanovený účiník, většinou 0,95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200" dirty="0">
                <a:solidFill>
                  <a:schemeClr val="bg2"/>
                </a:solidFill>
                <a:latin typeface="Comic Sans MS" panose="030F0702030302020204" pitchFamily="66" charset="0"/>
              </a:rPr>
              <a:t>Proč se nevolí vždy ideální případ ?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 důvodu možného překompenzování, negativní vliv na provoz soustavy</a:t>
            </a:r>
          </a:p>
        </p:txBody>
      </p:sp>
      <p:pic>
        <p:nvPicPr>
          <p:cNvPr id="34872" name="Picture 56" descr="MC90035413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581128"/>
            <a:ext cx="13557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112"/>
          <p:cNvSpPr>
            <a:spLocks noChangeArrowheads="1"/>
          </p:cNvSpPr>
          <p:nvPr/>
        </p:nvSpPr>
        <p:spPr bwMode="auto">
          <a:xfrm>
            <a:off x="107504" y="3005853"/>
            <a:ext cx="8712646" cy="161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i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Až na výjimky se kompenzuje odběr indukčního výkonu (motory) kondenzátorem (hlavně o tom je tato kapitola). </a:t>
            </a:r>
          </a:p>
          <a:p>
            <a:pPr algn="l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i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Jestliže je kondenzátor přímo u spotřebiče, pak má pevnou hodnotu, je-li v rozváděči nebo v hlavní rozvodně podniku má zpravidla kompenzace automatickou regulaci velikosti jalového výkonu.</a:t>
            </a:r>
            <a:endParaRPr lang="cs-CZ" altLang="cs-CZ" sz="2000" i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597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pPr eaLnBrk="1" hangingPunct="1"/>
            <a:r>
              <a:rPr lang="cs-CZ" altLang="cs-CZ" sz="40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Kompenzace pro zlepšení účiníku </a:t>
            </a:r>
            <a:endParaRPr lang="cs-CZ" altLang="cs-CZ" sz="40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07950" y="980728"/>
            <a:ext cx="8712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Fázorový diagram pro kompenzaci - předpokládáme spotřebič s indukčním odběrem (např. motor)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1700808"/>
            <a:ext cx="8713787" cy="68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u="sng" dirty="0">
                <a:solidFill>
                  <a:schemeClr val="bg2"/>
                </a:solidFill>
                <a:latin typeface="Arial" panose="020B0604020202020204" pitchFamily="34" charset="0"/>
              </a:rPr>
              <a:t>Pro rozbor kompenzace se kreslí reálná složka do osy y  a imaginární složka do osy </a:t>
            </a:r>
            <a:r>
              <a:rPr lang="cs-CZ" altLang="cs-CZ" sz="2000" u="sng" dirty="0" smtClean="0">
                <a:solidFill>
                  <a:schemeClr val="bg2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1800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(není to výmysl vyučujícího, ale praxe).</a:t>
            </a:r>
            <a:endParaRPr lang="cs-CZ" altLang="cs-CZ" sz="1800" i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35907" name="Group 67"/>
          <p:cNvGrpSpPr>
            <a:grpSpLocks/>
          </p:cNvGrpSpPr>
          <p:nvPr/>
        </p:nvGrpSpPr>
        <p:grpSpPr bwMode="auto">
          <a:xfrm>
            <a:off x="1552038" y="3665403"/>
            <a:ext cx="719138" cy="2665413"/>
            <a:chOff x="1066" y="1706"/>
            <a:chExt cx="453" cy="1679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 flipV="1">
              <a:off x="1066" y="1797"/>
              <a:ext cx="0" cy="158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1111" y="1706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Û=U</a:t>
              </a:r>
            </a:p>
          </p:txBody>
        </p:sp>
      </p:grpSp>
      <p:grpSp>
        <p:nvGrpSpPr>
          <p:cNvPr id="35908" name="Group 68"/>
          <p:cNvGrpSpPr>
            <a:grpSpLocks/>
          </p:cNvGrpSpPr>
          <p:nvPr/>
        </p:nvGrpSpPr>
        <p:grpSpPr bwMode="auto">
          <a:xfrm>
            <a:off x="1552038" y="6330816"/>
            <a:ext cx="3167063" cy="366712"/>
            <a:chOff x="1066" y="3385"/>
            <a:chExt cx="1995" cy="231"/>
          </a:xfrm>
        </p:grpSpPr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1066" y="3385"/>
              <a:ext cx="1995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891" name="Text Box 51"/>
            <p:cNvSpPr txBox="1">
              <a:spLocks noChangeArrowheads="1"/>
            </p:cNvSpPr>
            <p:nvPr/>
          </p:nvSpPr>
          <p:spPr bwMode="auto">
            <a:xfrm>
              <a:off x="2735" y="3385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112"/>
          <p:cNvSpPr>
            <a:spLocks noChangeArrowheads="1"/>
          </p:cNvSpPr>
          <p:nvPr/>
        </p:nvSpPr>
        <p:spPr bwMode="auto">
          <a:xfrm>
            <a:off x="5123208" y="5949280"/>
            <a:ext cx="40322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před kompenzací – index 1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po kompenzaci – index 2 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35909" name="Group 69"/>
          <p:cNvGrpSpPr>
            <a:grpSpLocks/>
          </p:cNvGrpSpPr>
          <p:nvPr/>
        </p:nvGrpSpPr>
        <p:grpSpPr bwMode="auto">
          <a:xfrm>
            <a:off x="1552038" y="4098791"/>
            <a:ext cx="415925" cy="2232025"/>
            <a:chOff x="1066" y="1979"/>
            <a:chExt cx="262" cy="1406"/>
          </a:xfrm>
        </p:grpSpPr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 flipV="1">
              <a:off x="1088" y="2205"/>
              <a:ext cx="0" cy="118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>
              <a:off x="1066" y="1979"/>
              <a:ext cx="2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cs-CZ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895" name="Line 55"/>
          <p:cNvSpPr>
            <a:spLocks noChangeShapeType="1"/>
          </p:cNvSpPr>
          <p:nvPr/>
        </p:nvSpPr>
        <p:spPr bwMode="auto">
          <a:xfrm>
            <a:off x="1552038" y="4457566"/>
            <a:ext cx="3167063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96" name="Line 56"/>
          <p:cNvSpPr>
            <a:spLocks noChangeShapeType="1"/>
          </p:cNvSpPr>
          <p:nvPr/>
        </p:nvSpPr>
        <p:spPr bwMode="auto">
          <a:xfrm flipV="1">
            <a:off x="4719101" y="4457566"/>
            <a:ext cx="0" cy="187325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5910" name="Group 70"/>
          <p:cNvGrpSpPr>
            <a:grpSpLocks/>
          </p:cNvGrpSpPr>
          <p:nvPr/>
        </p:nvGrpSpPr>
        <p:grpSpPr bwMode="auto">
          <a:xfrm>
            <a:off x="1621888" y="4170228"/>
            <a:ext cx="3429000" cy="2117725"/>
            <a:chOff x="1110" y="2024"/>
            <a:chExt cx="2160" cy="1334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 flipV="1">
              <a:off x="1110" y="2205"/>
              <a:ext cx="1951" cy="1153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3061" y="202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cs-CZ" sz="1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911" name="Group 71"/>
          <p:cNvGrpSpPr>
            <a:grpSpLocks/>
          </p:cNvGrpSpPr>
          <p:nvPr/>
        </p:nvGrpSpPr>
        <p:grpSpPr bwMode="auto">
          <a:xfrm>
            <a:off x="183613" y="6330816"/>
            <a:ext cx="1368425" cy="366712"/>
            <a:chOff x="204" y="3385"/>
            <a:chExt cx="862" cy="231"/>
          </a:xfrm>
        </p:grpSpPr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 flipH="1">
              <a:off x="204" y="3385"/>
              <a:ext cx="862" cy="0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900" name="Text Box 60"/>
            <p:cNvSpPr txBox="1">
              <a:spLocks noChangeArrowheads="1"/>
            </p:cNvSpPr>
            <p:nvPr/>
          </p:nvSpPr>
          <p:spPr bwMode="auto">
            <a:xfrm>
              <a:off x="295" y="3385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 dirty="0" err="1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 dirty="0" err="1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en-US" altLang="cs-CZ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901" name="Line 61"/>
          <p:cNvSpPr>
            <a:spLocks noChangeShapeType="1"/>
          </p:cNvSpPr>
          <p:nvPr/>
        </p:nvSpPr>
        <p:spPr bwMode="auto">
          <a:xfrm flipH="1">
            <a:off x="3350676" y="6257791"/>
            <a:ext cx="1368425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 flipV="1">
            <a:off x="3352263" y="4386128"/>
            <a:ext cx="0" cy="1871663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5912" name="Group 72"/>
          <p:cNvGrpSpPr>
            <a:grpSpLocks/>
          </p:cNvGrpSpPr>
          <p:nvPr/>
        </p:nvGrpSpPr>
        <p:grpSpPr bwMode="auto">
          <a:xfrm>
            <a:off x="1552038" y="4090853"/>
            <a:ext cx="1871663" cy="2166938"/>
            <a:chOff x="1066" y="1974"/>
            <a:chExt cx="1179" cy="1365"/>
          </a:xfrm>
        </p:grpSpPr>
        <p:sp>
          <p:nvSpPr>
            <p:cNvPr id="35903" name="Line 63"/>
            <p:cNvSpPr>
              <a:spLocks noChangeShapeType="1"/>
            </p:cNvSpPr>
            <p:nvPr/>
          </p:nvSpPr>
          <p:spPr bwMode="auto">
            <a:xfrm flipV="1">
              <a:off x="1066" y="2205"/>
              <a:ext cx="1134" cy="11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904" name="Text Box 64"/>
            <p:cNvSpPr txBox="1">
              <a:spLocks noChangeArrowheads="1"/>
            </p:cNvSpPr>
            <p:nvPr/>
          </p:nvSpPr>
          <p:spPr bwMode="auto">
            <a:xfrm>
              <a:off x="2036" y="197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1552038" y="6257791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1839376" y="4098791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eaLnBrk="0" hangingPunct="0">
              <a:spcBef>
                <a:spcPct val="20000"/>
              </a:spcBef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</a:t>
            </a:r>
            <a:r>
              <a:rPr lang="cs-CZ" altLang="cs-CZ" sz="1800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č2</a:t>
            </a:r>
            <a:endParaRPr lang="en-US" altLang="cs-CZ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919" name="Group 79"/>
          <p:cNvGrpSpPr>
            <a:grpSpLocks/>
          </p:cNvGrpSpPr>
          <p:nvPr/>
        </p:nvGrpSpPr>
        <p:grpSpPr bwMode="auto">
          <a:xfrm>
            <a:off x="1550452" y="5465628"/>
            <a:ext cx="720726" cy="433388"/>
            <a:chOff x="1065" y="2840"/>
            <a:chExt cx="454" cy="273"/>
          </a:xfrm>
        </p:grpSpPr>
        <p:sp>
          <p:nvSpPr>
            <p:cNvPr id="35914" name="Text Box 74"/>
            <p:cNvSpPr txBox="1">
              <a:spLocks noChangeArrowheads="1"/>
            </p:cNvSpPr>
            <p:nvPr/>
          </p:nvSpPr>
          <p:spPr bwMode="auto">
            <a:xfrm>
              <a:off x="1065" y="2840"/>
              <a:ext cx="27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2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  <a:r>
                <a:rPr lang="cs-CZ" altLang="cs-CZ" sz="2000" baseline="-250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1</a:t>
              </a:r>
              <a:endParaRPr lang="en-US" altLang="cs-CZ" sz="2000" baseline="-25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35915" name="Freeform 75"/>
            <p:cNvSpPr>
              <a:spLocks/>
            </p:cNvSpPr>
            <p:nvPr/>
          </p:nvSpPr>
          <p:spPr bwMode="auto">
            <a:xfrm>
              <a:off x="1066" y="2886"/>
              <a:ext cx="453" cy="227"/>
            </a:xfrm>
            <a:custGeom>
              <a:avLst/>
              <a:gdLst>
                <a:gd name="T0" fmla="*/ 0 w 453"/>
                <a:gd name="T1" fmla="*/ 0 h 227"/>
                <a:gd name="T2" fmla="*/ 271 w 453"/>
                <a:gd name="T3" fmla="*/ 51 h 227"/>
                <a:gd name="T4" fmla="*/ 453 w 453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3" h="227">
                  <a:moveTo>
                    <a:pt x="0" y="0"/>
                  </a:moveTo>
                  <a:cubicBezTo>
                    <a:pt x="45" y="8"/>
                    <a:pt x="196" y="13"/>
                    <a:pt x="271" y="51"/>
                  </a:cubicBezTo>
                  <a:cubicBezTo>
                    <a:pt x="346" y="89"/>
                    <a:pt x="415" y="190"/>
                    <a:pt x="453" y="227"/>
                  </a:cubicBezTo>
                </a:path>
              </a:pathLst>
            </a:custGeom>
            <a:noFill/>
            <a:ln w="9525" cap="flat" cmpd="sng">
              <a:solidFill>
                <a:schemeClr val="bg2"/>
              </a:solidFill>
              <a:prstDash val="solid"/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5920" name="Group 80"/>
          <p:cNvGrpSpPr>
            <a:grpSpLocks/>
          </p:cNvGrpSpPr>
          <p:nvPr/>
        </p:nvGrpSpPr>
        <p:grpSpPr bwMode="auto">
          <a:xfrm>
            <a:off x="1623476" y="5033828"/>
            <a:ext cx="720725" cy="396875"/>
            <a:chOff x="1111" y="2568"/>
            <a:chExt cx="454" cy="250"/>
          </a:xfrm>
        </p:grpSpPr>
        <p:sp>
          <p:nvSpPr>
            <p:cNvPr id="35917" name="Freeform 77"/>
            <p:cNvSpPr>
              <a:spLocks/>
            </p:cNvSpPr>
            <p:nvPr/>
          </p:nvSpPr>
          <p:spPr bwMode="auto">
            <a:xfrm>
              <a:off x="1111" y="2568"/>
              <a:ext cx="454" cy="227"/>
            </a:xfrm>
            <a:custGeom>
              <a:avLst/>
              <a:gdLst>
                <a:gd name="T0" fmla="*/ 0 w 454"/>
                <a:gd name="T1" fmla="*/ 0 h 227"/>
                <a:gd name="T2" fmla="*/ 272 w 454"/>
                <a:gd name="T3" fmla="*/ 46 h 227"/>
                <a:gd name="T4" fmla="*/ 454 w 454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" h="227">
                  <a:moveTo>
                    <a:pt x="0" y="0"/>
                  </a:moveTo>
                  <a:cubicBezTo>
                    <a:pt x="98" y="4"/>
                    <a:pt x="197" y="8"/>
                    <a:pt x="272" y="46"/>
                  </a:cubicBezTo>
                  <a:cubicBezTo>
                    <a:pt x="347" y="84"/>
                    <a:pt x="400" y="155"/>
                    <a:pt x="454" y="227"/>
                  </a:cubicBezTo>
                </a:path>
              </a:pathLst>
            </a:custGeom>
            <a:noFill/>
            <a:ln w="9525" cap="flat" cmpd="sng">
              <a:solidFill>
                <a:schemeClr val="bg2"/>
              </a:solidFill>
              <a:prstDash val="solid"/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918" name="Text Box 78"/>
            <p:cNvSpPr txBox="1">
              <a:spLocks noChangeArrowheads="1"/>
            </p:cNvSpPr>
            <p:nvPr/>
          </p:nvSpPr>
          <p:spPr bwMode="auto">
            <a:xfrm>
              <a:off x="1202" y="2568"/>
              <a:ext cx="2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  <a:r>
                <a:rPr lang="en-US" altLang="cs-CZ" sz="20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2</a:t>
              </a:r>
            </a:p>
          </p:txBody>
        </p:sp>
      </p:grpSp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5148064" y="4978623"/>
            <a:ext cx="35290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Po kompenzaci se hodnota činného výkonu nezmění ! 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7" name="Rectangle 112"/>
          <p:cNvSpPr>
            <a:spLocks noChangeArrowheads="1"/>
          </p:cNvSpPr>
          <p:nvPr/>
        </p:nvSpPr>
        <p:spPr bwMode="auto">
          <a:xfrm>
            <a:off x="106363" y="2442259"/>
            <a:ext cx="8858746" cy="129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</a:rPr>
              <a:t>Začínáme kreslit od napětí, které je konstantní a leží na reálné ose. Směry proudů jsou odvozeny od napětí.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Stav jedna je určen například měřením.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Stav dva je dán požadovanými hodnotami.</a:t>
            </a:r>
            <a:endParaRPr lang="cs-CZ" altLang="cs-CZ" sz="1800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8" name="Rectangle 112"/>
          <p:cNvSpPr>
            <a:spLocks noChangeArrowheads="1"/>
          </p:cNvSpPr>
          <p:nvPr/>
        </p:nvSpPr>
        <p:spPr bwMode="auto">
          <a:xfrm>
            <a:off x="5327325" y="2865156"/>
            <a:ext cx="3529013" cy="118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</a:rPr>
              <a:t>Abychom dosáhli požadovaného stavu, musíme připojit kondenzátor (zdroj kompenzačního proudu) </a:t>
            </a:r>
            <a:endParaRPr lang="cs-CZ" altLang="cs-CZ" sz="18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35895" grpId="0" animBg="1"/>
      <p:bldP spid="35896" grpId="0" animBg="1"/>
      <p:bldP spid="35901" grpId="0" animBg="1"/>
      <p:bldP spid="35902" grpId="0" animBg="1"/>
      <p:bldP spid="35905" grpId="0" animBg="1"/>
      <p:bldP spid="359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64163" y="188913"/>
            <a:ext cx="3455987" cy="1368425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Jednofázová kompenzace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5364163" y="1700213"/>
            <a:ext cx="36004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Postup při výpočtu - stav 1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1)	Výpočet proudu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36900" name="Group 36"/>
          <p:cNvGrpSpPr>
            <a:grpSpLocks/>
          </p:cNvGrpSpPr>
          <p:nvPr/>
        </p:nvGrpSpPr>
        <p:grpSpPr bwMode="auto">
          <a:xfrm>
            <a:off x="136525" y="180975"/>
            <a:ext cx="4867275" cy="3032125"/>
            <a:chOff x="204" y="1706"/>
            <a:chExt cx="3066" cy="1910"/>
          </a:xfrm>
        </p:grpSpPr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>
              <a:off x="1066" y="1706"/>
              <a:ext cx="453" cy="1679"/>
              <a:chOff x="1066" y="1706"/>
              <a:chExt cx="453" cy="1679"/>
            </a:xfrm>
          </p:grpSpPr>
          <p:sp>
            <p:nvSpPr>
              <p:cNvPr id="36870" name="Line 6"/>
              <p:cNvSpPr>
                <a:spLocks noChangeShapeType="1"/>
              </p:cNvSpPr>
              <p:nvPr/>
            </p:nvSpPr>
            <p:spPr bwMode="auto">
              <a:xfrm flipV="1">
                <a:off x="1066" y="1797"/>
                <a:ext cx="0" cy="1588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med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71" name="Text Box 7"/>
              <p:cNvSpPr txBox="1">
                <a:spLocks noChangeArrowheads="1"/>
              </p:cNvSpPr>
              <p:nvPr/>
            </p:nvSpPr>
            <p:spPr bwMode="auto">
              <a:xfrm>
                <a:off x="1111" y="1706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Û=U</a:t>
                </a:r>
              </a:p>
            </p:txBody>
          </p:sp>
        </p:grpSp>
        <p:grpSp>
          <p:nvGrpSpPr>
            <p:cNvPr id="36872" name="Group 8"/>
            <p:cNvGrpSpPr>
              <a:grpSpLocks/>
            </p:cNvGrpSpPr>
            <p:nvPr/>
          </p:nvGrpSpPr>
          <p:grpSpPr bwMode="auto">
            <a:xfrm>
              <a:off x="1066" y="3385"/>
              <a:ext cx="1995" cy="231"/>
              <a:chOff x="1066" y="3385"/>
              <a:chExt cx="1995" cy="231"/>
            </a:xfrm>
          </p:grpSpPr>
          <p:sp>
            <p:nvSpPr>
              <p:cNvPr id="36873" name="Line 9"/>
              <p:cNvSpPr>
                <a:spLocks noChangeShapeType="1"/>
              </p:cNvSpPr>
              <p:nvPr/>
            </p:nvSpPr>
            <p:spPr bwMode="auto">
              <a:xfrm>
                <a:off x="1066" y="3385"/>
                <a:ext cx="1995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2735" y="3385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j1</a:t>
                </a:r>
                <a:endPara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876" name="Group 12"/>
            <p:cNvGrpSpPr>
              <a:grpSpLocks/>
            </p:cNvGrpSpPr>
            <p:nvPr/>
          </p:nvGrpSpPr>
          <p:grpSpPr bwMode="auto">
            <a:xfrm>
              <a:off x="1066" y="1979"/>
              <a:ext cx="262" cy="1406"/>
              <a:chOff x="1066" y="1979"/>
              <a:chExt cx="262" cy="1406"/>
            </a:xfrm>
          </p:grpSpPr>
          <p:sp>
            <p:nvSpPr>
              <p:cNvPr id="36877" name="Line 13"/>
              <p:cNvSpPr>
                <a:spLocks noChangeShapeType="1"/>
              </p:cNvSpPr>
              <p:nvPr/>
            </p:nvSpPr>
            <p:spPr bwMode="auto">
              <a:xfrm flipV="1">
                <a:off x="1088" y="2205"/>
                <a:ext cx="0" cy="118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78" name="Text Box 14"/>
              <p:cNvSpPr txBox="1">
                <a:spLocks noChangeArrowheads="1"/>
              </p:cNvSpPr>
              <p:nvPr/>
            </p:nvSpPr>
            <p:spPr bwMode="auto">
              <a:xfrm>
                <a:off x="1066" y="1979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066" y="2205"/>
              <a:ext cx="199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 flipV="1">
              <a:off x="3061" y="2205"/>
              <a:ext cx="0" cy="11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1110" y="2024"/>
              <a:ext cx="2160" cy="1334"/>
              <a:chOff x="1110" y="2024"/>
              <a:chExt cx="2160" cy="1334"/>
            </a:xfrm>
          </p:grpSpPr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 flipV="1">
                <a:off x="1110" y="2205"/>
                <a:ext cx="1951" cy="1153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3061" y="2024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884" name="Group 20"/>
            <p:cNvGrpSpPr>
              <a:grpSpLocks/>
            </p:cNvGrpSpPr>
            <p:nvPr/>
          </p:nvGrpSpPr>
          <p:grpSpPr bwMode="auto">
            <a:xfrm>
              <a:off x="204" y="3385"/>
              <a:ext cx="862" cy="231"/>
              <a:chOff x="204" y="3385"/>
              <a:chExt cx="862" cy="231"/>
            </a:xfrm>
          </p:grpSpPr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 flipH="1">
                <a:off x="204" y="3385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86" name="Text Box 22"/>
              <p:cNvSpPr txBox="1">
                <a:spLocks noChangeArrowheads="1"/>
              </p:cNvSpPr>
              <p:nvPr/>
            </p:nvSpPr>
            <p:spPr bwMode="auto">
              <a:xfrm>
                <a:off x="295" y="3385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endParaRPr lang="en-US" altLang="cs-CZ" sz="180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H="1">
              <a:off x="2199" y="3339"/>
              <a:ext cx="862" cy="0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V="1">
              <a:off x="2200" y="2160"/>
              <a:ext cx="0" cy="11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6889" name="Group 25"/>
            <p:cNvGrpSpPr>
              <a:grpSpLocks/>
            </p:cNvGrpSpPr>
            <p:nvPr/>
          </p:nvGrpSpPr>
          <p:grpSpPr bwMode="auto">
            <a:xfrm>
              <a:off x="1066" y="1974"/>
              <a:ext cx="1179" cy="1365"/>
              <a:chOff x="1066" y="1974"/>
              <a:chExt cx="1179" cy="1365"/>
            </a:xfrm>
          </p:grpSpPr>
          <p:sp>
            <p:nvSpPr>
              <p:cNvPr id="36890" name="Line 26"/>
              <p:cNvSpPr>
                <a:spLocks noChangeShapeType="1"/>
              </p:cNvSpPr>
              <p:nvPr/>
            </p:nvSpPr>
            <p:spPr bwMode="auto">
              <a:xfrm flipV="1">
                <a:off x="1066" y="2205"/>
                <a:ext cx="1134" cy="11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91" name="Text Box 27"/>
              <p:cNvSpPr txBox="1">
                <a:spLocks noChangeArrowheads="1"/>
              </p:cNvSpPr>
              <p:nvPr/>
            </p:nvSpPr>
            <p:spPr bwMode="auto">
              <a:xfrm>
                <a:off x="2036" y="1974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1066" y="3339"/>
              <a:ext cx="1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1247" y="1979"/>
              <a:ext cx="3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č2</a:t>
              </a:r>
              <a:endPara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6894" name="Group 30"/>
            <p:cNvGrpSpPr>
              <a:grpSpLocks/>
            </p:cNvGrpSpPr>
            <p:nvPr/>
          </p:nvGrpSpPr>
          <p:grpSpPr bwMode="auto">
            <a:xfrm>
              <a:off x="1065" y="2840"/>
              <a:ext cx="454" cy="273"/>
              <a:chOff x="1065" y="2840"/>
              <a:chExt cx="454" cy="273"/>
            </a:xfrm>
          </p:grpSpPr>
          <p:sp>
            <p:nvSpPr>
              <p:cNvPr id="36895" name="Text Box 31"/>
              <p:cNvSpPr txBox="1">
                <a:spLocks noChangeArrowheads="1"/>
              </p:cNvSpPr>
              <p:nvPr/>
            </p:nvSpPr>
            <p:spPr bwMode="auto">
              <a:xfrm>
                <a:off x="1065" y="2840"/>
                <a:ext cx="27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cs-CZ" altLang="cs-CZ" sz="20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en-US" altLang="cs-CZ" sz="2000" baseline="-250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6896" name="Freeform 32"/>
              <p:cNvSpPr>
                <a:spLocks/>
              </p:cNvSpPr>
              <p:nvPr/>
            </p:nvSpPr>
            <p:spPr bwMode="auto">
              <a:xfrm>
                <a:off x="1066" y="2886"/>
                <a:ext cx="453" cy="227"/>
              </a:xfrm>
              <a:custGeom>
                <a:avLst/>
                <a:gdLst>
                  <a:gd name="T0" fmla="*/ 0 w 453"/>
                  <a:gd name="T1" fmla="*/ 0 h 227"/>
                  <a:gd name="T2" fmla="*/ 271 w 453"/>
                  <a:gd name="T3" fmla="*/ 51 h 227"/>
                  <a:gd name="T4" fmla="*/ 453 w 453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227">
                    <a:moveTo>
                      <a:pt x="0" y="0"/>
                    </a:moveTo>
                    <a:cubicBezTo>
                      <a:pt x="45" y="8"/>
                      <a:pt x="196" y="13"/>
                      <a:pt x="271" y="51"/>
                    </a:cubicBezTo>
                    <a:cubicBezTo>
                      <a:pt x="346" y="89"/>
                      <a:pt x="415" y="190"/>
                      <a:pt x="453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6897" name="Group 33"/>
            <p:cNvGrpSpPr>
              <a:grpSpLocks/>
            </p:cNvGrpSpPr>
            <p:nvPr/>
          </p:nvGrpSpPr>
          <p:grpSpPr bwMode="auto">
            <a:xfrm>
              <a:off x="1111" y="2568"/>
              <a:ext cx="454" cy="250"/>
              <a:chOff x="1111" y="2568"/>
              <a:chExt cx="454" cy="250"/>
            </a:xfrm>
          </p:grpSpPr>
          <p:sp>
            <p:nvSpPr>
              <p:cNvPr id="36898" name="Freeform 34"/>
              <p:cNvSpPr>
                <a:spLocks/>
              </p:cNvSpPr>
              <p:nvPr/>
            </p:nvSpPr>
            <p:spPr bwMode="auto">
              <a:xfrm>
                <a:off x="1111" y="2568"/>
                <a:ext cx="454" cy="227"/>
              </a:xfrm>
              <a:custGeom>
                <a:avLst/>
                <a:gdLst>
                  <a:gd name="T0" fmla="*/ 0 w 454"/>
                  <a:gd name="T1" fmla="*/ 0 h 227"/>
                  <a:gd name="T2" fmla="*/ 272 w 454"/>
                  <a:gd name="T3" fmla="*/ 46 h 227"/>
                  <a:gd name="T4" fmla="*/ 454 w 454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4" h="227">
                    <a:moveTo>
                      <a:pt x="0" y="0"/>
                    </a:moveTo>
                    <a:cubicBezTo>
                      <a:pt x="98" y="4"/>
                      <a:pt x="197" y="8"/>
                      <a:pt x="272" y="46"/>
                    </a:cubicBezTo>
                    <a:cubicBezTo>
                      <a:pt x="347" y="84"/>
                      <a:pt x="400" y="155"/>
                      <a:pt x="454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99" name="Text Box 35"/>
              <p:cNvSpPr txBox="1">
                <a:spLocks noChangeArrowheads="1"/>
              </p:cNvSpPr>
              <p:nvPr/>
            </p:nvSpPr>
            <p:spPr bwMode="auto">
              <a:xfrm>
                <a:off x="1202" y="2568"/>
                <a:ext cx="27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en-US" altLang="cs-CZ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</a:p>
            </p:txBody>
          </p:sp>
        </p:grpSp>
      </p:grp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5802313" y="2482850"/>
          <a:ext cx="15700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0" name="Rovnice" r:id="rId3" imgW="914400" imgH="431640" progId="Equation.3">
                  <p:embed/>
                </p:oleObj>
              </mc:Choice>
              <mc:Fallback>
                <p:oleObj name="Rovnice" r:id="rId3" imgW="91440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2482850"/>
                        <a:ext cx="1570037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3765550"/>
            <a:ext cx="5040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2.	Výpočet činné a jalové složky proudu</a:t>
            </a:r>
            <a:endParaRPr lang="cs-CZ" altLang="cs-CZ" sz="2000" u="sng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3" name="Object 119"/>
          <p:cNvGraphicFramePr>
            <a:graphicFrameLocks noChangeAspect="1"/>
          </p:cNvGraphicFramePr>
          <p:nvPr/>
        </p:nvGraphicFramePr>
        <p:xfrm>
          <a:off x="5219700" y="3644900"/>
          <a:ext cx="18764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1" name="Rovnice" r:id="rId5" imgW="927000" imgH="228600" progId="Equation.3">
                  <p:embed/>
                </p:oleObj>
              </mc:Choice>
              <mc:Fallback>
                <p:oleObj name="Rovnice" r:id="rId5" imgW="92700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644900"/>
                        <a:ext cx="1876425" cy="4651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9"/>
          <p:cNvGraphicFramePr>
            <a:graphicFrameLocks noChangeAspect="1"/>
          </p:cNvGraphicFramePr>
          <p:nvPr/>
        </p:nvGraphicFramePr>
        <p:xfrm>
          <a:off x="7239000" y="3625850"/>
          <a:ext cx="1797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" name="Rovnice" r:id="rId7" imgW="901440" imgH="241200" progId="Equation.3">
                  <p:embed/>
                </p:oleObj>
              </mc:Choice>
              <mc:Fallback>
                <p:oleObj name="Rovnice" r:id="rId7" imgW="90144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625850"/>
                        <a:ext cx="1797050" cy="484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388" y="4292600"/>
            <a:ext cx="6121400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Stav - 2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</a:rPr>
              <a:t>Předpokládáme zadanou hodnotu účiníku (cos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000" baseline="-25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3.	Výpočet jalové složky proud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4322763" y="5084763"/>
          <a:ext cx="26574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3" name="Rovnice" r:id="rId9" imgW="1726920" imgH="457200" progId="Equation.3">
                  <p:embed/>
                </p:oleObj>
              </mc:Choice>
              <mc:Fallback>
                <p:oleObj name="Rovnice" r:id="rId9" imgW="1726920" imgH="457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5084763"/>
                        <a:ext cx="2657475" cy="706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179388" y="5949950"/>
            <a:ext cx="6337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4.	Výpočet požadovaného kompenzačního proudu</a:t>
            </a: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6588125" y="5876925"/>
          <a:ext cx="15128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4" name="Rovnice" r:id="rId11" imgW="787320" imgH="241200" progId="Equation.3">
                  <p:embed/>
                </p:oleObj>
              </mc:Choice>
              <mc:Fallback>
                <p:oleObj name="Rovnice" r:id="rId11" imgW="78732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5876925"/>
                        <a:ext cx="1512888" cy="466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64163" y="476250"/>
            <a:ext cx="3455987" cy="1368425"/>
          </a:xfrm>
        </p:spPr>
        <p:txBody>
          <a:bodyPr/>
          <a:lstStyle/>
          <a:p>
            <a:pPr eaLnBrk="1" hangingPunct="1"/>
            <a:r>
              <a:rPr lang="cs-CZ" altLang="cs-CZ" sz="3200" u="sng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Jednofázová kompenzace </a:t>
            </a:r>
            <a:endParaRPr lang="cs-CZ" altLang="cs-CZ" sz="320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36525" y="180975"/>
            <a:ext cx="4867275" cy="3032125"/>
            <a:chOff x="204" y="1706"/>
            <a:chExt cx="3066" cy="1910"/>
          </a:xfrm>
        </p:grpSpPr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1066" y="1706"/>
              <a:ext cx="453" cy="1679"/>
              <a:chOff x="1066" y="1706"/>
              <a:chExt cx="453" cy="1679"/>
            </a:xfrm>
          </p:grpSpPr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 flipV="1">
                <a:off x="1066" y="1797"/>
                <a:ext cx="0" cy="1588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med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895" name="Text Box 7"/>
              <p:cNvSpPr txBox="1">
                <a:spLocks noChangeArrowheads="1"/>
              </p:cNvSpPr>
              <p:nvPr/>
            </p:nvSpPr>
            <p:spPr bwMode="auto">
              <a:xfrm>
                <a:off x="1111" y="1706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Û=U</a:t>
                </a:r>
              </a:p>
            </p:txBody>
          </p:sp>
        </p:grpSp>
        <p:grpSp>
          <p:nvGrpSpPr>
            <p:cNvPr id="37896" name="Group 8"/>
            <p:cNvGrpSpPr>
              <a:grpSpLocks/>
            </p:cNvGrpSpPr>
            <p:nvPr/>
          </p:nvGrpSpPr>
          <p:grpSpPr bwMode="auto">
            <a:xfrm>
              <a:off x="1066" y="3385"/>
              <a:ext cx="1995" cy="231"/>
              <a:chOff x="1066" y="3385"/>
              <a:chExt cx="1995" cy="231"/>
            </a:xfrm>
          </p:grpSpPr>
          <p:sp>
            <p:nvSpPr>
              <p:cNvPr id="37897" name="Line 9"/>
              <p:cNvSpPr>
                <a:spLocks noChangeShapeType="1"/>
              </p:cNvSpPr>
              <p:nvPr/>
            </p:nvSpPr>
            <p:spPr bwMode="auto">
              <a:xfrm>
                <a:off x="1066" y="3385"/>
                <a:ext cx="1995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898" name="Text Box 10"/>
              <p:cNvSpPr txBox="1">
                <a:spLocks noChangeArrowheads="1"/>
              </p:cNvSpPr>
              <p:nvPr/>
            </p:nvSpPr>
            <p:spPr bwMode="auto">
              <a:xfrm>
                <a:off x="2766" y="3385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j1</a:t>
                </a:r>
                <a:endParaRPr lang="en-US" altLang="cs-CZ" sz="1800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899" name="Group 11"/>
            <p:cNvGrpSpPr>
              <a:grpSpLocks/>
            </p:cNvGrpSpPr>
            <p:nvPr/>
          </p:nvGrpSpPr>
          <p:grpSpPr bwMode="auto">
            <a:xfrm>
              <a:off x="1088" y="1979"/>
              <a:ext cx="271" cy="1406"/>
              <a:chOff x="1088" y="1979"/>
              <a:chExt cx="271" cy="1406"/>
            </a:xfrm>
          </p:grpSpPr>
          <p:sp>
            <p:nvSpPr>
              <p:cNvPr id="37900" name="Line 12"/>
              <p:cNvSpPr>
                <a:spLocks noChangeShapeType="1"/>
              </p:cNvSpPr>
              <p:nvPr/>
            </p:nvSpPr>
            <p:spPr bwMode="auto">
              <a:xfrm flipV="1">
                <a:off x="1088" y="2205"/>
                <a:ext cx="0" cy="118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1" name="Text Box 13"/>
              <p:cNvSpPr txBox="1">
                <a:spLocks noChangeArrowheads="1"/>
              </p:cNvSpPr>
              <p:nvPr/>
            </p:nvSpPr>
            <p:spPr bwMode="auto">
              <a:xfrm>
                <a:off x="1097" y="1979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</a:t>
                </a:r>
                <a:r>
                  <a:rPr lang="en-US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1066" y="2205"/>
              <a:ext cx="199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 flipV="1">
              <a:off x="3061" y="2205"/>
              <a:ext cx="0" cy="11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1110" y="2024"/>
              <a:ext cx="2160" cy="1334"/>
              <a:chOff x="1110" y="2024"/>
              <a:chExt cx="2160" cy="1334"/>
            </a:xfrm>
          </p:grpSpPr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 flipV="1">
                <a:off x="1110" y="2205"/>
                <a:ext cx="1951" cy="1153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6" name="Text Box 18"/>
              <p:cNvSpPr txBox="1">
                <a:spLocks noChangeArrowheads="1"/>
              </p:cNvSpPr>
              <p:nvPr/>
            </p:nvSpPr>
            <p:spPr bwMode="auto">
              <a:xfrm>
                <a:off x="3061" y="2024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altLang="cs-CZ" sz="18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907" name="Group 19"/>
            <p:cNvGrpSpPr>
              <a:grpSpLocks/>
            </p:cNvGrpSpPr>
            <p:nvPr/>
          </p:nvGrpSpPr>
          <p:grpSpPr bwMode="auto">
            <a:xfrm>
              <a:off x="204" y="3344"/>
              <a:ext cx="862" cy="272"/>
              <a:chOff x="204" y="3344"/>
              <a:chExt cx="862" cy="272"/>
            </a:xfrm>
          </p:grpSpPr>
          <p:sp>
            <p:nvSpPr>
              <p:cNvPr id="37908" name="Line 20"/>
              <p:cNvSpPr>
                <a:spLocks noChangeShapeType="1"/>
              </p:cNvSpPr>
              <p:nvPr/>
            </p:nvSpPr>
            <p:spPr bwMode="auto">
              <a:xfrm flipH="1">
                <a:off x="204" y="3344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9" name="Text Box 21"/>
              <p:cNvSpPr txBox="1">
                <a:spLocks noChangeArrowheads="1"/>
              </p:cNvSpPr>
              <p:nvPr/>
            </p:nvSpPr>
            <p:spPr bwMode="auto">
              <a:xfrm>
                <a:off x="295" y="3385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endParaRPr lang="en-US" altLang="cs-CZ" sz="18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 flipH="1">
              <a:off x="2199" y="3339"/>
              <a:ext cx="862" cy="0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flipV="1">
              <a:off x="2200" y="2160"/>
              <a:ext cx="0" cy="11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7912" name="Group 24"/>
            <p:cNvGrpSpPr>
              <a:grpSpLocks/>
            </p:cNvGrpSpPr>
            <p:nvPr/>
          </p:nvGrpSpPr>
          <p:grpSpPr bwMode="auto">
            <a:xfrm>
              <a:off x="1066" y="1974"/>
              <a:ext cx="1179" cy="1365"/>
              <a:chOff x="1066" y="1974"/>
              <a:chExt cx="1179" cy="1365"/>
            </a:xfrm>
          </p:grpSpPr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 flipV="1">
                <a:off x="1066" y="2205"/>
                <a:ext cx="1134" cy="11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14" name="Text Box 26"/>
              <p:cNvSpPr txBox="1">
                <a:spLocks noChangeArrowheads="1"/>
              </p:cNvSpPr>
              <p:nvPr/>
            </p:nvSpPr>
            <p:spPr bwMode="auto">
              <a:xfrm>
                <a:off x="2036" y="1974"/>
                <a:ext cx="2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18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altLang="cs-CZ" sz="18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1066" y="3339"/>
              <a:ext cx="1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1247" y="1979"/>
              <a:ext cx="3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eaLnBrk="0" hangingPunct="0">
                <a:spcBef>
                  <a:spcPct val="20000"/>
                </a:spcBef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cs-CZ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I</a:t>
              </a:r>
              <a:r>
                <a:rPr lang="cs-CZ" altLang="cs-CZ" sz="1800" baseline="-25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č2</a:t>
              </a:r>
              <a:endParaRPr lang="en-US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7917" name="Group 29"/>
            <p:cNvGrpSpPr>
              <a:grpSpLocks/>
            </p:cNvGrpSpPr>
            <p:nvPr/>
          </p:nvGrpSpPr>
          <p:grpSpPr bwMode="auto">
            <a:xfrm>
              <a:off x="1066" y="2840"/>
              <a:ext cx="453" cy="273"/>
              <a:chOff x="1066" y="2840"/>
              <a:chExt cx="453" cy="273"/>
            </a:xfrm>
          </p:grpSpPr>
          <p:sp>
            <p:nvSpPr>
              <p:cNvPr id="37918" name="Text Box 30"/>
              <p:cNvSpPr txBox="1">
                <a:spLocks noChangeArrowheads="1"/>
              </p:cNvSpPr>
              <p:nvPr/>
            </p:nvSpPr>
            <p:spPr bwMode="auto">
              <a:xfrm>
                <a:off x="1096" y="2840"/>
                <a:ext cx="27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cs-CZ" altLang="cs-CZ" sz="2000" baseline="-250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endParaRPr lang="en-US" altLang="cs-CZ" sz="2000" baseline="-250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7919" name="Freeform 31"/>
              <p:cNvSpPr>
                <a:spLocks/>
              </p:cNvSpPr>
              <p:nvPr/>
            </p:nvSpPr>
            <p:spPr bwMode="auto">
              <a:xfrm>
                <a:off x="1066" y="2886"/>
                <a:ext cx="453" cy="227"/>
              </a:xfrm>
              <a:custGeom>
                <a:avLst/>
                <a:gdLst>
                  <a:gd name="T0" fmla="*/ 0 w 453"/>
                  <a:gd name="T1" fmla="*/ 0 h 227"/>
                  <a:gd name="T2" fmla="*/ 271 w 453"/>
                  <a:gd name="T3" fmla="*/ 51 h 227"/>
                  <a:gd name="T4" fmla="*/ 453 w 453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227">
                    <a:moveTo>
                      <a:pt x="0" y="0"/>
                    </a:moveTo>
                    <a:cubicBezTo>
                      <a:pt x="45" y="8"/>
                      <a:pt x="196" y="13"/>
                      <a:pt x="271" y="51"/>
                    </a:cubicBezTo>
                    <a:cubicBezTo>
                      <a:pt x="346" y="89"/>
                      <a:pt x="415" y="190"/>
                      <a:pt x="453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7920" name="Group 32"/>
            <p:cNvGrpSpPr>
              <a:grpSpLocks/>
            </p:cNvGrpSpPr>
            <p:nvPr/>
          </p:nvGrpSpPr>
          <p:grpSpPr bwMode="auto">
            <a:xfrm>
              <a:off x="1111" y="2568"/>
              <a:ext cx="454" cy="250"/>
              <a:chOff x="1111" y="2568"/>
              <a:chExt cx="454" cy="250"/>
            </a:xfrm>
          </p:grpSpPr>
          <p:sp>
            <p:nvSpPr>
              <p:cNvPr id="37921" name="Freeform 33"/>
              <p:cNvSpPr>
                <a:spLocks/>
              </p:cNvSpPr>
              <p:nvPr/>
            </p:nvSpPr>
            <p:spPr bwMode="auto">
              <a:xfrm>
                <a:off x="1111" y="2568"/>
                <a:ext cx="454" cy="227"/>
              </a:xfrm>
              <a:custGeom>
                <a:avLst/>
                <a:gdLst>
                  <a:gd name="T0" fmla="*/ 0 w 454"/>
                  <a:gd name="T1" fmla="*/ 0 h 227"/>
                  <a:gd name="T2" fmla="*/ 272 w 454"/>
                  <a:gd name="T3" fmla="*/ 46 h 227"/>
                  <a:gd name="T4" fmla="*/ 454 w 454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4" h="227">
                    <a:moveTo>
                      <a:pt x="0" y="0"/>
                    </a:moveTo>
                    <a:cubicBezTo>
                      <a:pt x="98" y="4"/>
                      <a:pt x="197" y="8"/>
                      <a:pt x="272" y="46"/>
                    </a:cubicBezTo>
                    <a:cubicBezTo>
                      <a:pt x="347" y="84"/>
                      <a:pt x="400" y="155"/>
                      <a:pt x="454" y="227"/>
                    </a:cubicBezTo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arrow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1202" y="2568"/>
                <a:ext cx="27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eaLnBrk="0" hangingPunct="0">
                  <a:spcBef>
                    <a:spcPct val="20000"/>
                  </a:spcBef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</a:t>
                </a:r>
                <a:r>
                  <a:rPr lang="en-US" altLang="cs-CZ" sz="2000" baseline="-25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</a:p>
            </p:txBody>
          </p:sp>
        </p:grpSp>
      </p:grp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3429000"/>
            <a:ext cx="20891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5.	Po dosazení a úpravě </a:t>
            </a: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2406650" y="3511550"/>
          <a:ext cx="66294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2" name="Rovnice" r:id="rId3" imgW="3263760" imgH="241200" progId="Equation.3">
                  <p:embed/>
                </p:oleObj>
              </mc:Choice>
              <mc:Fallback>
                <p:oleObj name="Rovnice" r:id="rId3" imgW="326376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3511550"/>
                        <a:ext cx="6629400" cy="493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4365625"/>
            <a:ext cx="3960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6.	Výpočet kapacitní reaktance </a:t>
            </a:r>
          </a:p>
        </p:txBody>
      </p:sp>
      <p:graphicFrame>
        <p:nvGraphicFramePr>
          <p:cNvPr id="3" name="Object 119"/>
          <p:cNvGraphicFramePr>
            <a:graphicFrameLocks noChangeAspect="1"/>
          </p:cNvGraphicFramePr>
          <p:nvPr/>
        </p:nvGraphicFramePr>
        <p:xfrm>
          <a:off x="4211638" y="4221163"/>
          <a:ext cx="9366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3" name="Rovnice" r:id="rId5" imgW="558720" imgH="431640" progId="Equation.3">
                  <p:embed/>
                </p:oleObj>
              </mc:Choice>
              <mc:Fallback>
                <p:oleObj name="Rovnice" r:id="rId5" imgW="55872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221163"/>
                        <a:ext cx="936625" cy="730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179388" y="5373688"/>
            <a:ext cx="2663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7.	Výpočet kapacity </a:t>
            </a:r>
          </a:p>
        </p:txBody>
      </p:sp>
      <p:graphicFrame>
        <p:nvGraphicFramePr>
          <p:cNvPr id="5" name="Object 119"/>
          <p:cNvGraphicFramePr>
            <a:graphicFrameLocks noChangeAspect="1"/>
          </p:cNvGraphicFramePr>
          <p:nvPr/>
        </p:nvGraphicFramePr>
        <p:xfrm>
          <a:off x="2771775" y="5157788"/>
          <a:ext cx="20018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4" name="Rovnice" r:id="rId7" imgW="1193760" imgH="431640" progId="Equation.3">
                  <p:embed/>
                </p:oleObj>
              </mc:Choice>
              <mc:Fallback>
                <p:oleObj name="Rovnice" r:id="rId7" imgW="119376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157788"/>
                        <a:ext cx="2001838" cy="730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2"/>
          <p:cNvSpPr>
            <a:spLocks noChangeArrowheads="1"/>
          </p:cNvSpPr>
          <p:nvPr/>
        </p:nvSpPr>
        <p:spPr bwMode="auto">
          <a:xfrm>
            <a:off x="179388" y="6165850"/>
            <a:ext cx="3960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8.	Výpočet kapacitního výkonu </a:t>
            </a:r>
          </a:p>
        </p:txBody>
      </p:sp>
      <p:graphicFrame>
        <p:nvGraphicFramePr>
          <p:cNvPr id="7" name="Object 119"/>
          <p:cNvGraphicFramePr>
            <a:graphicFrameLocks noChangeAspect="1"/>
          </p:cNvGraphicFramePr>
          <p:nvPr/>
        </p:nvGraphicFramePr>
        <p:xfrm>
          <a:off x="4140200" y="6092825"/>
          <a:ext cx="17557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5" name="Rovnice" r:id="rId9" imgW="711000" imgH="228600" progId="Equation.3">
                  <p:embed/>
                </p:oleObj>
              </mc:Choice>
              <mc:Fallback>
                <p:oleObj name="Rovnice" r:id="rId9" imgW="71100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092825"/>
                        <a:ext cx="1755775" cy="569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37" name="Picture 49" descr="MC900078722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292600"/>
            <a:ext cx="18383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88913"/>
            <a:ext cx="8569325" cy="647700"/>
          </a:xfrm>
        </p:spPr>
        <p:txBody>
          <a:bodyPr/>
          <a:lstStyle/>
          <a:p>
            <a:pPr eaLnBrk="1" hangingPunct="1"/>
            <a:r>
              <a:rPr lang="cs-CZ" altLang="cs-CZ" sz="3200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 </a:t>
            </a:r>
            <a:endParaRPr lang="cs-CZ" altLang="cs-CZ" sz="3200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224" name="Rectangle 112"/>
          <p:cNvSpPr>
            <a:spLocks noChangeArrowheads="1"/>
          </p:cNvSpPr>
          <p:nvPr/>
        </p:nvSpPr>
        <p:spPr bwMode="auto">
          <a:xfrm>
            <a:off x="179388" y="908050"/>
            <a:ext cx="8856662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Vypočítejte velikost kondenzátoru pro kompenzaci zářivky na účiník 0,95 je-li její příkon 50W, napětí 230V a účiník 0,4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1.	Výpočet proudu  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231" name="Object 119"/>
          <p:cNvGraphicFramePr>
            <a:graphicFrameLocks noChangeAspect="1"/>
          </p:cNvGraphicFramePr>
          <p:nvPr/>
        </p:nvGraphicFramePr>
        <p:xfrm>
          <a:off x="2635250" y="1700213"/>
          <a:ext cx="37941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3" name="Rovnice" r:id="rId3" imgW="2209680" imgH="431640" progId="Equation.3">
                  <p:embed/>
                </p:oleObj>
              </mc:Choice>
              <mc:Fallback>
                <p:oleObj name="Rovnice" r:id="rId3" imgW="220968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1700213"/>
                        <a:ext cx="3794125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2"/>
          <p:cNvSpPr>
            <a:spLocks noChangeArrowheads="1"/>
          </p:cNvSpPr>
          <p:nvPr/>
        </p:nvSpPr>
        <p:spPr bwMode="auto">
          <a:xfrm>
            <a:off x="179388" y="2636838"/>
            <a:ext cx="5040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27088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235075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430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2.	Výpočet činné a jalové složky proudu</a:t>
            </a:r>
            <a:endParaRPr lang="cs-CZ" altLang="cs-CZ" sz="2000" u="sng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3" name="Object 119"/>
          <p:cNvGraphicFramePr>
            <a:graphicFrameLocks noChangeAspect="1"/>
          </p:cNvGraphicFramePr>
          <p:nvPr/>
        </p:nvGraphicFramePr>
        <p:xfrm>
          <a:off x="5145088" y="2597150"/>
          <a:ext cx="39639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4" name="Rovnice" r:id="rId5" imgW="2311200" imgH="228600" progId="Equation.3">
                  <p:embed/>
                </p:oleObj>
              </mc:Choice>
              <mc:Fallback>
                <p:oleObj name="Rovnice" r:id="rId5" imgW="231120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2597150"/>
                        <a:ext cx="3963987" cy="393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9"/>
          <p:cNvGraphicFramePr>
            <a:graphicFrameLocks noChangeAspect="1"/>
          </p:cNvGraphicFramePr>
          <p:nvPr/>
        </p:nvGraphicFramePr>
        <p:xfrm>
          <a:off x="5148263" y="3068638"/>
          <a:ext cx="39576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5" name="Rovnice" r:id="rId7" imgW="2438280" imgH="241200" progId="Equation.3">
                  <p:embed/>
                </p:oleObj>
              </mc:Choice>
              <mc:Fallback>
                <p:oleObj name="Rovnice" r:id="rId7" imgW="243828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068638"/>
                        <a:ext cx="3957637" cy="393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179388" y="3213100"/>
            <a:ext cx="6121400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Stav - 2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</a:rPr>
              <a:t>Předpokládáme zadanou hodnotu účiníku (cos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000" baseline="-25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3.	Výpočet jalové složky proud</a:t>
            </a:r>
          </a:p>
        </p:txBody>
      </p:sp>
      <p:graphicFrame>
        <p:nvGraphicFramePr>
          <p:cNvPr id="6" name="Object 119"/>
          <p:cNvGraphicFramePr>
            <a:graphicFrameLocks noChangeAspect="1"/>
          </p:cNvGraphicFramePr>
          <p:nvPr/>
        </p:nvGraphicFramePr>
        <p:xfrm>
          <a:off x="4140200" y="4005263"/>
          <a:ext cx="44831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6" name="Rovnice" r:id="rId9" imgW="2501640" imgH="241200" progId="Equation.3">
                  <p:embed/>
                </p:oleObj>
              </mc:Choice>
              <mc:Fallback>
                <p:oleObj name="Rovnice" r:id="rId9" imgW="250164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005263"/>
                        <a:ext cx="4483100" cy="433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179388" y="4437063"/>
            <a:ext cx="35290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4.	Výpočet požadovaného kompenzačního proudu</a:t>
            </a:r>
          </a:p>
        </p:txBody>
      </p:sp>
      <p:graphicFrame>
        <p:nvGraphicFramePr>
          <p:cNvPr id="8" name="Object 119"/>
          <p:cNvGraphicFramePr>
            <a:graphicFrameLocks noChangeAspect="1"/>
          </p:cNvGraphicFramePr>
          <p:nvPr/>
        </p:nvGraphicFramePr>
        <p:xfrm>
          <a:off x="3635375" y="4581525"/>
          <a:ext cx="40798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7" name="Rovnice" r:id="rId11" imgW="2336760" imgH="241200" progId="Equation.3">
                  <p:embed/>
                </p:oleObj>
              </mc:Choice>
              <mc:Fallback>
                <p:oleObj name="Rovnice" r:id="rId11" imgW="2336760" imgH="2412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81525"/>
                        <a:ext cx="4079875" cy="423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2"/>
          <p:cNvSpPr>
            <a:spLocks noChangeArrowheads="1"/>
          </p:cNvSpPr>
          <p:nvPr/>
        </p:nvSpPr>
        <p:spPr bwMode="auto">
          <a:xfrm>
            <a:off x="179388" y="5229225"/>
            <a:ext cx="3960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5.	Výpočet kapacitní reaktance </a:t>
            </a:r>
          </a:p>
        </p:txBody>
      </p:sp>
      <p:graphicFrame>
        <p:nvGraphicFramePr>
          <p:cNvPr id="10" name="Object 119"/>
          <p:cNvGraphicFramePr>
            <a:graphicFrameLocks noChangeAspect="1"/>
          </p:cNvGraphicFramePr>
          <p:nvPr/>
        </p:nvGraphicFramePr>
        <p:xfrm>
          <a:off x="4221163" y="5157788"/>
          <a:ext cx="2438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8" name="Rovnice" r:id="rId13" imgW="1663560" imgH="431640" progId="Equation.3">
                  <p:embed/>
                </p:oleObj>
              </mc:Choice>
              <mc:Fallback>
                <p:oleObj name="Rovnice" r:id="rId13" imgW="166356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5157788"/>
                        <a:ext cx="2438400" cy="638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2"/>
          <p:cNvSpPr>
            <a:spLocks noChangeArrowheads="1"/>
          </p:cNvSpPr>
          <p:nvPr/>
        </p:nvSpPr>
        <p:spPr bwMode="auto">
          <a:xfrm>
            <a:off x="179388" y="5949950"/>
            <a:ext cx="2663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1006475" indent="-28575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414463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822450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230438" indent="-228600" eaLnBrk="0" hangingPunct="0">
              <a:spcBef>
                <a:spcPct val="20000"/>
              </a:spcBef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6876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1448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6020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059238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558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6.	Výpočet kapacity </a:t>
            </a:r>
          </a:p>
        </p:txBody>
      </p:sp>
      <p:graphicFrame>
        <p:nvGraphicFramePr>
          <p:cNvPr id="12" name="Object 119"/>
          <p:cNvGraphicFramePr>
            <a:graphicFrameLocks noChangeAspect="1"/>
          </p:cNvGraphicFramePr>
          <p:nvPr/>
        </p:nvGraphicFramePr>
        <p:xfrm>
          <a:off x="2805113" y="5876925"/>
          <a:ext cx="47910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9" name="Rovnice" r:id="rId15" imgW="2857320" imgH="431640" progId="Equation.3">
                  <p:embed/>
                </p:oleObj>
              </mc:Choice>
              <mc:Fallback>
                <p:oleObj name="Rovnice" r:id="rId15" imgW="2857320" imgH="4316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5876925"/>
                        <a:ext cx="4791075" cy="730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theme/theme1.xml><?xml version="1.0" encoding="utf-8"?>
<a:theme xmlns:a="http://schemas.openxmlformats.org/drawingml/2006/main" name="Proudění">
  <a:themeElements>
    <a:clrScheme name="Vlastní 32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004C66"/>
      </a:hlink>
      <a:folHlink>
        <a:srgbClr val="00194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12133</TotalTime>
  <Words>1905</Words>
  <Application>Microsoft Office PowerPoint</Application>
  <PresentationFormat>Předvádění na obrazovce (4:3)</PresentationFormat>
  <Paragraphs>296</Paragraphs>
  <Slides>32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Comic Sans MS</vt:lpstr>
      <vt:lpstr>Garamond</vt:lpstr>
      <vt:lpstr>Symbol</vt:lpstr>
      <vt:lpstr>Wingdings</vt:lpstr>
      <vt:lpstr>Proudění</vt:lpstr>
      <vt:lpstr>Rovnice</vt:lpstr>
      <vt:lpstr>Základy elektrotechniky Kompenzace</vt:lpstr>
      <vt:lpstr>Základní pojmy</vt:lpstr>
      <vt:lpstr>Základní pojmy </vt:lpstr>
      <vt:lpstr>Kompenzace pro zlepšení účiníku </vt:lpstr>
      <vt:lpstr>Kompenzace pro zlepšení účiníku </vt:lpstr>
      <vt:lpstr>Kompenzace pro zlepšení účiníku </vt:lpstr>
      <vt:lpstr>Jednofázová kompenzace </vt:lpstr>
      <vt:lpstr>Jednofázová kompenzace </vt:lpstr>
      <vt:lpstr>Příklad </vt:lpstr>
      <vt:lpstr>Příklad </vt:lpstr>
      <vt:lpstr>Příklad </vt:lpstr>
      <vt:lpstr>Příklad </vt:lpstr>
      <vt:lpstr>Příklad </vt:lpstr>
      <vt:lpstr>Trojfázová kompenzace </vt:lpstr>
      <vt:lpstr>Trojfázová kompenzace </vt:lpstr>
      <vt:lpstr>Prezentace aplikace PowerPoint</vt:lpstr>
      <vt:lpstr>Příklad </vt:lpstr>
      <vt:lpstr>Příklad </vt:lpstr>
      <vt:lpstr>Příklad </vt:lpstr>
      <vt:lpstr>Kompenzace pro zvýšení činného výkonu </vt:lpstr>
      <vt:lpstr>Kompenzace pro zvýšení činného výkonu - fázorový diagram </vt:lpstr>
      <vt:lpstr>Odvození kompenzačního výkonu </vt:lpstr>
      <vt:lpstr>Odvození kompenzačního výkonu </vt:lpstr>
      <vt:lpstr>Příklad </vt:lpstr>
      <vt:lpstr>Prezentace aplikace PowerPoint</vt:lpstr>
      <vt:lpstr>Prezentace aplikace PowerPoint</vt:lpstr>
      <vt:lpstr>Příklad </vt:lpstr>
      <vt:lpstr>Příklad </vt:lpstr>
      <vt:lpstr>Prezentace aplikace PowerPoint</vt:lpstr>
      <vt:lpstr>Prezentace aplikace PowerPoint</vt:lpstr>
      <vt:lpstr>Prezentace aplikace PowerPoint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pe</cp:lastModifiedBy>
  <cp:revision>1377</cp:revision>
  <dcterms:created xsi:type="dcterms:W3CDTF">2006-07-11T07:50:54Z</dcterms:created>
  <dcterms:modified xsi:type="dcterms:W3CDTF">2020-06-25T12:49:15Z</dcterms:modified>
</cp:coreProperties>
</file>