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300" r:id="rId18"/>
    <p:sldId id="294" r:id="rId19"/>
    <p:sldId id="295" r:id="rId20"/>
    <p:sldId id="296" r:id="rId21"/>
    <p:sldId id="298" r:id="rId22"/>
    <p:sldId id="297" r:id="rId23"/>
    <p:sldId id="299" r:id="rId24"/>
    <p:sldId id="279" r:id="rId25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E"/>
    <a:srgbClr val="00FF00"/>
    <a:srgbClr val="FF6600"/>
    <a:srgbClr val="0033CC"/>
    <a:srgbClr val="EAEAEA"/>
    <a:srgbClr val="FF99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24" autoAdjust="0"/>
  </p:normalViewPr>
  <p:slideViewPr>
    <p:cSldViewPr>
      <p:cViewPr varScale="1">
        <p:scale>
          <a:sx n="86" d="100"/>
          <a:sy n="86" d="100"/>
        </p:scale>
        <p:origin x="84" y="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106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C4D34-E0D9-454D-8B0B-502ACFCD65B2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387AD-C0D7-47F7-9645-A95C60C703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055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24C42-6A4C-41AE-AFAF-0D56388A284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4672A-5419-4137-BA97-399421D187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672A-5419-4137-BA97-399421D1870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90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2AB4C2-041B-47A4-A833-EAE1611A7AD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BD69-ED13-4CBB-8C89-CA00E31C2AA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601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F13EDA-0259-4C5E-9DB4-B0754BCE666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217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00FE5B-3CA0-4624-BD4C-044226E0A7D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736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B401D-4E12-4048-804D-B0111E1129E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3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EDA0F-DF92-47FB-A0CE-79EE6D874BA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656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FB9EDF-77AC-491A-9DC9-E238E925C5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302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37050A-952F-4AE1-AF0D-286327DE663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9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ED8515-B10E-4A88-B76F-846DD8D675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938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1A3CA2-69FD-404A-8EBD-1020CC21699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970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7A4D80-00C7-4988-B1F8-8283044D790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471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4E4AE69D-3D6E-426E-B5CE-667C499321B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ifiphysik.de/elektrizitaetslehre/elektromagnetische-induktion/aufgabe/generator-grundlagen" TargetMode="External"/><Relationship Id="rId2" Type="http://schemas.openxmlformats.org/officeDocument/2006/relationships/hyperlink" Target="https://www.walter-fendt.de/html5/phcz/generator_cz.htm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plugsocketmuseum.nl/Generator_3phase.html" TargetMode="External"/><Relationship Id="rId4" Type="http://schemas.openxmlformats.org/officeDocument/2006/relationships/hyperlink" Target="https://imgur.com/gallery/2aU9H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4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znaceni_vodicu.doc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6192837" cy="625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7343775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/>
            <a: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Trojfázová soustava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do hvězdy - spotřebič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5076825" y="1268413"/>
            <a:ext cx="3671888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symetrickou zátěž platí: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Z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I</a:t>
            </a:r>
          </a:p>
        </p:txBody>
      </p:sp>
      <p:grpSp>
        <p:nvGrpSpPr>
          <p:cNvPr id="420950" name="Group 86"/>
          <p:cNvGrpSpPr>
            <a:grpSpLocks/>
          </p:cNvGrpSpPr>
          <p:nvPr/>
        </p:nvGrpSpPr>
        <p:grpSpPr bwMode="auto">
          <a:xfrm>
            <a:off x="179388" y="963613"/>
            <a:ext cx="4394200" cy="3905250"/>
            <a:chOff x="113" y="607"/>
            <a:chExt cx="2768" cy="2460"/>
          </a:xfrm>
        </p:grpSpPr>
        <p:sp>
          <p:nvSpPr>
            <p:cNvPr id="420869" name="Text Box 5"/>
            <p:cNvSpPr txBox="1">
              <a:spLocks noChangeArrowheads="1"/>
            </p:cNvSpPr>
            <p:nvPr/>
          </p:nvSpPr>
          <p:spPr bwMode="auto">
            <a:xfrm>
              <a:off x="2625" y="743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0881" name="Oval 17"/>
            <p:cNvSpPr>
              <a:spLocks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893" name="Oval 29"/>
            <p:cNvSpPr>
              <a:spLocks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05" name="Oval 41"/>
            <p:cNvSpPr>
              <a:spLocks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06" name="Oval 42"/>
            <p:cNvSpPr>
              <a:spLocks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07" name="Oval 43"/>
            <p:cNvSpPr>
              <a:spLocks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08" name="Oval 44"/>
            <p:cNvSpPr>
              <a:spLocks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09" name="Oval 45"/>
            <p:cNvSpPr>
              <a:spLocks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10" name="Oval 46"/>
            <p:cNvSpPr>
              <a:spLocks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0911" name="AutoShape 47"/>
            <p:cNvCxnSpPr>
              <a:cxnSpLocks noChangeShapeType="1"/>
              <a:stCxn id="420906" idx="6"/>
              <a:endCxn id="420907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12" name="AutoShape 48"/>
            <p:cNvCxnSpPr>
              <a:cxnSpLocks noChangeShapeType="1"/>
              <a:stCxn id="420881" idx="4"/>
              <a:endCxn id="420910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0913" name="Text Box 49"/>
            <p:cNvSpPr txBox="1">
              <a:spLocks noChangeArrowheads="1"/>
            </p:cNvSpPr>
            <p:nvPr/>
          </p:nvSpPr>
          <p:spPr bwMode="auto">
            <a:xfrm>
              <a:off x="2609" y="1877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0914" name="Text Box 50"/>
            <p:cNvSpPr txBox="1">
              <a:spLocks noChangeArrowheads="1"/>
            </p:cNvSpPr>
            <p:nvPr/>
          </p:nvSpPr>
          <p:spPr bwMode="auto">
            <a:xfrm>
              <a:off x="2625" y="242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0915" name="Text Box 51"/>
            <p:cNvSpPr txBox="1">
              <a:spLocks noChangeArrowheads="1"/>
            </p:cNvSpPr>
            <p:nvPr/>
          </p:nvSpPr>
          <p:spPr bwMode="auto">
            <a:xfrm>
              <a:off x="2625" y="2829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0916" name="AutoShape 52"/>
            <p:cNvCxnSpPr>
              <a:cxnSpLocks noChangeShapeType="1"/>
              <a:stCxn id="420893" idx="6"/>
              <a:endCxn id="420908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17" name="AutoShape 53"/>
            <p:cNvCxnSpPr>
              <a:cxnSpLocks noChangeShapeType="1"/>
              <a:stCxn id="420909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0918" name="Line 54"/>
            <p:cNvSpPr>
              <a:spLocks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19" name="Text Box 55"/>
            <p:cNvSpPr txBox="1">
              <a:spLocks noChangeArrowheads="1"/>
            </p:cNvSpPr>
            <p:nvPr/>
          </p:nvSpPr>
          <p:spPr bwMode="auto">
            <a:xfrm>
              <a:off x="2562" y="1253"/>
              <a:ext cx="19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0921" name="Line 57"/>
            <p:cNvSpPr>
              <a:spLocks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22" name="Text Box 58"/>
            <p:cNvSpPr txBox="1">
              <a:spLocks noChangeArrowheads="1"/>
            </p:cNvSpPr>
            <p:nvPr/>
          </p:nvSpPr>
          <p:spPr bwMode="auto">
            <a:xfrm>
              <a:off x="2154" y="1434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0923" name="Group 59"/>
            <p:cNvGrpSpPr>
              <a:grpSpLocks/>
            </p:cNvGrpSpPr>
            <p:nvPr/>
          </p:nvGrpSpPr>
          <p:grpSpPr bwMode="auto">
            <a:xfrm>
              <a:off x="1371" y="607"/>
              <a:ext cx="420" cy="240"/>
              <a:chOff x="1371" y="607"/>
              <a:chExt cx="420" cy="240"/>
            </a:xfrm>
          </p:grpSpPr>
          <p:sp>
            <p:nvSpPr>
              <p:cNvPr id="420924" name="Line 60"/>
              <p:cNvSpPr>
                <a:spLocks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0925" name="Text Box 61"/>
              <p:cNvSpPr txBox="1">
                <a:spLocks noChangeArrowheads="1"/>
              </p:cNvSpPr>
              <p:nvPr/>
            </p:nvSpPr>
            <p:spPr bwMode="auto">
              <a:xfrm>
                <a:off x="1371" y="60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0926" name="Rectangle 62"/>
            <p:cNvSpPr>
              <a:spLocks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27" name="Rectangle 63"/>
            <p:cNvSpPr>
              <a:spLocks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28" name="Rectangle 64"/>
            <p:cNvSpPr>
              <a:spLocks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0929" name="AutoShape 65"/>
            <p:cNvCxnSpPr>
              <a:cxnSpLocks noChangeShapeType="1"/>
              <a:stCxn id="420906" idx="4"/>
              <a:endCxn id="420926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30" name="AutoShape 66"/>
            <p:cNvCxnSpPr>
              <a:cxnSpLocks noChangeShapeType="1"/>
              <a:stCxn id="420926" idx="3"/>
              <a:endCxn id="420905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31" name="AutoShape 67"/>
            <p:cNvCxnSpPr>
              <a:cxnSpLocks noChangeShapeType="1"/>
              <a:stCxn id="420905" idx="2"/>
              <a:endCxn id="420927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32" name="AutoShape 68"/>
            <p:cNvCxnSpPr>
              <a:cxnSpLocks noChangeShapeType="1"/>
              <a:stCxn id="420927" idx="3"/>
              <a:endCxn id="420881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34" name="AutoShape 70"/>
            <p:cNvCxnSpPr>
              <a:cxnSpLocks noChangeShapeType="1"/>
              <a:stCxn id="420905" idx="6"/>
              <a:endCxn id="420928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0935" name="AutoShape 71"/>
            <p:cNvCxnSpPr>
              <a:cxnSpLocks noChangeShapeType="1"/>
              <a:stCxn id="420928" idx="1"/>
              <a:endCxn id="420893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0937" name="Line 73"/>
            <p:cNvSpPr>
              <a:spLocks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0938" name="Text Box 74"/>
            <p:cNvSpPr txBox="1">
              <a:spLocks noChangeArrowheads="1"/>
            </p:cNvSpPr>
            <p:nvPr/>
          </p:nvSpPr>
          <p:spPr bwMode="auto">
            <a:xfrm>
              <a:off x="1474" y="1706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0945" name="Group 81"/>
            <p:cNvGrpSpPr>
              <a:grpSpLocks/>
            </p:cNvGrpSpPr>
            <p:nvPr/>
          </p:nvGrpSpPr>
          <p:grpSpPr bwMode="auto">
            <a:xfrm>
              <a:off x="1020" y="2614"/>
              <a:ext cx="420" cy="240"/>
              <a:chOff x="1020" y="2614"/>
              <a:chExt cx="420" cy="240"/>
            </a:xfrm>
          </p:grpSpPr>
          <p:sp>
            <p:nvSpPr>
              <p:cNvPr id="420940" name="Line 76"/>
              <p:cNvSpPr>
                <a:spLocks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0941" name="Text Box 77"/>
              <p:cNvSpPr txBox="1">
                <a:spLocks noChangeArrowheads="1"/>
              </p:cNvSpPr>
              <p:nvPr/>
            </p:nvSpPr>
            <p:spPr bwMode="auto">
              <a:xfrm>
                <a:off x="1020" y="2614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0946" name="Group 82"/>
            <p:cNvGrpSpPr>
              <a:grpSpLocks/>
            </p:cNvGrpSpPr>
            <p:nvPr/>
          </p:nvGrpSpPr>
          <p:grpSpPr bwMode="auto">
            <a:xfrm>
              <a:off x="1973" y="2557"/>
              <a:ext cx="420" cy="240"/>
              <a:chOff x="1973" y="2557"/>
              <a:chExt cx="420" cy="240"/>
            </a:xfrm>
          </p:grpSpPr>
          <p:sp>
            <p:nvSpPr>
              <p:cNvPr id="420943" name="Line 79"/>
              <p:cNvSpPr>
                <a:spLocks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0944" name="Text Box 80"/>
              <p:cNvSpPr txBox="1">
                <a:spLocks noChangeArrowheads="1"/>
              </p:cNvSpPr>
              <p:nvPr/>
            </p:nvSpPr>
            <p:spPr bwMode="auto">
              <a:xfrm>
                <a:off x="1973" y="255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0947" name="Text Box 83"/>
            <p:cNvSpPr txBox="1">
              <a:spLocks noChangeArrowheads="1"/>
            </p:cNvSpPr>
            <p:nvPr/>
          </p:nvSpPr>
          <p:spPr bwMode="auto">
            <a:xfrm>
              <a:off x="476" y="188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0948" name="Text Box 84"/>
            <p:cNvSpPr txBox="1">
              <a:spLocks noChangeArrowheads="1"/>
            </p:cNvSpPr>
            <p:nvPr/>
          </p:nvSpPr>
          <p:spPr bwMode="auto">
            <a:xfrm>
              <a:off x="1429" y="234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0949" name="Text Box 85"/>
            <p:cNvSpPr txBox="1">
              <a:spLocks noChangeArrowheads="1"/>
            </p:cNvSpPr>
            <p:nvPr/>
          </p:nvSpPr>
          <p:spPr bwMode="auto">
            <a:xfrm>
              <a:off x="1227" y="129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sp>
        <p:nvSpPr>
          <p:cNvPr id="420951" name="Rectangle 87"/>
          <p:cNvSpPr>
            <a:spLocks noChangeArrowheads="1"/>
          </p:cNvSpPr>
          <p:nvPr/>
        </p:nvSpPr>
        <p:spPr bwMode="auto">
          <a:xfrm>
            <a:off x="5003800" y="2536825"/>
            <a:ext cx="3889375" cy="17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nesymetrickou zátěž platí: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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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Z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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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 I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Změny napětí jsou malé, většinou lze uvažovat: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f1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f2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f3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U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</a:t>
            </a:r>
          </a:p>
        </p:txBody>
      </p:sp>
      <p:sp>
        <p:nvSpPr>
          <p:cNvPr id="420952" name="Rectangle 88"/>
          <p:cNvSpPr>
            <a:spLocks noChangeArrowheads="1"/>
          </p:cNvSpPr>
          <p:nvPr/>
        </p:nvSpPr>
        <p:spPr bwMode="auto">
          <a:xfrm>
            <a:off x="250825" y="4868863"/>
            <a:ext cx="8569325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09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1809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1809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Nesymetrická zátěž 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jednotlivé zátěže se mohou lišit charakterem (R, L, C) a velikostí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výpočet dílčích proudů</a:t>
            </a:r>
          </a:p>
        </p:txBody>
      </p:sp>
      <p:graphicFrame>
        <p:nvGraphicFramePr>
          <p:cNvPr id="420953" name="Object 89"/>
          <p:cNvGraphicFramePr>
            <a:graphicFrameLocks noChangeAspect="1"/>
          </p:cNvGraphicFramePr>
          <p:nvPr/>
        </p:nvGraphicFramePr>
        <p:xfrm>
          <a:off x="3348038" y="5624513"/>
          <a:ext cx="1011237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85" name="Rovnice" r:id="rId3" imgW="520560" imgH="495000" progId="Equation.3">
                  <p:embed/>
                </p:oleObj>
              </mc:Choice>
              <mc:Fallback>
                <p:oleObj name="Rovnice" r:id="rId3" imgW="520560" imgH="49500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624513"/>
                        <a:ext cx="1011237" cy="960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0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0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0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0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0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20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0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0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Nesymetrická zátěž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4752975" y="1268413"/>
            <a:ext cx="406717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 obvodu musí platit 1. K. zákon – 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fázorový součet proudů je roven nule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1892" name="Group 4"/>
          <p:cNvGrpSpPr>
            <a:grpSpLocks/>
          </p:cNvGrpSpPr>
          <p:nvPr/>
        </p:nvGrpSpPr>
        <p:grpSpPr bwMode="auto">
          <a:xfrm>
            <a:off x="179388" y="963613"/>
            <a:ext cx="4394200" cy="3905250"/>
            <a:chOff x="113" y="607"/>
            <a:chExt cx="2768" cy="2460"/>
          </a:xfrm>
        </p:grpSpPr>
        <p:sp>
          <p:nvSpPr>
            <p:cNvPr id="421893" name="Text Box 5"/>
            <p:cNvSpPr txBox="1">
              <a:spLocks noChangeArrowheads="1"/>
            </p:cNvSpPr>
            <p:nvPr/>
          </p:nvSpPr>
          <p:spPr bwMode="auto">
            <a:xfrm>
              <a:off x="2625" y="743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1894" name="Oval 6"/>
            <p:cNvSpPr>
              <a:spLocks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895" name="Oval 7"/>
            <p:cNvSpPr>
              <a:spLocks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896" name="Oval 8"/>
            <p:cNvSpPr>
              <a:spLocks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897" name="Oval 9"/>
            <p:cNvSpPr>
              <a:spLocks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898" name="Oval 10"/>
            <p:cNvSpPr>
              <a:spLocks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899" name="Oval 11"/>
            <p:cNvSpPr>
              <a:spLocks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00" name="Oval 12"/>
            <p:cNvSpPr>
              <a:spLocks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01" name="Oval 13"/>
            <p:cNvSpPr>
              <a:spLocks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1902" name="AutoShape 14"/>
            <p:cNvCxnSpPr>
              <a:cxnSpLocks noChangeShapeType="1"/>
              <a:stCxn id="421897" idx="6"/>
              <a:endCxn id="421898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03" name="AutoShape 15"/>
            <p:cNvCxnSpPr>
              <a:cxnSpLocks noChangeShapeType="1"/>
              <a:stCxn id="421894" idx="4"/>
              <a:endCxn id="421901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1904" name="Text Box 16"/>
            <p:cNvSpPr txBox="1">
              <a:spLocks noChangeArrowheads="1"/>
            </p:cNvSpPr>
            <p:nvPr/>
          </p:nvSpPr>
          <p:spPr bwMode="auto">
            <a:xfrm>
              <a:off x="2609" y="1877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1905" name="Text Box 17"/>
            <p:cNvSpPr txBox="1">
              <a:spLocks noChangeArrowheads="1"/>
            </p:cNvSpPr>
            <p:nvPr/>
          </p:nvSpPr>
          <p:spPr bwMode="auto">
            <a:xfrm>
              <a:off x="2625" y="242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1906" name="Text Box 18"/>
            <p:cNvSpPr txBox="1">
              <a:spLocks noChangeArrowheads="1"/>
            </p:cNvSpPr>
            <p:nvPr/>
          </p:nvSpPr>
          <p:spPr bwMode="auto">
            <a:xfrm>
              <a:off x="2625" y="2829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1907" name="AutoShape 19"/>
            <p:cNvCxnSpPr>
              <a:cxnSpLocks noChangeShapeType="1"/>
              <a:stCxn id="421895" idx="6"/>
              <a:endCxn id="421899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08" name="AutoShape 20"/>
            <p:cNvCxnSpPr>
              <a:cxnSpLocks noChangeShapeType="1"/>
              <a:stCxn id="421900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1909" name="Line 21"/>
            <p:cNvSpPr>
              <a:spLocks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10" name="Text Box 22"/>
            <p:cNvSpPr txBox="1">
              <a:spLocks noChangeArrowheads="1"/>
            </p:cNvSpPr>
            <p:nvPr/>
          </p:nvSpPr>
          <p:spPr bwMode="auto">
            <a:xfrm>
              <a:off x="2562" y="1253"/>
              <a:ext cx="19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1911" name="Line 23"/>
            <p:cNvSpPr>
              <a:spLocks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12" name="Text Box 24"/>
            <p:cNvSpPr txBox="1">
              <a:spLocks noChangeArrowheads="1"/>
            </p:cNvSpPr>
            <p:nvPr/>
          </p:nvSpPr>
          <p:spPr bwMode="auto">
            <a:xfrm>
              <a:off x="2154" y="1434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1913" name="Group 25"/>
            <p:cNvGrpSpPr>
              <a:grpSpLocks/>
            </p:cNvGrpSpPr>
            <p:nvPr/>
          </p:nvGrpSpPr>
          <p:grpSpPr bwMode="auto">
            <a:xfrm>
              <a:off x="1371" y="607"/>
              <a:ext cx="420" cy="240"/>
              <a:chOff x="1371" y="607"/>
              <a:chExt cx="420" cy="240"/>
            </a:xfrm>
          </p:grpSpPr>
          <p:sp>
            <p:nvSpPr>
              <p:cNvPr id="421914" name="Line 26"/>
              <p:cNvSpPr>
                <a:spLocks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15" name="Text Box 27"/>
              <p:cNvSpPr txBox="1">
                <a:spLocks noChangeArrowheads="1"/>
              </p:cNvSpPr>
              <p:nvPr/>
            </p:nvSpPr>
            <p:spPr bwMode="auto">
              <a:xfrm>
                <a:off x="1371" y="60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1916" name="Rectangle 28"/>
            <p:cNvSpPr>
              <a:spLocks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17" name="Rectangle 29"/>
            <p:cNvSpPr>
              <a:spLocks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18" name="Rectangle 30"/>
            <p:cNvSpPr>
              <a:spLocks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1919" name="AutoShape 31"/>
            <p:cNvCxnSpPr>
              <a:cxnSpLocks noChangeShapeType="1"/>
              <a:stCxn id="421897" idx="4"/>
              <a:endCxn id="421916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20" name="AutoShape 32"/>
            <p:cNvCxnSpPr>
              <a:cxnSpLocks noChangeShapeType="1"/>
              <a:stCxn id="421916" idx="3"/>
              <a:endCxn id="421896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21" name="AutoShape 33"/>
            <p:cNvCxnSpPr>
              <a:cxnSpLocks noChangeShapeType="1"/>
              <a:stCxn id="421896" idx="2"/>
              <a:endCxn id="421917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22" name="AutoShape 34"/>
            <p:cNvCxnSpPr>
              <a:cxnSpLocks noChangeShapeType="1"/>
              <a:stCxn id="421917" idx="3"/>
              <a:endCxn id="421894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23" name="AutoShape 35"/>
            <p:cNvCxnSpPr>
              <a:cxnSpLocks noChangeShapeType="1"/>
              <a:stCxn id="421896" idx="6"/>
              <a:endCxn id="421918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1924" name="AutoShape 36"/>
            <p:cNvCxnSpPr>
              <a:cxnSpLocks noChangeShapeType="1"/>
              <a:stCxn id="421918" idx="1"/>
              <a:endCxn id="421895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1925" name="Line 37"/>
            <p:cNvSpPr>
              <a:spLocks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26" name="Text Box 38"/>
            <p:cNvSpPr txBox="1">
              <a:spLocks noChangeArrowheads="1"/>
            </p:cNvSpPr>
            <p:nvPr/>
          </p:nvSpPr>
          <p:spPr bwMode="auto">
            <a:xfrm>
              <a:off x="1474" y="1706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1927" name="Group 39"/>
            <p:cNvGrpSpPr>
              <a:grpSpLocks/>
            </p:cNvGrpSpPr>
            <p:nvPr/>
          </p:nvGrpSpPr>
          <p:grpSpPr bwMode="auto">
            <a:xfrm>
              <a:off x="1020" y="2614"/>
              <a:ext cx="420" cy="240"/>
              <a:chOff x="1020" y="2614"/>
              <a:chExt cx="420" cy="240"/>
            </a:xfrm>
          </p:grpSpPr>
          <p:sp>
            <p:nvSpPr>
              <p:cNvPr id="421928" name="Line 40"/>
              <p:cNvSpPr>
                <a:spLocks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29" name="Text Box 41"/>
              <p:cNvSpPr txBox="1">
                <a:spLocks noChangeArrowheads="1"/>
              </p:cNvSpPr>
              <p:nvPr/>
            </p:nvSpPr>
            <p:spPr bwMode="auto">
              <a:xfrm>
                <a:off x="1020" y="2614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1930" name="Group 42"/>
            <p:cNvGrpSpPr>
              <a:grpSpLocks/>
            </p:cNvGrpSpPr>
            <p:nvPr/>
          </p:nvGrpSpPr>
          <p:grpSpPr bwMode="auto">
            <a:xfrm>
              <a:off x="1973" y="2557"/>
              <a:ext cx="420" cy="240"/>
              <a:chOff x="1973" y="2557"/>
              <a:chExt cx="420" cy="240"/>
            </a:xfrm>
          </p:grpSpPr>
          <p:sp>
            <p:nvSpPr>
              <p:cNvPr id="421931" name="Line 43"/>
              <p:cNvSpPr>
                <a:spLocks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32" name="Text Box 44"/>
              <p:cNvSpPr txBox="1">
                <a:spLocks noChangeArrowheads="1"/>
              </p:cNvSpPr>
              <p:nvPr/>
            </p:nvSpPr>
            <p:spPr bwMode="auto">
              <a:xfrm>
                <a:off x="1973" y="255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1933" name="Text Box 45"/>
            <p:cNvSpPr txBox="1">
              <a:spLocks noChangeArrowheads="1"/>
            </p:cNvSpPr>
            <p:nvPr/>
          </p:nvSpPr>
          <p:spPr bwMode="auto">
            <a:xfrm>
              <a:off x="476" y="188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1934" name="Text Box 46"/>
            <p:cNvSpPr txBox="1">
              <a:spLocks noChangeArrowheads="1"/>
            </p:cNvSpPr>
            <p:nvPr/>
          </p:nvSpPr>
          <p:spPr bwMode="auto">
            <a:xfrm>
              <a:off x="1429" y="234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1935" name="Text Box 47"/>
            <p:cNvSpPr txBox="1">
              <a:spLocks noChangeArrowheads="1"/>
            </p:cNvSpPr>
            <p:nvPr/>
          </p:nvSpPr>
          <p:spPr bwMode="auto">
            <a:xfrm>
              <a:off x="1227" y="129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graphicFrame>
        <p:nvGraphicFramePr>
          <p:cNvPr id="421938" name="Object 50"/>
          <p:cNvGraphicFramePr>
            <a:graphicFrameLocks noChangeAspect="1"/>
          </p:cNvGraphicFramePr>
          <p:nvPr/>
        </p:nvGraphicFramePr>
        <p:xfrm>
          <a:off x="5219700" y="2325688"/>
          <a:ext cx="2592388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91" name="Rovnice" r:id="rId3" imgW="977760" imgH="253800" progId="Equation.3">
                  <p:embed/>
                </p:oleObj>
              </mc:Choice>
              <mc:Fallback>
                <p:oleObj name="Rovnice" r:id="rId3" imgW="977760" imgH="2538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325688"/>
                        <a:ext cx="2592388" cy="6715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49" name="Line 61"/>
          <p:cNvSpPr>
            <a:spLocks noChangeShapeType="1"/>
          </p:cNvSpPr>
          <p:nvPr/>
        </p:nvSpPr>
        <p:spPr bwMode="auto">
          <a:xfrm flipV="1">
            <a:off x="7202488" y="4221163"/>
            <a:ext cx="935037" cy="107950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50" name="Text Box 62"/>
          <p:cNvSpPr txBox="1">
            <a:spLocks noChangeArrowheads="1"/>
          </p:cNvSpPr>
          <p:nvPr/>
        </p:nvSpPr>
        <p:spPr bwMode="auto">
          <a:xfrm>
            <a:off x="8137525" y="3789363"/>
            <a:ext cx="26666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1">
                    <a:lumMod val="75000"/>
                  </a:schemeClr>
                </a:solidFill>
                <a:effectLst/>
              </a:rPr>
              <a:t>I</a:t>
            </a:r>
            <a:r>
              <a:rPr lang="cs-CZ" altLang="cs-CZ" sz="2000" b="1" baseline="-25000" dirty="0">
                <a:solidFill>
                  <a:schemeClr val="bg1">
                    <a:lumMod val="75000"/>
                  </a:schemeClr>
                </a:solidFill>
                <a:effectLst/>
              </a:rPr>
              <a:t>N</a:t>
            </a:r>
          </a:p>
        </p:txBody>
      </p:sp>
      <p:grpSp>
        <p:nvGrpSpPr>
          <p:cNvPr id="421958" name="Group 70"/>
          <p:cNvGrpSpPr>
            <a:grpSpLocks/>
          </p:cNvGrpSpPr>
          <p:nvPr/>
        </p:nvGrpSpPr>
        <p:grpSpPr bwMode="auto">
          <a:xfrm>
            <a:off x="6034088" y="4048125"/>
            <a:ext cx="2773362" cy="1957388"/>
            <a:chOff x="3596" y="2550"/>
            <a:chExt cx="1747" cy="1233"/>
          </a:xfrm>
        </p:grpSpPr>
        <p:grpSp>
          <p:nvGrpSpPr>
            <p:cNvPr id="421939" name="Group 51"/>
            <p:cNvGrpSpPr>
              <a:grpSpLocks noChangeAspect="1"/>
            </p:cNvGrpSpPr>
            <p:nvPr/>
          </p:nvGrpSpPr>
          <p:grpSpPr bwMode="auto">
            <a:xfrm>
              <a:off x="3596" y="2550"/>
              <a:ext cx="1495" cy="1233"/>
              <a:chOff x="3657" y="735"/>
              <a:chExt cx="1247" cy="1029"/>
            </a:xfrm>
          </p:grpSpPr>
          <p:sp>
            <p:nvSpPr>
              <p:cNvPr id="421940" name="Line 52"/>
              <p:cNvSpPr>
                <a:spLocks noChangeAspect="1" noChangeShapeType="1"/>
              </p:cNvSpPr>
              <p:nvPr/>
            </p:nvSpPr>
            <p:spPr bwMode="auto">
              <a:xfrm>
                <a:off x="4287" y="845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41" name="Line 53"/>
              <p:cNvSpPr>
                <a:spLocks noChangeAspect="1" noChangeShapeType="1"/>
              </p:cNvSpPr>
              <p:nvPr/>
            </p:nvSpPr>
            <p:spPr bwMode="auto">
              <a:xfrm rot="14400000">
                <a:off x="4060" y="1253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42" name="Line 54"/>
              <p:cNvSpPr>
                <a:spLocks noChangeAspect="1" noChangeShapeType="1"/>
              </p:cNvSpPr>
              <p:nvPr/>
            </p:nvSpPr>
            <p:spPr bwMode="auto">
              <a:xfrm rot="7200000">
                <a:off x="4514" y="1253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1943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4311" y="735"/>
                <a:ext cx="168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U</a:t>
                </a:r>
              </a:p>
            </p:txBody>
          </p:sp>
          <p:sp>
            <p:nvSpPr>
              <p:cNvPr id="421944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3657" y="1597"/>
                <a:ext cx="184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W</a:t>
                </a:r>
              </a:p>
            </p:txBody>
          </p:sp>
          <p:sp>
            <p:nvSpPr>
              <p:cNvPr id="421945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4740" y="1597"/>
                <a:ext cx="164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V</a:t>
                </a:r>
              </a:p>
            </p:txBody>
          </p:sp>
        </p:grpSp>
        <p:sp>
          <p:nvSpPr>
            <p:cNvPr id="421946" name="Line 58"/>
            <p:cNvSpPr>
              <a:spLocks noChangeShapeType="1"/>
            </p:cNvSpPr>
            <p:nvPr/>
          </p:nvSpPr>
          <p:spPr bwMode="auto">
            <a:xfrm flipV="1">
              <a:off x="4354" y="2840"/>
              <a:ext cx="272" cy="499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47" name="Line 59"/>
            <p:cNvSpPr>
              <a:spLocks noChangeShapeType="1"/>
            </p:cNvSpPr>
            <p:nvPr/>
          </p:nvSpPr>
          <p:spPr bwMode="auto">
            <a:xfrm>
              <a:off x="4354" y="3339"/>
              <a:ext cx="816" cy="45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48" name="Line 60"/>
            <p:cNvSpPr>
              <a:spLocks noChangeShapeType="1"/>
            </p:cNvSpPr>
            <p:nvPr/>
          </p:nvSpPr>
          <p:spPr bwMode="auto">
            <a:xfrm flipH="1" flipV="1">
              <a:off x="3833" y="3113"/>
              <a:ext cx="499" cy="227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1951" name="Text Box 63"/>
            <p:cNvSpPr txBox="1">
              <a:spLocks noChangeArrowheads="1"/>
            </p:cNvSpPr>
            <p:nvPr/>
          </p:nvSpPr>
          <p:spPr bwMode="auto">
            <a:xfrm>
              <a:off x="3651" y="2976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1952" name="Text Box 64"/>
            <p:cNvSpPr txBox="1">
              <a:spLocks noChangeArrowheads="1"/>
            </p:cNvSpPr>
            <p:nvPr/>
          </p:nvSpPr>
          <p:spPr bwMode="auto">
            <a:xfrm>
              <a:off x="5193" y="3328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1953" name="Text Box 65"/>
            <p:cNvSpPr txBox="1">
              <a:spLocks noChangeArrowheads="1"/>
            </p:cNvSpPr>
            <p:nvPr/>
          </p:nvSpPr>
          <p:spPr bwMode="auto">
            <a:xfrm>
              <a:off x="4422" y="269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sp>
        <p:nvSpPr>
          <p:cNvPr id="421955" name="Line 67"/>
          <p:cNvSpPr>
            <a:spLocks noChangeShapeType="1"/>
          </p:cNvSpPr>
          <p:nvPr/>
        </p:nvSpPr>
        <p:spPr bwMode="auto">
          <a:xfrm>
            <a:off x="7669213" y="4510088"/>
            <a:ext cx="1295400" cy="71437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56" name="Line 68"/>
          <p:cNvSpPr>
            <a:spLocks noChangeShapeType="1"/>
          </p:cNvSpPr>
          <p:nvPr/>
        </p:nvSpPr>
        <p:spPr bwMode="auto">
          <a:xfrm flipH="1" flipV="1">
            <a:off x="8137525" y="4221163"/>
            <a:ext cx="792163" cy="36036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1959" name="Rectangle 71"/>
          <p:cNvSpPr>
            <a:spLocks noChangeArrowheads="1"/>
          </p:cNvSpPr>
          <p:nvPr/>
        </p:nvSpPr>
        <p:spPr bwMode="auto">
          <a:xfrm>
            <a:off x="107950" y="5084763"/>
            <a:ext cx="60483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nesymetrické zátěži prochází středním vodičem proud, který je dán fázorovým součtem dílčích proudů (musí být správně dimenzován).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Proud středním vodičem by měl být co nejmenší (zapojení 1f. spotřebičů do různých fází).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1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1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1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1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2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2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1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1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1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1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0" grpId="0"/>
      <p:bldP spid="421949" grpId="0" animBg="1"/>
      <p:bldP spid="421950" grpId="1"/>
      <p:bldP spid="421955" grpId="0" animBg="1"/>
      <p:bldP spid="4219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Symetrická zátěž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>
            <a:off x="4752975" y="1268413"/>
            <a:ext cx="40671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symetrické zátěži je fázorový součet proudů jednotlivých fází nulový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proud středním vodičem je nulový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2916" name="Group 4"/>
          <p:cNvGrpSpPr>
            <a:grpSpLocks/>
          </p:cNvGrpSpPr>
          <p:nvPr/>
        </p:nvGrpSpPr>
        <p:grpSpPr bwMode="auto">
          <a:xfrm>
            <a:off x="179388" y="963613"/>
            <a:ext cx="4394200" cy="3905250"/>
            <a:chOff x="113" y="607"/>
            <a:chExt cx="2768" cy="2460"/>
          </a:xfrm>
        </p:grpSpPr>
        <p:sp>
          <p:nvSpPr>
            <p:cNvPr id="422917" name="Text Box 5"/>
            <p:cNvSpPr txBox="1">
              <a:spLocks noChangeArrowheads="1"/>
            </p:cNvSpPr>
            <p:nvPr/>
          </p:nvSpPr>
          <p:spPr bwMode="auto">
            <a:xfrm>
              <a:off x="2625" y="743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2918" name="Oval 6"/>
            <p:cNvSpPr>
              <a:spLocks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19" name="Oval 7"/>
            <p:cNvSpPr>
              <a:spLocks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0" name="Oval 8"/>
            <p:cNvSpPr>
              <a:spLocks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1" name="Oval 9"/>
            <p:cNvSpPr>
              <a:spLocks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2" name="Oval 10"/>
            <p:cNvSpPr>
              <a:spLocks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3" name="Oval 11"/>
            <p:cNvSpPr>
              <a:spLocks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4" name="Oval 12"/>
            <p:cNvSpPr>
              <a:spLocks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25" name="Oval 13"/>
            <p:cNvSpPr>
              <a:spLocks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2926" name="AutoShape 14"/>
            <p:cNvCxnSpPr>
              <a:cxnSpLocks noChangeShapeType="1"/>
              <a:stCxn id="422921" idx="6"/>
              <a:endCxn id="422922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27" name="AutoShape 15"/>
            <p:cNvCxnSpPr>
              <a:cxnSpLocks noChangeShapeType="1"/>
              <a:stCxn id="422918" idx="4"/>
              <a:endCxn id="422925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2928" name="Text Box 16"/>
            <p:cNvSpPr txBox="1">
              <a:spLocks noChangeArrowheads="1"/>
            </p:cNvSpPr>
            <p:nvPr/>
          </p:nvSpPr>
          <p:spPr bwMode="auto">
            <a:xfrm>
              <a:off x="2609" y="1877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2929" name="Text Box 17"/>
            <p:cNvSpPr txBox="1">
              <a:spLocks noChangeArrowheads="1"/>
            </p:cNvSpPr>
            <p:nvPr/>
          </p:nvSpPr>
          <p:spPr bwMode="auto">
            <a:xfrm>
              <a:off x="2625" y="242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2930" name="Text Box 18"/>
            <p:cNvSpPr txBox="1">
              <a:spLocks noChangeArrowheads="1"/>
            </p:cNvSpPr>
            <p:nvPr/>
          </p:nvSpPr>
          <p:spPr bwMode="auto">
            <a:xfrm>
              <a:off x="2625" y="2829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2931" name="AutoShape 19"/>
            <p:cNvCxnSpPr>
              <a:cxnSpLocks noChangeShapeType="1"/>
              <a:stCxn id="422919" idx="6"/>
              <a:endCxn id="422923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32" name="AutoShape 20"/>
            <p:cNvCxnSpPr>
              <a:cxnSpLocks noChangeShapeType="1"/>
              <a:stCxn id="422924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2933" name="Line 21"/>
            <p:cNvSpPr>
              <a:spLocks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34" name="Text Box 22"/>
            <p:cNvSpPr txBox="1">
              <a:spLocks noChangeArrowheads="1"/>
            </p:cNvSpPr>
            <p:nvPr/>
          </p:nvSpPr>
          <p:spPr bwMode="auto">
            <a:xfrm>
              <a:off x="2562" y="1253"/>
              <a:ext cx="19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2935" name="Line 23"/>
            <p:cNvSpPr>
              <a:spLocks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36" name="Text Box 24"/>
            <p:cNvSpPr txBox="1">
              <a:spLocks noChangeArrowheads="1"/>
            </p:cNvSpPr>
            <p:nvPr/>
          </p:nvSpPr>
          <p:spPr bwMode="auto">
            <a:xfrm>
              <a:off x="2154" y="1434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2937" name="Group 25"/>
            <p:cNvGrpSpPr>
              <a:grpSpLocks/>
            </p:cNvGrpSpPr>
            <p:nvPr/>
          </p:nvGrpSpPr>
          <p:grpSpPr bwMode="auto">
            <a:xfrm>
              <a:off x="1371" y="607"/>
              <a:ext cx="420" cy="240"/>
              <a:chOff x="1371" y="607"/>
              <a:chExt cx="420" cy="240"/>
            </a:xfrm>
          </p:grpSpPr>
          <p:sp>
            <p:nvSpPr>
              <p:cNvPr id="422938" name="Line 26"/>
              <p:cNvSpPr>
                <a:spLocks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39" name="Text Box 27"/>
              <p:cNvSpPr txBox="1">
                <a:spLocks noChangeArrowheads="1"/>
              </p:cNvSpPr>
              <p:nvPr/>
            </p:nvSpPr>
            <p:spPr bwMode="auto">
              <a:xfrm>
                <a:off x="1371" y="60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2940" name="Rectangle 28"/>
            <p:cNvSpPr>
              <a:spLocks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41" name="Rectangle 29"/>
            <p:cNvSpPr>
              <a:spLocks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42" name="Rectangle 30"/>
            <p:cNvSpPr>
              <a:spLocks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2943" name="AutoShape 31"/>
            <p:cNvCxnSpPr>
              <a:cxnSpLocks noChangeShapeType="1"/>
              <a:stCxn id="422921" idx="4"/>
              <a:endCxn id="422940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44" name="AutoShape 32"/>
            <p:cNvCxnSpPr>
              <a:cxnSpLocks noChangeShapeType="1"/>
              <a:stCxn id="422940" idx="3"/>
              <a:endCxn id="422920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45" name="AutoShape 33"/>
            <p:cNvCxnSpPr>
              <a:cxnSpLocks noChangeShapeType="1"/>
              <a:stCxn id="422920" idx="2"/>
              <a:endCxn id="422941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46" name="AutoShape 34"/>
            <p:cNvCxnSpPr>
              <a:cxnSpLocks noChangeShapeType="1"/>
              <a:stCxn id="422941" idx="3"/>
              <a:endCxn id="422918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47" name="AutoShape 35"/>
            <p:cNvCxnSpPr>
              <a:cxnSpLocks noChangeShapeType="1"/>
              <a:stCxn id="422920" idx="6"/>
              <a:endCxn id="422942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2948" name="AutoShape 36"/>
            <p:cNvCxnSpPr>
              <a:cxnSpLocks noChangeShapeType="1"/>
              <a:stCxn id="422942" idx="1"/>
              <a:endCxn id="422919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2949" name="Line 37"/>
            <p:cNvSpPr>
              <a:spLocks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50" name="Text Box 38"/>
            <p:cNvSpPr txBox="1">
              <a:spLocks noChangeArrowheads="1"/>
            </p:cNvSpPr>
            <p:nvPr/>
          </p:nvSpPr>
          <p:spPr bwMode="auto">
            <a:xfrm>
              <a:off x="1474" y="1706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2951" name="Group 39"/>
            <p:cNvGrpSpPr>
              <a:grpSpLocks/>
            </p:cNvGrpSpPr>
            <p:nvPr/>
          </p:nvGrpSpPr>
          <p:grpSpPr bwMode="auto">
            <a:xfrm>
              <a:off x="1020" y="2614"/>
              <a:ext cx="420" cy="240"/>
              <a:chOff x="1020" y="2614"/>
              <a:chExt cx="420" cy="240"/>
            </a:xfrm>
          </p:grpSpPr>
          <p:sp>
            <p:nvSpPr>
              <p:cNvPr id="422952" name="Line 40"/>
              <p:cNvSpPr>
                <a:spLocks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53" name="Text Box 41"/>
              <p:cNvSpPr txBox="1">
                <a:spLocks noChangeArrowheads="1"/>
              </p:cNvSpPr>
              <p:nvPr/>
            </p:nvSpPr>
            <p:spPr bwMode="auto">
              <a:xfrm>
                <a:off x="1020" y="2614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2954" name="Group 42"/>
            <p:cNvGrpSpPr>
              <a:grpSpLocks/>
            </p:cNvGrpSpPr>
            <p:nvPr/>
          </p:nvGrpSpPr>
          <p:grpSpPr bwMode="auto">
            <a:xfrm>
              <a:off x="1973" y="2557"/>
              <a:ext cx="420" cy="240"/>
              <a:chOff x="1973" y="2557"/>
              <a:chExt cx="420" cy="240"/>
            </a:xfrm>
          </p:grpSpPr>
          <p:sp>
            <p:nvSpPr>
              <p:cNvPr id="422955" name="Line 43"/>
              <p:cNvSpPr>
                <a:spLocks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56" name="Text Box 44"/>
              <p:cNvSpPr txBox="1">
                <a:spLocks noChangeArrowheads="1"/>
              </p:cNvSpPr>
              <p:nvPr/>
            </p:nvSpPr>
            <p:spPr bwMode="auto">
              <a:xfrm>
                <a:off x="1973" y="255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2957" name="Text Box 45"/>
            <p:cNvSpPr txBox="1">
              <a:spLocks noChangeArrowheads="1"/>
            </p:cNvSpPr>
            <p:nvPr/>
          </p:nvSpPr>
          <p:spPr bwMode="auto">
            <a:xfrm>
              <a:off x="476" y="188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2958" name="Text Box 46"/>
            <p:cNvSpPr txBox="1">
              <a:spLocks noChangeArrowheads="1"/>
            </p:cNvSpPr>
            <p:nvPr/>
          </p:nvSpPr>
          <p:spPr bwMode="auto">
            <a:xfrm>
              <a:off x="1429" y="234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2959" name="Text Box 47"/>
            <p:cNvSpPr txBox="1">
              <a:spLocks noChangeArrowheads="1"/>
            </p:cNvSpPr>
            <p:nvPr/>
          </p:nvSpPr>
          <p:spPr bwMode="auto">
            <a:xfrm>
              <a:off x="1227" y="129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graphicFrame>
        <p:nvGraphicFramePr>
          <p:cNvPr id="422960" name="Object 48"/>
          <p:cNvGraphicFramePr>
            <a:graphicFrameLocks noChangeAspect="1"/>
          </p:cNvGraphicFramePr>
          <p:nvPr/>
        </p:nvGraphicFramePr>
        <p:xfrm>
          <a:off x="5392738" y="2636838"/>
          <a:ext cx="239077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16" name="Rovnice" r:id="rId3" imgW="901440" imgH="253800" progId="Equation.3">
                  <p:embed/>
                </p:oleObj>
              </mc:Choice>
              <mc:Fallback>
                <p:oleObj name="Rovnice" r:id="rId3" imgW="901440" imgH="2538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2636838"/>
                        <a:ext cx="2390775" cy="6715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62" name="Text Box 50"/>
          <p:cNvSpPr txBox="1">
            <a:spLocks noChangeArrowheads="1"/>
          </p:cNvSpPr>
          <p:nvPr/>
        </p:nvSpPr>
        <p:spPr bwMode="auto">
          <a:xfrm>
            <a:off x="8172450" y="4508500"/>
            <a:ext cx="558414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</a:rPr>
              <a:t>I</a:t>
            </a:r>
            <a:r>
              <a:rPr lang="cs-CZ" altLang="cs-CZ" sz="2000" b="1" baseline="-25000" dirty="0">
                <a:solidFill>
                  <a:schemeClr val="bg2"/>
                </a:solidFill>
                <a:effectLst/>
              </a:rPr>
              <a:t>N</a:t>
            </a:r>
            <a:r>
              <a:rPr lang="cs-CZ" altLang="cs-CZ" sz="2000" b="1" dirty="0">
                <a:solidFill>
                  <a:schemeClr val="bg2"/>
                </a:solidFill>
                <a:effectLst/>
              </a:rPr>
              <a:t>=0</a:t>
            </a:r>
            <a:endParaRPr lang="cs-CZ" altLang="cs-CZ" sz="2000" b="1" baseline="-25000" dirty="0">
              <a:solidFill>
                <a:schemeClr val="bg2"/>
              </a:solidFill>
              <a:effectLst/>
            </a:endParaRPr>
          </a:p>
        </p:txBody>
      </p:sp>
      <p:sp>
        <p:nvSpPr>
          <p:cNvPr id="422979" name="Rectangle 67"/>
          <p:cNvSpPr>
            <a:spLocks noChangeArrowheads="1"/>
          </p:cNvSpPr>
          <p:nvPr/>
        </p:nvSpPr>
        <p:spPr bwMode="auto">
          <a:xfrm>
            <a:off x="179388" y="5157788"/>
            <a:ext cx="5545137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U trojfázových spotřebičů, které tvoří symetrickou zátěž neprochází středním vodičem žádný proud, a proto se nezapojuje (motory) – 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nezaměňovat s ochranným vodičem !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 </a:t>
            </a:r>
          </a:p>
        </p:txBody>
      </p:sp>
      <p:grpSp>
        <p:nvGrpSpPr>
          <p:cNvPr id="422984" name="Group 72"/>
          <p:cNvGrpSpPr>
            <a:grpSpLocks/>
          </p:cNvGrpSpPr>
          <p:nvPr/>
        </p:nvGrpSpPr>
        <p:grpSpPr bwMode="auto">
          <a:xfrm>
            <a:off x="6034088" y="4048125"/>
            <a:ext cx="2373312" cy="2354263"/>
            <a:chOff x="3801" y="2550"/>
            <a:chExt cx="1495" cy="1483"/>
          </a:xfrm>
        </p:grpSpPr>
        <p:grpSp>
          <p:nvGrpSpPr>
            <p:cNvPr id="422964" name="Group 52"/>
            <p:cNvGrpSpPr>
              <a:grpSpLocks noChangeAspect="1"/>
            </p:cNvGrpSpPr>
            <p:nvPr/>
          </p:nvGrpSpPr>
          <p:grpSpPr bwMode="auto">
            <a:xfrm>
              <a:off x="3801" y="2550"/>
              <a:ext cx="1495" cy="1233"/>
              <a:chOff x="3657" y="735"/>
              <a:chExt cx="1247" cy="1029"/>
            </a:xfrm>
          </p:grpSpPr>
          <p:sp>
            <p:nvSpPr>
              <p:cNvPr id="422965" name="Line 53"/>
              <p:cNvSpPr>
                <a:spLocks noChangeAspect="1" noChangeShapeType="1"/>
              </p:cNvSpPr>
              <p:nvPr/>
            </p:nvSpPr>
            <p:spPr bwMode="auto">
              <a:xfrm>
                <a:off x="4287" y="845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66" name="Line 54"/>
              <p:cNvSpPr>
                <a:spLocks noChangeAspect="1" noChangeShapeType="1"/>
              </p:cNvSpPr>
              <p:nvPr/>
            </p:nvSpPr>
            <p:spPr bwMode="auto">
              <a:xfrm rot="14400000">
                <a:off x="4060" y="1253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67" name="Line 55"/>
              <p:cNvSpPr>
                <a:spLocks noChangeAspect="1" noChangeShapeType="1"/>
              </p:cNvSpPr>
              <p:nvPr/>
            </p:nvSpPr>
            <p:spPr bwMode="auto">
              <a:xfrm rot="7200000">
                <a:off x="4514" y="1253"/>
                <a:ext cx="0" cy="54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arrow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2968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4311" y="735"/>
                <a:ext cx="168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U</a:t>
                </a:r>
              </a:p>
            </p:txBody>
          </p:sp>
          <p:sp>
            <p:nvSpPr>
              <p:cNvPr id="422969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3657" y="1597"/>
                <a:ext cx="184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W</a:t>
                </a:r>
              </a:p>
            </p:txBody>
          </p:sp>
          <p:sp>
            <p:nvSpPr>
              <p:cNvPr id="422970" name="Text Box 58"/>
              <p:cNvSpPr txBox="1">
                <a:spLocks noChangeAspect="1" noChangeArrowheads="1"/>
              </p:cNvSpPr>
              <p:nvPr/>
            </p:nvSpPr>
            <p:spPr bwMode="auto">
              <a:xfrm>
                <a:off x="4740" y="1597"/>
                <a:ext cx="164" cy="1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U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V</a:t>
                </a:r>
              </a:p>
            </p:txBody>
          </p:sp>
        </p:grpSp>
        <p:sp>
          <p:nvSpPr>
            <p:cNvPr id="422971" name="Line 59"/>
            <p:cNvSpPr>
              <a:spLocks noChangeShapeType="1"/>
            </p:cNvSpPr>
            <p:nvPr/>
          </p:nvSpPr>
          <p:spPr bwMode="auto">
            <a:xfrm flipV="1">
              <a:off x="4559" y="2840"/>
              <a:ext cx="272" cy="499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74" name="Text Box 62"/>
            <p:cNvSpPr txBox="1">
              <a:spLocks noChangeArrowheads="1"/>
            </p:cNvSpPr>
            <p:nvPr/>
          </p:nvSpPr>
          <p:spPr bwMode="auto">
            <a:xfrm>
              <a:off x="3878" y="311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I</a:t>
              </a:r>
              <a:r>
                <a:rPr lang="cs-CZ" altLang="cs-CZ" sz="2000" b="1" baseline="-25000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3</a:t>
              </a:r>
            </a:p>
          </p:txBody>
        </p:sp>
        <p:sp>
          <p:nvSpPr>
            <p:cNvPr id="422975" name="Text Box 63"/>
            <p:cNvSpPr txBox="1">
              <a:spLocks noChangeArrowheads="1"/>
            </p:cNvSpPr>
            <p:nvPr/>
          </p:nvSpPr>
          <p:spPr bwMode="auto">
            <a:xfrm>
              <a:off x="4876" y="379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1">
                      <a:lumMod val="75000"/>
                    </a:schemeClr>
                  </a:solidFill>
                  <a:effectLst/>
                </a:rPr>
                <a:t>2</a:t>
              </a:r>
            </a:p>
          </p:txBody>
        </p:sp>
        <p:sp>
          <p:nvSpPr>
            <p:cNvPr id="422976" name="Text Box 64"/>
            <p:cNvSpPr txBox="1">
              <a:spLocks noChangeArrowheads="1"/>
            </p:cNvSpPr>
            <p:nvPr/>
          </p:nvSpPr>
          <p:spPr bwMode="auto">
            <a:xfrm>
              <a:off x="4627" y="2693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1">
                      <a:lumMod val="75000"/>
                    </a:schemeClr>
                  </a:solidFill>
                  <a:effectLst/>
                </a:rPr>
                <a:t>1</a:t>
              </a:r>
            </a:p>
          </p:txBody>
        </p:sp>
        <p:sp>
          <p:nvSpPr>
            <p:cNvPr id="422980" name="Line 68"/>
            <p:cNvSpPr>
              <a:spLocks noChangeShapeType="1"/>
            </p:cNvSpPr>
            <p:nvPr/>
          </p:nvSpPr>
          <p:spPr bwMode="auto">
            <a:xfrm rot="7200000" flipV="1">
              <a:off x="4568" y="3343"/>
              <a:ext cx="272" cy="499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2981" name="Line 69"/>
            <p:cNvSpPr>
              <a:spLocks noChangeShapeType="1"/>
            </p:cNvSpPr>
            <p:nvPr/>
          </p:nvSpPr>
          <p:spPr bwMode="auto">
            <a:xfrm rot="14400000" flipV="1">
              <a:off x="4137" y="3105"/>
              <a:ext cx="272" cy="499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sp>
        <p:nvSpPr>
          <p:cNvPr id="422982" name="Line 70"/>
          <p:cNvSpPr>
            <a:spLocks noChangeShapeType="1"/>
          </p:cNvSpPr>
          <p:nvPr/>
        </p:nvSpPr>
        <p:spPr bwMode="auto">
          <a:xfrm rot="7200000" flipV="1">
            <a:off x="7682707" y="4534693"/>
            <a:ext cx="431800" cy="792163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2983" name="Line 71"/>
          <p:cNvSpPr>
            <a:spLocks noChangeShapeType="1"/>
          </p:cNvSpPr>
          <p:nvPr/>
        </p:nvSpPr>
        <p:spPr bwMode="auto">
          <a:xfrm rot="14400000" flipV="1">
            <a:off x="7450932" y="4904581"/>
            <a:ext cx="431800" cy="792163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2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2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2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2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2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2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2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2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/>
      <p:bldP spid="422962" grpId="0"/>
      <p:bldP spid="422982" grpId="0" animBg="1"/>
      <p:bldP spid="4229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do trojúhelníka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3984" name="Rectangle 48"/>
          <p:cNvSpPr>
            <a:spLocks noChangeArrowheads="1"/>
          </p:cNvSpPr>
          <p:nvPr/>
        </p:nvSpPr>
        <p:spPr bwMode="auto">
          <a:xfrm>
            <a:off x="3924300" y="1196975"/>
            <a:ext cx="30241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fázové proudy platí:</a:t>
            </a:r>
            <a:endParaRPr lang="cs-CZ" altLang="cs-CZ" sz="2000" b="1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3985" name="Rectangle 49"/>
          <p:cNvSpPr>
            <a:spLocks noChangeArrowheads="1"/>
          </p:cNvSpPr>
          <p:nvPr/>
        </p:nvSpPr>
        <p:spPr bwMode="auto">
          <a:xfrm>
            <a:off x="250825" y="4054475"/>
            <a:ext cx="85693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09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1809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1809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09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Význam zapojení spotřebičů hvězda – trojúhelník je zejména v různých výkonech (topné spotřebiče, motory).</a:t>
            </a:r>
          </a:p>
        </p:txBody>
      </p:sp>
      <p:graphicFrame>
        <p:nvGraphicFramePr>
          <p:cNvPr id="423986" name="Object 50"/>
          <p:cNvGraphicFramePr>
            <a:graphicFrameLocks noChangeAspect="1"/>
          </p:cNvGraphicFramePr>
          <p:nvPr/>
        </p:nvGraphicFramePr>
        <p:xfrm>
          <a:off x="7164388" y="981075"/>
          <a:ext cx="10604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70" name="Rovnice" r:id="rId3" imgW="545760" imgH="482400" progId="Equation.3">
                  <p:embed/>
                </p:oleObj>
              </mc:Choice>
              <mc:Fallback>
                <p:oleObj name="Rovnice" r:id="rId3" imgW="545760" imgH="4824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981075"/>
                        <a:ext cx="1060450" cy="9350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4004" name="Group 68"/>
          <p:cNvGrpSpPr>
            <a:grpSpLocks/>
          </p:cNvGrpSpPr>
          <p:nvPr/>
        </p:nvGrpSpPr>
        <p:grpSpPr bwMode="auto">
          <a:xfrm>
            <a:off x="250825" y="963613"/>
            <a:ext cx="3432175" cy="2914650"/>
            <a:chOff x="158" y="607"/>
            <a:chExt cx="2162" cy="1836"/>
          </a:xfrm>
        </p:grpSpPr>
        <p:sp>
          <p:nvSpPr>
            <p:cNvPr id="423941" name="Text Box 5"/>
            <p:cNvSpPr txBox="1">
              <a:spLocks noChangeArrowheads="1"/>
            </p:cNvSpPr>
            <p:nvPr/>
          </p:nvSpPr>
          <p:spPr bwMode="auto">
            <a:xfrm>
              <a:off x="2109" y="754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3942" name="Oval 6"/>
            <p:cNvSpPr>
              <a:spLocks noChangeArrowheads="1"/>
            </p:cNvSpPr>
            <p:nvPr/>
          </p:nvSpPr>
          <p:spPr bwMode="auto">
            <a:xfrm>
              <a:off x="158" y="1888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43" name="Oval 7"/>
            <p:cNvSpPr>
              <a:spLocks noChangeArrowheads="1"/>
            </p:cNvSpPr>
            <p:nvPr/>
          </p:nvSpPr>
          <p:spPr bwMode="auto">
            <a:xfrm>
              <a:off x="1927" y="1888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45" name="Oval 9"/>
            <p:cNvSpPr>
              <a:spLocks noChangeArrowheads="1"/>
            </p:cNvSpPr>
            <p:nvPr/>
          </p:nvSpPr>
          <p:spPr bwMode="auto">
            <a:xfrm>
              <a:off x="771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46" name="Oval 10"/>
            <p:cNvSpPr>
              <a:spLocks noChangeArrowheads="1"/>
            </p:cNvSpPr>
            <p:nvPr/>
          </p:nvSpPr>
          <p:spPr bwMode="auto">
            <a:xfrm>
              <a:off x="1927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47" name="Oval 11"/>
            <p:cNvSpPr>
              <a:spLocks noChangeArrowheads="1"/>
            </p:cNvSpPr>
            <p:nvPr/>
          </p:nvSpPr>
          <p:spPr bwMode="auto">
            <a:xfrm>
              <a:off x="1927" y="2296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48" name="Oval 12"/>
            <p:cNvSpPr>
              <a:spLocks noChangeArrowheads="1"/>
            </p:cNvSpPr>
            <p:nvPr/>
          </p:nvSpPr>
          <p:spPr bwMode="auto">
            <a:xfrm>
              <a:off x="1451" y="188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53" name="Text Box 17"/>
            <p:cNvSpPr txBox="1">
              <a:spLocks noChangeArrowheads="1"/>
            </p:cNvSpPr>
            <p:nvPr/>
          </p:nvSpPr>
          <p:spPr bwMode="auto">
            <a:xfrm>
              <a:off x="2064" y="1797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3954" name="Text Box 18"/>
            <p:cNvSpPr txBox="1">
              <a:spLocks noChangeArrowheads="1"/>
            </p:cNvSpPr>
            <p:nvPr/>
          </p:nvSpPr>
          <p:spPr bwMode="auto">
            <a:xfrm>
              <a:off x="2064" y="2205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3959" name="Line 23"/>
            <p:cNvSpPr>
              <a:spLocks noChangeShapeType="1"/>
            </p:cNvSpPr>
            <p:nvPr/>
          </p:nvSpPr>
          <p:spPr bwMode="auto">
            <a:xfrm>
              <a:off x="1973" y="981"/>
              <a:ext cx="0" cy="86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60" name="Text Box 24"/>
            <p:cNvSpPr txBox="1">
              <a:spLocks noChangeArrowheads="1"/>
            </p:cNvSpPr>
            <p:nvPr/>
          </p:nvSpPr>
          <p:spPr bwMode="auto">
            <a:xfrm>
              <a:off x="1973" y="1389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3961" name="Group 25"/>
            <p:cNvGrpSpPr>
              <a:grpSpLocks/>
            </p:cNvGrpSpPr>
            <p:nvPr/>
          </p:nvGrpSpPr>
          <p:grpSpPr bwMode="auto">
            <a:xfrm>
              <a:off x="1371" y="607"/>
              <a:ext cx="420" cy="240"/>
              <a:chOff x="1371" y="607"/>
              <a:chExt cx="420" cy="240"/>
            </a:xfrm>
          </p:grpSpPr>
          <p:sp>
            <p:nvSpPr>
              <p:cNvPr id="423962" name="Line 26"/>
              <p:cNvSpPr>
                <a:spLocks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3963" name="Text Box 27"/>
              <p:cNvSpPr txBox="1">
                <a:spLocks noChangeArrowheads="1"/>
              </p:cNvSpPr>
              <p:nvPr/>
            </p:nvSpPr>
            <p:spPr bwMode="auto">
              <a:xfrm>
                <a:off x="1371" y="60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3964" name="Rectangle 28"/>
            <p:cNvSpPr>
              <a:spLocks noChangeArrowheads="1"/>
            </p:cNvSpPr>
            <p:nvPr/>
          </p:nvSpPr>
          <p:spPr bwMode="auto">
            <a:xfrm rot="3600000">
              <a:off x="975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65" name="Rectangle 29"/>
            <p:cNvSpPr>
              <a:spLocks noChangeArrowheads="1"/>
            </p:cNvSpPr>
            <p:nvPr/>
          </p:nvSpPr>
          <p:spPr bwMode="auto">
            <a:xfrm rot="7200000">
              <a:off x="295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3966" name="Rectangle 30"/>
            <p:cNvSpPr>
              <a:spLocks noChangeArrowheads="1"/>
            </p:cNvSpPr>
            <p:nvPr/>
          </p:nvSpPr>
          <p:spPr bwMode="auto">
            <a:xfrm>
              <a:off x="703" y="1865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23975" name="Group 39"/>
            <p:cNvGrpSpPr>
              <a:grpSpLocks/>
            </p:cNvGrpSpPr>
            <p:nvPr/>
          </p:nvGrpSpPr>
          <p:grpSpPr bwMode="auto">
            <a:xfrm>
              <a:off x="657" y="2069"/>
              <a:ext cx="420" cy="240"/>
              <a:chOff x="1020" y="2614"/>
              <a:chExt cx="420" cy="240"/>
            </a:xfrm>
          </p:grpSpPr>
          <p:sp>
            <p:nvSpPr>
              <p:cNvPr id="423976" name="Line 40"/>
              <p:cNvSpPr>
                <a:spLocks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3977" name="Text Box 41"/>
              <p:cNvSpPr txBox="1">
                <a:spLocks noChangeArrowheads="1"/>
              </p:cNvSpPr>
              <p:nvPr/>
            </p:nvSpPr>
            <p:spPr bwMode="auto">
              <a:xfrm>
                <a:off x="1020" y="2614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3978" name="Group 42"/>
            <p:cNvGrpSpPr>
              <a:grpSpLocks/>
            </p:cNvGrpSpPr>
            <p:nvPr/>
          </p:nvGrpSpPr>
          <p:grpSpPr bwMode="auto">
            <a:xfrm>
              <a:off x="1474" y="1661"/>
              <a:ext cx="420" cy="240"/>
              <a:chOff x="1973" y="2557"/>
              <a:chExt cx="420" cy="240"/>
            </a:xfrm>
          </p:grpSpPr>
          <p:sp>
            <p:nvSpPr>
              <p:cNvPr id="423979" name="Line 43"/>
              <p:cNvSpPr>
                <a:spLocks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3980" name="Text Box 44"/>
              <p:cNvSpPr txBox="1">
                <a:spLocks noChangeArrowheads="1"/>
              </p:cNvSpPr>
              <p:nvPr/>
            </p:nvSpPr>
            <p:spPr bwMode="auto">
              <a:xfrm>
                <a:off x="1973" y="2557"/>
                <a:ext cx="150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3981" name="Text Box 45"/>
            <p:cNvSpPr txBox="1">
              <a:spLocks noChangeArrowheads="1"/>
            </p:cNvSpPr>
            <p:nvPr/>
          </p:nvSpPr>
          <p:spPr bwMode="auto">
            <a:xfrm>
              <a:off x="204" y="1162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3982" name="Text Box 46"/>
            <p:cNvSpPr txBox="1">
              <a:spLocks noChangeArrowheads="1"/>
            </p:cNvSpPr>
            <p:nvPr/>
          </p:nvSpPr>
          <p:spPr bwMode="auto">
            <a:xfrm>
              <a:off x="839" y="1616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3983" name="Text Box 47"/>
            <p:cNvSpPr txBox="1">
              <a:spLocks noChangeArrowheads="1"/>
            </p:cNvSpPr>
            <p:nvPr/>
          </p:nvSpPr>
          <p:spPr bwMode="auto">
            <a:xfrm>
              <a:off x="1293" y="1207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cxnSp>
          <p:nvCxnSpPr>
            <p:cNvPr id="423988" name="AutoShape 52"/>
            <p:cNvCxnSpPr>
              <a:cxnSpLocks noChangeShapeType="1"/>
              <a:stCxn id="423945" idx="3"/>
              <a:endCxn id="423965" idx="1"/>
            </p:cNvCxnSpPr>
            <p:nvPr/>
          </p:nvCxnSpPr>
          <p:spPr bwMode="auto">
            <a:xfrm flipH="1">
              <a:off x="609" y="925"/>
              <a:ext cx="175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89" name="AutoShape 53"/>
            <p:cNvCxnSpPr>
              <a:cxnSpLocks noChangeShapeType="1"/>
              <a:stCxn id="423965" idx="3"/>
              <a:endCxn id="423942" idx="7"/>
            </p:cNvCxnSpPr>
            <p:nvPr/>
          </p:nvCxnSpPr>
          <p:spPr bwMode="auto">
            <a:xfrm flipH="1">
              <a:off x="237" y="1599"/>
              <a:ext cx="156" cy="29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0" name="AutoShape 54"/>
            <p:cNvCxnSpPr>
              <a:cxnSpLocks noChangeShapeType="1"/>
              <a:stCxn id="423945" idx="5"/>
              <a:endCxn id="423964" idx="1"/>
            </p:cNvCxnSpPr>
            <p:nvPr/>
          </p:nvCxnSpPr>
          <p:spPr bwMode="auto">
            <a:xfrm>
              <a:off x="850" y="925"/>
              <a:ext cx="222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1" name="AutoShape 55"/>
            <p:cNvCxnSpPr>
              <a:cxnSpLocks noChangeShapeType="1"/>
              <a:stCxn id="423964" idx="3"/>
              <a:endCxn id="423948" idx="1"/>
            </p:cNvCxnSpPr>
            <p:nvPr/>
          </p:nvCxnSpPr>
          <p:spPr bwMode="auto">
            <a:xfrm>
              <a:off x="1289" y="1599"/>
              <a:ext cx="175" cy="2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2" name="AutoShape 56"/>
            <p:cNvCxnSpPr>
              <a:cxnSpLocks noChangeShapeType="1"/>
              <a:stCxn id="423942" idx="6"/>
              <a:endCxn id="423966" idx="1"/>
            </p:cNvCxnSpPr>
            <p:nvPr/>
          </p:nvCxnSpPr>
          <p:spPr bwMode="auto">
            <a:xfrm>
              <a:off x="262" y="1934"/>
              <a:ext cx="42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3" name="AutoShape 57"/>
            <p:cNvCxnSpPr>
              <a:cxnSpLocks noChangeShapeType="1"/>
              <a:stCxn id="423966" idx="3"/>
              <a:endCxn id="423948" idx="2"/>
            </p:cNvCxnSpPr>
            <p:nvPr/>
          </p:nvCxnSpPr>
          <p:spPr bwMode="auto">
            <a:xfrm flipV="1">
              <a:off x="1124" y="1933"/>
              <a:ext cx="315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4" name="AutoShape 58"/>
            <p:cNvCxnSpPr>
              <a:cxnSpLocks noChangeShapeType="1"/>
              <a:stCxn id="423945" idx="6"/>
              <a:endCxn id="423946" idx="2"/>
            </p:cNvCxnSpPr>
            <p:nvPr/>
          </p:nvCxnSpPr>
          <p:spPr bwMode="auto">
            <a:xfrm flipV="1">
              <a:off x="875" y="878"/>
              <a:ext cx="1040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5" name="AutoShape 59"/>
            <p:cNvCxnSpPr>
              <a:cxnSpLocks noChangeShapeType="1"/>
              <a:stCxn id="423948" idx="6"/>
              <a:endCxn id="423943" idx="2"/>
            </p:cNvCxnSpPr>
            <p:nvPr/>
          </p:nvCxnSpPr>
          <p:spPr bwMode="auto">
            <a:xfrm>
              <a:off x="1555" y="1933"/>
              <a:ext cx="360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3996" name="AutoShape 60"/>
            <p:cNvCxnSpPr>
              <a:cxnSpLocks noChangeShapeType="1"/>
              <a:stCxn id="423942" idx="4"/>
              <a:endCxn id="423947" idx="2"/>
            </p:cNvCxnSpPr>
            <p:nvPr/>
          </p:nvCxnSpPr>
          <p:spPr bwMode="auto">
            <a:xfrm rot="16200000" flipH="1">
              <a:off x="885" y="1311"/>
              <a:ext cx="350" cy="171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24003" name="Group 67"/>
            <p:cNvGrpSpPr>
              <a:grpSpLocks/>
            </p:cNvGrpSpPr>
            <p:nvPr/>
          </p:nvGrpSpPr>
          <p:grpSpPr bwMode="auto">
            <a:xfrm>
              <a:off x="295" y="2013"/>
              <a:ext cx="317" cy="240"/>
              <a:chOff x="295" y="2013"/>
              <a:chExt cx="317" cy="240"/>
            </a:xfrm>
          </p:grpSpPr>
          <p:sp>
            <p:nvSpPr>
              <p:cNvPr id="423974" name="Text Box 38"/>
              <p:cNvSpPr txBox="1">
                <a:spLocks noChangeArrowheads="1"/>
              </p:cNvSpPr>
              <p:nvPr/>
            </p:nvSpPr>
            <p:spPr bwMode="auto">
              <a:xfrm>
                <a:off x="295" y="2013"/>
                <a:ext cx="186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2f</a:t>
                </a:r>
              </a:p>
            </p:txBody>
          </p:sp>
          <p:sp>
            <p:nvSpPr>
              <p:cNvPr id="423998" name="Line 62"/>
              <p:cNvSpPr>
                <a:spLocks noChangeShapeType="1"/>
              </p:cNvSpPr>
              <p:nvPr/>
            </p:nvSpPr>
            <p:spPr bwMode="auto">
              <a:xfrm>
                <a:off x="340" y="202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24002" name="Group 66"/>
            <p:cNvGrpSpPr>
              <a:grpSpLocks/>
            </p:cNvGrpSpPr>
            <p:nvPr/>
          </p:nvGrpSpPr>
          <p:grpSpPr bwMode="auto">
            <a:xfrm>
              <a:off x="1020" y="890"/>
              <a:ext cx="275" cy="272"/>
              <a:chOff x="1020" y="890"/>
              <a:chExt cx="275" cy="272"/>
            </a:xfrm>
          </p:grpSpPr>
          <p:sp>
            <p:nvSpPr>
              <p:cNvPr id="423997" name="Line 61"/>
              <p:cNvSpPr>
                <a:spLocks noChangeShapeType="1"/>
              </p:cNvSpPr>
              <p:nvPr/>
            </p:nvSpPr>
            <p:spPr bwMode="auto">
              <a:xfrm rot="3600000">
                <a:off x="884" y="102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3999" name="Text Box 63"/>
              <p:cNvSpPr txBox="1">
                <a:spLocks noChangeArrowheads="1"/>
              </p:cNvSpPr>
              <p:nvPr/>
            </p:nvSpPr>
            <p:spPr bwMode="auto">
              <a:xfrm>
                <a:off x="1109" y="890"/>
                <a:ext cx="186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1f</a:t>
                </a:r>
              </a:p>
            </p:txBody>
          </p:sp>
        </p:grpSp>
        <p:grpSp>
          <p:nvGrpSpPr>
            <p:cNvPr id="424001" name="Group 65"/>
            <p:cNvGrpSpPr>
              <a:grpSpLocks/>
            </p:cNvGrpSpPr>
            <p:nvPr/>
          </p:nvGrpSpPr>
          <p:grpSpPr bwMode="auto">
            <a:xfrm>
              <a:off x="340" y="799"/>
              <a:ext cx="272" cy="318"/>
              <a:chOff x="340" y="799"/>
              <a:chExt cx="272" cy="318"/>
            </a:xfrm>
          </p:grpSpPr>
          <p:sp>
            <p:nvSpPr>
              <p:cNvPr id="423973" name="Line 37"/>
              <p:cNvSpPr>
                <a:spLocks noChangeShapeType="1"/>
              </p:cNvSpPr>
              <p:nvPr/>
            </p:nvSpPr>
            <p:spPr bwMode="auto">
              <a:xfrm rot="18000000">
                <a:off x="476" y="98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4000" name="Text Box 64"/>
              <p:cNvSpPr txBox="1">
                <a:spLocks noChangeArrowheads="1"/>
              </p:cNvSpPr>
              <p:nvPr/>
            </p:nvSpPr>
            <p:spPr bwMode="auto">
              <a:xfrm>
                <a:off x="340" y="799"/>
                <a:ext cx="186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3f</a:t>
                </a:r>
              </a:p>
            </p:txBody>
          </p:sp>
        </p:grpSp>
      </p:grpSp>
      <p:sp>
        <p:nvSpPr>
          <p:cNvPr id="424005" name="Rectangle 69"/>
          <p:cNvSpPr>
            <a:spLocks noChangeArrowheads="1"/>
          </p:cNvSpPr>
          <p:nvPr/>
        </p:nvSpPr>
        <p:spPr bwMode="auto">
          <a:xfrm>
            <a:off x="3852863" y="2187575"/>
            <a:ext cx="2806700" cy="99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sdružený (síťový) proud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platí v symetrické soustavě</a:t>
            </a:r>
            <a:endParaRPr lang="cs-CZ" altLang="cs-CZ" sz="2000" b="1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4006" name="Object 70"/>
          <p:cNvGraphicFramePr>
            <a:graphicFrameLocks noChangeAspect="1"/>
          </p:cNvGraphicFramePr>
          <p:nvPr/>
        </p:nvGraphicFramePr>
        <p:xfrm>
          <a:off x="6877050" y="2276475"/>
          <a:ext cx="17938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71" name="Rovnice" r:id="rId5" imgW="761760" imgH="266400" progId="Equation.3">
                  <p:embed/>
                </p:oleObj>
              </mc:Choice>
              <mc:Fallback>
                <p:oleObj name="Rovnice" r:id="rId5" imgW="761760" imgH="2664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2276475"/>
                        <a:ext cx="1793875" cy="625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4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4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3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4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4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3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85225" cy="1295400"/>
          </a:xfrm>
        </p:spPr>
        <p:txBody>
          <a:bodyPr/>
          <a:lstStyle/>
          <a:p>
            <a:r>
              <a:rPr lang="cs-CZ" altLang="cs-CZ" sz="4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Trojfázový výkon – </a:t>
            </a:r>
            <a:r>
              <a:rPr lang="cs-CZ" altLang="cs-CZ" sz="24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nesymetrická 3f. zátěž do hvězdy</a:t>
            </a:r>
            <a:r>
              <a:rPr lang="cs-CZ" altLang="cs-CZ" sz="4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4140200" y="1628775"/>
            <a:ext cx="47529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Předpoklad – stejná napětí 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4964" name="Group 4"/>
          <p:cNvGrpSpPr>
            <a:grpSpLocks noChangeAspect="1"/>
          </p:cNvGrpSpPr>
          <p:nvPr/>
        </p:nvGrpSpPr>
        <p:grpSpPr bwMode="auto">
          <a:xfrm>
            <a:off x="179388" y="1196975"/>
            <a:ext cx="3516312" cy="3140075"/>
            <a:chOff x="113" y="607"/>
            <a:chExt cx="2768" cy="2472"/>
          </a:xfrm>
        </p:grpSpPr>
        <p:sp>
          <p:nvSpPr>
            <p:cNvPr id="424965" name="Text Box 5"/>
            <p:cNvSpPr txBox="1">
              <a:spLocks noChangeAspect="1" noChangeArrowheads="1"/>
            </p:cNvSpPr>
            <p:nvPr/>
          </p:nvSpPr>
          <p:spPr bwMode="auto">
            <a:xfrm>
              <a:off x="2625" y="743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4966" name="Oval 6"/>
            <p:cNvSpPr>
              <a:spLocks noChangeAspect="1"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67" name="Oval 7"/>
            <p:cNvSpPr>
              <a:spLocks noChangeAspect="1"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68" name="Oval 8"/>
            <p:cNvSpPr>
              <a:spLocks noChangeAspect="1"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69" name="Oval 9"/>
            <p:cNvSpPr>
              <a:spLocks noChangeAspect="1"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70" name="Oval 10"/>
            <p:cNvSpPr>
              <a:spLocks noChangeAspect="1"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71" name="Oval 11"/>
            <p:cNvSpPr>
              <a:spLocks noChangeAspect="1"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72" name="Oval 12"/>
            <p:cNvSpPr>
              <a:spLocks noChangeAspect="1"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73" name="Oval 13"/>
            <p:cNvSpPr>
              <a:spLocks noChangeAspect="1"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4974" name="AutoShape 14"/>
            <p:cNvCxnSpPr>
              <a:cxnSpLocks noChangeAspect="1" noChangeShapeType="1"/>
              <a:stCxn id="424969" idx="6"/>
              <a:endCxn id="424970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75" name="AutoShape 15"/>
            <p:cNvCxnSpPr>
              <a:cxnSpLocks noChangeAspect="1" noChangeShapeType="1"/>
              <a:stCxn id="424966" idx="4"/>
              <a:endCxn id="424973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4976" name="Text Box 16"/>
            <p:cNvSpPr txBox="1">
              <a:spLocks noChangeAspect="1" noChangeArrowheads="1"/>
            </p:cNvSpPr>
            <p:nvPr/>
          </p:nvSpPr>
          <p:spPr bwMode="auto">
            <a:xfrm>
              <a:off x="2609" y="1877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4977" name="Text Box 17"/>
            <p:cNvSpPr txBox="1">
              <a:spLocks noChangeAspect="1" noChangeArrowheads="1"/>
            </p:cNvSpPr>
            <p:nvPr/>
          </p:nvSpPr>
          <p:spPr bwMode="auto">
            <a:xfrm>
              <a:off x="2625" y="242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4978" name="Text Box 18"/>
            <p:cNvSpPr txBox="1">
              <a:spLocks noChangeAspect="1" noChangeArrowheads="1"/>
            </p:cNvSpPr>
            <p:nvPr/>
          </p:nvSpPr>
          <p:spPr bwMode="auto">
            <a:xfrm>
              <a:off x="2625" y="2829"/>
              <a:ext cx="2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4979" name="AutoShape 19"/>
            <p:cNvCxnSpPr>
              <a:cxnSpLocks noChangeAspect="1" noChangeShapeType="1"/>
              <a:stCxn id="424967" idx="6"/>
              <a:endCxn id="424971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80" name="AutoShape 20"/>
            <p:cNvCxnSpPr>
              <a:cxnSpLocks noChangeAspect="1" noChangeShapeType="1"/>
              <a:stCxn id="424972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4981" name="Line 21"/>
            <p:cNvSpPr>
              <a:spLocks noChangeAspect="1"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82" name="Text Box 22"/>
            <p:cNvSpPr txBox="1">
              <a:spLocks noChangeAspect="1" noChangeArrowheads="1"/>
            </p:cNvSpPr>
            <p:nvPr/>
          </p:nvSpPr>
          <p:spPr bwMode="auto">
            <a:xfrm>
              <a:off x="2562" y="1253"/>
              <a:ext cx="2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4983" name="Line 23"/>
            <p:cNvSpPr>
              <a:spLocks noChangeAspect="1"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84" name="Text Box 24"/>
            <p:cNvSpPr txBox="1">
              <a:spLocks noChangeAspect="1" noChangeArrowheads="1"/>
            </p:cNvSpPr>
            <p:nvPr/>
          </p:nvSpPr>
          <p:spPr bwMode="auto">
            <a:xfrm>
              <a:off x="2154" y="1434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4985" name="Group 25"/>
            <p:cNvGrpSpPr>
              <a:grpSpLocks noChangeAspect="1"/>
            </p:cNvGrpSpPr>
            <p:nvPr/>
          </p:nvGrpSpPr>
          <p:grpSpPr bwMode="auto">
            <a:xfrm>
              <a:off x="1371" y="607"/>
              <a:ext cx="420" cy="250"/>
              <a:chOff x="1371" y="607"/>
              <a:chExt cx="420" cy="250"/>
            </a:xfrm>
          </p:grpSpPr>
          <p:sp>
            <p:nvSpPr>
              <p:cNvPr id="424986" name="Line 26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4987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4988" name="Rectangle 28"/>
            <p:cNvSpPr>
              <a:spLocks noChangeAspect="1"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89" name="Rectangle 29"/>
            <p:cNvSpPr>
              <a:spLocks noChangeAspect="1"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90" name="Rectangle 30"/>
            <p:cNvSpPr>
              <a:spLocks noChangeAspect="1"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4991" name="AutoShape 31"/>
            <p:cNvCxnSpPr>
              <a:cxnSpLocks noChangeAspect="1" noChangeShapeType="1"/>
              <a:stCxn id="424969" idx="4"/>
              <a:endCxn id="424988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92" name="AutoShape 32"/>
            <p:cNvCxnSpPr>
              <a:cxnSpLocks noChangeAspect="1" noChangeShapeType="1"/>
              <a:stCxn id="424988" idx="3"/>
              <a:endCxn id="424968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93" name="AutoShape 33"/>
            <p:cNvCxnSpPr>
              <a:cxnSpLocks noChangeAspect="1" noChangeShapeType="1"/>
              <a:stCxn id="424968" idx="2"/>
              <a:endCxn id="424989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94" name="AutoShape 34"/>
            <p:cNvCxnSpPr>
              <a:cxnSpLocks noChangeAspect="1" noChangeShapeType="1"/>
              <a:stCxn id="424989" idx="3"/>
              <a:endCxn id="424966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95" name="AutoShape 35"/>
            <p:cNvCxnSpPr>
              <a:cxnSpLocks noChangeAspect="1" noChangeShapeType="1"/>
              <a:stCxn id="424968" idx="6"/>
              <a:endCxn id="424990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4996" name="AutoShape 36"/>
            <p:cNvCxnSpPr>
              <a:cxnSpLocks noChangeAspect="1" noChangeShapeType="1"/>
              <a:stCxn id="424990" idx="1"/>
              <a:endCxn id="424967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4997" name="Line 37"/>
            <p:cNvSpPr>
              <a:spLocks noChangeAspect="1"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4998" name="Text Box 38"/>
            <p:cNvSpPr txBox="1">
              <a:spLocks noChangeAspect="1" noChangeArrowheads="1"/>
            </p:cNvSpPr>
            <p:nvPr/>
          </p:nvSpPr>
          <p:spPr bwMode="auto">
            <a:xfrm>
              <a:off x="1474" y="1706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4999" name="Group 39"/>
            <p:cNvGrpSpPr>
              <a:grpSpLocks noChangeAspect="1"/>
            </p:cNvGrpSpPr>
            <p:nvPr/>
          </p:nvGrpSpPr>
          <p:grpSpPr bwMode="auto">
            <a:xfrm>
              <a:off x="1020" y="2614"/>
              <a:ext cx="420" cy="250"/>
              <a:chOff x="1020" y="2614"/>
              <a:chExt cx="420" cy="250"/>
            </a:xfrm>
          </p:grpSpPr>
          <p:sp>
            <p:nvSpPr>
              <p:cNvPr id="425000" name="Line 40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5001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5002" name="Group 42"/>
            <p:cNvGrpSpPr>
              <a:grpSpLocks noChangeAspect="1"/>
            </p:cNvGrpSpPr>
            <p:nvPr/>
          </p:nvGrpSpPr>
          <p:grpSpPr bwMode="auto">
            <a:xfrm>
              <a:off x="1973" y="2557"/>
              <a:ext cx="420" cy="250"/>
              <a:chOff x="1973" y="2557"/>
              <a:chExt cx="420" cy="250"/>
            </a:xfrm>
          </p:grpSpPr>
          <p:sp>
            <p:nvSpPr>
              <p:cNvPr id="425003" name="Line 43"/>
              <p:cNvSpPr>
                <a:spLocks noChangeAspect="1"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5004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5005" name="Text Box 45"/>
            <p:cNvSpPr txBox="1">
              <a:spLocks noChangeAspect="1" noChangeArrowheads="1"/>
            </p:cNvSpPr>
            <p:nvPr/>
          </p:nvSpPr>
          <p:spPr bwMode="auto">
            <a:xfrm>
              <a:off x="475" y="188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5006" name="Text Box 46"/>
            <p:cNvSpPr txBox="1">
              <a:spLocks noChangeAspect="1" noChangeArrowheads="1"/>
            </p:cNvSpPr>
            <p:nvPr/>
          </p:nvSpPr>
          <p:spPr bwMode="auto">
            <a:xfrm>
              <a:off x="1429" y="234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5007" name="Text Box 47"/>
            <p:cNvSpPr txBox="1">
              <a:spLocks noChangeAspect="1" noChangeArrowheads="1"/>
            </p:cNvSpPr>
            <p:nvPr/>
          </p:nvSpPr>
          <p:spPr bwMode="auto">
            <a:xfrm>
              <a:off x="1226" y="129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graphicFrame>
        <p:nvGraphicFramePr>
          <p:cNvPr id="425008" name="Object 48"/>
          <p:cNvGraphicFramePr>
            <a:graphicFrameLocks noChangeAspect="1"/>
          </p:cNvGraphicFramePr>
          <p:nvPr/>
        </p:nvGraphicFramePr>
        <p:xfrm>
          <a:off x="4211638" y="2492375"/>
          <a:ext cx="30527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92" name="Rovnice" r:id="rId3" imgW="1650960" imgH="469800" progId="Equation.3">
                  <p:embed/>
                </p:oleObj>
              </mc:Choice>
              <mc:Fallback>
                <p:oleObj name="Rovnice" r:id="rId3" imgW="1650960" imgH="4698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492375"/>
                        <a:ext cx="3052762" cy="866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027" name="Rectangle 67"/>
          <p:cNvSpPr>
            <a:spLocks noChangeArrowheads="1"/>
          </p:cNvSpPr>
          <p:nvPr/>
        </p:nvSpPr>
        <p:spPr bwMode="auto">
          <a:xfrm>
            <a:off x="4140200" y="2060575"/>
            <a:ext cx="30241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dílčích proudů: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5028" name="Rectangle 68"/>
          <p:cNvSpPr>
            <a:spLocks noChangeArrowheads="1"/>
          </p:cNvSpPr>
          <p:nvPr/>
        </p:nvSpPr>
        <p:spPr bwMode="auto">
          <a:xfrm>
            <a:off x="4140200" y="3500438"/>
            <a:ext cx="30241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dílčích výkonů: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5029" name="Object 69"/>
          <p:cNvGraphicFramePr>
            <a:graphicFrameLocks noChangeAspect="1"/>
          </p:cNvGraphicFramePr>
          <p:nvPr/>
        </p:nvGraphicFramePr>
        <p:xfrm>
          <a:off x="4211638" y="3911600"/>
          <a:ext cx="44640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93" name="Rovnice" r:id="rId5" imgW="2260440" imgH="266400" progId="Equation.3">
                  <p:embed/>
                </p:oleObj>
              </mc:Choice>
              <mc:Fallback>
                <p:oleObj name="Rovnice" r:id="rId5" imgW="2260440" imgH="2664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911600"/>
                        <a:ext cx="4464050" cy="5254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030" name="Rectangle 70"/>
          <p:cNvSpPr>
            <a:spLocks noChangeArrowheads="1"/>
          </p:cNvSpPr>
          <p:nvPr/>
        </p:nvSpPr>
        <p:spPr bwMode="auto">
          <a:xfrm>
            <a:off x="323850" y="4652963"/>
            <a:ext cx="1511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 úpravě: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5031" name="Object 71"/>
          <p:cNvGraphicFramePr>
            <a:graphicFrameLocks noChangeAspect="1"/>
          </p:cNvGraphicFramePr>
          <p:nvPr/>
        </p:nvGraphicFramePr>
        <p:xfrm>
          <a:off x="1835150" y="4652963"/>
          <a:ext cx="49911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94" name="Rovnice" r:id="rId7" imgW="2527200" imgH="253800" progId="Equation.3">
                  <p:embed/>
                </p:oleObj>
              </mc:Choice>
              <mc:Fallback>
                <p:oleObj name="Rovnice" r:id="rId7" imgW="2527200" imgH="2538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652963"/>
                        <a:ext cx="4991100" cy="501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032" name="Rectangle 72"/>
          <p:cNvSpPr>
            <a:spLocks noChangeArrowheads="1"/>
          </p:cNvSpPr>
          <p:nvPr/>
        </p:nvSpPr>
        <p:spPr bwMode="auto">
          <a:xfrm>
            <a:off x="252413" y="5499100"/>
            <a:ext cx="273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Celkový činný výkon: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5033" name="Object 73"/>
          <p:cNvGraphicFramePr>
            <a:graphicFrameLocks noChangeAspect="1"/>
          </p:cNvGraphicFramePr>
          <p:nvPr/>
        </p:nvGraphicFramePr>
        <p:xfrm>
          <a:off x="2987675" y="5445125"/>
          <a:ext cx="20780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95" name="Rovnice" r:id="rId9" imgW="1054080" imgH="241200" progId="Equation.3">
                  <p:embed/>
                </p:oleObj>
              </mc:Choice>
              <mc:Fallback>
                <p:oleObj name="Rovnice" r:id="rId9" imgW="1054080" imgH="2412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445125"/>
                        <a:ext cx="2078038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034" name="Rectangle 74"/>
          <p:cNvSpPr>
            <a:spLocks noChangeArrowheads="1"/>
          </p:cNvSpPr>
          <p:nvPr/>
        </p:nvSpPr>
        <p:spPr bwMode="auto">
          <a:xfrm>
            <a:off x="250825" y="6146800"/>
            <a:ext cx="27352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Celkový jalový výkon: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5035" name="Object 75"/>
          <p:cNvGraphicFramePr>
            <a:graphicFrameLocks noChangeAspect="1"/>
          </p:cNvGraphicFramePr>
          <p:nvPr/>
        </p:nvGraphicFramePr>
        <p:xfrm>
          <a:off x="3013075" y="6048375"/>
          <a:ext cx="22796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96" name="Rovnice" r:id="rId11" imgW="1155600" imgH="241200" progId="Equation.3">
                  <p:embed/>
                </p:oleObj>
              </mc:Choice>
              <mc:Fallback>
                <p:oleObj name="Rovnice" r:id="rId11" imgW="1155600" imgH="24120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6048375"/>
                        <a:ext cx="2279650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036" name="Rectangle 76"/>
          <p:cNvSpPr>
            <a:spLocks noChangeArrowheads="1"/>
          </p:cNvSpPr>
          <p:nvPr/>
        </p:nvSpPr>
        <p:spPr bwMode="auto">
          <a:xfrm>
            <a:off x="5508625" y="6075363"/>
            <a:ext cx="27352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(pozor na znaménka)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5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5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5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5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5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5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5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5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5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5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5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5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932363" y="188913"/>
            <a:ext cx="2735262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3708400" y="1052513"/>
            <a:ext cx="5111750" cy="949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Vypočítejte trojfázový činný a jalový výkon je-li Z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=2+4j, Z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=3+2j, Z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=4-3j (vše k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). Celkové napětí je U=300V.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5988" name="Group 4"/>
          <p:cNvGrpSpPr>
            <a:grpSpLocks noChangeAspect="1"/>
          </p:cNvGrpSpPr>
          <p:nvPr/>
        </p:nvGrpSpPr>
        <p:grpSpPr bwMode="auto">
          <a:xfrm>
            <a:off x="191592" y="144909"/>
            <a:ext cx="3516312" cy="3140075"/>
            <a:chOff x="113" y="607"/>
            <a:chExt cx="2768" cy="2472"/>
          </a:xfrm>
        </p:grpSpPr>
        <p:sp>
          <p:nvSpPr>
            <p:cNvPr id="425989" name="Text Box 5"/>
            <p:cNvSpPr txBox="1">
              <a:spLocks noChangeAspect="1" noChangeArrowheads="1"/>
            </p:cNvSpPr>
            <p:nvPr/>
          </p:nvSpPr>
          <p:spPr bwMode="auto">
            <a:xfrm>
              <a:off x="2625" y="743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5990" name="Oval 6"/>
            <p:cNvSpPr>
              <a:spLocks noChangeAspect="1"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1" name="Oval 7"/>
            <p:cNvSpPr>
              <a:spLocks noChangeAspect="1"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2" name="Oval 8"/>
            <p:cNvSpPr>
              <a:spLocks noChangeAspect="1"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3" name="Oval 9"/>
            <p:cNvSpPr>
              <a:spLocks noChangeAspect="1"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4" name="Oval 10"/>
            <p:cNvSpPr>
              <a:spLocks noChangeAspect="1"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5" name="Oval 11"/>
            <p:cNvSpPr>
              <a:spLocks noChangeAspect="1"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6" name="Oval 12"/>
            <p:cNvSpPr>
              <a:spLocks noChangeAspect="1"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7" name="Oval 13"/>
            <p:cNvSpPr>
              <a:spLocks noChangeAspect="1"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5998" name="AutoShape 14"/>
            <p:cNvCxnSpPr>
              <a:cxnSpLocks noChangeAspect="1" noChangeShapeType="1"/>
              <a:stCxn id="425993" idx="6"/>
              <a:endCxn id="425994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5999" name="AutoShape 15"/>
            <p:cNvCxnSpPr>
              <a:cxnSpLocks noChangeAspect="1" noChangeShapeType="1"/>
              <a:stCxn id="425990" idx="4"/>
              <a:endCxn id="425997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00" name="Text Box 16"/>
            <p:cNvSpPr txBox="1">
              <a:spLocks noChangeAspect="1" noChangeArrowheads="1"/>
            </p:cNvSpPr>
            <p:nvPr/>
          </p:nvSpPr>
          <p:spPr bwMode="auto">
            <a:xfrm>
              <a:off x="2609" y="1877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6001" name="Text Box 17"/>
            <p:cNvSpPr txBox="1">
              <a:spLocks noChangeAspect="1" noChangeArrowheads="1"/>
            </p:cNvSpPr>
            <p:nvPr/>
          </p:nvSpPr>
          <p:spPr bwMode="auto">
            <a:xfrm>
              <a:off x="2625" y="242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6002" name="Text Box 18"/>
            <p:cNvSpPr txBox="1">
              <a:spLocks noChangeAspect="1" noChangeArrowheads="1"/>
            </p:cNvSpPr>
            <p:nvPr/>
          </p:nvSpPr>
          <p:spPr bwMode="auto">
            <a:xfrm>
              <a:off x="2625" y="2829"/>
              <a:ext cx="2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6003" name="AutoShape 19"/>
            <p:cNvCxnSpPr>
              <a:cxnSpLocks noChangeAspect="1" noChangeShapeType="1"/>
              <a:stCxn id="425991" idx="6"/>
              <a:endCxn id="425995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04" name="AutoShape 20"/>
            <p:cNvCxnSpPr>
              <a:cxnSpLocks noChangeAspect="1" noChangeShapeType="1"/>
              <a:stCxn id="425996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05" name="Line 21"/>
            <p:cNvSpPr>
              <a:spLocks noChangeAspect="1"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06" name="Text Box 22"/>
            <p:cNvSpPr txBox="1">
              <a:spLocks noChangeAspect="1" noChangeArrowheads="1"/>
            </p:cNvSpPr>
            <p:nvPr/>
          </p:nvSpPr>
          <p:spPr bwMode="auto">
            <a:xfrm>
              <a:off x="2562" y="1253"/>
              <a:ext cx="2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6007" name="Line 23"/>
            <p:cNvSpPr>
              <a:spLocks noChangeAspect="1"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08" name="Text Box 24"/>
            <p:cNvSpPr txBox="1">
              <a:spLocks noChangeAspect="1" noChangeArrowheads="1"/>
            </p:cNvSpPr>
            <p:nvPr/>
          </p:nvSpPr>
          <p:spPr bwMode="auto">
            <a:xfrm>
              <a:off x="2154" y="1434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6009" name="Group 25"/>
            <p:cNvGrpSpPr>
              <a:grpSpLocks noChangeAspect="1"/>
            </p:cNvGrpSpPr>
            <p:nvPr/>
          </p:nvGrpSpPr>
          <p:grpSpPr bwMode="auto">
            <a:xfrm>
              <a:off x="1371" y="607"/>
              <a:ext cx="420" cy="250"/>
              <a:chOff x="1371" y="607"/>
              <a:chExt cx="420" cy="250"/>
            </a:xfrm>
          </p:grpSpPr>
          <p:sp>
            <p:nvSpPr>
              <p:cNvPr id="426010" name="Line 26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11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6012" name="Rectangle 28"/>
            <p:cNvSpPr>
              <a:spLocks noChangeAspect="1"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13" name="Rectangle 29"/>
            <p:cNvSpPr>
              <a:spLocks noChangeAspect="1"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14" name="Rectangle 30"/>
            <p:cNvSpPr>
              <a:spLocks noChangeAspect="1"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6015" name="AutoShape 31"/>
            <p:cNvCxnSpPr>
              <a:cxnSpLocks noChangeAspect="1" noChangeShapeType="1"/>
              <a:stCxn id="425993" idx="4"/>
              <a:endCxn id="426012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6" name="AutoShape 32"/>
            <p:cNvCxnSpPr>
              <a:cxnSpLocks noChangeAspect="1" noChangeShapeType="1"/>
              <a:stCxn id="426012" idx="3"/>
              <a:endCxn id="425992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7" name="AutoShape 33"/>
            <p:cNvCxnSpPr>
              <a:cxnSpLocks noChangeAspect="1" noChangeShapeType="1"/>
              <a:stCxn id="425992" idx="2"/>
              <a:endCxn id="426013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8" name="AutoShape 34"/>
            <p:cNvCxnSpPr>
              <a:cxnSpLocks noChangeAspect="1" noChangeShapeType="1"/>
              <a:stCxn id="426013" idx="3"/>
              <a:endCxn id="425990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9" name="AutoShape 35"/>
            <p:cNvCxnSpPr>
              <a:cxnSpLocks noChangeAspect="1" noChangeShapeType="1"/>
              <a:stCxn id="425992" idx="6"/>
              <a:endCxn id="426014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20" name="AutoShape 36"/>
            <p:cNvCxnSpPr>
              <a:cxnSpLocks noChangeAspect="1" noChangeShapeType="1"/>
              <a:stCxn id="426014" idx="1"/>
              <a:endCxn id="425991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21" name="Line 37"/>
            <p:cNvSpPr>
              <a:spLocks noChangeAspect="1"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22" name="Text Box 38"/>
            <p:cNvSpPr txBox="1">
              <a:spLocks noChangeAspect="1" noChangeArrowheads="1"/>
            </p:cNvSpPr>
            <p:nvPr/>
          </p:nvSpPr>
          <p:spPr bwMode="auto">
            <a:xfrm>
              <a:off x="1474" y="1706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6023" name="Group 39"/>
            <p:cNvGrpSpPr>
              <a:grpSpLocks noChangeAspect="1"/>
            </p:cNvGrpSpPr>
            <p:nvPr/>
          </p:nvGrpSpPr>
          <p:grpSpPr bwMode="auto">
            <a:xfrm>
              <a:off x="1020" y="2614"/>
              <a:ext cx="420" cy="250"/>
              <a:chOff x="1020" y="2614"/>
              <a:chExt cx="420" cy="250"/>
            </a:xfrm>
          </p:grpSpPr>
          <p:sp>
            <p:nvSpPr>
              <p:cNvPr id="426024" name="Line 40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25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6026" name="Group 42"/>
            <p:cNvGrpSpPr>
              <a:grpSpLocks noChangeAspect="1"/>
            </p:cNvGrpSpPr>
            <p:nvPr/>
          </p:nvGrpSpPr>
          <p:grpSpPr bwMode="auto">
            <a:xfrm>
              <a:off x="1973" y="2557"/>
              <a:ext cx="420" cy="250"/>
              <a:chOff x="1973" y="2557"/>
              <a:chExt cx="420" cy="250"/>
            </a:xfrm>
          </p:grpSpPr>
          <p:sp>
            <p:nvSpPr>
              <p:cNvPr id="426027" name="Line 43"/>
              <p:cNvSpPr>
                <a:spLocks noChangeAspect="1"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28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6029" name="Text Box 45"/>
            <p:cNvSpPr txBox="1">
              <a:spLocks noChangeAspect="1" noChangeArrowheads="1"/>
            </p:cNvSpPr>
            <p:nvPr/>
          </p:nvSpPr>
          <p:spPr bwMode="auto">
            <a:xfrm>
              <a:off x="475" y="188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6030" name="Text Box 46"/>
            <p:cNvSpPr txBox="1">
              <a:spLocks noChangeAspect="1" noChangeArrowheads="1"/>
            </p:cNvSpPr>
            <p:nvPr/>
          </p:nvSpPr>
          <p:spPr bwMode="auto">
            <a:xfrm>
              <a:off x="1429" y="234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6031" name="Text Box 47"/>
            <p:cNvSpPr txBox="1">
              <a:spLocks noChangeAspect="1" noChangeArrowheads="1"/>
            </p:cNvSpPr>
            <p:nvPr/>
          </p:nvSpPr>
          <p:spPr bwMode="auto">
            <a:xfrm>
              <a:off x="1226" y="129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graphicFrame>
        <p:nvGraphicFramePr>
          <p:cNvPr id="426032" name="Object 48"/>
          <p:cNvGraphicFramePr>
            <a:graphicFrameLocks noChangeAspect="1"/>
          </p:cNvGraphicFramePr>
          <p:nvPr/>
        </p:nvGraphicFramePr>
        <p:xfrm>
          <a:off x="6732588" y="1989138"/>
          <a:ext cx="21590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3" name="Rovnice" r:id="rId3" imgW="1574640" imgH="419040" progId="Equation.3">
                  <p:embed/>
                </p:oleObj>
              </mc:Choice>
              <mc:Fallback>
                <p:oleObj name="Rovnice" r:id="rId3" imgW="1574640" imgH="4190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989138"/>
                        <a:ext cx="2159000" cy="573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52" name="Rectangle 68"/>
          <p:cNvSpPr>
            <a:spLocks noChangeArrowheads="1"/>
          </p:cNvSpPr>
          <p:nvPr/>
        </p:nvSpPr>
        <p:spPr bwMode="auto">
          <a:xfrm>
            <a:off x="3708400" y="2058988"/>
            <a:ext cx="302418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fázového napětí: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6053" name="Rectangle 69"/>
          <p:cNvSpPr>
            <a:spLocks noChangeArrowheads="1"/>
          </p:cNvSpPr>
          <p:nvPr/>
        </p:nvSpPr>
        <p:spPr bwMode="auto">
          <a:xfrm>
            <a:off x="3779838" y="2708275"/>
            <a:ext cx="46799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absolutní hodnoty impedance: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54" name="Object 70"/>
          <p:cNvGraphicFramePr>
            <a:graphicFrameLocks noChangeAspect="1"/>
          </p:cNvGraphicFramePr>
          <p:nvPr/>
        </p:nvGraphicFramePr>
        <p:xfrm>
          <a:off x="3922713" y="3068638"/>
          <a:ext cx="221456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4" name="Rovnice" r:id="rId5" imgW="1485720" imgH="266400" progId="Equation.3">
                  <p:embed/>
                </p:oleObj>
              </mc:Choice>
              <mc:Fallback>
                <p:oleObj name="Rovnice" r:id="rId5" imgW="1485720" imgH="2664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713" y="3068638"/>
                        <a:ext cx="2214562" cy="3952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57" name="Rectangle 73"/>
          <p:cNvSpPr>
            <a:spLocks noChangeArrowheads="1"/>
          </p:cNvSpPr>
          <p:nvPr/>
        </p:nvSpPr>
        <p:spPr bwMode="auto">
          <a:xfrm>
            <a:off x="107950" y="4291013"/>
            <a:ext cx="2663825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účiníku v jednotlivých fázích: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6061" name="Rectangle 77"/>
          <p:cNvSpPr>
            <a:spLocks noChangeArrowheads="1"/>
          </p:cNvSpPr>
          <p:nvPr/>
        </p:nvSpPr>
        <p:spPr bwMode="auto">
          <a:xfrm>
            <a:off x="107950" y="5730875"/>
            <a:ext cx="34575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3f. činného výkonu: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62" name="Object 78"/>
          <p:cNvGraphicFramePr>
            <a:graphicFrameLocks noChangeAspect="1"/>
          </p:cNvGraphicFramePr>
          <p:nvPr/>
        </p:nvGraphicFramePr>
        <p:xfrm>
          <a:off x="3563938" y="5730875"/>
          <a:ext cx="3879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5" name="Rovnice" r:id="rId7" imgW="2603160" imgH="241200" progId="Equation.3">
                  <p:embed/>
                </p:oleObj>
              </mc:Choice>
              <mc:Fallback>
                <p:oleObj name="Rovnice" r:id="rId7" imgW="2603160" imgH="24120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730875"/>
                        <a:ext cx="3879850" cy="360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63" name="Rectangle 79"/>
          <p:cNvSpPr>
            <a:spLocks noChangeArrowheads="1"/>
          </p:cNvSpPr>
          <p:nvPr/>
        </p:nvSpPr>
        <p:spPr bwMode="auto">
          <a:xfrm>
            <a:off x="107950" y="6092825"/>
            <a:ext cx="2376488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3f. zdánlivého výkonu: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64" name="Object 80"/>
          <p:cNvGraphicFramePr>
            <a:graphicFrameLocks noChangeAspect="1"/>
          </p:cNvGraphicFramePr>
          <p:nvPr/>
        </p:nvGraphicFramePr>
        <p:xfrm>
          <a:off x="2484438" y="6289675"/>
          <a:ext cx="6569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6" name="Rovnice" r:id="rId9" imgW="4406760" imgH="253800" progId="Equation.3">
                  <p:embed/>
                </p:oleObj>
              </mc:Choice>
              <mc:Fallback>
                <p:oleObj name="Rovnice" r:id="rId9" imgW="4406760" imgH="25380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6289675"/>
                        <a:ext cx="6569075" cy="3794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67" name="Rectangle 83"/>
          <p:cNvSpPr>
            <a:spLocks noChangeArrowheads="1"/>
          </p:cNvSpPr>
          <p:nvPr/>
        </p:nvSpPr>
        <p:spPr bwMode="auto">
          <a:xfrm>
            <a:off x="6227763" y="3068638"/>
            <a:ext cx="237648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=3,61k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, Z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=5k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6068" name="Rectangle 84"/>
          <p:cNvSpPr>
            <a:spLocks noChangeArrowheads="1"/>
          </p:cNvSpPr>
          <p:nvPr/>
        </p:nvSpPr>
        <p:spPr bwMode="auto">
          <a:xfrm>
            <a:off x="323850" y="3500438"/>
            <a:ext cx="2447925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proudů v jednotlivých fázích: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69" name="Object 85"/>
          <p:cNvGraphicFramePr>
            <a:graphicFrameLocks noChangeAspect="1"/>
          </p:cNvGraphicFramePr>
          <p:nvPr/>
        </p:nvGraphicFramePr>
        <p:xfrm>
          <a:off x="2916238" y="3500438"/>
          <a:ext cx="237648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7" name="Rovnice" r:id="rId11" imgW="1714320" imgH="457200" progId="Equation.3">
                  <p:embed/>
                </p:oleObj>
              </mc:Choice>
              <mc:Fallback>
                <p:oleObj name="Rovnice" r:id="rId11" imgW="1714320" imgH="45720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500438"/>
                        <a:ext cx="2376487" cy="630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70" name="Rectangle 86"/>
          <p:cNvSpPr>
            <a:spLocks noChangeArrowheads="1"/>
          </p:cNvSpPr>
          <p:nvPr/>
        </p:nvSpPr>
        <p:spPr bwMode="auto">
          <a:xfrm>
            <a:off x="5435600" y="3643313"/>
            <a:ext cx="280828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=48,04mA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I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=34,64mA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71" name="Object 87"/>
          <p:cNvGraphicFramePr>
            <a:graphicFrameLocks noChangeAspect="1"/>
          </p:cNvGraphicFramePr>
          <p:nvPr/>
        </p:nvGraphicFramePr>
        <p:xfrm>
          <a:off x="2916238" y="4230688"/>
          <a:ext cx="2366962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8" name="Rovnice" r:id="rId13" imgW="1587240" imgH="431640" progId="Equation.3">
                  <p:embed/>
                </p:oleObj>
              </mc:Choice>
              <mc:Fallback>
                <p:oleObj name="Rovnice" r:id="rId13" imgW="1587240" imgH="43164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230688"/>
                        <a:ext cx="2366962" cy="6397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72" name="Rectangle 88"/>
          <p:cNvSpPr>
            <a:spLocks noChangeArrowheads="1"/>
          </p:cNvSpPr>
          <p:nvPr/>
        </p:nvSpPr>
        <p:spPr bwMode="auto">
          <a:xfrm>
            <a:off x="5435600" y="4365625"/>
            <a:ext cx="280828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cos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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=0,83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cos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=0,8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6073" name="Rectangle 89"/>
          <p:cNvSpPr>
            <a:spLocks noChangeArrowheads="1"/>
          </p:cNvSpPr>
          <p:nvPr/>
        </p:nvSpPr>
        <p:spPr bwMode="auto">
          <a:xfrm>
            <a:off x="179388" y="5010150"/>
            <a:ext cx="3024187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Výpočet činného výkonu v jednotlivých fázích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6074" name="Object 90"/>
          <p:cNvGraphicFramePr>
            <a:graphicFrameLocks noChangeAspect="1"/>
          </p:cNvGraphicFramePr>
          <p:nvPr/>
        </p:nvGraphicFramePr>
        <p:xfrm>
          <a:off x="3276600" y="4937125"/>
          <a:ext cx="47339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99" name="Rovnice" r:id="rId15" imgW="3174840" imgH="253800" progId="Equation.3">
                  <p:embed/>
                </p:oleObj>
              </mc:Choice>
              <mc:Fallback>
                <p:oleObj name="Rovnice" r:id="rId15" imgW="3174840" imgH="25380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937125"/>
                        <a:ext cx="4733925" cy="3762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75" name="Rectangle 91"/>
          <p:cNvSpPr>
            <a:spLocks noChangeArrowheads="1"/>
          </p:cNvSpPr>
          <p:nvPr/>
        </p:nvSpPr>
        <p:spPr bwMode="auto">
          <a:xfrm>
            <a:off x="3276600" y="5297488"/>
            <a:ext cx="23050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=6,9W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P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=4,8W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6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6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6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6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6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6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6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6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26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26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6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6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26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6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6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6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7071" name="Picture 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" t="14014" r="28542" b="27034"/>
          <a:stretch>
            <a:fillRect/>
          </a:stretch>
        </p:blipFill>
        <p:spPr bwMode="auto">
          <a:xfrm>
            <a:off x="107950" y="360363"/>
            <a:ext cx="8928100" cy="609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932363" y="188913"/>
            <a:ext cx="2735262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3883210" y="1052513"/>
            <a:ext cx="5081278" cy="1300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Vypočítejte trojfázový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činný a zdánlivý výkon,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je-li </a:t>
            </a:r>
            <a:endParaRPr lang="cs-CZ" altLang="cs-CZ" sz="1900" b="1" dirty="0" smtClean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19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=15-11j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19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=19+12j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,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</a:t>
            </a:r>
            <a:r>
              <a:rPr lang="cs-CZ" altLang="cs-CZ" sz="1900" b="1" baseline="-25000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=22+9j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(vše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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). Celkové napětí je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U=400V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.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5988" name="Group 4"/>
          <p:cNvGrpSpPr>
            <a:grpSpLocks noChangeAspect="1"/>
          </p:cNvGrpSpPr>
          <p:nvPr/>
        </p:nvGrpSpPr>
        <p:grpSpPr bwMode="auto">
          <a:xfrm>
            <a:off x="191592" y="144909"/>
            <a:ext cx="3516312" cy="3140075"/>
            <a:chOff x="113" y="607"/>
            <a:chExt cx="2768" cy="2472"/>
          </a:xfrm>
        </p:grpSpPr>
        <p:sp>
          <p:nvSpPr>
            <p:cNvPr id="425989" name="Text Box 5"/>
            <p:cNvSpPr txBox="1">
              <a:spLocks noChangeAspect="1" noChangeArrowheads="1"/>
            </p:cNvSpPr>
            <p:nvPr/>
          </p:nvSpPr>
          <p:spPr bwMode="auto">
            <a:xfrm>
              <a:off x="2625" y="743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5990" name="Oval 6"/>
            <p:cNvSpPr>
              <a:spLocks noChangeAspect="1"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1" name="Oval 7"/>
            <p:cNvSpPr>
              <a:spLocks noChangeAspect="1"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2" name="Oval 8"/>
            <p:cNvSpPr>
              <a:spLocks noChangeAspect="1" noChangeArrowheads="1"/>
            </p:cNvSpPr>
            <p:nvPr/>
          </p:nvSpPr>
          <p:spPr bwMode="auto">
            <a:xfrm>
              <a:off x="1088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3" name="Oval 9"/>
            <p:cNvSpPr>
              <a:spLocks noChangeAspect="1" noChangeArrowheads="1"/>
            </p:cNvSpPr>
            <p:nvPr/>
          </p:nvSpPr>
          <p:spPr bwMode="auto">
            <a:xfrm>
              <a:off x="1088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4" name="Oval 10"/>
            <p:cNvSpPr>
              <a:spLocks noChangeAspect="1"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5" name="Oval 11"/>
            <p:cNvSpPr>
              <a:spLocks noChangeAspect="1"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6" name="Oval 12"/>
            <p:cNvSpPr>
              <a:spLocks noChangeAspect="1"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5997" name="Oval 13"/>
            <p:cNvSpPr>
              <a:spLocks noChangeAspect="1"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5998" name="AutoShape 14"/>
            <p:cNvCxnSpPr>
              <a:cxnSpLocks noChangeAspect="1" noChangeShapeType="1"/>
              <a:stCxn id="425993" idx="6"/>
              <a:endCxn id="425994" idx="2"/>
            </p:cNvCxnSpPr>
            <p:nvPr/>
          </p:nvCxnSpPr>
          <p:spPr bwMode="auto">
            <a:xfrm flipV="1">
              <a:off x="1192" y="878"/>
              <a:ext cx="126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5999" name="AutoShape 15"/>
            <p:cNvCxnSpPr>
              <a:cxnSpLocks noChangeAspect="1" noChangeShapeType="1"/>
              <a:stCxn id="425990" idx="4"/>
              <a:endCxn id="425997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00" name="Text Box 16"/>
            <p:cNvSpPr txBox="1">
              <a:spLocks noChangeAspect="1" noChangeArrowheads="1"/>
            </p:cNvSpPr>
            <p:nvPr/>
          </p:nvSpPr>
          <p:spPr bwMode="auto">
            <a:xfrm>
              <a:off x="2609" y="1877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6001" name="Text Box 17"/>
            <p:cNvSpPr txBox="1">
              <a:spLocks noChangeAspect="1" noChangeArrowheads="1"/>
            </p:cNvSpPr>
            <p:nvPr/>
          </p:nvSpPr>
          <p:spPr bwMode="auto">
            <a:xfrm>
              <a:off x="2625" y="242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6002" name="Text Box 18"/>
            <p:cNvSpPr txBox="1">
              <a:spLocks noChangeAspect="1" noChangeArrowheads="1"/>
            </p:cNvSpPr>
            <p:nvPr/>
          </p:nvSpPr>
          <p:spPr bwMode="auto">
            <a:xfrm>
              <a:off x="2625" y="2829"/>
              <a:ext cx="2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6003" name="AutoShape 19"/>
            <p:cNvCxnSpPr>
              <a:cxnSpLocks noChangeAspect="1" noChangeShapeType="1"/>
              <a:stCxn id="425991" idx="6"/>
              <a:endCxn id="425995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04" name="AutoShape 20"/>
            <p:cNvCxnSpPr>
              <a:cxnSpLocks noChangeAspect="1" noChangeShapeType="1"/>
              <a:stCxn id="425996" idx="2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05" name="Line 21"/>
            <p:cNvSpPr>
              <a:spLocks noChangeAspect="1"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06" name="Text Box 22"/>
            <p:cNvSpPr txBox="1">
              <a:spLocks noChangeAspect="1" noChangeArrowheads="1"/>
            </p:cNvSpPr>
            <p:nvPr/>
          </p:nvSpPr>
          <p:spPr bwMode="auto">
            <a:xfrm>
              <a:off x="2562" y="1253"/>
              <a:ext cx="2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6007" name="Line 23"/>
            <p:cNvSpPr>
              <a:spLocks noChangeAspect="1"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08" name="Text Box 24"/>
            <p:cNvSpPr txBox="1">
              <a:spLocks noChangeAspect="1" noChangeArrowheads="1"/>
            </p:cNvSpPr>
            <p:nvPr/>
          </p:nvSpPr>
          <p:spPr bwMode="auto">
            <a:xfrm>
              <a:off x="2154" y="1434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6009" name="Group 25"/>
            <p:cNvGrpSpPr>
              <a:grpSpLocks noChangeAspect="1"/>
            </p:cNvGrpSpPr>
            <p:nvPr/>
          </p:nvGrpSpPr>
          <p:grpSpPr bwMode="auto">
            <a:xfrm>
              <a:off x="1371" y="607"/>
              <a:ext cx="420" cy="250"/>
              <a:chOff x="1371" y="607"/>
              <a:chExt cx="420" cy="250"/>
            </a:xfrm>
          </p:grpSpPr>
          <p:sp>
            <p:nvSpPr>
              <p:cNvPr id="426010" name="Line 26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11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</p:grpSp>
        <p:sp>
          <p:nvSpPr>
            <p:cNvPr id="426012" name="Rectangle 28"/>
            <p:cNvSpPr>
              <a:spLocks noChangeAspect="1" noChangeArrowheads="1"/>
            </p:cNvSpPr>
            <p:nvPr/>
          </p:nvSpPr>
          <p:spPr bwMode="auto">
            <a:xfrm rot="5400000">
              <a:off x="930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13" name="Rectangle 29"/>
            <p:cNvSpPr>
              <a:spLocks noChangeAspect="1" noChangeArrowheads="1"/>
            </p:cNvSpPr>
            <p:nvPr/>
          </p:nvSpPr>
          <p:spPr bwMode="auto">
            <a:xfrm rot="9000000">
              <a:off x="476" y="216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14" name="Rectangle 30"/>
            <p:cNvSpPr>
              <a:spLocks noChangeAspect="1" noChangeArrowheads="1"/>
            </p:cNvSpPr>
            <p:nvPr/>
          </p:nvSpPr>
          <p:spPr bwMode="auto">
            <a:xfrm rot="12600000">
              <a:off x="1473" y="2251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6015" name="AutoShape 31"/>
            <p:cNvCxnSpPr>
              <a:cxnSpLocks noChangeAspect="1" noChangeShapeType="1"/>
              <a:stCxn id="425993" idx="4"/>
              <a:endCxn id="426012" idx="1"/>
            </p:cNvCxnSpPr>
            <p:nvPr/>
          </p:nvCxnSpPr>
          <p:spPr bwMode="auto">
            <a:xfrm>
              <a:off x="1134" y="938"/>
              <a:ext cx="2" cy="25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6" name="AutoShape 32"/>
            <p:cNvCxnSpPr>
              <a:cxnSpLocks noChangeAspect="1" noChangeShapeType="1"/>
              <a:stCxn id="426012" idx="3"/>
              <a:endCxn id="425992" idx="0"/>
            </p:cNvCxnSpPr>
            <p:nvPr/>
          </p:nvCxnSpPr>
          <p:spPr bwMode="auto">
            <a:xfrm flipH="1">
              <a:off x="1134" y="1629"/>
              <a:ext cx="2" cy="33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7" name="AutoShape 33"/>
            <p:cNvCxnSpPr>
              <a:cxnSpLocks noChangeAspect="1" noChangeShapeType="1"/>
              <a:stCxn id="425992" idx="2"/>
              <a:endCxn id="426013" idx="1"/>
            </p:cNvCxnSpPr>
            <p:nvPr/>
          </p:nvCxnSpPr>
          <p:spPr bwMode="auto">
            <a:xfrm flipH="1">
              <a:off x="868" y="2023"/>
              <a:ext cx="208" cy="97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8" name="AutoShape 34"/>
            <p:cNvCxnSpPr>
              <a:cxnSpLocks noChangeAspect="1" noChangeShapeType="1"/>
              <a:stCxn id="426013" idx="3"/>
              <a:endCxn id="425990" idx="7"/>
            </p:cNvCxnSpPr>
            <p:nvPr/>
          </p:nvCxnSpPr>
          <p:spPr bwMode="auto">
            <a:xfrm flipH="1">
              <a:off x="192" y="2337"/>
              <a:ext cx="302" cy="17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19" name="AutoShape 35"/>
            <p:cNvCxnSpPr>
              <a:cxnSpLocks noChangeAspect="1" noChangeShapeType="1"/>
              <a:stCxn id="425992" idx="6"/>
              <a:endCxn id="426014" idx="3"/>
            </p:cNvCxnSpPr>
            <p:nvPr/>
          </p:nvCxnSpPr>
          <p:spPr bwMode="auto">
            <a:xfrm>
              <a:off x="1192" y="2023"/>
              <a:ext cx="299" cy="1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6020" name="AutoShape 36"/>
            <p:cNvCxnSpPr>
              <a:cxnSpLocks noChangeAspect="1" noChangeShapeType="1"/>
              <a:stCxn id="426014" idx="1"/>
              <a:endCxn id="425991" idx="2"/>
            </p:cNvCxnSpPr>
            <p:nvPr/>
          </p:nvCxnSpPr>
          <p:spPr bwMode="auto">
            <a:xfrm>
              <a:off x="1865" y="2428"/>
              <a:ext cx="231" cy="14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6021" name="Line 37"/>
            <p:cNvSpPr>
              <a:spLocks noChangeAspect="1" noChangeShapeType="1"/>
            </p:cNvSpPr>
            <p:nvPr/>
          </p:nvSpPr>
          <p:spPr bwMode="auto">
            <a:xfrm>
              <a:off x="1655" y="1933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6022" name="Text Box 38"/>
            <p:cNvSpPr txBox="1">
              <a:spLocks noChangeAspect="1" noChangeArrowheads="1"/>
            </p:cNvSpPr>
            <p:nvPr/>
          </p:nvSpPr>
          <p:spPr bwMode="auto">
            <a:xfrm>
              <a:off x="1474" y="1706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6023" name="Group 39"/>
            <p:cNvGrpSpPr>
              <a:grpSpLocks noChangeAspect="1"/>
            </p:cNvGrpSpPr>
            <p:nvPr/>
          </p:nvGrpSpPr>
          <p:grpSpPr bwMode="auto">
            <a:xfrm>
              <a:off x="1020" y="2614"/>
              <a:ext cx="420" cy="250"/>
              <a:chOff x="1020" y="2614"/>
              <a:chExt cx="420" cy="250"/>
            </a:xfrm>
          </p:grpSpPr>
          <p:sp>
            <p:nvSpPr>
              <p:cNvPr id="426024" name="Line 40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25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</p:grpSp>
        <p:grpSp>
          <p:nvGrpSpPr>
            <p:cNvPr id="426026" name="Group 42"/>
            <p:cNvGrpSpPr>
              <a:grpSpLocks noChangeAspect="1"/>
            </p:cNvGrpSpPr>
            <p:nvPr/>
          </p:nvGrpSpPr>
          <p:grpSpPr bwMode="auto">
            <a:xfrm>
              <a:off x="1973" y="2557"/>
              <a:ext cx="420" cy="250"/>
              <a:chOff x="1973" y="2557"/>
              <a:chExt cx="420" cy="250"/>
            </a:xfrm>
          </p:grpSpPr>
          <p:sp>
            <p:nvSpPr>
              <p:cNvPr id="426027" name="Line 43"/>
              <p:cNvSpPr>
                <a:spLocks noChangeAspect="1"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6028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</p:grpSp>
        <p:sp>
          <p:nvSpPr>
            <p:cNvPr id="426029" name="Text Box 45"/>
            <p:cNvSpPr txBox="1">
              <a:spLocks noChangeAspect="1" noChangeArrowheads="1"/>
            </p:cNvSpPr>
            <p:nvPr/>
          </p:nvSpPr>
          <p:spPr bwMode="auto">
            <a:xfrm>
              <a:off x="475" y="188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6030" name="Text Box 46"/>
            <p:cNvSpPr txBox="1">
              <a:spLocks noChangeAspect="1" noChangeArrowheads="1"/>
            </p:cNvSpPr>
            <p:nvPr/>
          </p:nvSpPr>
          <p:spPr bwMode="auto">
            <a:xfrm>
              <a:off x="1429" y="2340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6031" name="Text Box 47"/>
            <p:cNvSpPr txBox="1">
              <a:spLocks noChangeAspect="1" noChangeArrowheads="1"/>
            </p:cNvSpPr>
            <p:nvPr/>
          </p:nvSpPr>
          <p:spPr bwMode="auto">
            <a:xfrm>
              <a:off x="1226" y="1298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  <p:sp>
        <p:nvSpPr>
          <p:cNvPr id="426063" name="Rectangle 79"/>
          <p:cNvSpPr>
            <a:spLocks noChangeArrowheads="1"/>
          </p:cNvSpPr>
          <p:nvPr/>
        </p:nvSpPr>
        <p:spPr bwMode="auto">
          <a:xfrm>
            <a:off x="236054" y="3309119"/>
            <a:ext cx="1340213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Uf = 230 V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66" name="Rectangle 79"/>
          <p:cNvSpPr>
            <a:spLocks noChangeArrowheads="1"/>
          </p:cNvSpPr>
          <p:nvPr/>
        </p:nvSpPr>
        <p:spPr bwMode="auto">
          <a:xfrm>
            <a:off x="288798" y="3770682"/>
            <a:ext cx="4284484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I1 = 12,41 A, I2 = 10,28 A, I3 = 9,72 A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67" name="Rectangle 79"/>
          <p:cNvSpPr>
            <a:spLocks noChangeArrowheads="1"/>
          </p:cNvSpPr>
          <p:nvPr/>
        </p:nvSpPr>
        <p:spPr bwMode="auto">
          <a:xfrm>
            <a:off x="288798" y="4269706"/>
            <a:ext cx="5258712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cos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1 = 0,806,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cos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2 = 0,845,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cos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3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0,926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68" name="Rectangle 79"/>
          <p:cNvSpPr>
            <a:spLocks noChangeArrowheads="1"/>
          </p:cNvSpPr>
          <p:nvPr/>
        </p:nvSpPr>
        <p:spPr bwMode="auto">
          <a:xfrm>
            <a:off x="274992" y="4854761"/>
            <a:ext cx="4801064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P1 = 2312 W, P2 = 2007 W, P3 = 2077 W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69" name="Rectangle 79"/>
          <p:cNvSpPr>
            <a:spLocks noChangeArrowheads="1"/>
          </p:cNvSpPr>
          <p:nvPr/>
        </p:nvSpPr>
        <p:spPr bwMode="auto">
          <a:xfrm>
            <a:off x="271985" y="5363368"/>
            <a:ext cx="1741568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P3f = 6395 W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71" name="Rectangle 79"/>
          <p:cNvSpPr>
            <a:spLocks noChangeArrowheads="1"/>
          </p:cNvSpPr>
          <p:nvPr/>
        </p:nvSpPr>
        <p:spPr bwMode="auto">
          <a:xfrm>
            <a:off x="279918" y="5828925"/>
            <a:ext cx="1741568" cy="36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S3f = 7484 VA</a:t>
            </a:r>
            <a:endParaRPr lang="cs-CZ" altLang="cs-CZ" sz="1900" b="1" u="sng" baseline="-25000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30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6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85225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Trojfázový výkon</a:t>
            </a:r>
            <a:r>
              <a:rPr lang="cs-CZ" altLang="cs-CZ" sz="24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– symetrická 3f. zátěž do hvězdy</a:t>
            </a:r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428091" name="Group 59"/>
          <p:cNvGrpSpPr>
            <a:grpSpLocks/>
          </p:cNvGrpSpPr>
          <p:nvPr/>
        </p:nvGrpSpPr>
        <p:grpSpPr bwMode="auto">
          <a:xfrm>
            <a:off x="107950" y="1125538"/>
            <a:ext cx="3516313" cy="3140075"/>
            <a:chOff x="113" y="754"/>
            <a:chExt cx="2215" cy="1978"/>
          </a:xfrm>
        </p:grpSpPr>
        <p:sp>
          <p:nvSpPr>
            <p:cNvPr id="428037" name="Text Box 5"/>
            <p:cNvSpPr txBox="1">
              <a:spLocks noChangeAspect="1" noChangeArrowheads="1"/>
            </p:cNvSpPr>
            <p:nvPr/>
          </p:nvSpPr>
          <p:spPr bwMode="auto">
            <a:xfrm>
              <a:off x="2123" y="863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8038" name="Oval 6"/>
            <p:cNvSpPr>
              <a:spLocks noChangeAspect="1" noChangeArrowheads="1"/>
            </p:cNvSpPr>
            <p:nvPr/>
          </p:nvSpPr>
          <p:spPr bwMode="auto">
            <a:xfrm>
              <a:off x="113" y="2278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39" name="Oval 7"/>
            <p:cNvSpPr>
              <a:spLocks noChangeAspect="1" noChangeArrowheads="1"/>
            </p:cNvSpPr>
            <p:nvPr/>
          </p:nvSpPr>
          <p:spPr bwMode="auto">
            <a:xfrm>
              <a:off x="1709" y="2286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0" name="Oval 8"/>
            <p:cNvSpPr>
              <a:spLocks noChangeAspect="1" noChangeArrowheads="1"/>
            </p:cNvSpPr>
            <p:nvPr/>
          </p:nvSpPr>
          <p:spPr bwMode="auto">
            <a:xfrm>
              <a:off x="893" y="1850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1" name="Oval 9"/>
            <p:cNvSpPr>
              <a:spLocks noChangeAspect="1" noChangeArrowheads="1"/>
            </p:cNvSpPr>
            <p:nvPr/>
          </p:nvSpPr>
          <p:spPr bwMode="auto">
            <a:xfrm>
              <a:off x="893" y="936"/>
              <a:ext cx="74" cy="7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2" name="Oval 10"/>
            <p:cNvSpPr>
              <a:spLocks noChangeAspect="1" noChangeArrowheads="1"/>
            </p:cNvSpPr>
            <p:nvPr/>
          </p:nvSpPr>
          <p:spPr bwMode="auto">
            <a:xfrm>
              <a:off x="2002" y="934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3" name="Oval 11"/>
            <p:cNvSpPr>
              <a:spLocks noChangeAspect="1" noChangeArrowheads="1"/>
            </p:cNvSpPr>
            <p:nvPr/>
          </p:nvSpPr>
          <p:spPr bwMode="auto">
            <a:xfrm>
              <a:off x="2002" y="2286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4" name="Oval 12"/>
            <p:cNvSpPr>
              <a:spLocks noChangeAspect="1" noChangeArrowheads="1"/>
            </p:cNvSpPr>
            <p:nvPr/>
          </p:nvSpPr>
          <p:spPr bwMode="auto">
            <a:xfrm>
              <a:off x="2001" y="1850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45" name="Oval 13"/>
            <p:cNvSpPr>
              <a:spLocks noChangeAspect="1" noChangeArrowheads="1"/>
            </p:cNvSpPr>
            <p:nvPr/>
          </p:nvSpPr>
          <p:spPr bwMode="auto">
            <a:xfrm>
              <a:off x="2002" y="2567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8046" name="AutoShape 14"/>
            <p:cNvCxnSpPr>
              <a:cxnSpLocks noChangeAspect="1" noChangeShapeType="1"/>
              <a:stCxn id="428041" idx="6"/>
              <a:endCxn id="428042" idx="2"/>
            </p:cNvCxnSpPr>
            <p:nvPr/>
          </p:nvCxnSpPr>
          <p:spPr bwMode="auto">
            <a:xfrm flipV="1">
              <a:off x="976" y="971"/>
              <a:ext cx="1016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47" name="AutoShape 15"/>
            <p:cNvCxnSpPr>
              <a:cxnSpLocks noChangeAspect="1" noChangeShapeType="1"/>
              <a:stCxn id="428038" idx="4"/>
              <a:endCxn id="428045" idx="2"/>
            </p:cNvCxnSpPr>
            <p:nvPr/>
          </p:nvCxnSpPr>
          <p:spPr bwMode="auto">
            <a:xfrm rot="16200000" flipH="1">
              <a:off x="950" y="1562"/>
              <a:ext cx="242" cy="184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048" name="Text Box 16"/>
            <p:cNvSpPr txBox="1">
              <a:spLocks noChangeAspect="1" noChangeArrowheads="1"/>
            </p:cNvSpPr>
            <p:nvPr/>
          </p:nvSpPr>
          <p:spPr bwMode="auto">
            <a:xfrm>
              <a:off x="2110" y="1770"/>
              <a:ext cx="13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8049" name="Text Box 17"/>
            <p:cNvSpPr txBox="1">
              <a:spLocks noChangeAspect="1" noChangeArrowheads="1"/>
            </p:cNvSpPr>
            <p:nvPr/>
          </p:nvSpPr>
          <p:spPr bwMode="auto">
            <a:xfrm>
              <a:off x="2123" y="2205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8050" name="Text Box 18"/>
            <p:cNvSpPr txBox="1">
              <a:spLocks noChangeAspect="1" noChangeArrowheads="1"/>
            </p:cNvSpPr>
            <p:nvPr/>
          </p:nvSpPr>
          <p:spPr bwMode="auto">
            <a:xfrm>
              <a:off x="2123" y="2532"/>
              <a:ext cx="205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28051" name="AutoShape 19"/>
            <p:cNvCxnSpPr>
              <a:cxnSpLocks noChangeAspect="1" noChangeShapeType="1"/>
              <a:stCxn id="428039" idx="6"/>
              <a:endCxn id="428043" idx="2"/>
            </p:cNvCxnSpPr>
            <p:nvPr/>
          </p:nvCxnSpPr>
          <p:spPr bwMode="auto">
            <a:xfrm>
              <a:off x="1793" y="2323"/>
              <a:ext cx="19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52" name="AutoShape 20"/>
            <p:cNvCxnSpPr>
              <a:cxnSpLocks noChangeAspect="1" noChangeShapeType="1"/>
              <a:stCxn id="428044" idx="2"/>
            </p:cNvCxnSpPr>
            <p:nvPr/>
          </p:nvCxnSpPr>
          <p:spPr bwMode="auto">
            <a:xfrm flipH="1" flipV="1">
              <a:off x="966" y="1886"/>
              <a:ext cx="1023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053" name="Line 21"/>
            <p:cNvSpPr>
              <a:spLocks noChangeAspect="1" noChangeShapeType="1"/>
            </p:cNvSpPr>
            <p:nvPr/>
          </p:nvSpPr>
          <p:spPr bwMode="auto">
            <a:xfrm>
              <a:off x="2037" y="1053"/>
              <a:ext cx="0" cy="72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54" name="Text Box 22"/>
            <p:cNvSpPr txBox="1">
              <a:spLocks noChangeAspect="1" noChangeArrowheads="1"/>
            </p:cNvSpPr>
            <p:nvPr/>
          </p:nvSpPr>
          <p:spPr bwMode="auto">
            <a:xfrm>
              <a:off x="2073" y="1271"/>
              <a:ext cx="16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28055" name="Line 23"/>
            <p:cNvSpPr>
              <a:spLocks noChangeAspect="1" noChangeShapeType="1"/>
            </p:cNvSpPr>
            <p:nvPr/>
          </p:nvSpPr>
          <p:spPr bwMode="auto">
            <a:xfrm>
              <a:off x="1746" y="1053"/>
              <a:ext cx="0" cy="116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56" name="Text Box 24"/>
            <p:cNvSpPr txBox="1">
              <a:spLocks noChangeAspect="1" noChangeArrowheads="1"/>
            </p:cNvSpPr>
            <p:nvPr/>
          </p:nvSpPr>
          <p:spPr bwMode="auto">
            <a:xfrm>
              <a:off x="1746" y="1416"/>
              <a:ext cx="13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8057" name="Group 25"/>
            <p:cNvGrpSpPr>
              <a:grpSpLocks noChangeAspect="1"/>
            </p:cNvGrpSpPr>
            <p:nvPr/>
          </p:nvGrpSpPr>
          <p:grpSpPr bwMode="auto">
            <a:xfrm>
              <a:off x="1120" y="754"/>
              <a:ext cx="336" cy="200"/>
              <a:chOff x="1371" y="607"/>
              <a:chExt cx="420" cy="250"/>
            </a:xfrm>
          </p:grpSpPr>
          <p:sp>
            <p:nvSpPr>
              <p:cNvPr id="428058" name="Line 26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8059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28060" name="Rectangle 28"/>
            <p:cNvSpPr>
              <a:spLocks noChangeAspect="1" noChangeArrowheads="1"/>
            </p:cNvSpPr>
            <p:nvPr/>
          </p:nvSpPr>
          <p:spPr bwMode="auto">
            <a:xfrm rot="5400000">
              <a:off x="767" y="1343"/>
              <a:ext cx="327" cy="109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61" name="Rectangle 29"/>
            <p:cNvSpPr>
              <a:spLocks noChangeAspect="1" noChangeArrowheads="1"/>
            </p:cNvSpPr>
            <p:nvPr/>
          </p:nvSpPr>
          <p:spPr bwMode="auto">
            <a:xfrm rot="9000000">
              <a:off x="403" y="1997"/>
              <a:ext cx="328" cy="109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62" name="Rectangle 30"/>
            <p:cNvSpPr>
              <a:spLocks noChangeAspect="1" noChangeArrowheads="1"/>
            </p:cNvSpPr>
            <p:nvPr/>
          </p:nvSpPr>
          <p:spPr bwMode="auto">
            <a:xfrm rot="12600000">
              <a:off x="1201" y="2069"/>
              <a:ext cx="328" cy="11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28063" name="AutoShape 31"/>
            <p:cNvCxnSpPr>
              <a:cxnSpLocks noChangeAspect="1" noChangeShapeType="1"/>
              <a:stCxn id="428041" idx="4"/>
              <a:endCxn id="428060" idx="1"/>
            </p:cNvCxnSpPr>
            <p:nvPr/>
          </p:nvCxnSpPr>
          <p:spPr bwMode="auto">
            <a:xfrm>
              <a:off x="930" y="1019"/>
              <a:ext cx="2" cy="20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64" name="AutoShape 32"/>
            <p:cNvCxnSpPr>
              <a:cxnSpLocks noChangeAspect="1" noChangeShapeType="1"/>
              <a:stCxn id="428060" idx="3"/>
              <a:endCxn id="428040" idx="0"/>
            </p:cNvCxnSpPr>
            <p:nvPr/>
          </p:nvCxnSpPr>
          <p:spPr bwMode="auto">
            <a:xfrm flipH="1">
              <a:off x="930" y="1572"/>
              <a:ext cx="2" cy="26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65" name="AutoShape 33"/>
            <p:cNvCxnSpPr>
              <a:cxnSpLocks noChangeAspect="1" noChangeShapeType="1"/>
              <a:stCxn id="428040" idx="2"/>
              <a:endCxn id="428061" idx="1"/>
            </p:cNvCxnSpPr>
            <p:nvPr/>
          </p:nvCxnSpPr>
          <p:spPr bwMode="auto">
            <a:xfrm flipH="1">
              <a:off x="717" y="1887"/>
              <a:ext cx="167" cy="7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66" name="AutoShape 34"/>
            <p:cNvCxnSpPr>
              <a:cxnSpLocks noChangeAspect="1" noChangeShapeType="1"/>
              <a:stCxn id="428061" idx="3"/>
              <a:endCxn id="428038" idx="7"/>
            </p:cNvCxnSpPr>
            <p:nvPr/>
          </p:nvCxnSpPr>
          <p:spPr bwMode="auto">
            <a:xfrm flipH="1">
              <a:off x="176" y="2138"/>
              <a:ext cx="242" cy="14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67" name="AutoShape 35"/>
            <p:cNvCxnSpPr>
              <a:cxnSpLocks noChangeAspect="1" noChangeShapeType="1"/>
              <a:stCxn id="428040" idx="6"/>
              <a:endCxn id="428062" idx="3"/>
            </p:cNvCxnSpPr>
            <p:nvPr/>
          </p:nvCxnSpPr>
          <p:spPr bwMode="auto">
            <a:xfrm>
              <a:off x="976" y="1887"/>
              <a:ext cx="240" cy="15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8068" name="AutoShape 36"/>
            <p:cNvCxnSpPr>
              <a:cxnSpLocks noChangeAspect="1" noChangeShapeType="1"/>
              <a:stCxn id="428062" idx="1"/>
              <a:endCxn id="428039" idx="2"/>
            </p:cNvCxnSpPr>
            <p:nvPr/>
          </p:nvCxnSpPr>
          <p:spPr bwMode="auto">
            <a:xfrm>
              <a:off x="1515" y="2211"/>
              <a:ext cx="185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8069" name="Line 37"/>
            <p:cNvSpPr>
              <a:spLocks noChangeAspect="1" noChangeShapeType="1"/>
            </p:cNvSpPr>
            <p:nvPr/>
          </p:nvSpPr>
          <p:spPr bwMode="auto">
            <a:xfrm>
              <a:off x="1347" y="1815"/>
              <a:ext cx="21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8070" name="Text Box 38"/>
            <p:cNvSpPr txBox="1">
              <a:spLocks noChangeAspect="1" noChangeArrowheads="1"/>
            </p:cNvSpPr>
            <p:nvPr/>
          </p:nvSpPr>
          <p:spPr bwMode="auto">
            <a:xfrm>
              <a:off x="1202" y="1633"/>
              <a:ext cx="146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28071" name="Group 39"/>
            <p:cNvGrpSpPr>
              <a:grpSpLocks noChangeAspect="1"/>
            </p:cNvGrpSpPr>
            <p:nvPr/>
          </p:nvGrpSpPr>
          <p:grpSpPr bwMode="auto">
            <a:xfrm>
              <a:off x="839" y="2360"/>
              <a:ext cx="336" cy="200"/>
              <a:chOff x="1020" y="2614"/>
              <a:chExt cx="420" cy="250"/>
            </a:xfrm>
          </p:grpSpPr>
          <p:sp>
            <p:nvSpPr>
              <p:cNvPr id="428072" name="Line 40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8073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grpSp>
          <p:nvGrpSpPr>
            <p:cNvPr id="428074" name="Group 42"/>
            <p:cNvGrpSpPr>
              <a:grpSpLocks noChangeAspect="1"/>
            </p:cNvGrpSpPr>
            <p:nvPr/>
          </p:nvGrpSpPr>
          <p:grpSpPr bwMode="auto">
            <a:xfrm>
              <a:off x="1601" y="2314"/>
              <a:ext cx="336" cy="200"/>
              <a:chOff x="1973" y="2557"/>
              <a:chExt cx="420" cy="250"/>
            </a:xfrm>
          </p:grpSpPr>
          <p:sp>
            <p:nvSpPr>
              <p:cNvPr id="428075" name="Line 43"/>
              <p:cNvSpPr>
                <a:spLocks noChangeAspect="1"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8076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28077" name="Text Box 45"/>
            <p:cNvSpPr txBox="1">
              <a:spLocks noChangeAspect="1" noChangeArrowheads="1"/>
            </p:cNvSpPr>
            <p:nvPr/>
          </p:nvSpPr>
          <p:spPr bwMode="auto">
            <a:xfrm>
              <a:off x="403" y="1779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8078" name="Text Box 46"/>
            <p:cNvSpPr txBox="1">
              <a:spLocks noChangeAspect="1" noChangeArrowheads="1"/>
            </p:cNvSpPr>
            <p:nvPr/>
          </p:nvSpPr>
          <p:spPr bwMode="auto">
            <a:xfrm>
              <a:off x="1166" y="2141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8079" name="Text Box 47"/>
            <p:cNvSpPr txBox="1">
              <a:spLocks noChangeAspect="1" noChangeArrowheads="1"/>
            </p:cNvSpPr>
            <p:nvPr/>
          </p:nvSpPr>
          <p:spPr bwMode="auto">
            <a:xfrm>
              <a:off x="1004" y="1307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428080" name="Object 48"/>
          <p:cNvGraphicFramePr>
            <a:graphicFrameLocks noChangeAspect="1"/>
          </p:cNvGraphicFramePr>
          <p:nvPr/>
        </p:nvGraphicFramePr>
        <p:xfrm>
          <a:off x="3995738" y="1412875"/>
          <a:ext cx="35909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51" name="Rovnice" r:id="rId3" imgW="1942920" imgH="253800" progId="Equation.3">
                  <p:embed/>
                </p:oleObj>
              </mc:Choice>
              <mc:Fallback>
                <p:oleObj name="Rovnice" r:id="rId3" imgW="1942920" imgH="2538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1412875"/>
                        <a:ext cx="3590925" cy="469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81" name="Rectangle 49"/>
          <p:cNvSpPr>
            <a:spLocks noChangeArrowheads="1"/>
          </p:cNvSpPr>
          <p:nvPr/>
        </p:nvSpPr>
        <p:spPr bwMode="auto">
          <a:xfrm>
            <a:off x="3922713" y="1052513"/>
            <a:ext cx="35290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symetrickou zátěž platí: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28082" name="Rectangle 50"/>
          <p:cNvSpPr>
            <a:spLocks noChangeArrowheads="1"/>
          </p:cNvSpPr>
          <p:nvPr/>
        </p:nvSpPr>
        <p:spPr bwMode="auto">
          <a:xfrm>
            <a:off x="3851275" y="2025650"/>
            <a:ext cx="16557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Činný výkon v jedné fázi: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8083" name="Object 51"/>
          <p:cNvGraphicFramePr>
            <a:graphicFrameLocks noChangeAspect="1"/>
          </p:cNvGraphicFramePr>
          <p:nvPr/>
        </p:nvGraphicFramePr>
        <p:xfrm>
          <a:off x="5580063" y="2125663"/>
          <a:ext cx="22574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52" name="Rovnice" r:id="rId5" imgW="1143000" imgH="241200" progId="Equation.3">
                  <p:embed/>
                </p:oleObj>
              </mc:Choice>
              <mc:Fallback>
                <p:oleObj name="Rovnice" r:id="rId5" imgW="1143000" imgH="2412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125663"/>
                        <a:ext cx="2257425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85" name="Object 53"/>
          <p:cNvGraphicFramePr>
            <a:graphicFrameLocks noChangeAspect="1"/>
          </p:cNvGraphicFramePr>
          <p:nvPr/>
        </p:nvGraphicFramePr>
        <p:xfrm>
          <a:off x="3790950" y="3176588"/>
          <a:ext cx="522128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53" name="Rovnice" r:id="rId7" imgW="2971800" imgH="266400" progId="Equation.3">
                  <p:embed/>
                </p:oleObj>
              </mc:Choice>
              <mc:Fallback>
                <p:oleObj name="Rovnice" r:id="rId7" imgW="2971800" imgH="2664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3176588"/>
                        <a:ext cx="5221288" cy="468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86" name="Rectangle 54"/>
          <p:cNvSpPr>
            <a:spLocks noChangeArrowheads="1"/>
          </p:cNvSpPr>
          <p:nvPr/>
        </p:nvSpPr>
        <p:spPr bwMode="auto">
          <a:xfrm>
            <a:off x="3924300" y="2786063"/>
            <a:ext cx="41036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činný výkon – P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(W):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8092" name="Object 60"/>
          <p:cNvGraphicFramePr>
            <a:graphicFrameLocks noChangeAspect="1"/>
          </p:cNvGraphicFramePr>
          <p:nvPr/>
        </p:nvGraphicFramePr>
        <p:xfrm>
          <a:off x="3779838" y="4184650"/>
          <a:ext cx="52451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54" name="Rovnice" r:id="rId9" imgW="2984400" imgH="266400" progId="Equation.3">
                  <p:embed/>
                </p:oleObj>
              </mc:Choice>
              <mc:Fallback>
                <p:oleObj name="Rovnice" r:id="rId9" imgW="2984400" imgH="266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184650"/>
                        <a:ext cx="5245100" cy="468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93" name="Rectangle 61"/>
          <p:cNvSpPr>
            <a:spLocks noChangeArrowheads="1"/>
          </p:cNvSpPr>
          <p:nvPr/>
        </p:nvSpPr>
        <p:spPr bwMode="auto">
          <a:xfrm>
            <a:off x="3924300" y="3794125"/>
            <a:ext cx="45354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jalový výkon – Q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(var):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8094" name="Object 62"/>
          <p:cNvGraphicFramePr>
            <a:graphicFrameLocks noChangeAspect="1"/>
          </p:cNvGraphicFramePr>
          <p:nvPr/>
        </p:nvGraphicFramePr>
        <p:xfrm>
          <a:off x="4787900" y="4886325"/>
          <a:ext cx="37719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55" name="Rovnice" r:id="rId11" imgW="2145960" imgH="266400" progId="Equation.3">
                  <p:embed/>
                </p:oleObj>
              </mc:Choice>
              <mc:Fallback>
                <p:oleObj name="Rovnice" r:id="rId11" imgW="2145960" imgH="2664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886325"/>
                        <a:ext cx="3771900" cy="468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95" name="Rectangle 63"/>
          <p:cNvSpPr>
            <a:spLocks noChangeArrowheads="1"/>
          </p:cNvSpPr>
          <p:nvPr/>
        </p:nvSpPr>
        <p:spPr bwMode="auto">
          <a:xfrm>
            <a:off x="179388" y="4941888"/>
            <a:ext cx="4595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zdánlivý výkon – S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(VA)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8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8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8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8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8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8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8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8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8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85225" cy="719137"/>
          </a:xfrm>
        </p:spPr>
        <p:txBody>
          <a:bodyPr/>
          <a:lstStyle/>
          <a:p>
            <a:r>
              <a:rPr lang="cs-CZ" altLang="cs-CZ" sz="3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Trojfázový výkon</a:t>
            </a:r>
            <a:r>
              <a:rPr lang="cs-CZ" altLang="cs-CZ" sz="24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cs-CZ" altLang="cs-CZ" sz="2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– symetrická 3f. zátěž do trojúhelníku</a:t>
            </a:r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9105" name="Rectangle 49"/>
          <p:cNvSpPr>
            <a:spLocks noChangeArrowheads="1"/>
          </p:cNvSpPr>
          <p:nvPr/>
        </p:nvSpPr>
        <p:spPr bwMode="auto">
          <a:xfrm>
            <a:off x="3851275" y="1125538"/>
            <a:ext cx="16557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Činný výkon v jedné fázi: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9106" name="Object 50"/>
          <p:cNvGraphicFramePr>
            <a:graphicFrameLocks noChangeAspect="1"/>
          </p:cNvGraphicFramePr>
          <p:nvPr/>
        </p:nvGraphicFramePr>
        <p:xfrm>
          <a:off x="5699125" y="1196975"/>
          <a:ext cx="22574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83" name="Rovnice" r:id="rId3" imgW="1143000" imgH="241200" progId="Equation.3">
                  <p:embed/>
                </p:oleObj>
              </mc:Choice>
              <mc:Fallback>
                <p:oleObj name="Rovnice" r:id="rId3" imgW="1143000" imgH="2412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1196975"/>
                        <a:ext cx="2257425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107" name="Object 51"/>
          <p:cNvGraphicFramePr>
            <a:graphicFrameLocks noChangeAspect="1"/>
          </p:cNvGraphicFramePr>
          <p:nvPr/>
        </p:nvGraphicFramePr>
        <p:xfrm>
          <a:off x="3824288" y="2276475"/>
          <a:ext cx="51546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84" name="Rovnice" r:id="rId5" imgW="2933640" imgH="266400" progId="Equation.3">
                  <p:embed/>
                </p:oleObj>
              </mc:Choice>
              <mc:Fallback>
                <p:oleObj name="Rovnice" r:id="rId5" imgW="2933640" imgH="2664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2276475"/>
                        <a:ext cx="5154612" cy="468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108" name="Rectangle 52"/>
          <p:cNvSpPr>
            <a:spLocks noChangeArrowheads="1"/>
          </p:cNvSpPr>
          <p:nvPr/>
        </p:nvSpPr>
        <p:spPr bwMode="auto">
          <a:xfrm>
            <a:off x="3924300" y="1916113"/>
            <a:ext cx="41036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činný výkon – P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(W):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9109" name="Object 53"/>
          <p:cNvGraphicFramePr>
            <a:graphicFrameLocks noChangeAspect="1"/>
          </p:cNvGraphicFramePr>
          <p:nvPr/>
        </p:nvGraphicFramePr>
        <p:xfrm>
          <a:off x="3779838" y="3427413"/>
          <a:ext cx="52451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85" name="Rovnice" r:id="rId7" imgW="2984400" imgH="266400" progId="Equation.3">
                  <p:embed/>
                </p:oleObj>
              </mc:Choice>
              <mc:Fallback>
                <p:oleObj name="Rovnice" r:id="rId7" imgW="2984400" imgH="2664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427413"/>
                        <a:ext cx="5245100" cy="468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110" name="Rectangle 54"/>
          <p:cNvSpPr>
            <a:spLocks noChangeArrowheads="1"/>
          </p:cNvSpPr>
          <p:nvPr/>
        </p:nvSpPr>
        <p:spPr bwMode="auto">
          <a:xfrm>
            <a:off x="3924300" y="3068638"/>
            <a:ext cx="45354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jalový výkon – Q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(var):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29111" name="Object 55"/>
          <p:cNvGraphicFramePr>
            <a:graphicFrameLocks noChangeAspect="1"/>
          </p:cNvGraphicFramePr>
          <p:nvPr/>
        </p:nvGraphicFramePr>
        <p:xfrm>
          <a:off x="4787900" y="4149725"/>
          <a:ext cx="37719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86" name="Rovnice" r:id="rId9" imgW="2145960" imgH="266400" progId="Equation.3">
                  <p:embed/>
                </p:oleObj>
              </mc:Choice>
              <mc:Fallback>
                <p:oleObj name="Rovnice" r:id="rId9" imgW="2145960" imgH="2664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149725"/>
                        <a:ext cx="3771900" cy="468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112" name="Rectangle 56"/>
          <p:cNvSpPr>
            <a:spLocks noChangeArrowheads="1"/>
          </p:cNvSpPr>
          <p:nvPr/>
        </p:nvSpPr>
        <p:spPr bwMode="auto">
          <a:xfrm>
            <a:off x="179388" y="4149725"/>
            <a:ext cx="4595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zdánlivý výkon – S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3f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(VA)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29158" name="Group 102"/>
          <p:cNvGrpSpPr>
            <a:grpSpLocks/>
          </p:cNvGrpSpPr>
          <p:nvPr/>
        </p:nvGrpSpPr>
        <p:grpSpPr bwMode="auto">
          <a:xfrm>
            <a:off x="250825" y="963613"/>
            <a:ext cx="3432175" cy="2914650"/>
            <a:chOff x="158" y="607"/>
            <a:chExt cx="2162" cy="1836"/>
          </a:xfrm>
        </p:grpSpPr>
        <p:sp>
          <p:nvSpPr>
            <p:cNvPr id="429114" name="Text Box 58"/>
            <p:cNvSpPr txBox="1">
              <a:spLocks noChangeArrowheads="1"/>
            </p:cNvSpPr>
            <p:nvPr/>
          </p:nvSpPr>
          <p:spPr bwMode="auto">
            <a:xfrm>
              <a:off x="2109" y="754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29115" name="Oval 59"/>
            <p:cNvSpPr>
              <a:spLocks noChangeArrowheads="1"/>
            </p:cNvSpPr>
            <p:nvPr/>
          </p:nvSpPr>
          <p:spPr bwMode="auto">
            <a:xfrm>
              <a:off x="158" y="1888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16" name="Oval 60"/>
            <p:cNvSpPr>
              <a:spLocks noChangeArrowheads="1"/>
            </p:cNvSpPr>
            <p:nvPr/>
          </p:nvSpPr>
          <p:spPr bwMode="auto">
            <a:xfrm>
              <a:off x="1927" y="1888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17" name="Oval 61"/>
            <p:cNvSpPr>
              <a:spLocks noChangeArrowheads="1"/>
            </p:cNvSpPr>
            <p:nvPr/>
          </p:nvSpPr>
          <p:spPr bwMode="auto">
            <a:xfrm>
              <a:off x="771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18" name="Oval 62"/>
            <p:cNvSpPr>
              <a:spLocks noChangeArrowheads="1"/>
            </p:cNvSpPr>
            <p:nvPr/>
          </p:nvSpPr>
          <p:spPr bwMode="auto">
            <a:xfrm>
              <a:off x="1927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19" name="Oval 63"/>
            <p:cNvSpPr>
              <a:spLocks noChangeArrowheads="1"/>
            </p:cNvSpPr>
            <p:nvPr/>
          </p:nvSpPr>
          <p:spPr bwMode="auto">
            <a:xfrm>
              <a:off x="1927" y="2296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20" name="Oval 64"/>
            <p:cNvSpPr>
              <a:spLocks noChangeArrowheads="1"/>
            </p:cNvSpPr>
            <p:nvPr/>
          </p:nvSpPr>
          <p:spPr bwMode="auto">
            <a:xfrm>
              <a:off x="1451" y="188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21" name="Text Box 65"/>
            <p:cNvSpPr txBox="1">
              <a:spLocks noChangeArrowheads="1"/>
            </p:cNvSpPr>
            <p:nvPr/>
          </p:nvSpPr>
          <p:spPr bwMode="auto">
            <a:xfrm>
              <a:off x="2064" y="1797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29122" name="Text Box 66"/>
            <p:cNvSpPr txBox="1">
              <a:spLocks noChangeArrowheads="1"/>
            </p:cNvSpPr>
            <p:nvPr/>
          </p:nvSpPr>
          <p:spPr bwMode="auto">
            <a:xfrm>
              <a:off x="2064" y="2205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29123" name="Line 67"/>
            <p:cNvSpPr>
              <a:spLocks noChangeShapeType="1"/>
            </p:cNvSpPr>
            <p:nvPr/>
          </p:nvSpPr>
          <p:spPr bwMode="auto">
            <a:xfrm>
              <a:off x="1973" y="981"/>
              <a:ext cx="0" cy="86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24" name="Text Box 68"/>
            <p:cNvSpPr txBox="1">
              <a:spLocks noChangeArrowheads="1"/>
            </p:cNvSpPr>
            <p:nvPr/>
          </p:nvSpPr>
          <p:spPr bwMode="auto">
            <a:xfrm>
              <a:off x="1973" y="1389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29125" name="Group 69"/>
            <p:cNvGrpSpPr>
              <a:grpSpLocks/>
            </p:cNvGrpSpPr>
            <p:nvPr/>
          </p:nvGrpSpPr>
          <p:grpSpPr bwMode="auto">
            <a:xfrm>
              <a:off x="1371" y="607"/>
              <a:ext cx="420" cy="238"/>
              <a:chOff x="1371" y="607"/>
              <a:chExt cx="420" cy="238"/>
            </a:xfrm>
          </p:grpSpPr>
          <p:sp>
            <p:nvSpPr>
              <p:cNvPr id="429126" name="Line 70"/>
              <p:cNvSpPr>
                <a:spLocks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9127" name="Text Box 71"/>
              <p:cNvSpPr txBox="1">
                <a:spLocks noChangeArrowheads="1"/>
              </p:cNvSpPr>
              <p:nvPr/>
            </p:nvSpPr>
            <p:spPr bwMode="auto">
              <a:xfrm>
                <a:off x="1371" y="607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29128" name="Rectangle 72"/>
            <p:cNvSpPr>
              <a:spLocks noChangeArrowheads="1"/>
            </p:cNvSpPr>
            <p:nvPr/>
          </p:nvSpPr>
          <p:spPr bwMode="auto">
            <a:xfrm rot="3600000">
              <a:off x="975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29" name="Rectangle 73"/>
            <p:cNvSpPr>
              <a:spLocks noChangeArrowheads="1"/>
            </p:cNvSpPr>
            <p:nvPr/>
          </p:nvSpPr>
          <p:spPr bwMode="auto">
            <a:xfrm rot="7200000">
              <a:off x="295" y="1343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29130" name="Rectangle 74"/>
            <p:cNvSpPr>
              <a:spLocks noChangeArrowheads="1"/>
            </p:cNvSpPr>
            <p:nvPr/>
          </p:nvSpPr>
          <p:spPr bwMode="auto">
            <a:xfrm>
              <a:off x="703" y="1865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29131" name="Group 75"/>
            <p:cNvGrpSpPr>
              <a:grpSpLocks/>
            </p:cNvGrpSpPr>
            <p:nvPr/>
          </p:nvGrpSpPr>
          <p:grpSpPr bwMode="auto">
            <a:xfrm>
              <a:off x="657" y="2069"/>
              <a:ext cx="420" cy="238"/>
              <a:chOff x="1020" y="2614"/>
              <a:chExt cx="420" cy="238"/>
            </a:xfrm>
          </p:grpSpPr>
          <p:sp>
            <p:nvSpPr>
              <p:cNvPr id="429132" name="Line 76"/>
              <p:cNvSpPr>
                <a:spLocks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9133" name="Text Box 77"/>
              <p:cNvSpPr txBox="1">
                <a:spLocks noChangeArrowheads="1"/>
              </p:cNvSpPr>
              <p:nvPr/>
            </p:nvSpPr>
            <p:spPr bwMode="auto">
              <a:xfrm>
                <a:off x="1020" y="2614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grpSp>
          <p:nvGrpSpPr>
            <p:cNvPr id="429134" name="Group 78"/>
            <p:cNvGrpSpPr>
              <a:grpSpLocks/>
            </p:cNvGrpSpPr>
            <p:nvPr/>
          </p:nvGrpSpPr>
          <p:grpSpPr bwMode="auto">
            <a:xfrm>
              <a:off x="1474" y="1661"/>
              <a:ext cx="420" cy="238"/>
              <a:chOff x="1973" y="2557"/>
              <a:chExt cx="420" cy="238"/>
            </a:xfrm>
          </p:grpSpPr>
          <p:sp>
            <p:nvSpPr>
              <p:cNvPr id="429135" name="Line 79"/>
              <p:cNvSpPr>
                <a:spLocks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9136" name="Text Box 80"/>
              <p:cNvSpPr txBox="1">
                <a:spLocks noChangeArrowheads="1"/>
              </p:cNvSpPr>
              <p:nvPr/>
            </p:nvSpPr>
            <p:spPr bwMode="auto">
              <a:xfrm>
                <a:off x="1973" y="2557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29137" name="Text Box 81"/>
            <p:cNvSpPr txBox="1">
              <a:spLocks noChangeArrowheads="1"/>
            </p:cNvSpPr>
            <p:nvPr/>
          </p:nvSpPr>
          <p:spPr bwMode="auto">
            <a:xfrm>
              <a:off x="287" y="1162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9138" name="Text Box 82"/>
            <p:cNvSpPr txBox="1">
              <a:spLocks noChangeArrowheads="1"/>
            </p:cNvSpPr>
            <p:nvPr/>
          </p:nvSpPr>
          <p:spPr bwMode="auto">
            <a:xfrm>
              <a:off x="839" y="1616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29139" name="Text Box 83"/>
            <p:cNvSpPr txBox="1">
              <a:spLocks noChangeArrowheads="1"/>
            </p:cNvSpPr>
            <p:nvPr/>
          </p:nvSpPr>
          <p:spPr bwMode="auto">
            <a:xfrm>
              <a:off x="1293" y="1207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29140" name="AutoShape 84"/>
            <p:cNvCxnSpPr>
              <a:cxnSpLocks noChangeShapeType="1"/>
              <a:stCxn id="429117" idx="3"/>
              <a:endCxn id="429129" idx="1"/>
            </p:cNvCxnSpPr>
            <p:nvPr/>
          </p:nvCxnSpPr>
          <p:spPr bwMode="auto">
            <a:xfrm flipH="1">
              <a:off x="609" y="925"/>
              <a:ext cx="175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1" name="AutoShape 85"/>
            <p:cNvCxnSpPr>
              <a:cxnSpLocks noChangeShapeType="1"/>
              <a:stCxn id="429129" idx="3"/>
              <a:endCxn id="429115" idx="7"/>
            </p:cNvCxnSpPr>
            <p:nvPr/>
          </p:nvCxnSpPr>
          <p:spPr bwMode="auto">
            <a:xfrm flipH="1">
              <a:off x="237" y="1599"/>
              <a:ext cx="156" cy="29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2" name="AutoShape 86"/>
            <p:cNvCxnSpPr>
              <a:cxnSpLocks noChangeShapeType="1"/>
              <a:stCxn id="429117" idx="5"/>
              <a:endCxn id="429128" idx="1"/>
            </p:cNvCxnSpPr>
            <p:nvPr/>
          </p:nvCxnSpPr>
          <p:spPr bwMode="auto">
            <a:xfrm>
              <a:off x="850" y="925"/>
              <a:ext cx="222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3" name="AutoShape 87"/>
            <p:cNvCxnSpPr>
              <a:cxnSpLocks noChangeShapeType="1"/>
              <a:stCxn id="429128" idx="3"/>
              <a:endCxn id="429120" idx="1"/>
            </p:cNvCxnSpPr>
            <p:nvPr/>
          </p:nvCxnSpPr>
          <p:spPr bwMode="auto">
            <a:xfrm>
              <a:off x="1289" y="1599"/>
              <a:ext cx="175" cy="28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4" name="AutoShape 88"/>
            <p:cNvCxnSpPr>
              <a:cxnSpLocks noChangeShapeType="1"/>
              <a:stCxn id="429115" idx="6"/>
              <a:endCxn id="429130" idx="1"/>
            </p:cNvCxnSpPr>
            <p:nvPr/>
          </p:nvCxnSpPr>
          <p:spPr bwMode="auto">
            <a:xfrm>
              <a:off x="262" y="1934"/>
              <a:ext cx="42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5" name="AutoShape 89"/>
            <p:cNvCxnSpPr>
              <a:cxnSpLocks noChangeShapeType="1"/>
              <a:stCxn id="429130" idx="3"/>
              <a:endCxn id="429120" idx="2"/>
            </p:cNvCxnSpPr>
            <p:nvPr/>
          </p:nvCxnSpPr>
          <p:spPr bwMode="auto">
            <a:xfrm flipV="1">
              <a:off x="1124" y="1933"/>
              <a:ext cx="315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6" name="AutoShape 90"/>
            <p:cNvCxnSpPr>
              <a:cxnSpLocks noChangeShapeType="1"/>
              <a:stCxn id="429117" idx="6"/>
              <a:endCxn id="429118" idx="2"/>
            </p:cNvCxnSpPr>
            <p:nvPr/>
          </p:nvCxnSpPr>
          <p:spPr bwMode="auto">
            <a:xfrm flipV="1">
              <a:off x="875" y="878"/>
              <a:ext cx="1040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7" name="AutoShape 91"/>
            <p:cNvCxnSpPr>
              <a:cxnSpLocks noChangeShapeType="1"/>
              <a:stCxn id="429120" idx="6"/>
              <a:endCxn id="429116" idx="2"/>
            </p:cNvCxnSpPr>
            <p:nvPr/>
          </p:nvCxnSpPr>
          <p:spPr bwMode="auto">
            <a:xfrm>
              <a:off x="1555" y="1933"/>
              <a:ext cx="360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9148" name="AutoShape 92"/>
            <p:cNvCxnSpPr>
              <a:cxnSpLocks noChangeShapeType="1"/>
              <a:stCxn id="429115" idx="4"/>
              <a:endCxn id="429119" idx="2"/>
            </p:cNvCxnSpPr>
            <p:nvPr/>
          </p:nvCxnSpPr>
          <p:spPr bwMode="auto">
            <a:xfrm rot="16200000" flipH="1">
              <a:off x="885" y="1311"/>
              <a:ext cx="350" cy="1711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29149" name="Group 93"/>
            <p:cNvGrpSpPr>
              <a:grpSpLocks/>
            </p:cNvGrpSpPr>
            <p:nvPr/>
          </p:nvGrpSpPr>
          <p:grpSpPr bwMode="auto">
            <a:xfrm>
              <a:off x="295" y="2013"/>
              <a:ext cx="317" cy="240"/>
              <a:chOff x="295" y="2013"/>
              <a:chExt cx="317" cy="240"/>
            </a:xfrm>
          </p:grpSpPr>
          <p:sp>
            <p:nvSpPr>
              <p:cNvPr id="429150" name="Text Box 94"/>
              <p:cNvSpPr txBox="1">
                <a:spLocks noChangeArrowheads="1"/>
              </p:cNvSpPr>
              <p:nvPr/>
            </p:nvSpPr>
            <p:spPr bwMode="auto">
              <a:xfrm>
                <a:off x="295" y="2013"/>
                <a:ext cx="12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  <p:sp>
            <p:nvSpPr>
              <p:cNvPr id="429151" name="Line 95"/>
              <p:cNvSpPr>
                <a:spLocks noChangeShapeType="1"/>
              </p:cNvSpPr>
              <p:nvPr/>
            </p:nvSpPr>
            <p:spPr bwMode="auto">
              <a:xfrm>
                <a:off x="340" y="202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29152" name="Group 96"/>
            <p:cNvGrpSpPr>
              <a:grpSpLocks/>
            </p:cNvGrpSpPr>
            <p:nvPr/>
          </p:nvGrpSpPr>
          <p:grpSpPr bwMode="auto">
            <a:xfrm>
              <a:off x="1020" y="890"/>
              <a:ext cx="216" cy="272"/>
              <a:chOff x="1020" y="890"/>
              <a:chExt cx="216" cy="272"/>
            </a:xfrm>
          </p:grpSpPr>
          <p:sp>
            <p:nvSpPr>
              <p:cNvPr id="429153" name="Line 97"/>
              <p:cNvSpPr>
                <a:spLocks noChangeShapeType="1"/>
              </p:cNvSpPr>
              <p:nvPr/>
            </p:nvSpPr>
            <p:spPr bwMode="auto">
              <a:xfrm rot="3600000">
                <a:off x="884" y="1026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9154" name="Text Box 98"/>
              <p:cNvSpPr txBox="1">
                <a:spLocks noChangeArrowheads="1"/>
              </p:cNvSpPr>
              <p:nvPr/>
            </p:nvSpPr>
            <p:spPr bwMode="auto">
              <a:xfrm>
                <a:off x="1109" y="890"/>
                <a:ext cx="12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</p:grpSp>
        <p:grpSp>
          <p:nvGrpSpPr>
            <p:cNvPr id="429155" name="Group 99"/>
            <p:cNvGrpSpPr>
              <a:grpSpLocks/>
            </p:cNvGrpSpPr>
            <p:nvPr/>
          </p:nvGrpSpPr>
          <p:grpSpPr bwMode="auto">
            <a:xfrm>
              <a:off x="340" y="799"/>
              <a:ext cx="272" cy="318"/>
              <a:chOff x="340" y="799"/>
              <a:chExt cx="272" cy="318"/>
            </a:xfrm>
          </p:grpSpPr>
          <p:sp>
            <p:nvSpPr>
              <p:cNvPr id="429156" name="Line 100"/>
              <p:cNvSpPr>
                <a:spLocks noChangeShapeType="1"/>
              </p:cNvSpPr>
              <p:nvPr/>
            </p:nvSpPr>
            <p:spPr bwMode="auto">
              <a:xfrm rot="18000000">
                <a:off x="476" y="98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29157" name="Text Box 101"/>
              <p:cNvSpPr txBox="1">
                <a:spLocks noChangeArrowheads="1"/>
              </p:cNvSpPr>
              <p:nvPr/>
            </p:nvSpPr>
            <p:spPr bwMode="auto">
              <a:xfrm>
                <a:off x="340" y="799"/>
                <a:ext cx="12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9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9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9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9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9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9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9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9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6750"/>
            <a:ext cx="4392612" cy="719137"/>
          </a:xfrm>
        </p:spPr>
        <p:txBody>
          <a:bodyPr/>
          <a:lstStyle/>
          <a:p>
            <a:r>
              <a:rPr lang="cs-CZ" altLang="cs-CZ" sz="40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pojmy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79388" y="808912"/>
            <a:ext cx="8785225" cy="177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 rozvojem techniky se ukazovalo, že jednofázová soustava nestačí 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složitá výroba jednofázového průběhu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problematické využití střídavého jednofázového proudu pro motory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přenos velkých výkonů znamenal velký proud a tím i velké ztráty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Jako nejvýhodnější se ukázala trojfázová soustava</a:t>
            </a:r>
          </a:p>
        </p:txBody>
      </p:sp>
      <p:sp>
        <p:nvSpPr>
          <p:cNvPr id="90221" name="Rectangle 109"/>
          <p:cNvSpPr>
            <a:spLocks noChangeArrowheads="1"/>
          </p:cNvSpPr>
          <p:nvPr/>
        </p:nvSpPr>
        <p:spPr bwMode="auto">
          <a:xfrm>
            <a:off x="179388" y="3644900"/>
            <a:ext cx="8785225" cy="27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Jednofázová soustava vznikne pohybem závitu (cívky) ve stejnosměrném magnetickém poli (trvalý magnet nebo elektromagnet).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Simulace: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2"/>
              </a:rPr>
              <a:t>zde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nebo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hlinkClick r:id="rId3"/>
              </a:rPr>
              <a:t>zde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vznik trojfázové soustavy jsou v magnetickém poli tři cívky, které jsou natočeny o 120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Konstrukčně je ale mnohem jednodušší vyměnit rotující a pevnou část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tři cívky posunuté o 120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jsou pevné, stejnosměrné magnetické pole se otáčí. Simulace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4"/>
              </a:rPr>
              <a:t>zde</a:t>
            </a:r>
            <a:r>
              <a:rPr lang="cs-CZ" altLang="cs-CZ" sz="20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</a:t>
            </a:r>
            <a:r>
              <a:rPr lang="cs-CZ" altLang="cs-CZ" sz="20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5"/>
              </a:rPr>
              <a:t>zde</a:t>
            </a:r>
            <a:r>
              <a:rPr lang="cs-CZ" altLang="cs-CZ" sz="20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.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90222" name="Rectangle 110"/>
          <p:cNvSpPr>
            <a:spLocks noRot="1" noChangeArrowheads="1"/>
          </p:cNvSpPr>
          <p:nvPr/>
        </p:nvSpPr>
        <p:spPr bwMode="auto">
          <a:xfrm>
            <a:off x="611188" y="2781300"/>
            <a:ext cx="81375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Vznik trojfázové soustavy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0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0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2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85225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Porovnání výkonů hvězda - trojúhelník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>
            <a:off x="3795713" y="1123950"/>
            <a:ext cx="51133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zjednodušení je předpoklad symetrické odporové zátěže Z = R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084" name="Object 4"/>
          <p:cNvGraphicFramePr>
            <a:graphicFrameLocks noChangeAspect="1"/>
          </p:cNvGraphicFramePr>
          <p:nvPr/>
        </p:nvGraphicFramePr>
        <p:xfrm>
          <a:off x="6300788" y="2055813"/>
          <a:ext cx="719137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1" name="Rovnice" r:id="rId3" imgW="482400" imgH="419040" progId="Equation.3">
                  <p:embed/>
                </p:oleObj>
              </mc:Choice>
              <mc:Fallback>
                <p:oleObj name="Rovnice" r:id="rId3" imgW="482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055813"/>
                        <a:ext cx="719137" cy="623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091" name="Group 11"/>
          <p:cNvGrpSpPr>
            <a:grpSpLocks noChangeAspect="1"/>
          </p:cNvGrpSpPr>
          <p:nvPr/>
        </p:nvGrpSpPr>
        <p:grpSpPr bwMode="auto">
          <a:xfrm>
            <a:off x="323850" y="4392613"/>
            <a:ext cx="2755900" cy="2349500"/>
            <a:chOff x="158" y="607"/>
            <a:chExt cx="2167" cy="1848"/>
          </a:xfrm>
        </p:grpSpPr>
        <p:sp>
          <p:nvSpPr>
            <p:cNvPr id="430092" name="Text Box 12"/>
            <p:cNvSpPr txBox="1">
              <a:spLocks noChangeAspect="1" noChangeArrowheads="1"/>
            </p:cNvSpPr>
            <p:nvPr/>
          </p:nvSpPr>
          <p:spPr bwMode="auto">
            <a:xfrm>
              <a:off x="2109" y="754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30093" name="Oval 13"/>
            <p:cNvSpPr>
              <a:spLocks noChangeAspect="1" noChangeArrowheads="1"/>
            </p:cNvSpPr>
            <p:nvPr/>
          </p:nvSpPr>
          <p:spPr bwMode="auto">
            <a:xfrm>
              <a:off x="158" y="1866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4" name="Oval 14"/>
            <p:cNvSpPr>
              <a:spLocks noChangeAspect="1" noChangeArrowheads="1"/>
            </p:cNvSpPr>
            <p:nvPr/>
          </p:nvSpPr>
          <p:spPr bwMode="auto">
            <a:xfrm>
              <a:off x="1927" y="1888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5" name="Oval 15"/>
            <p:cNvSpPr>
              <a:spLocks noChangeAspect="1" noChangeArrowheads="1"/>
            </p:cNvSpPr>
            <p:nvPr/>
          </p:nvSpPr>
          <p:spPr bwMode="auto">
            <a:xfrm>
              <a:off x="771" y="811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6" name="Oval 16"/>
            <p:cNvSpPr>
              <a:spLocks noChangeAspect="1" noChangeArrowheads="1"/>
            </p:cNvSpPr>
            <p:nvPr/>
          </p:nvSpPr>
          <p:spPr bwMode="auto">
            <a:xfrm>
              <a:off x="1927" y="809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7" name="Oval 17"/>
            <p:cNvSpPr>
              <a:spLocks noChangeAspect="1" noChangeArrowheads="1"/>
            </p:cNvSpPr>
            <p:nvPr/>
          </p:nvSpPr>
          <p:spPr bwMode="auto">
            <a:xfrm>
              <a:off x="1927" y="2296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8" name="Oval 18"/>
            <p:cNvSpPr>
              <a:spLocks noChangeAspect="1" noChangeArrowheads="1"/>
            </p:cNvSpPr>
            <p:nvPr/>
          </p:nvSpPr>
          <p:spPr bwMode="auto">
            <a:xfrm>
              <a:off x="1451" y="186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099" name="Text Box 19"/>
            <p:cNvSpPr txBox="1">
              <a:spLocks noChangeAspect="1" noChangeArrowheads="1"/>
            </p:cNvSpPr>
            <p:nvPr/>
          </p:nvSpPr>
          <p:spPr bwMode="auto">
            <a:xfrm>
              <a:off x="2064" y="1797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30100" name="Text Box 20"/>
            <p:cNvSpPr txBox="1">
              <a:spLocks noChangeAspect="1" noChangeArrowheads="1"/>
            </p:cNvSpPr>
            <p:nvPr/>
          </p:nvSpPr>
          <p:spPr bwMode="auto">
            <a:xfrm>
              <a:off x="2064" y="2205"/>
              <a:ext cx="2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sp>
          <p:nvSpPr>
            <p:cNvPr id="430101" name="Line 21"/>
            <p:cNvSpPr>
              <a:spLocks noChangeAspect="1" noChangeShapeType="1"/>
            </p:cNvSpPr>
            <p:nvPr/>
          </p:nvSpPr>
          <p:spPr bwMode="auto">
            <a:xfrm>
              <a:off x="1973" y="958"/>
              <a:ext cx="0" cy="86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02" name="Text Box 22"/>
            <p:cNvSpPr txBox="1">
              <a:spLocks noChangeAspect="1" noChangeArrowheads="1"/>
            </p:cNvSpPr>
            <p:nvPr/>
          </p:nvSpPr>
          <p:spPr bwMode="auto">
            <a:xfrm>
              <a:off x="1973" y="1389"/>
              <a:ext cx="17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30103" name="Group 23"/>
            <p:cNvGrpSpPr>
              <a:grpSpLocks noChangeAspect="1"/>
            </p:cNvGrpSpPr>
            <p:nvPr/>
          </p:nvGrpSpPr>
          <p:grpSpPr bwMode="auto">
            <a:xfrm>
              <a:off x="1371" y="607"/>
              <a:ext cx="420" cy="250"/>
              <a:chOff x="1371" y="607"/>
              <a:chExt cx="420" cy="250"/>
            </a:xfrm>
          </p:grpSpPr>
          <p:sp>
            <p:nvSpPr>
              <p:cNvPr id="430104" name="Line 24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05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30106" name="Rectangle 26"/>
            <p:cNvSpPr>
              <a:spLocks noChangeAspect="1" noChangeArrowheads="1"/>
            </p:cNvSpPr>
            <p:nvPr/>
          </p:nvSpPr>
          <p:spPr bwMode="auto">
            <a:xfrm rot="3600000">
              <a:off x="975" y="132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07" name="Rectangle 27"/>
            <p:cNvSpPr>
              <a:spLocks noChangeAspect="1" noChangeArrowheads="1"/>
            </p:cNvSpPr>
            <p:nvPr/>
          </p:nvSpPr>
          <p:spPr bwMode="auto">
            <a:xfrm rot="7200000">
              <a:off x="295" y="1320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08" name="Rectangle 28"/>
            <p:cNvSpPr>
              <a:spLocks noChangeAspect="1" noChangeArrowheads="1"/>
            </p:cNvSpPr>
            <p:nvPr/>
          </p:nvSpPr>
          <p:spPr bwMode="auto">
            <a:xfrm>
              <a:off x="703" y="1842"/>
              <a:ext cx="409" cy="1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30109" name="Group 29"/>
            <p:cNvGrpSpPr>
              <a:grpSpLocks noChangeAspect="1"/>
            </p:cNvGrpSpPr>
            <p:nvPr/>
          </p:nvGrpSpPr>
          <p:grpSpPr bwMode="auto">
            <a:xfrm>
              <a:off x="657" y="2069"/>
              <a:ext cx="420" cy="250"/>
              <a:chOff x="1020" y="2614"/>
              <a:chExt cx="420" cy="250"/>
            </a:xfrm>
          </p:grpSpPr>
          <p:sp>
            <p:nvSpPr>
              <p:cNvPr id="430110" name="Line 30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11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grpSp>
          <p:nvGrpSpPr>
            <p:cNvPr id="430112" name="Group 32"/>
            <p:cNvGrpSpPr>
              <a:grpSpLocks noChangeAspect="1"/>
            </p:cNvGrpSpPr>
            <p:nvPr/>
          </p:nvGrpSpPr>
          <p:grpSpPr bwMode="auto">
            <a:xfrm>
              <a:off x="1474" y="1661"/>
              <a:ext cx="420" cy="250"/>
              <a:chOff x="1973" y="2557"/>
              <a:chExt cx="420" cy="250"/>
            </a:xfrm>
          </p:grpSpPr>
          <p:sp>
            <p:nvSpPr>
              <p:cNvPr id="430113" name="Line 33"/>
              <p:cNvSpPr>
                <a:spLocks noChangeAspect="1" noChangeShapeType="1"/>
              </p:cNvSpPr>
              <p:nvPr/>
            </p:nvSpPr>
            <p:spPr bwMode="auto">
              <a:xfrm>
                <a:off x="2121" y="268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14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30115" name="Text Box 35"/>
            <p:cNvSpPr txBox="1">
              <a:spLocks noChangeAspect="1" noChangeArrowheads="1"/>
            </p:cNvSpPr>
            <p:nvPr/>
          </p:nvSpPr>
          <p:spPr bwMode="auto">
            <a:xfrm>
              <a:off x="287" y="1161"/>
              <a:ext cx="1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16" name="Text Box 36"/>
            <p:cNvSpPr txBox="1">
              <a:spLocks noChangeAspect="1" noChangeArrowheads="1"/>
            </p:cNvSpPr>
            <p:nvPr/>
          </p:nvSpPr>
          <p:spPr bwMode="auto">
            <a:xfrm>
              <a:off x="840" y="1616"/>
              <a:ext cx="1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17" name="Text Box 37"/>
            <p:cNvSpPr txBox="1">
              <a:spLocks noChangeAspect="1" noChangeArrowheads="1"/>
            </p:cNvSpPr>
            <p:nvPr/>
          </p:nvSpPr>
          <p:spPr bwMode="auto">
            <a:xfrm>
              <a:off x="1293" y="1208"/>
              <a:ext cx="15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430118" name="AutoShape 38"/>
            <p:cNvCxnSpPr>
              <a:cxnSpLocks noChangeAspect="1" noChangeShapeType="1"/>
              <a:stCxn id="430095" idx="3"/>
              <a:endCxn id="430107" idx="1"/>
            </p:cNvCxnSpPr>
            <p:nvPr/>
          </p:nvCxnSpPr>
          <p:spPr bwMode="auto">
            <a:xfrm flipH="1">
              <a:off x="609" y="902"/>
              <a:ext cx="175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19" name="AutoShape 39"/>
            <p:cNvCxnSpPr>
              <a:cxnSpLocks noChangeAspect="1" noChangeShapeType="1"/>
              <a:stCxn id="430107" idx="3"/>
              <a:endCxn id="430093" idx="7"/>
            </p:cNvCxnSpPr>
            <p:nvPr/>
          </p:nvCxnSpPr>
          <p:spPr bwMode="auto">
            <a:xfrm flipH="1">
              <a:off x="237" y="1576"/>
              <a:ext cx="156" cy="29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0" name="AutoShape 40"/>
            <p:cNvCxnSpPr>
              <a:cxnSpLocks noChangeAspect="1" noChangeShapeType="1"/>
              <a:stCxn id="430095" idx="5"/>
              <a:endCxn id="430106" idx="1"/>
            </p:cNvCxnSpPr>
            <p:nvPr/>
          </p:nvCxnSpPr>
          <p:spPr bwMode="auto">
            <a:xfrm>
              <a:off x="850" y="902"/>
              <a:ext cx="222" cy="30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1" name="AutoShape 41"/>
            <p:cNvCxnSpPr>
              <a:cxnSpLocks noChangeAspect="1" noChangeShapeType="1"/>
              <a:stCxn id="430106" idx="3"/>
              <a:endCxn id="430098" idx="1"/>
            </p:cNvCxnSpPr>
            <p:nvPr/>
          </p:nvCxnSpPr>
          <p:spPr bwMode="auto">
            <a:xfrm>
              <a:off x="1282" y="1566"/>
              <a:ext cx="183" cy="3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2" name="AutoShape 42"/>
            <p:cNvCxnSpPr>
              <a:cxnSpLocks noChangeAspect="1" noChangeShapeType="1"/>
              <a:stCxn id="430093" idx="6"/>
              <a:endCxn id="430108" idx="1"/>
            </p:cNvCxnSpPr>
            <p:nvPr/>
          </p:nvCxnSpPr>
          <p:spPr bwMode="auto">
            <a:xfrm>
              <a:off x="262" y="1912"/>
              <a:ext cx="42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3" name="AutoShape 43"/>
            <p:cNvCxnSpPr>
              <a:cxnSpLocks noChangeAspect="1" noChangeShapeType="1"/>
              <a:stCxn id="430108" idx="3"/>
              <a:endCxn id="430098" idx="2"/>
            </p:cNvCxnSpPr>
            <p:nvPr/>
          </p:nvCxnSpPr>
          <p:spPr bwMode="auto">
            <a:xfrm flipV="1">
              <a:off x="1124" y="1911"/>
              <a:ext cx="315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4" name="AutoShape 44"/>
            <p:cNvCxnSpPr>
              <a:cxnSpLocks noChangeAspect="1" noChangeShapeType="1"/>
              <a:stCxn id="430095" idx="6"/>
              <a:endCxn id="430096" idx="2"/>
            </p:cNvCxnSpPr>
            <p:nvPr/>
          </p:nvCxnSpPr>
          <p:spPr bwMode="auto">
            <a:xfrm flipV="1">
              <a:off x="875" y="855"/>
              <a:ext cx="1040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5" name="AutoShape 45"/>
            <p:cNvCxnSpPr>
              <a:cxnSpLocks noChangeAspect="1" noChangeShapeType="1"/>
              <a:stCxn id="430098" idx="6"/>
            </p:cNvCxnSpPr>
            <p:nvPr/>
          </p:nvCxnSpPr>
          <p:spPr bwMode="auto">
            <a:xfrm>
              <a:off x="1555" y="1911"/>
              <a:ext cx="360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26" name="AutoShape 46"/>
            <p:cNvCxnSpPr>
              <a:cxnSpLocks noChangeAspect="1" noChangeShapeType="1"/>
              <a:stCxn id="430093" idx="4"/>
              <a:endCxn id="430097" idx="2"/>
            </p:cNvCxnSpPr>
            <p:nvPr/>
          </p:nvCxnSpPr>
          <p:spPr bwMode="auto">
            <a:xfrm rot="16200000" flipH="1">
              <a:off x="873" y="1288"/>
              <a:ext cx="384" cy="172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30127" name="Group 47"/>
            <p:cNvGrpSpPr>
              <a:grpSpLocks noChangeAspect="1"/>
            </p:cNvGrpSpPr>
            <p:nvPr/>
          </p:nvGrpSpPr>
          <p:grpSpPr bwMode="auto">
            <a:xfrm>
              <a:off x="295" y="2013"/>
              <a:ext cx="317" cy="250"/>
              <a:chOff x="295" y="2013"/>
              <a:chExt cx="317" cy="250"/>
            </a:xfrm>
          </p:grpSpPr>
          <p:sp>
            <p:nvSpPr>
              <p:cNvPr id="430128" name="Text Box 48"/>
              <p:cNvSpPr txBox="1">
                <a:spLocks noChangeAspect="1" noChangeArrowheads="1"/>
              </p:cNvSpPr>
              <p:nvPr/>
            </p:nvSpPr>
            <p:spPr bwMode="auto">
              <a:xfrm>
                <a:off x="295" y="2013"/>
                <a:ext cx="13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  <p:sp>
            <p:nvSpPr>
              <p:cNvPr id="430129" name="Line 49"/>
              <p:cNvSpPr>
                <a:spLocks noChangeAspect="1" noChangeShapeType="1"/>
              </p:cNvSpPr>
              <p:nvPr/>
            </p:nvSpPr>
            <p:spPr bwMode="auto">
              <a:xfrm>
                <a:off x="340" y="202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30130" name="Group 50"/>
            <p:cNvGrpSpPr>
              <a:grpSpLocks noChangeAspect="1"/>
            </p:cNvGrpSpPr>
            <p:nvPr/>
          </p:nvGrpSpPr>
          <p:grpSpPr bwMode="auto">
            <a:xfrm>
              <a:off x="1020" y="867"/>
              <a:ext cx="228" cy="274"/>
              <a:chOff x="1020" y="867"/>
              <a:chExt cx="228" cy="274"/>
            </a:xfrm>
          </p:grpSpPr>
          <p:sp>
            <p:nvSpPr>
              <p:cNvPr id="430131" name="Line 51"/>
              <p:cNvSpPr>
                <a:spLocks noChangeAspect="1" noChangeShapeType="1"/>
              </p:cNvSpPr>
              <p:nvPr/>
            </p:nvSpPr>
            <p:spPr bwMode="auto">
              <a:xfrm rot="3600000">
                <a:off x="884" y="1003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32" name="Text Box 52"/>
              <p:cNvSpPr txBox="1">
                <a:spLocks noChangeAspect="1" noChangeArrowheads="1"/>
              </p:cNvSpPr>
              <p:nvPr/>
            </p:nvSpPr>
            <p:spPr bwMode="auto">
              <a:xfrm>
                <a:off x="1109" y="890"/>
                <a:ext cx="139" cy="2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</p:grpSp>
        <p:grpSp>
          <p:nvGrpSpPr>
            <p:cNvPr id="430133" name="Group 53"/>
            <p:cNvGrpSpPr>
              <a:grpSpLocks noChangeAspect="1"/>
            </p:cNvGrpSpPr>
            <p:nvPr/>
          </p:nvGrpSpPr>
          <p:grpSpPr bwMode="auto">
            <a:xfrm>
              <a:off x="340" y="799"/>
              <a:ext cx="272" cy="318"/>
              <a:chOff x="340" y="799"/>
              <a:chExt cx="272" cy="318"/>
            </a:xfrm>
          </p:grpSpPr>
          <p:sp>
            <p:nvSpPr>
              <p:cNvPr id="430134" name="Line 54"/>
              <p:cNvSpPr>
                <a:spLocks noChangeAspect="1" noChangeShapeType="1"/>
              </p:cNvSpPr>
              <p:nvPr/>
            </p:nvSpPr>
            <p:spPr bwMode="auto">
              <a:xfrm rot="18000000">
                <a:off x="476" y="98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35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340" y="799"/>
                <a:ext cx="1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f</a:t>
                </a:r>
              </a:p>
            </p:txBody>
          </p:sp>
        </p:grpSp>
      </p:grpSp>
      <p:grpSp>
        <p:nvGrpSpPr>
          <p:cNvPr id="430136" name="Group 56"/>
          <p:cNvGrpSpPr>
            <a:grpSpLocks/>
          </p:cNvGrpSpPr>
          <p:nvPr/>
        </p:nvGrpSpPr>
        <p:grpSpPr bwMode="auto">
          <a:xfrm>
            <a:off x="119063" y="1052513"/>
            <a:ext cx="3516312" cy="3140075"/>
            <a:chOff x="113" y="754"/>
            <a:chExt cx="2215" cy="1978"/>
          </a:xfrm>
        </p:grpSpPr>
        <p:sp>
          <p:nvSpPr>
            <p:cNvPr id="430137" name="Text Box 57"/>
            <p:cNvSpPr txBox="1">
              <a:spLocks noChangeAspect="1" noChangeArrowheads="1"/>
            </p:cNvSpPr>
            <p:nvPr/>
          </p:nvSpPr>
          <p:spPr bwMode="auto">
            <a:xfrm>
              <a:off x="2123" y="863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30138" name="Oval 58"/>
            <p:cNvSpPr>
              <a:spLocks noChangeAspect="1" noChangeArrowheads="1"/>
            </p:cNvSpPr>
            <p:nvPr/>
          </p:nvSpPr>
          <p:spPr bwMode="auto">
            <a:xfrm>
              <a:off x="113" y="2278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39" name="Oval 59"/>
            <p:cNvSpPr>
              <a:spLocks noChangeAspect="1" noChangeArrowheads="1"/>
            </p:cNvSpPr>
            <p:nvPr/>
          </p:nvSpPr>
          <p:spPr bwMode="auto">
            <a:xfrm>
              <a:off x="1709" y="2286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0" name="Oval 60"/>
            <p:cNvSpPr>
              <a:spLocks noChangeAspect="1" noChangeArrowheads="1"/>
            </p:cNvSpPr>
            <p:nvPr/>
          </p:nvSpPr>
          <p:spPr bwMode="auto">
            <a:xfrm>
              <a:off x="893" y="1850"/>
              <a:ext cx="74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1" name="Oval 61"/>
            <p:cNvSpPr>
              <a:spLocks noChangeAspect="1" noChangeArrowheads="1"/>
            </p:cNvSpPr>
            <p:nvPr/>
          </p:nvSpPr>
          <p:spPr bwMode="auto">
            <a:xfrm>
              <a:off x="893" y="936"/>
              <a:ext cx="74" cy="7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2" name="Oval 62"/>
            <p:cNvSpPr>
              <a:spLocks noChangeAspect="1" noChangeArrowheads="1"/>
            </p:cNvSpPr>
            <p:nvPr/>
          </p:nvSpPr>
          <p:spPr bwMode="auto">
            <a:xfrm>
              <a:off x="2002" y="934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3" name="Oval 63"/>
            <p:cNvSpPr>
              <a:spLocks noChangeAspect="1" noChangeArrowheads="1"/>
            </p:cNvSpPr>
            <p:nvPr/>
          </p:nvSpPr>
          <p:spPr bwMode="auto">
            <a:xfrm>
              <a:off x="2002" y="2286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4" name="Oval 64"/>
            <p:cNvSpPr>
              <a:spLocks noChangeAspect="1" noChangeArrowheads="1"/>
            </p:cNvSpPr>
            <p:nvPr/>
          </p:nvSpPr>
          <p:spPr bwMode="auto">
            <a:xfrm>
              <a:off x="2001" y="1850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45" name="Oval 65"/>
            <p:cNvSpPr>
              <a:spLocks noChangeAspect="1" noChangeArrowheads="1"/>
            </p:cNvSpPr>
            <p:nvPr/>
          </p:nvSpPr>
          <p:spPr bwMode="auto">
            <a:xfrm>
              <a:off x="2002" y="2567"/>
              <a:ext cx="73" cy="74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30146" name="AutoShape 66"/>
            <p:cNvCxnSpPr>
              <a:cxnSpLocks noChangeAspect="1" noChangeShapeType="1"/>
              <a:stCxn id="430141" idx="6"/>
              <a:endCxn id="430142" idx="2"/>
            </p:cNvCxnSpPr>
            <p:nvPr/>
          </p:nvCxnSpPr>
          <p:spPr bwMode="auto">
            <a:xfrm flipV="1">
              <a:off x="976" y="971"/>
              <a:ext cx="1016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47" name="AutoShape 67"/>
            <p:cNvCxnSpPr>
              <a:cxnSpLocks noChangeAspect="1" noChangeShapeType="1"/>
              <a:stCxn id="430138" idx="4"/>
              <a:endCxn id="430145" idx="2"/>
            </p:cNvCxnSpPr>
            <p:nvPr/>
          </p:nvCxnSpPr>
          <p:spPr bwMode="auto">
            <a:xfrm rot="16200000" flipH="1">
              <a:off x="950" y="1562"/>
              <a:ext cx="242" cy="184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148" name="Text Box 68"/>
            <p:cNvSpPr txBox="1">
              <a:spLocks noChangeAspect="1" noChangeArrowheads="1"/>
            </p:cNvSpPr>
            <p:nvPr/>
          </p:nvSpPr>
          <p:spPr bwMode="auto">
            <a:xfrm>
              <a:off x="2110" y="1770"/>
              <a:ext cx="13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49" name="Text Box 69"/>
            <p:cNvSpPr txBox="1">
              <a:spLocks noChangeAspect="1" noChangeArrowheads="1"/>
            </p:cNvSpPr>
            <p:nvPr/>
          </p:nvSpPr>
          <p:spPr bwMode="auto">
            <a:xfrm>
              <a:off x="2123" y="2205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30150" name="Text Box 70"/>
            <p:cNvSpPr txBox="1">
              <a:spLocks noChangeAspect="1" noChangeArrowheads="1"/>
            </p:cNvSpPr>
            <p:nvPr/>
          </p:nvSpPr>
          <p:spPr bwMode="auto">
            <a:xfrm>
              <a:off x="2123" y="2532"/>
              <a:ext cx="205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30151" name="AutoShape 71"/>
            <p:cNvCxnSpPr>
              <a:cxnSpLocks noChangeAspect="1" noChangeShapeType="1"/>
              <a:stCxn id="430139" idx="6"/>
              <a:endCxn id="430143" idx="2"/>
            </p:cNvCxnSpPr>
            <p:nvPr/>
          </p:nvCxnSpPr>
          <p:spPr bwMode="auto">
            <a:xfrm>
              <a:off x="1793" y="2323"/>
              <a:ext cx="19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52" name="AutoShape 72"/>
            <p:cNvCxnSpPr>
              <a:cxnSpLocks noChangeAspect="1" noChangeShapeType="1"/>
              <a:stCxn id="430144" idx="2"/>
            </p:cNvCxnSpPr>
            <p:nvPr/>
          </p:nvCxnSpPr>
          <p:spPr bwMode="auto">
            <a:xfrm flipH="1" flipV="1">
              <a:off x="966" y="1886"/>
              <a:ext cx="1023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153" name="Line 73"/>
            <p:cNvSpPr>
              <a:spLocks noChangeAspect="1" noChangeShapeType="1"/>
            </p:cNvSpPr>
            <p:nvPr/>
          </p:nvSpPr>
          <p:spPr bwMode="auto">
            <a:xfrm>
              <a:off x="2037" y="1053"/>
              <a:ext cx="0" cy="72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54" name="Text Box 74"/>
            <p:cNvSpPr txBox="1">
              <a:spLocks noChangeAspect="1" noChangeArrowheads="1"/>
            </p:cNvSpPr>
            <p:nvPr/>
          </p:nvSpPr>
          <p:spPr bwMode="auto">
            <a:xfrm>
              <a:off x="2073" y="1271"/>
              <a:ext cx="16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30155" name="Line 75"/>
            <p:cNvSpPr>
              <a:spLocks noChangeAspect="1" noChangeShapeType="1"/>
            </p:cNvSpPr>
            <p:nvPr/>
          </p:nvSpPr>
          <p:spPr bwMode="auto">
            <a:xfrm>
              <a:off x="1746" y="1053"/>
              <a:ext cx="0" cy="116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56" name="Text Box 76"/>
            <p:cNvSpPr txBox="1">
              <a:spLocks noChangeAspect="1" noChangeArrowheads="1"/>
            </p:cNvSpPr>
            <p:nvPr/>
          </p:nvSpPr>
          <p:spPr bwMode="auto">
            <a:xfrm>
              <a:off x="1746" y="1416"/>
              <a:ext cx="13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430157" name="Group 77"/>
            <p:cNvGrpSpPr>
              <a:grpSpLocks noChangeAspect="1"/>
            </p:cNvGrpSpPr>
            <p:nvPr/>
          </p:nvGrpSpPr>
          <p:grpSpPr bwMode="auto">
            <a:xfrm>
              <a:off x="1120" y="754"/>
              <a:ext cx="336" cy="200"/>
              <a:chOff x="1371" y="607"/>
              <a:chExt cx="420" cy="250"/>
            </a:xfrm>
          </p:grpSpPr>
          <p:sp>
            <p:nvSpPr>
              <p:cNvPr id="430158" name="Line 78"/>
              <p:cNvSpPr>
                <a:spLocks noChangeAspect="1" noChangeShapeType="1"/>
              </p:cNvSpPr>
              <p:nvPr/>
            </p:nvSpPr>
            <p:spPr bwMode="auto">
              <a:xfrm>
                <a:off x="1519" y="75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59" name="Text Box 79"/>
              <p:cNvSpPr txBox="1">
                <a:spLocks noChangeAspect="1" noChangeArrowheads="1"/>
              </p:cNvSpPr>
              <p:nvPr/>
            </p:nvSpPr>
            <p:spPr bwMode="auto">
              <a:xfrm>
                <a:off x="1371" y="607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30160" name="Rectangle 80"/>
            <p:cNvSpPr>
              <a:spLocks noChangeAspect="1" noChangeArrowheads="1"/>
            </p:cNvSpPr>
            <p:nvPr/>
          </p:nvSpPr>
          <p:spPr bwMode="auto">
            <a:xfrm rot="5400000">
              <a:off x="767" y="1343"/>
              <a:ext cx="327" cy="109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61" name="Rectangle 81"/>
            <p:cNvSpPr>
              <a:spLocks noChangeAspect="1" noChangeArrowheads="1"/>
            </p:cNvSpPr>
            <p:nvPr/>
          </p:nvSpPr>
          <p:spPr bwMode="auto">
            <a:xfrm rot="9000000">
              <a:off x="403" y="1997"/>
              <a:ext cx="328" cy="109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62" name="Rectangle 82"/>
            <p:cNvSpPr>
              <a:spLocks noChangeAspect="1" noChangeArrowheads="1"/>
            </p:cNvSpPr>
            <p:nvPr/>
          </p:nvSpPr>
          <p:spPr bwMode="auto">
            <a:xfrm rot="12600000">
              <a:off x="1201" y="2069"/>
              <a:ext cx="328" cy="11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30163" name="AutoShape 83"/>
            <p:cNvCxnSpPr>
              <a:cxnSpLocks noChangeAspect="1" noChangeShapeType="1"/>
              <a:stCxn id="430141" idx="4"/>
              <a:endCxn id="430160" idx="1"/>
            </p:cNvCxnSpPr>
            <p:nvPr/>
          </p:nvCxnSpPr>
          <p:spPr bwMode="auto">
            <a:xfrm>
              <a:off x="930" y="1019"/>
              <a:ext cx="2" cy="206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64" name="AutoShape 84"/>
            <p:cNvCxnSpPr>
              <a:cxnSpLocks noChangeAspect="1" noChangeShapeType="1"/>
              <a:stCxn id="430160" idx="3"/>
              <a:endCxn id="430140" idx="0"/>
            </p:cNvCxnSpPr>
            <p:nvPr/>
          </p:nvCxnSpPr>
          <p:spPr bwMode="auto">
            <a:xfrm flipH="1">
              <a:off x="930" y="1572"/>
              <a:ext cx="2" cy="269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65" name="AutoShape 85"/>
            <p:cNvCxnSpPr>
              <a:cxnSpLocks noChangeAspect="1" noChangeShapeType="1"/>
              <a:stCxn id="430140" idx="2"/>
              <a:endCxn id="430161" idx="1"/>
            </p:cNvCxnSpPr>
            <p:nvPr/>
          </p:nvCxnSpPr>
          <p:spPr bwMode="auto">
            <a:xfrm flipH="1">
              <a:off x="717" y="1887"/>
              <a:ext cx="167" cy="78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66" name="AutoShape 86"/>
            <p:cNvCxnSpPr>
              <a:cxnSpLocks noChangeAspect="1" noChangeShapeType="1"/>
              <a:stCxn id="430161" idx="3"/>
              <a:endCxn id="430138" idx="7"/>
            </p:cNvCxnSpPr>
            <p:nvPr/>
          </p:nvCxnSpPr>
          <p:spPr bwMode="auto">
            <a:xfrm flipH="1">
              <a:off x="176" y="2138"/>
              <a:ext cx="242" cy="14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67" name="AutoShape 87"/>
            <p:cNvCxnSpPr>
              <a:cxnSpLocks noChangeAspect="1" noChangeShapeType="1"/>
              <a:stCxn id="430140" idx="6"/>
              <a:endCxn id="430162" idx="3"/>
            </p:cNvCxnSpPr>
            <p:nvPr/>
          </p:nvCxnSpPr>
          <p:spPr bwMode="auto">
            <a:xfrm>
              <a:off x="976" y="1887"/>
              <a:ext cx="240" cy="15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0168" name="AutoShape 88"/>
            <p:cNvCxnSpPr>
              <a:cxnSpLocks noChangeAspect="1" noChangeShapeType="1"/>
              <a:stCxn id="430162" idx="1"/>
              <a:endCxn id="430139" idx="2"/>
            </p:cNvCxnSpPr>
            <p:nvPr/>
          </p:nvCxnSpPr>
          <p:spPr bwMode="auto">
            <a:xfrm>
              <a:off x="1515" y="2211"/>
              <a:ext cx="185" cy="11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0169" name="Line 89"/>
            <p:cNvSpPr>
              <a:spLocks noChangeAspect="1" noChangeShapeType="1"/>
            </p:cNvSpPr>
            <p:nvPr/>
          </p:nvSpPr>
          <p:spPr bwMode="auto">
            <a:xfrm>
              <a:off x="1347" y="1815"/>
              <a:ext cx="21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30170" name="Text Box 90"/>
            <p:cNvSpPr txBox="1">
              <a:spLocks noChangeAspect="1" noChangeArrowheads="1"/>
            </p:cNvSpPr>
            <p:nvPr/>
          </p:nvSpPr>
          <p:spPr bwMode="auto">
            <a:xfrm>
              <a:off x="1202" y="1633"/>
              <a:ext cx="146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N</a:t>
              </a:r>
            </a:p>
          </p:txBody>
        </p:sp>
        <p:grpSp>
          <p:nvGrpSpPr>
            <p:cNvPr id="430171" name="Group 91"/>
            <p:cNvGrpSpPr>
              <a:grpSpLocks noChangeAspect="1"/>
            </p:cNvGrpSpPr>
            <p:nvPr/>
          </p:nvGrpSpPr>
          <p:grpSpPr bwMode="auto">
            <a:xfrm>
              <a:off x="839" y="2360"/>
              <a:ext cx="336" cy="200"/>
              <a:chOff x="1020" y="2614"/>
              <a:chExt cx="420" cy="250"/>
            </a:xfrm>
          </p:grpSpPr>
          <p:sp>
            <p:nvSpPr>
              <p:cNvPr id="430172" name="Line 92"/>
              <p:cNvSpPr>
                <a:spLocks noChangeAspect="1" noChangeShapeType="1"/>
              </p:cNvSpPr>
              <p:nvPr/>
            </p:nvSpPr>
            <p:spPr bwMode="auto">
              <a:xfrm>
                <a:off x="1168" y="2761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73" name="Text Box 93"/>
              <p:cNvSpPr txBox="1">
                <a:spLocks noChangeAspect="1" noChangeArrowheads="1"/>
              </p:cNvSpPr>
              <p:nvPr/>
            </p:nvSpPr>
            <p:spPr bwMode="auto">
              <a:xfrm>
                <a:off x="1020" y="2614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grpSp>
          <p:nvGrpSpPr>
            <p:cNvPr id="430174" name="Group 94"/>
            <p:cNvGrpSpPr>
              <a:grpSpLocks noChangeAspect="1"/>
            </p:cNvGrpSpPr>
            <p:nvPr/>
          </p:nvGrpSpPr>
          <p:grpSpPr bwMode="auto">
            <a:xfrm>
              <a:off x="1601" y="2314"/>
              <a:ext cx="336" cy="200"/>
              <a:chOff x="1973" y="2557"/>
              <a:chExt cx="420" cy="250"/>
            </a:xfrm>
          </p:grpSpPr>
          <p:sp>
            <p:nvSpPr>
              <p:cNvPr id="430175" name="Line 95"/>
              <p:cNvSpPr>
                <a:spLocks noChangeAspect="1" noChangeShapeType="1"/>
              </p:cNvSpPr>
              <p:nvPr/>
            </p:nvSpPr>
            <p:spPr bwMode="auto">
              <a:xfrm>
                <a:off x="2121" y="2704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30176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973" y="2557"/>
                <a:ext cx="1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I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430177" name="Text Box 97"/>
            <p:cNvSpPr txBox="1">
              <a:spLocks noChangeAspect="1" noChangeArrowheads="1"/>
            </p:cNvSpPr>
            <p:nvPr/>
          </p:nvSpPr>
          <p:spPr bwMode="auto">
            <a:xfrm>
              <a:off x="403" y="1779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78" name="Text Box 98"/>
            <p:cNvSpPr txBox="1">
              <a:spLocks noChangeAspect="1" noChangeArrowheads="1"/>
            </p:cNvSpPr>
            <p:nvPr/>
          </p:nvSpPr>
          <p:spPr bwMode="auto">
            <a:xfrm>
              <a:off x="1166" y="2141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30179" name="Text Box 99"/>
            <p:cNvSpPr txBox="1">
              <a:spLocks noChangeAspect="1" noChangeArrowheads="1"/>
            </p:cNvSpPr>
            <p:nvPr/>
          </p:nvSpPr>
          <p:spPr bwMode="auto">
            <a:xfrm>
              <a:off x="1004" y="1307"/>
              <a:ext cx="1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Z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</p:grpSp>
      <p:sp>
        <p:nvSpPr>
          <p:cNvPr id="430180" name="Rectangle 100"/>
          <p:cNvSpPr>
            <a:spLocks noChangeArrowheads="1"/>
          </p:cNvSpPr>
          <p:nvPr/>
        </p:nvSpPr>
        <p:spPr bwMode="auto">
          <a:xfrm>
            <a:off x="3795713" y="2271713"/>
            <a:ext cx="24495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Proud v jedné fázi: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30181" name="Rectangle 101"/>
          <p:cNvSpPr>
            <a:spLocks noChangeArrowheads="1"/>
          </p:cNvSpPr>
          <p:nvPr/>
        </p:nvSpPr>
        <p:spPr bwMode="auto">
          <a:xfrm>
            <a:off x="3795713" y="2990850"/>
            <a:ext cx="24495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Výkon v jedné fázi: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182" name="Object 102"/>
          <p:cNvGraphicFramePr>
            <a:graphicFrameLocks noChangeAspect="1"/>
          </p:cNvGraphicFramePr>
          <p:nvPr/>
        </p:nvGraphicFramePr>
        <p:xfrm>
          <a:off x="6300788" y="2774950"/>
          <a:ext cx="165576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2" name="Rovnice" r:id="rId5" imgW="1091880" imgH="431640" progId="Equation.3">
                  <p:embed/>
                </p:oleObj>
              </mc:Choice>
              <mc:Fallback>
                <p:oleObj name="Rovnice" r:id="rId5" imgW="1091880" imgH="43164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774950"/>
                        <a:ext cx="1655762" cy="654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83" name="Rectangle 103"/>
          <p:cNvSpPr>
            <a:spLocks noChangeArrowheads="1"/>
          </p:cNvSpPr>
          <p:nvPr/>
        </p:nvSpPr>
        <p:spPr bwMode="auto">
          <a:xfrm>
            <a:off x="3795713" y="1844675"/>
            <a:ext cx="1296987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Hvězda</a:t>
            </a:r>
            <a:endParaRPr lang="cs-CZ" altLang="cs-CZ" sz="22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30184" name="Rectangle 104"/>
          <p:cNvSpPr>
            <a:spLocks noChangeArrowheads="1"/>
          </p:cNvSpPr>
          <p:nvPr/>
        </p:nvSpPr>
        <p:spPr bwMode="auto">
          <a:xfrm>
            <a:off x="3795713" y="3698875"/>
            <a:ext cx="23034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výkon: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185" name="Object 105"/>
          <p:cNvGraphicFramePr>
            <a:graphicFrameLocks noChangeAspect="1"/>
          </p:cNvGraphicFramePr>
          <p:nvPr/>
        </p:nvGraphicFramePr>
        <p:xfrm>
          <a:off x="6300788" y="3500438"/>
          <a:ext cx="27908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3" name="Rovnice" r:id="rId7" imgW="1841400" imgH="431640" progId="Equation.3">
                  <p:embed/>
                </p:oleObj>
              </mc:Choice>
              <mc:Fallback>
                <p:oleObj name="Rovnice" r:id="rId7" imgW="1841400" imgH="43164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3500438"/>
                        <a:ext cx="2790825" cy="654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88" name="Rectangle 108"/>
          <p:cNvSpPr>
            <a:spLocks noChangeArrowheads="1"/>
          </p:cNvSpPr>
          <p:nvPr/>
        </p:nvSpPr>
        <p:spPr bwMode="auto">
          <a:xfrm>
            <a:off x="3795713" y="4935538"/>
            <a:ext cx="24495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Výkon v jedné fázi: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189" name="Object 109"/>
          <p:cNvGraphicFramePr>
            <a:graphicFrameLocks noChangeAspect="1"/>
          </p:cNvGraphicFramePr>
          <p:nvPr/>
        </p:nvGraphicFramePr>
        <p:xfrm>
          <a:off x="6300788" y="4729163"/>
          <a:ext cx="846137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4" name="Rovnice" r:id="rId9" imgW="558720" imgH="419040" progId="Equation.3">
                  <p:embed/>
                </p:oleObj>
              </mc:Choice>
              <mc:Fallback>
                <p:oleObj name="Rovnice" r:id="rId9" imgW="558720" imgH="41904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729163"/>
                        <a:ext cx="846137" cy="633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90" name="Rectangle 110"/>
          <p:cNvSpPr>
            <a:spLocks noChangeArrowheads="1"/>
          </p:cNvSpPr>
          <p:nvPr/>
        </p:nvSpPr>
        <p:spPr bwMode="auto">
          <a:xfrm>
            <a:off x="3795713" y="4316413"/>
            <a:ext cx="163988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Trojúhelník</a:t>
            </a:r>
            <a:endParaRPr lang="cs-CZ" altLang="cs-CZ" sz="22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30191" name="Rectangle 111"/>
          <p:cNvSpPr>
            <a:spLocks noChangeArrowheads="1"/>
          </p:cNvSpPr>
          <p:nvPr/>
        </p:nvSpPr>
        <p:spPr bwMode="auto">
          <a:xfrm>
            <a:off x="3795713" y="5643563"/>
            <a:ext cx="23034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výkon: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192" name="Object 112"/>
          <p:cNvGraphicFramePr>
            <a:graphicFrameLocks noChangeAspect="1"/>
          </p:cNvGraphicFramePr>
          <p:nvPr/>
        </p:nvGraphicFramePr>
        <p:xfrm>
          <a:off x="6300788" y="5454650"/>
          <a:ext cx="19256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5" name="Rovnice" r:id="rId11" imgW="1269720" imgH="419040" progId="Equation.3">
                  <p:embed/>
                </p:oleObj>
              </mc:Choice>
              <mc:Fallback>
                <p:oleObj name="Rovnice" r:id="rId11" imgW="1269720" imgH="419040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5454650"/>
                        <a:ext cx="1925637" cy="635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93" name="Rectangle 113"/>
          <p:cNvSpPr>
            <a:spLocks noChangeArrowheads="1"/>
          </p:cNvSpPr>
          <p:nvPr/>
        </p:nvSpPr>
        <p:spPr bwMode="auto">
          <a:xfrm>
            <a:off x="3779838" y="6219825"/>
            <a:ext cx="9366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Závěr:</a:t>
            </a:r>
            <a:endParaRPr lang="cs-CZ" altLang="cs-CZ" sz="20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0194" name="Object 114"/>
          <p:cNvGraphicFramePr>
            <a:graphicFrameLocks noChangeAspect="1"/>
          </p:cNvGraphicFramePr>
          <p:nvPr/>
        </p:nvGraphicFramePr>
        <p:xfrm>
          <a:off x="4716463" y="6165850"/>
          <a:ext cx="21605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6" name="Rovnice" r:id="rId13" imgW="850680" imgH="241200" progId="Equation.3">
                  <p:embed/>
                </p:oleObj>
              </mc:Choice>
              <mc:Fallback>
                <p:oleObj name="Rovnice" r:id="rId13" imgW="850680" imgH="241200" progId="Equation.3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6165850"/>
                        <a:ext cx="2160587" cy="612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0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0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0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0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30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3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2384" name="Group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761494"/>
              </p:ext>
            </p:extLst>
          </p:nvPr>
        </p:nvGraphicFramePr>
        <p:xfrm>
          <a:off x="179388" y="908050"/>
          <a:ext cx="8856662" cy="5492144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 rowSpan="2"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soustava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činný výkon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jalový výkon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zdánlivý výkon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P 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Q(var)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S(VA)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750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stejnosměrná</a:t>
                      </a:r>
                    </a:p>
                  </a:txBody>
                  <a:tcPr marL="72000" marR="72000" marT="72000" marB="72000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xxx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xxx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jednofázová</a:t>
                      </a:r>
                    </a:p>
                  </a:txBody>
                  <a:tcPr marL="72000" marR="72000" marT="72000" marB="72000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U*I*cos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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U*I*sin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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trojfázová</a:t>
                      </a:r>
                    </a:p>
                  </a:txBody>
                  <a:tcPr marL="72000" marR="72000" marT="72000" marB="72000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√3*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U*I*cos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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√3*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U*I*sin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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√3*</a:t>
                      </a: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U*I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význam</a:t>
                      </a:r>
                    </a:p>
                  </a:txBody>
                  <a:tcPr marL="72000" marR="72000" marT="72000" marB="72000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vykonává práci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vytvoření elektromagnetického pole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xxx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kde ho najdeme</a:t>
                      </a:r>
                    </a:p>
                  </a:txBody>
                  <a:tcPr marL="72000" marR="72000" marT="72000" marB="72000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spotřebiče -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motory,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elektrické topení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zařízení s převážně jalovým výkonem -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tlumivky, kondenzátorové baterie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 algn="l"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 algn="l"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 algn="l"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zdroje -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transformátory, alternátory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2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785225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Zhodnocení výkonů v různých soustavách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05163" y="188913"/>
            <a:ext cx="2735262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79388" y="1052513"/>
            <a:ext cx="8856662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Trojfázový motor má na štítku údaje: U = 400V, P = 3kW, 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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= 85%, cos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 = 0,8. Vypočítejte proud, jalový a zdánlivý výkon, odebranou energii za 8 hodin provozu.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1152" name="Object 48"/>
          <p:cNvGraphicFramePr>
            <a:graphicFrameLocks noChangeAspect="1"/>
          </p:cNvGraphicFramePr>
          <p:nvPr/>
        </p:nvGraphicFramePr>
        <p:xfrm>
          <a:off x="1282700" y="2060575"/>
          <a:ext cx="228123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1" name="Rovnice" r:id="rId3" imgW="1663560" imgH="419040" progId="Equation.3">
                  <p:embed/>
                </p:oleObj>
              </mc:Choice>
              <mc:Fallback>
                <p:oleObj name="Rovnice" r:id="rId3" imgW="1663560" imgH="4190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2060575"/>
                        <a:ext cx="2281238" cy="573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53" name="Rectangle 49"/>
          <p:cNvSpPr>
            <a:spLocks noChangeArrowheads="1"/>
          </p:cNvSpPr>
          <p:nvPr/>
        </p:nvSpPr>
        <p:spPr bwMode="auto">
          <a:xfrm>
            <a:off x="323850" y="2133600"/>
            <a:ext cx="93503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Příkon: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31167" name="Rectangle 63"/>
          <p:cNvSpPr>
            <a:spLocks noChangeArrowheads="1"/>
          </p:cNvSpPr>
          <p:nvPr/>
        </p:nvSpPr>
        <p:spPr bwMode="auto">
          <a:xfrm>
            <a:off x="252413" y="2851150"/>
            <a:ext cx="2159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Odebíraný proud: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1168" name="Object 64"/>
          <p:cNvGraphicFramePr>
            <a:graphicFrameLocks noChangeAspect="1"/>
          </p:cNvGraphicFramePr>
          <p:nvPr/>
        </p:nvGraphicFramePr>
        <p:xfrm>
          <a:off x="2478088" y="2703513"/>
          <a:ext cx="37417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2" name="Rovnice" r:id="rId5" imgW="2628720" imgH="431640" progId="Equation.3">
                  <p:embed/>
                </p:oleObj>
              </mc:Choice>
              <mc:Fallback>
                <p:oleObj name="Rovnice" r:id="rId5" imgW="2628720" imgH="43164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2703513"/>
                        <a:ext cx="3741737" cy="612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69" name="Rectangle 65"/>
          <p:cNvSpPr>
            <a:spLocks noChangeArrowheads="1"/>
          </p:cNvSpPr>
          <p:nvPr/>
        </p:nvSpPr>
        <p:spPr bwMode="auto">
          <a:xfrm>
            <a:off x="393700" y="3571875"/>
            <a:ext cx="201771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Zdánlivý výkon: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1170" name="Object 66"/>
          <p:cNvGraphicFramePr>
            <a:graphicFrameLocks noChangeAspect="1"/>
          </p:cNvGraphicFramePr>
          <p:nvPr/>
        </p:nvGraphicFramePr>
        <p:xfrm>
          <a:off x="2495550" y="3473450"/>
          <a:ext cx="47783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3" name="Rovnice" r:id="rId7" imgW="2755800" imgH="266400" progId="Equation.3">
                  <p:embed/>
                </p:oleObj>
              </mc:Choice>
              <mc:Fallback>
                <p:oleObj name="Rovnice" r:id="rId7" imgW="2755800" imgH="2664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3473450"/>
                        <a:ext cx="4778375" cy="460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71" name="Rectangle 67"/>
          <p:cNvSpPr>
            <a:spLocks noChangeArrowheads="1"/>
          </p:cNvSpPr>
          <p:nvPr/>
        </p:nvSpPr>
        <p:spPr bwMode="auto">
          <a:xfrm>
            <a:off x="611188" y="4219575"/>
            <a:ext cx="18002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Jalový výkon: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1172" name="Object 68"/>
          <p:cNvGraphicFramePr>
            <a:graphicFrameLocks noChangeAspect="1"/>
          </p:cNvGraphicFramePr>
          <p:nvPr/>
        </p:nvGraphicFramePr>
        <p:xfrm>
          <a:off x="2484438" y="4090988"/>
          <a:ext cx="65928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4" name="Rovnice" r:id="rId9" imgW="3581280" imgH="266400" progId="Equation.3">
                  <p:embed/>
                </p:oleObj>
              </mc:Choice>
              <mc:Fallback>
                <p:oleObj name="Rovnice" r:id="rId9" imgW="3581280" imgH="2664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090988"/>
                        <a:ext cx="6592887" cy="4905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73" name="Rectangle 69"/>
          <p:cNvSpPr>
            <a:spLocks noChangeArrowheads="1"/>
          </p:cNvSpPr>
          <p:nvPr/>
        </p:nvSpPr>
        <p:spPr bwMode="auto">
          <a:xfrm>
            <a:off x="179388" y="4795838"/>
            <a:ext cx="2232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Odebraná energie: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31174" name="Object 70"/>
          <p:cNvGraphicFramePr>
            <a:graphicFrameLocks noChangeAspect="1"/>
          </p:cNvGraphicFramePr>
          <p:nvPr/>
        </p:nvGraphicFramePr>
        <p:xfrm>
          <a:off x="2505075" y="4738688"/>
          <a:ext cx="54514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5" name="Rovnice" r:id="rId11" imgW="2958840" imgH="228600" progId="Equation.3">
                  <p:embed/>
                </p:oleObj>
              </mc:Choice>
              <mc:Fallback>
                <p:oleObj name="Rovnice" r:id="rId11" imgW="2958840" imgH="2286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4738688"/>
                        <a:ext cx="5451475" cy="419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1175" name="Picture 71" descr="MC900343355[1]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1771650"/>
            <a:ext cx="1728787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1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1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1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1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1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1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1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1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1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1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05163" y="188913"/>
            <a:ext cx="2735262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79388" y="1052513"/>
            <a:ext cx="8856662" cy="387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357188" indent="-357188">
              <a:buFont typeface="Wingdings" panose="05000000000000000000" pitchFamily="2" charset="2"/>
              <a:buNone/>
              <a:tabLst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 	Trojfázový spotřebič je připojen na napětí 500V a odebírá proud 12A. Výkon spotřebiče je 8 kW,  ú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činík spotřebiče je 0,85. Vypočítejte účinnost, ztráty a jalový výkon.</a:t>
            </a:r>
          </a:p>
          <a:p>
            <a:pPr marL="357188" indent="-357188">
              <a:buFont typeface="Wingdings" panose="05000000000000000000" pitchFamily="2" charset="2"/>
              <a:buNone/>
              <a:tabLst/>
            </a:pPr>
            <a:r>
              <a:rPr lang="cs-CZ" altLang="cs-CZ" sz="19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( = 0,91,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Pztr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833,5  W, Q = 5,47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kvar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)</a:t>
            </a:r>
          </a:p>
          <a:p>
            <a:pPr marL="357188" indent="-357188">
              <a:buNone/>
              <a:tabLst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Trojfázový spotřebič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odebírá ze sítě jalový výkon 8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kvar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a jeho výkon je 12 kW. Napájecí napětí je 500V a účinnost je 80%. Vypočítejte účiník a celkový proud odebíraný ze sítě a jeho činnou a jalovou složku</a:t>
            </a:r>
          </a:p>
          <a:p>
            <a:pPr marL="357188" indent="-357188">
              <a:buNone/>
              <a:tabLst/>
            </a:pPr>
            <a:r>
              <a:rPr lang="cs-CZ" altLang="cs-CZ" sz="1900" b="1" baseline="-25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(cos  = 0,88, I = 19,63 A, Ič = 17,32A,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Ij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= 9,24A)</a:t>
            </a:r>
            <a:endParaRPr lang="cs-CZ" altLang="cs-CZ" sz="19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  <a:p>
            <a:pPr marL="357188" indent="-357188">
              <a:buNone/>
              <a:tabLst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3.	Trojfázový spotřebič má výkon 9 kW a je připojen na fázové napětí 230V. Vypočítejte proud, zdánlivý a jalový výkon spotřebiče, jsou-li ztráty 700W a účiník je 0,9.     </a:t>
            </a:r>
          </a:p>
          <a:p>
            <a:pPr marL="357188" indent="-357188">
              <a:buNone/>
              <a:tabLst/>
            </a:pP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(I 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= 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15,6 A, S = 10,78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kVA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, Q = 4,7 </a:t>
            </a:r>
            <a:r>
              <a:rPr lang="cs-CZ" altLang="cs-CZ" sz="19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kvar</a:t>
            </a:r>
            <a:r>
              <a:rPr lang="cs-CZ" altLang="cs-CZ" sz="19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)</a:t>
            </a:r>
            <a:endParaRPr lang="cs-CZ" altLang="cs-CZ" sz="19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6291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Blahovec	Elektrotechnika 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2"/>
              </a:rPr>
              <a:t>http://www.leifiphysik.de/index.php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3"/>
              </a:rPr>
              <a:t>http://www.zum.de/dwu/umaptg.htm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15888"/>
            <a:ext cx="8642350" cy="719137"/>
          </a:xfrm>
        </p:spPr>
        <p:txBody>
          <a:bodyPr/>
          <a:lstStyle/>
          <a:p>
            <a:r>
              <a:rPr lang="cs-CZ" altLang="cs-CZ" sz="38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Časový průběh trojfázového proudu</a:t>
            </a:r>
            <a:endParaRPr lang="cs-CZ" altLang="cs-CZ" sz="3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179388" y="981075"/>
            <a:ext cx="8640762" cy="122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4217988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tabLst>
                <a:tab pos="4217988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tabLst>
                <a:tab pos="4217988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2179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 fáze – průběh začíná z počátku	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(t) = U * sin 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t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 fáze – průběh je posunut o 120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. 	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(t) = U * sin (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t - 2/3)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3. fáze – průběh je posunut o 240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0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. 	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</a:t>
            </a:r>
            <a:r>
              <a:rPr lang="cs-CZ" altLang="cs-CZ" sz="22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(t) = U * sin (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t - 4/3)</a:t>
            </a:r>
          </a:p>
        </p:txBody>
      </p:sp>
      <p:pic>
        <p:nvPicPr>
          <p:cNvPr id="378931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12975"/>
            <a:ext cx="7396162" cy="46005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32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7396162" cy="46005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33" name="Picture 5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12975"/>
            <a:ext cx="7396162" cy="46005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/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Popis trojfázové soustavy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>
            <a:off x="179388" y="981075"/>
            <a:ext cx="878522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2698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2698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2698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rozboru trojfázové soustavy budeme předpokládat, že se jedná o napěťový zdroj  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 průběh napětí odpovídá matematickému průběhu funkce sinus. Průběh proudu pak může být ovlivněn zátěží.</a:t>
            </a:r>
          </a:p>
        </p:txBody>
      </p:sp>
      <p:sp>
        <p:nvSpPr>
          <p:cNvPr id="414726" name="Rectangle 6"/>
          <p:cNvSpPr>
            <a:spLocks noChangeArrowheads="1"/>
          </p:cNvSpPr>
          <p:nvPr/>
        </p:nvSpPr>
        <p:spPr bwMode="auto">
          <a:xfrm>
            <a:off x="179388" y="2081213"/>
            <a:ext cx="8785225" cy="370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Vlastnosti trojfázové soustavy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1.	Označení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*	označení jednotlivých fází – L1, L2, L3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*	jestliže má soustava střední vodič – označení N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*	jestliže má soustava ochranný vodič – označení PE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*	jestliže má střední vodič pracovní a ochrannou funkci – vodič PEN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	Barevné značení –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  <a:hlinkClick r:id="rId2" action="ppaction://hlinkfile"/>
              </a:rPr>
              <a:t>zde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2.	Jednotlivé fázory se otáčí stejnou rychlostí, proti směru hodinových ručiček. Úhel mezi nimi je vždy 120</a:t>
            </a:r>
            <a:r>
              <a:rPr lang="cs-CZ" altLang="cs-CZ" sz="2000" b="1" baseline="30000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. 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3.	Součet okamžitých hodnot napětí jednotlivých fází je roven 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4.	Součet fázorů napětí jednotlivých fází je roven 0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4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4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4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4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47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47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47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47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47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47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zapojení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5747" name="Rectangle 3"/>
          <p:cNvSpPr>
            <a:spLocks noChangeArrowheads="1"/>
          </p:cNvSpPr>
          <p:nvPr/>
        </p:nvSpPr>
        <p:spPr bwMode="auto">
          <a:xfrm>
            <a:off x="107950" y="5084763"/>
            <a:ext cx="8928100" cy="1593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Jestliže vyvedeme začátky a konce jednotlivých fází, pak dostaneme </a:t>
            </a:r>
            <a:r>
              <a:rPr lang="cs-CZ" altLang="cs-CZ" sz="19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šestivodičovou</a:t>
            </a: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soustavu. Toto uspořádání by bylo značně neekonomické. Proto se konce vinutí jednotlivých fází dají zapojit: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a)	do hvězdy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b)	do trojúhelníku</a:t>
            </a:r>
            <a:endParaRPr lang="cs-CZ" altLang="cs-CZ" sz="19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15867" name="Group 123"/>
          <p:cNvGrpSpPr>
            <a:grpSpLocks/>
          </p:cNvGrpSpPr>
          <p:nvPr/>
        </p:nvGrpSpPr>
        <p:grpSpPr bwMode="auto">
          <a:xfrm>
            <a:off x="177800" y="1179513"/>
            <a:ext cx="4829176" cy="3692525"/>
            <a:chOff x="112" y="743"/>
            <a:chExt cx="3042" cy="2326"/>
          </a:xfrm>
        </p:grpSpPr>
        <p:sp>
          <p:nvSpPr>
            <p:cNvPr id="415765" name="Text Box 21"/>
            <p:cNvSpPr txBox="1">
              <a:spLocks noChangeArrowheads="1"/>
            </p:cNvSpPr>
            <p:nvPr/>
          </p:nvSpPr>
          <p:spPr bwMode="auto">
            <a:xfrm>
              <a:off x="2896" y="743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grpSp>
          <p:nvGrpSpPr>
            <p:cNvPr id="415836" name="Group 92"/>
            <p:cNvGrpSpPr>
              <a:grpSpLocks/>
            </p:cNvGrpSpPr>
            <p:nvPr/>
          </p:nvGrpSpPr>
          <p:grpSpPr bwMode="auto">
            <a:xfrm>
              <a:off x="112" y="2012"/>
              <a:ext cx="954" cy="592"/>
              <a:chOff x="112" y="2023"/>
              <a:chExt cx="954" cy="592"/>
            </a:xfrm>
          </p:grpSpPr>
          <p:grpSp>
            <p:nvGrpSpPr>
              <p:cNvPr id="415814" name="Group 70"/>
              <p:cNvGrpSpPr>
                <a:grpSpLocks/>
              </p:cNvGrpSpPr>
              <p:nvPr/>
            </p:nvGrpSpPr>
            <p:grpSpPr bwMode="auto">
              <a:xfrm rot="14400000">
                <a:off x="531" y="1840"/>
                <a:ext cx="69" cy="907"/>
                <a:chOff x="2134" y="1162"/>
                <a:chExt cx="69" cy="907"/>
              </a:xfrm>
            </p:grpSpPr>
            <p:grpSp>
              <p:nvGrpSpPr>
                <p:cNvPr id="415815" name="Group 71"/>
                <p:cNvGrpSpPr>
                  <a:grpSpLocks/>
                </p:cNvGrpSpPr>
                <p:nvPr/>
              </p:nvGrpSpPr>
              <p:grpSpPr bwMode="auto">
                <a:xfrm rot="27000000">
                  <a:off x="1964" y="1570"/>
                  <a:ext cx="410" cy="69"/>
                  <a:chOff x="294" y="3589"/>
                  <a:chExt cx="410" cy="69"/>
                </a:xfrm>
              </p:grpSpPr>
              <p:grpSp>
                <p:nvGrpSpPr>
                  <p:cNvPr id="4158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94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17" name="Arc 73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18" name="Arc 7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  <p:grpSp>
                <p:nvGrpSpPr>
                  <p:cNvPr id="415819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430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20" name="Arc 76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21" name="Arc 7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  <p:grpSp>
                <p:nvGrpSpPr>
                  <p:cNvPr id="415822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567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23" name="Arc 79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24" name="Arc 8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415825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134" y="1162"/>
                  <a:ext cx="0" cy="238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5826" name="Line 82"/>
                <p:cNvSpPr>
                  <a:spLocks noChangeShapeType="1"/>
                </p:cNvSpPr>
                <p:nvPr/>
              </p:nvSpPr>
              <p:spPr bwMode="auto">
                <a:xfrm rot="5400000">
                  <a:off x="2009" y="1944"/>
                  <a:ext cx="251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5829" name="Oval 85"/>
              <p:cNvSpPr>
                <a:spLocks noChangeArrowheads="1"/>
              </p:cNvSpPr>
              <p:nvPr/>
            </p:nvSpPr>
            <p:spPr bwMode="auto">
              <a:xfrm>
                <a:off x="974" y="2023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5831" name="Oval 87"/>
              <p:cNvSpPr>
                <a:spLocks noChangeArrowheads="1"/>
              </p:cNvSpPr>
              <p:nvPr/>
            </p:nvSpPr>
            <p:spPr bwMode="auto">
              <a:xfrm>
                <a:off x="113" y="2523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5835" name="Group 91"/>
            <p:cNvGrpSpPr>
              <a:grpSpLocks/>
            </p:cNvGrpSpPr>
            <p:nvPr/>
          </p:nvGrpSpPr>
          <p:grpSpPr bwMode="auto">
            <a:xfrm>
              <a:off x="1246" y="2012"/>
              <a:ext cx="954" cy="592"/>
              <a:chOff x="1246" y="2023"/>
              <a:chExt cx="954" cy="592"/>
            </a:xfrm>
          </p:grpSpPr>
          <p:grpSp>
            <p:nvGrpSpPr>
              <p:cNvPr id="415801" name="Group 57"/>
              <p:cNvGrpSpPr>
                <a:grpSpLocks/>
              </p:cNvGrpSpPr>
              <p:nvPr/>
            </p:nvGrpSpPr>
            <p:grpSpPr bwMode="auto">
              <a:xfrm rot="18000000">
                <a:off x="1710" y="1840"/>
                <a:ext cx="69" cy="907"/>
                <a:chOff x="2134" y="1162"/>
                <a:chExt cx="69" cy="907"/>
              </a:xfrm>
            </p:grpSpPr>
            <p:grpSp>
              <p:nvGrpSpPr>
                <p:cNvPr id="415802" name="Group 58"/>
                <p:cNvGrpSpPr>
                  <a:grpSpLocks/>
                </p:cNvGrpSpPr>
                <p:nvPr/>
              </p:nvGrpSpPr>
              <p:grpSpPr bwMode="auto">
                <a:xfrm rot="27000000">
                  <a:off x="1964" y="1570"/>
                  <a:ext cx="410" cy="69"/>
                  <a:chOff x="294" y="3589"/>
                  <a:chExt cx="410" cy="69"/>
                </a:xfrm>
              </p:grpSpPr>
              <p:grpSp>
                <p:nvGrpSpPr>
                  <p:cNvPr id="415803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294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04" name="Arc 60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05" name="Arc 6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  <p:grpSp>
                <p:nvGrpSpPr>
                  <p:cNvPr id="415806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30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07" name="Arc 63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08" name="Arc 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  <p:grpSp>
                <p:nvGrpSpPr>
                  <p:cNvPr id="415809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567" y="3589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5810" name="Arc 66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5811" name="Arc 6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415812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2134" y="1162"/>
                  <a:ext cx="0" cy="238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5813" name="Line 69"/>
                <p:cNvSpPr>
                  <a:spLocks noChangeShapeType="1"/>
                </p:cNvSpPr>
                <p:nvPr/>
              </p:nvSpPr>
              <p:spPr bwMode="auto">
                <a:xfrm rot="5400000">
                  <a:off x="2009" y="1944"/>
                  <a:ext cx="251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5828" name="Oval 84"/>
              <p:cNvSpPr>
                <a:spLocks noChangeArrowheads="1"/>
              </p:cNvSpPr>
              <p:nvPr/>
            </p:nvSpPr>
            <p:spPr bwMode="auto">
              <a:xfrm>
                <a:off x="1246" y="2023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5832" name="Oval 88"/>
              <p:cNvSpPr>
                <a:spLocks noChangeArrowheads="1"/>
              </p:cNvSpPr>
              <p:nvPr/>
            </p:nvSpPr>
            <p:spPr bwMode="auto">
              <a:xfrm>
                <a:off x="2108" y="2523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5834" name="Group 90"/>
            <p:cNvGrpSpPr>
              <a:grpSpLocks/>
            </p:cNvGrpSpPr>
            <p:nvPr/>
          </p:nvGrpSpPr>
          <p:grpSpPr bwMode="auto">
            <a:xfrm>
              <a:off x="1110" y="834"/>
              <a:ext cx="114" cy="1089"/>
              <a:chOff x="1110" y="845"/>
              <a:chExt cx="114" cy="1089"/>
            </a:xfrm>
          </p:grpSpPr>
          <p:grpSp>
            <p:nvGrpSpPr>
              <p:cNvPr id="415830" name="Group 86"/>
              <p:cNvGrpSpPr>
                <a:grpSpLocks/>
              </p:cNvGrpSpPr>
              <p:nvPr/>
            </p:nvGrpSpPr>
            <p:grpSpPr bwMode="auto">
              <a:xfrm>
                <a:off x="1110" y="935"/>
                <a:ext cx="114" cy="999"/>
                <a:chOff x="975" y="935"/>
                <a:chExt cx="114" cy="999"/>
              </a:xfrm>
            </p:grpSpPr>
            <p:grpSp>
              <p:nvGrpSpPr>
                <p:cNvPr id="415800" name="Group 56"/>
                <p:cNvGrpSpPr>
                  <a:grpSpLocks/>
                </p:cNvGrpSpPr>
                <p:nvPr/>
              </p:nvGrpSpPr>
              <p:grpSpPr bwMode="auto">
                <a:xfrm>
                  <a:off x="1020" y="935"/>
                  <a:ext cx="69" cy="907"/>
                  <a:chOff x="2134" y="1162"/>
                  <a:chExt cx="69" cy="907"/>
                </a:xfrm>
              </p:grpSpPr>
              <p:grpSp>
                <p:nvGrpSpPr>
                  <p:cNvPr id="415754" name="Group 10"/>
                  <p:cNvGrpSpPr>
                    <a:grpSpLocks/>
                  </p:cNvGrpSpPr>
                  <p:nvPr/>
                </p:nvGrpSpPr>
                <p:grpSpPr bwMode="auto">
                  <a:xfrm rot="27000000">
                    <a:off x="1964" y="1570"/>
                    <a:ext cx="410" cy="69"/>
                    <a:chOff x="294" y="3589"/>
                    <a:chExt cx="410" cy="69"/>
                  </a:xfrm>
                </p:grpSpPr>
                <p:grpSp>
                  <p:nvGrpSpPr>
                    <p:cNvPr id="415755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4" y="3589"/>
                      <a:ext cx="137" cy="69"/>
                      <a:chOff x="294" y="3589"/>
                      <a:chExt cx="137" cy="69"/>
                    </a:xfrm>
                  </p:grpSpPr>
                  <p:sp>
                    <p:nvSpPr>
                      <p:cNvPr id="415756" name="Arc 12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>
                        <a:off x="294" y="3590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sp>
                    <p:nvSpPr>
                      <p:cNvPr id="415757" name="Arc 1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3" y="3589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415758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0" y="3589"/>
                      <a:ext cx="137" cy="69"/>
                      <a:chOff x="294" y="3589"/>
                      <a:chExt cx="137" cy="69"/>
                    </a:xfrm>
                  </p:grpSpPr>
                  <p:sp>
                    <p:nvSpPr>
                      <p:cNvPr id="415759" name="Arc 15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>
                        <a:off x="294" y="3590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sp>
                    <p:nvSpPr>
                      <p:cNvPr id="415760" name="Arc 1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3" y="3589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415761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7" y="3589"/>
                      <a:ext cx="137" cy="69"/>
                      <a:chOff x="294" y="3589"/>
                      <a:chExt cx="137" cy="69"/>
                    </a:xfrm>
                  </p:grpSpPr>
                  <p:sp>
                    <p:nvSpPr>
                      <p:cNvPr id="415762" name="Arc 18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>
                        <a:off x="294" y="3590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sp>
                    <p:nvSpPr>
                      <p:cNvPr id="415763" name="Arc 19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3" y="3589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415764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34" y="1162"/>
                    <a:ext cx="0" cy="238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5791" name="Line 4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009" y="1944"/>
                    <a:ext cx="251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sp>
              <p:nvSpPr>
                <p:cNvPr id="415827" name="Oval 83"/>
                <p:cNvSpPr>
                  <a:spLocks noChangeArrowheads="1"/>
                </p:cNvSpPr>
                <p:nvPr/>
              </p:nvSpPr>
              <p:spPr bwMode="auto">
                <a:xfrm>
                  <a:off x="975" y="1842"/>
                  <a:ext cx="92" cy="92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5833" name="Oval 89"/>
              <p:cNvSpPr>
                <a:spLocks noChangeArrowheads="1"/>
              </p:cNvSpPr>
              <p:nvPr/>
            </p:nvSpPr>
            <p:spPr bwMode="auto">
              <a:xfrm>
                <a:off x="1110" y="845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15838" name="Oval 94"/>
            <p:cNvSpPr>
              <a:spLocks noChangeArrowheads="1"/>
            </p:cNvSpPr>
            <p:nvPr/>
          </p:nvSpPr>
          <p:spPr bwMode="auto">
            <a:xfrm>
              <a:off x="2744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5839" name="Oval 95"/>
            <p:cNvSpPr>
              <a:spLocks noChangeArrowheads="1"/>
            </p:cNvSpPr>
            <p:nvPr/>
          </p:nvSpPr>
          <p:spPr bwMode="auto">
            <a:xfrm>
              <a:off x="2744" y="2511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5840" name="Oval 96"/>
            <p:cNvSpPr>
              <a:spLocks noChangeArrowheads="1"/>
            </p:cNvSpPr>
            <p:nvPr/>
          </p:nvSpPr>
          <p:spPr bwMode="auto">
            <a:xfrm>
              <a:off x="2744" y="210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5841" name="Oval 97"/>
            <p:cNvSpPr>
              <a:spLocks noChangeArrowheads="1"/>
            </p:cNvSpPr>
            <p:nvPr/>
          </p:nvSpPr>
          <p:spPr bwMode="auto">
            <a:xfrm>
              <a:off x="2744" y="1830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5842" name="Oval 98"/>
            <p:cNvSpPr>
              <a:spLocks noChangeArrowheads="1"/>
            </p:cNvSpPr>
            <p:nvPr/>
          </p:nvSpPr>
          <p:spPr bwMode="auto">
            <a:xfrm>
              <a:off x="2744" y="1106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5843" name="Oval 99"/>
            <p:cNvSpPr>
              <a:spLocks noChangeArrowheads="1"/>
            </p:cNvSpPr>
            <p:nvPr/>
          </p:nvSpPr>
          <p:spPr bwMode="auto">
            <a:xfrm>
              <a:off x="2744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15844" name="AutoShape 100"/>
            <p:cNvCxnSpPr>
              <a:cxnSpLocks noChangeShapeType="1"/>
              <a:stCxn id="415833" idx="6"/>
              <a:endCxn id="415838" idx="2"/>
            </p:cNvCxnSpPr>
            <p:nvPr/>
          </p:nvCxnSpPr>
          <p:spPr bwMode="auto">
            <a:xfrm flipV="1">
              <a:off x="1214" y="878"/>
              <a:ext cx="1518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845" name="AutoShape 101"/>
            <p:cNvCxnSpPr>
              <a:cxnSpLocks noChangeShapeType="1"/>
              <a:stCxn id="415827" idx="6"/>
              <a:endCxn id="415842" idx="2"/>
            </p:cNvCxnSpPr>
            <p:nvPr/>
          </p:nvCxnSpPr>
          <p:spPr bwMode="auto">
            <a:xfrm flipV="1">
              <a:off x="1214" y="1152"/>
              <a:ext cx="1518" cy="72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847" name="AutoShape 103"/>
            <p:cNvCxnSpPr>
              <a:cxnSpLocks noChangeShapeType="1"/>
              <a:stCxn id="415828" idx="6"/>
              <a:endCxn id="415841" idx="2"/>
            </p:cNvCxnSpPr>
            <p:nvPr/>
          </p:nvCxnSpPr>
          <p:spPr bwMode="auto">
            <a:xfrm flipV="1">
              <a:off x="1350" y="1876"/>
              <a:ext cx="1382" cy="18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848" name="AutoShape 104"/>
            <p:cNvCxnSpPr>
              <a:cxnSpLocks noChangeShapeType="1"/>
              <a:stCxn id="415832" idx="6"/>
              <a:endCxn id="415840" idx="2"/>
            </p:cNvCxnSpPr>
            <p:nvPr/>
          </p:nvCxnSpPr>
          <p:spPr bwMode="auto">
            <a:xfrm flipV="1">
              <a:off x="2212" y="2148"/>
              <a:ext cx="520" cy="41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851" name="AutoShape 107"/>
            <p:cNvCxnSpPr>
              <a:cxnSpLocks noChangeShapeType="1"/>
              <a:stCxn id="415829" idx="4"/>
              <a:endCxn id="415839" idx="4"/>
            </p:cNvCxnSpPr>
            <p:nvPr/>
          </p:nvCxnSpPr>
          <p:spPr bwMode="auto">
            <a:xfrm rot="16200000" flipH="1">
              <a:off x="1655" y="1481"/>
              <a:ext cx="499" cy="1770"/>
            </a:xfrm>
            <a:prstGeom prst="bentConnector3">
              <a:avLst>
                <a:gd name="adj1" fmla="val 126454"/>
              </a:avLst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5853" name="AutoShape 109"/>
            <p:cNvCxnSpPr>
              <a:cxnSpLocks noChangeShapeType="1"/>
              <a:stCxn id="415831" idx="4"/>
              <a:endCxn id="415843" idx="2"/>
            </p:cNvCxnSpPr>
            <p:nvPr/>
          </p:nvCxnSpPr>
          <p:spPr bwMode="auto">
            <a:xfrm rot="16200000" flipH="1">
              <a:off x="1294" y="1481"/>
              <a:ext cx="303" cy="257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5854" name="Text Box 110"/>
            <p:cNvSpPr txBox="1">
              <a:spLocks noChangeArrowheads="1"/>
            </p:cNvSpPr>
            <p:nvPr/>
          </p:nvSpPr>
          <p:spPr bwMode="auto">
            <a:xfrm>
              <a:off x="2896" y="1015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15855" name="Text Box 111"/>
            <p:cNvSpPr txBox="1">
              <a:spLocks noChangeArrowheads="1"/>
            </p:cNvSpPr>
            <p:nvPr/>
          </p:nvSpPr>
          <p:spPr bwMode="auto">
            <a:xfrm>
              <a:off x="2896" y="1741"/>
              <a:ext cx="21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V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15856" name="Text Box 112"/>
            <p:cNvSpPr txBox="1">
              <a:spLocks noChangeArrowheads="1"/>
            </p:cNvSpPr>
            <p:nvPr/>
          </p:nvSpPr>
          <p:spPr bwMode="auto">
            <a:xfrm>
              <a:off x="2896" y="2013"/>
              <a:ext cx="21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V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15857" name="Text Box 113"/>
            <p:cNvSpPr txBox="1">
              <a:spLocks noChangeArrowheads="1"/>
            </p:cNvSpPr>
            <p:nvPr/>
          </p:nvSpPr>
          <p:spPr bwMode="auto">
            <a:xfrm>
              <a:off x="2896" y="2829"/>
              <a:ext cx="25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W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sp>
          <p:nvSpPr>
            <p:cNvPr id="415859" name="Text Box 115"/>
            <p:cNvSpPr txBox="1">
              <a:spLocks noChangeArrowheads="1"/>
            </p:cNvSpPr>
            <p:nvPr/>
          </p:nvSpPr>
          <p:spPr bwMode="auto">
            <a:xfrm>
              <a:off x="2896" y="2421"/>
              <a:ext cx="25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W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</p:grpSp>
      <p:grpSp>
        <p:nvGrpSpPr>
          <p:cNvPr id="415865" name="Group 121"/>
          <p:cNvGrpSpPr>
            <a:grpSpLocks/>
          </p:cNvGrpSpPr>
          <p:nvPr/>
        </p:nvGrpSpPr>
        <p:grpSpPr bwMode="auto">
          <a:xfrm>
            <a:off x="6659563" y="1557338"/>
            <a:ext cx="1585912" cy="1081087"/>
            <a:chOff x="3741" y="935"/>
            <a:chExt cx="999" cy="681"/>
          </a:xfrm>
        </p:grpSpPr>
        <p:sp>
          <p:nvSpPr>
            <p:cNvPr id="415862" name="Line 118"/>
            <p:cNvSpPr>
              <a:spLocks noChangeShapeType="1"/>
            </p:cNvSpPr>
            <p:nvPr/>
          </p:nvSpPr>
          <p:spPr bwMode="auto">
            <a:xfrm>
              <a:off x="4241" y="935"/>
              <a:ext cx="0" cy="54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5863" name="Line 119"/>
            <p:cNvSpPr>
              <a:spLocks noChangeShapeType="1"/>
            </p:cNvSpPr>
            <p:nvPr/>
          </p:nvSpPr>
          <p:spPr bwMode="auto">
            <a:xfrm rot="14400000">
              <a:off x="4014" y="1343"/>
              <a:ext cx="0" cy="54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5864" name="Line 120"/>
            <p:cNvSpPr>
              <a:spLocks noChangeShapeType="1"/>
            </p:cNvSpPr>
            <p:nvPr/>
          </p:nvSpPr>
          <p:spPr bwMode="auto">
            <a:xfrm rot="7200000">
              <a:off x="4468" y="1343"/>
              <a:ext cx="0" cy="54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5866" name="AutoShape 122"/>
          <p:cNvSpPr>
            <a:spLocks noChangeArrowheads="1"/>
          </p:cNvSpPr>
          <p:nvPr/>
        </p:nvSpPr>
        <p:spPr bwMode="auto">
          <a:xfrm>
            <a:off x="7019925" y="3644900"/>
            <a:ext cx="1081088" cy="935038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bg2"/>
            </a:solidFill>
            <a:miter lim="800000"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/>
      <p:bldP spid="4158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do hvězdy - zdroj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6771" name="Rectangle 3"/>
          <p:cNvSpPr>
            <a:spLocks noChangeArrowheads="1"/>
          </p:cNvSpPr>
          <p:nvPr/>
        </p:nvSpPr>
        <p:spPr bwMode="auto">
          <a:xfrm>
            <a:off x="5076825" y="1268413"/>
            <a:ext cx="3671888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Zapojení do hvězdy může mít vyvedený střední vodič - N</a:t>
            </a:r>
            <a:endParaRPr lang="cs-CZ" altLang="cs-CZ" sz="1900" b="1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16858" name="Group 90"/>
          <p:cNvGrpSpPr>
            <a:grpSpLocks/>
          </p:cNvGrpSpPr>
          <p:nvPr/>
        </p:nvGrpSpPr>
        <p:grpSpPr bwMode="auto">
          <a:xfrm>
            <a:off x="179388" y="1179513"/>
            <a:ext cx="4394200" cy="3689350"/>
            <a:chOff x="113" y="743"/>
            <a:chExt cx="2768" cy="2324"/>
          </a:xfrm>
        </p:grpSpPr>
        <p:sp>
          <p:nvSpPr>
            <p:cNvPr id="416773" name="Text Box 5"/>
            <p:cNvSpPr txBox="1">
              <a:spLocks noChangeArrowheads="1"/>
            </p:cNvSpPr>
            <p:nvPr/>
          </p:nvSpPr>
          <p:spPr bwMode="auto">
            <a:xfrm>
              <a:off x="2625" y="743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  <p:grpSp>
          <p:nvGrpSpPr>
            <p:cNvPr id="416777" name="Group 9"/>
            <p:cNvGrpSpPr>
              <a:grpSpLocks/>
            </p:cNvGrpSpPr>
            <p:nvPr/>
          </p:nvGrpSpPr>
          <p:grpSpPr bwMode="auto">
            <a:xfrm rot="41400000">
              <a:off x="369" y="2345"/>
              <a:ext cx="137" cy="69"/>
              <a:chOff x="294" y="3589"/>
              <a:chExt cx="137" cy="69"/>
            </a:xfrm>
          </p:grpSpPr>
          <p:sp>
            <p:nvSpPr>
              <p:cNvPr id="416778" name="Arc 10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779" name="Arc 11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780" name="Group 12"/>
            <p:cNvGrpSpPr>
              <a:grpSpLocks/>
            </p:cNvGrpSpPr>
            <p:nvPr/>
          </p:nvGrpSpPr>
          <p:grpSpPr bwMode="auto">
            <a:xfrm rot="41400000">
              <a:off x="487" y="2277"/>
              <a:ext cx="137" cy="69"/>
              <a:chOff x="294" y="3589"/>
              <a:chExt cx="137" cy="69"/>
            </a:xfrm>
          </p:grpSpPr>
          <p:sp>
            <p:nvSpPr>
              <p:cNvPr id="416781" name="Arc 13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782" name="Arc 14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783" name="Group 15"/>
            <p:cNvGrpSpPr>
              <a:grpSpLocks/>
            </p:cNvGrpSpPr>
            <p:nvPr/>
          </p:nvGrpSpPr>
          <p:grpSpPr bwMode="auto">
            <a:xfrm rot="41400000">
              <a:off x="605" y="2208"/>
              <a:ext cx="137" cy="69"/>
              <a:chOff x="294" y="3589"/>
              <a:chExt cx="137" cy="69"/>
            </a:xfrm>
          </p:grpSpPr>
          <p:sp>
            <p:nvSpPr>
              <p:cNvPr id="416784" name="Arc 16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785" name="Arc 17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16786" name="Line 18"/>
            <p:cNvSpPr>
              <a:spLocks noChangeShapeType="1"/>
            </p:cNvSpPr>
            <p:nvPr/>
          </p:nvSpPr>
          <p:spPr bwMode="auto">
            <a:xfrm rot="14400000" flipV="1">
              <a:off x="293" y="2385"/>
              <a:ext cx="0" cy="2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787" name="Line 19"/>
            <p:cNvSpPr>
              <a:spLocks noChangeShapeType="1"/>
            </p:cNvSpPr>
            <p:nvPr/>
          </p:nvSpPr>
          <p:spPr bwMode="auto">
            <a:xfrm rot="19800000">
              <a:off x="729" y="2128"/>
              <a:ext cx="423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789" name="Oval 21"/>
            <p:cNvSpPr>
              <a:spLocks noChangeArrowheads="1"/>
            </p:cNvSpPr>
            <p:nvPr/>
          </p:nvSpPr>
          <p:spPr bwMode="auto">
            <a:xfrm>
              <a:off x="113" y="251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16793" name="Group 25"/>
            <p:cNvGrpSpPr>
              <a:grpSpLocks/>
            </p:cNvGrpSpPr>
            <p:nvPr/>
          </p:nvGrpSpPr>
          <p:grpSpPr bwMode="auto">
            <a:xfrm rot="45000000">
              <a:off x="1548" y="2198"/>
              <a:ext cx="137" cy="69"/>
              <a:chOff x="294" y="3589"/>
              <a:chExt cx="137" cy="69"/>
            </a:xfrm>
          </p:grpSpPr>
          <p:sp>
            <p:nvSpPr>
              <p:cNvPr id="416794" name="Arc 26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795" name="Arc 27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796" name="Group 28"/>
            <p:cNvGrpSpPr>
              <a:grpSpLocks/>
            </p:cNvGrpSpPr>
            <p:nvPr/>
          </p:nvGrpSpPr>
          <p:grpSpPr bwMode="auto">
            <a:xfrm rot="45000000">
              <a:off x="1666" y="2266"/>
              <a:ext cx="137" cy="69"/>
              <a:chOff x="294" y="3589"/>
              <a:chExt cx="137" cy="69"/>
            </a:xfrm>
          </p:grpSpPr>
          <p:sp>
            <p:nvSpPr>
              <p:cNvPr id="416797" name="Arc 29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798" name="Arc 30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799" name="Group 31"/>
            <p:cNvGrpSpPr>
              <a:grpSpLocks/>
            </p:cNvGrpSpPr>
            <p:nvPr/>
          </p:nvGrpSpPr>
          <p:grpSpPr bwMode="auto">
            <a:xfrm rot="45000000">
              <a:off x="1784" y="2334"/>
              <a:ext cx="137" cy="69"/>
              <a:chOff x="294" y="3589"/>
              <a:chExt cx="137" cy="69"/>
            </a:xfrm>
          </p:grpSpPr>
          <p:sp>
            <p:nvSpPr>
              <p:cNvPr id="416800" name="Arc 32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801" name="Arc 33"/>
              <p:cNvSpPr>
                <a:spLocks noChangeAspect="1"/>
              </p:cNvSpPr>
              <p:nvPr/>
            </p:nvSpPr>
            <p:spPr bwMode="auto">
              <a:xfrm>
                <a:off x="363" y="3589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16802" name="Line 34"/>
            <p:cNvSpPr>
              <a:spLocks noChangeShapeType="1"/>
            </p:cNvSpPr>
            <p:nvPr/>
          </p:nvSpPr>
          <p:spPr bwMode="auto">
            <a:xfrm rot="18000000" flipV="1">
              <a:off x="1366" y="1928"/>
              <a:ext cx="0" cy="4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03" name="Line 35"/>
            <p:cNvSpPr>
              <a:spLocks noChangeShapeType="1"/>
            </p:cNvSpPr>
            <p:nvPr/>
          </p:nvSpPr>
          <p:spPr bwMode="auto">
            <a:xfrm rot="23400000">
              <a:off x="1886" y="2500"/>
              <a:ext cx="25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05" name="Oval 37"/>
            <p:cNvSpPr>
              <a:spLocks noChangeArrowheads="1"/>
            </p:cNvSpPr>
            <p:nvPr/>
          </p:nvSpPr>
          <p:spPr bwMode="auto">
            <a:xfrm>
              <a:off x="2108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416810" name="Group 42"/>
            <p:cNvGrpSpPr>
              <a:grpSpLocks/>
            </p:cNvGrpSpPr>
            <p:nvPr/>
          </p:nvGrpSpPr>
          <p:grpSpPr bwMode="auto">
            <a:xfrm rot="27000000">
              <a:off x="1144" y="1196"/>
              <a:ext cx="137" cy="69"/>
              <a:chOff x="294" y="3565"/>
              <a:chExt cx="137" cy="69"/>
            </a:xfrm>
          </p:grpSpPr>
          <p:sp>
            <p:nvSpPr>
              <p:cNvPr id="416811" name="Arc 43"/>
              <p:cNvSpPr>
                <a:spLocks noChangeAspect="1"/>
              </p:cNvSpPr>
              <p:nvPr/>
            </p:nvSpPr>
            <p:spPr bwMode="auto">
              <a:xfrm rot="16200000">
                <a:off x="294" y="3566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812" name="Arc 44"/>
              <p:cNvSpPr>
                <a:spLocks noChangeAspect="1"/>
              </p:cNvSpPr>
              <p:nvPr/>
            </p:nvSpPr>
            <p:spPr bwMode="auto">
              <a:xfrm>
                <a:off x="363" y="3565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813" name="Group 45"/>
            <p:cNvGrpSpPr>
              <a:grpSpLocks/>
            </p:cNvGrpSpPr>
            <p:nvPr/>
          </p:nvGrpSpPr>
          <p:grpSpPr bwMode="auto">
            <a:xfrm rot="27000000">
              <a:off x="1133" y="1320"/>
              <a:ext cx="137" cy="93"/>
              <a:chOff x="294" y="3565"/>
              <a:chExt cx="137" cy="93"/>
            </a:xfrm>
          </p:grpSpPr>
          <p:sp>
            <p:nvSpPr>
              <p:cNvPr id="416814" name="Arc 46"/>
              <p:cNvSpPr>
                <a:spLocks noChangeAspect="1"/>
              </p:cNvSpPr>
              <p:nvPr/>
            </p:nvSpPr>
            <p:spPr bwMode="auto">
              <a:xfrm rot="16200000">
                <a:off x="294" y="3590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815" name="Arc 47"/>
              <p:cNvSpPr>
                <a:spLocks noChangeAspect="1"/>
              </p:cNvSpPr>
              <p:nvPr/>
            </p:nvSpPr>
            <p:spPr bwMode="auto">
              <a:xfrm>
                <a:off x="363" y="3565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416816" name="Group 48"/>
            <p:cNvGrpSpPr>
              <a:grpSpLocks/>
            </p:cNvGrpSpPr>
            <p:nvPr/>
          </p:nvGrpSpPr>
          <p:grpSpPr bwMode="auto">
            <a:xfrm rot="27000000">
              <a:off x="1145" y="1469"/>
              <a:ext cx="137" cy="69"/>
              <a:chOff x="294" y="3565"/>
              <a:chExt cx="137" cy="69"/>
            </a:xfrm>
          </p:grpSpPr>
          <p:sp>
            <p:nvSpPr>
              <p:cNvPr id="416817" name="Arc 49"/>
              <p:cNvSpPr>
                <a:spLocks noChangeAspect="1"/>
              </p:cNvSpPr>
              <p:nvPr/>
            </p:nvSpPr>
            <p:spPr bwMode="auto">
              <a:xfrm rot="16200000">
                <a:off x="294" y="3566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6818" name="Arc 50"/>
              <p:cNvSpPr>
                <a:spLocks noChangeAspect="1"/>
              </p:cNvSpPr>
              <p:nvPr/>
            </p:nvSpPr>
            <p:spPr bwMode="auto">
              <a:xfrm>
                <a:off x="363" y="3565"/>
                <a:ext cx="68" cy="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16819" name="Line 51"/>
            <p:cNvSpPr>
              <a:spLocks noChangeShapeType="1"/>
            </p:cNvSpPr>
            <p:nvPr/>
          </p:nvSpPr>
          <p:spPr bwMode="auto">
            <a:xfrm flipV="1">
              <a:off x="1155" y="924"/>
              <a:ext cx="0" cy="2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0" name="Line 52"/>
            <p:cNvSpPr>
              <a:spLocks noChangeShapeType="1"/>
            </p:cNvSpPr>
            <p:nvPr/>
          </p:nvSpPr>
          <p:spPr bwMode="auto">
            <a:xfrm rot="5400000">
              <a:off x="956" y="1780"/>
              <a:ext cx="399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1" name="Oval 53"/>
            <p:cNvSpPr>
              <a:spLocks noChangeArrowheads="1"/>
            </p:cNvSpPr>
            <p:nvPr/>
          </p:nvSpPr>
          <p:spPr bwMode="auto">
            <a:xfrm>
              <a:off x="1110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2" name="Oval 54"/>
            <p:cNvSpPr>
              <a:spLocks noChangeArrowheads="1"/>
            </p:cNvSpPr>
            <p:nvPr/>
          </p:nvSpPr>
          <p:spPr bwMode="auto">
            <a:xfrm>
              <a:off x="1110" y="834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3" name="Oval 55"/>
            <p:cNvSpPr>
              <a:spLocks noChangeArrowheads="1"/>
            </p:cNvSpPr>
            <p:nvPr/>
          </p:nvSpPr>
          <p:spPr bwMode="auto">
            <a:xfrm>
              <a:off x="2473" y="83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5" name="Oval 57"/>
            <p:cNvSpPr>
              <a:spLocks noChangeArrowheads="1"/>
            </p:cNvSpPr>
            <p:nvPr/>
          </p:nvSpPr>
          <p:spPr bwMode="auto">
            <a:xfrm>
              <a:off x="2473" y="2522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7" name="Oval 59"/>
            <p:cNvSpPr>
              <a:spLocks noChangeArrowheads="1"/>
            </p:cNvSpPr>
            <p:nvPr/>
          </p:nvSpPr>
          <p:spPr bwMode="auto">
            <a:xfrm>
              <a:off x="2472" y="1977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28" name="Oval 60"/>
            <p:cNvSpPr>
              <a:spLocks noChangeArrowheads="1"/>
            </p:cNvSpPr>
            <p:nvPr/>
          </p:nvSpPr>
          <p:spPr bwMode="auto">
            <a:xfrm>
              <a:off x="2473" y="2873"/>
              <a:ext cx="92" cy="92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416829" name="AutoShape 61"/>
            <p:cNvCxnSpPr>
              <a:cxnSpLocks noChangeShapeType="1"/>
              <a:stCxn id="416822" idx="6"/>
              <a:endCxn id="416823" idx="2"/>
            </p:cNvCxnSpPr>
            <p:nvPr/>
          </p:nvCxnSpPr>
          <p:spPr bwMode="auto">
            <a:xfrm flipV="1">
              <a:off x="1214" y="878"/>
              <a:ext cx="1247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6834" name="AutoShape 66"/>
            <p:cNvCxnSpPr>
              <a:cxnSpLocks noChangeShapeType="1"/>
              <a:stCxn id="416789" idx="4"/>
              <a:endCxn id="416828" idx="2"/>
            </p:cNvCxnSpPr>
            <p:nvPr/>
          </p:nvCxnSpPr>
          <p:spPr bwMode="auto">
            <a:xfrm rot="16200000" flipH="1">
              <a:off x="1158" y="1617"/>
              <a:ext cx="303" cy="230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6835" name="Text Box 67"/>
            <p:cNvSpPr txBox="1">
              <a:spLocks noChangeArrowheads="1"/>
            </p:cNvSpPr>
            <p:nvPr/>
          </p:nvSpPr>
          <p:spPr bwMode="auto">
            <a:xfrm>
              <a:off x="2609" y="1877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N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416837" name="Text Box 69"/>
            <p:cNvSpPr txBox="1">
              <a:spLocks noChangeArrowheads="1"/>
            </p:cNvSpPr>
            <p:nvPr/>
          </p:nvSpPr>
          <p:spPr bwMode="auto">
            <a:xfrm>
              <a:off x="2625" y="2421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2</a:t>
              </a:r>
            </a:p>
          </p:txBody>
        </p:sp>
        <p:sp>
          <p:nvSpPr>
            <p:cNvPr id="416838" name="Text Box 70"/>
            <p:cNvSpPr txBox="1">
              <a:spLocks noChangeArrowheads="1"/>
            </p:cNvSpPr>
            <p:nvPr/>
          </p:nvSpPr>
          <p:spPr bwMode="auto">
            <a:xfrm>
              <a:off x="2625" y="2829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cxnSp>
          <p:nvCxnSpPr>
            <p:cNvPr id="416851" name="AutoShape 83"/>
            <p:cNvCxnSpPr>
              <a:cxnSpLocks noChangeShapeType="1"/>
              <a:stCxn id="416805" idx="6"/>
              <a:endCxn id="416825" idx="2"/>
            </p:cNvCxnSpPr>
            <p:nvPr/>
          </p:nvCxnSpPr>
          <p:spPr bwMode="auto">
            <a:xfrm>
              <a:off x="2212" y="2568"/>
              <a:ext cx="24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6852" name="AutoShape 84"/>
            <p:cNvCxnSpPr>
              <a:cxnSpLocks noChangeShapeType="1"/>
              <a:stCxn id="416827" idx="2"/>
              <a:endCxn id="416802" idx="1"/>
            </p:cNvCxnSpPr>
            <p:nvPr/>
          </p:nvCxnSpPr>
          <p:spPr bwMode="auto">
            <a:xfrm flipH="1" flipV="1">
              <a:off x="1182" y="2022"/>
              <a:ext cx="1278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6854" name="Line 86"/>
          <p:cNvSpPr>
            <a:spLocks noChangeShapeType="1"/>
          </p:cNvSpPr>
          <p:nvPr/>
        </p:nvSpPr>
        <p:spPr bwMode="auto">
          <a:xfrm>
            <a:off x="3995738" y="1557338"/>
            <a:ext cx="0" cy="14382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6855" name="Text Box 87"/>
          <p:cNvSpPr txBox="1">
            <a:spLocks noChangeArrowheads="1"/>
          </p:cNvSpPr>
          <p:nvPr/>
        </p:nvSpPr>
        <p:spPr bwMode="auto">
          <a:xfrm>
            <a:off x="4067175" y="1989138"/>
            <a:ext cx="31636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effectLst/>
              </a:rPr>
              <a:t>f</a:t>
            </a:r>
          </a:p>
        </p:txBody>
      </p:sp>
      <p:sp>
        <p:nvSpPr>
          <p:cNvPr id="416857" name="Rectangle 89"/>
          <p:cNvSpPr>
            <a:spLocks noChangeArrowheads="1"/>
          </p:cNvSpPr>
          <p:nvPr/>
        </p:nvSpPr>
        <p:spPr bwMode="auto">
          <a:xfrm>
            <a:off x="5076825" y="2057400"/>
            <a:ext cx="3887788" cy="223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Napětí mezi fázovým a středním vodičem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fázové napětí U</a:t>
            </a:r>
            <a:r>
              <a:rPr lang="cs-CZ" altLang="cs-CZ" sz="19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f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Napětí mezi dvěma fázovými vodiči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sdružené napětí 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Proud cívkou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fázový proud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I (předpokládáme všechny proudy stejné)</a:t>
            </a:r>
          </a:p>
        </p:txBody>
      </p:sp>
      <p:sp>
        <p:nvSpPr>
          <p:cNvPr id="416859" name="Line 91"/>
          <p:cNvSpPr>
            <a:spLocks noChangeShapeType="1"/>
          </p:cNvSpPr>
          <p:nvPr/>
        </p:nvSpPr>
        <p:spPr bwMode="auto">
          <a:xfrm>
            <a:off x="3419475" y="1557338"/>
            <a:ext cx="0" cy="23034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6860" name="Text Box 92"/>
          <p:cNvSpPr txBox="1">
            <a:spLocks noChangeArrowheads="1"/>
          </p:cNvSpPr>
          <p:nvPr/>
        </p:nvSpPr>
        <p:spPr bwMode="auto">
          <a:xfrm>
            <a:off x="3419475" y="2276475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</a:rPr>
              <a:t>U</a:t>
            </a:r>
            <a:endParaRPr lang="cs-CZ" altLang="cs-CZ" sz="2000" b="1" baseline="-25000">
              <a:solidFill>
                <a:schemeClr val="bg2"/>
              </a:solidFill>
              <a:effectLst/>
            </a:endParaRPr>
          </a:p>
        </p:txBody>
      </p:sp>
      <p:grpSp>
        <p:nvGrpSpPr>
          <p:cNvPr id="416865" name="Group 97"/>
          <p:cNvGrpSpPr>
            <a:grpSpLocks/>
          </p:cNvGrpSpPr>
          <p:nvPr/>
        </p:nvGrpSpPr>
        <p:grpSpPr bwMode="auto">
          <a:xfrm>
            <a:off x="2176463" y="963613"/>
            <a:ext cx="666750" cy="381000"/>
            <a:chOff x="1371" y="607"/>
            <a:chExt cx="420" cy="240"/>
          </a:xfrm>
        </p:grpSpPr>
        <p:sp>
          <p:nvSpPr>
            <p:cNvPr id="416861" name="Line 93"/>
            <p:cNvSpPr>
              <a:spLocks noChangeShapeType="1"/>
            </p:cNvSpPr>
            <p:nvPr/>
          </p:nvSpPr>
          <p:spPr bwMode="auto">
            <a:xfrm>
              <a:off x="1519" y="754"/>
              <a:ext cx="27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6864" name="Text Box 96"/>
            <p:cNvSpPr txBox="1">
              <a:spLocks noChangeArrowheads="1"/>
            </p:cNvSpPr>
            <p:nvPr/>
          </p:nvSpPr>
          <p:spPr bwMode="auto">
            <a:xfrm>
              <a:off x="1371" y="607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I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6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6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6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6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6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6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6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/>
      <p:bldP spid="416854" grpId="0" animBg="1"/>
      <p:bldP spid="416855" grpId="0"/>
      <p:bldP spid="416859" grpId="0" animBg="1"/>
      <p:bldP spid="4168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Vztah mezi fázovým a sdruženým napětím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179388" y="4941888"/>
            <a:ext cx="4679950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Sdružené napětí je dáno fázorovým rozdílem dvou fázových napětí</a:t>
            </a:r>
            <a:endParaRPr lang="cs-CZ" altLang="cs-CZ" sz="19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pSp>
        <p:nvGrpSpPr>
          <p:cNvPr id="417875" name="Group 83"/>
          <p:cNvGrpSpPr>
            <a:grpSpLocks/>
          </p:cNvGrpSpPr>
          <p:nvPr/>
        </p:nvGrpSpPr>
        <p:grpSpPr bwMode="auto">
          <a:xfrm>
            <a:off x="179388" y="1179513"/>
            <a:ext cx="4394200" cy="3689350"/>
            <a:chOff x="113" y="743"/>
            <a:chExt cx="2768" cy="2324"/>
          </a:xfrm>
        </p:grpSpPr>
        <p:grpSp>
          <p:nvGrpSpPr>
            <p:cNvPr id="417796" name="Group 4"/>
            <p:cNvGrpSpPr>
              <a:grpSpLocks/>
            </p:cNvGrpSpPr>
            <p:nvPr/>
          </p:nvGrpSpPr>
          <p:grpSpPr bwMode="auto">
            <a:xfrm>
              <a:off x="113" y="743"/>
              <a:ext cx="2768" cy="2324"/>
              <a:chOff x="113" y="743"/>
              <a:chExt cx="2768" cy="2324"/>
            </a:xfrm>
          </p:grpSpPr>
          <p:sp>
            <p:nvSpPr>
              <p:cNvPr id="417797" name="Text Box 5"/>
              <p:cNvSpPr txBox="1">
                <a:spLocks noChangeArrowheads="1"/>
              </p:cNvSpPr>
              <p:nvPr/>
            </p:nvSpPr>
            <p:spPr bwMode="auto">
              <a:xfrm>
                <a:off x="2625" y="743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417798" name="Group 6"/>
              <p:cNvGrpSpPr>
                <a:grpSpLocks/>
              </p:cNvGrpSpPr>
              <p:nvPr/>
            </p:nvGrpSpPr>
            <p:grpSpPr bwMode="auto">
              <a:xfrm rot="41400000">
                <a:off x="369" y="2345"/>
                <a:ext cx="137" cy="69"/>
                <a:chOff x="294" y="3589"/>
                <a:chExt cx="137" cy="69"/>
              </a:xfrm>
            </p:grpSpPr>
            <p:sp>
              <p:nvSpPr>
                <p:cNvPr id="417799" name="Arc 7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00" name="Arc 8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01" name="Group 9"/>
              <p:cNvGrpSpPr>
                <a:grpSpLocks/>
              </p:cNvGrpSpPr>
              <p:nvPr/>
            </p:nvGrpSpPr>
            <p:grpSpPr bwMode="auto">
              <a:xfrm rot="41400000">
                <a:off x="487" y="2277"/>
                <a:ext cx="137" cy="69"/>
                <a:chOff x="294" y="3589"/>
                <a:chExt cx="137" cy="69"/>
              </a:xfrm>
            </p:grpSpPr>
            <p:sp>
              <p:nvSpPr>
                <p:cNvPr id="417802" name="Arc 10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03" name="Arc 11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04" name="Group 12"/>
              <p:cNvGrpSpPr>
                <a:grpSpLocks/>
              </p:cNvGrpSpPr>
              <p:nvPr/>
            </p:nvGrpSpPr>
            <p:grpSpPr bwMode="auto">
              <a:xfrm rot="41400000">
                <a:off x="605" y="2208"/>
                <a:ext cx="137" cy="69"/>
                <a:chOff x="294" y="3589"/>
                <a:chExt cx="137" cy="69"/>
              </a:xfrm>
            </p:grpSpPr>
            <p:sp>
              <p:nvSpPr>
                <p:cNvPr id="417805" name="Arc 13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06" name="Arc 14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7807" name="Line 15"/>
              <p:cNvSpPr>
                <a:spLocks noChangeShapeType="1"/>
              </p:cNvSpPr>
              <p:nvPr/>
            </p:nvSpPr>
            <p:spPr bwMode="auto">
              <a:xfrm rot="14400000" flipV="1">
                <a:off x="293" y="2385"/>
                <a:ext cx="0" cy="23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08" name="Line 16"/>
              <p:cNvSpPr>
                <a:spLocks noChangeShapeType="1"/>
              </p:cNvSpPr>
              <p:nvPr/>
            </p:nvSpPr>
            <p:spPr bwMode="auto">
              <a:xfrm rot="19800000">
                <a:off x="729" y="2128"/>
                <a:ext cx="423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09" name="Oval 17"/>
              <p:cNvSpPr>
                <a:spLocks noChangeArrowheads="1"/>
              </p:cNvSpPr>
              <p:nvPr/>
            </p:nvSpPr>
            <p:spPr bwMode="auto">
              <a:xfrm>
                <a:off x="113" y="2512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417810" name="Group 18"/>
              <p:cNvGrpSpPr>
                <a:grpSpLocks/>
              </p:cNvGrpSpPr>
              <p:nvPr/>
            </p:nvGrpSpPr>
            <p:grpSpPr bwMode="auto">
              <a:xfrm rot="45000000">
                <a:off x="1548" y="2198"/>
                <a:ext cx="137" cy="69"/>
                <a:chOff x="294" y="3589"/>
                <a:chExt cx="137" cy="69"/>
              </a:xfrm>
            </p:grpSpPr>
            <p:sp>
              <p:nvSpPr>
                <p:cNvPr id="417811" name="Arc 19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12" name="Arc 20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13" name="Group 21"/>
              <p:cNvGrpSpPr>
                <a:grpSpLocks/>
              </p:cNvGrpSpPr>
              <p:nvPr/>
            </p:nvGrpSpPr>
            <p:grpSpPr bwMode="auto">
              <a:xfrm rot="45000000">
                <a:off x="1666" y="2266"/>
                <a:ext cx="137" cy="69"/>
                <a:chOff x="294" y="3589"/>
                <a:chExt cx="137" cy="69"/>
              </a:xfrm>
            </p:grpSpPr>
            <p:sp>
              <p:nvSpPr>
                <p:cNvPr id="417814" name="Arc 22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15" name="Arc 23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16" name="Group 24"/>
              <p:cNvGrpSpPr>
                <a:grpSpLocks/>
              </p:cNvGrpSpPr>
              <p:nvPr/>
            </p:nvGrpSpPr>
            <p:grpSpPr bwMode="auto">
              <a:xfrm rot="45000000">
                <a:off x="1784" y="2334"/>
                <a:ext cx="137" cy="69"/>
                <a:chOff x="294" y="3589"/>
                <a:chExt cx="137" cy="69"/>
              </a:xfrm>
            </p:grpSpPr>
            <p:sp>
              <p:nvSpPr>
                <p:cNvPr id="417817" name="Arc 25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18" name="Arc 26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7819" name="Line 27"/>
              <p:cNvSpPr>
                <a:spLocks noChangeShapeType="1"/>
              </p:cNvSpPr>
              <p:nvPr/>
            </p:nvSpPr>
            <p:spPr bwMode="auto">
              <a:xfrm rot="18000000" flipV="1">
                <a:off x="1366" y="1928"/>
                <a:ext cx="0" cy="40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20" name="Line 28"/>
              <p:cNvSpPr>
                <a:spLocks noChangeShapeType="1"/>
              </p:cNvSpPr>
              <p:nvPr/>
            </p:nvSpPr>
            <p:spPr bwMode="auto">
              <a:xfrm rot="23400000">
                <a:off x="1886" y="2500"/>
                <a:ext cx="251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21" name="Oval 29"/>
              <p:cNvSpPr>
                <a:spLocks noChangeArrowheads="1"/>
              </p:cNvSpPr>
              <p:nvPr/>
            </p:nvSpPr>
            <p:spPr bwMode="auto">
              <a:xfrm>
                <a:off x="2108" y="2522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417822" name="Group 30"/>
              <p:cNvGrpSpPr>
                <a:grpSpLocks/>
              </p:cNvGrpSpPr>
              <p:nvPr/>
            </p:nvGrpSpPr>
            <p:grpSpPr bwMode="auto">
              <a:xfrm rot="27000000">
                <a:off x="1120" y="1196"/>
                <a:ext cx="137" cy="69"/>
                <a:chOff x="294" y="3589"/>
                <a:chExt cx="137" cy="69"/>
              </a:xfrm>
            </p:grpSpPr>
            <p:sp>
              <p:nvSpPr>
                <p:cNvPr id="417823" name="Arc 31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24" name="Arc 32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25" name="Group 33"/>
              <p:cNvGrpSpPr>
                <a:grpSpLocks/>
              </p:cNvGrpSpPr>
              <p:nvPr/>
            </p:nvGrpSpPr>
            <p:grpSpPr bwMode="auto">
              <a:xfrm rot="27000000">
                <a:off x="1121" y="1332"/>
                <a:ext cx="137" cy="69"/>
                <a:chOff x="294" y="3589"/>
                <a:chExt cx="137" cy="69"/>
              </a:xfrm>
            </p:grpSpPr>
            <p:sp>
              <p:nvSpPr>
                <p:cNvPr id="417826" name="Arc 34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27" name="Arc 35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7828" name="Group 36"/>
              <p:cNvGrpSpPr>
                <a:grpSpLocks/>
              </p:cNvGrpSpPr>
              <p:nvPr/>
            </p:nvGrpSpPr>
            <p:grpSpPr bwMode="auto">
              <a:xfrm rot="27000000">
                <a:off x="1121" y="1469"/>
                <a:ext cx="137" cy="69"/>
                <a:chOff x="294" y="3589"/>
                <a:chExt cx="137" cy="69"/>
              </a:xfrm>
            </p:grpSpPr>
            <p:sp>
              <p:nvSpPr>
                <p:cNvPr id="417829" name="Arc 37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7830" name="Arc 38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7831" name="Line 39"/>
              <p:cNvSpPr>
                <a:spLocks noChangeShapeType="1"/>
              </p:cNvSpPr>
              <p:nvPr/>
            </p:nvSpPr>
            <p:spPr bwMode="auto">
              <a:xfrm flipV="1">
                <a:off x="1155" y="924"/>
                <a:ext cx="0" cy="23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2" name="Line 40"/>
              <p:cNvSpPr>
                <a:spLocks noChangeShapeType="1"/>
              </p:cNvSpPr>
              <p:nvPr/>
            </p:nvSpPr>
            <p:spPr bwMode="auto">
              <a:xfrm rot="5400000">
                <a:off x="956" y="1780"/>
                <a:ext cx="399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3" name="Oval 41"/>
              <p:cNvSpPr>
                <a:spLocks noChangeArrowheads="1"/>
              </p:cNvSpPr>
              <p:nvPr/>
            </p:nvSpPr>
            <p:spPr bwMode="auto">
              <a:xfrm>
                <a:off x="1110" y="1977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4" name="Oval 42"/>
              <p:cNvSpPr>
                <a:spLocks noChangeArrowheads="1"/>
              </p:cNvSpPr>
              <p:nvPr/>
            </p:nvSpPr>
            <p:spPr bwMode="auto">
              <a:xfrm>
                <a:off x="1110" y="834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5" name="Oval 43"/>
              <p:cNvSpPr>
                <a:spLocks noChangeArrowheads="1"/>
              </p:cNvSpPr>
              <p:nvPr/>
            </p:nvSpPr>
            <p:spPr bwMode="auto">
              <a:xfrm>
                <a:off x="2473" y="832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6" name="Oval 44"/>
              <p:cNvSpPr>
                <a:spLocks noChangeArrowheads="1"/>
              </p:cNvSpPr>
              <p:nvPr/>
            </p:nvSpPr>
            <p:spPr bwMode="auto">
              <a:xfrm>
                <a:off x="2473" y="2522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7" name="Oval 45"/>
              <p:cNvSpPr>
                <a:spLocks noChangeArrowheads="1"/>
              </p:cNvSpPr>
              <p:nvPr/>
            </p:nvSpPr>
            <p:spPr bwMode="auto">
              <a:xfrm>
                <a:off x="2472" y="1977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7838" name="Oval 46"/>
              <p:cNvSpPr>
                <a:spLocks noChangeArrowheads="1"/>
              </p:cNvSpPr>
              <p:nvPr/>
            </p:nvSpPr>
            <p:spPr bwMode="auto">
              <a:xfrm>
                <a:off x="2473" y="2873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417839" name="AutoShape 47"/>
              <p:cNvCxnSpPr>
                <a:cxnSpLocks noChangeShapeType="1"/>
                <a:stCxn id="417834" idx="6"/>
                <a:endCxn id="417835" idx="2"/>
              </p:cNvCxnSpPr>
              <p:nvPr/>
            </p:nvCxnSpPr>
            <p:spPr bwMode="auto">
              <a:xfrm flipV="1">
                <a:off x="1214" y="878"/>
                <a:ext cx="1247" cy="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7840" name="AutoShape 48"/>
              <p:cNvCxnSpPr>
                <a:cxnSpLocks noChangeShapeType="1"/>
                <a:stCxn id="417809" idx="4"/>
                <a:endCxn id="417838" idx="2"/>
              </p:cNvCxnSpPr>
              <p:nvPr/>
            </p:nvCxnSpPr>
            <p:spPr bwMode="auto">
              <a:xfrm rot="16200000" flipH="1">
                <a:off x="1158" y="1617"/>
                <a:ext cx="303" cy="2302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7841" name="Text Box 49"/>
              <p:cNvSpPr txBox="1">
                <a:spLocks noChangeArrowheads="1"/>
              </p:cNvSpPr>
              <p:nvPr/>
            </p:nvSpPr>
            <p:spPr bwMode="auto">
              <a:xfrm>
                <a:off x="2609" y="1877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N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417842" name="Text Box 50"/>
              <p:cNvSpPr txBox="1">
                <a:spLocks noChangeArrowheads="1"/>
              </p:cNvSpPr>
              <p:nvPr/>
            </p:nvSpPr>
            <p:spPr bwMode="auto">
              <a:xfrm>
                <a:off x="2625" y="2421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417843" name="Text Box 51"/>
              <p:cNvSpPr txBox="1">
                <a:spLocks noChangeArrowheads="1"/>
              </p:cNvSpPr>
              <p:nvPr/>
            </p:nvSpPr>
            <p:spPr bwMode="auto">
              <a:xfrm>
                <a:off x="2625" y="2829"/>
                <a:ext cx="256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3</a:t>
                </a:r>
              </a:p>
            </p:txBody>
          </p:sp>
          <p:cxnSp>
            <p:nvCxnSpPr>
              <p:cNvPr id="417844" name="AutoShape 52"/>
              <p:cNvCxnSpPr>
                <a:cxnSpLocks noChangeShapeType="1"/>
                <a:stCxn id="417821" idx="6"/>
                <a:endCxn id="417836" idx="2"/>
              </p:cNvCxnSpPr>
              <p:nvPr/>
            </p:nvCxnSpPr>
            <p:spPr bwMode="auto">
              <a:xfrm>
                <a:off x="2212" y="2568"/>
                <a:ext cx="249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7845" name="AutoShape 53"/>
              <p:cNvCxnSpPr>
                <a:cxnSpLocks noChangeShapeType="1"/>
                <a:stCxn id="417837" idx="2"/>
                <a:endCxn id="417819" idx="1"/>
              </p:cNvCxnSpPr>
              <p:nvPr/>
            </p:nvCxnSpPr>
            <p:spPr bwMode="auto">
              <a:xfrm flipH="1" flipV="1">
                <a:off x="1182" y="2022"/>
                <a:ext cx="1278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17846" name="Line 54"/>
            <p:cNvSpPr>
              <a:spLocks noChangeShapeType="1"/>
            </p:cNvSpPr>
            <p:nvPr/>
          </p:nvSpPr>
          <p:spPr bwMode="auto">
            <a:xfrm>
              <a:off x="2517" y="981"/>
              <a:ext cx="0" cy="9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7847" name="Text Box 55"/>
            <p:cNvSpPr txBox="1">
              <a:spLocks noChangeArrowheads="1"/>
            </p:cNvSpPr>
            <p:nvPr/>
          </p:nvSpPr>
          <p:spPr bwMode="auto">
            <a:xfrm>
              <a:off x="2562" y="1253"/>
              <a:ext cx="19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f</a:t>
              </a:r>
            </a:p>
          </p:txBody>
        </p:sp>
        <p:sp>
          <p:nvSpPr>
            <p:cNvPr id="417849" name="Line 57"/>
            <p:cNvSpPr>
              <a:spLocks noChangeShapeType="1"/>
            </p:cNvSpPr>
            <p:nvPr/>
          </p:nvSpPr>
          <p:spPr bwMode="auto">
            <a:xfrm>
              <a:off x="2154" y="981"/>
              <a:ext cx="0" cy="14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7850" name="Text Box 58"/>
            <p:cNvSpPr txBox="1">
              <a:spLocks noChangeArrowheads="1"/>
            </p:cNvSpPr>
            <p:nvPr/>
          </p:nvSpPr>
          <p:spPr bwMode="auto">
            <a:xfrm>
              <a:off x="2154" y="1434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U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pSp>
        <p:nvGrpSpPr>
          <p:cNvPr id="417858" name="Group 66"/>
          <p:cNvGrpSpPr>
            <a:grpSpLocks/>
          </p:cNvGrpSpPr>
          <p:nvPr/>
        </p:nvGrpSpPr>
        <p:grpSpPr bwMode="auto">
          <a:xfrm>
            <a:off x="5708650" y="1196975"/>
            <a:ext cx="2032000" cy="1685925"/>
            <a:chOff x="3657" y="735"/>
            <a:chExt cx="1280" cy="1062"/>
          </a:xfrm>
        </p:grpSpPr>
        <p:sp>
          <p:nvSpPr>
            <p:cNvPr id="417852" name="Line 60"/>
            <p:cNvSpPr>
              <a:spLocks noChangeShapeType="1"/>
            </p:cNvSpPr>
            <p:nvPr/>
          </p:nvSpPr>
          <p:spPr bwMode="auto">
            <a:xfrm>
              <a:off x="4287" y="845"/>
              <a:ext cx="0" cy="5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7853" name="Line 61"/>
            <p:cNvSpPr>
              <a:spLocks noChangeShapeType="1"/>
            </p:cNvSpPr>
            <p:nvPr/>
          </p:nvSpPr>
          <p:spPr bwMode="auto">
            <a:xfrm rot="14400000">
              <a:off x="4060" y="1253"/>
              <a:ext cx="0" cy="5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7854" name="Line 62"/>
            <p:cNvSpPr>
              <a:spLocks noChangeShapeType="1"/>
            </p:cNvSpPr>
            <p:nvPr/>
          </p:nvSpPr>
          <p:spPr bwMode="auto">
            <a:xfrm rot="7200000">
              <a:off x="4514" y="1253"/>
              <a:ext cx="0" cy="5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417855" name="Text Box 63"/>
            <p:cNvSpPr txBox="1">
              <a:spLocks noChangeArrowheads="1"/>
            </p:cNvSpPr>
            <p:nvPr/>
          </p:nvSpPr>
          <p:spPr bwMode="auto">
            <a:xfrm>
              <a:off x="4311" y="735"/>
              <a:ext cx="202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U</a:t>
              </a:r>
            </a:p>
          </p:txBody>
        </p:sp>
        <p:sp>
          <p:nvSpPr>
            <p:cNvPr id="417856" name="Text Box 64"/>
            <p:cNvSpPr txBox="1">
              <a:spLocks noChangeArrowheads="1"/>
            </p:cNvSpPr>
            <p:nvPr/>
          </p:nvSpPr>
          <p:spPr bwMode="auto">
            <a:xfrm>
              <a:off x="3657" y="1597"/>
              <a:ext cx="22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W</a:t>
              </a:r>
            </a:p>
          </p:txBody>
        </p:sp>
        <p:sp>
          <p:nvSpPr>
            <p:cNvPr id="417857" name="Text Box 65"/>
            <p:cNvSpPr txBox="1">
              <a:spLocks noChangeArrowheads="1"/>
            </p:cNvSpPr>
            <p:nvPr/>
          </p:nvSpPr>
          <p:spPr bwMode="auto">
            <a:xfrm>
              <a:off x="4740" y="1597"/>
              <a:ext cx="19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</a:rPr>
                <a:t>V</a:t>
              </a:r>
            </a:p>
          </p:txBody>
        </p:sp>
      </p:grpSp>
      <p:grpSp>
        <p:nvGrpSpPr>
          <p:cNvPr id="417876" name="Group 84"/>
          <p:cNvGrpSpPr>
            <a:grpSpLocks/>
          </p:cNvGrpSpPr>
          <p:nvPr/>
        </p:nvGrpSpPr>
        <p:grpSpPr bwMode="auto">
          <a:xfrm>
            <a:off x="6804025" y="3357563"/>
            <a:ext cx="360363" cy="1871662"/>
            <a:chOff x="4286" y="2115"/>
            <a:chExt cx="227" cy="1179"/>
          </a:xfrm>
        </p:grpSpPr>
        <p:sp>
          <p:nvSpPr>
            <p:cNvPr id="417860" name="Line 68"/>
            <p:cNvSpPr>
              <a:spLocks noChangeShapeType="1"/>
            </p:cNvSpPr>
            <p:nvPr/>
          </p:nvSpPr>
          <p:spPr bwMode="auto">
            <a:xfrm>
              <a:off x="4513" y="2206"/>
              <a:ext cx="0" cy="10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7863" name="Text Box 71"/>
            <p:cNvSpPr txBox="1">
              <a:spLocks noChangeArrowheads="1"/>
            </p:cNvSpPr>
            <p:nvPr/>
          </p:nvSpPr>
          <p:spPr bwMode="auto">
            <a:xfrm>
              <a:off x="4286" y="2115"/>
              <a:ext cx="202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 dirty="0">
                  <a:solidFill>
                    <a:schemeClr val="bg2"/>
                  </a:solidFill>
                  <a:effectLst/>
                </a:rPr>
                <a:t>U</a:t>
              </a:r>
            </a:p>
          </p:txBody>
        </p:sp>
      </p:grpSp>
      <p:grpSp>
        <p:nvGrpSpPr>
          <p:cNvPr id="417877" name="Group 85"/>
          <p:cNvGrpSpPr>
            <a:grpSpLocks/>
          </p:cNvGrpSpPr>
          <p:nvPr/>
        </p:nvGrpSpPr>
        <p:grpSpPr bwMode="auto">
          <a:xfrm>
            <a:off x="7056438" y="5661025"/>
            <a:ext cx="1860550" cy="749300"/>
            <a:chOff x="4445" y="3566"/>
            <a:chExt cx="1172" cy="472"/>
          </a:xfrm>
        </p:grpSpPr>
        <p:sp>
          <p:nvSpPr>
            <p:cNvPr id="417862" name="Line 70"/>
            <p:cNvSpPr>
              <a:spLocks noChangeShapeType="1"/>
            </p:cNvSpPr>
            <p:nvPr/>
          </p:nvSpPr>
          <p:spPr bwMode="auto">
            <a:xfrm rot="7200000">
              <a:off x="4989" y="3022"/>
              <a:ext cx="0" cy="10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arrow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7865" name="Text Box 73"/>
            <p:cNvSpPr txBox="1">
              <a:spLocks noChangeArrowheads="1"/>
            </p:cNvSpPr>
            <p:nvPr/>
          </p:nvSpPr>
          <p:spPr bwMode="auto">
            <a:xfrm>
              <a:off x="5420" y="3838"/>
              <a:ext cx="19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chemeClr val="bg2"/>
                  </a:solidFill>
                  <a:effectLst/>
                </a:rPr>
                <a:t>U</a:t>
              </a:r>
              <a:r>
                <a:rPr lang="cs-CZ" altLang="cs-CZ" sz="1600" b="1" baseline="-25000" dirty="0">
                  <a:solidFill>
                    <a:schemeClr val="bg2"/>
                  </a:solidFill>
                  <a:effectLst/>
                </a:rPr>
                <a:t>V</a:t>
              </a:r>
            </a:p>
          </p:txBody>
        </p:sp>
      </p:grpSp>
      <p:graphicFrame>
        <p:nvGraphicFramePr>
          <p:cNvPr id="417866" name="Object 74"/>
          <p:cNvGraphicFramePr>
            <a:graphicFrameLocks noChangeAspect="1"/>
          </p:cNvGraphicFramePr>
          <p:nvPr/>
        </p:nvGraphicFramePr>
        <p:xfrm>
          <a:off x="4356100" y="5084763"/>
          <a:ext cx="1939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43" name="Rovnice" r:id="rId3" imgW="952200" imgH="253800" progId="Equation.3">
                  <p:embed/>
                </p:oleObj>
              </mc:Choice>
              <mc:Fallback>
                <p:oleObj name="Rovnice" r:id="rId3" imgW="952200" imgH="25380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5084763"/>
                        <a:ext cx="1939925" cy="517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7878" name="Group 86"/>
          <p:cNvGrpSpPr>
            <a:grpSpLocks/>
          </p:cNvGrpSpPr>
          <p:nvPr/>
        </p:nvGrpSpPr>
        <p:grpSpPr bwMode="auto">
          <a:xfrm>
            <a:off x="7164388" y="3500438"/>
            <a:ext cx="1638300" cy="2592387"/>
            <a:chOff x="4513" y="2205"/>
            <a:chExt cx="1032" cy="1633"/>
          </a:xfrm>
        </p:grpSpPr>
        <p:sp>
          <p:nvSpPr>
            <p:cNvPr id="417867" name="Line 75"/>
            <p:cNvSpPr>
              <a:spLocks noChangeShapeType="1"/>
            </p:cNvSpPr>
            <p:nvPr/>
          </p:nvSpPr>
          <p:spPr bwMode="auto">
            <a:xfrm>
              <a:off x="4513" y="2205"/>
              <a:ext cx="952" cy="1633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7868" name="Text Box 76"/>
            <p:cNvSpPr txBox="1">
              <a:spLocks noChangeArrowheads="1"/>
            </p:cNvSpPr>
            <p:nvPr/>
          </p:nvSpPr>
          <p:spPr bwMode="auto">
            <a:xfrm>
              <a:off x="5284" y="3339"/>
              <a:ext cx="26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1">
                      <a:lumMod val="75000"/>
                    </a:schemeClr>
                  </a:solidFill>
                  <a:effectLst/>
                </a:rPr>
                <a:t>U</a:t>
              </a:r>
              <a:r>
                <a:rPr lang="cs-CZ" altLang="cs-CZ" sz="1600" b="1" baseline="-25000">
                  <a:solidFill>
                    <a:schemeClr val="bg1">
                      <a:lumMod val="75000"/>
                    </a:schemeClr>
                  </a:solidFill>
                  <a:effectLst/>
                </a:rPr>
                <a:t>UV</a:t>
              </a:r>
            </a:p>
          </p:txBody>
        </p:sp>
      </p:grpSp>
      <p:sp>
        <p:nvSpPr>
          <p:cNvPr id="417869" name="Line 77"/>
          <p:cNvSpPr>
            <a:spLocks noChangeShapeType="1"/>
          </p:cNvSpPr>
          <p:nvPr/>
        </p:nvSpPr>
        <p:spPr bwMode="auto">
          <a:xfrm rot="5400000">
            <a:off x="7314407" y="4658519"/>
            <a:ext cx="420687" cy="7207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17880" name="Group 88"/>
          <p:cNvGrpSpPr>
            <a:grpSpLocks/>
          </p:cNvGrpSpPr>
          <p:nvPr/>
        </p:nvGrpSpPr>
        <p:grpSpPr bwMode="auto">
          <a:xfrm>
            <a:off x="7164388" y="4773613"/>
            <a:ext cx="431800" cy="341312"/>
            <a:chOff x="4513" y="3007"/>
            <a:chExt cx="272" cy="215"/>
          </a:xfrm>
        </p:grpSpPr>
        <p:sp>
          <p:nvSpPr>
            <p:cNvPr id="417872" name="Freeform 80"/>
            <p:cNvSpPr>
              <a:spLocks/>
            </p:cNvSpPr>
            <p:nvPr/>
          </p:nvSpPr>
          <p:spPr bwMode="auto">
            <a:xfrm>
              <a:off x="4513" y="3007"/>
              <a:ext cx="272" cy="151"/>
            </a:xfrm>
            <a:custGeom>
              <a:avLst/>
              <a:gdLst>
                <a:gd name="T0" fmla="*/ 0 w 272"/>
                <a:gd name="T1" fmla="*/ 15 h 106"/>
                <a:gd name="T2" fmla="*/ 181 w 272"/>
                <a:gd name="T3" fmla="*/ 15 h 106"/>
                <a:gd name="T4" fmla="*/ 272 w 272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106">
                  <a:moveTo>
                    <a:pt x="0" y="15"/>
                  </a:moveTo>
                  <a:cubicBezTo>
                    <a:pt x="68" y="7"/>
                    <a:pt x="136" y="0"/>
                    <a:pt x="181" y="15"/>
                  </a:cubicBezTo>
                  <a:cubicBezTo>
                    <a:pt x="226" y="30"/>
                    <a:pt x="249" y="68"/>
                    <a:pt x="272" y="106"/>
                  </a:cubicBezTo>
                </a:path>
              </a:pathLst>
            </a:custGeom>
            <a:noFill/>
            <a:ln w="12700" cap="flat" cmpd="sng">
              <a:solidFill>
                <a:schemeClr val="bg2"/>
              </a:solidFill>
              <a:prstDash val="solid"/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7873" name="Text Box 81"/>
            <p:cNvSpPr txBox="1">
              <a:spLocks noChangeArrowheads="1"/>
            </p:cNvSpPr>
            <p:nvPr/>
          </p:nvSpPr>
          <p:spPr bwMode="auto">
            <a:xfrm>
              <a:off x="4513" y="3022"/>
              <a:ext cx="23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chemeClr val="bg2"/>
                  </a:solidFill>
                  <a:effectLst/>
                </a:rPr>
                <a:t>60</a:t>
              </a:r>
              <a:r>
                <a:rPr lang="cs-CZ" altLang="cs-CZ" sz="1600" b="1" baseline="30000" dirty="0">
                  <a:solidFill>
                    <a:schemeClr val="bg2"/>
                  </a:solidFill>
                  <a:effectLst/>
                </a:rPr>
                <a:t>0</a:t>
              </a:r>
            </a:p>
          </p:txBody>
        </p:sp>
      </p:grpSp>
      <p:graphicFrame>
        <p:nvGraphicFramePr>
          <p:cNvPr id="417874" name="Object 82"/>
          <p:cNvGraphicFramePr>
            <a:graphicFrameLocks noChangeAspect="1"/>
          </p:cNvGraphicFramePr>
          <p:nvPr/>
        </p:nvGraphicFramePr>
        <p:xfrm>
          <a:off x="2124075" y="5661025"/>
          <a:ext cx="54006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44" name="Rovnice" r:id="rId5" imgW="2971800" imgH="609480" progId="Equation.3">
                  <p:embed/>
                </p:oleObj>
              </mc:Choice>
              <mc:Fallback>
                <p:oleObj name="Rovnice" r:id="rId5" imgW="2971800" imgH="60948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661025"/>
                        <a:ext cx="5400675" cy="1108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879" name="Rectangle 87"/>
          <p:cNvSpPr>
            <a:spLocks noChangeArrowheads="1"/>
          </p:cNvSpPr>
          <p:nvPr/>
        </p:nvSpPr>
        <p:spPr bwMode="auto">
          <a:xfrm>
            <a:off x="179388" y="5876925"/>
            <a:ext cx="18002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Odvození U</a:t>
            </a:r>
            <a:r>
              <a:rPr lang="cs-CZ" altLang="cs-CZ" sz="1900" b="1" u="sng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UV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  <a:endParaRPr lang="cs-CZ" altLang="cs-CZ" sz="19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7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7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7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7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7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7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7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4" grpId="0"/>
      <p:bldP spid="4178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80400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do trojúhelníku - zdroj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4067175" y="1196975"/>
            <a:ext cx="4752975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Zapojení do trojúhelníku nemá vyvedený střední vodič - N</a:t>
            </a:r>
            <a:endParaRPr lang="cs-CZ" altLang="cs-CZ" sz="19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18872" name="Rectangle 56"/>
          <p:cNvSpPr>
            <a:spLocks noChangeArrowheads="1"/>
          </p:cNvSpPr>
          <p:nvPr/>
        </p:nvSpPr>
        <p:spPr bwMode="auto">
          <a:xfrm>
            <a:off x="4140200" y="1916113"/>
            <a:ext cx="4824413" cy="200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Soustava nemá fázové napětí</a:t>
            </a:r>
            <a:endParaRPr lang="cs-CZ" altLang="cs-CZ" sz="1900" b="1" u="sng" baseline="-2500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Napětí mezi dvěma fázovými vodiči a na cívkách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sdružené napětí 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Proud cívkou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fázový proud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I</a:t>
            </a:r>
            <a:r>
              <a:rPr lang="cs-CZ" altLang="cs-CZ" sz="1900" b="1" baseline="-25000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f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(předpokládáme všechny proudy stejné)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Celkový (síťový) proud – </a:t>
            </a: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sdružený proudu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 I</a:t>
            </a:r>
          </a:p>
        </p:txBody>
      </p:sp>
      <p:grpSp>
        <p:nvGrpSpPr>
          <p:cNvPr id="418892" name="Group 76"/>
          <p:cNvGrpSpPr>
            <a:grpSpLocks/>
          </p:cNvGrpSpPr>
          <p:nvPr/>
        </p:nvGrpSpPr>
        <p:grpSpPr bwMode="auto">
          <a:xfrm>
            <a:off x="3175" y="1035050"/>
            <a:ext cx="3895725" cy="2700338"/>
            <a:chOff x="2" y="652"/>
            <a:chExt cx="2454" cy="1701"/>
          </a:xfrm>
        </p:grpSpPr>
        <p:sp>
          <p:nvSpPr>
            <p:cNvPr id="418867" name="Text Box 51"/>
            <p:cNvSpPr txBox="1">
              <a:spLocks noChangeArrowheads="1"/>
            </p:cNvSpPr>
            <p:nvPr/>
          </p:nvSpPr>
          <p:spPr bwMode="auto">
            <a:xfrm>
              <a:off x="2200" y="2115"/>
              <a:ext cx="25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chemeClr val="bg2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</a:rPr>
                <a:t>3</a:t>
              </a:r>
            </a:p>
          </p:txBody>
        </p:sp>
        <p:grpSp>
          <p:nvGrpSpPr>
            <p:cNvPr id="418891" name="Group 75"/>
            <p:cNvGrpSpPr>
              <a:grpSpLocks/>
            </p:cNvGrpSpPr>
            <p:nvPr/>
          </p:nvGrpSpPr>
          <p:grpSpPr bwMode="auto">
            <a:xfrm>
              <a:off x="2" y="652"/>
              <a:ext cx="2381" cy="1599"/>
              <a:chOff x="113" y="652"/>
              <a:chExt cx="2381" cy="1599"/>
            </a:xfrm>
          </p:grpSpPr>
          <p:sp>
            <p:nvSpPr>
              <p:cNvPr id="418821" name="Text Box 5"/>
              <p:cNvSpPr txBox="1">
                <a:spLocks noChangeArrowheads="1"/>
              </p:cNvSpPr>
              <p:nvPr/>
            </p:nvSpPr>
            <p:spPr bwMode="auto">
              <a:xfrm>
                <a:off x="2200" y="799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418881" name="Group 65"/>
              <p:cNvGrpSpPr>
                <a:grpSpLocks/>
              </p:cNvGrpSpPr>
              <p:nvPr/>
            </p:nvGrpSpPr>
            <p:grpSpPr bwMode="auto">
              <a:xfrm rot="1800000">
                <a:off x="703" y="1281"/>
                <a:ext cx="1034" cy="486"/>
                <a:chOff x="1166" y="2128"/>
                <a:chExt cx="1034" cy="486"/>
              </a:xfrm>
            </p:grpSpPr>
            <p:grpSp>
              <p:nvGrpSpPr>
                <p:cNvPr id="418834" name="Group 18"/>
                <p:cNvGrpSpPr>
                  <a:grpSpLocks/>
                </p:cNvGrpSpPr>
                <p:nvPr/>
              </p:nvGrpSpPr>
              <p:grpSpPr bwMode="auto">
                <a:xfrm rot="45000000">
                  <a:off x="1548" y="2198"/>
                  <a:ext cx="137" cy="69"/>
                  <a:chOff x="294" y="3589"/>
                  <a:chExt cx="137" cy="69"/>
                </a:xfrm>
              </p:grpSpPr>
              <p:sp>
                <p:nvSpPr>
                  <p:cNvPr id="418835" name="Arc 1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36" name="Arc 2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418837" name="Group 21"/>
                <p:cNvGrpSpPr>
                  <a:grpSpLocks/>
                </p:cNvGrpSpPr>
                <p:nvPr/>
              </p:nvGrpSpPr>
              <p:grpSpPr bwMode="auto">
                <a:xfrm rot="45000000">
                  <a:off x="1666" y="2266"/>
                  <a:ext cx="137" cy="69"/>
                  <a:chOff x="294" y="3589"/>
                  <a:chExt cx="137" cy="69"/>
                </a:xfrm>
              </p:grpSpPr>
              <p:sp>
                <p:nvSpPr>
                  <p:cNvPr id="418838" name="Arc 22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39" name="Arc 23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418840" name="Group 24"/>
                <p:cNvGrpSpPr>
                  <a:grpSpLocks/>
                </p:cNvGrpSpPr>
                <p:nvPr/>
              </p:nvGrpSpPr>
              <p:grpSpPr bwMode="auto">
                <a:xfrm rot="45000000">
                  <a:off x="1784" y="2334"/>
                  <a:ext cx="137" cy="69"/>
                  <a:chOff x="294" y="3589"/>
                  <a:chExt cx="137" cy="69"/>
                </a:xfrm>
              </p:grpSpPr>
              <p:sp>
                <p:nvSpPr>
                  <p:cNvPr id="418841" name="Arc 25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42" name="Arc 26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sp>
              <p:nvSpPr>
                <p:cNvPr id="418843" name="Line 27"/>
                <p:cNvSpPr>
                  <a:spLocks noChangeShapeType="1"/>
                </p:cNvSpPr>
                <p:nvPr/>
              </p:nvSpPr>
              <p:spPr bwMode="auto">
                <a:xfrm rot="18000000" flipV="1">
                  <a:off x="1366" y="1928"/>
                  <a:ext cx="0" cy="40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44" name="Line 28"/>
                <p:cNvSpPr>
                  <a:spLocks noChangeShapeType="1"/>
                </p:cNvSpPr>
                <p:nvPr/>
              </p:nvSpPr>
              <p:spPr bwMode="auto">
                <a:xfrm rot="23400000">
                  <a:off x="1886" y="2500"/>
                  <a:ext cx="251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45" name="Oval 29"/>
                <p:cNvSpPr>
                  <a:spLocks noChangeArrowheads="1"/>
                </p:cNvSpPr>
                <p:nvPr/>
              </p:nvSpPr>
              <p:spPr bwMode="auto">
                <a:xfrm>
                  <a:off x="2108" y="2522"/>
                  <a:ext cx="92" cy="92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418880" name="Group 64"/>
              <p:cNvGrpSpPr>
                <a:grpSpLocks/>
              </p:cNvGrpSpPr>
              <p:nvPr/>
            </p:nvGrpSpPr>
            <p:grpSpPr bwMode="auto">
              <a:xfrm rot="19800000">
                <a:off x="113" y="1117"/>
                <a:ext cx="1028" cy="527"/>
                <a:chOff x="174" y="1977"/>
                <a:chExt cx="1028" cy="527"/>
              </a:xfrm>
            </p:grpSpPr>
            <p:grpSp>
              <p:nvGrpSpPr>
                <p:cNvPr id="418822" name="Group 6"/>
                <p:cNvGrpSpPr>
                  <a:grpSpLocks/>
                </p:cNvGrpSpPr>
                <p:nvPr/>
              </p:nvGrpSpPr>
              <p:grpSpPr bwMode="auto">
                <a:xfrm rot="41400000">
                  <a:off x="369" y="2345"/>
                  <a:ext cx="137" cy="69"/>
                  <a:chOff x="294" y="3589"/>
                  <a:chExt cx="137" cy="69"/>
                </a:xfrm>
              </p:grpSpPr>
              <p:sp>
                <p:nvSpPr>
                  <p:cNvPr id="418823" name="Arc 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24" name="Arc 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418879" name="Group 63"/>
                <p:cNvGrpSpPr>
                  <a:grpSpLocks/>
                </p:cNvGrpSpPr>
                <p:nvPr/>
              </p:nvGrpSpPr>
              <p:grpSpPr bwMode="auto">
                <a:xfrm>
                  <a:off x="174" y="1977"/>
                  <a:ext cx="1028" cy="527"/>
                  <a:chOff x="174" y="1977"/>
                  <a:chExt cx="1028" cy="527"/>
                </a:xfrm>
              </p:grpSpPr>
              <p:grpSp>
                <p:nvGrpSpPr>
                  <p:cNvPr id="418828" name="Group 12"/>
                  <p:cNvGrpSpPr>
                    <a:grpSpLocks/>
                  </p:cNvGrpSpPr>
                  <p:nvPr/>
                </p:nvGrpSpPr>
                <p:grpSpPr bwMode="auto">
                  <a:xfrm rot="41400000">
                    <a:off x="605" y="2208"/>
                    <a:ext cx="137" cy="69"/>
                    <a:chOff x="294" y="3589"/>
                    <a:chExt cx="137" cy="69"/>
                  </a:xfrm>
                </p:grpSpPr>
                <p:sp>
                  <p:nvSpPr>
                    <p:cNvPr id="418829" name="Arc 13"/>
                    <p:cNvSpPr>
                      <a:spLocks noChangeAspect="1"/>
                    </p:cNvSpPr>
                    <p:nvPr/>
                  </p:nvSpPr>
                  <p:spPr bwMode="auto">
                    <a:xfrm rot="16200000">
                      <a:off x="294" y="3590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8830" name="Arc 1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3" y="3589"/>
                      <a:ext cx="68" cy="68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  <p:grpSp>
                <p:nvGrpSpPr>
                  <p:cNvPr id="41887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74" y="1977"/>
                    <a:ext cx="1028" cy="527"/>
                    <a:chOff x="174" y="1977"/>
                    <a:chExt cx="1028" cy="527"/>
                  </a:xfrm>
                </p:grpSpPr>
                <p:grpSp>
                  <p:nvGrpSpPr>
                    <p:cNvPr id="418825" name="Group 9"/>
                    <p:cNvGrpSpPr>
                      <a:grpSpLocks/>
                    </p:cNvGrpSpPr>
                    <p:nvPr/>
                  </p:nvGrpSpPr>
                  <p:grpSpPr bwMode="auto">
                    <a:xfrm rot="41400000">
                      <a:off x="487" y="2277"/>
                      <a:ext cx="137" cy="69"/>
                      <a:chOff x="294" y="3589"/>
                      <a:chExt cx="137" cy="69"/>
                    </a:xfrm>
                  </p:grpSpPr>
                  <p:sp>
                    <p:nvSpPr>
                      <p:cNvPr id="418826" name="Arc 1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>
                        <a:off x="294" y="3590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sp>
                    <p:nvSpPr>
                      <p:cNvPr id="418827" name="Arc 1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3" y="3589"/>
                        <a:ext cx="68" cy="68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21600"/>
                          <a:gd name="T2" fmla="*/ 21600 w 21600"/>
                          <a:gd name="T3" fmla="*/ 21600 h 21600"/>
                          <a:gd name="T4" fmla="*/ 0 w 21600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chemeClr val="bg2"/>
                        </a:solidFill>
                        <a:round/>
                        <a:headEnd type="none" w="med" len="lg"/>
                        <a:tailEnd type="none" w="med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418831" name="Line 15"/>
                    <p:cNvSpPr>
                      <a:spLocks noChangeShapeType="1"/>
                    </p:cNvSpPr>
                    <p:nvPr/>
                  </p:nvSpPr>
                  <p:spPr bwMode="auto">
                    <a:xfrm rot="14400000" flipV="1">
                      <a:off x="293" y="2385"/>
                      <a:ext cx="0" cy="23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8832" name="Line 16"/>
                    <p:cNvSpPr>
                      <a:spLocks noChangeShapeType="1"/>
                    </p:cNvSpPr>
                    <p:nvPr/>
                  </p:nvSpPr>
                  <p:spPr bwMode="auto">
                    <a:xfrm rot="19800000">
                      <a:off x="729" y="2128"/>
                      <a:ext cx="423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418857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10" y="1977"/>
                      <a:ext cx="92" cy="92"/>
                    </a:xfrm>
                    <a:prstGeom prst="ellipse">
                      <a:avLst/>
                    </a:prstGeom>
                    <a:noFill/>
                    <a:ln w="38100" algn="ctr">
                      <a:solidFill>
                        <a:schemeClr val="bg2"/>
                      </a:solidFill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>
                        <a:solidFill>
                          <a:schemeClr val="bg2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418882" name="Group 66"/>
              <p:cNvGrpSpPr>
                <a:grpSpLocks/>
              </p:cNvGrpSpPr>
              <p:nvPr/>
            </p:nvGrpSpPr>
            <p:grpSpPr bwMode="auto">
              <a:xfrm rot="16200000">
                <a:off x="845" y="1372"/>
                <a:ext cx="114" cy="1145"/>
                <a:chOff x="1110" y="834"/>
                <a:chExt cx="114" cy="1145"/>
              </a:xfrm>
            </p:grpSpPr>
            <p:grpSp>
              <p:nvGrpSpPr>
                <p:cNvPr id="418846" name="Group 30"/>
                <p:cNvGrpSpPr>
                  <a:grpSpLocks/>
                </p:cNvGrpSpPr>
                <p:nvPr/>
              </p:nvGrpSpPr>
              <p:grpSpPr bwMode="auto">
                <a:xfrm rot="27000000">
                  <a:off x="1120" y="1196"/>
                  <a:ext cx="137" cy="69"/>
                  <a:chOff x="294" y="3589"/>
                  <a:chExt cx="137" cy="69"/>
                </a:xfrm>
              </p:grpSpPr>
              <p:sp>
                <p:nvSpPr>
                  <p:cNvPr id="418847" name="Arc 31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48" name="Arc 32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418849" name="Group 33"/>
                <p:cNvGrpSpPr>
                  <a:grpSpLocks/>
                </p:cNvGrpSpPr>
                <p:nvPr/>
              </p:nvGrpSpPr>
              <p:grpSpPr bwMode="auto">
                <a:xfrm rot="27000000">
                  <a:off x="1121" y="1332"/>
                  <a:ext cx="137" cy="69"/>
                  <a:chOff x="294" y="3589"/>
                  <a:chExt cx="137" cy="69"/>
                </a:xfrm>
              </p:grpSpPr>
              <p:sp>
                <p:nvSpPr>
                  <p:cNvPr id="418850" name="Arc 34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51" name="Arc 35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418852" name="Group 36"/>
                <p:cNvGrpSpPr>
                  <a:grpSpLocks/>
                </p:cNvGrpSpPr>
                <p:nvPr/>
              </p:nvGrpSpPr>
              <p:grpSpPr bwMode="auto">
                <a:xfrm rot="27000000">
                  <a:off x="1121" y="1469"/>
                  <a:ext cx="137" cy="69"/>
                  <a:chOff x="294" y="3589"/>
                  <a:chExt cx="137" cy="69"/>
                </a:xfrm>
              </p:grpSpPr>
              <p:sp>
                <p:nvSpPr>
                  <p:cNvPr id="418853" name="Arc 3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418854" name="Arc 3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sp>
              <p:nvSpPr>
                <p:cNvPr id="4188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1155" y="924"/>
                  <a:ext cx="0" cy="238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56" name="Line 40"/>
                <p:cNvSpPr>
                  <a:spLocks noChangeShapeType="1"/>
                </p:cNvSpPr>
                <p:nvPr/>
              </p:nvSpPr>
              <p:spPr bwMode="auto">
                <a:xfrm rot="5400000">
                  <a:off x="956" y="1780"/>
                  <a:ext cx="399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58" name="Oval 42"/>
                <p:cNvSpPr>
                  <a:spLocks noChangeArrowheads="1"/>
                </p:cNvSpPr>
                <p:nvPr/>
              </p:nvSpPr>
              <p:spPr bwMode="auto">
                <a:xfrm>
                  <a:off x="1110" y="834"/>
                  <a:ext cx="92" cy="92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418859" name="Oval 43"/>
              <p:cNvSpPr>
                <a:spLocks noChangeArrowheads="1"/>
              </p:cNvSpPr>
              <p:nvPr/>
            </p:nvSpPr>
            <p:spPr bwMode="auto">
              <a:xfrm>
                <a:off x="2064" y="889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8860" name="Oval 44"/>
              <p:cNvSpPr>
                <a:spLocks noChangeArrowheads="1"/>
              </p:cNvSpPr>
              <p:nvPr/>
            </p:nvSpPr>
            <p:spPr bwMode="auto">
              <a:xfrm>
                <a:off x="2109" y="1915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8862" name="Oval 46"/>
              <p:cNvSpPr>
                <a:spLocks noChangeArrowheads="1"/>
              </p:cNvSpPr>
              <p:nvPr/>
            </p:nvSpPr>
            <p:spPr bwMode="auto">
              <a:xfrm>
                <a:off x="2109" y="2159"/>
                <a:ext cx="92" cy="92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8866" name="Text Box 50"/>
              <p:cNvSpPr txBox="1">
                <a:spLocks noChangeArrowheads="1"/>
              </p:cNvSpPr>
              <p:nvPr/>
            </p:nvSpPr>
            <p:spPr bwMode="auto">
              <a:xfrm>
                <a:off x="2290" y="1797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418870" name="Line 54"/>
              <p:cNvSpPr>
                <a:spLocks noChangeShapeType="1"/>
              </p:cNvSpPr>
              <p:nvPr/>
            </p:nvSpPr>
            <p:spPr bwMode="auto">
              <a:xfrm>
                <a:off x="2109" y="1071"/>
                <a:ext cx="0" cy="77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418874" name="Text Box 58"/>
              <p:cNvSpPr txBox="1">
                <a:spLocks noChangeArrowheads="1"/>
              </p:cNvSpPr>
              <p:nvPr/>
            </p:nvSpPr>
            <p:spPr bwMode="auto">
              <a:xfrm>
                <a:off x="1927" y="1344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U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grpSp>
            <p:nvGrpSpPr>
              <p:cNvPr id="418875" name="Group 59"/>
              <p:cNvGrpSpPr>
                <a:grpSpLocks/>
              </p:cNvGrpSpPr>
              <p:nvPr/>
            </p:nvGrpSpPr>
            <p:grpSpPr bwMode="auto">
              <a:xfrm>
                <a:off x="1371" y="652"/>
                <a:ext cx="420" cy="240"/>
                <a:chOff x="1371" y="607"/>
                <a:chExt cx="420" cy="240"/>
              </a:xfrm>
            </p:grpSpPr>
            <p:sp>
              <p:nvSpPr>
                <p:cNvPr id="418876" name="Line 60"/>
                <p:cNvSpPr>
                  <a:spLocks noChangeShapeType="1"/>
                </p:cNvSpPr>
                <p:nvPr/>
              </p:nvSpPr>
              <p:spPr bwMode="auto">
                <a:xfrm>
                  <a:off x="1519" y="754"/>
                  <a:ext cx="272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77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371" y="607"/>
                  <a:ext cx="150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I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1</a:t>
                  </a:r>
                </a:p>
              </p:txBody>
            </p:sp>
          </p:grpSp>
          <p:cxnSp>
            <p:nvCxnSpPr>
              <p:cNvPr id="418884" name="AutoShape 68"/>
              <p:cNvCxnSpPr>
                <a:cxnSpLocks noChangeShapeType="1"/>
                <a:stCxn id="418860" idx="2"/>
                <a:endCxn id="418845" idx="6"/>
              </p:cNvCxnSpPr>
              <p:nvPr/>
            </p:nvCxnSpPr>
            <p:spPr bwMode="auto">
              <a:xfrm flipH="1" flipV="1">
                <a:off x="1578" y="1959"/>
                <a:ext cx="519" cy="2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8885" name="AutoShape 69"/>
              <p:cNvCxnSpPr>
                <a:cxnSpLocks noChangeShapeType="1"/>
                <a:stCxn id="418858" idx="2"/>
                <a:endCxn id="418862" idx="2"/>
              </p:cNvCxnSpPr>
              <p:nvPr/>
            </p:nvCxnSpPr>
            <p:spPr bwMode="auto">
              <a:xfrm rot="16200000" flipH="1">
                <a:off x="1140" y="1249"/>
                <a:ext cx="191" cy="1722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8886" name="AutoShape 70"/>
              <p:cNvCxnSpPr>
                <a:cxnSpLocks noChangeShapeType="1"/>
                <a:stCxn id="418857" idx="6"/>
                <a:endCxn id="418859" idx="2"/>
              </p:cNvCxnSpPr>
              <p:nvPr/>
            </p:nvCxnSpPr>
            <p:spPr bwMode="auto">
              <a:xfrm>
                <a:off x="972" y="929"/>
                <a:ext cx="1080" cy="6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18890" name="Group 74"/>
              <p:cNvGrpSpPr>
                <a:grpSpLocks/>
              </p:cNvGrpSpPr>
              <p:nvPr/>
            </p:nvGrpSpPr>
            <p:grpSpPr bwMode="auto">
              <a:xfrm>
                <a:off x="476" y="845"/>
                <a:ext cx="317" cy="317"/>
                <a:chOff x="476" y="845"/>
                <a:chExt cx="317" cy="317"/>
              </a:xfrm>
            </p:grpSpPr>
            <p:sp>
              <p:nvSpPr>
                <p:cNvPr id="418888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612" y="935"/>
                  <a:ext cx="181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418889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76" y="845"/>
                  <a:ext cx="127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>
                  <a:lvl1pPr marL="342900" indent="-342900"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algn="l">
                    <a:spcBef>
                      <a:spcPct val="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2000" b="1">
                      <a:solidFill>
                        <a:schemeClr val="bg2"/>
                      </a:solidFill>
                      <a:effectLst/>
                    </a:rPr>
                    <a:t>I</a:t>
                  </a:r>
                  <a:r>
                    <a:rPr lang="cs-CZ" altLang="cs-CZ" sz="2000" b="1" baseline="-25000">
                      <a:solidFill>
                        <a:schemeClr val="bg2"/>
                      </a:solidFill>
                      <a:effectLst/>
                    </a:rPr>
                    <a:t>f</a:t>
                  </a:r>
                </a:p>
              </p:txBody>
            </p:sp>
          </p:grpSp>
        </p:grpSp>
      </p:grpSp>
      <p:sp>
        <p:nvSpPr>
          <p:cNvPr id="418893" name="Rectangle 77"/>
          <p:cNvSpPr>
            <a:spLocks noChangeArrowheads="1"/>
          </p:cNvSpPr>
          <p:nvPr/>
        </p:nvSpPr>
        <p:spPr bwMode="auto">
          <a:xfrm>
            <a:off x="323850" y="4292600"/>
            <a:ext cx="6769100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Sdružený proud je dán fázorovým rozdílem dvou fázových proudů</a:t>
            </a:r>
            <a:endParaRPr lang="cs-CZ" altLang="cs-CZ" sz="19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418894" name="Object 78"/>
          <p:cNvGraphicFramePr>
            <a:graphicFrameLocks noChangeAspect="1"/>
          </p:cNvGraphicFramePr>
          <p:nvPr/>
        </p:nvGraphicFramePr>
        <p:xfrm>
          <a:off x="7235825" y="4221163"/>
          <a:ext cx="16002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60" name="Rovnice" r:id="rId3" imgW="685800" imgH="253800" progId="Equation.3">
                  <p:embed/>
                </p:oleObj>
              </mc:Choice>
              <mc:Fallback>
                <p:oleObj name="Rovnice" r:id="rId3" imgW="685800" imgH="25380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221163"/>
                        <a:ext cx="1600200" cy="592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95" name="Object 79"/>
          <p:cNvGraphicFramePr>
            <a:graphicFrameLocks noChangeAspect="1"/>
          </p:cNvGraphicFramePr>
          <p:nvPr/>
        </p:nvGraphicFramePr>
        <p:xfrm>
          <a:off x="6948488" y="4941888"/>
          <a:ext cx="167957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61" name="Rovnice" r:id="rId5" imgW="698400" imgH="266400" progId="Equation.3">
                  <p:embed/>
                </p:oleObj>
              </mc:Choice>
              <mc:Fallback>
                <p:oleObj name="Rovnice" r:id="rId5" imgW="698400" imgH="26640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941888"/>
                        <a:ext cx="1679575" cy="6397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96" name="Rectangle 80"/>
          <p:cNvSpPr>
            <a:spLocks noChangeArrowheads="1"/>
          </p:cNvSpPr>
          <p:nvPr/>
        </p:nvSpPr>
        <p:spPr bwMode="auto">
          <a:xfrm>
            <a:off x="323850" y="5084763"/>
            <a:ext cx="64801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36195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tabLst>
                <a:tab pos="36195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tabLst>
                <a:tab pos="36195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Odvození I je stejné jako u napětí v zapojení do hvězdy:</a:t>
            </a:r>
            <a:endParaRPr lang="cs-CZ" altLang="cs-CZ" sz="1900" b="1" u="sng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418897" name="Rectangle 81"/>
          <p:cNvSpPr>
            <a:spLocks noChangeArrowheads="1"/>
          </p:cNvSpPr>
          <p:nvPr/>
        </p:nvSpPr>
        <p:spPr bwMode="auto">
          <a:xfrm>
            <a:off x="323850" y="5734050"/>
            <a:ext cx="8712200" cy="949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50850" indent="-450850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1096963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50495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912938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320925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778125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3235325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692525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4149725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19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Proud vinutím zdroje je dán zátěží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a)	symetrická zátěž – všechny proudy jsou stejné (motor, …)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b)	nesymetrická zátěž – jednotlivé proudy </a:t>
            </a:r>
            <a:r>
              <a:rPr lang="cs-CZ" altLang="cs-CZ" sz="19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jsou </a:t>
            </a:r>
            <a:r>
              <a:rPr lang="cs-CZ" altLang="cs-CZ" sz="19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různé </a:t>
            </a:r>
            <a:endParaRPr lang="cs-CZ" altLang="cs-CZ" sz="1900" b="1" dirty="0">
              <a:solidFill>
                <a:schemeClr val="bg2"/>
              </a:solidFill>
              <a:effectLst/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8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8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8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8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8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88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8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8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8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8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8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8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8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8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6840537" cy="719137"/>
          </a:xfrm>
        </p:spPr>
        <p:txBody>
          <a:bodyPr/>
          <a:lstStyle/>
          <a:p>
            <a:r>
              <a:rPr lang="cs-CZ" altLang="cs-CZ" sz="40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Zapojení zdrojů - závěr</a:t>
            </a:r>
            <a:endParaRPr lang="cs-CZ" altLang="cs-CZ" sz="40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19843" name="Rectangle 3"/>
          <p:cNvSpPr>
            <a:spLocks noChangeArrowheads="1"/>
          </p:cNvSpPr>
          <p:nvPr/>
        </p:nvSpPr>
        <p:spPr bwMode="auto">
          <a:xfrm>
            <a:off x="395288" y="1196975"/>
            <a:ext cx="8497887" cy="3642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Jako zdroje jsou brány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alternátory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transformátory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2.	Při zapojení do hvězdy může být uzel uzemněn (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uzemněná soustava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) nebo izolován od země (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izolovaná soustava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3.	Je-li soustava uzemněná, pak má střední vodič nulový potenciál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4.	Transformátor, který napájí spotřebitelskou soustavu (distribuční transformátor) musí mít výstupní vinutí zapojené vždy do hvězdy, která má vyvedený a uzemněný střední vodič – 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možnost připojení jednofázových spotřebičů a podmínky ochrany před nebezpečným dotykem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.</a:t>
            </a:r>
          </a:p>
        </p:txBody>
      </p:sp>
      <p:pic>
        <p:nvPicPr>
          <p:cNvPr id="419903" name="Picture 63" descr="MC90019883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0" y="115888"/>
            <a:ext cx="1447800" cy="201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04" name="Picture 64" descr="MC90015043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608513"/>
            <a:ext cx="2303462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905" name="Rectangle 65"/>
          <p:cNvSpPr>
            <a:spLocks noChangeArrowheads="1"/>
          </p:cNvSpPr>
          <p:nvPr/>
        </p:nvSpPr>
        <p:spPr bwMode="auto">
          <a:xfrm>
            <a:off x="395288" y="4868863"/>
            <a:ext cx="63373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2867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3666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4465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 Unicode MS" panose="020B0604020202020204" pitchFamily="34" charset="-128"/>
                <a:sym typeface="Symbol" panose="05050102010706020507" pitchFamily="18" charset="2"/>
              </a:rPr>
              <a:t>5.	Vlastnosti elektrických veličin při zapojení vinutí do hvězdy nebo do trojúhelníku jsou různé, proto se používají obě zapojení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9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9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/>
    </p:bldLst>
  </p:timing>
</p:sld>
</file>

<file path=ppt/theme/theme1.xml><?xml version="1.0" encoding="utf-8"?>
<a:theme xmlns:a="http://schemas.openxmlformats.org/drawingml/2006/main" name="Proudění">
  <a:themeElements>
    <a:clrScheme name="Vlastní 29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0000"/>
      </a:hlink>
      <a:folHlink>
        <a:srgbClr val="7030A0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Vlastní 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0000"/>
      </a:hlink>
      <a:folHlink>
        <a:srgbClr val="7030A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10038</TotalTime>
  <Words>1682</Words>
  <Application>Microsoft Office PowerPoint</Application>
  <PresentationFormat>Předvádění na obrazovce (4:3)</PresentationFormat>
  <Paragraphs>370</Paragraphs>
  <Slides>24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Arial Unicode MS</vt:lpstr>
      <vt:lpstr>Calibri</vt:lpstr>
      <vt:lpstr>Comic Sans MS</vt:lpstr>
      <vt:lpstr>Garamond</vt:lpstr>
      <vt:lpstr>Symbol</vt:lpstr>
      <vt:lpstr>Wingdings</vt:lpstr>
      <vt:lpstr>Proudění</vt:lpstr>
      <vt:lpstr>Rovnice</vt:lpstr>
      <vt:lpstr>Základy elektrotechniky Trojfázová soustava</vt:lpstr>
      <vt:lpstr>Základní pojmy</vt:lpstr>
      <vt:lpstr>Časový průběh trojfázového proudu</vt:lpstr>
      <vt:lpstr>Popis trojfázové soustavy</vt:lpstr>
      <vt:lpstr>Základní zapojení</vt:lpstr>
      <vt:lpstr>Zapojení do hvězdy - zdroj</vt:lpstr>
      <vt:lpstr>Vztah mezi fázovým a sdruženým napětím </vt:lpstr>
      <vt:lpstr>Zapojení do trojúhelníku - zdroj</vt:lpstr>
      <vt:lpstr>Zapojení zdrojů - závěr</vt:lpstr>
      <vt:lpstr>Zapojení do hvězdy - spotřebič</vt:lpstr>
      <vt:lpstr>Nesymetrická zátěž</vt:lpstr>
      <vt:lpstr>Symetrická zátěž</vt:lpstr>
      <vt:lpstr>Zapojení do trojúhelníka</vt:lpstr>
      <vt:lpstr>Trojfázový výkon – nesymetrická 3f. zátěž do hvězdy </vt:lpstr>
      <vt:lpstr>Příklad</vt:lpstr>
      <vt:lpstr>Prezentace aplikace PowerPoint</vt:lpstr>
      <vt:lpstr>Příklad</vt:lpstr>
      <vt:lpstr>Trojfázový výkon – symetrická 3f. zátěž do hvězdy </vt:lpstr>
      <vt:lpstr>Trojfázový výkon – symetrická 3f. zátěž do trojúhelníku </vt:lpstr>
      <vt:lpstr>Porovnání výkonů hvězda - trojúhelník </vt:lpstr>
      <vt:lpstr>Zhodnocení výkonů v různých soustavách </vt:lpstr>
      <vt:lpstr>Příklad</vt:lpstr>
      <vt:lpstr>Příklad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1125</cp:revision>
  <dcterms:created xsi:type="dcterms:W3CDTF">2006-07-11T07:50:54Z</dcterms:created>
  <dcterms:modified xsi:type="dcterms:W3CDTF">2022-03-21T19:40:07Z</dcterms:modified>
</cp:coreProperties>
</file>