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94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79" r:id="rId19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1pPr>
    <a:lvl2pPr marL="4572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2pPr>
    <a:lvl3pPr marL="9144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3pPr>
    <a:lvl4pPr marL="13716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4pPr>
    <a:lvl5pPr marL="18288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9E"/>
    <a:srgbClr val="00FF00"/>
    <a:srgbClr val="FF6600"/>
    <a:srgbClr val="0033CC"/>
    <a:srgbClr val="EAEAEA"/>
    <a:srgbClr val="FF9900"/>
    <a:srgbClr val="FF33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24" autoAdjust="0"/>
  </p:normalViewPr>
  <p:slideViewPr>
    <p:cSldViewPr>
      <p:cViewPr varScale="1">
        <p:scale>
          <a:sx n="102" d="100"/>
          <a:sy n="102" d="100"/>
        </p:scale>
        <p:origin x="186" y="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47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806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806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6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807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07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8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88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8807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4DDAC5-4AF1-418D-B986-8069AF231F5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BF1975-C325-47E6-B469-692724482D1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5334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FE05A2-32C2-4B1C-A4CD-F432DDE0A24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396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75D317-ABFE-43EE-A41A-B5E5845AD97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6843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33CD2F-2B22-4B8A-A415-9F3BC538AB9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4438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9C7B4D-9C0F-42DF-95A8-DBD4509CF88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523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F03E76-16A6-45CB-B3EE-4473236A3CF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383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4602F1-8848-420B-80DB-B72F1F2EADB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780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3DD2C0-46E3-45A9-B2AC-C6B0DFB6FE1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711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1DE29B-B793-4803-B0B7-FF04806BE61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309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E0BAE7-15A1-4D8F-87F7-A7367B40321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156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fld id="{17F99BDE-E84D-47EE-9848-CD0FCA03C5AF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704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70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70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70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4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4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9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m.de/dwu/umaptg.htm" TargetMode="External"/><Relationship Id="rId2" Type="http://schemas.openxmlformats.org/officeDocument/2006/relationships/hyperlink" Target="http://www.leifiphysik.de/index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2.png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Electromagneti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04813"/>
            <a:ext cx="6192837" cy="625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8496300" cy="1441450"/>
          </a:xfrm>
          <a:solidFill>
            <a:schemeClr val="tx1">
              <a:alpha val="60001"/>
            </a:schemeClr>
          </a:solidFill>
        </p:spPr>
        <p:txBody>
          <a:bodyPr/>
          <a:lstStyle/>
          <a:p>
            <a:pPr algn="l"/>
            <a:r>
              <a:rPr lang="cs-CZ" altLang="cs-CZ" sz="5400" u="sng" dirty="0">
                <a:solidFill>
                  <a:srgbClr val="000000"/>
                </a:solidFill>
                <a:effectLst/>
              </a:rPr>
              <a:t>Základy elektrotechniky</a:t>
            </a:r>
            <a:br>
              <a:rPr lang="cs-CZ" altLang="cs-CZ" sz="5400" u="sng" dirty="0">
                <a:solidFill>
                  <a:srgbClr val="000000"/>
                </a:solidFill>
                <a:effectLst/>
              </a:rPr>
            </a:br>
            <a:r>
              <a:rPr lang="cs-CZ" altLang="cs-CZ" sz="3200" u="sng" dirty="0">
                <a:solidFill>
                  <a:srgbClr val="000000"/>
                </a:solidFill>
                <a:effectLst/>
              </a:rPr>
              <a:t>Symbolicko-komplexní metoda řešení obvodů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60461" y="176145"/>
            <a:ext cx="5873343" cy="719137"/>
          </a:xfrm>
        </p:spPr>
        <p:txBody>
          <a:bodyPr/>
          <a:lstStyle/>
          <a:p>
            <a:r>
              <a:rPr lang="cs-CZ" altLang="cs-CZ" sz="3200" u="sng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Příklady </a:t>
            </a:r>
            <a:endParaRPr lang="cs-CZ" altLang="cs-CZ" sz="3200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r="55569"/>
          <a:stretch/>
        </p:blipFill>
        <p:spPr>
          <a:xfrm>
            <a:off x="107504" y="1052736"/>
            <a:ext cx="2872364" cy="181508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r="23268"/>
          <a:stretch/>
        </p:blipFill>
        <p:spPr>
          <a:xfrm>
            <a:off x="3419872" y="1666908"/>
            <a:ext cx="4960596" cy="5867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3284984"/>
            <a:ext cx="4819650" cy="221932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5"/>
          <a:srcRect r="42203"/>
          <a:stretch/>
        </p:blipFill>
        <p:spPr>
          <a:xfrm>
            <a:off x="4860032" y="4349980"/>
            <a:ext cx="3736460" cy="58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56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8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8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188913"/>
            <a:ext cx="4176713" cy="719137"/>
          </a:xfrm>
        </p:spPr>
        <p:txBody>
          <a:bodyPr/>
          <a:lstStyle/>
          <a:p>
            <a:r>
              <a:rPr lang="cs-CZ" altLang="cs-CZ" sz="3200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Výpočet čtyřpólu </a:t>
            </a:r>
            <a:endParaRPr lang="cs-CZ" altLang="cs-CZ" sz="320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15075" name="Rectangle 3"/>
          <p:cNvSpPr>
            <a:spLocks noChangeArrowheads="1"/>
          </p:cNvSpPr>
          <p:nvPr/>
        </p:nvSpPr>
        <p:spPr bwMode="auto">
          <a:xfrm>
            <a:off x="179388" y="981075"/>
            <a:ext cx="8713787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 řešení čtyřpólu začínáme od jeho konce – od zátěže a jedné výstupní veličiny (většinou výstupní napětí). Pro výpočet využíváme 1. a 2. Kirchhoffův zákon a Ohmův zákon.  </a:t>
            </a:r>
            <a:endParaRPr lang="cs-CZ" altLang="cs-CZ" sz="2100" b="1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15079" name="Line 7"/>
          <p:cNvSpPr>
            <a:spLocks noChangeShapeType="1"/>
          </p:cNvSpPr>
          <p:nvPr/>
        </p:nvSpPr>
        <p:spPr bwMode="auto">
          <a:xfrm rot="16200000">
            <a:off x="2866231" y="1881982"/>
            <a:ext cx="3175" cy="20875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080" name="Line 8"/>
          <p:cNvSpPr>
            <a:spLocks noChangeShapeType="1"/>
          </p:cNvSpPr>
          <p:nvPr/>
        </p:nvSpPr>
        <p:spPr bwMode="auto">
          <a:xfrm>
            <a:off x="611188" y="2492375"/>
            <a:ext cx="431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081" name="Text Box 9"/>
          <p:cNvSpPr txBox="1">
            <a:spLocks noChangeArrowheads="1"/>
          </p:cNvSpPr>
          <p:nvPr/>
        </p:nvSpPr>
        <p:spPr bwMode="auto">
          <a:xfrm>
            <a:off x="211138" y="3933825"/>
            <a:ext cx="2571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Û</a:t>
            </a:r>
            <a:endParaRPr lang="cs-CZ" altLang="cs-CZ" sz="2000" b="1" baseline="-25000" dirty="0">
              <a:solidFill>
                <a:srgbClr val="000000"/>
              </a:solidFill>
              <a:effectLst/>
            </a:endParaRPr>
          </a:p>
        </p:txBody>
      </p:sp>
      <p:sp>
        <p:nvSpPr>
          <p:cNvPr id="515082" name="Text Box 10"/>
          <p:cNvSpPr txBox="1">
            <a:spLocks noChangeArrowheads="1"/>
          </p:cNvSpPr>
          <p:nvPr/>
        </p:nvSpPr>
        <p:spPr bwMode="auto">
          <a:xfrm>
            <a:off x="5208588" y="2708275"/>
            <a:ext cx="237813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Î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endParaRPr lang="cs-CZ" altLang="cs-CZ" sz="2000" b="1" baseline="-25000">
              <a:solidFill>
                <a:srgbClr val="000000"/>
              </a:solidFill>
              <a:effectLst/>
            </a:endParaRPr>
          </a:p>
        </p:txBody>
      </p:sp>
      <p:sp>
        <p:nvSpPr>
          <p:cNvPr id="515102" name="Line 30"/>
          <p:cNvSpPr>
            <a:spLocks noChangeShapeType="1"/>
          </p:cNvSpPr>
          <p:nvPr/>
        </p:nvSpPr>
        <p:spPr bwMode="auto">
          <a:xfrm>
            <a:off x="1535113" y="3284538"/>
            <a:ext cx="1587" cy="7921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104" name="Text Box 32"/>
          <p:cNvSpPr txBox="1">
            <a:spLocks noChangeArrowheads="1"/>
          </p:cNvSpPr>
          <p:nvPr/>
        </p:nvSpPr>
        <p:spPr bwMode="auto">
          <a:xfrm>
            <a:off x="1535113" y="3429000"/>
            <a:ext cx="362847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Û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</a:t>
            </a:r>
            <a:endParaRPr lang="cs-CZ" altLang="cs-CZ" sz="2000" b="1" baseline="-25000">
              <a:solidFill>
                <a:srgbClr val="000000"/>
              </a:solidFill>
              <a:effectLst/>
            </a:endParaRPr>
          </a:p>
        </p:txBody>
      </p:sp>
      <p:sp>
        <p:nvSpPr>
          <p:cNvPr id="515105" name="Text Box 33"/>
          <p:cNvSpPr txBox="1">
            <a:spLocks noChangeArrowheads="1"/>
          </p:cNvSpPr>
          <p:nvPr/>
        </p:nvSpPr>
        <p:spPr bwMode="auto">
          <a:xfrm>
            <a:off x="2687638" y="2924175"/>
            <a:ext cx="486278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Û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RL</a:t>
            </a:r>
            <a:endParaRPr lang="cs-CZ" altLang="cs-CZ" sz="2000" b="1" baseline="-25000">
              <a:solidFill>
                <a:srgbClr val="000000"/>
              </a:solidFill>
              <a:effectLst/>
            </a:endParaRPr>
          </a:p>
        </p:txBody>
      </p:sp>
      <p:sp>
        <p:nvSpPr>
          <p:cNvPr id="515107" name="Line 35"/>
          <p:cNvSpPr>
            <a:spLocks noChangeShapeType="1"/>
          </p:cNvSpPr>
          <p:nvPr/>
        </p:nvSpPr>
        <p:spPr bwMode="auto">
          <a:xfrm>
            <a:off x="179388" y="3284538"/>
            <a:ext cx="0" cy="7921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116" name="Line 44"/>
          <p:cNvSpPr>
            <a:spLocks noChangeShapeType="1"/>
          </p:cNvSpPr>
          <p:nvPr/>
        </p:nvSpPr>
        <p:spPr bwMode="auto">
          <a:xfrm rot="5400000">
            <a:off x="5280025" y="2995613"/>
            <a:ext cx="431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117" name="Line 45"/>
          <p:cNvSpPr>
            <a:spLocks noChangeShapeType="1"/>
          </p:cNvSpPr>
          <p:nvPr/>
        </p:nvSpPr>
        <p:spPr bwMode="auto">
          <a:xfrm>
            <a:off x="2616200" y="2492375"/>
            <a:ext cx="431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118" name="Text Box 46"/>
          <p:cNvSpPr txBox="1">
            <a:spLocks noChangeArrowheads="1"/>
          </p:cNvSpPr>
          <p:nvPr/>
        </p:nvSpPr>
        <p:spPr bwMode="auto">
          <a:xfrm>
            <a:off x="2479675" y="2058988"/>
            <a:ext cx="370862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Î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RL</a:t>
            </a:r>
            <a:endParaRPr lang="cs-CZ" altLang="cs-CZ" sz="2000" b="1" baseline="-25000">
              <a:solidFill>
                <a:srgbClr val="000000"/>
              </a:solidFill>
              <a:effectLst/>
            </a:endParaRPr>
          </a:p>
        </p:txBody>
      </p:sp>
      <p:sp>
        <p:nvSpPr>
          <p:cNvPr id="515119" name="Text Box 47"/>
          <p:cNvSpPr txBox="1">
            <a:spLocks noChangeArrowheads="1"/>
          </p:cNvSpPr>
          <p:nvPr/>
        </p:nvSpPr>
        <p:spPr bwMode="auto">
          <a:xfrm>
            <a:off x="4056063" y="2779713"/>
            <a:ext cx="266667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Î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</a:t>
            </a:r>
            <a:endParaRPr lang="cs-CZ" altLang="cs-CZ" sz="2000" b="1" baseline="-25000">
              <a:solidFill>
                <a:srgbClr val="000000"/>
              </a:solidFill>
              <a:effectLst/>
            </a:endParaRPr>
          </a:p>
        </p:txBody>
      </p:sp>
      <p:grpSp>
        <p:nvGrpSpPr>
          <p:cNvPr id="515176" name="Group 104"/>
          <p:cNvGrpSpPr>
            <a:grpSpLocks/>
          </p:cNvGrpSpPr>
          <p:nvPr/>
        </p:nvGrpSpPr>
        <p:grpSpPr bwMode="auto">
          <a:xfrm>
            <a:off x="311150" y="2203450"/>
            <a:ext cx="5700713" cy="2520950"/>
            <a:chOff x="113" y="1388"/>
            <a:chExt cx="3591" cy="1588"/>
          </a:xfrm>
        </p:grpSpPr>
        <p:sp>
          <p:nvSpPr>
            <p:cNvPr id="515083" name="Oval 11"/>
            <p:cNvSpPr>
              <a:spLocks noChangeAspect="1" noChangeArrowheads="1"/>
            </p:cNvSpPr>
            <p:nvPr/>
          </p:nvSpPr>
          <p:spPr bwMode="auto">
            <a:xfrm>
              <a:off x="113" y="2068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chemeClr val="bg1">
                      <a:lumMod val="75000"/>
                    </a:schemeClr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515084" name="Text Box 12"/>
            <p:cNvSpPr txBox="1">
              <a:spLocks noChangeArrowheads="1"/>
            </p:cNvSpPr>
            <p:nvPr/>
          </p:nvSpPr>
          <p:spPr bwMode="auto">
            <a:xfrm>
              <a:off x="1221" y="1388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</a:rPr>
                <a:t>R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</a:rPr>
                <a:t>1</a:t>
              </a:r>
            </a:p>
          </p:txBody>
        </p:sp>
        <p:sp>
          <p:nvSpPr>
            <p:cNvPr id="515085" name="Text Box 13"/>
            <p:cNvSpPr txBox="1">
              <a:spLocks noChangeArrowheads="1"/>
            </p:cNvSpPr>
            <p:nvPr/>
          </p:nvSpPr>
          <p:spPr bwMode="auto">
            <a:xfrm>
              <a:off x="2426" y="2159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</a:rPr>
                <a:t>C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5086" name="Rectangle 14"/>
            <p:cNvSpPr>
              <a:spLocks noChangeArrowheads="1"/>
            </p:cNvSpPr>
            <p:nvPr/>
          </p:nvSpPr>
          <p:spPr bwMode="auto">
            <a:xfrm rot="5400000">
              <a:off x="1224" y="1501"/>
              <a:ext cx="136" cy="363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grpSp>
          <p:nvGrpSpPr>
            <p:cNvPr id="515087" name="Group 15"/>
            <p:cNvGrpSpPr>
              <a:grpSpLocks/>
            </p:cNvGrpSpPr>
            <p:nvPr/>
          </p:nvGrpSpPr>
          <p:grpSpPr bwMode="auto">
            <a:xfrm rot="21600000">
              <a:off x="1837" y="1614"/>
              <a:ext cx="410" cy="69"/>
              <a:chOff x="294" y="3589"/>
              <a:chExt cx="410" cy="69"/>
            </a:xfrm>
          </p:grpSpPr>
          <p:grpSp>
            <p:nvGrpSpPr>
              <p:cNvPr id="515088" name="Group 16"/>
              <p:cNvGrpSpPr>
                <a:grpSpLocks/>
              </p:cNvGrpSpPr>
              <p:nvPr/>
            </p:nvGrpSpPr>
            <p:grpSpPr bwMode="auto">
              <a:xfrm>
                <a:off x="294" y="3589"/>
                <a:ext cx="137" cy="69"/>
                <a:chOff x="294" y="3589"/>
                <a:chExt cx="137" cy="69"/>
              </a:xfrm>
            </p:grpSpPr>
            <p:sp>
              <p:nvSpPr>
                <p:cNvPr id="515089" name="Arc 17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15090" name="Arc 18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15091" name="Group 19"/>
              <p:cNvGrpSpPr>
                <a:grpSpLocks/>
              </p:cNvGrpSpPr>
              <p:nvPr/>
            </p:nvGrpSpPr>
            <p:grpSpPr bwMode="auto">
              <a:xfrm>
                <a:off x="430" y="3589"/>
                <a:ext cx="137" cy="69"/>
                <a:chOff x="294" y="3589"/>
                <a:chExt cx="137" cy="69"/>
              </a:xfrm>
            </p:grpSpPr>
            <p:sp>
              <p:nvSpPr>
                <p:cNvPr id="515092" name="Arc 20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15093" name="Arc 21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15094" name="Group 22"/>
              <p:cNvGrpSpPr>
                <a:grpSpLocks/>
              </p:cNvGrpSpPr>
              <p:nvPr/>
            </p:nvGrpSpPr>
            <p:grpSpPr bwMode="auto">
              <a:xfrm>
                <a:off x="567" y="3589"/>
                <a:ext cx="137" cy="69"/>
                <a:chOff x="294" y="3589"/>
                <a:chExt cx="137" cy="69"/>
              </a:xfrm>
            </p:grpSpPr>
            <p:sp>
              <p:nvSpPr>
                <p:cNvPr id="515095" name="Arc 23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15096" name="Arc 24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515097" name="Line 25"/>
            <p:cNvSpPr>
              <a:spLocks noChangeShapeType="1"/>
            </p:cNvSpPr>
            <p:nvPr/>
          </p:nvSpPr>
          <p:spPr bwMode="auto">
            <a:xfrm rot="16200000" flipV="1">
              <a:off x="1655" y="1502"/>
              <a:ext cx="0" cy="364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15098" name="Text Box 26"/>
            <p:cNvSpPr txBox="1">
              <a:spLocks noChangeArrowheads="1"/>
            </p:cNvSpPr>
            <p:nvPr/>
          </p:nvSpPr>
          <p:spPr bwMode="auto">
            <a:xfrm>
              <a:off x="1972" y="1388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</a:rPr>
                <a:t>L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</a:rPr>
                <a:t>1</a:t>
              </a:r>
            </a:p>
          </p:txBody>
        </p:sp>
        <p:grpSp>
          <p:nvGrpSpPr>
            <p:cNvPr id="515099" name="Group 27"/>
            <p:cNvGrpSpPr>
              <a:grpSpLocks/>
            </p:cNvGrpSpPr>
            <p:nvPr/>
          </p:nvGrpSpPr>
          <p:grpSpPr bwMode="auto">
            <a:xfrm>
              <a:off x="2629" y="2227"/>
              <a:ext cx="228" cy="68"/>
              <a:chOff x="736" y="1752"/>
              <a:chExt cx="228" cy="68"/>
            </a:xfrm>
          </p:grpSpPr>
          <p:sp>
            <p:nvSpPr>
              <p:cNvPr id="515100" name="Line 28"/>
              <p:cNvSpPr>
                <a:spLocks noChangeShapeType="1"/>
              </p:cNvSpPr>
              <p:nvPr/>
            </p:nvSpPr>
            <p:spPr bwMode="auto">
              <a:xfrm>
                <a:off x="736" y="1752"/>
                <a:ext cx="227" cy="0"/>
              </a:xfrm>
              <a:prstGeom prst="line">
                <a:avLst/>
              </a:prstGeom>
              <a:noFill/>
              <a:ln w="635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15101" name="Line 29"/>
              <p:cNvSpPr>
                <a:spLocks noChangeShapeType="1"/>
              </p:cNvSpPr>
              <p:nvPr/>
            </p:nvSpPr>
            <p:spPr bwMode="auto">
              <a:xfrm>
                <a:off x="737" y="1820"/>
                <a:ext cx="227" cy="0"/>
              </a:xfrm>
              <a:prstGeom prst="line">
                <a:avLst/>
              </a:prstGeom>
              <a:noFill/>
              <a:ln w="635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515103" name="Line 31"/>
            <p:cNvSpPr>
              <a:spLocks noChangeShapeType="1"/>
            </p:cNvSpPr>
            <p:nvPr/>
          </p:nvSpPr>
          <p:spPr bwMode="auto">
            <a:xfrm>
              <a:off x="3288" y="2113"/>
              <a:ext cx="0" cy="4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15106" name="Text Box 34"/>
            <p:cNvSpPr txBox="1">
              <a:spLocks noChangeArrowheads="1"/>
            </p:cNvSpPr>
            <p:nvPr/>
          </p:nvSpPr>
          <p:spPr bwMode="auto">
            <a:xfrm>
              <a:off x="3061" y="2159"/>
              <a:ext cx="22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5108" name="Oval 36"/>
            <p:cNvSpPr>
              <a:spLocks noChangeArrowheads="1"/>
            </p:cNvSpPr>
            <p:nvPr/>
          </p:nvSpPr>
          <p:spPr bwMode="auto">
            <a:xfrm>
              <a:off x="702" y="2885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15109" name="Oval 37"/>
            <p:cNvSpPr>
              <a:spLocks noChangeArrowheads="1"/>
            </p:cNvSpPr>
            <p:nvPr/>
          </p:nvSpPr>
          <p:spPr bwMode="auto">
            <a:xfrm>
              <a:off x="702" y="163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15139" name="Rectangle 67"/>
            <p:cNvSpPr>
              <a:spLocks noChangeArrowheads="1"/>
            </p:cNvSpPr>
            <p:nvPr/>
          </p:nvSpPr>
          <p:spPr bwMode="auto">
            <a:xfrm>
              <a:off x="3379" y="2159"/>
              <a:ext cx="136" cy="363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grpSp>
          <p:nvGrpSpPr>
            <p:cNvPr id="515140" name="Group 68"/>
            <p:cNvGrpSpPr>
              <a:grpSpLocks/>
            </p:cNvGrpSpPr>
            <p:nvPr/>
          </p:nvGrpSpPr>
          <p:grpSpPr bwMode="auto">
            <a:xfrm rot="5400000">
              <a:off x="578" y="2238"/>
              <a:ext cx="410" cy="69"/>
              <a:chOff x="294" y="3589"/>
              <a:chExt cx="410" cy="69"/>
            </a:xfrm>
          </p:grpSpPr>
          <p:grpSp>
            <p:nvGrpSpPr>
              <p:cNvPr id="515141" name="Group 69"/>
              <p:cNvGrpSpPr>
                <a:grpSpLocks/>
              </p:cNvGrpSpPr>
              <p:nvPr/>
            </p:nvGrpSpPr>
            <p:grpSpPr bwMode="auto">
              <a:xfrm>
                <a:off x="294" y="3589"/>
                <a:ext cx="137" cy="69"/>
                <a:chOff x="294" y="3589"/>
                <a:chExt cx="137" cy="69"/>
              </a:xfrm>
            </p:grpSpPr>
            <p:sp>
              <p:nvSpPr>
                <p:cNvPr id="515142" name="Arc 70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15143" name="Arc 71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15144" name="Group 72"/>
              <p:cNvGrpSpPr>
                <a:grpSpLocks/>
              </p:cNvGrpSpPr>
              <p:nvPr/>
            </p:nvGrpSpPr>
            <p:grpSpPr bwMode="auto">
              <a:xfrm>
                <a:off x="430" y="3589"/>
                <a:ext cx="137" cy="69"/>
                <a:chOff x="294" y="3589"/>
                <a:chExt cx="137" cy="69"/>
              </a:xfrm>
            </p:grpSpPr>
            <p:sp>
              <p:nvSpPr>
                <p:cNvPr id="515145" name="Arc 73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15146" name="Arc 74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515147" name="Group 75"/>
              <p:cNvGrpSpPr>
                <a:grpSpLocks/>
              </p:cNvGrpSpPr>
              <p:nvPr/>
            </p:nvGrpSpPr>
            <p:grpSpPr bwMode="auto">
              <a:xfrm>
                <a:off x="567" y="3589"/>
                <a:ext cx="137" cy="69"/>
                <a:chOff x="294" y="3589"/>
                <a:chExt cx="137" cy="69"/>
              </a:xfrm>
            </p:grpSpPr>
            <p:sp>
              <p:nvSpPr>
                <p:cNvPr id="515148" name="Arc 76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15149" name="Arc 77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515150" name="Oval 78"/>
            <p:cNvSpPr>
              <a:spLocks noChangeArrowheads="1"/>
            </p:cNvSpPr>
            <p:nvPr/>
          </p:nvSpPr>
          <p:spPr bwMode="auto">
            <a:xfrm>
              <a:off x="2698" y="2884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15151" name="Oval 79"/>
            <p:cNvSpPr>
              <a:spLocks noChangeArrowheads="1"/>
            </p:cNvSpPr>
            <p:nvPr/>
          </p:nvSpPr>
          <p:spPr bwMode="auto">
            <a:xfrm>
              <a:off x="2698" y="1637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515152" name="AutoShape 80"/>
            <p:cNvCxnSpPr>
              <a:cxnSpLocks noChangeShapeType="1"/>
              <a:stCxn id="515083" idx="0"/>
              <a:endCxn id="515109" idx="2"/>
            </p:cNvCxnSpPr>
            <p:nvPr/>
          </p:nvCxnSpPr>
          <p:spPr bwMode="auto">
            <a:xfrm rot="16200000">
              <a:off x="317" y="1683"/>
              <a:ext cx="373" cy="373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153" name="AutoShape 81"/>
            <p:cNvCxnSpPr>
              <a:cxnSpLocks noChangeShapeType="1"/>
              <a:stCxn id="515109" idx="6"/>
              <a:endCxn id="515086" idx="2"/>
            </p:cNvCxnSpPr>
            <p:nvPr/>
          </p:nvCxnSpPr>
          <p:spPr bwMode="auto">
            <a:xfrm>
              <a:off x="805" y="1683"/>
              <a:ext cx="294" cy="1"/>
            </a:xfrm>
            <a:prstGeom prst="bentConnector3">
              <a:avLst>
                <a:gd name="adj1" fmla="val 49662"/>
              </a:avLst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154" name="AutoShape 82"/>
            <p:cNvCxnSpPr>
              <a:cxnSpLocks noChangeShapeType="1"/>
              <a:stCxn id="515083" idx="4"/>
              <a:endCxn id="515108" idx="2"/>
            </p:cNvCxnSpPr>
            <p:nvPr/>
          </p:nvCxnSpPr>
          <p:spPr bwMode="auto">
            <a:xfrm rot="16200000" flipH="1">
              <a:off x="282" y="2523"/>
              <a:ext cx="443" cy="373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5155" name="Line 83"/>
            <p:cNvSpPr>
              <a:spLocks noChangeShapeType="1"/>
            </p:cNvSpPr>
            <p:nvPr/>
          </p:nvSpPr>
          <p:spPr bwMode="auto">
            <a:xfrm>
              <a:off x="748" y="1728"/>
              <a:ext cx="0" cy="34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15156" name="Line 84"/>
            <p:cNvSpPr>
              <a:spLocks noChangeShapeType="1"/>
            </p:cNvSpPr>
            <p:nvPr/>
          </p:nvSpPr>
          <p:spPr bwMode="auto">
            <a:xfrm>
              <a:off x="748" y="2476"/>
              <a:ext cx="0" cy="40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15157" name="Line 85"/>
            <p:cNvSpPr>
              <a:spLocks noChangeShapeType="1"/>
            </p:cNvSpPr>
            <p:nvPr/>
          </p:nvSpPr>
          <p:spPr bwMode="auto">
            <a:xfrm>
              <a:off x="2255" y="1683"/>
              <a:ext cx="443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15159" name="Line 87"/>
            <p:cNvSpPr>
              <a:spLocks noChangeShapeType="1"/>
            </p:cNvSpPr>
            <p:nvPr/>
          </p:nvSpPr>
          <p:spPr bwMode="auto">
            <a:xfrm>
              <a:off x="2744" y="1728"/>
              <a:ext cx="0" cy="49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15160" name="Line 88"/>
            <p:cNvSpPr>
              <a:spLocks noChangeShapeType="1"/>
            </p:cNvSpPr>
            <p:nvPr/>
          </p:nvSpPr>
          <p:spPr bwMode="auto">
            <a:xfrm>
              <a:off x="2744" y="2295"/>
              <a:ext cx="0" cy="59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515161" name="AutoShape 89"/>
            <p:cNvCxnSpPr>
              <a:cxnSpLocks noChangeShapeType="1"/>
              <a:stCxn id="515108" idx="6"/>
              <a:endCxn id="515150" idx="2"/>
            </p:cNvCxnSpPr>
            <p:nvPr/>
          </p:nvCxnSpPr>
          <p:spPr bwMode="auto">
            <a:xfrm flipV="1">
              <a:off x="805" y="2930"/>
              <a:ext cx="1881" cy="1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162" name="AutoShape 90"/>
            <p:cNvCxnSpPr>
              <a:cxnSpLocks noChangeShapeType="1"/>
              <a:stCxn id="515151" idx="6"/>
              <a:endCxn id="515139" idx="0"/>
            </p:cNvCxnSpPr>
            <p:nvPr/>
          </p:nvCxnSpPr>
          <p:spPr bwMode="auto">
            <a:xfrm>
              <a:off x="2801" y="1683"/>
              <a:ext cx="646" cy="464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163" name="AutoShape 91"/>
            <p:cNvCxnSpPr>
              <a:cxnSpLocks noChangeShapeType="1"/>
              <a:stCxn id="515139" idx="2"/>
              <a:endCxn id="515150" idx="6"/>
            </p:cNvCxnSpPr>
            <p:nvPr/>
          </p:nvCxnSpPr>
          <p:spPr bwMode="auto">
            <a:xfrm rot="5400000">
              <a:off x="2926" y="2409"/>
              <a:ext cx="396" cy="646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5164" name="Text Box 92"/>
            <p:cNvSpPr txBox="1">
              <a:spLocks noChangeArrowheads="1"/>
            </p:cNvSpPr>
            <p:nvPr/>
          </p:nvSpPr>
          <p:spPr bwMode="auto">
            <a:xfrm>
              <a:off x="521" y="2240"/>
              <a:ext cx="20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 dirty="0">
                  <a:solidFill>
                    <a:srgbClr val="000000"/>
                  </a:solidFill>
                  <a:effectLst/>
                </a:rPr>
                <a:t>L</a:t>
              </a:r>
              <a:r>
                <a:rPr lang="cs-CZ" altLang="cs-CZ" sz="2000" b="1" baseline="-25000" dirty="0">
                  <a:solidFill>
                    <a:srgbClr val="000000"/>
                  </a:solidFill>
                  <a:effectLst/>
                </a:rPr>
                <a:t>2</a:t>
              </a:r>
            </a:p>
          </p:txBody>
        </p:sp>
        <p:sp>
          <p:nvSpPr>
            <p:cNvPr id="515165" name="Text Box 93"/>
            <p:cNvSpPr txBox="1">
              <a:spLocks noChangeArrowheads="1"/>
            </p:cNvSpPr>
            <p:nvPr/>
          </p:nvSpPr>
          <p:spPr bwMode="auto">
            <a:xfrm>
              <a:off x="3560" y="2193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</a:rPr>
                <a:t>Z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</p:grpSp>
      <p:sp>
        <p:nvSpPr>
          <p:cNvPr id="515167" name="Rectangle 95"/>
          <p:cNvSpPr>
            <a:spLocks noChangeArrowheads="1"/>
          </p:cNvSpPr>
          <p:nvPr/>
        </p:nvSpPr>
        <p:spPr bwMode="auto">
          <a:xfrm>
            <a:off x="6100763" y="2205038"/>
            <a:ext cx="1584325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Výstupní proud – I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</p:txBody>
      </p:sp>
      <p:graphicFrame>
        <p:nvGraphicFramePr>
          <p:cNvPr id="515168" name="Object 96"/>
          <p:cNvGraphicFramePr>
            <a:graphicFrameLocks noChangeAspect="1"/>
          </p:cNvGraphicFramePr>
          <p:nvPr/>
        </p:nvGraphicFramePr>
        <p:xfrm>
          <a:off x="7758113" y="2176463"/>
          <a:ext cx="99060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69" name="Rovnice" r:id="rId3" imgW="520560" imgH="431640" progId="Equation.3">
                  <p:embed/>
                </p:oleObj>
              </mc:Choice>
              <mc:Fallback>
                <p:oleObj name="Rovnice" r:id="rId3" imgW="520560" imgH="431640" progId="Equation.3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8113" y="2176463"/>
                        <a:ext cx="990600" cy="8207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169" name="Rectangle 97"/>
          <p:cNvSpPr>
            <a:spLocks noChangeArrowheads="1"/>
          </p:cNvSpPr>
          <p:nvPr/>
        </p:nvSpPr>
        <p:spPr bwMode="auto">
          <a:xfrm>
            <a:off x="6173788" y="3213100"/>
            <a:ext cx="12239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Proud  I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C</a:t>
            </a:r>
          </a:p>
        </p:txBody>
      </p:sp>
      <p:graphicFrame>
        <p:nvGraphicFramePr>
          <p:cNvPr id="515170" name="Object 98"/>
          <p:cNvGraphicFramePr>
            <a:graphicFrameLocks noChangeAspect="1"/>
          </p:cNvGraphicFramePr>
          <p:nvPr/>
        </p:nvGraphicFramePr>
        <p:xfrm>
          <a:off x="7612063" y="3141663"/>
          <a:ext cx="10810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70" name="Rovnice" r:id="rId5" imgW="749160" imgH="469800" progId="Equation.3">
                  <p:embed/>
                </p:oleObj>
              </mc:Choice>
              <mc:Fallback>
                <p:oleObj name="Rovnice" r:id="rId5" imgW="749160" imgH="469800" progId="Equation.3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2063" y="3141663"/>
                        <a:ext cx="1081087" cy="6762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171" name="Line 99"/>
          <p:cNvSpPr>
            <a:spLocks noChangeShapeType="1"/>
          </p:cNvSpPr>
          <p:nvPr/>
        </p:nvSpPr>
        <p:spPr bwMode="auto">
          <a:xfrm rot="5400000">
            <a:off x="4127500" y="3067050"/>
            <a:ext cx="431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172" name="Rectangle 100"/>
          <p:cNvSpPr>
            <a:spLocks noChangeArrowheads="1"/>
          </p:cNvSpPr>
          <p:nvPr/>
        </p:nvSpPr>
        <p:spPr bwMode="auto">
          <a:xfrm>
            <a:off x="250825" y="4981575"/>
            <a:ext cx="23764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Proud  na RL - I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RL</a:t>
            </a:r>
          </a:p>
        </p:txBody>
      </p:sp>
      <p:graphicFrame>
        <p:nvGraphicFramePr>
          <p:cNvPr id="515173" name="Object 101"/>
          <p:cNvGraphicFramePr>
            <a:graphicFrameLocks noChangeAspect="1"/>
          </p:cNvGraphicFramePr>
          <p:nvPr/>
        </p:nvGraphicFramePr>
        <p:xfrm>
          <a:off x="3103563" y="4908550"/>
          <a:ext cx="1684337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71" name="Rovnice" r:id="rId7" imgW="787320" imgH="253800" progId="Equation.3">
                  <p:embed/>
                </p:oleObj>
              </mc:Choice>
              <mc:Fallback>
                <p:oleObj name="Rovnice" r:id="rId7" imgW="787320" imgH="253800" progId="Equation.3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3563" y="4908550"/>
                        <a:ext cx="1684337" cy="5413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174" name="Rectangle 102"/>
          <p:cNvSpPr>
            <a:spLocks noChangeArrowheads="1"/>
          </p:cNvSpPr>
          <p:nvPr/>
        </p:nvSpPr>
        <p:spPr bwMode="auto">
          <a:xfrm>
            <a:off x="250825" y="5595938"/>
            <a:ext cx="49688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Úbytek napětí na cívce a odporu - U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RL</a:t>
            </a:r>
          </a:p>
        </p:txBody>
      </p:sp>
      <p:graphicFrame>
        <p:nvGraphicFramePr>
          <p:cNvPr id="515175" name="Object 103"/>
          <p:cNvGraphicFramePr>
            <a:graphicFrameLocks noChangeAspect="1"/>
          </p:cNvGraphicFramePr>
          <p:nvPr/>
        </p:nvGraphicFramePr>
        <p:xfrm>
          <a:off x="250825" y="6061075"/>
          <a:ext cx="460851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72" name="Rovnice" r:id="rId9" imgW="2057400" imgH="241200" progId="Equation.3">
                  <p:embed/>
                </p:oleObj>
              </mc:Choice>
              <mc:Fallback>
                <p:oleObj name="Rovnice" r:id="rId9" imgW="2057400" imgH="241200" progId="Equation.3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6061075"/>
                        <a:ext cx="4608513" cy="5365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177" name="Rectangle 105"/>
          <p:cNvSpPr>
            <a:spLocks noChangeArrowheads="1"/>
          </p:cNvSpPr>
          <p:nvPr/>
        </p:nvSpPr>
        <p:spPr bwMode="auto">
          <a:xfrm>
            <a:off x="6229350" y="3933825"/>
            <a:ext cx="2663825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Napětí na cívce (celkové napětí) - U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</a:t>
            </a:r>
          </a:p>
        </p:txBody>
      </p:sp>
      <p:graphicFrame>
        <p:nvGraphicFramePr>
          <p:cNvPr id="515178" name="Object 106"/>
          <p:cNvGraphicFramePr>
            <a:graphicFrameLocks noChangeAspect="1"/>
          </p:cNvGraphicFramePr>
          <p:nvPr/>
        </p:nvGraphicFramePr>
        <p:xfrm>
          <a:off x="6316663" y="4643438"/>
          <a:ext cx="19272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73" name="Rovnice" r:id="rId11" imgW="901440" imgH="241200" progId="Equation.3">
                  <p:embed/>
                </p:oleObj>
              </mc:Choice>
              <mc:Fallback>
                <p:oleObj name="Rovnice" r:id="rId11" imgW="901440" imgH="241200" progId="Equation.3">
                  <p:embed/>
                  <p:pic>
                    <p:nvPicPr>
                      <p:cNvPr id="0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6663" y="4643438"/>
                        <a:ext cx="1927225" cy="5143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179" name="Rectangle 107"/>
          <p:cNvSpPr>
            <a:spLocks noChangeArrowheads="1"/>
          </p:cNvSpPr>
          <p:nvPr/>
        </p:nvSpPr>
        <p:spPr bwMode="auto">
          <a:xfrm>
            <a:off x="6156325" y="5307013"/>
            <a:ext cx="15113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Proud na cívce - I</a:t>
            </a:r>
            <a:r>
              <a:rPr lang="cs-CZ" altLang="cs-CZ" sz="2100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</a:t>
            </a:r>
          </a:p>
        </p:txBody>
      </p:sp>
      <p:graphicFrame>
        <p:nvGraphicFramePr>
          <p:cNvPr id="515180" name="Object 108"/>
          <p:cNvGraphicFramePr>
            <a:graphicFrameLocks noChangeAspect="1"/>
          </p:cNvGraphicFramePr>
          <p:nvPr/>
        </p:nvGraphicFramePr>
        <p:xfrm>
          <a:off x="7761288" y="5276850"/>
          <a:ext cx="98742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74" name="Rovnice" r:id="rId13" imgW="622080" imgH="469800" progId="Equation.3">
                  <p:embed/>
                </p:oleObj>
              </mc:Choice>
              <mc:Fallback>
                <p:oleObj name="Rovnice" r:id="rId13" imgW="622080" imgH="469800" progId="Equation.3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1288" y="5276850"/>
                        <a:ext cx="987425" cy="7445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181" name="Line 109"/>
          <p:cNvSpPr>
            <a:spLocks noChangeShapeType="1"/>
          </p:cNvSpPr>
          <p:nvPr/>
        </p:nvSpPr>
        <p:spPr bwMode="auto">
          <a:xfrm rot="5400000">
            <a:off x="971550" y="3068638"/>
            <a:ext cx="431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5183" name="Text Box 111"/>
          <p:cNvSpPr txBox="1">
            <a:spLocks noChangeArrowheads="1"/>
          </p:cNvSpPr>
          <p:nvPr/>
        </p:nvSpPr>
        <p:spPr bwMode="auto">
          <a:xfrm>
            <a:off x="942975" y="2708275"/>
            <a:ext cx="247431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Î</a:t>
            </a:r>
            <a:r>
              <a:rPr lang="cs-CZ" altLang="cs-CZ" sz="2000" b="1" baseline="-250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</a:t>
            </a:r>
            <a:endParaRPr lang="cs-CZ" altLang="cs-CZ" sz="2000" b="1" baseline="-25000" dirty="0">
              <a:solidFill>
                <a:srgbClr val="000000"/>
              </a:solidFill>
              <a:effectLst/>
            </a:endParaRPr>
          </a:p>
        </p:txBody>
      </p:sp>
      <p:sp>
        <p:nvSpPr>
          <p:cNvPr id="515184" name="Text Box 112"/>
          <p:cNvSpPr txBox="1">
            <a:spLocks noChangeArrowheads="1"/>
          </p:cNvSpPr>
          <p:nvPr/>
        </p:nvSpPr>
        <p:spPr bwMode="auto">
          <a:xfrm>
            <a:off x="684213" y="2133600"/>
            <a:ext cx="1428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Î</a:t>
            </a:r>
            <a:endParaRPr lang="cs-CZ" altLang="cs-CZ" sz="2000" b="1" baseline="-25000" dirty="0">
              <a:solidFill>
                <a:srgbClr val="000000"/>
              </a:solidFill>
              <a:effectLst/>
            </a:endParaRPr>
          </a:p>
        </p:txBody>
      </p:sp>
      <p:sp>
        <p:nvSpPr>
          <p:cNvPr id="515185" name="Rectangle 113"/>
          <p:cNvSpPr>
            <a:spLocks noChangeArrowheads="1"/>
          </p:cNvSpPr>
          <p:nvPr/>
        </p:nvSpPr>
        <p:spPr bwMode="auto">
          <a:xfrm>
            <a:off x="5580063" y="6027738"/>
            <a:ext cx="15113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Celkový proud - I</a:t>
            </a:r>
            <a:endParaRPr lang="cs-CZ" altLang="cs-CZ" sz="2100" b="1" baseline="-2500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515186" name="Object 114"/>
          <p:cNvGraphicFramePr>
            <a:graphicFrameLocks noChangeAspect="1"/>
          </p:cNvGraphicFramePr>
          <p:nvPr/>
        </p:nvGraphicFramePr>
        <p:xfrm>
          <a:off x="7131050" y="6140450"/>
          <a:ext cx="16891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75" name="Rovnice" r:id="rId15" imgW="723600" imgH="241200" progId="Equation.3">
                  <p:embed/>
                </p:oleObj>
              </mc:Choice>
              <mc:Fallback>
                <p:oleObj name="Rovnice" r:id="rId15" imgW="723600" imgH="241200" progId="Equation.3">
                  <p:embed/>
                  <p:pic>
                    <p:nvPicPr>
                      <p:cNvPr id="0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1050" y="6140450"/>
                        <a:ext cx="1689100" cy="5619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5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5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5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5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5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5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1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5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5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5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5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5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1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5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1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5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5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5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5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15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1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5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15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1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15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5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1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15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515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51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15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15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1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15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15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1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15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15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1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515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15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15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1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51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15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15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1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515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51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15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15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1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15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15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1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4" grpId="0"/>
      <p:bldP spid="515079" grpId="0" animBg="1"/>
      <p:bldP spid="515080" grpId="0" animBg="1"/>
      <p:bldP spid="515081" grpId="0"/>
      <p:bldP spid="515082" grpId="0"/>
      <p:bldP spid="515102" grpId="0" animBg="1"/>
      <p:bldP spid="515104" grpId="0"/>
      <p:bldP spid="515105" grpId="0"/>
      <p:bldP spid="515107" grpId="0" animBg="1"/>
      <p:bldP spid="515116" grpId="0" animBg="1"/>
      <p:bldP spid="515117" grpId="0" animBg="1"/>
      <p:bldP spid="515118" grpId="0"/>
      <p:bldP spid="515119" grpId="0"/>
      <p:bldP spid="515171" grpId="0" animBg="1"/>
      <p:bldP spid="515181" grpId="0" animBg="1"/>
      <p:bldP spid="515183" grpId="0"/>
      <p:bldP spid="5151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27763" y="550863"/>
            <a:ext cx="2663825" cy="1077912"/>
          </a:xfrm>
        </p:spPr>
        <p:txBody>
          <a:bodyPr/>
          <a:lstStyle/>
          <a:p>
            <a:r>
              <a:rPr lang="cs-CZ" altLang="cs-CZ" sz="3200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Fázorový diagram </a:t>
            </a:r>
            <a:endParaRPr lang="cs-CZ" altLang="cs-CZ" sz="320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16162" name="Rectangle 66"/>
          <p:cNvSpPr>
            <a:spLocks noChangeArrowheads="1"/>
          </p:cNvSpPr>
          <p:nvPr/>
        </p:nvSpPr>
        <p:spPr bwMode="auto">
          <a:xfrm>
            <a:off x="3851275" y="2930525"/>
            <a:ext cx="273685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Výstupní proud (volíme RL zátěž) – I</a:t>
            </a:r>
            <a:r>
              <a:rPr lang="cs-CZ" altLang="cs-CZ" sz="2100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516164" name="Rectangle 68"/>
          <p:cNvSpPr>
            <a:spLocks noChangeArrowheads="1"/>
          </p:cNvSpPr>
          <p:nvPr/>
        </p:nvSpPr>
        <p:spPr bwMode="auto">
          <a:xfrm>
            <a:off x="3851275" y="3644900"/>
            <a:ext cx="12239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Proud  I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C</a:t>
            </a:r>
          </a:p>
        </p:txBody>
      </p:sp>
      <p:sp>
        <p:nvSpPr>
          <p:cNvPr id="516167" name="Rectangle 71"/>
          <p:cNvSpPr>
            <a:spLocks noChangeArrowheads="1"/>
          </p:cNvSpPr>
          <p:nvPr/>
        </p:nvSpPr>
        <p:spPr bwMode="auto">
          <a:xfrm>
            <a:off x="3851275" y="4005263"/>
            <a:ext cx="23764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Proud  na RL - I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RL</a:t>
            </a:r>
          </a:p>
        </p:txBody>
      </p:sp>
      <p:sp>
        <p:nvSpPr>
          <p:cNvPr id="516169" name="Rectangle 73"/>
          <p:cNvSpPr>
            <a:spLocks noChangeArrowheads="1"/>
          </p:cNvSpPr>
          <p:nvPr/>
        </p:nvSpPr>
        <p:spPr bwMode="auto">
          <a:xfrm>
            <a:off x="3851275" y="4437063"/>
            <a:ext cx="51133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Úbytek napětí na odporu R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 - U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R</a:t>
            </a:r>
          </a:p>
        </p:txBody>
      </p:sp>
      <p:sp>
        <p:nvSpPr>
          <p:cNvPr id="516171" name="Rectangle 75"/>
          <p:cNvSpPr>
            <a:spLocks noChangeArrowheads="1"/>
          </p:cNvSpPr>
          <p:nvPr/>
        </p:nvSpPr>
        <p:spPr bwMode="auto">
          <a:xfrm>
            <a:off x="3851275" y="5411788"/>
            <a:ext cx="51133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Napětí na cívce (celkové napětí) – U</a:t>
            </a:r>
            <a:r>
              <a:rPr lang="cs-CZ" altLang="cs-CZ" sz="2100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</a:t>
            </a:r>
            <a:r>
              <a:rPr lang="cs-CZ" altLang="cs-CZ" sz="2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=U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16173" name="Rectangle 77"/>
          <p:cNvSpPr>
            <a:spLocks noChangeArrowheads="1"/>
          </p:cNvSpPr>
          <p:nvPr/>
        </p:nvSpPr>
        <p:spPr bwMode="auto">
          <a:xfrm>
            <a:off x="3851275" y="5843588"/>
            <a:ext cx="43926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Proud na cívce - I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</a:t>
            </a:r>
          </a:p>
        </p:txBody>
      </p:sp>
      <p:grpSp>
        <p:nvGrpSpPr>
          <p:cNvPr id="516180" name="Group 84"/>
          <p:cNvGrpSpPr>
            <a:grpSpLocks/>
          </p:cNvGrpSpPr>
          <p:nvPr/>
        </p:nvGrpSpPr>
        <p:grpSpPr bwMode="auto">
          <a:xfrm>
            <a:off x="252413" y="187325"/>
            <a:ext cx="5832475" cy="2665413"/>
            <a:chOff x="113" y="1297"/>
            <a:chExt cx="3674" cy="1679"/>
          </a:xfrm>
        </p:grpSpPr>
        <p:sp>
          <p:nvSpPr>
            <p:cNvPr id="516100" name="Line 4"/>
            <p:cNvSpPr>
              <a:spLocks noChangeShapeType="1"/>
            </p:cNvSpPr>
            <p:nvPr/>
          </p:nvSpPr>
          <p:spPr bwMode="auto">
            <a:xfrm rot="16200000">
              <a:off x="1806" y="1185"/>
              <a:ext cx="2" cy="131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6101" name="Line 5"/>
            <p:cNvSpPr>
              <a:spLocks noChangeShapeType="1"/>
            </p:cNvSpPr>
            <p:nvPr/>
          </p:nvSpPr>
          <p:spPr bwMode="auto">
            <a:xfrm>
              <a:off x="385" y="1570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6102" name="Text Box 6"/>
            <p:cNvSpPr txBox="1">
              <a:spLocks noChangeArrowheads="1"/>
            </p:cNvSpPr>
            <p:nvPr/>
          </p:nvSpPr>
          <p:spPr bwMode="auto">
            <a:xfrm>
              <a:off x="133" y="2478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6103" name="Text Box 7"/>
            <p:cNvSpPr txBox="1">
              <a:spLocks noChangeArrowheads="1"/>
            </p:cNvSpPr>
            <p:nvPr/>
          </p:nvSpPr>
          <p:spPr bwMode="auto">
            <a:xfrm>
              <a:off x="3281" y="1706"/>
              <a:ext cx="150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6104" name="Line 8"/>
            <p:cNvSpPr>
              <a:spLocks noChangeShapeType="1"/>
            </p:cNvSpPr>
            <p:nvPr/>
          </p:nvSpPr>
          <p:spPr bwMode="auto">
            <a:xfrm>
              <a:off x="967" y="2069"/>
              <a:ext cx="1" cy="4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6105" name="Text Box 9"/>
            <p:cNvSpPr txBox="1">
              <a:spLocks noChangeArrowheads="1"/>
            </p:cNvSpPr>
            <p:nvPr/>
          </p:nvSpPr>
          <p:spPr bwMode="auto">
            <a:xfrm>
              <a:off x="967" y="2160"/>
              <a:ext cx="229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L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6106" name="Text Box 10"/>
            <p:cNvSpPr txBox="1">
              <a:spLocks noChangeArrowheads="1"/>
            </p:cNvSpPr>
            <p:nvPr/>
          </p:nvSpPr>
          <p:spPr bwMode="auto">
            <a:xfrm>
              <a:off x="1693" y="1842"/>
              <a:ext cx="306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RL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6107" name="Line 11"/>
            <p:cNvSpPr>
              <a:spLocks noChangeShapeType="1"/>
            </p:cNvSpPr>
            <p:nvPr/>
          </p:nvSpPr>
          <p:spPr bwMode="auto">
            <a:xfrm>
              <a:off x="113" y="2069"/>
              <a:ext cx="0" cy="4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6108" name="Line 12"/>
            <p:cNvSpPr>
              <a:spLocks noChangeShapeType="1"/>
            </p:cNvSpPr>
            <p:nvPr/>
          </p:nvSpPr>
          <p:spPr bwMode="auto">
            <a:xfrm rot="5400000">
              <a:off x="3326" y="1887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6109" name="Line 13"/>
            <p:cNvSpPr>
              <a:spLocks noChangeShapeType="1"/>
            </p:cNvSpPr>
            <p:nvPr/>
          </p:nvSpPr>
          <p:spPr bwMode="auto">
            <a:xfrm>
              <a:off x="1648" y="1570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6110" name="Text Box 14"/>
            <p:cNvSpPr txBox="1">
              <a:spLocks noChangeArrowheads="1"/>
            </p:cNvSpPr>
            <p:nvPr/>
          </p:nvSpPr>
          <p:spPr bwMode="auto">
            <a:xfrm>
              <a:off x="1562" y="1297"/>
              <a:ext cx="23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RL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6111" name="Text Box 15"/>
            <p:cNvSpPr txBox="1">
              <a:spLocks noChangeArrowheads="1"/>
            </p:cNvSpPr>
            <p:nvPr/>
          </p:nvSpPr>
          <p:spPr bwMode="auto">
            <a:xfrm>
              <a:off x="2555" y="1751"/>
              <a:ext cx="16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C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grpSp>
          <p:nvGrpSpPr>
            <p:cNvPr id="516112" name="Group 16"/>
            <p:cNvGrpSpPr>
              <a:grpSpLocks/>
            </p:cNvGrpSpPr>
            <p:nvPr/>
          </p:nvGrpSpPr>
          <p:grpSpPr bwMode="auto">
            <a:xfrm>
              <a:off x="196" y="1388"/>
              <a:ext cx="3591" cy="1588"/>
              <a:chOff x="113" y="1388"/>
              <a:chExt cx="3591" cy="1588"/>
            </a:xfrm>
          </p:grpSpPr>
          <p:sp>
            <p:nvSpPr>
              <p:cNvPr id="516113" name="Oval 17"/>
              <p:cNvSpPr>
                <a:spLocks noChangeAspect="1" noChangeArrowheads="1"/>
              </p:cNvSpPr>
              <p:nvPr/>
            </p:nvSpPr>
            <p:spPr bwMode="auto">
              <a:xfrm>
                <a:off x="113" y="2068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rgbClr val="000000"/>
                    </a:solidFill>
                    <a:effectLst/>
                    <a:latin typeface="Garamond" panose="02020404030301010803" pitchFamily="18" charset="0"/>
                    <a:sym typeface="Symbol" panose="05050102010706020507" pitchFamily="18" charset="2"/>
                  </a:rPr>
                  <a:t></a:t>
                </a:r>
              </a:p>
            </p:txBody>
          </p:sp>
          <p:sp>
            <p:nvSpPr>
              <p:cNvPr id="516114" name="Text Box 18"/>
              <p:cNvSpPr txBox="1">
                <a:spLocks noChangeArrowheads="1"/>
              </p:cNvSpPr>
              <p:nvPr/>
            </p:nvSpPr>
            <p:spPr bwMode="auto">
              <a:xfrm>
                <a:off x="1221" y="1388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rgbClr val="000000"/>
                    </a:solidFill>
                    <a:effectLst/>
                  </a:rPr>
                  <a:t>R</a:t>
                </a:r>
                <a:r>
                  <a:rPr lang="cs-CZ" altLang="cs-CZ" sz="2000" b="1" baseline="-25000">
                    <a:solidFill>
                      <a:srgbClr val="000000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516115" name="Text Box 19"/>
              <p:cNvSpPr txBox="1">
                <a:spLocks noChangeArrowheads="1"/>
              </p:cNvSpPr>
              <p:nvPr/>
            </p:nvSpPr>
            <p:spPr bwMode="auto">
              <a:xfrm>
                <a:off x="2426" y="2159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rgbClr val="000000"/>
                    </a:solidFill>
                    <a:effectLst/>
                  </a:rPr>
                  <a:t>C</a:t>
                </a:r>
                <a:endParaRPr lang="cs-CZ" altLang="cs-CZ" sz="2000" b="1" baseline="-2500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516116" name="Rectangle 20"/>
              <p:cNvSpPr>
                <a:spLocks noChangeArrowheads="1"/>
              </p:cNvSpPr>
              <p:nvPr/>
            </p:nvSpPr>
            <p:spPr bwMode="auto">
              <a:xfrm rot="5400000">
                <a:off x="1224" y="1501"/>
                <a:ext cx="136" cy="363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16117" name="Group 21"/>
              <p:cNvGrpSpPr>
                <a:grpSpLocks/>
              </p:cNvGrpSpPr>
              <p:nvPr/>
            </p:nvGrpSpPr>
            <p:grpSpPr bwMode="auto">
              <a:xfrm rot="21600000">
                <a:off x="1837" y="1614"/>
                <a:ext cx="410" cy="69"/>
                <a:chOff x="294" y="3589"/>
                <a:chExt cx="410" cy="69"/>
              </a:xfrm>
            </p:grpSpPr>
            <p:grpSp>
              <p:nvGrpSpPr>
                <p:cNvPr id="516118" name="Group 22"/>
                <p:cNvGrpSpPr>
                  <a:grpSpLocks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6119" name="Arc 2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6120" name="Arc 2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6121" name="Group 25"/>
                <p:cNvGrpSpPr>
                  <a:grpSpLocks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6122" name="Arc 26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6123" name="Arc 27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6124" name="Group 28"/>
                <p:cNvGrpSpPr>
                  <a:grpSpLocks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6125" name="Arc 29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6126" name="Arc 30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516127" name="Line 31"/>
              <p:cNvSpPr>
                <a:spLocks noChangeShapeType="1"/>
              </p:cNvSpPr>
              <p:nvPr/>
            </p:nvSpPr>
            <p:spPr bwMode="auto">
              <a:xfrm rot="16200000" flipV="1">
                <a:off x="1655" y="1502"/>
                <a:ext cx="0" cy="364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6128" name="Text Box 32"/>
              <p:cNvSpPr txBox="1">
                <a:spLocks noChangeArrowheads="1"/>
              </p:cNvSpPr>
              <p:nvPr/>
            </p:nvSpPr>
            <p:spPr bwMode="auto">
              <a:xfrm>
                <a:off x="1972" y="1388"/>
                <a:ext cx="20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rgbClr val="000000"/>
                    </a:solidFill>
                    <a:effectLst/>
                  </a:rPr>
                  <a:t>L</a:t>
                </a:r>
                <a:r>
                  <a:rPr lang="cs-CZ" altLang="cs-CZ" sz="2000" b="1" baseline="-25000">
                    <a:solidFill>
                      <a:srgbClr val="000000"/>
                    </a:solidFill>
                    <a:effectLst/>
                  </a:rPr>
                  <a:t>1</a:t>
                </a:r>
              </a:p>
            </p:txBody>
          </p:sp>
          <p:grpSp>
            <p:nvGrpSpPr>
              <p:cNvPr id="516129" name="Group 33"/>
              <p:cNvGrpSpPr>
                <a:grpSpLocks/>
              </p:cNvGrpSpPr>
              <p:nvPr/>
            </p:nvGrpSpPr>
            <p:grpSpPr bwMode="auto">
              <a:xfrm>
                <a:off x="2629" y="2227"/>
                <a:ext cx="228" cy="68"/>
                <a:chOff x="736" y="1752"/>
                <a:chExt cx="228" cy="68"/>
              </a:xfrm>
            </p:grpSpPr>
            <p:sp>
              <p:nvSpPr>
                <p:cNvPr id="516130" name="Line 34"/>
                <p:cNvSpPr>
                  <a:spLocks noChangeShapeType="1"/>
                </p:cNvSpPr>
                <p:nvPr/>
              </p:nvSpPr>
              <p:spPr bwMode="auto">
                <a:xfrm>
                  <a:off x="736" y="1752"/>
                  <a:ext cx="227" cy="0"/>
                </a:xfrm>
                <a:prstGeom prst="line">
                  <a:avLst/>
                </a:prstGeom>
                <a:noFill/>
                <a:ln w="635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6131" name="Line 35"/>
                <p:cNvSpPr>
                  <a:spLocks noChangeShapeType="1"/>
                </p:cNvSpPr>
                <p:nvPr/>
              </p:nvSpPr>
              <p:spPr bwMode="auto">
                <a:xfrm>
                  <a:off x="737" y="1820"/>
                  <a:ext cx="227" cy="0"/>
                </a:xfrm>
                <a:prstGeom prst="line">
                  <a:avLst/>
                </a:prstGeom>
                <a:noFill/>
                <a:ln w="635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516132" name="Line 36"/>
              <p:cNvSpPr>
                <a:spLocks noChangeShapeType="1"/>
              </p:cNvSpPr>
              <p:nvPr/>
            </p:nvSpPr>
            <p:spPr bwMode="auto">
              <a:xfrm>
                <a:off x="3288" y="2113"/>
                <a:ext cx="0" cy="49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6133" name="Text Box 37"/>
              <p:cNvSpPr txBox="1">
                <a:spLocks noChangeArrowheads="1"/>
              </p:cNvSpPr>
              <p:nvPr/>
            </p:nvSpPr>
            <p:spPr bwMode="auto">
              <a:xfrm>
                <a:off x="3061" y="2159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Û</a:t>
                </a:r>
                <a:r>
                  <a:rPr lang="cs-CZ" altLang="cs-CZ" sz="2000" b="1" baseline="-25000"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2</a:t>
                </a:r>
                <a:endParaRPr lang="cs-CZ" altLang="cs-CZ" sz="2000" b="1" baseline="-2500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516134" name="Oval 38"/>
              <p:cNvSpPr>
                <a:spLocks noChangeArrowheads="1"/>
              </p:cNvSpPr>
              <p:nvPr/>
            </p:nvSpPr>
            <p:spPr bwMode="auto">
              <a:xfrm>
                <a:off x="702" y="2885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6135" name="Oval 39"/>
              <p:cNvSpPr>
                <a:spLocks noChangeArrowheads="1"/>
              </p:cNvSpPr>
              <p:nvPr/>
            </p:nvSpPr>
            <p:spPr bwMode="auto">
              <a:xfrm>
                <a:off x="702" y="1637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6136" name="Rectangle 40"/>
              <p:cNvSpPr>
                <a:spLocks noChangeArrowheads="1"/>
              </p:cNvSpPr>
              <p:nvPr/>
            </p:nvSpPr>
            <p:spPr bwMode="auto">
              <a:xfrm>
                <a:off x="3379" y="2159"/>
                <a:ext cx="136" cy="363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16137" name="Group 41"/>
              <p:cNvGrpSpPr>
                <a:grpSpLocks/>
              </p:cNvGrpSpPr>
              <p:nvPr/>
            </p:nvGrpSpPr>
            <p:grpSpPr bwMode="auto">
              <a:xfrm rot="5400000">
                <a:off x="578" y="2238"/>
                <a:ext cx="410" cy="69"/>
                <a:chOff x="294" y="3589"/>
                <a:chExt cx="410" cy="69"/>
              </a:xfrm>
            </p:grpSpPr>
            <p:grpSp>
              <p:nvGrpSpPr>
                <p:cNvPr id="516138" name="Group 42"/>
                <p:cNvGrpSpPr>
                  <a:grpSpLocks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6139" name="Arc 4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6140" name="Arc 4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6141" name="Group 45"/>
                <p:cNvGrpSpPr>
                  <a:grpSpLocks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6142" name="Arc 46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6143" name="Arc 47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6144" name="Group 48"/>
                <p:cNvGrpSpPr>
                  <a:grpSpLocks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6145" name="Arc 49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6146" name="Arc 50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516147" name="Oval 51"/>
              <p:cNvSpPr>
                <a:spLocks noChangeArrowheads="1"/>
              </p:cNvSpPr>
              <p:nvPr/>
            </p:nvSpPr>
            <p:spPr bwMode="auto">
              <a:xfrm>
                <a:off x="2698" y="2884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6148" name="Oval 52"/>
              <p:cNvSpPr>
                <a:spLocks noChangeArrowheads="1"/>
              </p:cNvSpPr>
              <p:nvPr/>
            </p:nvSpPr>
            <p:spPr bwMode="auto">
              <a:xfrm>
                <a:off x="2698" y="1637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516149" name="AutoShape 53"/>
              <p:cNvCxnSpPr>
                <a:cxnSpLocks noChangeShapeType="1"/>
                <a:stCxn id="516113" idx="0"/>
                <a:endCxn id="516135" idx="2"/>
              </p:cNvCxnSpPr>
              <p:nvPr/>
            </p:nvCxnSpPr>
            <p:spPr bwMode="auto">
              <a:xfrm rot="16200000">
                <a:off x="317" y="1683"/>
                <a:ext cx="373" cy="373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6150" name="AutoShape 54"/>
              <p:cNvCxnSpPr>
                <a:cxnSpLocks noChangeShapeType="1"/>
                <a:stCxn id="516135" idx="6"/>
                <a:endCxn id="516116" idx="2"/>
              </p:cNvCxnSpPr>
              <p:nvPr/>
            </p:nvCxnSpPr>
            <p:spPr bwMode="auto">
              <a:xfrm>
                <a:off x="805" y="1683"/>
                <a:ext cx="294" cy="1"/>
              </a:xfrm>
              <a:prstGeom prst="bentConnector3">
                <a:avLst>
                  <a:gd name="adj1" fmla="val 49662"/>
                </a:avLst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6151" name="AutoShape 55"/>
              <p:cNvCxnSpPr>
                <a:cxnSpLocks noChangeShapeType="1"/>
                <a:stCxn id="516113" idx="4"/>
                <a:endCxn id="516134" idx="2"/>
              </p:cNvCxnSpPr>
              <p:nvPr/>
            </p:nvCxnSpPr>
            <p:spPr bwMode="auto">
              <a:xfrm rot="16200000" flipH="1">
                <a:off x="282" y="2523"/>
                <a:ext cx="443" cy="373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6152" name="Line 56"/>
              <p:cNvSpPr>
                <a:spLocks noChangeShapeType="1"/>
              </p:cNvSpPr>
              <p:nvPr/>
            </p:nvSpPr>
            <p:spPr bwMode="auto">
              <a:xfrm>
                <a:off x="748" y="1728"/>
                <a:ext cx="0" cy="34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6153" name="Line 57"/>
              <p:cNvSpPr>
                <a:spLocks noChangeShapeType="1"/>
              </p:cNvSpPr>
              <p:nvPr/>
            </p:nvSpPr>
            <p:spPr bwMode="auto">
              <a:xfrm>
                <a:off x="748" y="2476"/>
                <a:ext cx="0" cy="408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6154" name="Line 58"/>
              <p:cNvSpPr>
                <a:spLocks noChangeShapeType="1"/>
              </p:cNvSpPr>
              <p:nvPr/>
            </p:nvSpPr>
            <p:spPr bwMode="auto">
              <a:xfrm>
                <a:off x="2255" y="1683"/>
                <a:ext cx="443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6155" name="Line 59"/>
              <p:cNvSpPr>
                <a:spLocks noChangeShapeType="1"/>
              </p:cNvSpPr>
              <p:nvPr/>
            </p:nvSpPr>
            <p:spPr bwMode="auto">
              <a:xfrm>
                <a:off x="2744" y="1728"/>
                <a:ext cx="0" cy="499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6156" name="Line 60"/>
              <p:cNvSpPr>
                <a:spLocks noChangeShapeType="1"/>
              </p:cNvSpPr>
              <p:nvPr/>
            </p:nvSpPr>
            <p:spPr bwMode="auto">
              <a:xfrm>
                <a:off x="2744" y="2295"/>
                <a:ext cx="0" cy="59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516157" name="AutoShape 61"/>
              <p:cNvCxnSpPr>
                <a:cxnSpLocks noChangeShapeType="1"/>
                <a:stCxn id="516134" idx="6"/>
                <a:endCxn id="516147" idx="2"/>
              </p:cNvCxnSpPr>
              <p:nvPr/>
            </p:nvCxnSpPr>
            <p:spPr bwMode="auto">
              <a:xfrm flipV="1">
                <a:off x="805" y="2930"/>
                <a:ext cx="1881" cy="1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6158" name="AutoShape 62"/>
              <p:cNvCxnSpPr>
                <a:cxnSpLocks noChangeShapeType="1"/>
                <a:stCxn id="516148" idx="6"/>
                <a:endCxn id="516136" idx="0"/>
              </p:cNvCxnSpPr>
              <p:nvPr/>
            </p:nvCxnSpPr>
            <p:spPr bwMode="auto">
              <a:xfrm>
                <a:off x="2801" y="1683"/>
                <a:ext cx="646" cy="464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6159" name="AutoShape 63"/>
              <p:cNvCxnSpPr>
                <a:cxnSpLocks noChangeShapeType="1"/>
                <a:stCxn id="516136" idx="2"/>
                <a:endCxn id="516147" idx="6"/>
              </p:cNvCxnSpPr>
              <p:nvPr/>
            </p:nvCxnSpPr>
            <p:spPr bwMode="auto">
              <a:xfrm rot="5400000">
                <a:off x="2926" y="2409"/>
                <a:ext cx="396" cy="646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6160" name="Text Box 64"/>
              <p:cNvSpPr txBox="1">
                <a:spLocks noChangeArrowheads="1"/>
              </p:cNvSpPr>
              <p:nvPr/>
            </p:nvSpPr>
            <p:spPr bwMode="auto">
              <a:xfrm>
                <a:off x="521" y="2240"/>
                <a:ext cx="204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rgbClr val="000000"/>
                    </a:solidFill>
                    <a:effectLst/>
                  </a:rPr>
                  <a:t>L</a:t>
                </a:r>
                <a:r>
                  <a:rPr lang="cs-CZ" altLang="cs-CZ" sz="2000" b="1" baseline="-25000">
                    <a:solidFill>
                      <a:srgbClr val="000000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516161" name="Text Box 65"/>
              <p:cNvSpPr txBox="1">
                <a:spLocks noChangeArrowheads="1"/>
              </p:cNvSpPr>
              <p:nvPr/>
            </p:nvSpPr>
            <p:spPr bwMode="auto">
              <a:xfrm>
                <a:off x="3560" y="2193"/>
                <a:ext cx="14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rgbClr val="000000"/>
                    </a:solidFill>
                    <a:effectLst/>
                  </a:rPr>
                  <a:t>Z</a:t>
                </a:r>
                <a:endParaRPr lang="cs-CZ" altLang="cs-CZ" sz="2000" b="1" baseline="-25000">
                  <a:solidFill>
                    <a:srgbClr val="000000"/>
                  </a:solidFill>
                  <a:effectLst/>
                </a:endParaRPr>
              </a:p>
            </p:txBody>
          </p:sp>
        </p:grpSp>
        <p:sp>
          <p:nvSpPr>
            <p:cNvPr id="516166" name="Line 70"/>
            <p:cNvSpPr>
              <a:spLocks noChangeShapeType="1"/>
            </p:cNvSpPr>
            <p:nvPr/>
          </p:nvSpPr>
          <p:spPr bwMode="auto">
            <a:xfrm rot="5400000">
              <a:off x="2600" y="1932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6175" name="Line 79"/>
            <p:cNvSpPr>
              <a:spLocks noChangeShapeType="1"/>
            </p:cNvSpPr>
            <p:nvPr/>
          </p:nvSpPr>
          <p:spPr bwMode="auto">
            <a:xfrm rot="5400000">
              <a:off x="612" y="1933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6176" name="Text Box 80"/>
            <p:cNvSpPr txBox="1">
              <a:spLocks noChangeArrowheads="1"/>
            </p:cNvSpPr>
            <p:nvPr/>
          </p:nvSpPr>
          <p:spPr bwMode="auto">
            <a:xfrm>
              <a:off x="594" y="1706"/>
              <a:ext cx="156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L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6177" name="Text Box 81"/>
            <p:cNvSpPr txBox="1">
              <a:spLocks noChangeArrowheads="1"/>
            </p:cNvSpPr>
            <p:nvPr/>
          </p:nvSpPr>
          <p:spPr bwMode="auto">
            <a:xfrm>
              <a:off x="431" y="1344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</p:grpSp>
      <p:sp>
        <p:nvSpPr>
          <p:cNvPr id="516178" name="Rectangle 82"/>
          <p:cNvSpPr>
            <a:spLocks noChangeArrowheads="1"/>
          </p:cNvSpPr>
          <p:nvPr/>
        </p:nvSpPr>
        <p:spPr bwMode="auto">
          <a:xfrm>
            <a:off x="3851275" y="6275388"/>
            <a:ext cx="23764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Celkový proud - I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516204" name="Group 108"/>
          <p:cNvGrpSpPr>
            <a:grpSpLocks/>
          </p:cNvGrpSpPr>
          <p:nvPr/>
        </p:nvGrpSpPr>
        <p:grpSpPr bwMode="auto">
          <a:xfrm>
            <a:off x="323850" y="3502025"/>
            <a:ext cx="2952750" cy="2879725"/>
            <a:chOff x="340" y="2024"/>
            <a:chExt cx="1860" cy="1814"/>
          </a:xfrm>
        </p:grpSpPr>
        <p:sp>
          <p:nvSpPr>
            <p:cNvPr id="516181" name="Line 85"/>
            <p:cNvSpPr>
              <a:spLocks noChangeShapeType="1"/>
            </p:cNvSpPr>
            <p:nvPr/>
          </p:nvSpPr>
          <p:spPr bwMode="auto">
            <a:xfrm>
              <a:off x="340" y="2976"/>
              <a:ext cx="18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182" name="Line 86"/>
            <p:cNvSpPr>
              <a:spLocks noChangeShapeType="1"/>
            </p:cNvSpPr>
            <p:nvPr/>
          </p:nvSpPr>
          <p:spPr bwMode="auto">
            <a:xfrm>
              <a:off x="839" y="2024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16205" name="Group 109"/>
          <p:cNvGrpSpPr>
            <a:grpSpLocks/>
          </p:cNvGrpSpPr>
          <p:nvPr/>
        </p:nvGrpSpPr>
        <p:grpSpPr bwMode="auto">
          <a:xfrm>
            <a:off x="1116013" y="5013325"/>
            <a:ext cx="1512887" cy="420688"/>
            <a:chOff x="703" y="3158"/>
            <a:chExt cx="953" cy="265"/>
          </a:xfrm>
        </p:grpSpPr>
        <p:sp>
          <p:nvSpPr>
            <p:cNvPr id="516184" name="Line 88"/>
            <p:cNvSpPr>
              <a:spLocks noChangeShapeType="1"/>
            </p:cNvSpPr>
            <p:nvPr/>
          </p:nvSpPr>
          <p:spPr bwMode="auto">
            <a:xfrm>
              <a:off x="703" y="3158"/>
              <a:ext cx="953" cy="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185" name="Text Box 89"/>
            <p:cNvSpPr txBox="1">
              <a:spLocks noChangeArrowheads="1"/>
            </p:cNvSpPr>
            <p:nvPr/>
          </p:nvSpPr>
          <p:spPr bwMode="auto">
            <a:xfrm>
              <a:off x="1429" y="3204"/>
              <a:ext cx="203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800" b="1" dirty="0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1800" b="1" baseline="-25000" dirty="0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2</a:t>
              </a:r>
              <a:endParaRPr lang="en-US" altLang="cs-CZ" sz="1800" b="1" baseline="-25000" dirty="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endParaRPr>
            </a:p>
          </p:txBody>
        </p:sp>
      </p:grpSp>
      <p:grpSp>
        <p:nvGrpSpPr>
          <p:cNvPr id="516206" name="Group 110"/>
          <p:cNvGrpSpPr>
            <a:grpSpLocks/>
          </p:cNvGrpSpPr>
          <p:nvPr/>
        </p:nvGrpSpPr>
        <p:grpSpPr bwMode="auto">
          <a:xfrm>
            <a:off x="1116013" y="5013325"/>
            <a:ext cx="792162" cy="923925"/>
            <a:chOff x="703" y="3158"/>
            <a:chExt cx="499" cy="582"/>
          </a:xfrm>
        </p:grpSpPr>
        <p:sp>
          <p:nvSpPr>
            <p:cNvPr id="516186" name="Line 90"/>
            <p:cNvSpPr>
              <a:spLocks noChangeShapeType="1"/>
            </p:cNvSpPr>
            <p:nvPr/>
          </p:nvSpPr>
          <p:spPr bwMode="auto">
            <a:xfrm>
              <a:off x="703" y="3158"/>
              <a:ext cx="499" cy="40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187" name="Text Box 91"/>
            <p:cNvSpPr txBox="1">
              <a:spLocks noChangeArrowheads="1"/>
            </p:cNvSpPr>
            <p:nvPr/>
          </p:nvSpPr>
          <p:spPr bwMode="auto">
            <a:xfrm>
              <a:off x="1021" y="3521"/>
              <a:ext cx="13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800" b="1" dirty="0">
                  <a:solidFill>
                    <a:srgbClr val="FF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800" b="1" baseline="-25000" dirty="0">
                  <a:solidFill>
                    <a:srgbClr val="FF0000"/>
                  </a:solidFill>
                  <a:effectLst/>
                  <a:cs typeface="Arial" panose="020B0604020202020204" pitchFamily="34" charset="0"/>
                </a:rPr>
                <a:t>2</a:t>
              </a:r>
              <a:endParaRPr lang="en-US" altLang="cs-CZ" sz="1800" b="1" baseline="-25000" dirty="0">
                <a:solidFill>
                  <a:srgbClr val="FF0000"/>
                </a:solidFill>
                <a:effectLst/>
                <a:cs typeface="Arial" panose="020B0604020202020204" pitchFamily="34" charset="0"/>
              </a:endParaRPr>
            </a:p>
          </p:txBody>
        </p:sp>
      </p:grpSp>
      <p:grpSp>
        <p:nvGrpSpPr>
          <p:cNvPr id="516207" name="Group 111"/>
          <p:cNvGrpSpPr>
            <a:grpSpLocks/>
          </p:cNvGrpSpPr>
          <p:nvPr/>
        </p:nvGrpSpPr>
        <p:grpSpPr bwMode="auto">
          <a:xfrm>
            <a:off x="1908175" y="4438650"/>
            <a:ext cx="317500" cy="1223963"/>
            <a:chOff x="1202" y="2796"/>
            <a:chExt cx="200" cy="771"/>
          </a:xfrm>
        </p:grpSpPr>
        <p:sp>
          <p:nvSpPr>
            <p:cNvPr id="516188" name="Line 92"/>
            <p:cNvSpPr>
              <a:spLocks noChangeShapeType="1"/>
            </p:cNvSpPr>
            <p:nvPr/>
          </p:nvSpPr>
          <p:spPr bwMode="auto">
            <a:xfrm flipV="1">
              <a:off x="1202" y="2796"/>
              <a:ext cx="0" cy="77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189" name="Text Box 93"/>
            <p:cNvSpPr txBox="1">
              <a:spLocks noChangeArrowheads="1"/>
            </p:cNvSpPr>
            <p:nvPr/>
          </p:nvSpPr>
          <p:spPr bwMode="auto">
            <a:xfrm>
              <a:off x="1247" y="3257"/>
              <a:ext cx="15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800" b="1" dirty="0">
                  <a:solidFill>
                    <a:srgbClr val="FF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800" b="1" baseline="-25000" dirty="0">
                  <a:solidFill>
                    <a:srgbClr val="FF0000"/>
                  </a:solidFill>
                  <a:effectLst/>
                  <a:cs typeface="Arial" panose="020B0604020202020204" pitchFamily="34" charset="0"/>
                </a:rPr>
                <a:t>C</a:t>
              </a:r>
              <a:endParaRPr lang="en-US" altLang="cs-CZ" sz="1800" b="1" baseline="-25000" dirty="0">
                <a:solidFill>
                  <a:srgbClr val="FF0000"/>
                </a:solidFill>
                <a:effectLst/>
                <a:cs typeface="Arial" panose="020B0604020202020204" pitchFamily="34" charset="0"/>
              </a:endParaRPr>
            </a:p>
          </p:txBody>
        </p:sp>
      </p:grpSp>
      <p:grpSp>
        <p:nvGrpSpPr>
          <p:cNvPr id="516215" name="Group 119"/>
          <p:cNvGrpSpPr>
            <a:grpSpLocks/>
          </p:cNvGrpSpPr>
          <p:nvPr/>
        </p:nvGrpSpPr>
        <p:grpSpPr bwMode="auto">
          <a:xfrm>
            <a:off x="1116013" y="4267200"/>
            <a:ext cx="792162" cy="746125"/>
            <a:chOff x="703" y="2688"/>
            <a:chExt cx="499" cy="470"/>
          </a:xfrm>
        </p:grpSpPr>
        <p:sp>
          <p:nvSpPr>
            <p:cNvPr id="516190" name="Line 94"/>
            <p:cNvSpPr>
              <a:spLocks noChangeShapeType="1"/>
            </p:cNvSpPr>
            <p:nvPr/>
          </p:nvSpPr>
          <p:spPr bwMode="auto">
            <a:xfrm flipV="1">
              <a:off x="703" y="2796"/>
              <a:ext cx="499" cy="36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191" name="Text Box 95"/>
            <p:cNvSpPr txBox="1">
              <a:spLocks noChangeArrowheads="1"/>
            </p:cNvSpPr>
            <p:nvPr/>
          </p:nvSpPr>
          <p:spPr bwMode="auto">
            <a:xfrm>
              <a:off x="852" y="2688"/>
              <a:ext cx="214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800" b="1" dirty="0">
                  <a:solidFill>
                    <a:srgbClr val="FF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800" b="1" baseline="-25000" dirty="0">
                  <a:solidFill>
                    <a:srgbClr val="FF0000"/>
                  </a:solidFill>
                  <a:effectLst/>
                  <a:cs typeface="Arial" panose="020B0604020202020204" pitchFamily="34" charset="0"/>
                </a:rPr>
                <a:t>RL</a:t>
              </a:r>
              <a:endParaRPr lang="en-US" altLang="cs-CZ" sz="1800" b="1" baseline="-25000" dirty="0">
                <a:solidFill>
                  <a:srgbClr val="FF0000"/>
                </a:solidFill>
                <a:effectLst/>
                <a:cs typeface="Arial" panose="020B0604020202020204" pitchFamily="34" charset="0"/>
              </a:endParaRPr>
            </a:p>
          </p:txBody>
        </p:sp>
      </p:grpSp>
      <p:grpSp>
        <p:nvGrpSpPr>
          <p:cNvPr id="516227" name="Group 131"/>
          <p:cNvGrpSpPr>
            <a:grpSpLocks/>
          </p:cNvGrpSpPr>
          <p:nvPr/>
        </p:nvGrpSpPr>
        <p:grpSpPr bwMode="auto">
          <a:xfrm>
            <a:off x="1892300" y="3249613"/>
            <a:ext cx="1095375" cy="1509712"/>
            <a:chOff x="1192" y="2047"/>
            <a:chExt cx="690" cy="951"/>
          </a:xfrm>
        </p:grpSpPr>
        <p:sp>
          <p:nvSpPr>
            <p:cNvPr id="516193" name="Line 97"/>
            <p:cNvSpPr>
              <a:spLocks noChangeShapeType="1"/>
            </p:cNvSpPr>
            <p:nvPr/>
          </p:nvSpPr>
          <p:spPr bwMode="auto">
            <a:xfrm rot="16200000" flipV="1">
              <a:off x="1061" y="2178"/>
              <a:ext cx="951" cy="69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194" name="Text Box 98"/>
            <p:cNvSpPr txBox="1">
              <a:spLocks noChangeArrowheads="1"/>
            </p:cNvSpPr>
            <p:nvPr/>
          </p:nvSpPr>
          <p:spPr bwMode="auto">
            <a:xfrm>
              <a:off x="1394" y="2077"/>
              <a:ext cx="26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800" b="1" dirty="0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1800" b="1" baseline="-25000" dirty="0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L1</a:t>
              </a:r>
              <a:endParaRPr lang="en-US" altLang="cs-CZ" sz="1800" b="1" baseline="-25000" dirty="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endParaRPr>
            </a:p>
          </p:txBody>
        </p:sp>
      </p:grpSp>
      <p:grpSp>
        <p:nvGrpSpPr>
          <p:cNvPr id="516223" name="Group 127"/>
          <p:cNvGrpSpPr>
            <a:grpSpLocks/>
          </p:cNvGrpSpPr>
          <p:nvPr/>
        </p:nvGrpSpPr>
        <p:grpSpPr bwMode="auto">
          <a:xfrm>
            <a:off x="1116013" y="3284538"/>
            <a:ext cx="792162" cy="1728787"/>
            <a:chOff x="703" y="2069"/>
            <a:chExt cx="499" cy="1089"/>
          </a:xfrm>
        </p:grpSpPr>
        <p:sp>
          <p:nvSpPr>
            <p:cNvPr id="516195" name="Line 99"/>
            <p:cNvSpPr>
              <a:spLocks noChangeShapeType="1"/>
            </p:cNvSpPr>
            <p:nvPr/>
          </p:nvSpPr>
          <p:spPr bwMode="auto">
            <a:xfrm flipV="1">
              <a:off x="703" y="2069"/>
              <a:ext cx="499" cy="1089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196" name="Text Box 100"/>
            <p:cNvSpPr txBox="1">
              <a:spLocks noChangeArrowheads="1"/>
            </p:cNvSpPr>
            <p:nvPr/>
          </p:nvSpPr>
          <p:spPr bwMode="auto">
            <a:xfrm>
              <a:off x="884" y="2115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800" b="1" dirty="0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en-US" altLang="cs-CZ" sz="1800" b="1" baseline="-25000" dirty="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endParaRPr>
            </a:p>
          </p:txBody>
        </p:sp>
      </p:grpSp>
      <p:grpSp>
        <p:nvGrpSpPr>
          <p:cNvPr id="516229" name="Group 133"/>
          <p:cNvGrpSpPr>
            <a:grpSpLocks/>
          </p:cNvGrpSpPr>
          <p:nvPr/>
        </p:nvGrpSpPr>
        <p:grpSpPr bwMode="auto">
          <a:xfrm>
            <a:off x="1908175" y="4233863"/>
            <a:ext cx="517525" cy="490537"/>
            <a:chOff x="1202" y="2667"/>
            <a:chExt cx="326" cy="309"/>
          </a:xfrm>
        </p:grpSpPr>
        <p:sp>
          <p:nvSpPr>
            <p:cNvPr id="516197" name="Line 101"/>
            <p:cNvSpPr>
              <a:spLocks noChangeShapeType="1"/>
            </p:cNvSpPr>
            <p:nvPr/>
          </p:nvSpPr>
          <p:spPr bwMode="auto">
            <a:xfrm rot="5340000" flipV="1">
              <a:off x="1270" y="2727"/>
              <a:ext cx="181" cy="31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198" name="Text Box 102"/>
            <p:cNvSpPr txBox="1">
              <a:spLocks noChangeArrowheads="1"/>
            </p:cNvSpPr>
            <p:nvPr/>
          </p:nvSpPr>
          <p:spPr bwMode="auto">
            <a:xfrm>
              <a:off x="1383" y="2667"/>
              <a:ext cx="14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800" b="1" dirty="0">
                  <a:solidFill>
                    <a:srgbClr val="FF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800" b="1" baseline="-25000" dirty="0">
                  <a:solidFill>
                    <a:srgbClr val="FF0000"/>
                  </a:solidFill>
                  <a:effectLst/>
                  <a:cs typeface="Arial" panose="020B0604020202020204" pitchFamily="34" charset="0"/>
                </a:rPr>
                <a:t>L</a:t>
              </a:r>
              <a:endParaRPr lang="en-US" altLang="cs-CZ" sz="1800" b="1" baseline="-25000" dirty="0">
                <a:solidFill>
                  <a:srgbClr val="FF0000"/>
                </a:solidFill>
                <a:effectLst/>
                <a:cs typeface="Arial" panose="020B0604020202020204" pitchFamily="34" charset="0"/>
              </a:endParaRPr>
            </a:p>
          </p:txBody>
        </p:sp>
      </p:grpSp>
      <p:grpSp>
        <p:nvGrpSpPr>
          <p:cNvPr id="516228" name="Group 132"/>
          <p:cNvGrpSpPr>
            <a:grpSpLocks/>
          </p:cNvGrpSpPr>
          <p:nvPr/>
        </p:nvGrpSpPr>
        <p:grpSpPr bwMode="auto">
          <a:xfrm>
            <a:off x="1116013" y="4594225"/>
            <a:ext cx="1431925" cy="419100"/>
            <a:chOff x="703" y="2894"/>
            <a:chExt cx="902" cy="264"/>
          </a:xfrm>
        </p:grpSpPr>
        <p:sp>
          <p:nvSpPr>
            <p:cNvPr id="516199" name="Line 103"/>
            <p:cNvSpPr>
              <a:spLocks noChangeShapeType="1"/>
            </p:cNvSpPr>
            <p:nvPr/>
          </p:nvSpPr>
          <p:spPr bwMode="auto">
            <a:xfrm flipV="1">
              <a:off x="703" y="2976"/>
              <a:ext cx="816" cy="18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200" name="Text Box 104"/>
            <p:cNvSpPr txBox="1">
              <a:spLocks noChangeArrowheads="1"/>
            </p:cNvSpPr>
            <p:nvPr/>
          </p:nvSpPr>
          <p:spPr bwMode="auto">
            <a:xfrm>
              <a:off x="1519" y="2894"/>
              <a:ext cx="86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800" b="1" dirty="0">
                  <a:solidFill>
                    <a:srgbClr val="FF0000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1800" b="1" baseline="-25000" dirty="0">
                <a:solidFill>
                  <a:srgbClr val="FF0000"/>
                </a:solidFill>
                <a:effectLst/>
                <a:cs typeface="Arial" panose="020B0604020202020204" pitchFamily="34" charset="0"/>
              </a:endParaRPr>
            </a:p>
          </p:txBody>
        </p:sp>
      </p:grpSp>
      <p:sp>
        <p:nvSpPr>
          <p:cNvPr id="516202" name="Line 106"/>
          <p:cNvSpPr>
            <a:spLocks noChangeShapeType="1"/>
          </p:cNvSpPr>
          <p:nvPr/>
        </p:nvSpPr>
        <p:spPr bwMode="auto">
          <a:xfrm rot="5400000" flipV="1">
            <a:off x="1583531" y="4114007"/>
            <a:ext cx="217487" cy="4318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 type="none" w="med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6203" name="Line 107"/>
          <p:cNvSpPr>
            <a:spLocks noChangeShapeType="1"/>
          </p:cNvSpPr>
          <p:nvPr/>
        </p:nvSpPr>
        <p:spPr bwMode="auto">
          <a:xfrm flipV="1">
            <a:off x="1908175" y="4019550"/>
            <a:ext cx="576263" cy="4191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 type="none" w="med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16219" name="Picture 123" descr="MC90007879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844675"/>
            <a:ext cx="1373188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6225" name="Group 129"/>
          <p:cNvGrpSpPr>
            <a:grpSpLocks/>
          </p:cNvGrpSpPr>
          <p:nvPr/>
        </p:nvGrpSpPr>
        <p:grpSpPr bwMode="auto">
          <a:xfrm>
            <a:off x="2627313" y="4652963"/>
            <a:ext cx="720725" cy="360362"/>
            <a:chOff x="1655" y="2931"/>
            <a:chExt cx="454" cy="227"/>
          </a:xfrm>
        </p:grpSpPr>
        <p:sp>
          <p:nvSpPr>
            <p:cNvPr id="516220" name="Line 124"/>
            <p:cNvSpPr>
              <a:spLocks noChangeShapeType="1"/>
            </p:cNvSpPr>
            <p:nvPr/>
          </p:nvSpPr>
          <p:spPr bwMode="auto">
            <a:xfrm flipV="1">
              <a:off x="1655" y="2993"/>
              <a:ext cx="227" cy="165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222" name="Text Box 126"/>
            <p:cNvSpPr txBox="1">
              <a:spLocks noChangeArrowheads="1"/>
            </p:cNvSpPr>
            <p:nvPr/>
          </p:nvSpPr>
          <p:spPr bwMode="auto">
            <a:xfrm>
              <a:off x="1890" y="2931"/>
              <a:ext cx="2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800" b="1" dirty="0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1800" b="1" baseline="-25000" dirty="0">
                  <a:solidFill>
                    <a:schemeClr val="bg1">
                      <a:lumMod val="75000"/>
                    </a:schemeClr>
                  </a:solidFill>
                  <a:effectLst/>
                  <a:cs typeface="Arial" panose="020B0604020202020204" pitchFamily="34" charset="0"/>
                </a:rPr>
                <a:t>R</a:t>
              </a:r>
              <a:endParaRPr lang="en-US" altLang="cs-CZ" sz="1800" b="1" baseline="-25000" dirty="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endParaRPr>
            </a:p>
          </p:txBody>
        </p:sp>
      </p:grpSp>
      <p:sp>
        <p:nvSpPr>
          <p:cNvPr id="516226" name="Rectangle 130"/>
          <p:cNvSpPr>
            <a:spLocks noChangeArrowheads="1"/>
          </p:cNvSpPr>
          <p:nvPr/>
        </p:nvSpPr>
        <p:spPr bwMode="auto">
          <a:xfrm>
            <a:off x="3851275" y="4906963"/>
            <a:ext cx="51133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Úbytek napětí na cívce L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 – U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6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6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6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6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16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1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16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16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6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1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1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16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1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1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1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6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1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16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16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1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098" grpId="0"/>
      <p:bldP spid="516202" grpId="0" animBg="1"/>
      <p:bldP spid="5162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188913"/>
            <a:ext cx="4176713" cy="719137"/>
          </a:xfrm>
        </p:spPr>
        <p:txBody>
          <a:bodyPr/>
          <a:lstStyle/>
          <a:p>
            <a:r>
              <a:rPr lang="cs-CZ" altLang="cs-CZ" sz="3200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Příklad </a:t>
            </a:r>
            <a:endParaRPr lang="cs-CZ" altLang="cs-CZ" sz="320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17123" name="Rectangle 3"/>
          <p:cNvSpPr>
            <a:spLocks noChangeArrowheads="1"/>
          </p:cNvSpPr>
          <p:nvPr/>
        </p:nvSpPr>
        <p:spPr bwMode="auto">
          <a:xfrm>
            <a:off x="179388" y="981075"/>
            <a:ext cx="871378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Vypočítejte vstupní napětí a proud, je-li výstupní napětí 100V, X</a:t>
            </a:r>
            <a:r>
              <a:rPr lang="cs-CZ" altLang="cs-CZ" sz="2000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=1k</a:t>
            </a: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, Z=(1+2j)k, R</a:t>
            </a:r>
            <a:r>
              <a:rPr lang="cs-CZ" altLang="cs-CZ" sz="2000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=2k, X</a:t>
            </a:r>
            <a:r>
              <a:rPr lang="cs-CZ" altLang="cs-CZ" sz="2000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L1</a:t>
            </a: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=1k, X</a:t>
            </a:r>
            <a:r>
              <a:rPr lang="cs-CZ" altLang="cs-CZ" sz="2000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L2</a:t>
            </a: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=2k. Určete absolutní hodnoty.</a:t>
            </a:r>
          </a:p>
        </p:txBody>
      </p:sp>
      <p:sp>
        <p:nvSpPr>
          <p:cNvPr id="517186" name="Rectangle 66"/>
          <p:cNvSpPr>
            <a:spLocks noChangeArrowheads="1"/>
          </p:cNvSpPr>
          <p:nvPr/>
        </p:nvSpPr>
        <p:spPr bwMode="auto">
          <a:xfrm>
            <a:off x="5003800" y="1844675"/>
            <a:ext cx="25923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Výstupní proud – I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</p:txBody>
      </p:sp>
      <p:graphicFrame>
        <p:nvGraphicFramePr>
          <p:cNvPr id="517187" name="Object 67"/>
          <p:cNvGraphicFramePr>
            <a:graphicFrameLocks noChangeAspect="1"/>
          </p:cNvGraphicFramePr>
          <p:nvPr/>
        </p:nvGraphicFramePr>
        <p:xfrm>
          <a:off x="5003800" y="2339975"/>
          <a:ext cx="29051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35" name="Rovnice" r:id="rId3" imgW="2019240" imgH="457200" progId="Equation.3">
                  <p:embed/>
                </p:oleObj>
              </mc:Choice>
              <mc:Fallback>
                <p:oleObj name="Rovnice" r:id="rId3" imgW="2019240" imgH="457200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2339975"/>
                        <a:ext cx="2905125" cy="6572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7188" name="Rectangle 68"/>
          <p:cNvSpPr>
            <a:spLocks noChangeArrowheads="1"/>
          </p:cNvSpPr>
          <p:nvPr/>
        </p:nvSpPr>
        <p:spPr bwMode="auto">
          <a:xfrm>
            <a:off x="5003800" y="3257550"/>
            <a:ext cx="12239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Proud  I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C</a:t>
            </a:r>
          </a:p>
        </p:txBody>
      </p:sp>
      <p:graphicFrame>
        <p:nvGraphicFramePr>
          <p:cNvPr id="517189" name="Object 69"/>
          <p:cNvGraphicFramePr>
            <a:graphicFrameLocks noChangeAspect="1"/>
          </p:cNvGraphicFramePr>
          <p:nvPr/>
        </p:nvGraphicFramePr>
        <p:xfrm>
          <a:off x="6307138" y="3113088"/>
          <a:ext cx="2728912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36" name="Rovnice" r:id="rId5" imgW="1892160" imgH="469800" progId="Equation.3">
                  <p:embed/>
                </p:oleObj>
              </mc:Choice>
              <mc:Fallback>
                <p:oleObj name="Rovnice" r:id="rId5" imgW="1892160" imgH="46980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7138" y="3113088"/>
                        <a:ext cx="2728912" cy="6762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7191" name="Rectangle 71"/>
          <p:cNvSpPr>
            <a:spLocks noChangeArrowheads="1"/>
          </p:cNvSpPr>
          <p:nvPr/>
        </p:nvSpPr>
        <p:spPr bwMode="auto">
          <a:xfrm>
            <a:off x="1042988" y="4187825"/>
            <a:ext cx="23764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Proud  na RL - I</a:t>
            </a:r>
            <a:r>
              <a:rPr lang="cs-CZ" altLang="cs-CZ" sz="2100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RL</a:t>
            </a:r>
          </a:p>
        </p:txBody>
      </p:sp>
      <p:graphicFrame>
        <p:nvGraphicFramePr>
          <p:cNvPr id="517192" name="Object 72"/>
          <p:cNvGraphicFramePr>
            <a:graphicFrameLocks noChangeAspect="1"/>
          </p:cNvGraphicFramePr>
          <p:nvPr/>
        </p:nvGraphicFramePr>
        <p:xfrm>
          <a:off x="3563938" y="4149725"/>
          <a:ext cx="547528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37" name="Rovnice" r:id="rId7" imgW="2984400" imgH="253800" progId="Equation.3">
                  <p:embed/>
                </p:oleObj>
              </mc:Choice>
              <mc:Fallback>
                <p:oleObj name="Rovnice" r:id="rId7" imgW="2984400" imgH="25380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149725"/>
                        <a:ext cx="5475287" cy="4635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7193" name="Rectangle 73"/>
          <p:cNvSpPr>
            <a:spLocks noChangeArrowheads="1"/>
          </p:cNvSpPr>
          <p:nvPr/>
        </p:nvSpPr>
        <p:spPr bwMode="auto">
          <a:xfrm>
            <a:off x="250825" y="4797425"/>
            <a:ext cx="5184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Úbytek napětí na cívce a odporu - U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RL</a:t>
            </a:r>
          </a:p>
        </p:txBody>
      </p:sp>
      <p:graphicFrame>
        <p:nvGraphicFramePr>
          <p:cNvPr id="517194" name="Object 74"/>
          <p:cNvGraphicFramePr>
            <a:graphicFrameLocks noChangeAspect="1"/>
          </p:cNvGraphicFramePr>
          <p:nvPr/>
        </p:nvGraphicFramePr>
        <p:xfrm>
          <a:off x="250825" y="5229225"/>
          <a:ext cx="739298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38" name="Rovnice" r:id="rId9" imgW="3708360" imgH="241200" progId="Equation.3">
                  <p:embed/>
                </p:oleObj>
              </mc:Choice>
              <mc:Fallback>
                <p:oleObj name="Rovnice" r:id="rId9" imgW="3708360" imgH="241200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5229225"/>
                        <a:ext cx="7392988" cy="4778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7195" name="Rectangle 75"/>
          <p:cNvSpPr>
            <a:spLocks noChangeArrowheads="1"/>
          </p:cNvSpPr>
          <p:nvPr/>
        </p:nvSpPr>
        <p:spPr bwMode="auto">
          <a:xfrm>
            <a:off x="250825" y="5949950"/>
            <a:ext cx="2663825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Napětí na cívce (celkové napětí) - U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</a:t>
            </a:r>
          </a:p>
        </p:txBody>
      </p:sp>
      <p:graphicFrame>
        <p:nvGraphicFramePr>
          <p:cNvPr id="517196" name="Object 76"/>
          <p:cNvGraphicFramePr>
            <a:graphicFrameLocks noChangeAspect="1"/>
          </p:cNvGraphicFramePr>
          <p:nvPr/>
        </p:nvGraphicFramePr>
        <p:xfrm>
          <a:off x="3059113" y="6092825"/>
          <a:ext cx="590550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39" name="Rovnice" r:id="rId11" imgW="3124080" imgH="241200" progId="Equation.3">
                  <p:embed/>
                </p:oleObj>
              </mc:Choice>
              <mc:Fallback>
                <p:oleObj name="Rovnice" r:id="rId11" imgW="3124080" imgH="241200" progId="Equation.3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6092825"/>
                        <a:ext cx="5905500" cy="4556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7204" name="Group 84"/>
          <p:cNvGrpSpPr>
            <a:grpSpLocks noChangeAspect="1"/>
          </p:cNvGrpSpPr>
          <p:nvPr/>
        </p:nvGrpSpPr>
        <p:grpSpPr bwMode="auto">
          <a:xfrm>
            <a:off x="107950" y="1700213"/>
            <a:ext cx="4686300" cy="2135187"/>
            <a:chOff x="113" y="1297"/>
            <a:chExt cx="3685" cy="1679"/>
          </a:xfrm>
        </p:grpSpPr>
        <p:sp>
          <p:nvSpPr>
            <p:cNvPr id="517124" name="Line 4"/>
            <p:cNvSpPr>
              <a:spLocks noChangeAspect="1" noChangeShapeType="1"/>
            </p:cNvSpPr>
            <p:nvPr/>
          </p:nvSpPr>
          <p:spPr bwMode="auto">
            <a:xfrm rot="16200000">
              <a:off x="1806" y="1185"/>
              <a:ext cx="2" cy="13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25" name="Line 5"/>
            <p:cNvSpPr>
              <a:spLocks noChangeAspect="1" noChangeShapeType="1"/>
            </p:cNvSpPr>
            <p:nvPr/>
          </p:nvSpPr>
          <p:spPr bwMode="auto">
            <a:xfrm>
              <a:off x="385" y="1570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26" name="Text Box 6"/>
            <p:cNvSpPr txBox="1">
              <a:spLocks noChangeAspect="1" noChangeArrowheads="1"/>
            </p:cNvSpPr>
            <p:nvPr/>
          </p:nvSpPr>
          <p:spPr bwMode="auto">
            <a:xfrm>
              <a:off x="133" y="2478"/>
              <a:ext cx="1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7127" name="Text Box 7"/>
            <p:cNvSpPr txBox="1">
              <a:spLocks noChangeAspect="1" noChangeArrowheads="1"/>
            </p:cNvSpPr>
            <p:nvPr/>
          </p:nvSpPr>
          <p:spPr bwMode="auto">
            <a:xfrm>
              <a:off x="3281" y="1706"/>
              <a:ext cx="1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7128" name="Line 8"/>
            <p:cNvSpPr>
              <a:spLocks noChangeAspect="1" noChangeShapeType="1"/>
            </p:cNvSpPr>
            <p:nvPr/>
          </p:nvSpPr>
          <p:spPr bwMode="auto">
            <a:xfrm>
              <a:off x="967" y="2069"/>
              <a:ext cx="1" cy="4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29" name="Text Box 9"/>
            <p:cNvSpPr txBox="1">
              <a:spLocks noChangeAspect="1" noChangeArrowheads="1"/>
            </p:cNvSpPr>
            <p:nvPr/>
          </p:nvSpPr>
          <p:spPr bwMode="auto">
            <a:xfrm>
              <a:off x="967" y="2160"/>
              <a:ext cx="24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L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7130" name="Text Box 10"/>
            <p:cNvSpPr txBox="1">
              <a:spLocks noChangeAspect="1" noChangeArrowheads="1"/>
            </p:cNvSpPr>
            <p:nvPr/>
          </p:nvSpPr>
          <p:spPr bwMode="auto">
            <a:xfrm>
              <a:off x="1693" y="1843"/>
              <a:ext cx="32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RL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7131" name="Line 11"/>
            <p:cNvSpPr>
              <a:spLocks noChangeAspect="1" noChangeShapeType="1"/>
            </p:cNvSpPr>
            <p:nvPr/>
          </p:nvSpPr>
          <p:spPr bwMode="auto">
            <a:xfrm>
              <a:off x="113" y="2069"/>
              <a:ext cx="0" cy="4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32" name="Line 12"/>
            <p:cNvSpPr>
              <a:spLocks noChangeAspect="1" noChangeShapeType="1"/>
            </p:cNvSpPr>
            <p:nvPr/>
          </p:nvSpPr>
          <p:spPr bwMode="auto">
            <a:xfrm rot="5400000">
              <a:off x="3326" y="1887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33" name="Line 13"/>
            <p:cNvSpPr>
              <a:spLocks noChangeAspect="1" noChangeShapeType="1"/>
            </p:cNvSpPr>
            <p:nvPr/>
          </p:nvSpPr>
          <p:spPr bwMode="auto">
            <a:xfrm>
              <a:off x="1648" y="1570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34" name="Text Box 14"/>
            <p:cNvSpPr txBox="1">
              <a:spLocks noChangeAspect="1" noChangeArrowheads="1"/>
            </p:cNvSpPr>
            <p:nvPr/>
          </p:nvSpPr>
          <p:spPr bwMode="auto">
            <a:xfrm>
              <a:off x="1562" y="1297"/>
              <a:ext cx="2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RL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7135" name="Text Box 15"/>
            <p:cNvSpPr txBox="1">
              <a:spLocks noChangeAspect="1" noChangeArrowheads="1"/>
            </p:cNvSpPr>
            <p:nvPr/>
          </p:nvSpPr>
          <p:spPr bwMode="auto">
            <a:xfrm>
              <a:off x="2555" y="1751"/>
              <a:ext cx="1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C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grpSp>
          <p:nvGrpSpPr>
            <p:cNvPr id="517136" name="Group 16"/>
            <p:cNvGrpSpPr>
              <a:grpSpLocks noChangeAspect="1"/>
            </p:cNvGrpSpPr>
            <p:nvPr/>
          </p:nvGrpSpPr>
          <p:grpSpPr bwMode="auto">
            <a:xfrm>
              <a:off x="196" y="1388"/>
              <a:ext cx="3602" cy="1588"/>
              <a:chOff x="113" y="1388"/>
              <a:chExt cx="3602" cy="1588"/>
            </a:xfrm>
          </p:grpSpPr>
          <p:sp>
            <p:nvSpPr>
              <p:cNvPr id="517137" name="Oval 17"/>
              <p:cNvSpPr>
                <a:spLocks noChangeAspect="1" noChangeArrowheads="1"/>
              </p:cNvSpPr>
              <p:nvPr/>
            </p:nvSpPr>
            <p:spPr bwMode="auto">
              <a:xfrm>
                <a:off x="113" y="2068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  <a:latin typeface="Garamond" panose="02020404030301010803" pitchFamily="18" charset="0"/>
                    <a:sym typeface="Symbol" panose="05050102010706020507" pitchFamily="18" charset="2"/>
                  </a:rPr>
                  <a:t></a:t>
                </a:r>
              </a:p>
            </p:txBody>
          </p:sp>
          <p:sp>
            <p:nvSpPr>
              <p:cNvPr id="517138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1221" y="1388"/>
                <a:ext cx="23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</a:rPr>
                  <a:t>R</a:t>
                </a:r>
                <a:r>
                  <a:rPr lang="cs-CZ" altLang="cs-CZ" sz="1600" b="1" baseline="-25000">
                    <a:solidFill>
                      <a:srgbClr val="000000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517139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2426" y="2160"/>
                <a:ext cx="17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</a:rPr>
                  <a:t>C</a:t>
                </a:r>
                <a:endParaRPr lang="cs-CZ" altLang="cs-CZ" sz="1600" b="1" baseline="-2500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517140" name="Rectangle 20"/>
              <p:cNvSpPr>
                <a:spLocks noChangeAspect="1" noChangeArrowheads="1"/>
              </p:cNvSpPr>
              <p:nvPr/>
            </p:nvSpPr>
            <p:spPr bwMode="auto">
              <a:xfrm rot="5400000">
                <a:off x="1224" y="1501"/>
                <a:ext cx="136" cy="363"/>
              </a:xfrm>
              <a:prstGeom prst="rect">
                <a:avLst/>
              </a:prstGeom>
              <a:noFill/>
              <a:ln w="38100" algn="ctr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17141" name="Group 21"/>
              <p:cNvGrpSpPr>
                <a:grpSpLocks noChangeAspect="1"/>
              </p:cNvGrpSpPr>
              <p:nvPr/>
            </p:nvGrpSpPr>
            <p:grpSpPr bwMode="auto">
              <a:xfrm rot="21600000">
                <a:off x="1837" y="1614"/>
                <a:ext cx="410" cy="69"/>
                <a:chOff x="294" y="3589"/>
                <a:chExt cx="410" cy="69"/>
              </a:xfrm>
            </p:grpSpPr>
            <p:grpSp>
              <p:nvGrpSpPr>
                <p:cNvPr id="517142" name="Group 22"/>
                <p:cNvGrpSpPr>
                  <a:grpSpLocks noChangeAspect="1"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7143" name="Arc 2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144" name="Arc 2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7145" name="Group 25"/>
                <p:cNvGrpSpPr>
                  <a:grpSpLocks noChangeAspect="1"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7146" name="Arc 26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147" name="Arc 27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7148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7149" name="Arc 29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150" name="Arc 30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517151" name="Line 31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1655" y="1502"/>
                <a:ext cx="0" cy="36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52" name="Text Box 32"/>
              <p:cNvSpPr txBox="1">
                <a:spLocks noChangeAspect="1" noChangeArrowheads="1"/>
              </p:cNvSpPr>
              <p:nvPr/>
            </p:nvSpPr>
            <p:spPr bwMode="auto">
              <a:xfrm>
                <a:off x="1971" y="1388"/>
                <a:ext cx="2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</a:rPr>
                  <a:t>L</a:t>
                </a:r>
                <a:r>
                  <a:rPr lang="cs-CZ" altLang="cs-CZ" sz="1600" b="1" baseline="-25000">
                    <a:solidFill>
                      <a:srgbClr val="000000"/>
                    </a:solidFill>
                    <a:effectLst/>
                  </a:rPr>
                  <a:t>1</a:t>
                </a:r>
              </a:p>
            </p:txBody>
          </p:sp>
          <p:grpSp>
            <p:nvGrpSpPr>
              <p:cNvPr id="517153" name="Group 33"/>
              <p:cNvGrpSpPr>
                <a:grpSpLocks noChangeAspect="1"/>
              </p:cNvGrpSpPr>
              <p:nvPr/>
            </p:nvGrpSpPr>
            <p:grpSpPr bwMode="auto">
              <a:xfrm>
                <a:off x="2629" y="2227"/>
                <a:ext cx="228" cy="68"/>
                <a:chOff x="736" y="1752"/>
                <a:chExt cx="228" cy="68"/>
              </a:xfrm>
            </p:grpSpPr>
            <p:sp>
              <p:nvSpPr>
                <p:cNvPr id="517154" name="Line 34"/>
                <p:cNvSpPr>
                  <a:spLocks noChangeAspect="1" noChangeShapeType="1"/>
                </p:cNvSpPr>
                <p:nvPr/>
              </p:nvSpPr>
              <p:spPr bwMode="auto">
                <a:xfrm>
                  <a:off x="736" y="1752"/>
                  <a:ext cx="227" cy="0"/>
                </a:xfrm>
                <a:prstGeom prst="line">
                  <a:avLst/>
                </a:prstGeom>
                <a:noFill/>
                <a:ln w="63500">
                  <a:solidFill>
                    <a:srgbClr val="000000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7155" name="Line 35"/>
                <p:cNvSpPr>
                  <a:spLocks noChangeAspect="1" noChangeShapeType="1"/>
                </p:cNvSpPr>
                <p:nvPr/>
              </p:nvSpPr>
              <p:spPr bwMode="auto">
                <a:xfrm>
                  <a:off x="737" y="1820"/>
                  <a:ext cx="227" cy="0"/>
                </a:xfrm>
                <a:prstGeom prst="line">
                  <a:avLst/>
                </a:prstGeom>
                <a:noFill/>
                <a:ln w="63500">
                  <a:solidFill>
                    <a:srgbClr val="000000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517156" name="Line 36"/>
              <p:cNvSpPr>
                <a:spLocks noChangeAspect="1" noChangeShapeType="1"/>
              </p:cNvSpPr>
              <p:nvPr/>
            </p:nvSpPr>
            <p:spPr bwMode="auto">
              <a:xfrm>
                <a:off x="3288" y="2113"/>
                <a:ext cx="0" cy="49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57" name="Text Box 37"/>
              <p:cNvSpPr txBox="1">
                <a:spLocks noChangeAspect="1" noChangeArrowheads="1"/>
              </p:cNvSpPr>
              <p:nvPr/>
            </p:nvSpPr>
            <p:spPr bwMode="auto">
              <a:xfrm>
                <a:off x="3061" y="2160"/>
                <a:ext cx="233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1600" b="1"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Û</a:t>
                </a:r>
                <a:r>
                  <a:rPr lang="cs-CZ" altLang="cs-CZ" sz="1600" b="1" baseline="-25000"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2</a:t>
                </a:r>
                <a:endParaRPr lang="cs-CZ" altLang="cs-CZ" sz="1600" b="1" baseline="-2500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517158" name="Oval 38"/>
              <p:cNvSpPr>
                <a:spLocks noChangeAspect="1" noChangeArrowheads="1"/>
              </p:cNvSpPr>
              <p:nvPr/>
            </p:nvSpPr>
            <p:spPr bwMode="auto">
              <a:xfrm>
                <a:off x="702" y="2885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59" name="Oval 39"/>
              <p:cNvSpPr>
                <a:spLocks noChangeAspect="1" noChangeArrowheads="1"/>
              </p:cNvSpPr>
              <p:nvPr/>
            </p:nvSpPr>
            <p:spPr bwMode="auto">
              <a:xfrm>
                <a:off x="702" y="1637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60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3379" y="2159"/>
                <a:ext cx="136" cy="363"/>
              </a:xfrm>
              <a:prstGeom prst="rect">
                <a:avLst/>
              </a:prstGeom>
              <a:noFill/>
              <a:ln w="38100" algn="ctr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17161" name="Group 41"/>
              <p:cNvGrpSpPr>
                <a:grpSpLocks noChangeAspect="1"/>
              </p:cNvGrpSpPr>
              <p:nvPr/>
            </p:nvGrpSpPr>
            <p:grpSpPr bwMode="auto">
              <a:xfrm rot="5400000">
                <a:off x="578" y="2238"/>
                <a:ext cx="410" cy="69"/>
                <a:chOff x="294" y="3589"/>
                <a:chExt cx="410" cy="69"/>
              </a:xfrm>
            </p:grpSpPr>
            <p:grpSp>
              <p:nvGrpSpPr>
                <p:cNvPr id="517162" name="Group 42"/>
                <p:cNvGrpSpPr>
                  <a:grpSpLocks noChangeAspect="1"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7163" name="Arc 4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164" name="Arc 4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7165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7166" name="Arc 46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167" name="Arc 47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7168" name="Group 48"/>
                <p:cNvGrpSpPr>
                  <a:grpSpLocks noChangeAspect="1"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7169" name="Arc 49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170" name="Arc 50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517171" name="Oval 51"/>
              <p:cNvSpPr>
                <a:spLocks noChangeAspect="1" noChangeArrowheads="1"/>
              </p:cNvSpPr>
              <p:nvPr/>
            </p:nvSpPr>
            <p:spPr bwMode="auto">
              <a:xfrm>
                <a:off x="2698" y="2884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72" name="Oval 52"/>
              <p:cNvSpPr>
                <a:spLocks noChangeAspect="1" noChangeArrowheads="1"/>
              </p:cNvSpPr>
              <p:nvPr/>
            </p:nvSpPr>
            <p:spPr bwMode="auto">
              <a:xfrm>
                <a:off x="2698" y="1637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517173" name="AutoShape 53"/>
              <p:cNvCxnSpPr>
                <a:cxnSpLocks noChangeAspect="1" noChangeShapeType="1"/>
                <a:stCxn id="517137" idx="0"/>
                <a:endCxn id="517159" idx="2"/>
              </p:cNvCxnSpPr>
              <p:nvPr/>
            </p:nvCxnSpPr>
            <p:spPr bwMode="auto">
              <a:xfrm rot="16200000">
                <a:off x="317" y="1683"/>
                <a:ext cx="373" cy="373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7174" name="AutoShape 54"/>
              <p:cNvCxnSpPr>
                <a:cxnSpLocks noChangeAspect="1" noChangeShapeType="1"/>
                <a:stCxn id="517159" idx="6"/>
                <a:endCxn id="517140" idx="2"/>
              </p:cNvCxnSpPr>
              <p:nvPr/>
            </p:nvCxnSpPr>
            <p:spPr bwMode="auto">
              <a:xfrm>
                <a:off x="805" y="1683"/>
                <a:ext cx="294" cy="1"/>
              </a:xfrm>
              <a:prstGeom prst="bentConnector3">
                <a:avLst>
                  <a:gd name="adj1" fmla="val 49662"/>
                </a:avLst>
              </a:prstGeom>
              <a:noFill/>
              <a:ln w="38100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7175" name="AutoShape 55"/>
              <p:cNvCxnSpPr>
                <a:cxnSpLocks noChangeAspect="1" noChangeShapeType="1"/>
                <a:stCxn id="517137" idx="4"/>
                <a:endCxn id="517158" idx="2"/>
              </p:cNvCxnSpPr>
              <p:nvPr/>
            </p:nvCxnSpPr>
            <p:spPr bwMode="auto">
              <a:xfrm rot="16200000" flipH="1">
                <a:off x="282" y="2523"/>
                <a:ext cx="443" cy="373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7176" name="Line 56"/>
              <p:cNvSpPr>
                <a:spLocks noChangeAspect="1" noChangeShapeType="1"/>
              </p:cNvSpPr>
              <p:nvPr/>
            </p:nvSpPr>
            <p:spPr bwMode="auto">
              <a:xfrm>
                <a:off x="748" y="1728"/>
                <a:ext cx="0" cy="3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77" name="Line 57"/>
              <p:cNvSpPr>
                <a:spLocks noChangeAspect="1" noChangeShapeType="1"/>
              </p:cNvSpPr>
              <p:nvPr/>
            </p:nvSpPr>
            <p:spPr bwMode="auto">
              <a:xfrm>
                <a:off x="748" y="2476"/>
                <a:ext cx="0" cy="408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78" name="Line 58"/>
              <p:cNvSpPr>
                <a:spLocks noChangeAspect="1" noChangeShapeType="1"/>
              </p:cNvSpPr>
              <p:nvPr/>
            </p:nvSpPr>
            <p:spPr bwMode="auto">
              <a:xfrm>
                <a:off x="2255" y="1683"/>
                <a:ext cx="44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79" name="Line 59"/>
              <p:cNvSpPr>
                <a:spLocks noChangeAspect="1" noChangeShapeType="1"/>
              </p:cNvSpPr>
              <p:nvPr/>
            </p:nvSpPr>
            <p:spPr bwMode="auto">
              <a:xfrm>
                <a:off x="2744" y="1728"/>
                <a:ext cx="0" cy="49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80" name="Line 60"/>
              <p:cNvSpPr>
                <a:spLocks noChangeAspect="1" noChangeShapeType="1"/>
              </p:cNvSpPr>
              <p:nvPr/>
            </p:nvSpPr>
            <p:spPr bwMode="auto">
              <a:xfrm>
                <a:off x="2744" y="2295"/>
                <a:ext cx="0" cy="59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517181" name="AutoShape 61"/>
              <p:cNvCxnSpPr>
                <a:cxnSpLocks noChangeAspect="1" noChangeShapeType="1"/>
                <a:stCxn id="517158" idx="6"/>
                <a:endCxn id="517171" idx="2"/>
              </p:cNvCxnSpPr>
              <p:nvPr/>
            </p:nvCxnSpPr>
            <p:spPr bwMode="auto">
              <a:xfrm flipV="1">
                <a:off x="805" y="2930"/>
                <a:ext cx="1881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7182" name="AutoShape 62"/>
              <p:cNvCxnSpPr>
                <a:cxnSpLocks noChangeAspect="1" noChangeShapeType="1"/>
                <a:stCxn id="517172" idx="6"/>
                <a:endCxn id="517160" idx="0"/>
              </p:cNvCxnSpPr>
              <p:nvPr/>
            </p:nvCxnSpPr>
            <p:spPr bwMode="auto">
              <a:xfrm>
                <a:off x="2801" y="1683"/>
                <a:ext cx="646" cy="464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7183" name="AutoShape 63"/>
              <p:cNvCxnSpPr>
                <a:cxnSpLocks noChangeAspect="1" noChangeShapeType="1"/>
                <a:stCxn id="517160" idx="2"/>
                <a:endCxn id="517171" idx="6"/>
              </p:cNvCxnSpPr>
              <p:nvPr/>
            </p:nvCxnSpPr>
            <p:spPr bwMode="auto">
              <a:xfrm rot="5400000">
                <a:off x="2926" y="2409"/>
                <a:ext cx="396" cy="646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7184" name="Text Box 64"/>
              <p:cNvSpPr txBox="1">
                <a:spLocks noChangeAspect="1" noChangeArrowheads="1"/>
              </p:cNvSpPr>
              <p:nvPr/>
            </p:nvSpPr>
            <p:spPr bwMode="auto">
              <a:xfrm>
                <a:off x="521" y="2239"/>
                <a:ext cx="2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</a:rPr>
                  <a:t>L</a:t>
                </a:r>
                <a:r>
                  <a:rPr lang="cs-CZ" altLang="cs-CZ" sz="1600" b="1" baseline="-25000">
                    <a:solidFill>
                      <a:srgbClr val="000000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517185" name="Text Box 65"/>
              <p:cNvSpPr txBox="1">
                <a:spLocks noChangeAspect="1" noChangeArrowheads="1"/>
              </p:cNvSpPr>
              <p:nvPr/>
            </p:nvSpPr>
            <p:spPr bwMode="auto">
              <a:xfrm>
                <a:off x="3560" y="2193"/>
                <a:ext cx="15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</a:rPr>
                  <a:t>Z</a:t>
                </a:r>
                <a:endParaRPr lang="cs-CZ" altLang="cs-CZ" sz="1600" b="1" baseline="-25000">
                  <a:solidFill>
                    <a:srgbClr val="000000"/>
                  </a:solidFill>
                  <a:effectLst/>
                </a:endParaRPr>
              </a:p>
            </p:txBody>
          </p:sp>
        </p:grpSp>
        <p:sp>
          <p:nvSpPr>
            <p:cNvPr id="517190" name="Line 70"/>
            <p:cNvSpPr>
              <a:spLocks noChangeAspect="1" noChangeShapeType="1"/>
            </p:cNvSpPr>
            <p:nvPr/>
          </p:nvSpPr>
          <p:spPr bwMode="auto">
            <a:xfrm rot="5400000">
              <a:off x="2600" y="1932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99" name="Line 79"/>
            <p:cNvSpPr>
              <a:spLocks noChangeAspect="1" noChangeShapeType="1"/>
            </p:cNvSpPr>
            <p:nvPr/>
          </p:nvSpPr>
          <p:spPr bwMode="auto">
            <a:xfrm rot="5400000">
              <a:off x="612" y="1933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200" name="Text Box 80"/>
            <p:cNvSpPr txBox="1">
              <a:spLocks noChangeAspect="1" noChangeArrowheads="1"/>
            </p:cNvSpPr>
            <p:nvPr/>
          </p:nvSpPr>
          <p:spPr bwMode="auto">
            <a:xfrm>
              <a:off x="594" y="17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L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7201" name="Text Box 81"/>
            <p:cNvSpPr txBox="1">
              <a:spLocks noChangeAspect="1" noChangeArrowheads="1"/>
            </p:cNvSpPr>
            <p:nvPr/>
          </p:nvSpPr>
          <p:spPr bwMode="auto">
            <a:xfrm>
              <a:off x="431" y="1344"/>
              <a:ext cx="10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1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7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7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17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7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7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1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17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7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7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188913"/>
            <a:ext cx="4176713" cy="719137"/>
          </a:xfrm>
        </p:spPr>
        <p:txBody>
          <a:bodyPr/>
          <a:lstStyle/>
          <a:p>
            <a:r>
              <a:rPr lang="cs-CZ" altLang="cs-CZ" sz="3200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Příklad </a:t>
            </a:r>
            <a:endParaRPr lang="cs-CZ" altLang="cs-CZ" sz="320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18147" name="Rectangle 3"/>
          <p:cNvSpPr>
            <a:spLocks noChangeArrowheads="1"/>
          </p:cNvSpPr>
          <p:nvPr/>
        </p:nvSpPr>
        <p:spPr bwMode="auto">
          <a:xfrm>
            <a:off x="539750" y="908050"/>
            <a:ext cx="8353425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Vypočítejte vstupní napětí a proud, je-li výstupní napětí 100V/50Hz, X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=1k</a:t>
            </a: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, Z=(1+2j)k, R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=2k, X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L1</a:t>
            </a: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=1k, X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L2</a:t>
            </a: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=2k. Určete absolutní hodnoty.</a:t>
            </a:r>
          </a:p>
        </p:txBody>
      </p:sp>
      <p:sp>
        <p:nvSpPr>
          <p:cNvPr id="518148" name="Rectangle 4"/>
          <p:cNvSpPr>
            <a:spLocks noChangeArrowheads="1"/>
          </p:cNvSpPr>
          <p:nvPr/>
        </p:nvSpPr>
        <p:spPr bwMode="auto">
          <a:xfrm>
            <a:off x="5003800" y="2424113"/>
            <a:ext cx="25923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Proud na cívce – I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</a:t>
            </a:r>
          </a:p>
        </p:txBody>
      </p:sp>
      <p:graphicFrame>
        <p:nvGraphicFramePr>
          <p:cNvPr id="518149" name="Object 5"/>
          <p:cNvGraphicFramePr>
            <a:graphicFrameLocks noChangeAspect="1"/>
          </p:cNvGraphicFramePr>
          <p:nvPr/>
        </p:nvGraphicFramePr>
        <p:xfrm>
          <a:off x="5076825" y="2927350"/>
          <a:ext cx="388461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32" name="Rovnice" r:id="rId3" imgW="2400120" imgH="469800" progId="Equation.3">
                  <p:embed/>
                </p:oleObj>
              </mc:Choice>
              <mc:Fallback>
                <p:oleObj name="Rovnice" r:id="rId3" imgW="240012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2927350"/>
                        <a:ext cx="3884613" cy="7588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8150" name="Rectangle 6"/>
          <p:cNvSpPr>
            <a:spLocks noChangeArrowheads="1"/>
          </p:cNvSpPr>
          <p:nvPr/>
        </p:nvSpPr>
        <p:spPr bwMode="auto">
          <a:xfrm>
            <a:off x="179388" y="4406900"/>
            <a:ext cx="23764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Celkový proud  - I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18152" name="Rectangle 8"/>
          <p:cNvSpPr>
            <a:spLocks noChangeArrowheads="1"/>
          </p:cNvSpPr>
          <p:nvPr/>
        </p:nvSpPr>
        <p:spPr bwMode="auto">
          <a:xfrm>
            <a:off x="179388" y="5054600"/>
            <a:ext cx="34559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Absolutní hodnota napětí</a:t>
            </a:r>
            <a:endParaRPr lang="cs-CZ" altLang="cs-CZ" sz="2100" b="1" baseline="-2500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518153" name="Object 9"/>
          <p:cNvGraphicFramePr>
            <a:graphicFrameLocks noChangeAspect="1"/>
          </p:cNvGraphicFramePr>
          <p:nvPr/>
        </p:nvGraphicFramePr>
        <p:xfrm>
          <a:off x="2627313" y="4371975"/>
          <a:ext cx="6265862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33" name="Rovnice" r:id="rId5" imgW="3251160" imgH="241200" progId="Equation.3">
                  <p:embed/>
                </p:oleObj>
              </mc:Choice>
              <mc:Fallback>
                <p:oleObj name="Rovnice" r:id="rId5" imgW="325116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4371975"/>
                        <a:ext cx="6265862" cy="4619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8158" name="Group 14"/>
          <p:cNvGrpSpPr>
            <a:grpSpLocks noChangeAspect="1"/>
          </p:cNvGrpSpPr>
          <p:nvPr/>
        </p:nvGrpSpPr>
        <p:grpSpPr bwMode="auto">
          <a:xfrm>
            <a:off x="107950" y="1885950"/>
            <a:ext cx="4686300" cy="2135188"/>
            <a:chOff x="113" y="1297"/>
            <a:chExt cx="3685" cy="1679"/>
          </a:xfrm>
        </p:grpSpPr>
        <p:sp>
          <p:nvSpPr>
            <p:cNvPr id="518159" name="Line 15"/>
            <p:cNvSpPr>
              <a:spLocks noChangeAspect="1" noChangeShapeType="1"/>
            </p:cNvSpPr>
            <p:nvPr/>
          </p:nvSpPr>
          <p:spPr bwMode="auto">
            <a:xfrm rot="16200000">
              <a:off x="1806" y="1185"/>
              <a:ext cx="2" cy="131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8160" name="Line 16"/>
            <p:cNvSpPr>
              <a:spLocks noChangeAspect="1" noChangeShapeType="1"/>
            </p:cNvSpPr>
            <p:nvPr/>
          </p:nvSpPr>
          <p:spPr bwMode="auto">
            <a:xfrm>
              <a:off x="385" y="1570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8161" name="Text Box 17"/>
            <p:cNvSpPr txBox="1">
              <a:spLocks noChangeAspect="1" noChangeArrowheads="1"/>
            </p:cNvSpPr>
            <p:nvPr/>
          </p:nvSpPr>
          <p:spPr bwMode="auto">
            <a:xfrm>
              <a:off x="133" y="2478"/>
              <a:ext cx="1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518162" name="Text Box 18"/>
            <p:cNvSpPr txBox="1">
              <a:spLocks noChangeAspect="1" noChangeArrowheads="1"/>
            </p:cNvSpPr>
            <p:nvPr/>
          </p:nvSpPr>
          <p:spPr bwMode="auto">
            <a:xfrm>
              <a:off x="3281" y="1706"/>
              <a:ext cx="1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2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518163" name="Line 19"/>
            <p:cNvSpPr>
              <a:spLocks noChangeAspect="1" noChangeShapeType="1"/>
            </p:cNvSpPr>
            <p:nvPr/>
          </p:nvSpPr>
          <p:spPr bwMode="auto">
            <a:xfrm>
              <a:off x="967" y="2069"/>
              <a:ext cx="1" cy="4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8164" name="Text Box 20"/>
            <p:cNvSpPr txBox="1">
              <a:spLocks noChangeAspect="1" noChangeArrowheads="1"/>
            </p:cNvSpPr>
            <p:nvPr/>
          </p:nvSpPr>
          <p:spPr bwMode="auto">
            <a:xfrm>
              <a:off x="967" y="2160"/>
              <a:ext cx="24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L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518165" name="Text Box 21"/>
            <p:cNvSpPr txBox="1">
              <a:spLocks noChangeAspect="1" noChangeArrowheads="1"/>
            </p:cNvSpPr>
            <p:nvPr/>
          </p:nvSpPr>
          <p:spPr bwMode="auto">
            <a:xfrm>
              <a:off x="1693" y="1843"/>
              <a:ext cx="32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RL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518166" name="Line 22"/>
            <p:cNvSpPr>
              <a:spLocks noChangeAspect="1" noChangeShapeType="1"/>
            </p:cNvSpPr>
            <p:nvPr/>
          </p:nvSpPr>
          <p:spPr bwMode="auto">
            <a:xfrm>
              <a:off x="113" y="2069"/>
              <a:ext cx="0" cy="4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8167" name="Line 23"/>
            <p:cNvSpPr>
              <a:spLocks noChangeAspect="1" noChangeShapeType="1"/>
            </p:cNvSpPr>
            <p:nvPr/>
          </p:nvSpPr>
          <p:spPr bwMode="auto">
            <a:xfrm rot="5400000">
              <a:off x="3326" y="1887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8168" name="Line 24"/>
            <p:cNvSpPr>
              <a:spLocks noChangeAspect="1" noChangeShapeType="1"/>
            </p:cNvSpPr>
            <p:nvPr/>
          </p:nvSpPr>
          <p:spPr bwMode="auto">
            <a:xfrm>
              <a:off x="1648" y="1570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8169" name="Text Box 25"/>
            <p:cNvSpPr txBox="1">
              <a:spLocks noChangeAspect="1" noChangeArrowheads="1"/>
            </p:cNvSpPr>
            <p:nvPr/>
          </p:nvSpPr>
          <p:spPr bwMode="auto">
            <a:xfrm>
              <a:off x="1562" y="1297"/>
              <a:ext cx="2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RL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518170" name="Text Box 26"/>
            <p:cNvSpPr txBox="1">
              <a:spLocks noChangeAspect="1" noChangeArrowheads="1"/>
            </p:cNvSpPr>
            <p:nvPr/>
          </p:nvSpPr>
          <p:spPr bwMode="auto">
            <a:xfrm>
              <a:off x="2555" y="1751"/>
              <a:ext cx="1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C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grpSp>
          <p:nvGrpSpPr>
            <p:cNvPr id="518171" name="Group 27"/>
            <p:cNvGrpSpPr>
              <a:grpSpLocks noChangeAspect="1"/>
            </p:cNvGrpSpPr>
            <p:nvPr/>
          </p:nvGrpSpPr>
          <p:grpSpPr bwMode="auto">
            <a:xfrm>
              <a:off x="196" y="1388"/>
              <a:ext cx="3602" cy="1588"/>
              <a:chOff x="113" y="1388"/>
              <a:chExt cx="3602" cy="1588"/>
            </a:xfrm>
          </p:grpSpPr>
          <p:sp>
            <p:nvSpPr>
              <p:cNvPr id="518172" name="Oval 28"/>
              <p:cNvSpPr>
                <a:spLocks noChangeAspect="1" noChangeArrowheads="1"/>
              </p:cNvSpPr>
              <p:nvPr/>
            </p:nvSpPr>
            <p:spPr bwMode="auto">
              <a:xfrm>
                <a:off x="113" y="2068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  <a:sym typeface="Symbol" panose="05050102010706020507" pitchFamily="18" charset="2"/>
                  </a:rPr>
                  <a:t></a:t>
                </a:r>
              </a:p>
            </p:txBody>
          </p:sp>
          <p:sp>
            <p:nvSpPr>
              <p:cNvPr id="518173" name="Text Box 29"/>
              <p:cNvSpPr txBox="1">
                <a:spLocks noChangeAspect="1" noChangeArrowheads="1"/>
              </p:cNvSpPr>
              <p:nvPr/>
            </p:nvSpPr>
            <p:spPr bwMode="auto">
              <a:xfrm>
                <a:off x="1221" y="1388"/>
                <a:ext cx="23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R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518174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2426" y="2160"/>
                <a:ext cx="17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C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8175" name="Rectangle 31"/>
              <p:cNvSpPr>
                <a:spLocks noChangeAspect="1" noChangeArrowheads="1"/>
              </p:cNvSpPr>
              <p:nvPr/>
            </p:nvSpPr>
            <p:spPr bwMode="auto">
              <a:xfrm rot="5400000">
                <a:off x="1224" y="1501"/>
                <a:ext cx="136" cy="363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518176" name="Group 32"/>
              <p:cNvGrpSpPr>
                <a:grpSpLocks noChangeAspect="1"/>
              </p:cNvGrpSpPr>
              <p:nvPr/>
            </p:nvGrpSpPr>
            <p:grpSpPr bwMode="auto">
              <a:xfrm rot="21600000">
                <a:off x="1837" y="1614"/>
                <a:ext cx="410" cy="69"/>
                <a:chOff x="294" y="3589"/>
                <a:chExt cx="410" cy="69"/>
              </a:xfrm>
            </p:grpSpPr>
            <p:grpSp>
              <p:nvGrpSpPr>
                <p:cNvPr id="518177" name="Group 33"/>
                <p:cNvGrpSpPr>
                  <a:grpSpLocks noChangeAspect="1"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8178" name="Arc 34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518179" name="Arc 35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518180" name="Group 36"/>
                <p:cNvGrpSpPr>
                  <a:grpSpLocks noChangeAspect="1"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8181" name="Arc 37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518182" name="Arc 38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518183" name="Group 39"/>
                <p:cNvGrpSpPr>
                  <a:grpSpLocks noChangeAspect="1"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8184" name="Arc 40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518185" name="Arc 41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sp>
            <p:nvSpPr>
              <p:cNvPr id="518186" name="Line 42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1655" y="1502"/>
                <a:ext cx="0" cy="364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8187" name="Text Box 43"/>
              <p:cNvSpPr txBox="1">
                <a:spLocks noChangeAspect="1" noChangeArrowheads="1"/>
              </p:cNvSpPr>
              <p:nvPr/>
            </p:nvSpPr>
            <p:spPr bwMode="auto">
              <a:xfrm>
                <a:off x="1971" y="1388"/>
                <a:ext cx="2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L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1</a:t>
                </a:r>
              </a:p>
            </p:txBody>
          </p:sp>
          <p:grpSp>
            <p:nvGrpSpPr>
              <p:cNvPr id="518188" name="Group 44"/>
              <p:cNvGrpSpPr>
                <a:grpSpLocks noChangeAspect="1"/>
              </p:cNvGrpSpPr>
              <p:nvPr/>
            </p:nvGrpSpPr>
            <p:grpSpPr bwMode="auto">
              <a:xfrm>
                <a:off x="2629" y="2227"/>
                <a:ext cx="228" cy="68"/>
                <a:chOff x="736" y="1752"/>
                <a:chExt cx="228" cy="68"/>
              </a:xfrm>
            </p:grpSpPr>
            <p:sp>
              <p:nvSpPr>
                <p:cNvPr id="518189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736" y="1752"/>
                  <a:ext cx="227" cy="0"/>
                </a:xfrm>
                <a:prstGeom prst="line">
                  <a:avLst/>
                </a:prstGeom>
                <a:noFill/>
                <a:ln w="635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518190" name="Line 46"/>
                <p:cNvSpPr>
                  <a:spLocks noChangeAspect="1" noChangeShapeType="1"/>
                </p:cNvSpPr>
                <p:nvPr/>
              </p:nvSpPr>
              <p:spPr bwMode="auto">
                <a:xfrm>
                  <a:off x="737" y="1820"/>
                  <a:ext cx="227" cy="0"/>
                </a:xfrm>
                <a:prstGeom prst="line">
                  <a:avLst/>
                </a:prstGeom>
                <a:noFill/>
                <a:ln w="635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518191" name="Line 47"/>
              <p:cNvSpPr>
                <a:spLocks noChangeAspect="1" noChangeShapeType="1"/>
              </p:cNvSpPr>
              <p:nvPr/>
            </p:nvSpPr>
            <p:spPr bwMode="auto">
              <a:xfrm>
                <a:off x="3288" y="2113"/>
                <a:ext cx="0" cy="49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8192" name="Text Box 48"/>
              <p:cNvSpPr txBox="1">
                <a:spLocks noChangeAspect="1" noChangeArrowheads="1"/>
              </p:cNvSpPr>
              <p:nvPr/>
            </p:nvSpPr>
            <p:spPr bwMode="auto">
              <a:xfrm>
                <a:off x="3061" y="2160"/>
                <a:ext cx="233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16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Û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2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8193" name="Oval 49"/>
              <p:cNvSpPr>
                <a:spLocks noChangeAspect="1" noChangeArrowheads="1"/>
              </p:cNvSpPr>
              <p:nvPr/>
            </p:nvSpPr>
            <p:spPr bwMode="auto">
              <a:xfrm>
                <a:off x="702" y="2885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8194" name="Oval 50"/>
              <p:cNvSpPr>
                <a:spLocks noChangeAspect="1" noChangeArrowheads="1"/>
              </p:cNvSpPr>
              <p:nvPr/>
            </p:nvSpPr>
            <p:spPr bwMode="auto">
              <a:xfrm>
                <a:off x="702" y="1637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8195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3379" y="2159"/>
                <a:ext cx="136" cy="363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518196" name="Group 52"/>
              <p:cNvGrpSpPr>
                <a:grpSpLocks noChangeAspect="1"/>
              </p:cNvGrpSpPr>
              <p:nvPr/>
            </p:nvGrpSpPr>
            <p:grpSpPr bwMode="auto">
              <a:xfrm rot="5400000">
                <a:off x="578" y="2238"/>
                <a:ext cx="410" cy="69"/>
                <a:chOff x="294" y="3589"/>
                <a:chExt cx="410" cy="69"/>
              </a:xfrm>
            </p:grpSpPr>
            <p:grpSp>
              <p:nvGrpSpPr>
                <p:cNvPr id="518197" name="Group 53"/>
                <p:cNvGrpSpPr>
                  <a:grpSpLocks noChangeAspect="1"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8198" name="Arc 54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518199" name="Arc 55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518200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8201" name="Arc 57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518202" name="Arc 58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518203" name="Group 59"/>
                <p:cNvGrpSpPr>
                  <a:grpSpLocks noChangeAspect="1"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8204" name="Arc 60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518205" name="Arc 61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sp>
            <p:nvSpPr>
              <p:cNvPr id="518206" name="Oval 62"/>
              <p:cNvSpPr>
                <a:spLocks noChangeAspect="1" noChangeArrowheads="1"/>
              </p:cNvSpPr>
              <p:nvPr/>
            </p:nvSpPr>
            <p:spPr bwMode="auto">
              <a:xfrm>
                <a:off x="2698" y="2884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8207" name="Oval 63"/>
              <p:cNvSpPr>
                <a:spLocks noChangeAspect="1" noChangeArrowheads="1"/>
              </p:cNvSpPr>
              <p:nvPr/>
            </p:nvSpPr>
            <p:spPr bwMode="auto">
              <a:xfrm>
                <a:off x="2698" y="1637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518208" name="AutoShape 64"/>
              <p:cNvCxnSpPr>
                <a:cxnSpLocks noChangeAspect="1" noChangeShapeType="1"/>
                <a:stCxn id="518172" idx="0"/>
                <a:endCxn id="518194" idx="2"/>
              </p:cNvCxnSpPr>
              <p:nvPr/>
            </p:nvCxnSpPr>
            <p:spPr bwMode="auto">
              <a:xfrm rot="16200000">
                <a:off x="317" y="1683"/>
                <a:ext cx="373" cy="373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8209" name="AutoShape 65"/>
              <p:cNvCxnSpPr>
                <a:cxnSpLocks noChangeAspect="1" noChangeShapeType="1"/>
                <a:stCxn id="518194" idx="6"/>
                <a:endCxn id="518175" idx="2"/>
              </p:cNvCxnSpPr>
              <p:nvPr/>
            </p:nvCxnSpPr>
            <p:spPr bwMode="auto">
              <a:xfrm>
                <a:off x="805" y="1683"/>
                <a:ext cx="294" cy="1"/>
              </a:xfrm>
              <a:prstGeom prst="bentConnector3">
                <a:avLst>
                  <a:gd name="adj1" fmla="val 49662"/>
                </a:avLst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8210" name="AutoShape 66"/>
              <p:cNvCxnSpPr>
                <a:cxnSpLocks noChangeAspect="1" noChangeShapeType="1"/>
                <a:stCxn id="518172" idx="4"/>
                <a:endCxn id="518193" idx="2"/>
              </p:cNvCxnSpPr>
              <p:nvPr/>
            </p:nvCxnSpPr>
            <p:spPr bwMode="auto">
              <a:xfrm rot="16200000" flipH="1">
                <a:off x="282" y="2523"/>
                <a:ext cx="443" cy="373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8211" name="Line 67"/>
              <p:cNvSpPr>
                <a:spLocks noChangeAspect="1" noChangeShapeType="1"/>
              </p:cNvSpPr>
              <p:nvPr/>
            </p:nvSpPr>
            <p:spPr bwMode="auto">
              <a:xfrm>
                <a:off x="748" y="1728"/>
                <a:ext cx="0" cy="34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8212" name="Line 68"/>
              <p:cNvSpPr>
                <a:spLocks noChangeAspect="1" noChangeShapeType="1"/>
              </p:cNvSpPr>
              <p:nvPr/>
            </p:nvSpPr>
            <p:spPr bwMode="auto">
              <a:xfrm>
                <a:off x="748" y="2476"/>
                <a:ext cx="0" cy="408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8213" name="Line 69"/>
              <p:cNvSpPr>
                <a:spLocks noChangeAspect="1" noChangeShapeType="1"/>
              </p:cNvSpPr>
              <p:nvPr/>
            </p:nvSpPr>
            <p:spPr bwMode="auto">
              <a:xfrm>
                <a:off x="2255" y="1683"/>
                <a:ext cx="443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8214" name="Line 70"/>
              <p:cNvSpPr>
                <a:spLocks noChangeAspect="1" noChangeShapeType="1"/>
              </p:cNvSpPr>
              <p:nvPr/>
            </p:nvSpPr>
            <p:spPr bwMode="auto">
              <a:xfrm>
                <a:off x="2744" y="1728"/>
                <a:ext cx="0" cy="499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8215" name="Line 71"/>
              <p:cNvSpPr>
                <a:spLocks noChangeAspect="1" noChangeShapeType="1"/>
              </p:cNvSpPr>
              <p:nvPr/>
            </p:nvSpPr>
            <p:spPr bwMode="auto">
              <a:xfrm>
                <a:off x="2744" y="2295"/>
                <a:ext cx="0" cy="59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518216" name="AutoShape 72"/>
              <p:cNvCxnSpPr>
                <a:cxnSpLocks noChangeAspect="1" noChangeShapeType="1"/>
                <a:stCxn id="518193" idx="6"/>
                <a:endCxn id="518206" idx="2"/>
              </p:cNvCxnSpPr>
              <p:nvPr/>
            </p:nvCxnSpPr>
            <p:spPr bwMode="auto">
              <a:xfrm flipV="1">
                <a:off x="805" y="2930"/>
                <a:ext cx="1881" cy="1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8217" name="AutoShape 73"/>
              <p:cNvCxnSpPr>
                <a:cxnSpLocks noChangeAspect="1" noChangeShapeType="1"/>
                <a:stCxn id="518207" idx="6"/>
                <a:endCxn id="518195" idx="0"/>
              </p:cNvCxnSpPr>
              <p:nvPr/>
            </p:nvCxnSpPr>
            <p:spPr bwMode="auto">
              <a:xfrm>
                <a:off x="2801" y="1683"/>
                <a:ext cx="646" cy="464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8218" name="AutoShape 74"/>
              <p:cNvCxnSpPr>
                <a:cxnSpLocks noChangeAspect="1" noChangeShapeType="1"/>
                <a:stCxn id="518195" idx="2"/>
                <a:endCxn id="518206" idx="6"/>
              </p:cNvCxnSpPr>
              <p:nvPr/>
            </p:nvCxnSpPr>
            <p:spPr bwMode="auto">
              <a:xfrm rot="5400000">
                <a:off x="2926" y="2409"/>
                <a:ext cx="396" cy="646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8219" name="Text Box 75"/>
              <p:cNvSpPr txBox="1">
                <a:spLocks noChangeAspect="1" noChangeArrowheads="1"/>
              </p:cNvSpPr>
              <p:nvPr/>
            </p:nvSpPr>
            <p:spPr bwMode="auto">
              <a:xfrm>
                <a:off x="521" y="2239"/>
                <a:ext cx="2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L</a:t>
                </a:r>
                <a:r>
                  <a:rPr lang="cs-CZ" altLang="cs-CZ" sz="1600" b="1" baseline="-25000">
                    <a:solidFill>
                      <a:schemeClr val="bg2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518220" name="Text Box 76"/>
              <p:cNvSpPr txBox="1">
                <a:spLocks noChangeAspect="1" noChangeArrowheads="1"/>
              </p:cNvSpPr>
              <p:nvPr/>
            </p:nvSpPr>
            <p:spPr bwMode="auto">
              <a:xfrm>
                <a:off x="3560" y="2193"/>
                <a:ext cx="15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chemeClr val="bg2"/>
                    </a:solidFill>
                    <a:effectLst/>
                  </a:rPr>
                  <a:t>Z</a:t>
                </a:r>
                <a:endParaRPr lang="cs-CZ" altLang="cs-CZ" sz="1600" b="1" baseline="-25000">
                  <a:solidFill>
                    <a:schemeClr val="bg2"/>
                  </a:solidFill>
                  <a:effectLst/>
                </a:endParaRPr>
              </a:p>
            </p:txBody>
          </p:sp>
        </p:grpSp>
        <p:sp>
          <p:nvSpPr>
            <p:cNvPr id="518221" name="Line 77"/>
            <p:cNvSpPr>
              <a:spLocks noChangeAspect="1" noChangeShapeType="1"/>
            </p:cNvSpPr>
            <p:nvPr/>
          </p:nvSpPr>
          <p:spPr bwMode="auto">
            <a:xfrm rot="5400000">
              <a:off x="2600" y="1932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8222" name="Line 78"/>
            <p:cNvSpPr>
              <a:spLocks noChangeAspect="1" noChangeShapeType="1"/>
            </p:cNvSpPr>
            <p:nvPr/>
          </p:nvSpPr>
          <p:spPr bwMode="auto">
            <a:xfrm rot="5400000">
              <a:off x="612" y="1933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8223" name="Text Box 79"/>
            <p:cNvSpPr txBox="1">
              <a:spLocks noChangeAspect="1" noChangeArrowheads="1"/>
            </p:cNvSpPr>
            <p:nvPr/>
          </p:nvSpPr>
          <p:spPr bwMode="auto">
            <a:xfrm>
              <a:off x="594" y="17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6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L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518224" name="Text Box 80"/>
            <p:cNvSpPr txBox="1">
              <a:spLocks noChangeAspect="1" noChangeArrowheads="1"/>
            </p:cNvSpPr>
            <p:nvPr/>
          </p:nvSpPr>
          <p:spPr bwMode="auto">
            <a:xfrm>
              <a:off x="431" y="1344"/>
              <a:ext cx="10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cs-CZ" altLang="cs-CZ" sz="1600" b="1" baseline="-25000">
                <a:solidFill>
                  <a:schemeClr val="bg2"/>
                </a:solidFill>
                <a:effectLst/>
              </a:endParaRPr>
            </a:p>
          </p:txBody>
        </p:sp>
      </p:grpSp>
      <p:graphicFrame>
        <p:nvGraphicFramePr>
          <p:cNvPr id="518225" name="Object 81"/>
          <p:cNvGraphicFramePr>
            <a:graphicFrameLocks noChangeAspect="1"/>
          </p:cNvGraphicFramePr>
          <p:nvPr/>
        </p:nvGraphicFramePr>
        <p:xfrm>
          <a:off x="3779838" y="5054600"/>
          <a:ext cx="3313112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34" name="Rovnice" r:id="rId7" imgW="1752480" imgH="317160" progId="Equation.3">
                  <p:embed/>
                </p:oleObj>
              </mc:Choice>
              <mc:Fallback>
                <p:oleObj name="Rovnice" r:id="rId7" imgW="1752480" imgH="31716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5054600"/>
                        <a:ext cx="3313112" cy="6000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8226" name="Rectangle 82"/>
          <p:cNvSpPr>
            <a:spLocks noChangeArrowheads="1"/>
          </p:cNvSpPr>
          <p:nvPr/>
        </p:nvSpPr>
        <p:spPr bwMode="auto">
          <a:xfrm>
            <a:off x="179388" y="5741988"/>
            <a:ext cx="345598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Absolutní hodnota proudu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518227" name="Object 83"/>
          <p:cNvGraphicFramePr>
            <a:graphicFrameLocks noChangeAspect="1"/>
          </p:cNvGraphicFramePr>
          <p:nvPr/>
        </p:nvGraphicFramePr>
        <p:xfrm>
          <a:off x="3746500" y="5775325"/>
          <a:ext cx="31305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35" name="Rovnice" r:id="rId9" imgW="1625400" imgH="317160" progId="Equation.3">
                  <p:embed/>
                </p:oleObj>
              </mc:Choice>
              <mc:Fallback>
                <p:oleObj name="Rovnice" r:id="rId9" imgW="1625400" imgH="317160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0" y="5775325"/>
                        <a:ext cx="3130550" cy="6064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8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8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18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8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8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8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18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8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8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18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8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8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1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188913"/>
            <a:ext cx="4176713" cy="719137"/>
          </a:xfrm>
        </p:spPr>
        <p:txBody>
          <a:bodyPr/>
          <a:lstStyle/>
          <a:p>
            <a:r>
              <a:rPr lang="cs-CZ" altLang="cs-CZ" sz="32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Simulace Multisim </a:t>
            </a:r>
            <a:endParaRPr lang="cs-CZ" altLang="cs-CZ" sz="32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519247" name="Picture 7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1" t="21404" r="8450" b="41682"/>
          <a:stretch>
            <a:fillRect/>
          </a:stretch>
        </p:blipFill>
        <p:spPr bwMode="auto">
          <a:xfrm>
            <a:off x="179388" y="1125538"/>
            <a:ext cx="8785225" cy="289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9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60461" y="176145"/>
            <a:ext cx="5873343" cy="719137"/>
          </a:xfrm>
        </p:spPr>
        <p:txBody>
          <a:bodyPr/>
          <a:lstStyle/>
          <a:p>
            <a:r>
              <a:rPr lang="cs-CZ" altLang="cs-CZ" sz="3200" u="sng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Výkony v komplexní rovině </a:t>
            </a:r>
            <a:endParaRPr lang="cs-CZ" altLang="cs-CZ" sz="3200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18147" name="Rectangle 3"/>
          <p:cNvSpPr>
            <a:spLocks noChangeArrowheads="1"/>
          </p:cNvSpPr>
          <p:nvPr/>
        </p:nvSpPr>
        <p:spPr bwMode="auto">
          <a:xfrm>
            <a:off x="107504" y="980728"/>
            <a:ext cx="8353425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Výpočet výkonu v komplexní rovině lze provést dvěma způsoby: </a:t>
            </a:r>
            <a:endParaRPr lang="cs-CZ" altLang="cs-CZ" sz="2000" b="1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18148" name="Rectangle 4"/>
          <p:cNvSpPr>
            <a:spLocks noChangeArrowheads="1"/>
          </p:cNvSpPr>
          <p:nvPr/>
        </p:nvSpPr>
        <p:spPr bwMode="auto">
          <a:xfrm>
            <a:off x="179710" y="1537860"/>
            <a:ext cx="158397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1. varianta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18150" name="Rectangle 6"/>
          <p:cNvSpPr>
            <a:spLocks noChangeArrowheads="1"/>
          </p:cNvSpPr>
          <p:nvPr/>
        </p:nvSpPr>
        <p:spPr bwMode="auto">
          <a:xfrm>
            <a:off x="179512" y="2204864"/>
            <a:ext cx="8136904" cy="1042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Vrchní znaménko platí vždy pro indukční charakter výkonu  indukční výkon je záporné znaménko, kapacitní výkon je kladné znaménko 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79" name="Rectangle 4"/>
          <p:cNvSpPr>
            <a:spLocks noChangeArrowheads="1"/>
          </p:cNvSpPr>
          <p:nvPr/>
        </p:nvSpPr>
        <p:spPr bwMode="auto">
          <a:xfrm>
            <a:off x="251718" y="3626092"/>
            <a:ext cx="158397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. varianta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80" name="Rectangle 6"/>
          <p:cNvSpPr>
            <a:spLocks noChangeArrowheads="1"/>
          </p:cNvSpPr>
          <p:nvPr/>
        </p:nvSpPr>
        <p:spPr bwMode="auto">
          <a:xfrm>
            <a:off x="251520" y="4293096"/>
            <a:ext cx="8136904" cy="1042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Vrchní znaménko platí vždy pro indukční charakter výkonu  indukční výkon je kladné znaménko, kapacitní výkon je záporné znaménko 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82" name="Rectangle 6"/>
          <p:cNvSpPr>
            <a:spLocks noChangeArrowheads="1"/>
          </p:cNvSpPr>
          <p:nvPr/>
        </p:nvSpPr>
        <p:spPr bwMode="auto">
          <a:xfrm>
            <a:off x="251520" y="5411137"/>
            <a:ext cx="8136904" cy="1365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V silnoproudé elektrotechnice se používá 1. varianta. Napětí se pokládá do reálné osy, proud zůstává ve stejném komplexním tvaru. Indukční výkon (proud) je záporný, kapacitní výkon (proud) je kladný. </a:t>
            </a:r>
            <a:endParaRPr lang="cs-CZ" altLang="cs-CZ" sz="2100" b="1" baseline="-25000" dirty="0">
              <a:solidFill>
                <a:srgbClr val="FF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824982" y="1496065"/>
                <a:ext cx="3323082" cy="454854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cs-CZ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</m:acc>
                      <m:r>
                        <a:rPr lang="cs-CZ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cs-CZ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cs-CZ" b="1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1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p>
                              <m:r>
                                <a:rPr lang="cs-CZ" b="1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acc>
                      <m:r>
                        <a:rPr lang="cs-CZ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acc>
                        <m:accPr>
                          <m:chr m:val="̂"/>
                          <m:ctrlPr>
                            <a:rPr lang="cs-CZ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</m:acc>
                      <m:r>
                        <a:rPr lang="cs-CZ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cs-CZ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∓</m:t>
                      </m:r>
                      <m:r>
                        <a:rPr lang="cs-CZ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𝒋𝑸</m:t>
                      </m:r>
                    </m:oMath>
                  </m:oMathPara>
                </a14:m>
                <a:endParaRPr lang="cs-CZ" b="1" dirty="0">
                  <a:solidFill>
                    <a:srgbClr val="00000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982" y="1496065"/>
                <a:ext cx="3323082" cy="454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1763688" y="3547597"/>
                <a:ext cx="3528392" cy="445250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cs-CZ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</m:acc>
                      <m:r>
                        <a:rPr lang="cs-CZ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cs-CZ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</m:acc>
                      <m:r>
                        <a:rPr lang="cs-CZ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acc>
                        <m:accPr>
                          <m:chr m:val="̂"/>
                          <m:ctrlPr>
                            <a:rPr lang="cs-CZ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cs-CZ" b="1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1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p>
                              <m:r>
                                <a:rPr lang="cs-CZ" b="1" i="1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acc>
                      <m:r>
                        <a:rPr lang="cs-CZ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cs-CZ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cs-CZ" b="1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𝒋𝑸</m:t>
                      </m:r>
                    </m:oMath>
                  </m:oMathPara>
                </a14:m>
                <a:endParaRPr lang="cs-CZ" b="1" dirty="0">
                  <a:solidFill>
                    <a:srgbClr val="00000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547597"/>
                <a:ext cx="3528392" cy="4452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425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8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8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18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8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6" grpId="0"/>
      <p:bldP spid="4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117575"/>
            <a:ext cx="4176713" cy="719137"/>
          </a:xfrm>
        </p:spPr>
        <p:txBody>
          <a:bodyPr/>
          <a:lstStyle/>
          <a:p>
            <a:r>
              <a:rPr lang="cs-CZ" altLang="cs-CZ" sz="3200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Příklad </a:t>
            </a:r>
            <a:endParaRPr lang="cs-CZ" altLang="cs-CZ" sz="3200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17123" name="Rectangle 3"/>
          <p:cNvSpPr>
            <a:spLocks noChangeArrowheads="1"/>
          </p:cNvSpPr>
          <p:nvPr/>
        </p:nvSpPr>
        <p:spPr bwMode="auto">
          <a:xfrm>
            <a:off x="179388" y="836712"/>
            <a:ext cx="8713787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Vypočítejte vstupní </a:t>
            </a:r>
            <a:r>
              <a:rPr lang="cs-CZ" altLang="cs-CZ" sz="20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výkon, výstupní napětí je 100V </a:t>
            </a:r>
            <a:endParaRPr lang="cs-CZ" altLang="cs-CZ" sz="2000" b="1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17186" name="Rectangle 66"/>
          <p:cNvSpPr>
            <a:spLocks noChangeArrowheads="1"/>
          </p:cNvSpPr>
          <p:nvPr/>
        </p:nvSpPr>
        <p:spPr bwMode="auto">
          <a:xfrm>
            <a:off x="5003800" y="1484784"/>
            <a:ext cx="25923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Výstupní proud – I</a:t>
            </a:r>
            <a:r>
              <a:rPr lang="cs-CZ" altLang="cs-CZ" sz="2100" b="1" baseline="-2500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</p:txBody>
      </p:sp>
      <p:graphicFrame>
        <p:nvGraphicFramePr>
          <p:cNvPr id="517187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812595"/>
              </p:ext>
            </p:extLst>
          </p:nvPr>
        </p:nvGraphicFramePr>
        <p:xfrm>
          <a:off x="5082586" y="1988840"/>
          <a:ext cx="3602169" cy="814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47" name="Rovnice" r:id="rId3" imgW="2019240" imgH="457200" progId="Equation.3">
                  <p:embed/>
                </p:oleObj>
              </mc:Choice>
              <mc:Fallback>
                <p:oleObj name="Rovnice" r:id="rId3" imgW="2019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2586" y="1988840"/>
                        <a:ext cx="3602169" cy="81491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7204" name="Group 84"/>
          <p:cNvGrpSpPr>
            <a:grpSpLocks noChangeAspect="1"/>
          </p:cNvGrpSpPr>
          <p:nvPr/>
        </p:nvGrpSpPr>
        <p:grpSpPr bwMode="auto">
          <a:xfrm>
            <a:off x="69066" y="1346034"/>
            <a:ext cx="4686300" cy="2135187"/>
            <a:chOff x="113" y="1297"/>
            <a:chExt cx="3685" cy="1679"/>
          </a:xfrm>
        </p:grpSpPr>
        <p:sp>
          <p:nvSpPr>
            <p:cNvPr id="517124" name="Line 4"/>
            <p:cNvSpPr>
              <a:spLocks noChangeAspect="1" noChangeShapeType="1"/>
            </p:cNvSpPr>
            <p:nvPr/>
          </p:nvSpPr>
          <p:spPr bwMode="auto">
            <a:xfrm rot="16200000">
              <a:off x="1806" y="1185"/>
              <a:ext cx="2" cy="13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25" name="Line 5"/>
            <p:cNvSpPr>
              <a:spLocks noChangeAspect="1" noChangeShapeType="1"/>
            </p:cNvSpPr>
            <p:nvPr/>
          </p:nvSpPr>
          <p:spPr bwMode="auto">
            <a:xfrm>
              <a:off x="385" y="1570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26" name="Text Box 6"/>
            <p:cNvSpPr txBox="1">
              <a:spLocks noChangeAspect="1" noChangeArrowheads="1"/>
            </p:cNvSpPr>
            <p:nvPr/>
          </p:nvSpPr>
          <p:spPr bwMode="auto">
            <a:xfrm>
              <a:off x="133" y="2478"/>
              <a:ext cx="1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7127" name="Text Box 7"/>
            <p:cNvSpPr txBox="1">
              <a:spLocks noChangeAspect="1" noChangeArrowheads="1"/>
            </p:cNvSpPr>
            <p:nvPr/>
          </p:nvSpPr>
          <p:spPr bwMode="auto">
            <a:xfrm>
              <a:off x="3281" y="1706"/>
              <a:ext cx="1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7128" name="Line 8"/>
            <p:cNvSpPr>
              <a:spLocks noChangeAspect="1" noChangeShapeType="1"/>
            </p:cNvSpPr>
            <p:nvPr/>
          </p:nvSpPr>
          <p:spPr bwMode="auto">
            <a:xfrm>
              <a:off x="967" y="2069"/>
              <a:ext cx="1" cy="4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29" name="Text Box 9"/>
            <p:cNvSpPr txBox="1">
              <a:spLocks noChangeAspect="1" noChangeArrowheads="1"/>
            </p:cNvSpPr>
            <p:nvPr/>
          </p:nvSpPr>
          <p:spPr bwMode="auto">
            <a:xfrm>
              <a:off x="967" y="2160"/>
              <a:ext cx="24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L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7130" name="Text Box 10"/>
            <p:cNvSpPr txBox="1">
              <a:spLocks noChangeAspect="1" noChangeArrowheads="1"/>
            </p:cNvSpPr>
            <p:nvPr/>
          </p:nvSpPr>
          <p:spPr bwMode="auto">
            <a:xfrm>
              <a:off x="1693" y="1843"/>
              <a:ext cx="32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RL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7131" name="Line 11"/>
            <p:cNvSpPr>
              <a:spLocks noChangeAspect="1" noChangeShapeType="1"/>
            </p:cNvSpPr>
            <p:nvPr/>
          </p:nvSpPr>
          <p:spPr bwMode="auto">
            <a:xfrm>
              <a:off x="113" y="2069"/>
              <a:ext cx="0" cy="4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32" name="Line 12"/>
            <p:cNvSpPr>
              <a:spLocks noChangeAspect="1" noChangeShapeType="1"/>
            </p:cNvSpPr>
            <p:nvPr/>
          </p:nvSpPr>
          <p:spPr bwMode="auto">
            <a:xfrm rot="5400000">
              <a:off x="3326" y="1887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33" name="Line 13"/>
            <p:cNvSpPr>
              <a:spLocks noChangeAspect="1" noChangeShapeType="1"/>
            </p:cNvSpPr>
            <p:nvPr/>
          </p:nvSpPr>
          <p:spPr bwMode="auto">
            <a:xfrm>
              <a:off x="1648" y="1570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34" name="Text Box 14"/>
            <p:cNvSpPr txBox="1">
              <a:spLocks noChangeAspect="1" noChangeArrowheads="1"/>
            </p:cNvSpPr>
            <p:nvPr/>
          </p:nvSpPr>
          <p:spPr bwMode="auto">
            <a:xfrm>
              <a:off x="1562" y="1297"/>
              <a:ext cx="2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RL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7135" name="Text Box 15"/>
            <p:cNvSpPr txBox="1">
              <a:spLocks noChangeAspect="1" noChangeArrowheads="1"/>
            </p:cNvSpPr>
            <p:nvPr/>
          </p:nvSpPr>
          <p:spPr bwMode="auto">
            <a:xfrm>
              <a:off x="2555" y="1751"/>
              <a:ext cx="1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C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grpSp>
          <p:nvGrpSpPr>
            <p:cNvPr id="517136" name="Group 16"/>
            <p:cNvGrpSpPr>
              <a:grpSpLocks noChangeAspect="1"/>
            </p:cNvGrpSpPr>
            <p:nvPr/>
          </p:nvGrpSpPr>
          <p:grpSpPr bwMode="auto">
            <a:xfrm>
              <a:off x="196" y="1388"/>
              <a:ext cx="3602" cy="1588"/>
              <a:chOff x="113" y="1388"/>
              <a:chExt cx="3602" cy="1588"/>
            </a:xfrm>
          </p:grpSpPr>
          <p:sp>
            <p:nvSpPr>
              <p:cNvPr id="517137" name="Oval 17"/>
              <p:cNvSpPr>
                <a:spLocks noChangeAspect="1" noChangeArrowheads="1"/>
              </p:cNvSpPr>
              <p:nvPr/>
            </p:nvSpPr>
            <p:spPr bwMode="auto">
              <a:xfrm>
                <a:off x="113" y="2068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  <a:latin typeface="Garamond" panose="02020404030301010803" pitchFamily="18" charset="0"/>
                    <a:sym typeface="Symbol" panose="05050102010706020507" pitchFamily="18" charset="2"/>
                  </a:rPr>
                  <a:t></a:t>
                </a:r>
              </a:p>
            </p:txBody>
          </p:sp>
          <p:sp>
            <p:nvSpPr>
              <p:cNvPr id="517138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1221" y="1388"/>
                <a:ext cx="23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</a:rPr>
                  <a:t>R</a:t>
                </a:r>
                <a:r>
                  <a:rPr lang="cs-CZ" altLang="cs-CZ" sz="1600" b="1" baseline="-25000">
                    <a:solidFill>
                      <a:srgbClr val="000000"/>
                    </a:solidFill>
                    <a:effectLst/>
                  </a:rPr>
                  <a:t>1</a:t>
                </a:r>
              </a:p>
            </p:txBody>
          </p:sp>
          <p:sp>
            <p:nvSpPr>
              <p:cNvPr id="517139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2426" y="2160"/>
                <a:ext cx="17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</a:rPr>
                  <a:t>C</a:t>
                </a:r>
                <a:endParaRPr lang="cs-CZ" altLang="cs-CZ" sz="1600" b="1" baseline="-2500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517140" name="Rectangle 20"/>
              <p:cNvSpPr>
                <a:spLocks noChangeAspect="1" noChangeArrowheads="1"/>
              </p:cNvSpPr>
              <p:nvPr/>
            </p:nvSpPr>
            <p:spPr bwMode="auto">
              <a:xfrm rot="5400000">
                <a:off x="1224" y="1501"/>
                <a:ext cx="136" cy="363"/>
              </a:xfrm>
              <a:prstGeom prst="rect">
                <a:avLst/>
              </a:prstGeom>
              <a:noFill/>
              <a:ln w="38100" algn="ctr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17141" name="Group 21"/>
              <p:cNvGrpSpPr>
                <a:grpSpLocks noChangeAspect="1"/>
              </p:cNvGrpSpPr>
              <p:nvPr/>
            </p:nvGrpSpPr>
            <p:grpSpPr bwMode="auto">
              <a:xfrm rot="21600000">
                <a:off x="1837" y="1614"/>
                <a:ext cx="410" cy="69"/>
                <a:chOff x="294" y="3589"/>
                <a:chExt cx="410" cy="69"/>
              </a:xfrm>
            </p:grpSpPr>
            <p:grpSp>
              <p:nvGrpSpPr>
                <p:cNvPr id="517142" name="Group 22"/>
                <p:cNvGrpSpPr>
                  <a:grpSpLocks noChangeAspect="1"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7143" name="Arc 2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144" name="Arc 2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7145" name="Group 25"/>
                <p:cNvGrpSpPr>
                  <a:grpSpLocks noChangeAspect="1"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7146" name="Arc 26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147" name="Arc 27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7148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7149" name="Arc 29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150" name="Arc 30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517151" name="Line 31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1655" y="1502"/>
                <a:ext cx="0" cy="36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52" name="Text Box 32"/>
              <p:cNvSpPr txBox="1">
                <a:spLocks noChangeAspect="1" noChangeArrowheads="1"/>
              </p:cNvSpPr>
              <p:nvPr/>
            </p:nvSpPr>
            <p:spPr bwMode="auto">
              <a:xfrm>
                <a:off x="1971" y="1388"/>
                <a:ext cx="2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</a:rPr>
                  <a:t>L</a:t>
                </a:r>
                <a:r>
                  <a:rPr lang="cs-CZ" altLang="cs-CZ" sz="1600" b="1" baseline="-25000">
                    <a:solidFill>
                      <a:srgbClr val="000000"/>
                    </a:solidFill>
                    <a:effectLst/>
                  </a:rPr>
                  <a:t>1</a:t>
                </a:r>
              </a:p>
            </p:txBody>
          </p:sp>
          <p:grpSp>
            <p:nvGrpSpPr>
              <p:cNvPr id="517153" name="Group 33"/>
              <p:cNvGrpSpPr>
                <a:grpSpLocks noChangeAspect="1"/>
              </p:cNvGrpSpPr>
              <p:nvPr/>
            </p:nvGrpSpPr>
            <p:grpSpPr bwMode="auto">
              <a:xfrm>
                <a:off x="2629" y="2227"/>
                <a:ext cx="228" cy="68"/>
                <a:chOff x="736" y="1752"/>
                <a:chExt cx="228" cy="68"/>
              </a:xfrm>
            </p:grpSpPr>
            <p:sp>
              <p:nvSpPr>
                <p:cNvPr id="517154" name="Line 34"/>
                <p:cNvSpPr>
                  <a:spLocks noChangeAspect="1" noChangeShapeType="1"/>
                </p:cNvSpPr>
                <p:nvPr/>
              </p:nvSpPr>
              <p:spPr bwMode="auto">
                <a:xfrm>
                  <a:off x="736" y="1752"/>
                  <a:ext cx="227" cy="0"/>
                </a:xfrm>
                <a:prstGeom prst="line">
                  <a:avLst/>
                </a:prstGeom>
                <a:noFill/>
                <a:ln w="63500">
                  <a:solidFill>
                    <a:srgbClr val="000000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7155" name="Line 35"/>
                <p:cNvSpPr>
                  <a:spLocks noChangeAspect="1" noChangeShapeType="1"/>
                </p:cNvSpPr>
                <p:nvPr/>
              </p:nvSpPr>
              <p:spPr bwMode="auto">
                <a:xfrm>
                  <a:off x="737" y="1820"/>
                  <a:ext cx="227" cy="0"/>
                </a:xfrm>
                <a:prstGeom prst="line">
                  <a:avLst/>
                </a:prstGeom>
                <a:noFill/>
                <a:ln w="63500">
                  <a:solidFill>
                    <a:srgbClr val="000000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517156" name="Line 36"/>
              <p:cNvSpPr>
                <a:spLocks noChangeAspect="1" noChangeShapeType="1"/>
              </p:cNvSpPr>
              <p:nvPr/>
            </p:nvSpPr>
            <p:spPr bwMode="auto">
              <a:xfrm>
                <a:off x="3288" y="2113"/>
                <a:ext cx="0" cy="49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57" name="Text Box 37"/>
              <p:cNvSpPr txBox="1">
                <a:spLocks noChangeAspect="1" noChangeArrowheads="1"/>
              </p:cNvSpPr>
              <p:nvPr/>
            </p:nvSpPr>
            <p:spPr bwMode="auto">
              <a:xfrm>
                <a:off x="3061" y="2160"/>
                <a:ext cx="233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1600" b="1"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Û</a:t>
                </a:r>
                <a:r>
                  <a:rPr lang="cs-CZ" altLang="cs-CZ" sz="1600" b="1" baseline="-25000"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2</a:t>
                </a:r>
                <a:endParaRPr lang="cs-CZ" altLang="cs-CZ" sz="1600" b="1" baseline="-2500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517158" name="Oval 38"/>
              <p:cNvSpPr>
                <a:spLocks noChangeAspect="1" noChangeArrowheads="1"/>
              </p:cNvSpPr>
              <p:nvPr/>
            </p:nvSpPr>
            <p:spPr bwMode="auto">
              <a:xfrm>
                <a:off x="702" y="2885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59" name="Oval 39"/>
              <p:cNvSpPr>
                <a:spLocks noChangeAspect="1" noChangeArrowheads="1"/>
              </p:cNvSpPr>
              <p:nvPr/>
            </p:nvSpPr>
            <p:spPr bwMode="auto">
              <a:xfrm>
                <a:off x="702" y="1637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60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3379" y="2159"/>
                <a:ext cx="136" cy="363"/>
              </a:xfrm>
              <a:prstGeom prst="rect">
                <a:avLst/>
              </a:prstGeom>
              <a:noFill/>
              <a:ln w="38100" algn="ctr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17161" name="Group 41"/>
              <p:cNvGrpSpPr>
                <a:grpSpLocks noChangeAspect="1"/>
              </p:cNvGrpSpPr>
              <p:nvPr/>
            </p:nvGrpSpPr>
            <p:grpSpPr bwMode="auto">
              <a:xfrm rot="5400000">
                <a:off x="578" y="2238"/>
                <a:ext cx="410" cy="69"/>
                <a:chOff x="294" y="3589"/>
                <a:chExt cx="410" cy="69"/>
              </a:xfrm>
            </p:grpSpPr>
            <p:grpSp>
              <p:nvGrpSpPr>
                <p:cNvPr id="517162" name="Group 42"/>
                <p:cNvGrpSpPr>
                  <a:grpSpLocks noChangeAspect="1"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7163" name="Arc 4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164" name="Arc 4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7165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7166" name="Arc 46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167" name="Arc 47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7168" name="Group 48"/>
                <p:cNvGrpSpPr>
                  <a:grpSpLocks noChangeAspect="1"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7169" name="Arc 49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7170" name="Arc 50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517171" name="Oval 51"/>
              <p:cNvSpPr>
                <a:spLocks noChangeAspect="1" noChangeArrowheads="1"/>
              </p:cNvSpPr>
              <p:nvPr/>
            </p:nvSpPr>
            <p:spPr bwMode="auto">
              <a:xfrm>
                <a:off x="2698" y="2884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72" name="Oval 52"/>
              <p:cNvSpPr>
                <a:spLocks noChangeAspect="1" noChangeArrowheads="1"/>
              </p:cNvSpPr>
              <p:nvPr/>
            </p:nvSpPr>
            <p:spPr bwMode="auto">
              <a:xfrm>
                <a:off x="2698" y="1637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517173" name="AutoShape 53"/>
              <p:cNvCxnSpPr>
                <a:cxnSpLocks noChangeAspect="1" noChangeShapeType="1"/>
                <a:stCxn id="517137" idx="0"/>
                <a:endCxn id="517159" idx="2"/>
              </p:cNvCxnSpPr>
              <p:nvPr/>
            </p:nvCxnSpPr>
            <p:spPr bwMode="auto">
              <a:xfrm rot="16200000">
                <a:off x="317" y="1683"/>
                <a:ext cx="373" cy="373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7174" name="AutoShape 54"/>
              <p:cNvCxnSpPr>
                <a:cxnSpLocks noChangeAspect="1" noChangeShapeType="1"/>
                <a:stCxn id="517159" idx="6"/>
                <a:endCxn id="517140" idx="2"/>
              </p:cNvCxnSpPr>
              <p:nvPr/>
            </p:nvCxnSpPr>
            <p:spPr bwMode="auto">
              <a:xfrm>
                <a:off x="805" y="1683"/>
                <a:ext cx="294" cy="1"/>
              </a:xfrm>
              <a:prstGeom prst="bentConnector3">
                <a:avLst>
                  <a:gd name="adj1" fmla="val 49662"/>
                </a:avLst>
              </a:prstGeom>
              <a:noFill/>
              <a:ln w="38100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7175" name="AutoShape 55"/>
              <p:cNvCxnSpPr>
                <a:cxnSpLocks noChangeAspect="1" noChangeShapeType="1"/>
                <a:stCxn id="517137" idx="4"/>
                <a:endCxn id="517158" idx="2"/>
              </p:cNvCxnSpPr>
              <p:nvPr/>
            </p:nvCxnSpPr>
            <p:spPr bwMode="auto">
              <a:xfrm rot="16200000" flipH="1">
                <a:off x="282" y="2523"/>
                <a:ext cx="443" cy="373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7176" name="Line 56"/>
              <p:cNvSpPr>
                <a:spLocks noChangeAspect="1" noChangeShapeType="1"/>
              </p:cNvSpPr>
              <p:nvPr/>
            </p:nvSpPr>
            <p:spPr bwMode="auto">
              <a:xfrm>
                <a:off x="748" y="1728"/>
                <a:ext cx="0" cy="3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77" name="Line 57"/>
              <p:cNvSpPr>
                <a:spLocks noChangeAspect="1" noChangeShapeType="1"/>
              </p:cNvSpPr>
              <p:nvPr/>
            </p:nvSpPr>
            <p:spPr bwMode="auto">
              <a:xfrm>
                <a:off x="748" y="2476"/>
                <a:ext cx="0" cy="408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78" name="Line 58"/>
              <p:cNvSpPr>
                <a:spLocks noChangeAspect="1" noChangeShapeType="1"/>
              </p:cNvSpPr>
              <p:nvPr/>
            </p:nvSpPr>
            <p:spPr bwMode="auto">
              <a:xfrm>
                <a:off x="2255" y="1683"/>
                <a:ext cx="443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79" name="Line 59"/>
              <p:cNvSpPr>
                <a:spLocks noChangeAspect="1" noChangeShapeType="1"/>
              </p:cNvSpPr>
              <p:nvPr/>
            </p:nvSpPr>
            <p:spPr bwMode="auto">
              <a:xfrm>
                <a:off x="2744" y="1728"/>
                <a:ext cx="0" cy="49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7180" name="Line 60"/>
              <p:cNvSpPr>
                <a:spLocks noChangeAspect="1" noChangeShapeType="1"/>
              </p:cNvSpPr>
              <p:nvPr/>
            </p:nvSpPr>
            <p:spPr bwMode="auto">
              <a:xfrm>
                <a:off x="2744" y="2295"/>
                <a:ext cx="0" cy="59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517181" name="AutoShape 61"/>
              <p:cNvCxnSpPr>
                <a:cxnSpLocks noChangeAspect="1" noChangeShapeType="1"/>
                <a:stCxn id="517158" idx="6"/>
                <a:endCxn id="517171" idx="2"/>
              </p:cNvCxnSpPr>
              <p:nvPr/>
            </p:nvCxnSpPr>
            <p:spPr bwMode="auto">
              <a:xfrm flipV="1">
                <a:off x="805" y="2930"/>
                <a:ext cx="1881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7182" name="AutoShape 62"/>
              <p:cNvCxnSpPr>
                <a:cxnSpLocks noChangeAspect="1" noChangeShapeType="1"/>
                <a:stCxn id="517172" idx="6"/>
                <a:endCxn id="517160" idx="0"/>
              </p:cNvCxnSpPr>
              <p:nvPr/>
            </p:nvCxnSpPr>
            <p:spPr bwMode="auto">
              <a:xfrm>
                <a:off x="2801" y="1683"/>
                <a:ext cx="646" cy="464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7183" name="AutoShape 63"/>
              <p:cNvCxnSpPr>
                <a:cxnSpLocks noChangeAspect="1" noChangeShapeType="1"/>
                <a:stCxn id="517160" idx="2"/>
                <a:endCxn id="517171" idx="6"/>
              </p:cNvCxnSpPr>
              <p:nvPr/>
            </p:nvCxnSpPr>
            <p:spPr bwMode="auto">
              <a:xfrm rot="5400000">
                <a:off x="2926" y="2409"/>
                <a:ext cx="396" cy="646"/>
              </a:xfrm>
              <a:prstGeom prst="bentConnector2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7184" name="Text Box 64"/>
              <p:cNvSpPr txBox="1">
                <a:spLocks noChangeAspect="1" noChangeArrowheads="1"/>
              </p:cNvSpPr>
              <p:nvPr/>
            </p:nvSpPr>
            <p:spPr bwMode="auto">
              <a:xfrm>
                <a:off x="521" y="2239"/>
                <a:ext cx="2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</a:rPr>
                  <a:t>L</a:t>
                </a:r>
                <a:r>
                  <a:rPr lang="cs-CZ" altLang="cs-CZ" sz="1600" b="1" baseline="-25000">
                    <a:solidFill>
                      <a:srgbClr val="000000"/>
                    </a:solidFill>
                    <a:effectLst/>
                  </a:rPr>
                  <a:t>2</a:t>
                </a:r>
              </a:p>
            </p:txBody>
          </p:sp>
          <p:sp>
            <p:nvSpPr>
              <p:cNvPr id="517185" name="Text Box 65"/>
              <p:cNvSpPr txBox="1">
                <a:spLocks noChangeAspect="1" noChangeArrowheads="1"/>
              </p:cNvSpPr>
              <p:nvPr/>
            </p:nvSpPr>
            <p:spPr bwMode="auto">
              <a:xfrm>
                <a:off x="3560" y="2193"/>
                <a:ext cx="15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</a:rPr>
                  <a:t>Z</a:t>
                </a:r>
                <a:endParaRPr lang="cs-CZ" altLang="cs-CZ" sz="1600" b="1" baseline="-25000">
                  <a:solidFill>
                    <a:srgbClr val="000000"/>
                  </a:solidFill>
                  <a:effectLst/>
                </a:endParaRPr>
              </a:p>
            </p:txBody>
          </p:sp>
        </p:grpSp>
        <p:sp>
          <p:nvSpPr>
            <p:cNvPr id="517190" name="Line 70"/>
            <p:cNvSpPr>
              <a:spLocks noChangeAspect="1" noChangeShapeType="1"/>
            </p:cNvSpPr>
            <p:nvPr/>
          </p:nvSpPr>
          <p:spPr bwMode="auto">
            <a:xfrm rot="5400000">
              <a:off x="2600" y="1932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199" name="Line 79"/>
            <p:cNvSpPr>
              <a:spLocks noChangeAspect="1" noChangeShapeType="1"/>
            </p:cNvSpPr>
            <p:nvPr/>
          </p:nvSpPr>
          <p:spPr bwMode="auto">
            <a:xfrm rot="5400000">
              <a:off x="612" y="1933"/>
              <a:ext cx="2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7200" name="Text Box 80"/>
            <p:cNvSpPr txBox="1">
              <a:spLocks noChangeAspect="1" noChangeArrowheads="1"/>
            </p:cNvSpPr>
            <p:nvPr/>
          </p:nvSpPr>
          <p:spPr bwMode="auto">
            <a:xfrm>
              <a:off x="594" y="1706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16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L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7201" name="Text Box 81"/>
            <p:cNvSpPr txBox="1">
              <a:spLocks noChangeAspect="1" noChangeArrowheads="1"/>
            </p:cNvSpPr>
            <p:nvPr/>
          </p:nvSpPr>
          <p:spPr bwMode="auto">
            <a:xfrm>
              <a:off x="431" y="1344"/>
              <a:ext cx="10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cs-CZ" altLang="cs-CZ" sz="1600" b="1" baseline="-25000">
                <a:solidFill>
                  <a:srgbClr val="000000"/>
                </a:solidFill>
                <a:effectLst/>
              </a:endParaRPr>
            </a:p>
          </p:txBody>
        </p:sp>
      </p:grpSp>
      <p:sp>
        <p:nvSpPr>
          <p:cNvPr id="81" name="Rectangle 66"/>
          <p:cNvSpPr>
            <a:spLocks noChangeArrowheads="1"/>
          </p:cNvSpPr>
          <p:nvPr/>
        </p:nvSpPr>
        <p:spPr bwMode="auto">
          <a:xfrm>
            <a:off x="107504" y="4110264"/>
            <a:ext cx="1976874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Vstupní </a:t>
            </a:r>
            <a:r>
              <a:rPr lang="cs-CZ" altLang="cs-CZ" sz="2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proud 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82" name="Rectangle 66"/>
          <p:cNvSpPr>
            <a:spLocks noChangeArrowheads="1"/>
          </p:cNvSpPr>
          <p:nvPr/>
        </p:nvSpPr>
        <p:spPr bwMode="auto">
          <a:xfrm>
            <a:off x="107504" y="3645024"/>
            <a:ext cx="6829315" cy="3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Výpočet vstupních hodnot v předcházejícím příkladu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8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22817"/>
              </p:ext>
            </p:extLst>
          </p:nvPr>
        </p:nvGraphicFramePr>
        <p:xfrm>
          <a:off x="2051720" y="4058831"/>
          <a:ext cx="2051283" cy="445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48" name="Rovnice" r:id="rId5" imgW="1104840" imgH="241200" progId="Equation.3">
                  <p:embed/>
                </p:oleObj>
              </mc:Choice>
              <mc:Fallback>
                <p:oleObj name="Rovnice" r:id="rId5" imgW="1104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058831"/>
                        <a:ext cx="2051283" cy="44513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Rectangle 66"/>
          <p:cNvSpPr>
            <a:spLocks noChangeArrowheads="1"/>
          </p:cNvSpPr>
          <p:nvPr/>
        </p:nvSpPr>
        <p:spPr bwMode="auto">
          <a:xfrm>
            <a:off x="4755366" y="4110264"/>
            <a:ext cx="1976874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Vstupní napětí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86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340427"/>
              </p:ext>
            </p:extLst>
          </p:nvPr>
        </p:nvGraphicFramePr>
        <p:xfrm>
          <a:off x="6876926" y="4048351"/>
          <a:ext cx="2087562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49" name="Rovnice" r:id="rId7" imgW="1104840" imgH="241200" progId="Equation.3">
                  <p:embed/>
                </p:oleObj>
              </mc:Choice>
              <mc:Fallback>
                <p:oleObj name="Rovnice" r:id="rId7" imgW="1104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926" y="4048351"/>
                        <a:ext cx="2087562" cy="4556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Rectangle 66"/>
          <p:cNvSpPr>
            <a:spLocks noChangeArrowheads="1"/>
          </p:cNvSpPr>
          <p:nvPr/>
        </p:nvSpPr>
        <p:spPr bwMode="auto">
          <a:xfrm>
            <a:off x="158380" y="4769785"/>
            <a:ext cx="2181372" cy="3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Výstupní výkon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0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354163"/>
              </p:ext>
            </p:extLst>
          </p:nvPr>
        </p:nvGraphicFramePr>
        <p:xfrm>
          <a:off x="2267744" y="4721086"/>
          <a:ext cx="606901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50" name="Rovnice" r:id="rId9" imgW="2616120" imgH="241200" progId="Equation.3">
                  <p:embed/>
                </p:oleObj>
              </mc:Choice>
              <mc:Fallback>
                <p:oleObj name="Rovnice" r:id="rId9" imgW="26161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721086"/>
                        <a:ext cx="6069013" cy="5603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Rectangle 66"/>
          <p:cNvSpPr>
            <a:spLocks noChangeArrowheads="1"/>
          </p:cNvSpPr>
          <p:nvPr/>
        </p:nvSpPr>
        <p:spPr bwMode="auto">
          <a:xfrm>
            <a:off x="179512" y="5619178"/>
            <a:ext cx="2181372" cy="3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Vstupní výkon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2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574113"/>
              </p:ext>
            </p:extLst>
          </p:nvPr>
        </p:nvGraphicFramePr>
        <p:xfrm>
          <a:off x="2293313" y="5510991"/>
          <a:ext cx="6599167" cy="510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51" name="Rovnice" r:id="rId11" imgW="3124080" imgH="241200" progId="Equation.3">
                  <p:embed/>
                </p:oleObj>
              </mc:Choice>
              <mc:Fallback>
                <p:oleObj name="Rovnice" r:id="rId11" imgW="3124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313" y="5510991"/>
                        <a:ext cx="6599167" cy="51029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Rectangle 66"/>
          <p:cNvSpPr>
            <a:spLocks noChangeArrowheads="1"/>
          </p:cNvSpPr>
          <p:nvPr/>
        </p:nvSpPr>
        <p:spPr bwMode="auto">
          <a:xfrm>
            <a:off x="217038" y="6288501"/>
            <a:ext cx="8675441" cy="3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 P</a:t>
            </a:r>
            <a:r>
              <a:rPr lang="cs-CZ" altLang="cs-CZ" sz="2100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 = 2W, Q</a:t>
            </a:r>
            <a:r>
              <a:rPr lang="cs-CZ" altLang="cs-CZ" sz="2100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2 </a:t>
            </a: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= 4var </a:t>
            </a:r>
            <a:r>
              <a:rPr lang="cs-CZ" altLang="cs-CZ" sz="21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ind</a:t>
            </a: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., P</a:t>
            </a:r>
            <a:r>
              <a:rPr lang="cs-CZ" altLang="cs-CZ" sz="2100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 = 10W, Q</a:t>
            </a:r>
            <a:r>
              <a:rPr lang="cs-CZ" altLang="cs-CZ" sz="2100" b="1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 = 11 var </a:t>
            </a:r>
            <a:r>
              <a:rPr lang="cs-CZ" altLang="cs-CZ" sz="21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ind</a:t>
            </a:r>
            <a:r>
              <a:rPr lang="cs-CZ" altLang="cs-CZ" sz="21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. </a:t>
            </a:r>
            <a:endParaRPr lang="cs-CZ" altLang="cs-CZ" sz="2100" b="1" baseline="-25000" dirty="0">
              <a:solidFill>
                <a:srgbClr val="000000"/>
              </a:solidFill>
              <a:effectLst/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0383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274638"/>
            <a:ext cx="8928100" cy="777875"/>
          </a:xfrm>
          <a:noFill/>
        </p:spPr>
        <p:txBody>
          <a:bodyPr lIns="36000" tIns="36000" rIns="36000" bIns="36000"/>
          <a:lstStyle/>
          <a:p>
            <a:r>
              <a:rPr lang="cs-CZ" altLang="cs-CZ" u="sng" dirty="0">
                <a:solidFill>
                  <a:schemeClr val="bg2"/>
                </a:solidFill>
                <a:effectLst/>
              </a:rPr>
              <a:t>Materiály</a:t>
            </a:r>
          </a:p>
        </p:txBody>
      </p:sp>
      <p:sp>
        <p:nvSpPr>
          <p:cNvPr id="132120" name="Text Box 24"/>
          <p:cNvSpPr txBox="1">
            <a:spLocks noChangeArrowheads="1"/>
          </p:cNvSpPr>
          <p:nvPr/>
        </p:nvSpPr>
        <p:spPr bwMode="auto">
          <a:xfrm>
            <a:off x="250825" y="1412875"/>
            <a:ext cx="907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>
              <a:effectLst/>
              <a:latin typeface="Comic Sans MS" panose="030F0702030302020204" pitchFamily="66" charset="0"/>
            </a:endParaRPr>
          </a:p>
        </p:txBody>
      </p:sp>
      <p:sp>
        <p:nvSpPr>
          <p:cNvPr id="132121" name="Text Box 25"/>
          <p:cNvSpPr txBox="1">
            <a:spLocks noChangeArrowheads="1"/>
          </p:cNvSpPr>
          <p:nvPr/>
        </p:nvSpPr>
        <p:spPr bwMode="auto">
          <a:xfrm>
            <a:off x="468313" y="1484313"/>
            <a:ext cx="84248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528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Blahovec	Elektrotechnika 2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bg2"/>
                </a:solidFill>
                <a:effectLst/>
                <a:latin typeface="Garamond" panose="02020404030301010803" pitchFamily="18" charset="0"/>
                <a:hlinkClick r:id="rId2"/>
              </a:rPr>
              <a:t>http://www.leifiphysik.de/index.php</a:t>
            </a:r>
            <a:endParaRPr lang="cs-CZ" altLang="cs-CZ">
              <a:solidFill>
                <a:schemeClr val="bg2"/>
              </a:solidFill>
              <a:effectLst/>
              <a:latin typeface="Garamond" panose="02020404030301010803" pitchFamily="18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bg2"/>
                </a:solidFill>
                <a:effectLst/>
                <a:latin typeface="Garamond" panose="02020404030301010803" pitchFamily="18" charset="0"/>
                <a:hlinkClick r:id="rId3"/>
              </a:rPr>
              <a:t>http://www.zum.de/dwu/umaptg.htm</a:t>
            </a:r>
            <a:endParaRPr lang="cs-CZ" altLang="cs-CZ">
              <a:solidFill>
                <a:schemeClr val="bg2"/>
              </a:solidFill>
              <a:effectLst/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79613" y="188913"/>
            <a:ext cx="4392612" cy="719137"/>
          </a:xfrm>
        </p:spPr>
        <p:txBody>
          <a:bodyPr/>
          <a:lstStyle/>
          <a:p>
            <a:r>
              <a:rPr lang="cs-CZ" altLang="cs-CZ" sz="4000" u="sng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Komplexní číslo</a:t>
            </a:r>
            <a:endParaRPr lang="cs-CZ" altLang="cs-CZ" sz="4000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79388" y="981075"/>
            <a:ext cx="8785225" cy="2171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Řešení střídavých obvodů pomocí algebraického výpočtu je pracné a složité. Střídavé veličina </a:t>
            </a:r>
            <a:r>
              <a:rPr lang="cs-CZ" altLang="cs-CZ" sz="2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má </a:t>
            </a:r>
            <a:r>
              <a:rPr lang="cs-CZ" altLang="cs-CZ" sz="22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harmonický průběh a je funkcí času.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Složitější obvody je proto výhodnější počítat pomocí komplexních čísel, kdy se fázor harmonické veličiny rozdělí na složky x a y a převede se do Gaussovy roviny komplexních čísel.</a:t>
            </a:r>
          </a:p>
        </p:txBody>
      </p:sp>
      <p:sp>
        <p:nvSpPr>
          <p:cNvPr id="90308" name="Rectangle 196"/>
          <p:cNvSpPr>
            <a:spLocks noChangeArrowheads="1"/>
          </p:cNvSpPr>
          <p:nvPr/>
        </p:nvSpPr>
        <p:spPr bwMode="auto">
          <a:xfrm>
            <a:off x="539750" y="3429000"/>
            <a:ext cx="1944688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200" b="1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Složkový tvar</a:t>
            </a:r>
          </a:p>
        </p:txBody>
      </p:sp>
      <p:sp>
        <p:nvSpPr>
          <p:cNvPr id="90317" name="Text Box 205"/>
          <p:cNvSpPr txBox="1">
            <a:spLocks noChangeArrowheads="1"/>
          </p:cNvSpPr>
          <p:nvPr/>
        </p:nvSpPr>
        <p:spPr bwMode="auto">
          <a:xfrm>
            <a:off x="2233613" y="4376738"/>
            <a:ext cx="21907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1600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Â</a:t>
            </a:r>
          </a:p>
        </p:txBody>
      </p:sp>
      <p:sp>
        <p:nvSpPr>
          <p:cNvPr id="90318" name="Text Box 206"/>
          <p:cNvSpPr txBox="1">
            <a:spLocks noChangeArrowheads="1"/>
          </p:cNvSpPr>
          <p:nvPr/>
        </p:nvSpPr>
        <p:spPr bwMode="auto">
          <a:xfrm>
            <a:off x="520130" y="6345238"/>
            <a:ext cx="1675606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Â</a:t>
            </a:r>
            <a:r>
              <a:rPr lang="cs-CZ" altLang="cs-CZ" sz="2000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= </a:t>
            </a:r>
            <a:r>
              <a:rPr lang="en-US" altLang="cs-CZ" sz="2000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Â</a:t>
            </a:r>
            <a:r>
              <a:rPr lang="cs-CZ" altLang="cs-CZ" sz="2000" b="1" baseline="-250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x</a:t>
            </a:r>
            <a:r>
              <a:rPr lang="cs-CZ" altLang="cs-CZ" sz="2000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+ </a:t>
            </a:r>
            <a:r>
              <a:rPr lang="en-US" altLang="cs-CZ" sz="2000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Â</a:t>
            </a:r>
            <a:r>
              <a:rPr lang="cs-CZ" altLang="cs-CZ" sz="2000" b="1" baseline="-250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y</a:t>
            </a:r>
            <a:endParaRPr lang="en-US" altLang="cs-CZ" sz="2000" b="1" baseline="-25000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</p:txBody>
      </p:sp>
      <p:grpSp>
        <p:nvGrpSpPr>
          <p:cNvPr id="90330" name="Group 218"/>
          <p:cNvGrpSpPr>
            <a:grpSpLocks/>
          </p:cNvGrpSpPr>
          <p:nvPr/>
        </p:nvGrpSpPr>
        <p:grpSpPr bwMode="auto">
          <a:xfrm>
            <a:off x="323850" y="4076700"/>
            <a:ext cx="2201863" cy="2233613"/>
            <a:chOff x="204" y="2568"/>
            <a:chExt cx="1387" cy="1407"/>
          </a:xfrm>
        </p:grpSpPr>
        <p:grpSp>
          <p:nvGrpSpPr>
            <p:cNvPr id="90313" name="Group 201"/>
            <p:cNvGrpSpPr>
              <a:grpSpLocks/>
            </p:cNvGrpSpPr>
            <p:nvPr/>
          </p:nvGrpSpPr>
          <p:grpSpPr bwMode="auto">
            <a:xfrm>
              <a:off x="204" y="2614"/>
              <a:ext cx="1361" cy="1361"/>
              <a:chOff x="521" y="2251"/>
              <a:chExt cx="1361" cy="1361"/>
            </a:xfrm>
          </p:grpSpPr>
          <p:sp>
            <p:nvSpPr>
              <p:cNvPr id="90309" name="Line 197"/>
              <p:cNvSpPr>
                <a:spLocks noChangeShapeType="1"/>
              </p:cNvSpPr>
              <p:nvPr/>
            </p:nvSpPr>
            <p:spPr bwMode="auto">
              <a:xfrm>
                <a:off x="1201" y="2251"/>
                <a:ext cx="0" cy="136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90310" name="Line 198"/>
              <p:cNvSpPr>
                <a:spLocks noChangeShapeType="1"/>
              </p:cNvSpPr>
              <p:nvPr/>
            </p:nvSpPr>
            <p:spPr bwMode="auto">
              <a:xfrm rot="5400000">
                <a:off x="1202" y="2250"/>
                <a:ext cx="0" cy="136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  <a:effectLst/>
                </a:endParaRPr>
              </a:p>
            </p:txBody>
          </p:sp>
        </p:grpSp>
        <p:sp>
          <p:nvSpPr>
            <p:cNvPr id="90319" name="Text Box 207"/>
            <p:cNvSpPr txBox="1">
              <a:spLocks noChangeArrowheads="1"/>
            </p:cNvSpPr>
            <p:nvPr/>
          </p:nvSpPr>
          <p:spPr bwMode="auto">
            <a:xfrm>
              <a:off x="1474" y="3294"/>
              <a:ext cx="117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</a:rPr>
                <a:t>x</a:t>
              </a:r>
            </a:p>
          </p:txBody>
        </p:sp>
        <p:sp>
          <p:nvSpPr>
            <p:cNvPr id="90320" name="Text Box 208"/>
            <p:cNvSpPr txBox="1">
              <a:spLocks noChangeArrowheads="1"/>
            </p:cNvSpPr>
            <p:nvPr/>
          </p:nvSpPr>
          <p:spPr bwMode="auto">
            <a:xfrm>
              <a:off x="749" y="2568"/>
              <a:ext cx="117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 dirty="0">
                  <a:solidFill>
                    <a:srgbClr val="000000"/>
                  </a:solidFill>
                  <a:effectLst/>
                </a:rPr>
                <a:t>y</a:t>
              </a:r>
            </a:p>
          </p:txBody>
        </p:sp>
      </p:grpSp>
      <p:sp>
        <p:nvSpPr>
          <p:cNvPr id="90322" name="Line 210"/>
          <p:cNvSpPr>
            <a:spLocks noChangeShapeType="1"/>
          </p:cNvSpPr>
          <p:nvPr/>
        </p:nvSpPr>
        <p:spPr bwMode="auto">
          <a:xfrm flipV="1">
            <a:off x="1403350" y="4581525"/>
            <a:ext cx="792163" cy="647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323" name="Line 211"/>
          <p:cNvSpPr>
            <a:spLocks noChangeShapeType="1"/>
          </p:cNvSpPr>
          <p:nvPr/>
        </p:nvSpPr>
        <p:spPr bwMode="auto">
          <a:xfrm>
            <a:off x="2195513" y="4581525"/>
            <a:ext cx="0" cy="6477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324" name="Line 212"/>
          <p:cNvSpPr>
            <a:spLocks noChangeShapeType="1"/>
          </p:cNvSpPr>
          <p:nvPr/>
        </p:nvSpPr>
        <p:spPr bwMode="auto">
          <a:xfrm rot="5400000">
            <a:off x="1763713" y="4221162"/>
            <a:ext cx="0" cy="720725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325" name="Text Box 213"/>
          <p:cNvSpPr txBox="1">
            <a:spLocks noChangeArrowheads="1"/>
          </p:cNvSpPr>
          <p:nvPr/>
        </p:nvSpPr>
        <p:spPr bwMode="auto">
          <a:xfrm>
            <a:off x="1979613" y="5229225"/>
            <a:ext cx="296862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16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Â</a:t>
            </a:r>
            <a:r>
              <a:rPr lang="cs-CZ" altLang="cs-CZ" sz="1600" b="1" baseline="-2500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x</a:t>
            </a:r>
            <a:endParaRPr lang="en-US" altLang="cs-CZ" sz="1600" b="1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90326" name="Text Box 214"/>
          <p:cNvSpPr txBox="1">
            <a:spLocks noChangeArrowheads="1"/>
          </p:cNvSpPr>
          <p:nvPr/>
        </p:nvSpPr>
        <p:spPr bwMode="auto">
          <a:xfrm>
            <a:off x="1106488" y="4437063"/>
            <a:ext cx="296862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16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Â</a:t>
            </a:r>
            <a:r>
              <a:rPr lang="cs-CZ" altLang="cs-CZ" sz="1600" b="1" baseline="-2500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y</a:t>
            </a:r>
            <a:endParaRPr lang="en-US" altLang="cs-CZ" sz="1600" b="1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90327" name="AutoShape 215"/>
          <p:cNvSpPr>
            <a:spLocks noChangeArrowheads="1"/>
          </p:cNvSpPr>
          <p:nvPr/>
        </p:nvSpPr>
        <p:spPr bwMode="auto">
          <a:xfrm>
            <a:off x="3419475" y="5013325"/>
            <a:ext cx="1152525" cy="431800"/>
          </a:xfrm>
          <a:prstGeom prst="rightArrow">
            <a:avLst>
              <a:gd name="adj1" fmla="val 50000"/>
              <a:gd name="adj2" fmla="val 66728"/>
            </a:avLst>
          </a:prstGeom>
          <a:noFill/>
          <a:ln w="38100" algn="ctr">
            <a:solidFill>
              <a:srgbClr val="000000"/>
            </a:solidFill>
            <a:miter lim="800000"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0328" name="Rectangle 216"/>
          <p:cNvSpPr>
            <a:spLocks noChangeArrowheads="1"/>
          </p:cNvSpPr>
          <p:nvPr/>
        </p:nvSpPr>
        <p:spPr bwMode="auto">
          <a:xfrm>
            <a:off x="5219700" y="3429000"/>
            <a:ext cx="2160588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200" b="1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Komplexní tvar</a:t>
            </a:r>
          </a:p>
        </p:txBody>
      </p:sp>
      <p:sp>
        <p:nvSpPr>
          <p:cNvPr id="90338" name="Text Box 226"/>
          <p:cNvSpPr txBox="1">
            <a:spLocks noChangeArrowheads="1"/>
          </p:cNvSpPr>
          <p:nvPr/>
        </p:nvSpPr>
        <p:spPr bwMode="auto">
          <a:xfrm>
            <a:off x="5076825" y="6308725"/>
            <a:ext cx="24479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Â</a:t>
            </a:r>
            <a:r>
              <a:rPr lang="cs-CZ" altLang="cs-CZ" sz="20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= </a:t>
            </a:r>
            <a:r>
              <a:rPr lang="en-US" altLang="cs-CZ" sz="20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Â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x</a:t>
            </a:r>
            <a:r>
              <a:rPr lang="cs-CZ" altLang="cs-CZ" sz="20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+ </a:t>
            </a:r>
            <a:r>
              <a:rPr lang="en-US" altLang="cs-CZ" sz="20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Â</a:t>
            </a:r>
            <a:r>
              <a:rPr lang="cs-CZ" altLang="cs-CZ" sz="2000" b="1" baseline="-2500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y</a:t>
            </a:r>
            <a:r>
              <a:rPr lang="cs-CZ" altLang="cs-CZ" sz="2000" b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= a + jb</a:t>
            </a:r>
            <a:endParaRPr lang="en-US" altLang="cs-CZ" sz="2000" b="1" baseline="-2500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</p:txBody>
      </p:sp>
      <p:grpSp>
        <p:nvGrpSpPr>
          <p:cNvPr id="90342" name="Group 230"/>
          <p:cNvGrpSpPr>
            <a:grpSpLocks/>
          </p:cNvGrpSpPr>
          <p:nvPr/>
        </p:nvGrpSpPr>
        <p:grpSpPr bwMode="auto">
          <a:xfrm>
            <a:off x="4284663" y="3933825"/>
            <a:ext cx="4319587" cy="2303463"/>
            <a:chOff x="2699" y="2478"/>
            <a:chExt cx="2721" cy="1451"/>
          </a:xfrm>
        </p:grpSpPr>
        <p:grpSp>
          <p:nvGrpSpPr>
            <p:cNvPr id="90339" name="Group 227"/>
            <p:cNvGrpSpPr>
              <a:grpSpLocks/>
            </p:cNvGrpSpPr>
            <p:nvPr/>
          </p:nvGrpSpPr>
          <p:grpSpPr bwMode="auto">
            <a:xfrm>
              <a:off x="2699" y="2478"/>
              <a:ext cx="2721" cy="1451"/>
              <a:chOff x="2699" y="2478"/>
              <a:chExt cx="2721" cy="1451"/>
            </a:xfrm>
          </p:grpSpPr>
          <p:grpSp>
            <p:nvGrpSpPr>
              <p:cNvPr id="90314" name="Group 202"/>
              <p:cNvGrpSpPr>
                <a:grpSpLocks/>
              </p:cNvGrpSpPr>
              <p:nvPr/>
            </p:nvGrpSpPr>
            <p:grpSpPr bwMode="auto">
              <a:xfrm>
                <a:off x="3243" y="2568"/>
                <a:ext cx="1361" cy="1361"/>
                <a:chOff x="521" y="2251"/>
                <a:chExt cx="1361" cy="1361"/>
              </a:xfrm>
            </p:grpSpPr>
            <p:sp>
              <p:nvSpPr>
                <p:cNvPr id="90315" name="Line 203"/>
                <p:cNvSpPr>
                  <a:spLocks noChangeShapeType="1"/>
                </p:cNvSpPr>
                <p:nvPr/>
              </p:nvSpPr>
              <p:spPr bwMode="auto">
                <a:xfrm>
                  <a:off x="1201" y="2251"/>
                  <a:ext cx="0" cy="136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90316" name="Line 204"/>
                <p:cNvSpPr>
                  <a:spLocks noChangeShapeType="1"/>
                </p:cNvSpPr>
                <p:nvPr/>
              </p:nvSpPr>
              <p:spPr bwMode="auto">
                <a:xfrm rot="5400000">
                  <a:off x="1202" y="2250"/>
                  <a:ext cx="0" cy="136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90329" name="Text Box 217"/>
              <p:cNvSpPr txBox="1">
                <a:spLocks noChangeArrowheads="1"/>
              </p:cNvSpPr>
              <p:nvPr/>
            </p:nvSpPr>
            <p:spPr bwMode="auto">
              <a:xfrm>
                <a:off x="4513" y="3249"/>
                <a:ext cx="907" cy="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 anchor="ctr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</a:rPr>
                  <a:t>reálná osa - x</a:t>
                </a:r>
              </a:p>
            </p:txBody>
          </p:sp>
          <p:sp>
            <p:nvSpPr>
              <p:cNvPr id="90331" name="Text Box 219"/>
              <p:cNvSpPr txBox="1">
                <a:spLocks noChangeArrowheads="1"/>
              </p:cNvSpPr>
              <p:nvPr/>
            </p:nvSpPr>
            <p:spPr bwMode="auto">
              <a:xfrm>
                <a:off x="2699" y="2478"/>
                <a:ext cx="1179" cy="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 anchor="ctr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 dirty="0">
                    <a:solidFill>
                      <a:srgbClr val="000000"/>
                    </a:solidFill>
                    <a:effectLst/>
                  </a:rPr>
                  <a:t>imaginární osa - </a:t>
                </a:r>
                <a:r>
                  <a:rPr lang="cs-CZ" altLang="cs-CZ" sz="1600" b="1" dirty="0" err="1">
                    <a:solidFill>
                      <a:srgbClr val="000000"/>
                    </a:solidFill>
                    <a:effectLst/>
                  </a:rPr>
                  <a:t>jy</a:t>
                </a:r>
                <a:endParaRPr lang="cs-CZ" altLang="cs-CZ" sz="1600" b="1" dirty="0"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90332" name="Text Box 220"/>
              <p:cNvSpPr txBox="1">
                <a:spLocks noChangeArrowheads="1"/>
              </p:cNvSpPr>
              <p:nvPr/>
            </p:nvSpPr>
            <p:spPr bwMode="auto">
              <a:xfrm>
                <a:off x="4452" y="2704"/>
                <a:ext cx="138" cy="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1600" b="1"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Â</a:t>
                </a:r>
              </a:p>
            </p:txBody>
          </p:sp>
          <p:sp>
            <p:nvSpPr>
              <p:cNvPr id="90333" name="Line 221"/>
              <p:cNvSpPr>
                <a:spLocks noChangeShapeType="1"/>
              </p:cNvSpPr>
              <p:nvPr/>
            </p:nvSpPr>
            <p:spPr bwMode="auto">
              <a:xfrm flipV="1">
                <a:off x="3929" y="2833"/>
                <a:ext cx="499" cy="40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0334" name="Line 222"/>
              <p:cNvSpPr>
                <a:spLocks noChangeShapeType="1"/>
              </p:cNvSpPr>
              <p:nvPr/>
            </p:nvSpPr>
            <p:spPr bwMode="auto">
              <a:xfrm>
                <a:off x="4428" y="2833"/>
                <a:ext cx="0" cy="40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dash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0335" name="Line 223"/>
              <p:cNvSpPr>
                <a:spLocks noChangeShapeType="1"/>
              </p:cNvSpPr>
              <p:nvPr/>
            </p:nvSpPr>
            <p:spPr bwMode="auto">
              <a:xfrm rot="5400000">
                <a:off x="4156" y="2606"/>
                <a:ext cx="0" cy="45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dash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0336" name="Text Box 224"/>
              <p:cNvSpPr txBox="1">
                <a:spLocks noChangeArrowheads="1"/>
              </p:cNvSpPr>
              <p:nvPr/>
            </p:nvSpPr>
            <p:spPr bwMode="auto">
              <a:xfrm>
                <a:off x="4362" y="3241"/>
                <a:ext cx="117" cy="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 dirty="0"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a</a:t>
                </a:r>
                <a:endParaRPr lang="en-US" altLang="cs-CZ" sz="1600" b="1" dirty="0">
                  <a:solidFill>
                    <a:srgbClr val="000000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90337" name="Text Box 225"/>
              <p:cNvSpPr txBox="1">
                <a:spLocks noChangeArrowheads="1"/>
              </p:cNvSpPr>
              <p:nvPr/>
            </p:nvSpPr>
            <p:spPr bwMode="auto">
              <a:xfrm>
                <a:off x="3769" y="2742"/>
                <a:ext cx="160" cy="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1600" b="1"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jb</a:t>
                </a:r>
                <a:endPara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0340" name="Freeform 228"/>
            <p:cNvSpPr>
              <a:spLocks/>
            </p:cNvSpPr>
            <p:nvPr/>
          </p:nvSpPr>
          <p:spPr bwMode="auto">
            <a:xfrm>
              <a:off x="4195" y="3022"/>
              <a:ext cx="182" cy="227"/>
            </a:xfrm>
            <a:custGeom>
              <a:avLst/>
              <a:gdLst>
                <a:gd name="T0" fmla="*/ 0 w 182"/>
                <a:gd name="T1" fmla="*/ 0 h 227"/>
                <a:gd name="T2" fmla="*/ 137 w 182"/>
                <a:gd name="T3" fmla="*/ 91 h 227"/>
                <a:gd name="T4" fmla="*/ 182 w 182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2" h="227">
                  <a:moveTo>
                    <a:pt x="0" y="0"/>
                  </a:moveTo>
                  <a:cubicBezTo>
                    <a:pt x="53" y="26"/>
                    <a:pt x="107" y="53"/>
                    <a:pt x="137" y="91"/>
                  </a:cubicBezTo>
                  <a:cubicBezTo>
                    <a:pt x="167" y="129"/>
                    <a:pt x="174" y="178"/>
                    <a:pt x="182" y="227"/>
                  </a:cubicBez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341" name="Text Box 229"/>
            <p:cNvSpPr txBox="1">
              <a:spLocks noChangeArrowheads="1"/>
            </p:cNvSpPr>
            <p:nvPr/>
          </p:nvSpPr>
          <p:spPr bwMode="auto">
            <a:xfrm>
              <a:off x="4150" y="3022"/>
              <a:ext cx="12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panose="020B0604020202020204" pitchFamily="34" charset="0"/>
                  <a:sym typeface="Symbol" panose="05050102010706020507" pitchFamily="18" charset="2"/>
                </a:rPr>
                <a:t>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0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0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0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0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0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0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0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0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0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0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0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0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0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0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0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0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317" grpId="0"/>
      <p:bldP spid="90318" grpId="0"/>
      <p:bldP spid="90322" grpId="0" animBg="1"/>
      <p:bldP spid="90323" grpId="0" animBg="1"/>
      <p:bldP spid="90324" grpId="0" animBg="1"/>
      <p:bldP spid="90325" grpId="0"/>
      <p:bldP spid="90326" grpId="0"/>
      <p:bldP spid="90327" grpId="0" animBg="1"/>
      <p:bldP spid="903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569325" cy="719137"/>
          </a:xfrm>
        </p:spPr>
        <p:txBody>
          <a:bodyPr/>
          <a:lstStyle/>
          <a:p>
            <a:r>
              <a:rPr lang="cs-CZ" altLang="cs-CZ" sz="3200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Matematické operace s komplexními čísly</a:t>
            </a:r>
            <a:endParaRPr lang="cs-CZ" altLang="cs-CZ" sz="320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07907" name="Rectangle 3"/>
          <p:cNvSpPr>
            <a:spLocks noChangeArrowheads="1"/>
          </p:cNvSpPr>
          <p:nvPr/>
        </p:nvSpPr>
        <p:spPr bwMode="auto">
          <a:xfrm>
            <a:off x="179388" y="1035050"/>
            <a:ext cx="30972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Zápis komplexního čísla:</a:t>
            </a:r>
          </a:p>
        </p:txBody>
      </p:sp>
      <p:graphicFrame>
        <p:nvGraphicFramePr>
          <p:cNvPr id="507908" name="Object 4"/>
          <p:cNvGraphicFramePr>
            <a:graphicFrameLocks noChangeAspect="1"/>
          </p:cNvGraphicFramePr>
          <p:nvPr/>
        </p:nvGraphicFramePr>
        <p:xfrm>
          <a:off x="3419475" y="992188"/>
          <a:ext cx="12239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8122" name="Rovnice" r:id="rId3" imgW="672840" imgH="241200" progId="Equation.3">
                  <p:embed/>
                </p:oleObj>
              </mc:Choice>
              <mc:Fallback>
                <p:oleObj name="Rovnice" r:id="rId3" imgW="67284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992188"/>
                        <a:ext cx="1223963" cy="4381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7951" name="Group 47"/>
          <p:cNvGrpSpPr>
            <a:grpSpLocks/>
          </p:cNvGrpSpPr>
          <p:nvPr/>
        </p:nvGrpSpPr>
        <p:grpSpPr bwMode="auto">
          <a:xfrm>
            <a:off x="6729413" y="908050"/>
            <a:ext cx="2306637" cy="2303463"/>
            <a:chOff x="3106" y="2341"/>
            <a:chExt cx="1453" cy="1451"/>
          </a:xfrm>
        </p:grpSpPr>
        <p:grpSp>
          <p:nvGrpSpPr>
            <p:cNvPr id="507938" name="Group 34"/>
            <p:cNvGrpSpPr>
              <a:grpSpLocks/>
            </p:cNvGrpSpPr>
            <p:nvPr/>
          </p:nvGrpSpPr>
          <p:grpSpPr bwMode="auto">
            <a:xfrm>
              <a:off x="3106" y="2431"/>
              <a:ext cx="1361" cy="1361"/>
              <a:chOff x="521" y="2251"/>
              <a:chExt cx="1361" cy="1361"/>
            </a:xfrm>
          </p:grpSpPr>
          <p:sp>
            <p:nvSpPr>
              <p:cNvPr id="507939" name="Line 35"/>
              <p:cNvSpPr>
                <a:spLocks noChangeShapeType="1"/>
              </p:cNvSpPr>
              <p:nvPr/>
            </p:nvSpPr>
            <p:spPr bwMode="auto">
              <a:xfrm>
                <a:off x="1201" y="2251"/>
                <a:ext cx="0" cy="136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7940" name="Line 36"/>
              <p:cNvSpPr>
                <a:spLocks noChangeShapeType="1"/>
              </p:cNvSpPr>
              <p:nvPr/>
            </p:nvSpPr>
            <p:spPr bwMode="auto">
              <a:xfrm rot="5400000">
                <a:off x="1202" y="2250"/>
                <a:ext cx="0" cy="136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07941" name="Text Box 37"/>
            <p:cNvSpPr txBox="1">
              <a:spLocks noChangeArrowheads="1"/>
            </p:cNvSpPr>
            <p:nvPr/>
          </p:nvSpPr>
          <p:spPr bwMode="auto">
            <a:xfrm>
              <a:off x="4377" y="3067"/>
              <a:ext cx="182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</a:rPr>
                <a:t>x</a:t>
              </a:r>
            </a:p>
          </p:txBody>
        </p:sp>
        <p:sp>
          <p:nvSpPr>
            <p:cNvPr id="507942" name="Text Box 38"/>
            <p:cNvSpPr txBox="1">
              <a:spLocks noChangeArrowheads="1"/>
            </p:cNvSpPr>
            <p:nvPr/>
          </p:nvSpPr>
          <p:spPr bwMode="auto">
            <a:xfrm>
              <a:off x="3515" y="2341"/>
              <a:ext cx="226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 dirty="0" err="1">
                  <a:solidFill>
                    <a:srgbClr val="000000"/>
                  </a:solidFill>
                  <a:effectLst/>
                </a:rPr>
                <a:t>jy</a:t>
              </a:r>
              <a:endParaRPr lang="cs-CZ" altLang="cs-CZ" sz="1600" b="1" dirty="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07943" name="Text Box 39"/>
            <p:cNvSpPr txBox="1">
              <a:spLocks noChangeArrowheads="1"/>
            </p:cNvSpPr>
            <p:nvPr/>
          </p:nvSpPr>
          <p:spPr bwMode="auto">
            <a:xfrm>
              <a:off x="4315" y="2567"/>
              <a:ext cx="13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Â</a:t>
              </a:r>
            </a:p>
          </p:txBody>
        </p:sp>
        <p:sp>
          <p:nvSpPr>
            <p:cNvPr id="507944" name="Line 40"/>
            <p:cNvSpPr>
              <a:spLocks noChangeShapeType="1"/>
            </p:cNvSpPr>
            <p:nvPr/>
          </p:nvSpPr>
          <p:spPr bwMode="auto">
            <a:xfrm flipV="1">
              <a:off x="3792" y="2696"/>
              <a:ext cx="499" cy="40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7945" name="Line 41"/>
            <p:cNvSpPr>
              <a:spLocks noChangeShapeType="1"/>
            </p:cNvSpPr>
            <p:nvPr/>
          </p:nvSpPr>
          <p:spPr bwMode="auto">
            <a:xfrm>
              <a:off x="4291" y="2696"/>
              <a:ext cx="0" cy="4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7946" name="Line 42"/>
            <p:cNvSpPr>
              <a:spLocks noChangeShapeType="1"/>
            </p:cNvSpPr>
            <p:nvPr/>
          </p:nvSpPr>
          <p:spPr bwMode="auto">
            <a:xfrm rot="5400000">
              <a:off x="4019" y="2469"/>
              <a:ext cx="0" cy="4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7947" name="Text Box 43"/>
            <p:cNvSpPr txBox="1">
              <a:spLocks noChangeArrowheads="1"/>
            </p:cNvSpPr>
            <p:nvPr/>
          </p:nvSpPr>
          <p:spPr bwMode="auto">
            <a:xfrm>
              <a:off x="4225" y="3104"/>
              <a:ext cx="117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a</a:t>
              </a:r>
              <a:endParaRPr lang="en-US" altLang="cs-CZ" sz="1600" b="1">
                <a:solidFill>
                  <a:srgbClr val="000000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07948" name="Text Box 44"/>
            <p:cNvSpPr txBox="1">
              <a:spLocks noChangeArrowheads="1"/>
            </p:cNvSpPr>
            <p:nvPr/>
          </p:nvSpPr>
          <p:spPr bwMode="auto">
            <a:xfrm>
              <a:off x="3632" y="2605"/>
              <a:ext cx="160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jb</a:t>
              </a:r>
              <a:endParaRPr lang="en-US" altLang="cs-CZ" sz="1600" b="1">
                <a:solidFill>
                  <a:srgbClr val="000000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07949" name="Freeform 45"/>
            <p:cNvSpPr>
              <a:spLocks/>
            </p:cNvSpPr>
            <p:nvPr/>
          </p:nvSpPr>
          <p:spPr bwMode="auto">
            <a:xfrm>
              <a:off x="4058" y="2885"/>
              <a:ext cx="182" cy="227"/>
            </a:xfrm>
            <a:custGeom>
              <a:avLst/>
              <a:gdLst>
                <a:gd name="T0" fmla="*/ 0 w 182"/>
                <a:gd name="T1" fmla="*/ 0 h 227"/>
                <a:gd name="T2" fmla="*/ 137 w 182"/>
                <a:gd name="T3" fmla="*/ 91 h 227"/>
                <a:gd name="T4" fmla="*/ 182 w 182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2" h="227">
                  <a:moveTo>
                    <a:pt x="0" y="0"/>
                  </a:moveTo>
                  <a:cubicBezTo>
                    <a:pt x="53" y="26"/>
                    <a:pt x="107" y="53"/>
                    <a:pt x="137" y="91"/>
                  </a:cubicBezTo>
                  <a:cubicBezTo>
                    <a:pt x="167" y="129"/>
                    <a:pt x="174" y="178"/>
                    <a:pt x="182" y="227"/>
                  </a:cubicBez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7950" name="Text Box 46"/>
            <p:cNvSpPr txBox="1">
              <a:spLocks noChangeArrowheads="1"/>
            </p:cNvSpPr>
            <p:nvPr/>
          </p:nvSpPr>
          <p:spPr bwMode="auto">
            <a:xfrm>
              <a:off x="4013" y="2885"/>
              <a:ext cx="12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b="1" dirty="0">
                  <a:solidFill>
                    <a:srgbClr val="000000"/>
                  </a:solidFill>
                  <a:effectLst/>
                  <a:cs typeface="Arial" panose="020B0604020202020204" pitchFamily="34" charset="0"/>
                  <a:sym typeface="Symbol" panose="05050102010706020507" pitchFamily="18" charset="2"/>
                </a:rPr>
                <a:t></a:t>
              </a:r>
            </a:p>
          </p:txBody>
        </p:sp>
      </p:grpSp>
      <p:sp>
        <p:nvSpPr>
          <p:cNvPr id="507952" name="Rectangle 48"/>
          <p:cNvSpPr>
            <a:spLocks noChangeArrowheads="1"/>
          </p:cNvSpPr>
          <p:nvPr/>
        </p:nvSpPr>
        <p:spPr bwMode="auto">
          <a:xfrm>
            <a:off x="179388" y="1628775"/>
            <a:ext cx="55435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Osa x je reálná osa, osa y je imaginární osa</a:t>
            </a:r>
          </a:p>
        </p:txBody>
      </p:sp>
      <p:sp>
        <p:nvSpPr>
          <p:cNvPr id="507953" name="Rectangle 49"/>
          <p:cNvSpPr>
            <a:spLocks noChangeArrowheads="1"/>
          </p:cNvSpPr>
          <p:nvPr/>
        </p:nvSpPr>
        <p:spPr bwMode="auto">
          <a:xfrm>
            <a:off x="179388" y="2259013"/>
            <a:ext cx="36718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Definice imaginární jednotky:</a:t>
            </a:r>
          </a:p>
        </p:txBody>
      </p:sp>
      <p:graphicFrame>
        <p:nvGraphicFramePr>
          <p:cNvPr id="507954" name="Object 50"/>
          <p:cNvGraphicFramePr>
            <a:graphicFrameLocks noChangeAspect="1"/>
          </p:cNvGraphicFramePr>
          <p:nvPr/>
        </p:nvGraphicFramePr>
        <p:xfrm>
          <a:off x="3851275" y="2276475"/>
          <a:ext cx="91598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8123" name="Rovnice" r:id="rId5" imgW="495000" imgH="228600" progId="Equation.3">
                  <p:embed/>
                </p:oleObj>
              </mc:Choice>
              <mc:Fallback>
                <p:oleObj name="Rovnice" r:id="rId5" imgW="495000" imgH="2286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2276475"/>
                        <a:ext cx="915988" cy="4238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7955" name="Rectangle 51"/>
          <p:cNvSpPr>
            <a:spLocks noChangeArrowheads="1"/>
          </p:cNvSpPr>
          <p:nvPr/>
        </p:nvSpPr>
        <p:spPr bwMode="auto">
          <a:xfrm>
            <a:off x="179388" y="2906713"/>
            <a:ext cx="46815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Absolutní hodnota komplexního čísla:</a:t>
            </a:r>
          </a:p>
        </p:txBody>
      </p:sp>
      <p:graphicFrame>
        <p:nvGraphicFramePr>
          <p:cNvPr id="507956" name="Object 52"/>
          <p:cNvGraphicFramePr>
            <a:graphicFrameLocks noChangeAspect="1"/>
          </p:cNvGraphicFramePr>
          <p:nvPr/>
        </p:nvGraphicFramePr>
        <p:xfrm>
          <a:off x="4932363" y="2852738"/>
          <a:ext cx="194627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8124" name="Rovnice" r:id="rId7" imgW="1143000" imgH="317160" progId="Equation.3">
                  <p:embed/>
                </p:oleObj>
              </mc:Choice>
              <mc:Fallback>
                <p:oleObj name="Rovnice" r:id="rId7" imgW="1143000" imgH="31716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2852738"/>
                        <a:ext cx="1946275" cy="5413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7957" name="Rectangle 53"/>
          <p:cNvSpPr>
            <a:spLocks noChangeArrowheads="1"/>
          </p:cNvSpPr>
          <p:nvPr/>
        </p:nvSpPr>
        <p:spPr bwMode="auto">
          <a:xfrm>
            <a:off x="179388" y="3789363"/>
            <a:ext cx="3671887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b="1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Zápis komplexního čísla</a:t>
            </a:r>
          </a:p>
        </p:txBody>
      </p:sp>
      <p:sp>
        <p:nvSpPr>
          <p:cNvPr id="507958" name="Rectangle 54"/>
          <p:cNvSpPr>
            <a:spLocks noChangeArrowheads="1"/>
          </p:cNvSpPr>
          <p:nvPr/>
        </p:nvSpPr>
        <p:spPr bwMode="auto">
          <a:xfrm>
            <a:off x="179388" y="4419600"/>
            <a:ext cx="25923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Složkový tvar:</a:t>
            </a:r>
          </a:p>
        </p:txBody>
      </p:sp>
      <p:graphicFrame>
        <p:nvGraphicFramePr>
          <p:cNvPr id="507959" name="Object 55"/>
          <p:cNvGraphicFramePr>
            <a:graphicFrameLocks noChangeAspect="1"/>
          </p:cNvGraphicFramePr>
          <p:nvPr/>
        </p:nvGraphicFramePr>
        <p:xfrm>
          <a:off x="2987675" y="4359275"/>
          <a:ext cx="14398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8125" name="Rovnice" r:id="rId9" imgW="672840" imgH="241200" progId="Equation.3">
                  <p:embed/>
                </p:oleObj>
              </mc:Choice>
              <mc:Fallback>
                <p:oleObj name="Rovnice" r:id="rId9" imgW="672840" imgH="2412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359275"/>
                        <a:ext cx="1439863" cy="5159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7960" name="Rectangle 56"/>
          <p:cNvSpPr>
            <a:spLocks noChangeArrowheads="1"/>
          </p:cNvSpPr>
          <p:nvPr/>
        </p:nvSpPr>
        <p:spPr bwMode="auto">
          <a:xfrm>
            <a:off x="5003800" y="4419600"/>
            <a:ext cx="36718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jednoduché sčítání a odčítání </a:t>
            </a:r>
          </a:p>
        </p:txBody>
      </p:sp>
      <p:sp>
        <p:nvSpPr>
          <p:cNvPr id="507961" name="Rectangle 57"/>
          <p:cNvSpPr>
            <a:spLocks noChangeArrowheads="1"/>
          </p:cNvSpPr>
          <p:nvPr/>
        </p:nvSpPr>
        <p:spPr bwMode="auto">
          <a:xfrm>
            <a:off x="179388" y="5138738"/>
            <a:ext cx="25923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Goniometrický tvar:</a:t>
            </a:r>
          </a:p>
        </p:txBody>
      </p:sp>
      <p:graphicFrame>
        <p:nvGraphicFramePr>
          <p:cNvPr id="507962" name="Object 58"/>
          <p:cNvGraphicFramePr>
            <a:graphicFrameLocks noChangeAspect="1"/>
          </p:cNvGraphicFramePr>
          <p:nvPr/>
        </p:nvGraphicFramePr>
        <p:xfrm>
          <a:off x="2987675" y="5013325"/>
          <a:ext cx="275431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8126" name="Rovnice" r:id="rId11" imgW="1498320" imgH="304560" progId="Equation.3">
                  <p:embed/>
                </p:oleObj>
              </mc:Choice>
              <mc:Fallback>
                <p:oleObj name="Rovnice" r:id="rId11" imgW="1498320" imgH="30456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013325"/>
                        <a:ext cx="2754313" cy="5603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7963" name="Rectangle 59"/>
          <p:cNvSpPr>
            <a:spLocks noChangeArrowheads="1"/>
          </p:cNvSpPr>
          <p:nvPr/>
        </p:nvSpPr>
        <p:spPr bwMode="auto">
          <a:xfrm>
            <a:off x="179388" y="5859463"/>
            <a:ext cx="25923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Exponenciální tvar:</a:t>
            </a:r>
          </a:p>
        </p:txBody>
      </p:sp>
      <p:graphicFrame>
        <p:nvGraphicFramePr>
          <p:cNvPr id="507964" name="Object 60"/>
          <p:cNvGraphicFramePr>
            <a:graphicFrameLocks noChangeAspect="1"/>
          </p:cNvGraphicFramePr>
          <p:nvPr/>
        </p:nvGraphicFramePr>
        <p:xfrm>
          <a:off x="2987675" y="5821363"/>
          <a:ext cx="135255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8127" name="Rovnice" r:id="rId13" imgW="736560" imgH="304560" progId="Equation.3">
                  <p:embed/>
                </p:oleObj>
              </mc:Choice>
              <mc:Fallback>
                <p:oleObj name="Rovnice" r:id="rId13" imgW="736560" imgH="30456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821363"/>
                        <a:ext cx="1352550" cy="5603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7965" name="Rectangle 61"/>
          <p:cNvSpPr>
            <a:spLocks noChangeArrowheads="1"/>
          </p:cNvSpPr>
          <p:nvPr/>
        </p:nvSpPr>
        <p:spPr bwMode="auto">
          <a:xfrm>
            <a:off x="4787900" y="5734050"/>
            <a:ext cx="3671888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jednoduché násobení, dělení, umocňování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7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7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7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7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07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7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07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07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0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0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07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07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07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07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7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07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079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07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07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07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07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07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07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07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07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07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569325" cy="719137"/>
          </a:xfrm>
        </p:spPr>
        <p:txBody>
          <a:bodyPr/>
          <a:lstStyle/>
          <a:p>
            <a:r>
              <a:rPr lang="cs-CZ" altLang="cs-CZ" sz="3200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Matematické operace s komplexními čísly</a:t>
            </a:r>
            <a:endParaRPr lang="cs-CZ" altLang="cs-CZ" sz="320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08931" name="Rectangle 3"/>
          <p:cNvSpPr>
            <a:spLocks noChangeArrowheads="1"/>
          </p:cNvSpPr>
          <p:nvPr/>
        </p:nvSpPr>
        <p:spPr bwMode="auto">
          <a:xfrm>
            <a:off x="393700" y="2492375"/>
            <a:ext cx="46085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Sčítání a odčítání komplexního čísla:</a:t>
            </a:r>
          </a:p>
        </p:txBody>
      </p:sp>
      <p:graphicFrame>
        <p:nvGraphicFramePr>
          <p:cNvPr id="508932" name="Object 4"/>
          <p:cNvGraphicFramePr>
            <a:graphicFrameLocks noChangeAspect="1"/>
          </p:cNvGraphicFramePr>
          <p:nvPr/>
        </p:nvGraphicFramePr>
        <p:xfrm>
          <a:off x="5076825" y="2276475"/>
          <a:ext cx="345598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9071" name="Rovnice" r:id="rId3" imgW="2184120" imgH="507960" progId="Equation.3">
                  <p:embed/>
                </p:oleObj>
              </mc:Choice>
              <mc:Fallback>
                <p:oleObj name="Rovnice" r:id="rId3" imgW="218412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2276475"/>
                        <a:ext cx="3455988" cy="8032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8950" name="Rectangle 22"/>
          <p:cNvSpPr>
            <a:spLocks noChangeArrowheads="1"/>
          </p:cNvSpPr>
          <p:nvPr/>
        </p:nvSpPr>
        <p:spPr bwMode="auto">
          <a:xfrm>
            <a:off x="1185863" y="3500438"/>
            <a:ext cx="38163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Násobení komplexního čísla:</a:t>
            </a:r>
          </a:p>
        </p:txBody>
      </p:sp>
      <p:graphicFrame>
        <p:nvGraphicFramePr>
          <p:cNvPr id="508961" name="Object 33"/>
          <p:cNvGraphicFramePr>
            <a:graphicFrameLocks noChangeAspect="1"/>
          </p:cNvGraphicFramePr>
          <p:nvPr/>
        </p:nvGraphicFramePr>
        <p:xfrm>
          <a:off x="5076825" y="3213100"/>
          <a:ext cx="38163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9072" name="Rovnice" r:id="rId5" imgW="2286000" imgH="507960" progId="Equation.3">
                  <p:embed/>
                </p:oleObj>
              </mc:Choice>
              <mc:Fallback>
                <p:oleObj name="Rovnice" r:id="rId5" imgW="2286000" imgH="50796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213100"/>
                        <a:ext cx="3816350" cy="8477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8962" name="Rectangle 34"/>
          <p:cNvSpPr>
            <a:spLocks noChangeArrowheads="1"/>
          </p:cNvSpPr>
          <p:nvPr/>
        </p:nvSpPr>
        <p:spPr bwMode="auto">
          <a:xfrm>
            <a:off x="179388" y="4292600"/>
            <a:ext cx="32416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Dělení komplexního čísla:</a:t>
            </a:r>
          </a:p>
        </p:txBody>
      </p:sp>
      <p:graphicFrame>
        <p:nvGraphicFramePr>
          <p:cNvPr id="508963" name="Object 35"/>
          <p:cNvGraphicFramePr>
            <a:graphicFrameLocks noChangeAspect="1"/>
          </p:cNvGraphicFramePr>
          <p:nvPr/>
        </p:nvGraphicFramePr>
        <p:xfrm>
          <a:off x="250825" y="4724400"/>
          <a:ext cx="7342188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9073" name="Rovnice" r:id="rId7" imgW="4038480" imgH="685800" progId="Equation.3">
                  <p:embed/>
                </p:oleObj>
              </mc:Choice>
              <mc:Fallback>
                <p:oleObj name="Rovnice" r:id="rId7" imgW="4038480" imgH="6858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724400"/>
                        <a:ext cx="7342188" cy="12461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8964" name="Rectangle 36"/>
          <p:cNvSpPr>
            <a:spLocks noChangeArrowheads="1"/>
          </p:cNvSpPr>
          <p:nvPr/>
        </p:nvSpPr>
        <p:spPr bwMode="auto">
          <a:xfrm>
            <a:off x="250825" y="1341438"/>
            <a:ext cx="475138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Komplexně sdružené komplexní číslo:</a:t>
            </a:r>
          </a:p>
        </p:txBody>
      </p:sp>
      <p:graphicFrame>
        <p:nvGraphicFramePr>
          <p:cNvPr id="508966" name="Object 38"/>
          <p:cNvGraphicFramePr>
            <a:graphicFrameLocks noChangeAspect="1"/>
          </p:cNvGraphicFramePr>
          <p:nvPr/>
        </p:nvGraphicFramePr>
        <p:xfrm>
          <a:off x="5076825" y="1052513"/>
          <a:ext cx="2808288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9074" name="Rovnice" r:id="rId9" imgW="1409400" imgH="507960" progId="Equation.3">
                  <p:embed/>
                </p:oleObj>
              </mc:Choice>
              <mc:Fallback>
                <p:oleObj name="Rovnice" r:id="rId9" imgW="1409400" imgH="50796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1052513"/>
                        <a:ext cx="2808288" cy="10096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08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8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8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8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8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08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8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8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08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8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8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0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569325" cy="719137"/>
          </a:xfrm>
        </p:spPr>
        <p:txBody>
          <a:bodyPr/>
          <a:lstStyle/>
          <a:p>
            <a:r>
              <a:rPr lang="cs-CZ" altLang="cs-CZ" sz="3200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Symboly pro obvody střídavého proudu </a:t>
            </a:r>
            <a:endParaRPr lang="cs-CZ" altLang="cs-CZ" sz="320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2484438" y="1125538"/>
            <a:ext cx="36004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Prvky střídavého obvodu:</a:t>
            </a:r>
          </a:p>
        </p:txBody>
      </p:sp>
      <p:graphicFrame>
        <p:nvGraphicFramePr>
          <p:cNvPr id="509960" name="Object 8"/>
          <p:cNvGraphicFramePr>
            <a:graphicFrameLocks noChangeAspect="1"/>
          </p:cNvGraphicFramePr>
          <p:nvPr/>
        </p:nvGraphicFramePr>
        <p:xfrm>
          <a:off x="2555875" y="1593850"/>
          <a:ext cx="9366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208" name="Rovnice" r:id="rId3" imgW="406080" imgH="203040" progId="Equation.3">
                  <p:embed/>
                </p:oleObj>
              </mc:Choice>
              <mc:Fallback>
                <p:oleObj name="Rovnice" r:id="rId3" imgW="40608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1593850"/>
                        <a:ext cx="936625" cy="4667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179388" y="4221163"/>
            <a:ext cx="3816350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1885950" algn="l"/>
                <a:tab pos="2149475" algn="l"/>
                <a:tab pos="412591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tabLst>
                <a:tab pos="1885950" algn="l"/>
                <a:tab pos="2149475" algn="l"/>
                <a:tab pos="412591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tabLst>
                <a:tab pos="1885950" algn="l"/>
                <a:tab pos="2149475" algn="l"/>
                <a:tab pos="412591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Příklad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Napětí:	-	</a:t>
            </a:r>
            <a:r>
              <a:rPr lang="en-US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Û</a:t>
            </a: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U = 25 V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Impedance:	</a:t>
            </a:r>
            <a:endParaRPr lang="cs-CZ" altLang="cs-CZ" sz="2000" b="1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509977" name="Group 25"/>
          <p:cNvGrpSpPr>
            <a:grpSpLocks noChangeAspect="1"/>
          </p:cNvGrpSpPr>
          <p:nvPr/>
        </p:nvGrpSpPr>
        <p:grpSpPr bwMode="auto">
          <a:xfrm>
            <a:off x="179388" y="1052513"/>
            <a:ext cx="1889125" cy="2744787"/>
            <a:chOff x="68" y="754"/>
            <a:chExt cx="1655" cy="2404"/>
          </a:xfrm>
        </p:grpSpPr>
        <p:sp>
          <p:nvSpPr>
            <p:cNvPr id="509978" name="Text Box 26"/>
            <p:cNvSpPr txBox="1">
              <a:spLocks noChangeAspect="1" noChangeArrowheads="1"/>
            </p:cNvSpPr>
            <p:nvPr/>
          </p:nvSpPr>
          <p:spPr bwMode="auto">
            <a:xfrm>
              <a:off x="386" y="754"/>
              <a:ext cx="10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4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1400" b="1" baseline="-25000">
                <a:solidFill>
                  <a:srgbClr val="000000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09979" name="Oval 27"/>
            <p:cNvSpPr>
              <a:spLocks noChangeAspect="1" noChangeArrowheads="1"/>
            </p:cNvSpPr>
            <p:nvPr/>
          </p:nvSpPr>
          <p:spPr bwMode="auto">
            <a:xfrm>
              <a:off x="68" y="1570"/>
              <a:ext cx="408" cy="408"/>
            </a:xfrm>
            <a:prstGeom prst="ellips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sz="1400" b="1">
                  <a:solidFill>
                    <a:srgbClr val="000000"/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509980" name="Oval 28"/>
            <p:cNvSpPr>
              <a:spLocks noChangeAspect="1" noChangeArrowheads="1"/>
            </p:cNvSpPr>
            <p:nvPr/>
          </p:nvSpPr>
          <p:spPr bwMode="auto">
            <a:xfrm>
              <a:off x="1023" y="1047"/>
              <a:ext cx="91" cy="91"/>
            </a:xfrm>
            <a:prstGeom prst="ellips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09981" name="Oval 29"/>
            <p:cNvSpPr>
              <a:spLocks noChangeAspect="1" noChangeArrowheads="1"/>
            </p:cNvSpPr>
            <p:nvPr/>
          </p:nvSpPr>
          <p:spPr bwMode="auto">
            <a:xfrm>
              <a:off x="1024" y="3067"/>
              <a:ext cx="91" cy="91"/>
            </a:xfrm>
            <a:prstGeom prst="ellips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509982" name="AutoShape 30"/>
            <p:cNvCxnSpPr>
              <a:cxnSpLocks noChangeAspect="1" noChangeShapeType="1"/>
              <a:stCxn id="509979" idx="4"/>
              <a:endCxn id="509981" idx="2"/>
            </p:cNvCxnSpPr>
            <p:nvPr/>
          </p:nvCxnSpPr>
          <p:spPr bwMode="auto">
            <a:xfrm rot="16200000" flipH="1">
              <a:off x="80" y="2182"/>
              <a:ext cx="1123" cy="740"/>
            </a:xfrm>
            <a:prstGeom prst="bentConnector2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09983" name="Line 31"/>
            <p:cNvSpPr>
              <a:spLocks noChangeAspect="1" noChangeShapeType="1"/>
            </p:cNvSpPr>
            <p:nvPr/>
          </p:nvSpPr>
          <p:spPr bwMode="auto">
            <a:xfrm>
              <a:off x="567" y="1435"/>
              <a:ext cx="0" cy="6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09984" name="Line 32"/>
            <p:cNvSpPr>
              <a:spLocks noChangeAspect="1" noChangeShapeType="1"/>
            </p:cNvSpPr>
            <p:nvPr/>
          </p:nvSpPr>
          <p:spPr bwMode="auto">
            <a:xfrm>
              <a:off x="340" y="981"/>
              <a:ext cx="36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09985" name="Text Box 33"/>
            <p:cNvSpPr txBox="1">
              <a:spLocks noChangeAspect="1" noChangeArrowheads="1"/>
            </p:cNvSpPr>
            <p:nvPr/>
          </p:nvSpPr>
          <p:spPr bwMode="auto">
            <a:xfrm>
              <a:off x="1519" y="1298"/>
              <a:ext cx="1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400" b="1">
                  <a:solidFill>
                    <a:srgbClr val="000000"/>
                  </a:solidFill>
                  <a:effectLst/>
                </a:rPr>
                <a:t>C</a:t>
              </a:r>
              <a:endParaRPr lang="cs-CZ" altLang="cs-CZ" sz="1400" b="1" baseline="-25000">
                <a:solidFill>
                  <a:srgbClr val="000000"/>
                </a:solidFill>
                <a:effectLst/>
              </a:endParaRPr>
            </a:p>
          </p:txBody>
        </p:sp>
        <p:cxnSp>
          <p:nvCxnSpPr>
            <p:cNvPr id="509986" name="AutoShape 34"/>
            <p:cNvCxnSpPr>
              <a:cxnSpLocks noChangeAspect="1" noChangeShapeType="1"/>
              <a:stCxn id="509979" idx="0"/>
              <a:endCxn id="509980" idx="2"/>
            </p:cNvCxnSpPr>
            <p:nvPr/>
          </p:nvCxnSpPr>
          <p:spPr bwMode="auto">
            <a:xfrm rot="16200000">
              <a:off x="409" y="956"/>
              <a:ext cx="465" cy="739"/>
            </a:xfrm>
            <a:prstGeom prst="bentConnector2">
              <a:avLst/>
            </a:prstGeom>
            <a:noFill/>
            <a:ln w="38100">
              <a:solidFill>
                <a:srgbClr val="000000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09987" name="Text Box 35"/>
            <p:cNvSpPr txBox="1">
              <a:spLocks noChangeAspect="1" noChangeArrowheads="1"/>
            </p:cNvSpPr>
            <p:nvPr/>
          </p:nvSpPr>
          <p:spPr bwMode="auto">
            <a:xfrm>
              <a:off x="570" y="1649"/>
              <a:ext cx="177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4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14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09988" name="Rectangle 36"/>
            <p:cNvSpPr>
              <a:spLocks noChangeAspect="1" noChangeArrowheads="1"/>
            </p:cNvSpPr>
            <p:nvPr/>
          </p:nvSpPr>
          <p:spPr bwMode="auto">
            <a:xfrm>
              <a:off x="1339" y="1888"/>
              <a:ext cx="136" cy="363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09989" name="Line 37"/>
            <p:cNvSpPr>
              <a:spLocks noChangeAspect="1" noChangeShapeType="1"/>
            </p:cNvSpPr>
            <p:nvPr/>
          </p:nvSpPr>
          <p:spPr bwMode="auto">
            <a:xfrm>
              <a:off x="1406" y="1616"/>
              <a:ext cx="0" cy="26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09990" name="Freeform 38"/>
            <p:cNvSpPr>
              <a:spLocks noChangeAspect="1"/>
            </p:cNvSpPr>
            <p:nvPr/>
          </p:nvSpPr>
          <p:spPr bwMode="auto">
            <a:xfrm>
              <a:off x="1111" y="1088"/>
              <a:ext cx="296" cy="119"/>
            </a:xfrm>
            <a:custGeom>
              <a:avLst/>
              <a:gdLst>
                <a:gd name="T0" fmla="*/ 272 w 272"/>
                <a:gd name="T1" fmla="*/ 181 h 181"/>
                <a:gd name="T2" fmla="*/ 272 w 272"/>
                <a:gd name="T3" fmla="*/ 0 h 181"/>
                <a:gd name="T4" fmla="*/ 0 w 272"/>
                <a:gd name="T5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181">
                  <a:moveTo>
                    <a:pt x="272" y="181"/>
                  </a:moveTo>
                  <a:lnTo>
                    <a:pt x="272" y="0"/>
                  </a:ln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09991" name="Line 39"/>
            <p:cNvSpPr>
              <a:spLocks noChangeAspect="1" noChangeShapeType="1"/>
            </p:cNvSpPr>
            <p:nvPr/>
          </p:nvSpPr>
          <p:spPr bwMode="auto">
            <a:xfrm>
              <a:off x="1247" y="1253"/>
              <a:ext cx="0" cy="4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09992" name="Line 40"/>
            <p:cNvSpPr>
              <a:spLocks noChangeAspect="1" noChangeShapeType="1"/>
            </p:cNvSpPr>
            <p:nvPr/>
          </p:nvSpPr>
          <p:spPr bwMode="auto">
            <a:xfrm>
              <a:off x="1247" y="1888"/>
              <a:ext cx="0" cy="4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09993" name="Text Box 41"/>
            <p:cNvSpPr txBox="1">
              <a:spLocks noChangeAspect="1" noChangeArrowheads="1"/>
            </p:cNvSpPr>
            <p:nvPr/>
          </p:nvSpPr>
          <p:spPr bwMode="auto">
            <a:xfrm>
              <a:off x="1010" y="1253"/>
              <a:ext cx="25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4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14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C</a:t>
              </a:r>
              <a:endParaRPr lang="cs-CZ" altLang="cs-CZ" sz="14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09994" name="Text Box 42"/>
            <p:cNvSpPr txBox="1">
              <a:spLocks noChangeAspect="1" noChangeArrowheads="1"/>
            </p:cNvSpPr>
            <p:nvPr/>
          </p:nvSpPr>
          <p:spPr bwMode="auto">
            <a:xfrm>
              <a:off x="1010" y="1933"/>
              <a:ext cx="25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4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14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R</a:t>
              </a:r>
              <a:endParaRPr lang="cs-CZ" altLang="cs-CZ" sz="14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09995" name="Text Box 43"/>
            <p:cNvSpPr txBox="1">
              <a:spLocks noChangeAspect="1" noChangeArrowheads="1"/>
            </p:cNvSpPr>
            <p:nvPr/>
          </p:nvSpPr>
          <p:spPr bwMode="auto">
            <a:xfrm>
              <a:off x="1520" y="1933"/>
              <a:ext cx="1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400" b="1">
                  <a:solidFill>
                    <a:srgbClr val="000000"/>
                  </a:solidFill>
                  <a:effectLst/>
                </a:rPr>
                <a:t>R</a:t>
              </a:r>
              <a:endParaRPr lang="cs-CZ" altLang="cs-CZ" sz="1400" b="1" baseline="-25000">
                <a:solidFill>
                  <a:srgbClr val="000000"/>
                </a:solidFill>
                <a:effectLst/>
              </a:endParaRPr>
            </a:p>
          </p:txBody>
        </p:sp>
        <p:grpSp>
          <p:nvGrpSpPr>
            <p:cNvPr id="509996" name="Group 44"/>
            <p:cNvGrpSpPr>
              <a:grpSpLocks noChangeAspect="1"/>
            </p:cNvGrpSpPr>
            <p:nvPr/>
          </p:nvGrpSpPr>
          <p:grpSpPr bwMode="auto">
            <a:xfrm>
              <a:off x="1314" y="1207"/>
              <a:ext cx="181" cy="408"/>
              <a:chOff x="3243" y="2523"/>
              <a:chExt cx="181" cy="408"/>
            </a:xfrm>
          </p:grpSpPr>
          <p:sp>
            <p:nvSpPr>
              <p:cNvPr id="509997" name="Line 45"/>
              <p:cNvSpPr>
                <a:spLocks noChangeAspect="1" noChangeShapeType="1"/>
              </p:cNvSpPr>
              <p:nvPr/>
            </p:nvSpPr>
            <p:spPr bwMode="auto">
              <a:xfrm>
                <a:off x="3334" y="2523"/>
                <a:ext cx="0" cy="181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09998" name="Line 46"/>
              <p:cNvSpPr>
                <a:spLocks noChangeAspect="1" noChangeShapeType="1"/>
              </p:cNvSpPr>
              <p:nvPr/>
            </p:nvSpPr>
            <p:spPr bwMode="auto">
              <a:xfrm>
                <a:off x="3334" y="2750"/>
                <a:ext cx="0" cy="18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09999" name="Line 47"/>
              <p:cNvSpPr>
                <a:spLocks noChangeAspect="1" noChangeShapeType="1"/>
              </p:cNvSpPr>
              <p:nvPr/>
            </p:nvSpPr>
            <p:spPr bwMode="auto">
              <a:xfrm rot="5400000">
                <a:off x="3334" y="2613"/>
                <a:ext cx="0" cy="181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0000" name="Line 48"/>
              <p:cNvSpPr>
                <a:spLocks noChangeAspect="1" noChangeShapeType="1"/>
              </p:cNvSpPr>
              <p:nvPr/>
            </p:nvSpPr>
            <p:spPr bwMode="auto">
              <a:xfrm rot="5400000">
                <a:off x="3334" y="2659"/>
                <a:ext cx="0" cy="181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10001" name="Text Box 49"/>
            <p:cNvSpPr txBox="1">
              <a:spLocks noChangeAspect="1" noChangeArrowheads="1"/>
            </p:cNvSpPr>
            <p:nvPr/>
          </p:nvSpPr>
          <p:spPr bwMode="auto">
            <a:xfrm>
              <a:off x="1565" y="2614"/>
              <a:ext cx="158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400" b="1">
                  <a:solidFill>
                    <a:srgbClr val="000000"/>
                  </a:solidFill>
                  <a:effectLst/>
                </a:rPr>
                <a:t>L</a:t>
              </a:r>
              <a:endParaRPr lang="cs-CZ" altLang="cs-CZ" sz="1400" b="1" baseline="-25000">
                <a:solidFill>
                  <a:srgbClr val="000000"/>
                </a:solidFill>
                <a:effectLst/>
              </a:endParaRPr>
            </a:p>
          </p:txBody>
        </p:sp>
        <p:grpSp>
          <p:nvGrpSpPr>
            <p:cNvPr id="510002" name="Group 50"/>
            <p:cNvGrpSpPr>
              <a:grpSpLocks noChangeAspect="1"/>
            </p:cNvGrpSpPr>
            <p:nvPr/>
          </p:nvGrpSpPr>
          <p:grpSpPr bwMode="auto">
            <a:xfrm rot="5400000">
              <a:off x="1213" y="2693"/>
              <a:ext cx="410" cy="69"/>
              <a:chOff x="294" y="3589"/>
              <a:chExt cx="410" cy="69"/>
            </a:xfrm>
          </p:grpSpPr>
          <p:grpSp>
            <p:nvGrpSpPr>
              <p:cNvPr id="510003" name="Group 51"/>
              <p:cNvGrpSpPr>
                <a:grpSpLocks noChangeAspect="1"/>
              </p:cNvGrpSpPr>
              <p:nvPr/>
            </p:nvGrpSpPr>
            <p:grpSpPr bwMode="auto">
              <a:xfrm>
                <a:off x="294" y="3589"/>
                <a:ext cx="137" cy="69"/>
                <a:chOff x="294" y="3589"/>
                <a:chExt cx="137" cy="69"/>
              </a:xfrm>
            </p:grpSpPr>
            <p:sp>
              <p:nvSpPr>
                <p:cNvPr id="510004" name="Arc 52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0005" name="Arc 53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10006" name="Group 54"/>
              <p:cNvGrpSpPr>
                <a:grpSpLocks noChangeAspect="1"/>
              </p:cNvGrpSpPr>
              <p:nvPr/>
            </p:nvGrpSpPr>
            <p:grpSpPr bwMode="auto">
              <a:xfrm>
                <a:off x="430" y="3589"/>
                <a:ext cx="137" cy="69"/>
                <a:chOff x="294" y="3589"/>
                <a:chExt cx="137" cy="69"/>
              </a:xfrm>
            </p:grpSpPr>
            <p:sp>
              <p:nvSpPr>
                <p:cNvPr id="510007" name="Arc 55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0008" name="Arc 56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10009" name="Group 57"/>
              <p:cNvGrpSpPr>
                <a:grpSpLocks noChangeAspect="1"/>
              </p:cNvGrpSpPr>
              <p:nvPr/>
            </p:nvGrpSpPr>
            <p:grpSpPr bwMode="auto">
              <a:xfrm>
                <a:off x="567" y="3589"/>
                <a:ext cx="137" cy="69"/>
                <a:chOff x="294" y="3589"/>
                <a:chExt cx="137" cy="69"/>
              </a:xfrm>
            </p:grpSpPr>
            <p:sp>
              <p:nvSpPr>
                <p:cNvPr id="510010" name="Arc 58"/>
                <p:cNvSpPr>
                  <a:spLocks noChangeAspect="1"/>
                </p:cNvSpPr>
                <p:nvPr/>
              </p:nvSpPr>
              <p:spPr bwMode="auto">
                <a:xfrm rot="16200000">
                  <a:off x="294" y="3590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0011" name="Arc 59"/>
                <p:cNvSpPr>
                  <a:spLocks noChangeAspect="1"/>
                </p:cNvSpPr>
                <p:nvPr/>
              </p:nvSpPr>
              <p:spPr bwMode="auto">
                <a:xfrm>
                  <a:off x="363" y="3589"/>
                  <a:ext cx="68" cy="6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510012" name="Line 60"/>
            <p:cNvSpPr>
              <a:spLocks noChangeAspect="1" noChangeShapeType="1"/>
            </p:cNvSpPr>
            <p:nvPr/>
          </p:nvSpPr>
          <p:spPr bwMode="auto">
            <a:xfrm>
              <a:off x="1247" y="2523"/>
              <a:ext cx="0" cy="4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0013" name="Text Box 61"/>
            <p:cNvSpPr txBox="1">
              <a:spLocks noChangeAspect="1" noChangeArrowheads="1"/>
            </p:cNvSpPr>
            <p:nvPr/>
          </p:nvSpPr>
          <p:spPr bwMode="auto">
            <a:xfrm>
              <a:off x="1015" y="2614"/>
              <a:ext cx="24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14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r>
                <a:rPr lang="cs-CZ" altLang="cs-CZ" sz="14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L</a:t>
              </a:r>
              <a:endParaRPr lang="cs-CZ" altLang="cs-CZ" sz="14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0014" name="Line 62"/>
            <p:cNvSpPr>
              <a:spLocks noChangeAspect="1" noChangeShapeType="1"/>
            </p:cNvSpPr>
            <p:nvPr/>
          </p:nvSpPr>
          <p:spPr bwMode="auto">
            <a:xfrm>
              <a:off x="1383" y="2251"/>
              <a:ext cx="0" cy="27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0015" name="Freeform 63"/>
            <p:cNvSpPr>
              <a:spLocks noChangeAspect="1"/>
            </p:cNvSpPr>
            <p:nvPr/>
          </p:nvSpPr>
          <p:spPr bwMode="auto">
            <a:xfrm>
              <a:off x="1111" y="2931"/>
              <a:ext cx="272" cy="182"/>
            </a:xfrm>
            <a:custGeom>
              <a:avLst/>
              <a:gdLst>
                <a:gd name="T0" fmla="*/ 0 w 272"/>
                <a:gd name="T1" fmla="*/ 182 h 182"/>
                <a:gd name="T2" fmla="*/ 272 w 272"/>
                <a:gd name="T3" fmla="*/ 182 h 182"/>
                <a:gd name="T4" fmla="*/ 272 w 272"/>
                <a:gd name="T5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182">
                  <a:moveTo>
                    <a:pt x="0" y="182"/>
                  </a:moveTo>
                  <a:lnTo>
                    <a:pt x="272" y="182"/>
                  </a:lnTo>
                  <a:lnTo>
                    <a:pt x="272" y="0"/>
                  </a:ln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510016" name="Object 64"/>
          <p:cNvGraphicFramePr>
            <a:graphicFrameLocks noChangeAspect="1"/>
          </p:cNvGraphicFramePr>
          <p:nvPr/>
        </p:nvGraphicFramePr>
        <p:xfrm>
          <a:off x="3635375" y="1557338"/>
          <a:ext cx="223202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209" name="Rovnice" r:id="rId5" imgW="1066680" imgH="241200" progId="Equation.3">
                  <p:embed/>
                </p:oleObj>
              </mc:Choice>
              <mc:Fallback>
                <p:oleObj name="Rovnice" r:id="rId5" imgW="1066680" imgH="24120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1557338"/>
                        <a:ext cx="2232025" cy="5032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0017" name="Object 65"/>
          <p:cNvGraphicFramePr>
            <a:graphicFrameLocks noChangeAspect="1"/>
          </p:cNvGraphicFramePr>
          <p:nvPr/>
        </p:nvGraphicFramePr>
        <p:xfrm>
          <a:off x="5991225" y="1379538"/>
          <a:ext cx="290195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210" name="Rovnice" r:id="rId7" imgW="1777680" imgH="419040" progId="Equation.3">
                  <p:embed/>
                </p:oleObj>
              </mc:Choice>
              <mc:Fallback>
                <p:oleObj name="Rovnice" r:id="rId7" imgW="1777680" imgH="419040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1225" y="1379538"/>
                        <a:ext cx="2901950" cy="6810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0018" name="Rectangle 66"/>
          <p:cNvSpPr>
            <a:spLocks noChangeArrowheads="1"/>
          </p:cNvSpPr>
          <p:nvPr/>
        </p:nvSpPr>
        <p:spPr bwMode="auto">
          <a:xfrm>
            <a:off x="2555875" y="2708275"/>
            <a:ext cx="15843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Impedance:</a:t>
            </a:r>
          </a:p>
        </p:txBody>
      </p:sp>
      <p:graphicFrame>
        <p:nvGraphicFramePr>
          <p:cNvPr id="510019" name="Object 67"/>
          <p:cNvGraphicFramePr>
            <a:graphicFrameLocks noChangeAspect="1"/>
          </p:cNvGraphicFramePr>
          <p:nvPr/>
        </p:nvGraphicFramePr>
        <p:xfrm>
          <a:off x="4211638" y="2636838"/>
          <a:ext cx="4541837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211" name="Rovnice" r:id="rId9" imgW="2387520" imgH="393480" progId="Equation.3">
                  <p:embed/>
                </p:oleObj>
              </mc:Choice>
              <mc:Fallback>
                <p:oleObj name="Rovnice" r:id="rId9" imgW="2387520" imgH="393480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636838"/>
                        <a:ext cx="4541837" cy="7477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0020" name="Rectangle 68"/>
          <p:cNvSpPr>
            <a:spLocks noChangeArrowheads="1"/>
          </p:cNvSpPr>
          <p:nvPr/>
        </p:nvSpPr>
        <p:spPr bwMode="auto">
          <a:xfrm>
            <a:off x="2268538" y="3556000"/>
            <a:ext cx="1079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Napětí</a:t>
            </a:r>
          </a:p>
        </p:txBody>
      </p:sp>
      <p:graphicFrame>
        <p:nvGraphicFramePr>
          <p:cNvPr id="510021" name="Object 69"/>
          <p:cNvGraphicFramePr>
            <a:graphicFrameLocks noChangeAspect="1"/>
          </p:cNvGraphicFramePr>
          <p:nvPr/>
        </p:nvGraphicFramePr>
        <p:xfrm>
          <a:off x="3419475" y="3524250"/>
          <a:ext cx="553243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212" name="Rovnice" r:id="rId11" imgW="2908080" imgH="253800" progId="Equation.3">
                  <p:embed/>
                </p:oleObj>
              </mc:Choice>
              <mc:Fallback>
                <p:oleObj name="Rovnice" r:id="rId11" imgW="2908080" imgH="25380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524250"/>
                        <a:ext cx="5532438" cy="4810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0022" name="Object 70"/>
          <p:cNvGraphicFramePr>
            <a:graphicFrameLocks noChangeAspect="1"/>
          </p:cNvGraphicFramePr>
          <p:nvPr/>
        </p:nvGraphicFramePr>
        <p:xfrm>
          <a:off x="2268538" y="5516563"/>
          <a:ext cx="3676650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213" name="Rovnice" r:id="rId13" imgW="1892160" imgH="457200" progId="Equation.3">
                  <p:embed/>
                </p:oleObj>
              </mc:Choice>
              <mc:Fallback>
                <p:oleObj name="Rovnice" r:id="rId13" imgW="1892160" imgH="45720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5516563"/>
                        <a:ext cx="3676650" cy="8842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0023" name="Object 71"/>
          <p:cNvGraphicFramePr>
            <a:graphicFrameLocks noChangeAspect="1"/>
          </p:cNvGraphicFramePr>
          <p:nvPr/>
        </p:nvGraphicFramePr>
        <p:xfrm>
          <a:off x="2268538" y="4941888"/>
          <a:ext cx="1836737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0214" name="Rovnice" r:id="rId15" imgW="965160" imgH="241200" progId="Equation.3">
                  <p:embed/>
                </p:oleObj>
              </mc:Choice>
              <mc:Fallback>
                <p:oleObj name="Rovnice" r:id="rId15" imgW="965160" imgH="241200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941888"/>
                        <a:ext cx="1836737" cy="4587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0024" name="Rectangle 72"/>
          <p:cNvSpPr>
            <a:spLocks noChangeArrowheads="1"/>
          </p:cNvSpPr>
          <p:nvPr/>
        </p:nvSpPr>
        <p:spPr bwMode="auto">
          <a:xfrm>
            <a:off x="4284663" y="4941888"/>
            <a:ext cx="36718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(kapacitní charakter obvodu)</a:t>
            </a:r>
          </a:p>
        </p:txBody>
      </p:sp>
      <p:sp>
        <p:nvSpPr>
          <p:cNvPr id="510025" name="Rectangle 73"/>
          <p:cNvSpPr>
            <a:spLocks noChangeArrowheads="1"/>
          </p:cNvSpPr>
          <p:nvPr/>
        </p:nvSpPr>
        <p:spPr bwMode="auto">
          <a:xfrm>
            <a:off x="898525" y="5734050"/>
            <a:ext cx="11525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1885950" algn="l"/>
                <a:tab pos="2149475" algn="l"/>
                <a:tab pos="412591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tabLst>
                <a:tab pos="1885950" algn="l"/>
                <a:tab pos="2149475" algn="l"/>
                <a:tab pos="412591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tabLst>
                <a:tab pos="1885950" algn="l"/>
                <a:tab pos="2149475" algn="l"/>
                <a:tab pos="412591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Proud: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9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9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9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9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09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9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9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0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0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0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0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0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0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0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0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0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0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10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0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0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10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09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09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099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0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0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10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10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10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10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10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10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569325" cy="719137"/>
          </a:xfrm>
        </p:spPr>
        <p:txBody>
          <a:bodyPr/>
          <a:lstStyle/>
          <a:p>
            <a:r>
              <a:rPr lang="cs-CZ" altLang="cs-CZ" sz="3200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Symboly pro obvody střídavého proudu </a:t>
            </a:r>
            <a:endParaRPr lang="cs-CZ" altLang="cs-CZ" sz="320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10979" name="Rectangle 3"/>
          <p:cNvSpPr>
            <a:spLocks noChangeArrowheads="1"/>
          </p:cNvSpPr>
          <p:nvPr/>
        </p:nvSpPr>
        <p:spPr bwMode="auto">
          <a:xfrm>
            <a:off x="2987675" y="981075"/>
            <a:ext cx="36004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Prvky střídavého obvodu:</a:t>
            </a:r>
          </a:p>
        </p:txBody>
      </p:sp>
      <p:graphicFrame>
        <p:nvGraphicFramePr>
          <p:cNvPr id="510980" name="Object 4"/>
          <p:cNvGraphicFramePr>
            <a:graphicFrameLocks noChangeAspect="1"/>
          </p:cNvGraphicFramePr>
          <p:nvPr/>
        </p:nvGraphicFramePr>
        <p:xfrm>
          <a:off x="2973388" y="1609725"/>
          <a:ext cx="87788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1257" name="Rovnice" r:id="rId3" imgW="419040" imgH="215640" progId="Equation.3">
                  <p:embed/>
                </p:oleObj>
              </mc:Choice>
              <mc:Fallback>
                <p:oleObj name="Rovnice" r:id="rId3" imgW="41904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3388" y="1609725"/>
                        <a:ext cx="877887" cy="4508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0981" name="Rectangle 5"/>
          <p:cNvSpPr>
            <a:spLocks noChangeArrowheads="1"/>
          </p:cNvSpPr>
          <p:nvPr/>
        </p:nvSpPr>
        <p:spPr bwMode="auto">
          <a:xfrm>
            <a:off x="179388" y="4221163"/>
            <a:ext cx="3816350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1885950" algn="l"/>
                <a:tab pos="2149475" algn="l"/>
                <a:tab pos="412591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tabLst>
                <a:tab pos="1885950" algn="l"/>
                <a:tab pos="2149475" algn="l"/>
                <a:tab pos="412591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tabLst>
                <a:tab pos="1885950" algn="l"/>
                <a:tab pos="2149475" algn="l"/>
                <a:tab pos="412591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Příklad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Napětí:	-	</a:t>
            </a:r>
            <a:r>
              <a:rPr lang="en-US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Û</a:t>
            </a: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U = 25 V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Admitance:	</a:t>
            </a:r>
            <a:endParaRPr lang="cs-CZ" altLang="cs-CZ" sz="2000" b="1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511021" name="Object 45"/>
          <p:cNvGraphicFramePr>
            <a:graphicFrameLocks noChangeAspect="1"/>
          </p:cNvGraphicFramePr>
          <p:nvPr/>
        </p:nvGraphicFramePr>
        <p:xfrm>
          <a:off x="3951288" y="1531938"/>
          <a:ext cx="2205037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1258" name="Rovnice" r:id="rId5" imgW="1054080" imgH="253800" progId="Equation.3">
                  <p:embed/>
                </p:oleObj>
              </mc:Choice>
              <mc:Fallback>
                <p:oleObj name="Rovnice" r:id="rId5" imgW="1054080" imgH="2538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1288" y="1531938"/>
                        <a:ext cx="2205037" cy="5286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1022" name="Object 46"/>
          <p:cNvGraphicFramePr>
            <a:graphicFrameLocks noChangeAspect="1"/>
          </p:cNvGraphicFramePr>
          <p:nvPr/>
        </p:nvGraphicFramePr>
        <p:xfrm>
          <a:off x="6249988" y="1343025"/>
          <a:ext cx="285908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1259" name="Rovnice" r:id="rId7" imgW="1663560" imgH="419040" progId="Equation.3">
                  <p:embed/>
                </p:oleObj>
              </mc:Choice>
              <mc:Fallback>
                <p:oleObj name="Rovnice" r:id="rId7" imgW="1663560" imgH="4190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8" y="1343025"/>
                        <a:ext cx="2859087" cy="7175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1023" name="Rectangle 47"/>
          <p:cNvSpPr>
            <a:spLocks noChangeArrowheads="1"/>
          </p:cNvSpPr>
          <p:nvPr/>
        </p:nvSpPr>
        <p:spPr bwMode="auto">
          <a:xfrm>
            <a:off x="3203575" y="2635250"/>
            <a:ext cx="15843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Admitance:</a:t>
            </a:r>
          </a:p>
        </p:txBody>
      </p:sp>
      <p:graphicFrame>
        <p:nvGraphicFramePr>
          <p:cNvPr id="511024" name="Object 48"/>
          <p:cNvGraphicFramePr>
            <a:graphicFrameLocks noChangeAspect="1"/>
          </p:cNvGraphicFramePr>
          <p:nvPr/>
        </p:nvGraphicFramePr>
        <p:xfrm>
          <a:off x="4859338" y="2492375"/>
          <a:ext cx="4132262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1260" name="Rovnice" r:id="rId9" imgW="2336760" imgH="393480" progId="Equation.3">
                  <p:embed/>
                </p:oleObj>
              </mc:Choice>
              <mc:Fallback>
                <p:oleObj name="Rovnice" r:id="rId9" imgW="2336760" imgH="39348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2492375"/>
                        <a:ext cx="4132262" cy="6953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1025" name="Rectangle 49"/>
          <p:cNvSpPr>
            <a:spLocks noChangeArrowheads="1"/>
          </p:cNvSpPr>
          <p:nvPr/>
        </p:nvSpPr>
        <p:spPr bwMode="auto">
          <a:xfrm>
            <a:off x="3203575" y="3357563"/>
            <a:ext cx="1079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Proudy</a:t>
            </a:r>
          </a:p>
        </p:txBody>
      </p:sp>
      <p:graphicFrame>
        <p:nvGraphicFramePr>
          <p:cNvPr id="511026" name="Object 50"/>
          <p:cNvGraphicFramePr>
            <a:graphicFrameLocks noChangeAspect="1"/>
          </p:cNvGraphicFramePr>
          <p:nvPr/>
        </p:nvGraphicFramePr>
        <p:xfrm>
          <a:off x="3241675" y="3740150"/>
          <a:ext cx="529113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1261" name="Rovnice" r:id="rId11" imgW="2781000" imgH="253800" progId="Equation.3">
                  <p:embed/>
                </p:oleObj>
              </mc:Choice>
              <mc:Fallback>
                <p:oleObj name="Rovnice" r:id="rId11" imgW="2781000" imgH="2538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675" y="3740150"/>
                        <a:ext cx="5291138" cy="4810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1027" name="Object 51"/>
          <p:cNvGraphicFramePr>
            <a:graphicFrameLocks noChangeAspect="1"/>
          </p:cNvGraphicFramePr>
          <p:nvPr/>
        </p:nvGraphicFramePr>
        <p:xfrm>
          <a:off x="2268538" y="5661025"/>
          <a:ext cx="48863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1262" name="Rovnice" r:id="rId13" imgW="2514600" imgH="241200" progId="Equation.3">
                  <p:embed/>
                </p:oleObj>
              </mc:Choice>
              <mc:Fallback>
                <p:oleObj name="Rovnice" r:id="rId13" imgW="2514600" imgH="24120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5661025"/>
                        <a:ext cx="4886325" cy="4667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1028" name="Object 52"/>
          <p:cNvGraphicFramePr>
            <a:graphicFrameLocks noChangeAspect="1"/>
          </p:cNvGraphicFramePr>
          <p:nvPr/>
        </p:nvGraphicFramePr>
        <p:xfrm>
          <a:off x="2051050" y="4941888"/>
          <a:ext cx="183673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1263" name="Rovnice" r:id="rId15" imgW="965160" imgH="241200" progId="Equation.3">
                  <p:embed/>
                </p:oleObj>
              </mc:Choice>
              <mc:Fallback>
                <p:oleObj name="Rovnice" r:id="rId15" imgW="965160" imgH="24120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941888"/>
                        <a:ext cx="1836738" cy="4587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1029" name="Rectangle 53"/>
          <p:cNvSpPr>
            <a:spLocks noChangeArrowheads="1"/>
          </p:cNvSpPr>
          <p:nvPr/>
        </p:nvSpPr>
        <p:spPr bwMode="auto">
          <a:xfrm>
            <a:off x="3995738" y="4995863"/>
            <a:ext cx="36718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(indukční charakter obvodu)</a:t>
            </a:r>
          </a:p>
        </p:txBody>
      </p:sp>
      <p:sp>
        <p:nvSpPr>
          <p:cNvPr id="511030" name="Rectangle 54"/>
          <p:cNvSpPr>
            <a:spLocks noChangeArrowheads="1"/>
          </p:cNvSpPr>
          <p:nvPr/>
        </p:nvSpPr>
        <p:spPr bwMode="auto">
          <a:xfrm>
            <a:off x="1042988" y="5734050"/>
            <a:ext cx="11525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tabLst>
                <a:tab pos="1885950" algn="l"/>
                <a:tab pos="2149475" algn="l"/>
                <a:tab pos="412591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 algn="l">
              <a:buClr>
                <a:schemeClr val="accent2"/>
              </a:buClr>
              <a:tabLst>
                <a:tab pos="1885950" algn="l"/>
                <a:tab pos="2149475" algn="l"/>
                <a:tab pos="412591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 algn="l">
              <a:buClr>
                <a:schemeClr val="tx2"/>
              </a:buClr>
              <a:tabLst>
                <a:tab pos="1885950" algn="l"/>
                <a:tab pos="2149475" algn="l"/>
                <a:tab pos="412591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 algn="l">
              <a:buClr>
                <a:schemeClr val="accent2"/>
              </a:buClr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49475" algn="l"/>
                <a:tab pos="41259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Proud:</a:t>
            </a:r>
          </a:p>
        </p:txBody>
      </p:sp>
      <p:grpSp>
        <p:nvGrpSpPr>
          <p:cNvPr id="511031" name="Group 55"/>
          <p:cNvGrpSpPr>
            <a:grpSpLocks/>
          </p:cNvGrpSpPr>
          <p:nvPr/>
        </p:nvGrpSpPr>
        <p:grpSpPr bwMode="auto">
          <a:xfrm>
            <a:off x="178966" y="836613"/>
            <a:ext cx="2736850" cy="2808287"/>
            <a:chOff x="113" y="663"/>
            <a:chExt cx="1724" cy="1769"/>
          </a:xfrm>
        </p:grpSpPr>
        <p:sp>
          <p:nvSpPr>
            <p:cNvPr id="511032" name="Text Box 56"/>
            <p:cNvSpPr txBox="1">
              <a:spLocks noChangeArrowheads="1"/>
            </p:cNvSpPr>
            <p:nvPr/>
          </p:nvSpPr>
          <p:spPr bwMode="auto">
            <a:xfrm>
              <a:off x="431" y="663"/>
              <a:ext cx="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endParaRPr lang="en-US" altLang="cs-CZ" sz="2000" b="1" baseline="-25000">
                <a:solidFill>
                  <a:srgbClr val="000000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11033" name="Oval 57"/>
            <p:cNvSpPr>
              <a:spLocks noChangeAspect="1" noChangeArrowheads="1"/>
            </p:cNvSpPr>
            <p:nvPr/>
          </p:nvSpPr>
          <p:spPr bwMode="auto">
            <a:xfrm>
              <a:off x="113" y="1479"/>
              <a:ext cx="408" cy="408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b="1">
                  <a:solidFill>
                    <a:srgbClr val="000000"/>
                  </a:solidFill>
                  <a:effectLst/>
                  <a:latin typeface="Garamond" panose="02020404030301010803" pitchFamily="18" charset="0"/>
                  <a:sym typeface="Symbol" panose="05050102010706020507" pitchFamily="18" charset="2"/>
                </a:rPr>
                <a:t></a:t>
              </a:r>
            </a:p>
          </p:txBody>
        </p:sp>
        <p:sp>
          <p:nvSpPr>
            <p:cNvPr id="511034" name="Oval 58"/>
            <p:cNvSpPr>
              <a:spLocks noChangeArrowheads="1"/>
            </p:cNvSpPr>
            <p:nvPr/>
          </p:nvSpPr>
          <p:spPr bwMode="auto">
            <a:xfrm>
              <a:off x="838" y="956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1035" name="Oval 59"/>
            <p:cNvSpPr>
              <a:spLocks noChangeArrowheads="1"/>
            </p:cNvSpPr>
            <p:nvPr/>
          </p:nvSpPr>
          <p:spPr bwMode="auto">
            <a:xfrm>
              <a:off x="838" y="2341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cxnSp>
          <p:nvCxnSpPr>
            <p:cNvPr id="511036" name="AutoShape 60"/>
            <p:cNvCxnSpPr>
              <a:cxnSpLocks noChangeShapeType="1"/>
              <a:stCxn id="511033" idx="4"/>
              <a:endCxn id="511035" idx="2"/>
            </p:cNvCxnSpPr>
            <p:nvPr/>
          </p:nvCxnSpPr>
          <p:spPr bwMode="auto">
            <a:xfrm rot="16200000" flipH="1">
              <a:off x="328" y="1888"/>
              <a:ext cx="488" cy="50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1037" name="Line 61"/>
            <p:cNvSpPr>
              <a:spLocks noChangeShapeType="1"/>
            </p:cNvSpPr>
            <p:nvPr/>
          </p:nvSpPr>
          <p:spPr bwMode="auto">
            <a:xfrm>
              <a:off x="612" y="1344"/>
              <a:ext cx="0" cy="68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1038" name="Line 62"/>
            <p:cNvSpPr>
              <a:spLocks noChangeShapeType="1"/>
            </p:cNvSpPr>
            <p:nvPr/>
          </p:nvSpPr>
          <p:spPr bwMode="auto">
            <a:xfrm>
              <a:off x="385" y="890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1039" name="Text Box 63"/>
            <p:cNvSpPr txBox="1">
              <a:spLocks noChangeArrowheads="1"/>
            </p:cNvSpPr>
            <p:nvPr/>
          </p:nvSpPr>
          <p:spPr bwMode="auto">
            <a:xfrm>
              <a:off x="657" y="1706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</a:rPr>
                <a:t>C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cxnSp>
          <p:nvCxnSpPr>
            <p:cNvPr id="511040" name="AutoShape 64"/>
            <p:cNvCxnSpPr>
              <a:cxnSpLocks noChangeShapeType="1"/>
              <a:stCxn id="511033" idx="0"/>
              <a:endCxn id="511034" idx="2"/>
            </p:cNvCxnSpPr>
            <p:nvPr/>
          </p:nvCxnSpPr>
          <p:spPr bwMode="auto">
            <a:xfrm rot="16200000">
              <a:off x="339" y="980"/>
              <a:ext cx="465" cy="50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1041" name="Text Box 65"/>
            <p:cNvSpPr txBox="1">
              <a:spLocks noChangeArrowheads="1"/>
            </p:cNvSpPr>
            <p:nvPr/>
          </p:nvSpPr>
          <p:spPr bwMode="auto">
            <a:xfrm>
              <a:off x="430" y="1298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Û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1042" name="Rectangle 66"/>
            <p:cNvSpPr>
              <a:spLocks noChangeArrowheads="1"/>
            </p:cNvSpPr>
            <p:nvPr/>
          </p:nvSpPr>
          <p:spPr bwMode="auto">
            <a:xfrm>
              <a:off x="1701" y="1525"/>
              <a:ext cx="136" cy="363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1043" name="Line 67"/>
            <p:cNvSpPr>
              <a:spLocks noChangeShapeType="1"/>
            </p:cNvSpPr>
            <p:nvPr/>
          </p:nvSpPr>
          <p:spPr bwMode="auto">
            <a:xfrm>
              <a:off x="793" y="1071"/>
              <a:ext cx="0" cy="31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1044" name="Line 68"/>
            <p:cNvSpPr>
              <a:spLocks noChangeShapeType="1"/>
            </p:cNvSpPr>
            <p:nvPr/>
          </p:nvSpPr>
          <p:spPr bwMode="auto">
            <a:xfrm>
              <a:off x="1655" y="1071"/>
              <a:ext cx="0" cy="31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1045" name="Text Box 69"/>
            <p:cNvSpPr txBox="1">
              <a:spLocks noChangeArrowheads="1"/>
            </p:cNvSpPr>
            <p:nvPr/>
          </p:nvSpPr>
          <p:spPr bwMode="auto">
            <a:xfrm>
              <a:off x="612" y="1026"/>
              <a:ext cx="16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C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1046" name="Text Box 70"/>
            <p:cNvSpPr txBox="1">
              <a:spLocks noChangeArrowheads="1"/>
            </p:cNvSpPr>
            <p:nvPr/>
          </p:nvSpPr>
          <p:spPr bwMode="auto">
            <a:xfrm>
              <a:off x="1490" y="1026"/>
              <a:ext cx="16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R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1047" name="Text Box 71"/>
            <p:cNvSpPr txBox="1">
              <a:spLocks noChangeArrowheads="1"/>
            </p:cNvSpPr>
            <p:nvPr/>
          </p:nvSpPr>
          <p:spPr bwMode="auto">
            <a:xfrm>
              <a:off x="1493" y="1570"/>
              <a:ext cx="16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</a:rPr>
                <a:t>R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1048" name="Line 72"/>
            <p:cNvSpPr>
              <a:spLocks noChangeShapeType="1"/>
            </p:cNvSpPr>
            <p:nvPr/>
          </p:nvSpPr>
          <p:spPr bwMode="auto">
            <a:xfrm>
              <a:off x="884" y="1049"/>
              <a:ext cx="0" cy="59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1049" name="Line 73"/>
            <p:cNvSpPr>
              <a:spLocks noChangeShapeType="1"/>
            </p:cNvSpPr>
            <p:nvPr/>
          </p:nvSpPr>
          <p:spPr bwMode="auto">
            <a:xfrm>
              <a:off x="884" y="1751"/>
              <a:ext cx="0" cy="59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511050" name="Group 74"/>
            <p:cNvGrpSpPr>
              <a:grpSpLocks/>
            </p:cNvGrpSpPr>
            <p:nvPr/>
          </p:nvGrpSpPr>
          <p:grpSpPr bwMode="auto">
            <a:xfrm>
              <a:off x="770" y="1661"/>
              <a:ext cx="228" cy="68"/>
              <a:chOff x="736" y="1752"/>
              <a:chExt cx="228" cy="68"/>
            </a:xfrm>
          </p:grpSpPr>
          <p:sp>
            <p:nvSpPr>
              <p:cNvPr id="511051" name="Line 75"/>
              <p:cNvSpPr>
                <a:spLocks noChangeShapeType="1"/>
              </p:cNvSpPr>
              <p:nvPr/>
            </p:nvSpPr>
            <p:spPr bwMode="auto">
              <a:xfrm>
                <a:off x="736" y="1752"/>
                <a:ext cx="227" cy="0"/>
              </a:xfrm>
              <a:prstGeom prst="line">
                <a:avLst/>
              </a:prstGeom>
              <a:noFill/>
              <a:ln w="635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1052" name="Line 76"/>
              <p:cNvSpPr>
                <a:spLocks noChangeShapeType="1"/>
              </p:cNvSpPr>
              <p:nvPr/>
            </p:nvSpPr>
            <p:spPr bwMode="auto">
              <a:xfrm>
                <a:off x="737" y="1820"/>
                <a:ext cx="227" cy="0"/>
              </a:xfrm>
              <a:prstGeom prst="line">
                <a:avLst/>
              </a:prstGeom>
              <a:noFill/>
              <a:ln w="635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11053" name="Oval 77"/>
            <p:cNvSpPr>
              <a:spLocks noChangeArrowheads="1"/>
            </p:cNvSpPr>
            <p:nvPr/>
          </p:nvSpPr>
          <p:spPr bwMode="auto">
            <a:xfrm>
              <a:off x="1292" y="958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1054" name="Oval 78"/>
            <p:cNvSpPr>
              <a:spLocks noChangeArrowheads="1"/>
            </p:cNvSpPr>
            <p:nvPr/>
          </p:nvSpPr>
          <p:spPr bwMode="auto">
            <a:xfrm>
              <a:off x="1292" y="2341"/>
              <a:ext cx="91" cy="91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1055" name="Text Box 79"/>
            <p:cNvSpPr txBox="1">
              <a:spLocks noChangeArrowheads="1"/>
            </p:cNvSpPr>
            <p:nvPr/>
          </p:nvSpPr>
          <p:spPr bwMode="auto">
            <a:xfrm>
              <a:off x="1168" y="1570"/>
              <a:ext cx="14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2000" b="1">
                  <a:solidFill>
                    <a:srgbClr val="000000"/>
                  </a:solidFill>
                  <a:effectLst/>
                </a:rPr>
                <a:t>L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511056" name="Line 80"/>
            <p:cNvSpPr>
              <a:spLocks noChangeShapeType="1"/>
            </p:cNvSpPr>
            <p:nvPr/>
          </p:nvSpPr>
          <p:spPr bwMode="auto">
            <a:xfrm>
              <a:off x="1247" y="1117"/>
              <a:ext cx="0" cy="31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511057" name="Text Box 81"/>
            <p:cNvSpPr txBox="1">
              <a:spLocks noChangeArrowheads="1"/>
            </p:cNvSpPr>
            <p:nvPr/>
          </p:nvSpPr>
          <p:spPr bwMode="auto">
            <a:xfrm>
              <a:off x="1066" y="1026"/>
              <a:ext cx="156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L</a:t>
              </a:r>
              <a:endParaRPr lang="cs-CZ" altLang="cs-CZ" sz="2000" b="1" baseline="-25000">
                <a:solidFill>
                  <a:srgbClr val="000000"/>
                </a:solidFill>
                <a:effectLst/>
              </a:endParaRPr>
            </a:p>
          </p:txBody>
        </p:sp>
        <p:grpSp>
          <p:nvGrpSpPr>
            <p:cNvPr id="511058" name="Group 82"/>
            <p:cNvGrpSpPr>
              <a:grpSpLocks/>
            </p:cNvGrpSpPr>
            <p:nvPr/>
          </p:nvGrpSpPr>
          <p:grpSpPr bwMode="auto">
            <a:xfrm>
              <a:off x="1338" y="1049"/>
              <a:ext cx="69" cy="1292"/>
              <a:chOff x="1338" y="1049"/>
              <a:chExt cx="69" cy="1292"/>
            </a:xfrm>
          </p:grpSpPr>
          <p:grpSp>
            <p:nvGrpSpPr>
              <p:cNvPr id="511059" name="Group 83"/>
              <p:cNvGrpSpPr>
                <a:grpSpLocks/>
              </p:cNvGrpSpPr>
              <p:nvPr/>
            </p:nvGrpSpPr>
            <p:grpSpPr bwMode="auto">
              <a:xfrm rot="5400000">
                <a:off x="1168" y="1693"/>
                <a:ext cx="410" cy="69"/>
                <a:chOff x="294" y="3589"/>
                <a:chExt cx="410" cy="69"/>
              </a:xfrm>
            </p:grpSpPr>
            <p:grpSp>
              <p:nvGrpSpPr>
                <p:cNvPr id="511060" name="Group 84"/>
                <p:cNvGrpSpPr>
                  <a:grpSpLocks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1061" name="Arc 85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1062" name="Arc 86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1063" name="Group 87"/>
                <p:cNvGrpSpPr>
                  <a:grpSpLocks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1064" name="Arc 88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1065" name="Arc 89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1066" name="Group 90"/>
                <p:cNvGrpSpPr>
                  <a:grpSpLocks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1067" name="Arc 91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1068" name="Arc 92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511069" name="Line 93"/>
              <p:cNvSpPr>
                <a:spLocks noChangeShapeType="1"/>
              </p:cNvSpPr>
              <p:nvPr/>
            </p:nvSpPr>
            <p:spPr bwMode="auto">
              <a:xfrm flipV="1">
                <a:off x="1338" y="1049"/>
                <a:ext cx="0" cy="47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511070" name="Line 94"/>
              <p:cNvSpPr>
                <a:spLocks noChangeShapeType="1"/>
              </p:cNvSpPr>
              <p:nvPr/>
            </p:nvSpPr>
            <p:spPr bwMode="auto">
              <a:xfrm>
                <a:off x="1338" y="1933"/>
                <a:ext cx="0" cy="408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511071" name="AutoShape 95"/>
            <p:cNvCxnSpPr>
              <a:cxnSpLocks noChangeShapeType="1"/>
              <a:stCxn id="511034" idx="6"/>
              <a:endCxn id="511053" idx="2"/>
            </p:cNvCxnSpPr>
            <p:nvPr/>
          </p:nvCxnSpPr>
          <p:spPr bwMode="auto">
            <a:xfrm>
              <a:off x="941" y="1002"/>
              <a:ext cx="339" cy="2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1072" name="AutoShape 96"/>
            <p:cNvCxnSpPr>
              <a:cxnSpLocks noChangeShapeType="1"/>
              <a:stCxn id="511035" idx="6"/>
              <a:endCxn id="511054" idx="2"/>
            </p:cNvCxnSpPr>
            <p:nvPr/>
          </p:nvCxnSpPr>
          <p:spPr bwMode="auto">
            <a:xfrm>
              <a:off x="941" y="2387"/>
              <a:ext cx="339" cy="0"/>
            </a:xfrm>
            <a:prstGeom prst="straightConnector1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1073" name="AutoShape 97"/>
            <p:cNvCxnSpPr>
              <a:cxnSpLocks noChangeShapeType="1"/>
              <a:stCxn id="511053" idx="6"/>
              <a:endCxn id="511042" idx="0"/>
            </p:cNvCxnSpPr>
            <p:nvPr/>
          </p:nvCxnSpPr>
          <p:spPr bwMode="auto">
            <a:xfrm>
              <a:off x="1395" y="1004"/>
              <a:ext cx="374" cy="509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1074" name="AutoShape 98"/>
            <p:cNvCxnSpPr>
              <a:cxnSpLocks noChangeShapeType="1"/>
              <a:stCxn id="511042" idx="2"/>
              <a:endCxn id="511054" idx="6"/>
            </p:cNvCxnSpPr>
            <p:nvPr/>
          </p:nvCxnSpPr>
          <p:spPr bwMode="auto">
            <a:xfrm rot="5400000">
              <a:off x="1338" y="1957"/>
              <a:ext cx="487" cy="374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0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0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0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0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0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1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1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1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1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1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1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1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1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1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1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1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0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10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0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1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1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1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1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1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188" y="188913"/>
            <a:ext cx="5761037" cy="719137"/>
          </a:xfrm>
        </p:spPr>
        <p:txBody>
          <a:bodyPr/>
          <a:lstStyle/>
          <a:p>
            <a:r>
              <a:rPr lang="cs-CZ" altLang="cs-CZ" sz="32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Řešení smíšených obvodů </a:t>
            </a:r>
            <a:endParaRPr lang="cs-CZ" altLang="cs-CZ" sz="32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12003" name="Rectangle 3"/>
          <p:cNvSpPr>
            <a:spLocks noChangeArrowheads="1"/>
          </p:cNvSpPr>
          <p:nvPr/>
        </p:nvSpPr>
        <p:spPr bwMode="auto">
          <a:xfrm>
            <a:off x="323850" y="981075"/>
            <a:ext cx="4679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Střídavý obvod může být zadám jako:</a:t>
            </a:r>
          </a:p>
        </p:txBody>
      </p:sp>
      <p:grpSp>
        <p:nvGrpSpPr>
          <p:cNvPr id="512074" name="Group 74"/>
          <p:cNvGrpSpPr>
            <a:grpSpLocks/>
          </p:cNvGrpSpPr>
          <p:nvPr/>
        </p:nvGrpSpPr>
        <p:grpSpPr bwMode="auto">
          <a:xfrm>
            <a:off x="661988" y="1484313"/>
            <a:ext cx="2038350" cy="1357312"/>
            <a:chOff x="4181" y="172"/>
            <a:chExt cx="1284" cy="855"/>
          </a:xfrm>
        </p:grpSpPr>
        <p:grpSp>
          <p:nvGrpSpPr>
            <p:cNvPr id="512069" name="Group 69"/>
            <p:cNvGrpSpPr>
              <a:grpSpLocks/>
            </p:cNvGrpSpPr>
            <p:nvPr/>
          </p:nvGrpSpPr>
          <p:grpSpPr bwMode="auto">
            <a:xfrm>
              <a:off x="4331" y="437"/>
              <a:ext cx="1134" cy="590"/>
              <a:chOff x="4241" y="709"/>
              <a:chExt cx="1134" cy="590"/>
            </a:xfrm>
          </p:grpSpPr>
          <p:sp>
            <p:nvSpPr>
              <p:cNvPr id="512060" name="Rectangle 60"/>
              <p:cNvSpPr>
                <a:spLocks noChangeArrowheads="1"/>
              </p:cNvSpPr>
              <p:nvPr/>
            </p:nvSpPr>
            <p:spPr bwMode="auto">
              <a:xfrm>
                <a:off x="4739" y="709"/>
                <a:ext cx="636" cy="590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3600" b="1">
                    <a:solidFill>
                      <a:schemeClr val="bg2"/>
                    </a:solidFill>
                    <a:effectLst/>
                  </a:rPr>
                  <a:t>?</a:t>
                </a:r>
              </a:p>
            </p:txBody>
          </p:sp>
          <p:grpSp>
            <p:nvGrpSpPr>
              <p:cNvPr id="512064" name="Group 64"/>
              <p:cNvGrpSpPr>
                <a:grpSpLocks/>
              </p:cNvGrpSpPr>
              <p:nvPr/>
            </p:nvGrpSpPr>
            <p:grpSpPr bwMode="auto">
              <a:xfrm>
                <a:off x="4241" y="1208"/>
                <a:ext cx="498" cy="91"/>
                <a:chOff x="3198" y="2614"/>
                <a:chExt cx="498" cy="91"/>
              </a:xfrm>
            </p:grpSpPr>
            <p:sp>
              <p:nvSpPr>
                <p:cNvPr id="512061" name="Oval 61"/>
                <p:cNvSpPr>
                  <a:spLocks noChangeArrowheads="1"/>
                </p:cNvSpPr>
                <p:nvPr/>
              </p:nvSpPr>
              <p:spPr bwMode="auto">
                <a:xfrm>
                  <a:off x="3198" y="2614"/>
                  <a:ext cx="91" cy="91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512063" name="Line 63"/>
                <p:cNvSpPr>
                  <a:spLocks noChangeShapeType="1"/>
                </p:cNvSpPr>
                <p:nvPr/>
              </p:nvSpPr>
              <p:spPr bwMode="auto">
                <a:xfrm>
                  <a:off x="3288" y="2659"/>
                  <a:ext cx="408" cy="0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grpSp>
            <p:nvGrpSpPr>
              <p:cNvPr id="512065" name="Group 65"/>
              <p:cNvGrpSpPr>
                <a:grpSpLocks/>
              </p:cNvGrpSpPr>
              <p:nvPr/>
            </p:nvGrpSpPr>
            <p:grpSpPr bwMode="auto">
              <a:xfrm>
                <a:off x="4241" y="709"/>
                <a:ext cx="498" cy="91"/>
                <a:chOff x="3198" y="2614"/>
                <a:chExt cx="498" cy="91"/>
              </a:xfrm>
            </p:grpSpPr>
            <p:sp>
              <p:nvSpPr>
                <p:cNvPr id="512066" name="Oval 66"/>
                <p:cNvSpPr>
                  <a:spLocks noChangeArrowheads="1"/>
                </p:cNvSpPr>
                <p:nvPr/>
              </p:nvSpPr>
              <p:spPr bwMode="auto">
                <a:xfrm>
                  <a:off x="3198" y="2614"/>
                  <a:ext cx="91" cy="91"/>
                </a:xfrm>
                <a:prstGeom prst="ellips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512067" name="Line 67"/>
                <p:cNvSpPr>
                  <a:spLocks noChangeShapeType="1"/>
                </p:cNvSpPr>
                <p:nvPr/>
              </p:nvSpPr>
              <p:spPr bwMode="auto">
                <a:xfrm>
                  <a:off x="3288" y="2659"/>
                  <a:ext cx="408" cy="0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</p:grpSp>
        <p:sp>
          <p:nvSpPr>
            <p:cNvPr id="512070" name="Line 70"/>
            <p:cNvSpPr>
              <a:spLocks noChangeShapeType="1"/>
            </p:cNvSpPr>
            <p:nvPr/>
          </p:nvSpPr>
          <p:spPr bwMode="auto">
            <a:xfrm>
              <a:off x="4376" y="573"/>
              <a:ext cx="0" cy="31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2071" name="Text Box 71"/>
            <p:cNvSpPr txBox="1">
              <a:spLocks noChangeArrowheads="1"/>
            </p:cNvSpPr>
            <p:nvPr/>
          </p:nvSpPr>
          <p:spPr bwMode="auto">
            <a:xfrm>
              <a:off x="4181" y="609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U</a:t>
              </a:r>
              <a:endParaRPr lang="en-US" altLang="cs-CZ" sz="1800" b="1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12072" name="Text Box 72"/>
            <p:cNvSpPr txBox="1">
              <a:spLocks noChangeArrowheads="1"/>
            </p:cNvSpPr>
            <p:nvPr/>
          </p:nvSpPr>
          <p:spPr bwMode="auto">
            <a:xfrm>
              <a:off x="4468" y="172"/>
              <a:ext cx="86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I</a:t>
              </a:r>
              <a:endParaRPr lang="en-US" altLang="cs-CZ" sz="1800" b="1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12073" name="Line 73"/>
            <p:cNvSpPr>
              <a:spLocks noChangeShapeType="1"/>
            </p:cNvSpPr>
            <p:nvPr/>
          </p:nvSpPr>
          <p:spPr bwMode="auto">
            <a:xfrm rot="16200000">
              <a:off x="4593" y="289"/>
              <a:ext cx="0" cy="20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</p:grpSp>
      <p:grpSp>
        <p:nvGrpSpPr>
          <p:cNvPr id="512102" name="Group 102"/>
          <p:cNvGrpSpPr>
            <a:grpSpLocks/>
          </p:cNvGrpSpPr>
          <p:nvPr/>
        </p:nvGrpSpPr>
        <p:grpSpPr bwMode="auto">
          <a:xfrm>
            <a:off x="3779838" y="1412875"/>
            <a:ext cx="3775075" cy="1368425"/>
            <a:chOff x="2586" y="935"/>
            <a:chExt cx="2378" cy="862"/>
          </a:xfrm>
        </p:grpSpPr>
        <p:sp>
          <p:nvSpPr>
            <p:cNvPr id="512077" name="Rectangle 77"/>
            <p:cNvSpPr>
              <a:spLocks noChangeArrowheads="1"/>
            </p:cNvSpPr>
            <p:nvPr/>
          </p:nvSpPr>
          <p:spPr bwMode="auto">
            <a:xfrm>
              <a:off x="3287" y="1207"/>
              <a:ext cx="636" cy="590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cs-CZ" altLang="cs-CZ" sz="3600" b="1">
                  <a:solidFill>
                    <a:schemeClr val="bg2"/>
                  </a:solidFill>
                  <a:effectLst/>
                </a:rPr>
                <a:t>?</a:t>
              </a:r>
            </a:p>
          </p:txBody>
        </p:sp>
        <p:grpSp>
          <p:nvGrpSpPr>
            <p:cNvPr id="512078" name="Group 78"/>
            <p:cNvGrpSpPr>
              <a:grpSpLocks/>
            </p:cNvGrpSpPr>
            <p:nvPr/>
          </p:nvGrpSpPr>
          <p:grpSpPr bwMode="auto">
            <a:xfrm>
              <a:off x="2789" y="1706"/>
              <a:ext cx="498" cy="91"/>
              <a:chOff x="3198" y="2614"/>
              <a:chExt cx="498" cy="91"/>
            </a:xfrm>
          </p:grpSpPr>
          <p:sp>
            <p:nvSpPr>
              <p:cNvPr id="512079" name="Oval 79"/>
              <p:cNvSpPr>
                <a:spLocks noChangeArrowheads="1"/>
              </p:cNvSpPr>
              <p:nvPr/>
            </p:nvSpPr>
            <p:spPr bwMode="auto">
              <a:xfrm>
                <a:off x="3198" y="2614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2080" name="Line 80"/>
              <p:cNvSpPr>
                <a:spLocks noChangeShapeType="1"/>
              </p:cNvSpPr>
              <p:nvPr/>
            </p:nvSpPr>
            <p:spPr bwMode="auto">
              <a:xfrm>
                <a:off x="3288" y="2659"/>
                <a:ext cx="40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512081" name="Group 81"/>
            <p:cNvGrpSpPr>
              <a:grpSpLocks/>
            </p:cNvGrpSpPr>
            <p:nvPr/>
          </p:nvGrpSpPr>
          <p:grpSpPr bwMode="auto">
            <a:xfrm>
              <a:off x="2789" y="1207"/>
              <a:ext cx="498" cy="91"/>
              <a:chOff x="3198" y="2614"/>
              <a:chExt cx="498" cy="91"/>
            </a:xfrm>
          </p:grpSpPr>
          <p:sp>
            <p:nvSpPr>
              <p:cNvPr id="512082" name="Oval 82"/>
              <p:cNvSpPr>
                <a:spLocks noChangeArrowheads="1"/>
              </p:cNvSpPr>
              <p:nvPr/>
            </p:nvSpPr>
            <p:spPr bwMode="auto">
              <a:xfrm>
                <a:off x="3198" y="2614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2083" name="Line 83"/>
              <p:cNvSpPr>
                <a:spLocks noChangeShapeType="1"/>
              </p:cNvSpPr>
              <p:nvPr/>
            </p:nvSpPr>
            <p:spPr bwMode="auto">
              <a:xfrm>
                <a:off x="3288" y="2659"/>
                <a:ext cx="40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512084" name="Line 84"/>
            <p:cNvSpPr>
              <a:spLocks noChangeShapeType="1"/>
            </p:cNvSpPr>
            <p:nvPr/>
          </p:nvSpPr>
          <p:spPr bwMode="auto">
            <a:xfrm>
              <a:off x="2834" y="1343"/>
              <a:ext cx="0" cy="31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2085" name="Text Box 85"/>
            <p:cNvSpPr txBox="1">
              <a:spLocks noChangeArrowheads="1"/>
            </p:cNvSpPr>
            <p:nvPr/>
          </p:nvSpPr>
          <p:spPr bwMode="auto">
            <a:xfrm>
              <a:off x="2586" y="1379"/>
              <a:ext cx="203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U</a:t>
              </a:r>
              <a:r>
                <a:rPr lang="cs-CZ" altLang="cs-CZ" sz="18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1</a:t>
              </a:r>
              <a:endParaRPr lang="en-US" altLang="cs-CZ" sz="1800" b="1" baseline="-2500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12086" name="Text Box 86"/>
            <p:cNvSpPr txBox="1">
              <a:spLocks noChangeArrowheads="1"/>
            </p:cNvSpPr>
            <p:nvPr/>
          </p:nvSpPr>
          <p:spPr bwMode="auto">
            <a:xfrm>
              <a:off x="2922" y="942"/>
              <a:ext cx="13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I</a:t>
              </a:r>
              <a:r>
                <a:rPr lang="cs-CZ" altLang="cs-CZ" sz="18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1</a:t>
              </a:r>
              <a:endParaRPr lang="en-US" altLang="cs-CZ" sz="1800" b="1" baseline="-2500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12087" name="Line 87"/>
            <p:cNvSpPr>
              <a:spLocks noChangeShapeType="1"/>
            </p:cNvSpPr>
            <p:nvPr/>
          </p:nvSpPr>
          <p:spPr bwMode="auto">
            <a:xfrm rot="16200000">
              <a:off x="3051" y="1059"/>
              <a:ext cx="0" cy="20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512088" name="Group 88"/>
            <p:cNvGrpSpPr>
              <a:grpSpLocks/>
            </p:cNvGrpSpPr>
            <p:nvPr/>
          </p:nvGrpSpPr>
          <p:grpSpPr bwMode="auto">
            <a:xfrm rot="10800000">
              <a:off x="3924" y="1706"/>
              <a:ext cx="498" cy="91"/>
              <a:chOff x="3198" y="2614"/>
              <a:chExt cx="498" cy="91"/>
            </a:xfrm>
          </p:grpSpPr>
          <p:sp>
            <p:nvSpPr>
              <p:cNvPr id="512089" name="Oval 89"/>
              <p:cNvSpPr>
                <a:spLocks noChangeArrowheads="1"/>
              </p:cNvSpPr>
              <p:nvPr/>
            </p:nvSpPr>
            <p:spPr bwMode="auto">
              <a:xfrm>
                <a:off x="3198" y="2614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2090" name="Line 90"/>
              <p:cNvSpPr>
                <a:spLocks noChangeShapeType="1"/>
              </p:cNvSpPr>
              <p:nvPr/>
            </p:nvSpPr>
            <p:spPr bwMode="auto">
              <a:xfrm>
                <a:off x="3288" y="2659"/>
                <a:ext cx="40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512091" name="Group 91"/>
            <p:cNvGrpSpPr>
              <a:grpSpLocks/>
            </p:cNvGrpSpPr>
            <p:nvPr/>
          </p:nvGrpSpPr>
          <p:grpSpPr bwMode="auto">
            <a:xfrm rot="10800000">
              <a:off x="3923" y="1207"/>
              <a:ext cx="498" cy="91"/>
              <a:chOff x="3198" y="2614"/>
              <a:chExt cx="498" cy="91"/>
            </a:xfrm>
          </p:grpSpPr>
          <p:sp>
            <p:nvSpPr>
              <p:cNvPr id="512092" name="Oval 92"/>
              <p:cNvSpPr>
                <a:spLocks noChangeArrowheads="1"/>
              </p:cNvSpPr>
              <p:nvPr/>
            </p:nvSpPr>
            <p:spPr bwMode="auto">
              <a:xfrm>
                <a:off x="3198" y="2614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2093" name="Line 93"/>
              <p:cNvSpPr>
                <a:spLocks noChangeShapeType="1"/>
              </p:cNvSpPr>
              <p:nvPr/>
            </p:nvSpPr>
            <p:spPr bwMode="auto">
              <a:xfrm>
                <a:off x="3288" y="2659"/>
                <a:ext cx="40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512094" name="Rectangle 94"/>
            <p:cNvSpPr>
              <a:spLocks noChangeArrowheads="1"/>
            </p:cNvSpPr>
            <p:nvPr/>
          </p:nvSpPr>
          <p:spPr bwMode="auto">
            <a:xfrm>
              <a:off x="4649" y="1344"/>
              <a:ext cx="137" cy="272"/>
            </a:xfrm>
            <a:prstGeom prst="rect">
              <a:avLst/>
            </a:prstGeom>
            <a:noFill/>
            <a:ln w="38100" algn="ctr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cxnSp>
          <p:nvCxnSpPr>
            <p:cNvPr id="512095" name="AutoShape 95"/>
            <p:cNvCxnSpPr>
              <a:cxnSpLocks noChangeShapeType="1"/>
              <a:stCxn id="512094" idx="0"/>
              <a:endCxn id="512092" idx="2"/>
            </p:cNvCxnSpPr>
            <p:nvPr/>
          </p:nvCxnSpPr>
          <p:spPr bwMode="auto">
            <a:xfrm rot="5400000" flipH="1">
              <a:off x="4536" y="1150"/>
              <a:ext cx="79" cy="285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2096" name="AutoShape 96"/>
            <p:cNvCxnSpPr>
              <a:cxnSpLocks noChangeShapeType="1"/>
              <a:stCxn id="512094" idx="2"/>
              <a:endCxn id="512089" idx="2"/>
            </p:cNvCxnSpPr>
            <p:nvPr/>
          </p:nvCxnSpPr>
          <p:spPr bwMode="auto">
            <a:xfrm rot="5400000">
              <a:off x="4514" y="1548"/>
              <a:ext cx="124" cy="284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2097" name="Text Box 97"/>
            <p:cNvSpPr txBox="1">
              <a:spLocks noChangeArrowheads="1"/>
            </p:cNvSpPr>
            <p:nvPr/>
          </p:nvSpPr>
          <p:spPr bwMode="auto">
            <a:xfrm>
              <a:off x="4830" y="1397"/>
              <a:ext cx="134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Z</a:t>
              </a:r>
              <a:endParaRPr lang="en-US" altLang="cs-CZ" sz="1800" b="1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12098" name="Line 98"/>
            <p:cNvSpPr>
              <a:spLocks noChangeShapeType="1"/>
            </p:cNvSpPr>
            <p:nvPr/>
          </p:nvSpPr>
          <p:spPr bwMode="auto">
            <a:xfrm>
              <a:off x="4377" y="1344"/>
              <a:ext cx="0" cy="31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2099" name="Text Box 99"/>
            <p:cNvSpPr txBox="1">
              <a:spLocks noChangeArrowheads="1"/>
            </p:cNvSpPr>
            <p:nvPr/>
          </p:nvSpPr>
          <p:spPr bwMode="auto">
            <a:xfrm>
              <a:off x="4129" y="1397"/>
              <a:ext cx="203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U</a:t>
              </a:r>
              <a:r>
                <a:rPr lang="cs-CZ" altLang="cs-CZ" sz="18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2</a:t>
              </a:r>
              <a:endParaRPr lang="en-US" altLang="cs-CZ" sz="1800" b="1" baseline="-2500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12100" name="Text Box 100"/>
            <p:cNvSpPr txBox="1">
              <a:spLocks noChangeArrowheads="1"/>
            </p:cNvSpPr>
            <p:nvPr/>
          </p:nvSpPr>
          <p:spPr bwMode="auto">
            <a:xfrm>
              <a:off x="4014" y="935"/>
              <a:ext cx="13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I</a:t>
              </a:r>
              <a:r>
                <a:rPr lang="cs-CZ" altLang="cs-CZ" sz="18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2</a:t>
              </a:r>
              <a:endParaRPr lang="en-US" altLang="cs-CZ" sz="1800" b="1" baseline="-25000">
                <a:solidFill>
                  <a:schemeClr val="bg2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12101" name="Line 101"/>
            <p:cNvSpPr>
              <a:spLocks noChangeShapeType="1"/>
            </p:cNvSpPr>
            <p:nvPr/>
          </p:nvSpPr>
          <p:spPr bwMode="auto">
            <a:xfrm rot="16200000">
              <a:off x="4161" y="1060"/>
              <a:ext cx="0" cy="20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</p:grpSp>
      <p:sp>
        <p:nvSpPr>
          <p:cNvPr id="512103" name="Rectangle 103"/>
          <p:cNvSpPr>
            <a:spLocks noChangeArrowheads="1"/>
          </p:cNvSpPr>
          <p:nvPr/>
        </p:nvSpPr>
        <p:spPr bwMode="auto">
          <a:xfrm>
            <a:off x="757238" y="3141663"/>
            <a:ext cx="25193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dvojpól (jednobran) </a:t>
            </a:r>
          </a:p>
        </p:txBody>
      </p:sp>
      <p:sp>
        <p:nvSpPr>
          <p:cNvPr id="512104" name="Rectangle 104"/>
          <p:cNvSpPr>
            <a:spLocks noChangeArrowheads="1"/>
          </p:cNvSpPr>
          <p:nvPr/>
        </p:nvSpPr>
        <p:spPr bwMode="auto">
          <a:xfrm>
            <a:off x="4427538" y="3141663"/>
            <a:ext cx="25193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čtyřpól (dvojbran) </a:t>
            </a:r>
          </a:p>
        </p:txBody>
      </p:sp>
      <p:sp>
        <p:nvSpPr>
          <p:cNvPr id="512105" name="Rectangle 105"/>
          <p:cNvSpPr>
            <a:spLocks noChangeArrowheads="1"/>
          </p:cNvSpPr>
          <p:nvPr/>
        </p:nvSpPr>
        <p:spPr bwMode="auto">
          <a:xfrm>
            <a:off x="250825" y="3716338"/>
            <a:ext cx="8713788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Pomocí dvojpólu  lze řešit například spotřebič, pomocí čtyřpólu vedení nebo transformátor.  </a:t>
            </a:r>
          </a:p>
        </p:txBody>
      </p:sp>
      <p:sp>
        <p:nvSpPr>
          <p:cNvPr id="512106" name="Rectangle 106"/>
          <p:cNvSpPr>
            <a:spLocks noChangeArrowheads="1"/>
          </p:cNvSpPr>
          <p:nvPr/>
        </p:nvSpPr>
        <p:spPr bwMode="auto">
          <a:xfrm>
            <a:off x="250825" y="4546600"/>
            <a:ext cx="8713788" cy="204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1611313" indent="-1611313" algn="l">
              <a:tabLst>
                <a:tab pos="35401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2168525" indent="-285750" algn="l">
              <a:buClr>
                <a:schemeClr val="accent2"/>
              </a:buClr>
              <a:tabLst>
                <a:tab pos="35401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2576513" indent="-228600" algn="l">
              <a:buClr>
                <a:schemeClr val="tx2"/>
              </a:buClr>
              <a:tabLst>
                <a:tab pos="35401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2984500" indent="-228600" algn="l">
              <a:buClr>
                <a:schemeClr val="accent2"/>
              </a:buClr>
              <a:tabLst>
                <a:tab pos="3540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3392488" indent="-228600" algn="l">
              <a:tabLst>
                <a:tab pos="3540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3849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4306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4764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52212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Nejčastější zadání: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a) 	dvojpól 	je dáno napětí nebo proud a jsou známy parametry dvojpólu. Řeší se proud nebo napětí a poměry uvnitř dvojpólu.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b)	čtyřpól	je dáno výstupní napětí nebo proud, zátěž a parametry čtyřpólu. Řeší se hodnoty vstupních veličin. </a:t>
            </a:r>
          </a:p>
        </p:txBody>
      </p:sp>
      <p:pic>
        <p:nvPicPr>
          <p:cNvPr id="512107" name="Picture 107" descr="MC90043735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15888"/>
            <a:ext cx="2120900" cy="145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2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2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2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12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2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2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69863"/>
            <a:ext cx="4176713" cy="719137"/>
          </a:xfrm>
        </p:spPr>
        <p:txBody>
          <a:bodyPr/>
          <a:lstStyle/>
          <a:p>
            <a:r>
              <a:rPr lang="cs-CZ" altLang="cs-CZ" sz="32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Výpočet dvojpólu </a:t>
            </a:r>
            <a:endParaRPr lang="cs-CZ" altLang="cs-CZ" sz="32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13027" name="Rectangle 3"/>
          <p:cNvSpPr>
            <a:spLocks noChangeArrowheads="1"/>
          </p:cNvSpPr>
          <p:nvPr/>
        </p:nvSpPr>
        <p:spPr bwMode="auto">
          <a:xfrm>
            <a:off x="179388" y="962025"/>
            <a:ext cx="5329237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Napětí v daném obvodu je 50 V. Parametry obvod – R=1k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, X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C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=5k, X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=2k. Vypočítejte proudy v obvodu a nakreslete fázorový diagram</a:t>
            </a:r>
          </a:p>
        </p:txBody>
      </p:sp>
      <p:sp>
        <p:nvSpPr>
          <p:cNvPr id="513069" name="Rectangle 45"/>
          <p:cNvSpPr>
            <a:spLocks noChangeArrowheads="1"/>
          </p:cNvSpPr>
          <p:nvPr/>
        </p:nvSpPr>
        <p:spPr bwMode="auto">
          <a:xfrm>
            <a:off x="179388" y="2781300"/>
            <a:ext cx="26654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Impedance v 1. větvi:</a:t>
            </a:r>
          </a:p>
        </p:txBody>
      </p:sp>
      <p:grpSp>
        <p:nvGrpSpPr>
          <p:cNvPr id="513072" name="Group 48"/>
          <p:cNvGrpSpPr>
            <a:grpSpLocks/>
          </p:cNvGrpSpPr>
          <p:nvPr/>
        </p:nvGrpSpPr>
        <p:grpSpPr bwMode="auto">
          <a:xfrm>
            <a:off x="5795963" y="260350"/>
            <a:ext cx="3024187" cy="3313113"/>
            <a:chOff x="340" y="164"/>
            <a:chExt cx="1905" cy="2087"/>
          </a:xfrm>
        </p:grpSpPr>
        <p:grpSp>
          <p:nvGrpSpPr>
            <p:cNvPr id="513073" name="Group 49"/>
            <p:cNvGrpSpPr>
              <a:grpSpLocks/>
            </p:cNvGrpSpPr>
            <p:nvPr/>
          </p:nvGrpSpPr>
          <p:grpSpPr bwMode="auto">
            <a:xfrm>
              <a:off x="340" y="164"/>
              <a:ext cx="1905" cy="2087"/>
              <a:chOff x="204" y="481"/>
              <a:chExt cx="1905" cy="2087"/>
            </a:xfrm>
          </p:grpSpPr>
          <p:sp>
            <p:nvSpPr>
              <p:cNvPr id="513074" name="Line 50"/>
              <p:cNvSpPr>
                <a:spLocks noChangeShapeType="1"/>
              </p:cNvSpPr>
              <p:nvPr/>
            </p:nvSpPr>
            <p:spPr bwMode="auto">
              <a:xfrm rot="16200000">
                <a:off x="816" y="616"/>
                <a:ext cx="0" cy="58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3075" name="Line 51"/>
              <p:cNvSpPr>
                <a:spLocks noChangeShapeType="1"/>
              </p:cNvSpPr>
              <p:nvPr/>
            </p:nvSpPr>
            <p:spPr bwMode="auto">
              <a:xfrm rot="10800000">
                <a:off x="431" y="2069"/>
                <a:ext cx="27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3076" name="Text Box 52"/>
              <p:cNvSpPr txBox="1">
                <a:spLocks noChangeArrowheads="1"/>
              </p:cNvSpPr>
              <p:nvPr/>
            </p:nvSpPr>
            <p:spPr bwMode="auto">
              <a:xfrm>
                <a:off x="1156" y="2330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Û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3077" name="Text Box 53"/>
              <p:cNvSpPr txBox="1">
                <a:spLocks noChangeArrowheads="1"/>
              </p:cNvSpPr>
              <p:nvPr/>
            </p:nvSpPr>
            <p:spPr bwMode="auto">
              <a:xfrm>
                <a:off x="613" y="2103"/>
                <a:ext cx="90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Î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3078" name="Oval 54"/>
              <p:cNvSpPr>
                <a:spLocks noChangeAspect="1" noChangeArrowheads="1"/>
              </p:cNvSpPr>
              <p:nvPr/>
            </p:nvSpPr>
            <p:spPr bwMode="auto">
              <a:xfrm>
                <a:off x="1020" y="1796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  <a:sym typeface="Symbol" panose="05050102010706020507" pitchFamily="18" charset="2"/>
                  </a:rPr>
                  <a:t></a:t>
                </a:r>
              </a:p>
            </p:txBody>
          </p:sp>
          <p:sp>
            <p:nvSpPr>
              <p:cNvPr id="513079" name="Text Box 55"/>
              <p:cNvSpPr txBox="1">
                <a:spLocks noChangeArrowheads="1"/>
              </p:cNvSpPr>
              <p:nvPr/>
            </p:nvSpPr>
            <p:spPr bwMode="auto">
              <a:xfrm>
                <a:off x="722" y="481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3080" name="Text Box 56"/>
              <p:cNvSpPr txBox="1">
                <a:spLocks noChangeArrowheads="1"/>
              </p:cNvSpPr>
              <p:nvPr/>
            </p:nvSpPr>
            <p:spPr bwMode="auto">
              <a:xfrm>
                <a:off x="975" y="1525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C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3081" name="Rectangle 57"/>
              <p:cNvSpPr>
                <a:spLocks noChangeArrowheads="1"/>
              </p:cNvSpPr>
              <p:nvPr/>
            </p:nvSpPr>
            <p:spPr bwMode="auto">
              <a:xfrm rot="5400000">
                <a:off x="725" y="594"/>
                <a:ext cx="136" cy="363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513082" name="Group 58"/>
              <p:cNvGrpSpPr>
                <a:grpSpLocks/>
              </p:cNvGrpSpPr>
              <p:nvPr/>
            </p:nvGrpSpPr>
            <p:grpSpPr bwMode="auto">
              <a:xfrm rot="21600000">
                <a:off x="1338" y="707"/>
                <a:ext cx="410" cy="69"/>
                <a:chOff x="294" y="3589"/>
                <a:chExt cx="410" cy="69"/>
              </a:xfrm>
            </p:grpSpPr>
            <p:grpSp>
              <p:nvGrpSpPr>
                <p:cNvPr id="513083" name="Group 59"/>
                <p:cNvGrpSpPr>
                  <a:grpSpLocks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3084" name="Arc 60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513085" name="Arc 61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513086" name="Group 62"/>
                <p:cNvGrpSpPr>
                  <a:grpSpLocks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3087" name="Arc 6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513088" name="Arc 6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513089" name="Group 65"/>
                <p:cNvGrpSpPr>
                  <a:grpSpLocks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3090" name="Arc 66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513091" name="Arc 67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sp>
            <p:nvSpPr>
              <p:cNvPr id="513092" name="Line 68"/>
              <p:cNvSpPr>
                <a:spLocks noChangeShapeType="1"/>
              </p:cNvSpPr>
              <p:nvPr/>
            </p:nvSpPr>
            <p:spPr bwMode="auto">
              <a:xfrm rot="16200000" flipV="1">
                <a:off x="1156" y="595"/>
                <a:ext cx="0" cy="364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3093" name="Text Box 69"/>
              <p:cNvSpPr txBox="1">
                <a:spLocks noChangeArrowheads="1"/>
              </p:cNvSpPr>
              <p:nvPr/>
            </p:nvSpPr>
            <p:spPr bwMode="auto">
              <a:xfrm>
                <a:off x="1473" y="481"/>
                <a:ext cx="14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L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grpSp>
            <p:nvGrpSpPr>
              <p:cNvPr id="513094" name="Group 70"/>
              <p:cNvGrpSpPr>
                <a:grpSpLocks/>
              </p:cNvGrpSpPr>
              <p:nvPr/>
            </p:nvGrpSpPr>
            <p:grpSpPr bwMode="auto">
              <a:xfrm rot="5400000">
                <a:off x="1098" y="1469"/>
                <a:ext cx="228" cy="68"/>
                <a:chOff x="736" y="1752"/>
                <a:chExt cx="228" cy="68"/>
              </a:xfrm>
            </p:grpSpPr>
            <p:sp>
              <p:nvSpPr>
                <p:cNvPr id="513095" name="Line 71"/>
                <p:cNvSpPr>
                  <a:spLocks noChangeShapeType="1"/>
                </p:cNvSpPr>
                <p:nvPr/>
              </p:nvSpPr>
              <p:spPr bwMode="auto">
                <a:xfrm>
                  <a:off x="736" y="1752"/>
                  <a:ext cx="227" cy="0"/>
                </a:xfrm>
                <a:prstGeom prst="line">
                  <a:avLst/>
                </a:prstGeom>
                <a:noFill/>
                <a:ln w="635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513096" name="Line 72"/>
                <p:cNvSpPr>
                  <a:spLocks noChangeShapeType="1"/>
                </p:cNvSpPr>
                <p:nvPr/>
              </p:nvSpPr>
              <p:spPr bwMode="auto">
                <a:xfrm>
                  <a:off x="737" y="1820"/>
                  <a:ext cx="227" cy="0"/>
                </a:xfrm>
                <a:prstGeom prst="line">
                  <a:avLst/>
                </a:prstGeom>
                <a:noFill/>
                <a:ln w="635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513097" name="Line 73"/>
              <p:cNvSpPr>
                <a:spLocks noChangeShapeType="1"/>
              </p:cNvSpPr>
              <p:nvPr/>
            </p:nvSpPr>
            <p:spPr bwMode="auto">
              <a:xfrm rot="16200000">
                <a:off x="1542" y="661"/>
                <a:ext cx="0" cy="49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3098" name="Line 74"/>
              <p:cNvSpPr>
                <a:spLocks noChangeShapeType="1"/>
              </p:cNvSpPr>
              <p:nvPr/>
            </p:nvSpPr>
            <p:spPr bwMode="auto">
              <a:xfrm rot="16200000">
                <a:off x="1225" y="1093"/>
                <a:ext cx="0" cy="49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3099" name="Text Box 75"/>
              <p:cNvSpPr txBox="1">
                <a:spLocks noChangeArrowheads="1"/>
              </p:cNvSpPr>
              <p:nvPr/>
            </p:nvSpPr>
            <p:spPr bwMode="auto">
              <a:xfrm>
                <a:off x="1428" y="923"/>
                <a:ext cx="229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Û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L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3100" name="Text Box 76"/>
              <p:cNvSpPr txBox="1">
                <a:spLocks noChangeArrowheads="1"/>
              </p:cNvSpPr>
              <p:nvPr/>
            </p:nvSpPr>
            <p:spPr bwMode="auto">
              <a:xfrm>
                <a:off x="722" y="923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Û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R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3101" name="Text Box 77"/>
              <p:cNvSpPr txBox="1">
                <a:spLocks noChangeArrowheads="1"/>
              </p:cNvSpPr>
              <p:nvPr/>
            </p:nvSpPr>
            <p:spPr bwMode="auto">
              <a:xfrm>
                <a:off x="1111" y="1071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Û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C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3102" name="Line 78"/>
              <p:cNvSpPr>
                <a:spLocks noChangeShapeType="1"/>
              </p:cNvSpPr>
              <p:nvPr/>
            </p:nvSpPr>
            <p:spPr bwMode="auto">
              <a:xfrm rot="16200000">
                <a:off x="1225" y="2046"/>
                <a:ext cx="0" cy="49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3103" name="Oval 79"/>
              <p:cNvSpPr>
                <a:spLocks noChangeArrowheads="1"/>
              </p:cNvSpPr>
              <p:nvPr/>
            </p:nvSpPr>
            <p:spPr bwMode="auto">
              <a:xfrm>
                <a:off x="204" y="1479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3104" name="Oval 80"/>
              <p:cNvSpPr>
                <a:spLocks noChangeArrowheads="1"/>
              </p:cNvSpPr>
              <p:nvPr/>
            </p:nvSpPr>
            <p:spPr bwMode="auto">
              <a:xfrm>
                <a:off x="2018" y="1479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513105" name="AutoShape 81"/>
              <p:cNvCxnSpPr>
                <a:cxnSpLocks noChangeShapeType="1"/>
                <a:stCxn id="513081" idx="2"/>
                <a:endCxn id="513103" idx="0"/>
              </p:cNvCxnSpPr>
              <p:nvPr/>
            </p:nvCxnSpPr>
            <p:spPr bwMode="auto">
              <a:xfrm rot="10800000" flipV="1">
                <a:off x="250" y="777"/>
                <a:ext cx="350" cy="69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3106" name="Freeform 82"/>
              <p:cNvSpPr>
                <a:spLocks/>
              </p:cNvSpPr>
              <p:nvPr/>
            </p:nvSpPr>
            <p:spPr bwMode="auto">
              <a:xfrm>
                <a:off x="1746" y="754"/>
                <a:ext cx="317" cy="725"/>
              </a:xfrm>
              <a:custGeom>
                <a:avLst/>
                <a:gdLst>
                  <a:gd name="T0" fmla="*/ 0 w 317"/>
                  <a:gd name="T1" fmla="*/ 0 h 725"/>
                  <a:gd name="T2" fmla="*/ 317 w 317"/>
                  <a:gd name="T3" fmla="*/ 0 h 725"/>
                  <a:gd name="T4" fmla="*/ 317 w 317"/>
                  <a:gd name="T5" fmla="*/ 725 h 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7" h="725">
                    <a:moveTo>
                      <a:pt x="0" y="0"/>
                    </a:moveTo>
                    <a:lnTo>
                      <a:pt x="317" y="0"/>
                    </a:lnTo>
                    <a:lnTo>
                      <a:pt x="317" y="725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3107" name="Line 83"/>
              <p:cNvSpPr>
                <a:spLocks noChangeShapeType="1"/>
              </p:cNvSpPr>
              <p:nvPr/>
            </p:nvSpPr>
            <p:spPr bwMode="auto">
              <a:xfrm flipH="1">
                <a:off x="294" y="1525"/>
                <a:ext cx="90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3108" name="Line 84"/>
              <p:cNvSpPr>
                <a:spLocks noChangeShapeType="1"/>
              </p:cNvSpPr>
              <p:nvPr/>
            </p:nvSpPr>
            <p:spPr bwMode="auto">
              <a:xfrm flipH="1">
                <a:off x="1247" y="1525"/>
                <a:ext cx="771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513109" name="AutoShape 85"/>
              <p:cNvCxnSpPr>
                <a:cxnSpLocks noChangeShapeType="1"/>
                <a:stCxn id="513078" idx="2"/>
                <a:endCxn id="513103" idx="4"/>
              </p:cNvCxnSpPr>
              <p:nvPr/>
            </p:nvCxnSpPr>
            <p:spPr bwMode="auto">
              <a:xfrm rot="10800000">
                <a:off x="250" y="1582"/>
                <a:ext cx="758" cy="418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3110" name="AutoShape 86"/>
              <p:cNvCxnSpPr>
                <a:cxnSpLocks noChangeShapeType="1"/>
                <a:stCxn id="513078" idx="6"/>
                <a:endCxn id="513104" idx="4"/>
              </p:cNvCxnSpPr>
              <p:nvPr/>
            </p:nvCxnSpPr>
            <p:spPr bwMode="auto">
              <a:xfrm flipV="1">
                <a:off x="1440" y="1582"/>
                <a:ext cx="624" cy="418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13111" name="Line 87"/>
            <p:cNvSpPr>
              <a:spLocks noChangeShapeType="1"/>
            </p:cNvSpPr>
            <p:nvPr/>
          </p:nvSpPr>
          <p:spPr bwMode="auto">
            <a:xfrm>
              <a:off x="521" y="1299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3112" name="Line 88"/>
            <p:cNvSpPr>
              <a:spLocks noChangeShapeType="1"/>
            </p:cNvSpPr>
            <p:nvPr/>
          </p:nvSpPr>
          <p:spPr bwMode="auto">
            <a:xfrm rot="16200000">
              <a:off x="317" y="754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3113" name="Text Box 89"/>
            <p:cNvSpPr txBox="1">
              <a:spLocks noChangeArrowheads="1"/>
            </p:cNvSpPr>
            <p:nvPr/>
          </p:nvSpPr>
          <p:spPr bwMode="auto">
            <a:xfrm>
              <a:off x="476" y="754"/>
              <a:ext cx="23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RL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513114" name="Text Box 90"/>
            <p:cNvSpPr txBox="1">
              <a:spLocks noChangeArrowheads="1"/>
            </p:cNvSpPr>
            <p:nvPr/>
          </p:nvSpPr>
          <p:spPr bwMode="auto">
            <a:xfrm>
              <a:off x="521" y="1299"/>
              <a:ext cx="16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C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</p:grpSp>
      <p:graphicFrame>
        <p:nvGraphicFramePr>
          <p:cNvPr id="513115" name="Object 91"/>
          <p:cNvGraphicFramePr>
            <a:graphicFrameLocks noChangeAspect="1"/>
          </p:cNvGraphicFramePr>
          <p:nvPr/>
        </p:nvGraphicFramePr>
        <p:xfrm>
          <a:off x="539750" y="3213100"/>
          <a:ext cx="32385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56" name="Rovnice" r:id="rId3" imgW="1701720" imgH="241200" progId="Equation.3">
                  <p:embed/>
                </p:oleObj>
              </mc:Choice>
              <mc:Fallback>
                <p:oleObj name="Rovnice" r:id="rId3" imgW="1701720" imgH="241200" progId="Equation.3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213100"/>
                        <a:ext cx="3238500" cy="4587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16" name="Rectangle 92"/>
          <p:cNvSpPr>
            <a:spLocks noChangeArrowheads="1"/>
          </p:cNvSpPr>
          <p:nvPr/>
        </p:nvSpPr>
        <p:spPr bwMode="auto">
          <a:xfrm>
            <a:off x="323850" y="3789363"/>
            <a:ext cx="28797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Impedance ve 2. větvi:</a:t>
            </a:r>
          </a:p>
        </p:txBody>
      </p:sp>
      <p:graphicFrame>
        <p:nvGraphicFramePr>
          <p:cNvPr id="513117" name="Object 93"/>
          <p:cNvGraphicFramePr>
            <a:graphicFrameLocks noChangeAspect="1"/>
          </p:cNvGraphicFramePr>
          <p:nvPr/>
        </p:nvGraphicFramePr>
        <p:xfrm>
          <a:off x="3203575" y="3738563"/>
          <a:ext cx="26812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57" name="Rovnice" r:id="rId5" imgW="1409400" imgH="253800" progId="Equation.3">
                  <p:embed/>
                </p:oleObj>
              </mc:Choice>
              <mc:Fallback>
                <p:oleObj name="Rovnice" r:id="rId5" imgW="1409400" imgH="253800" progId="Equation.3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738563"/>
                        <a:ext cx="2681288" cy="482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18" name="Rectangle 94"/>
          <p:cNvSpPr>
            <a:spLocks noChangeArrowheads="1"/>
          </p:cNvSpPr>
          <p:nvPr/>
        </p:nvSpPr>
        <p:spPr bwMode="auto">
          <a:xfrm>
            <a:off x="971550" y="4508500"/>
            <a:ext cx="20875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Proud v 1. větvi:</a:t>
            </a:r>
          </a:p>
        </p:txBody>
      </p:sp>
      <p:graphicFrame>
        <p:nvGraphicFramePr>
          <p:cNvPr id="513119" name="Object 95"/>
          <p:cNvGraphicFramePr>
            <a:graphicFrameLocks noChangeAspect="1"/>
          </p:cNvGraphicFramePr>
          <p:nvPr/>
        </p:nvGraphicFramePr>
        <p:xfrm>
          <a:off x="3203575" y="4292600"/>
          <a:ext cx="3349625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58" name="Rovnice" r:id="rId7" imgW="2120760" imgH="482400" progId="Equation.3">
                  <p:embed/>
                </p:oleObj>
              </mc:Choice>
              <mc:Fallback>
                <p:oleObj name="Rovnice" r:id="rId7" imgW="2120760" imgH="482400" progId="Equation.3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292600"/>
                        <a:ext cx="3349625" cy="7604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20" name="Rectangle 96"/>
          <p:cNvSpPr>
            <a:spLocks noChangeArrowheads="1"/>
          </p:cNvSpPr>
          <p:nvPr/>
        </p:nvSpPr>
        <p:spPr bwMode="auto">
          <a:xfrm>
            <a:off x="827088" y="5356225"/>
            <a:ext cx="22320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Proud ve 2. větvi:</a:t>
            </a:r>
          </a:p>
        </p:txBody>
      </p:sp>
      <p:graphicFrame>
        <p:nvGraphicFramePr>
          <p:cNvPr id="513121" name="Object 97"/>
          <p:cNvGraphicFramePr>
            <a:graphicFrameLocks noChangeAspect="1"/>
          </p:cNvGraphicFramePr>
          <p:nvPr/>
        </p:nvGraphicFramePr>
        <p:xfrm>
          <a:off x="3203575" y="5116513"/>
          <a:ext cx="2627313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59" name="Rovnice" r:id="rId9" imgW="1663560" imgH="482400" progId="Equation.3">
                  <p:embed/>
                </p:oleObj>
              </mc:Choice>
              <mc:Fallback>
                <p:oleObj name="Rovnice" r:id="rId9" imgW="1663560" imgH="482400" progId="Equation.3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116513"/>
                        <a:ext cx="2627313" cy="7604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22" name="Rectangle 98"/>
          <p:cNvSpPr>
            <a:spLocks noChangeArrowheads="1"/>
          </p:cNvSpPr>
          <p:nvPr/>
        </p:nvSpPr>
        <p:spPr bwMode="auto">
          <a:xfrm>
            <a:off x="827088" y="6021388"/>
            <a:ext cx="22320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Celkový proud:</a:t>
            </a:r>
          </a:p>
        </p:txBody>
      </p:sp>
      <p:graphicFrame>
        <p:nvGraphicFramePr>
          <p:cNvPr id="513123" name="Object 99"/>
          <p:cNvGraphicFramePr>
            <a:graphicFrameLocks noChangeAspect="1"/>
          </p:cNvGraphicFramePr>
          <p:nvPr/>
        </p:nvGraphicFramePr>
        <p:xfrm>
          <a:off x="3203575" y="5949950"/>
          <a:ext cx="52562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60" name="Rovnice" r:id="rId11" imgW="2705040" imgH="253800" progId="Equation.3">
                  <p:embed/>
                </p:oleObj>
              </mc:Choice>
              <mc:Fallback>
                <p:oleObj name="Rovnice" r:id="rId11" imgW="2705040" imgH="253800" progId="Equation.3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949950"/>
                        <a:ext cx="5256213" cy="4953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3125" name="Picture 101" descr="MC900442139[1]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716338"/>
            <a:ext cx="1654175" cy="168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3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3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3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3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13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3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3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13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3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3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1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3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3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3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13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3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3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1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3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3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1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88913"/>
            <a:ext cx="4176713" cy="719137"/>
          </a:xfrm>
        </p:spPr>
        <p:txBody>
          <a:bodyPr/>
          <a:lstStyle/>
          <a:p>
            <a:r>
              <a:rPr lang="cs-CZ" altLang="cs-CZ" sz="32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Výpočet dvojpólu </a:t>
            </a:r>
            <a:endParaRPr lang="cs-CZ" altLang="cs-CZ" sz="32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14051" name="Rectangle 3"/>
          <p:cNvSpPr>
            <a:spLocks noChangeArrowheads="1"/>
          </p:cNvSpPr>
          <p:nvPr/>
        </p:nvSpPr>
        <p:spPr bwMode="auto">
          <a:xfrm>
            <a:off x="179388" y="981075"/>
            <a:ext cx="5329237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Napětí v daném obvodu je 50 V. Parametry obvod – R=1k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, X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C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=5k, X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L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=2k. Vypočítejte proudy v obvodu, celkovou admitanci a nakreslete fázorový diagram</a:t>
            </a:r>
          </a:p>
        </p:txBody>
      </p:sp>
      <p:sp>
        <p:nvSpPr>
          <p:cNvPr id="514052" name="Rectangle 4"/>
          <p:cNvSpPr>
            <a:spLocks noChangeArrowheads="1"/>
          </p:cNvSpPr>
          <p:nvPr/>
        </p:nvSpPr>
        <p:spPr bwMode="auto">
          <a:xfrm>
            <a:off x="3348038" y="3500438"/>
            <a:ext cx="26654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Celková admitance:</a:t>
            </a:r>
          </a:p>
        </p:txBody>
      </p:sp>
      <p:grpSp>
        <p:nvGrpSpPr>
          <p:cNvPr id="514053" name="Group 5"/>
          <p:cNvGrpSpPr>
            <a:grpSpLocks/>
          </p:cNvGrpSpPr>
          <p:nvPr/>
        </p:nvGrpSpPr>
        <p:grpSpPr bwMode="auto">
          <a:xfrm>
            <a:off x="5795963" y="260350"/>
            <a:ext cx="3024187" cy="3313113"/>
            <a:chOff x="340" y="164"/>
            <a:chExt cx="1905" cy="2087"/>
          </a:xfrm>
        </p:grpSpPr>
        <p:grpSp>
          <p:nvGrpSpPr>
            <p:cNvPr id="514054" name="Group 6"/>
            <p:cNvGrpSpPr>
              <a:grpSpLocks/>
            </p:cNvGrpSpPr>
            <p:nvPr/>
          </p:nvGrpSpPr>
          <p:grpSpPr bwMode="auto">
            <a:xfrm>
              <a:off x="340" y="164"/>
              <a:ext cx="1905" cy="2087"/>
              <a:chOff x="204" y="481"/>
              <a:chExt cx="1905" cy="2087"/>
            </a:xfrm>
          </p:grpSpPr>
          <p:sp>
            <p:nvSpPr>
              <p:cNvPr id="514055" name="Line 7"/>
              <p:cNvSpPr>
                <a:spLocks noChangeShapeType="1"/>
              </p:cNvSpPr>
              <p:nvPr/>
            </p:nvSpPr>
            <p:spPr bwMode="auto">
              <a:xfrm rot="16200000">
                <a:off x="816" y="616"/>
                <a:ext cx="0" cy="58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4056" name="Line 8"/>
              <p:cNvSpPr>
                <a:spLocks noChangeShapeType="1"/>
              </p:cNvSpPr>
              <p:nvPr/>
            </p:nvSpPr>
            <p:spPr bwMode="auto">
              <a:xfrm rot="10800000">
                <a:off x="431" y="2069"/>
                <a:ext cx="27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4057" name="Text Box 9"/>
              <p:cNvSpPr txBox="1">
                <a:spLocks noChangeArrowheads="1"/>
              </p:cNvSpPr>
              <p:nvPr/>
            </p:nvSpPr>
            <p:spPr bwMode="auto">
              <a:xfrm>
                <a:off x="1156" y="2330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Û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4058" name="Text Box 10"/>
              <p:cNvSpPr txBox="1">
                <a:spLocks noChangeArrowheads="1"/>
              </p:cNvSpPr>
              <p:nvPr/>
            </p:nvSpPr>
            <p:spPr bwMode="auto">
              <a:xfrm>
                <a:off x="613" y="2103"/>
                <a:ext cx="90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Î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4059" name="Oval 11"/>
              <p:cNvSpPr>
                <a:spLocks noChangeAspect="1" noChangeArrowheads="1"/>
              </p:cNvSpPr>
              <p:nvPr/>
            </p:nvSpPr>
            <p:spPr bwMode="auto">
              <a:xfrm>
                <a:off x="1020" y="1796"/>
                <a:ext cx="408" cy="408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cs-CZ" altLang="cs-CZ" b="1">
                    <a:solidFill>
                      <a:schemeClr val="bg2"/>
                    </a:solidFill>
                    <a:effectLst/>
                    <a:latin typeface="Garamond" panose="02020404030301010803" pitchFamily="18" charset="0"/>
                    <a:sym typeface="Symbol" panose="05050102010706020507" pitchFamily="18" charset="2"/>
                  </a:rPr>
                  <a:t></a:t>
                </a:r>
              </a:p>
            </p:txBody>
          </p:sp>
          <p:sp>
            <p:nvSpPr>
              <p:cNvPr id="514060" name="Text Box 12"/>
              <p:cNvSpPr txBox="1">
                <a:spLocks noChangeArrowheads="1"/>
              </p:cNvSpPr>
              <p:nvPr/>
            </p:nvSpPr>
            <p:spPr bwMode="auto">
              <a:xfrm>
                <a:off x="722" y="481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R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4061" name="Text Box 13"/>
              <p:cNvSpPr txBox="1">
                <a:spLocks noChangeArrowheads="1"/>
              </p:cNvSpPr>
              <p:nvPr/>
            </p:nvSpPr>
            <p:spPr bwMode="auto">
              <a:xfrm>
                <a:off x="975" y="1525"/>
                <a:ext cx="16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C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4062" name="Rectangle 14"/>
              <p:cNvSpPr>
                <a:spLocks noChangeArrowheads="1"/>
              </p:cNvSpPr>
              <p:nvPr/>
            </p:nvSpPr>
            <p:spPr bwMode="auto">
              <a:xfrm rot="5400000">
                <a:off x="725" y="594"/>
                <a:ext cx="136" cy="363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514063" name="Group 15"/>
              <p:cNvGrpSpPr>
                <a:grpSpLocks/>
              </p:cNvGrpSpPr>
              <p:nvPr/>
            </p:nvGrpSpPr>
            <p:grpSpPr bwMode="auto">
              <a:xfrm rot="21600000">
                <a:off x="1338" y="707"/>
                <a:ext cx="410" cy="69"/>
                <a:chOff x="294" y="3589"/>
                <a:chExt cx="410" cy="69"/>
              </a:xfrm>
            </p:grpSpPr>
            <p:grpSp>
              <p:nvGrpSpPr>
                <p:cNvPr id="514064" name="Group 16"/>
                <p:cNvGrpSpPr>
                  <a:grpSpLocks/>
                </p:cNvGrpSpPr>
                <p:nvPr/>
              </p:nvGrpSpPr>
              <p:grpSpPr bwMode="auto">
                <a:xfrm>
                  <a:off x="294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4065" name="Arc 17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514066" name="Arc 18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514067" name="Group 19"/>
                <p:cNvGrpSpPr>
                  <a:grpSpLocks/>
                </p:cNvGrpSpPr>
                <p:nvPr/>
              </p:nvGrpSpPr>
              <p:grpSpPr bwMode="auto">
                <a:xfrm>
                  <a:off x="430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4068" name="Arc 20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514069" name="Arc 21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  <p:grpSp>
              <p:nvGrpSpPr>
                <p:cNvPr id="514070" name="Group 22"/>
                <p:cNvGrpSpPr>
                  <a:grpSpLocks/>
                </p:cNvGrpSpPr>
                <p:nvPr/>
              </p:nvGrpSpPr>
              <p:grpSpPr bwMode="auto">
                <a:xfrm>
                  <a:off x="567" y="3589"/>
                  <a:ext cx="137" cy="69"/>
                  <a:chOff x="294" y="3589"/>
                  <a:chExt cx="137" cy="69"/>
                </a:xfrm>
              </p:grpSpPr>
              <p:sp>
                <p:nvSpPr>
                  <p:cNvPr id="514071" name="Arc 23"/>
                  <p:cNvSpPr>
                    <a:spLocks noChangeAspect="1"/>
                  </p:cNvSpPr>
                  <p:nvPr/>
                </p:nvSpPr>
                <p:spPr bwMode="auto">
                  <a:xfrm rot="16200000">
                    <a:off x="294" y="3590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514072" name="Arc 24"/>
                  <p:cNvSpPr>
                    <a:spLocks noChangeAspect="1"/>
                  </p:cNvSpPr>
                  <p:nvPr/>
                </p:nvSpPr>
                <p:spPr bwMode="auto">
                  <a:xfrm>
                    <a:off x="363" y="3589"/>
                    <a:ext cx="68" cy="6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chemeClr val="bg2"/>
                    </a:solidFill>
                    <a:round/>
                    <a:headEnd type="none" w="med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>
                      <a:solidFill>
                        <a:schemeClr val="bg2"/>
                      </a:solidFill>
                    </a:endParaRPr>
                  </a:p>
                </p:txBody>
              </p:sp>
            </p:grpSp>
          </p:grpSp>
          <p:sp>
            <p:nvSpPr>
              <p:cNvPr id="514073" name="Line 25"/>
              <p:cNvSpPr>
                <a:spLocks noChangeShapeType="1"/>
              </p:cNvSpPr>
              <p:nvPr/>
            </p:nvSpPr>
            <p:spPr bwMode="auto">
              <a:xfrm rot="16200000" flipV="1">
                <a:off x="1156" y="595"/>
                <a:ext cx="0" cy="364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4074" name="Text Box 26"/>
              <p:cNvSpPr txBox="1">
                <a:spLocks noChangeArrowheads="1"/>
              </p:cNvSpPr>
              <p:nvPr/>
            </p:nvSpPr>
            <p:spPr bwMode="auto">
              <a:xfrm>
                <a:off x="1473" y="481"/>
                <a:ext cx="144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cs-CZ" altLang="cs-CZ" sz="2000" b="1">
                    <a:solidFill>
                      <a:schemeClr val="bg2"/>
                    </a:solidFill>
                    <a:effectLst/>
                  </a:rPr>
                  <a:t>L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grpSp>
            <p:nvGrpSpPr>
              <p:cNvPr id="514075" name="Group 27"/>
              <p:cNvGrpSpPr>
                <a:grpSpLocks/>
              </p:cNvGrpSpPr>
              <p:nvPr/>
            </p:nvGrpSpPr>
            <p:grpSpPr bwMode="auto">
              <a:xfrm rot="5400000">
                <a:off x="1098" y="1469"/>
                <a:ext cx="228" cy="68"/>
                <a:chOff x="736" y="1752"/>
                <a:chExt cx="228" cy="68"/>
              </a:xfrm>
            </p:grpSpPr>
            <p:sp>
              <p:nvSpPr>
                <p:cNvPr id="514076" name="Line 28"/>
                <p:cNvSpPr>
                  <a:spLocks noChangeShapeType="1"/>
                </p:cNvSpPr>
                <p:nvPr/>
              </p:nvSpPr>
              <p:spPr bwMode="auto">
                <a:xfrm>
                  <a:off x="736" y="1752"/>
                  <a:ext cx="227" cy="0"/>
                </a:xfrm>
                <a:prstGeom prst="line">
                  <a:avLst/>
                </a:prstGeom>
                <a:noFill/>
                <a:ln w="635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514077" name="Line 29"/>
                <p:cNvSpPr>
                  <a:spLocks noChangeShapeType="1"/>
                </p:cNvSpPr>
                <p:nvPr/>
              </p:nvSpPr>
              <p:spPr bwMode="auto">
                <a:xfrm>
                  <a:off x="737" y="1820"/>
                  <a:ext cx="227" cy="0"/>
                </a:xfrm>
                <a:prstGeom prst="line">
                  <a:avLst/>
                </a:prstGeom>
                <a:noFill/>
                <a:ln w="635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514078" name="Line 30"/>
              <p:cNvSpPr>
                <a:spLocks noChangeShapeType="1"/>
              </p:cNvSpPr>
              <p:nvPr/>
            </p:nvSpPr>
            <p:spPr bwMode="auto">
              <a:xfrm rot="16200000">
                <a:off x="1542" y="661"/>
                <a:ext cx="0" cy="49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4079" name="Line 31"/>
              <p:cNvSpPr>
                <a:spLocks noChangeShapeType="1"/>
              </p:cNvSpPr>
              <p:nvPr/>
            </p:nvSpPr>
            <p:spPr bwMode="auto">
              <a:xfrm rot="16200000">
                <a:off x="1225" y="1093"/>
                <a:ext cx="0" cy="49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4080" name="Text Box 32"/>
              <p:cNvSpPr txBox="1">
                <a:spLocks noChangeArrowheads="1"/>
              </p:cNvSpPr>
              <p:nvPr/>
            </p:nvSpPr>
            <p:spPr bwMode="auto">
              <a:xfrm>
                <a:off x="1428" y="923"/>
                <a:ext cx="229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Û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L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4081" name="Text Box 33"/>
              <p:cNvSpPr txBox="1">
                <a:spLocks noChangeArrowheads="1"/>
              </p:cNvSpPr>
              <p:nvPr/>
            </p:nvSpPr>
            <p:spPr bwMode="auto">
              <a:xfrm>
                <a:off x="722" y="923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Û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R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4082" name="Text Box 34"/>
              <p:cNvSpPr txBox="1">
                <a:spLocks noChangeArrowheads="1"/>
              </p:cNvSpPr>
              <p:nvPr/>
            </p:nvSpPr>
            <p:spPr bwMode="auto">
              <a:xfrm>
                <a:off x="1111" y="1071"/>
                <a:ext cx="241" cy="2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36000" rIns="36000" bIns="36000">
                <a:spAutoFit/>
              </a:bodyPr>
              <a:lstStyle>
                <a:lvl1pPr marL="342900" indent="-342900"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Wingdings" panose="05000000000000000000" pitchFamily="2" charset="2"/>
                  <a:buNone/>
                </a:pPr>
                <a:r>
                  <a:rPr lang="en-US" altLang="cs-CZ" sz="2000" b="1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Û</a:t>
                </a:r>
                <a:r>
                  <a:rPr lang="cs-CZ" altLang="cs-CZ" sz="2000" b="1" baseline="-25000">
                    <a:solidFill>
                      <a:schemeClr val="bg2"/>
                    </a:solidFill>
                    <a:effectLst/>
                    <a:cs typeface="Arial" panose="020B0604020202020204" pitchFamily="34" charset="0"/>
                  </a:rPr>
                  <a:t>C</a:t>
                </a:r>
                <a:endParaRPr lang="cs-CZ" altLang="cs-CZ" sz="2000" b="1" baseline="-25000"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514083" name="Line 35"/>
              <p:cNvSpPr>
                <a:spLocks noChangeShapeType="1"/>
              </p:cNvSpPr>
              <p:nvPr/>
            </p:nvSpPr>
            <p:spPr bwMode="auto">
              <a:xfrm rot="16200000">
                <a:off x="1225" y="2046"/>
                <a:ext cx="0" cy="49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4084" name="Oval 36"/>
              <p:cNvSpPr>
                <a:spLocks noChangeArrowheads="1"/>
              </p:cNvSpPr>
              <p:nvPr/>
            </p:nvSpPr>
            <p:spPr bwMode="auto">
              <a:xfrm>
                <a:off x="204" y="1479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4085" name="Oval 37"/>
              <p:cNvSpPr>
                <a:spLocks noChangeArrowheads="1"/>
              </p:cNvSpPr>
              <p:nvPr/>
            </p:nvSpPr>
            <p:spPr bwMode="auto">
              <a:xfrm>
                <a:off x="2018" y="1479"/>
                <a:ext cx="91" cy="91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514086" name="AutoShape 38"/>
              <p:cNvCxnSpPr>
                <a:cxnSpLocks noChangeShapeType="1"/>
                <a:stCxn id="514062" idx="2"/>
                <a:endCxn id="514084" idx="0"/>
              </p:cNvCxnSpPr>
              <p:nvPr/>
            </p:nvCxnSpPr>
            <p:spPr bwMode="auto">
              <a:xfrm rot="10800000" flipV="1">
                <a:off x="250" y="777"/>
                <a:ext cx="350" cy="690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4087" name="Freeform 39"/>
              <p:cNvSpPr>
                <a:spLocks/>
              </p:cNvSpPr>
              <p:nvPr/>
            </p:nvSpPr>
            <p:spPr bwMode="auto">
              <a:xfrm>
                <a:off x="1746" y="754"/>
                <a:ext cx="317" cy="725"/>
              </a:xfrm>
              <a:custGeom>
                <a:avLst/>
                <a:gdLst>
                  <a:gd name="T0" fmla="*/ 0 w 317"/>
                  <a:gd name="T1" fmla="*/ 0 h 725"/>
                  <a:gd name="T2" fmla="*/ 317 w 317"/>
                  <a:gd name="T3" fmla="*/ 0 h 725"/>
                  <a:gd name="T4" fmla="*/ 317 w 317"/>
                  <a:gd name="T5" fmla="*/ 725 h 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7" h="725">
                    <a:moveTo>
                      <a:pt x="0" y="0"/>
                    </a:moveTo>
                    <a:lnTo>
                      <a:pt x="317" y="0"/>
                    </a:lnTo>
                    <a:lnTo>
                      <a:pt x="317" y="725"/>
                    </a:lnTo>
                  </a:path>
                </a:pathLst>
              </a:custGeom>
              <a:noFill/>
              <a:ln w="38100" cap="flat" cmpd="sng">
                <a:solidFill>
                  <a:schemeClr val="bg2"/>
                </a:solidFill>
                <a:prstDash val="solid"/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4088" name="Line 40"/>
              <p:cNvSpPr>
                <a:spLocks noChangeShapeType="1"/>
              </p:cNvSpPr>
              <p:nvPr/>
            </p:nvSpPr>
            <p:spPr bwMode="auto">
              <a:xfrm flipH="1">
                <a:off x="294" y="1525"/>
                <a:ext cx="90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514089" name="Line 41"/>
              <p:cNvSpPr>
                <a:spLocks noChangeShapeType="1"/>
              </p:cNvSpPr>
              <p:nvPr/>
            </p:nvSpPr>
            <p:spPr bwMode="auto">
              <a:xfrm flipH="1">
                <a:off x="1247" y="1525"/>
                <a:ext cx="771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514090" name="AutoShape 42"/>
              <p:cNvCxnSpPr>
                <a:cxnSpLocks noChangeShapeType="1"/>
                <a:stCxn id="514059" idx="2"/>
                <a:endCxn id="514084" idx="4"/>
              </p:cNvCxnSpPr>
              <p:nvPr/>
            </p:nvCxnSpPr>
            <p:spPr bwMode="auto">
              <a:xfrm rot="10800000">
                <a:off x="250" y="1582"/>
                <a:ext cx="758" cy="418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4091" name="AutoShape 43"/>
              <p:cNvCxnSpPr>
                <a:cxnSpLocks noChangeShapeType="1"/>
                <a:stCxn id="514059" idx="6"/>
                <a:endCxn id="514085" idx="4"/>
              </p:cNvCxnSpPr>
              <p:nvPr/>
            </p:nvCxnSpPr>
            <p:spPr bwMode="auto">
              <a:xfrm flipV="1">
                <a:off x="1440" y="1582"/>
                <a:ext cx="624" cy="418"/>
              </a:xfrm>
              <a:prstGeom prst="bentConnector2">
                <a:avLst/>
              </a:prstGeom>
              <a:noFill/>
              <a:ln w="38100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514092" name="Line 44"/>
            <p:cNvSpPr>
              <a:spLocks noChangeShapeType="1"/>
            </p:cNvSpPr>
            <p:nvPr/>
          </p:nvSpPr>
          <p:spPr bwMode="auto">
            <a:xfrm>
              <a:off x="521" y="1299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4093" name="Line 45"/>
            <p:cNvSpPr>
              <a:spLocks noChangeShapeType="1"/>
            </p:cNvSpPr>
            <p:nvPr/>
          </p:nvSpPr>
          <p:spPr bwMode="auto">
            <a:xfrm rot="16200000">
              <a:off x="317" y="754"/>
              <a:ext cx="2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514094" name="Text Box 46"/>
            <p:cNvSpPr txBox="1">
              <a:spLocks noChangeArrowheads="1"/>
            </p:cNvSpPr>
            <p:nvPr/>
          </p:nvSpPr>
          <p:spPr bwMode="auto">
            <a:xfrm>
              <a:off x="476" y="754"/>
              <a:ext cx="234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RL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514095" name="Text Box 47"/>
            <p:cNvSpPr txBox="1">
              <a:spLocks noChangeArrowheads="1"/>
            </p:cNvSpPr>
            <p:nvPr/>
          </p:nvSpPr>
          <p:spPr bwMode="auto">
            <a:xfrm>
              <a:off x="521" y="1299"/>
              <a:ext cx="16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spcBef>
                  <a:spcPct val="0"/>
                </a:spcBef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US" altLang="cs-CZ" sz="2000" b="1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Î</a:t>
              </a:r>
              <a:r>
                <a:rPr lang="cs-CZ" altLang="cs-CZ" sz="2000" b="1" baseline="-25000">
                  <a:solidFill>
                    <a:schemeClr val="bg2"/>
                  </a:solidFill>
                  <a:effectLst/>
                  <a:cs typeface="Arial" panose="020B0604020202020204" pitchFamily="34" charset="0"/>
                </a:rPr>
                <a:t>C</a:t>
              </a:r>
              <a:endParaRPr lang="cs-CZ" altLang="cs-CZ" sz="2000" b="1" baseline="-25000">
                <a:solidFill>
                  <a:schemeClr val="bg2"/>
                </a:solidFill>
                <a:effectLst/>
              </a:endParaRPr>
            </a:p>
          </p:txBody>
        </p:sp>
      </p:grpSp>
      <p:graphicFrame>
        <p:nvGraphicFramePr>
          <p:cNvPr id="514106" name="Object 58"/>
          <p:cNvGraphicFramePr>
            <a:graphicFrameLocks noChangeAspect="1"/>
          </p:cNvGraphicFramePr>
          <p:nvPr/>
        </p:nvGraphicFramePr>
        <p:xfrm>
          <a:off x="3348038" y="3933825"/>
          <a:ext cx="338931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58" name="Rovnice" r:id="rId3" imgW="2145960" imgH="444240" progId="Equation.3">
                  <p:embed/>
                </p:oleObj>
              </mc:Choice>
              <mc:Fallback>
                <p:oleObj name="Rovnice" r:id="rId3" imgW="2145960" imgH="44424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933825"/>
                        <a:ext cx="3389312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4119" name="Group 71"/>
          <p:cNvGrpSpPr>
            <a:grpSpLocks/>
          </p:cNvGrpSpPr>
          <p:nvPr/>
        </p:nvGrpSpPr>
        <p:grpSpPr bwMode="auto">
          <a:xfrm>
            <a:off x="252413" y="2852738"/>
            <a:ext cx="2519362" cy="2017712"/>
            <a:chOff x="1338" y="2659"/>
            <a:chExt cx="1587" cy="1271"/>
          </a:xfrm>
        </p:grpSpPr>
        <p:sp>
          <p:nvSpPr>
            <p:cNvPr id="514107" name="Line 59"/>
            <p:cNvSpPr>
              <a:spLocks noChangeShapeType="1"/>
            </p:cNvSpPr>
            <p:nvPr/>
          </p:nvSpPr>
          <p:spPr bwMode="auto">
            <a:xfrm>
              <a:off x="1338" y="2931"/>
              <a:ext cx="158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08" name="Line 60"/>
            <p:cNvSpPr>
              <a:spLocks noChangeShapeType="1"/>
            </p:cNvSpPr>
            <p:nvPr/>
          </p:nvSpPr>
          <p:spPr bwMode="auto">
            <a:xfrm rot="5400000">
              <a:off x="996" y="3295"/>
              <a:ext cx="127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4110" name="Line 62"/>
          <p:cNvSpPr>
            <a:spLocks noChangeShapeType="1"/>
          </p:cNvSpPr>
          <p:nvPr/>
        </p:nvSpPr>
        <p:spPr bwMode="auto">
          <a:xfrm>
            <a:off x="719138" y="3284538"/>
            <a:ext cx="1800225" cy="0"/>
          </a:xfrm>
          <a:prstGeom prst="line">
            <a:avLst/>
          </a:prstGeom>
          <a:noFill/>
          <a:ln w="38100">
            <a:solidFill>
              <a:schemeClr val="bg1">
                <a:lumMod val="75000"/>
              </a:schemeClr>
            </a:solidFill>
            <a:round/>
            <a:headEnd type="none" w="med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111" name="Text Box 63"/>
          <p:cNvSpPr txBox="1">
            <a:spLocks noChangeArrowheads="1"/>
          </p:cNvSpPr>
          <p:nvPr/>
        </p:nvSpPr>
        <p:spPr bwMode="auto">
          <a:xfrm>
            <a:off x="1979613" y="2852738"/>
            <a:ext cx="2381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1800" b="1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Û</a:t>
            </a:r>
          </a:p>
        </p:txBody>
      </p:sp>
      <p:sp>
        <p:nvSpPr>
          <p:cNvPr id="514112" name="Line 64"/>
          <p:cNvSpPr>
            <a:spLocks noChangeAspect="1" noChangeShapeType="1"/>
          </p:cNvSpPr>
          <p:nvPr/>
        </p:nvSpPr>
        <p:spPr bwMode="auto">
          <a:xfrm rot="16200000">
            <a:off x="1103312" y="4633913"/>
            <a:ext cx="900113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114" name="Line 66"/>
          <p:cNvSpPr>
            <a:spLocks noChangeShapeType="1"/>
          </p:cNvSpPr>
          <p:nvPr/>
        </p:nvSpPr>
        <p:spPr bwMode="auto">
          <a:xfrm>
            <a:off x="700088" y="3284538"/>
            <a:ext cx="865187" cy="18002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115" name="Text Box 67"/>
          <p:cNvSpPr txBox="1">
            <a:spLocks noChangeArrowheads="1"/>
          </p:cNvSpPr>
          <p:nvPr/>
        </p:nvSpPr>
        <p:spPr bwMode="auto">
          <a:xfrm>
            <a:off x="1639888" y="4953000"/>
            <a:ext cx="3397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1800" b="1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Î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RL</a:t>
            </a:r>
            <a:endParaRPr lang="en-US" altLang="cs-CZ" sz="1800" b="1" baseline="-25000">
              <a:solidFill>
                <a:srgbClr val="FF00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14116" name="Text Box 68"/>
          <p:cNvSpPr txBox="1">
            <a:spLocks noChangeArrowheads="1"/>
          </p:cNvSpPr>
          <p:nvPr/>
        </p:nvSpPr>
        <p:spPr bwMode="auto">
          <a:xfrm>
            <a:off x="1590675" y="4365625"/>
            <a:ext cx="246063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1800" b="1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Î</a:t>
            </a:r>
            <a:r>
              <a:rPr lang="cs-CZ" altLang="cs-CZ" sz="1800" b="1" baseline="-25000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C</a:t>
            </a:r>
            <a:endParaRPr lang="en-US" altLang="cs-CZ" sz="1800" b="1" baseline="-25000">
              <a:solidFill>
                <a:srgbClr val="FF00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14117" name="Text Box 69"/>
          <p:cNvSpPr txBox="1">
            <a:spLocks noChangeArrowheads="1"/>
          </p:cNvSpPr>
          <p:nvPr/>
        </p:nvSpPr>
        <p:spPr bwMode="auto">
          <a:xfrm>
            <a:off x="1547813" y="3873500"/>
            <a:ext cx="1365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1800" b="1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Î</a:t>
            </a:r>
            <a:endParaRPr lang="en-US" altLang="cs-CZ" sz="1800" b="1" baseline="-25000">
              <a:solidFill>
                <a:srgbClr val="FF00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14118" name="Line 70"/>
          <p:cNvSpPr>
            <a:spLocks noChangeShapeType="1"/>
          </p:cNvSpPr>
          <p:nvPr/>
        </p:nvSpPr>
        <p:spPr bwMode="auto">
          <a:xfrm>
            <a:off x="684213" y="3284538"/>
            <a:ext cx="863600" cy="936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121" name="Line 73"/>
          <p:cNvSpPr>
            <a:spLocks noChangeShapeType="1"/>
          </p:cNvSpPr>
          <p:nvPr/>
        </p:nvSpPr>
        <p:spPr bwMode="auto">
          <a:xfrm>
            <a:off x="684213" y="3284538"/>
            <a:ext cx="347662" cy="720725"/>
          </a:xfrm>
          <a:prstGeom prst="line">
            <a:avLst/>
          </a:prstGeom>
          <a:noFill/>
          <a:ln w="38100">
            <a:solidFill>
              <a:schemeClr val="bg1">
                <a:lumMod val="75000"/>
              </a:schemeClr>
            </a:solidFill>
            <a:round/>
            <a:headEnd type="none" w="med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122" name="Line 74"/>
          <p:cNvSpPr>
            <a:spLocks noChangeShapeType="1"/>
          </p:cNvSpPr>
          <p:nvPr/>
        </p:nvSpPr>
        <p:spPr bwMode="auto">
          <a:xfrm rot="16200000">
            <a:off x="1425576" y="2901950"/>
            <a:ext cx="709612" cy="1474787"/>
          </a:xfrm>
          <a:prstGeom prst="line">
            <a:avLst/>
          </a:prstGeom>
          <a:noFill/>
          <a:ln w="38100">
            <a:solidFill>
              <a:schemeClr val="bg1">
                <a:lumMod val="75000"/>
              </a:schemeClr>
            </a:solidFill>
            <a:round/>
            <a:headEnd type="none" w="med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4124" name="Text Box 76"/>
          <p:cNvSpPr txBox="1">
            <a:spLocks noChangeArrowheads="1"/>
          </p:cNvSpPr>
          <p:nvPr/>
        </p:nvSpPr>
        <p:spPr bwMode="auto">
          <a:xfrm>
            <a:off x="768350" y="3944938"/>
            <a:ext cx="34766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1800" b="1" dirty="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Û</a:t>
            </a:r>
            <a:r>
              <a:rPr lang="cs-CZ" altLang="cs-CZ" sz="1800" b="1" baseline="-25000" dirty="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R</a:t>
            </a:r>
            <a:endParaRPr lang="en-US" altLang="cs-CZ" sz="1800" b="1" baseline="-25000" dirty="0">
              <a:solidFill>
                <a:schemeClr val="bg1">
                  <a:lumMod val="75000"/>
                </a:schemeClr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14125" name="Text Box 77"/>
          <p:cNvSpPr txBox="1">
            <a:spLocks noChangeArrowheads="1"/>
          </p:cNvSpPr>
          <p:nvPr/>
        </p:nvSpPr>
        <p:spPr bwMode="auto">
          <a:xfrm>
            <a:off x="2079625" y="3500438"/>
            <a:ext cx="33178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1800" b="1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Û</a:t>
            </a:r>
            <a:r>
              <a:rPr lang="cs-CZ" altLang="cs-CZ" sz="1800" b="1" baseline="-25000">
                <a:solidFill>
                  <a:schemeClr val="bg1">
                    <a:lumMod val="75000"/>
                  </a:schemeClr>
                </a:solidFill>
                <a:effectLst/>
                <a:cs typeface="Arial" panose="020B0604020202020204" pitchFamily="34" charset="0"/>
              </a:rPr>
              <a:t>L</a:t>
            </a:r>
            <a:endParaRPr lang="en-US" altLang="cs-CZ" sz="1800" b="1" baseline="-25000">
              <a:solidFill>
                <a:schemeClr val="bg1">
                  <a:lumMod val="75000"/>
                </a:schemeClr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14126" name="Rectangle 78"/>
          <p:cNvSpPr>
            <a:spLocks noChangeArrowheads="1"/>
          </p:cNvSpPr>
          <p:nvPr/>
        </p:nvSpPr>
        <p:spPr bwMode="auto">
          <a:xfrm>
            <a:off x="179388" y="5499100"/>
            <a:ext cx="3671887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1.	Fázor celkového napětí - 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Û</a:t>
            </a:r>
            <a:endParaRPr lang="cs-CZ" altLang="cs-CZ" sz="2000" b="1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	Fázor proudu - 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Î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RL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3.	Fázor proudu - 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Î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514128" name="Rectangle 80"/>
          <p:cNvSpPr>
            <a:spLocks noChangeArrowheads="1"/>
          </p:cNvSpPr>
          <p:nvPr/>
        </p:nvSpPr>
        <p:spPr bwMode="auto">
          <a:xfrm>
            <a:off x="3995738" y="5489575"/>
            <a:ext cx="4968875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54013" indent="-354013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819150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227138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35125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4.	Fázor celkového proudu - 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Î</a:t>
            </a:r>
            <a:endParaRPr lang="cs-CZ" altLang="cs-CZ" sz="2000" b="1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	Fázor úbytku napětí na rezistoru – 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Û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cs-CZ" altLang="cs-CZ" sz="2000" b="1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	Fázor úbytku napětí na cívce – 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Û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n-US" altLang="cs-CZ" sz="2000" b="1" baseline="-25000">
              <a:solidFill>
                <a:schemeClr val="bg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4131" name="Picture 83" descr="MC900440428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789363"/>
            <a:ext cx="1436687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4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4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4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4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4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14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1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4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1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1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14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1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1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14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51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1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1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1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14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51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14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4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1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14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1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14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14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1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0" grpId="0"/>
      <p:bldP spid="514110" grpId="0" animBg="1"/>
      <p:bldP spid="514111" grpId="0"/>
      <p:bldP spid="514112" grpId="0" animBg="1"/>
      <p:bldP spid="514114" grpId="0" animBg="1"/>
      <p:bldP spid="514115" grpId="0"/>
      <p:bldP spid="514116" grpId="0"/>
      <p:bldP spid="514117" grpId="0"/>
      <p:bldP spid="514118" grpId="0" animBg="1"/>
      <p:bldP spid="514121" grpId="0" animBg="1"/>
      <p:bldP spid="514122" grpId="0" animBg="1"/>
      <p:bldP spid="514124" grpId="0"/>
      <p:bldP spid="514125" grpId="0"/>
    </p:bldLst>
  </p:timing>
</p:sld>
</file>

<file path=ppt/theme/theme1.xml><?xml version="1.0" encoding="utf-8"?>
<a:theme xmlns:a="http://schemas.openxmlformats.org/drawingml/2006/main" name="Proudění">
  <a:themeElements>
    <a:clrScheme name="Vlastní 25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00238E"/>
      </a:hlink>
      <a:folHlink>
        <a:srgbClr val="000079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lg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lg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lnDef>
  </a:objectDefaults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12073</TotalTime>
  <Words>1114</Words>
  <Application>Microsoft Office PowerPoint</Application>
  <PresentationFormat>Předvádění na obrazovce (4:3)</PresentationFormat>
  <Paragraphs>279</Paragraphs>
  <Slides>18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Cambria Math</vt:lpstr>
      <vt:lpstr>Comic Sans MS</vt:lpstr>
      <vt:lpstr>Garamond</vt:lpstr>
      <vt:lpstr>Symbol</vt:lpstr>
      <vt:lpstr>Wingdings</vt:lpstr>
      <vt:lpstr>Proudění</vt:lpstr>
      <vt:lpstr>Rovnice</vt:lpstr>
      <vt:lpstr>Základy elektrotechniky Symbolicko-komplexní metoda řešení obvodů </vt:lpstr>
      <vt:lpstr>Komplexní číslo</vt:lpstr>
      <vt:lpstr>Matematické operace s komplexními čísly</vt:lpstr>
      <vt:lpstr>Matematické operace s komplexními čísly</vt:lpstr>
      <vt:lpstr>Symboly pro obvody střídavého proudu </vt:lpstr>
      <vt:lpstr>Symboly pro obvody střídavého proudu </vt:lpstr>
      <vt:lpstr>Řešení smíšených obvodů </vt:lpstr>
      <vt:lpstr>Výpočet dvojpólu </vt:lpstr>
      <vt:lpstr>Výpočet dvojpólu </vt:lpstr>
      <vt:lpstr>Příklady </vt:lpstr>
      <vt:lpstr>Výpočet čtyřpólu </vt:lpstr>
      <vt:lpstr>Fázorový diagram </vt:lpstr>
      <vt:lpstr>Příklad </vt:lpstr>
      <vt:lpstr>Příklad </vt:lpstr>
      <vt:lpstr>Simulace Multisim </vt:lpstr>
      <vt:lpstr>Výkony v komplexní rovině </vt:lpstr>
      <vt:lpstr>Příklad </vt:lpstr>
      <vt:lpstr>Materiály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Jistící a ochranné přístroje nízkého napětí</dc:title>
  <dc:creator>pe</dc:creator>
  <cp:lastModifiedBy>Ivo Petricek</cp:lastModifiedBy>
  <cp:revision>1365</cp:revision>
  <dcterms:created xsi:type="dcterms:W3CDTF">2006-07-11T07:50:54Z</dcterms:created>
  <dcterms:modified xsi:type="dcterms:W3CDTF">2024-01-29T14:28:58Z</dcterms:modified>
</cp:coreProperties>
</file>