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79" r:id="rId16"/>
  </p:sldIdLst>
  <p:sldSz cx="9144000" cy="6858000" type="screen4x3"/>
  <p:notesSz cx="6858000" cy="9144000"/>
  <p:defaultTextStyle>
    <a:defPPr>
      <a:defRPr lang="cs-CZ"/>
    </a:defPPr>
    <a:lvl1pPr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anose="05000000000000000000" pitchFamily="2" charset="2"/>
      <a:buChar char="n"/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E"/>
    <a:srgbClr val="00FF00"/>
    <a:srgbClr val="FF6600"/>
    <a:srgbClr val="0033CC"/>
    <a:srgbClr val="EAEAEA"/>
    <a:srgbClr val="FF9900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138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5.wmf"/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0E87BF-5103-426F-ABCC-5BB0A6F11A4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CEB365-6117-4E89-981E-9213CB78975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454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2A46CF-CFBF-4716-B0DD-F3D4A4F4CC9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851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1CD62A-7A2C-4B79-B97B-CC892B7F80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74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08CB4-D02D-45AB-968D-3A79CDC6998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965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C8D0C4-0E97-41BD-BC3D-AF17403788F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409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8FEC99-F3AD-49B6-8DD9-8C0B8331DB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73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CD4C0-5B19-472F-9EB7-9ECD3AB5FDC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113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4EF07-13C1-4F9B-90F8-E40D3F4EDD9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70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9ED7EA-8978-4F72-A38F-1E776EDD572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54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FA2FEB-46D3-42E5-91C4-4D6AF5A5DED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97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fld id="{26BB8210-7AE7-4D0A-B635-F210DAB775E8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7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image" Target="../media/image7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2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um.de/dwu/umaptg.htm" TargetMode="External"/><Relationship Id="rId2" Type="http://schemas.openxmlformats.org/officeDocument/2006/relationships/hyperlink" Target="http://www.leifiphysik.de/index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hyperlink" Target="//upload.wikimedia.org/wikipedia/commons/5/59/Plate_Capacitor_DE.svg" TargetMode="External"/><Relationship Id="rId4" Type="http://schemas.openxmlformats.org/officeDocument/2006/relationships/image" Target="../media/image2.wmf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emf"/><Relationship Id="rId4" Type="http://schemas.openxmlformats.org/officeDocument/2006/relationships/image" Target="../media/image7.w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emf"/><Relationship Id="rId4" Type="http://schemas.openxmlformats.org/officeDocument/2006/relationships/image" Target="../media/image7.w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emf"/><Relationship Id="rId4" Type="http://schemas.openxmlformats.org/officeDocument/2006/relationships/image" Target="../media/image7.w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e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emf"/><Relationship Id="rId4" Type="http://schemas.openxmlformats.org/officeDocument/2006/relationships/image" Target="../media/image7.wmf"/><Relationship Id="rId9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lectromagne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4813"/>
            <a:ext cx="6192837" cy="62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88913"/>
            <a:ext cx="8496300" cy="1441450"/>
          </a:xfrm>
          <a:solidFill>
            <a:schemeClr val="tx1">
              <a:alpha val="60001"/>
            </a:schemeClr>
          </a:solidFill>
        </p:spPr>
        <p:txBody>
          <a:bodyPr/>
          <a:lstStyle/>
          <a:p>
            <a:pPr algn="l"/>
            <a: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Základy elektrotechniky</a:t>
            </a:r>
            <a:br>
              <a:rPr lang="cs-CZ" altLang="cs-CZ" sz="54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altLang="cs-CZ" sz="32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Výkony ve střídavém obvodu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72225" y="261938"/>
            <a:ext cx="2520950" cy="15113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ve střídavém obvodu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107950" y="4430713"/>
            <a:ext cx="8785225" cy="211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1. úseku je okamžitá hodnota výkonu záporná – magnetická energie cívky se vrací do zdroje.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Ve 2. úseku je okamžitá hodnota výkonu kladná – energie teče ze zdroje do spotřebiče. Část energie slouží k vytvoření magnetického pole a část energie se na rezistoru přemění na teplo, mechanickou energii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…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elektrické zařízení odebírá jak činnou, tak i jalovou energii.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0381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60350"/>
            <a:ext cx="6154737" cy="38211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3818" name="Line 10"/>
          <p:cNvSpPr>
            <a:spLocks noChangeShapeType="1"/>
          </p:cNvSpPr>
          <p:nvPr/>
        </p:nvSpPr>
        <p:spPr bwMode="auto">
          <a:xfrm>
            <a:off x="755650" y="2420938"/>
            <a:ext cx="0" cy="1439862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3819" name="Line 11"/>
          <p:cNvSpPr>
            <a:spLocks noChangeShapeType="1"/>
          </p:cNvSpPr>
          <p:nvPr/>
        </p:nvSpPr>
        <p:spPr bwMode="auto">
          <a:xfrm>
            <a:off x="1620838" y="2420938"/>
            <a:ext cx="0" cy="1439862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med" len="lg"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3820" name="Line 12"/>
          <p:cNvSpPr>
            <a:spLocks noChangeShapeType="1"/>
          </p:cNvSpPr>
          <p:nvPr/>
        </p:nvSpPr>
        <p:spPr bwMode="auto">
          <a:xfrm>
            <a:off x="323850" y="3860800"/>
            <a:ext cx="431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3821" name="Line 13"/>
          <p:cNvSpPr>
            <a:spLocks noChangeShapeType="1"/>
          </p:cNvSpPr>
          <p:nvPr/>
        </p:nvSpPr>
        <p:spPr bwMode="auto">
          <a:xfrm>
            <a:off x="755650" y="3860800"/>
            <a:ext cx="86518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arrow" w="med" len="lg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03822" name="Text Box 14"/>
          <p:cNvSpPr txBox="1">
            <a:spLocks noChangeArrowheads="1"/>
          </p:cNvSpPr>
          <p:nvPr/>
        </p:nvSpPr>
        <p:spPr bwMode="auto">
          <a:xfrm>
            <a:off x="401638" y="3573463"/>
            <a:ext cx="20002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</a:rPr>
              <a:t>1</a:t>
            </a:r>
          </a:p>
        </p:txBody>
      </p:sp>
      <p:sp>
        <p:nvSpPr>
          <p:cNvPr id="503823" name="Text Box 15"/>
          <p:cNvSpPr txBox="1">
            <a:spLocks noChangeArrowheads="1"/>
          </p:cNvSpPr>
          <p:nvPr/>
        </p:nvSpPr>
        <p:spPr bwMode="auto">
          <a:xfrm>
            <a:off x="1044575" y="3584575"/>
            <a:ext cx="2000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chemeClr val="bg2"/>
                </a:solidFill>
                <a:effectLst/>
              </a:rPr>
              <a:t>2</a:t>
            </a:r>
          </a:p>
        </p:txBody>
      </p:sp>
      <p:pic>
        <p:nvPicPr>
          <p:cNvPr id="503830" name="Picture 22" descr="MC90023085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1719263" cy="194468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3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38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0" grpId="0"/>
      <p:bldP spid="503818" grpId="0" animBg="1"/>
      <p:bldP spid="503819" grpId="0" animBg="1"/>
      <p:bldP spid="503820" grpId="0" animBg="1"/>
      <p:bldP spid="503821" grpId="0" animBg="1"/>
      <p:bldP spid="503822" grpId="0"/>
      <p:bldP spid="5038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1938"/>
            <a:ext cx="3889375" cy="1006475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ve střídavém obvodu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4643438" y="1522413"/>
            <a:ext cx="41036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Matematickým rozborem součinu okamžitých hodnot</a:t>
            </a:r>
          </a:p>
        </p:txBody>
      </p:sp>
      <p:pic>
        <p:nvPicPr>
          <p:cNvPr id="5048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25413"/>
            <a:ext cx="4572000" cy="2838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04844" name="Object 12"/>
          <p:cNvGraphicFramePr>
            <a:graphicFrameLocks noChangeAspect="1"/>
          </p:cNvGraphicFramePr>
          <p:nvPr/>
        </p:nvGraphicFramePr>
        <p:xfrm>
          <a:off x="7092950" y="1951038"/>
          <a:ext cx="19431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91" name="Rovnice" r:id="rId4" imgW="990360" imgH="203040" progId="Equation.3">
                  <p:embed/>
                </p:oleObj>
              </mc:Choice>
              <mc:Fallback>
                <p:oleObj name="Rovnice" r:id="rId4" imgW="99036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951038"/>
                        <a:ext cx="1943100" cy="3984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45" name="Rectangle 13"/>
          <p:cNvSpPr>
            <a:spLocks noChangeArrowheads="1"/>
          </p:cNvSpPr>
          <p:nvPr/>
        </p:nvSpPr>
        <p:spPr bwMode="auto">
          <a:xfrm>
            <a:off x="4643438" y="2459038"/>
            <a:ext cx="43926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přepočtem na efektivní hodnoty dostaneme dvě složky výkonu.</a:t>
            </a:r>
          </a:p>
        </p:txBody>
      </p:sp>
      <p:sp>
        <p:nvSpPr>
          <p:cNvPr id="504846" name="Rectangle 14"/>
          <p:cNvSpPr>
            <a:spLocks noChangeArrowheads="1"/>
          </p:cNvSpPr>
          <p:nvPr/>
        </p:nvSpPr>
        <p:spPr bwMode="auto">
          <a:xfrm>
            <a:off x="107950" y="3251200"/>
            <a:ext cx="6335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1. Činný výkon P (W) – výkon, který vykonává práci</a:t>
            </a:r>
          </a:p>
        </p:txBody>
      </p:sp>
      <p:graphicFrame>
        <p:nvGraphicFramePr>
          <p:cNvPr id="504847" name="Object 15"/>
          <p:cNvGraphicFramePr>
            <a:graphicFrameLocks noChangeAspect="1"/>
          </p:cNvGraphicFramePr>
          <p:nvPr/>
        </p:nvGraphicFramePr>
        <p:xfrm>
          <a:off x="2771775" y="3683000"/>
          <a:ext cx="26876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92" name="Rovnice" r:id="rId6" imgW="1015920" imgH="203040" progId="Equation.3">
                  <p:embed/>
                </p:oleObj>
              </mc:Choice>
              <mc:Fallback>
                <p:oleObj name="Rovnice" r:id="rId6" imgW="1015920" imgH="2030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683000"/>
                        <a:ext cx="2687638" cy="5381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4848" name="Rectangle 16"/>
          <p:cNvSpPr>
            <a:spLocks noChangeArrowheads="1"/>
          </p:cNvSpPr>
          <p:nvPr/>
        </p:nvSpPr>
        <p:spPr bwMode="auto">
          <a:xfrm>
            <a:off x="107950" y="4906963"/>
            <a:ext cx="8856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2. Jalový výkon Q (var) – výkon, který slouží k vytvoření elektrického (magnetického) pole</a:t>
            </a:r>
          </a:p>
        </p:txBody>
      </p:sp>
      <p:graphicFrame>
        <p:nvGraphicFramePr>
          <p:cNvPr id="504849" name="Object 17"/>
          <p:cNvGraphicFramePr>
            <a:graphicFrameLocks noChangeAspect="1"/>
          </p:cNvGraphicFramePr>
          <p:nvPr/>
        </p:nvGraphicFramePr>
        <p:xfrm>
          <a:off x="2771775" y="5411788"/>
          <a:ext cx="2654300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893" name="Rovnice" r:id="rId8" imgW="1002960" imgH="203040" progId="Equation.3">
                  <p:embed/>
                </p:oleObj>
              </mc:Choice>
              <mc:Fallback>
                <p:oleObj name="Rovnice" r:id="rId8" imgW="1002960" imgH="2030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411788"/>
                        <a:ext cx="2654300" cy="538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4852" name="Picture 20" descr="MC900192161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230813"/>
            <a:ext cx="1936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4853" name="Picture 21" descr="MC90002003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14700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54" name="Rectangle 22"/>
          <p:cNvSpPr>
            <a:spLocks noChangeArrowheads="1"/>
          </p:cNvSpPr>
          <p:nvPr/>
        </p:nvSpPr>
        <p:spPr bwMode="auto">
          <a:xfrm>
            <a:off x="179388" y="6059488"/>
            <a:ext cx="58324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 je velký činný a jalový výkon na rezistoru a kondenzátoru a proč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4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4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1938"/>
            <a:ext cx="8642350" cy="646112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ve střídavém obvodu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5859" name="Rectangle 3"/>
          <p:cNvSpPr>
            <a:spLocks noChangeArrowheads="1"/>
          </p:cNvSpPr>
          <p:nvPr/>
        </p:nvSpPr>
        <p:spPr bwMode="auto">
          <a:xfrm>
            <a:off x="107950" y="1052513"/>
            <a:ext cx="8856663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Elektrické zařízení odebírá (dodává) činný a jalový výkon, jehož fyzikální podstata je jednoznačně určena. Na základě těchto dvou výkonů lze definovat matematický – </a:t>
            </a:r>
            <a:r>
              <a:rPr lang="cs-CZ" altLang="cs-CZ" sz="24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zdánlivý výkon – S(VA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505862" name="Rectangle 6"/>
          <p:cNvSpPr>
            <a:spLocks noChangeArrowheads="1"/>
          </p:cNvSpPr>
          <p:nvPr/>
        </p:nvSpPr>
        <p:spPr bwMode="auto">
          <a:xfrm>
            <a:off x="179388" y="2276475"/>
            <a:ext cx="87137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Zdánlivý výkon lze matematicky vypočítat pomocí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trojúhelníku výkonů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05865" name="Rectangle 9"/>
          <p:cNvSpPr>
            <a:spLocks noChangeArrowheads="1"/>
          </p:cNvSpPr>
          <p:nvPr/>
        </p:nvSpPr>
        <p:spPr bwMode="auto">
          <a:xfrm>
            <a:off x="107950" y="4906963"/>
            <a:ext cx="8567738" cy="15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 defTabSz="947738">
              <a:tabLst>
                <a:tab pos="2776538" algn="l"/>
                <a:tab pos="5294313" algn="l"/>
              </a:tabLs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 defTabSz="947738">
              <a:buClr>
                <a:schemeClr val="accent2"/>
              </a:buClr>
              <a:tabLst>
                <a:tab pos="2776538" algn="l"/>
                <a:tab pos="5294313" algn="l"/>
              </a:tabLst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 defTabSz="947738">
              <a:buClr>
                <a:schemeClr val="tx2"/>
              </a:buClr>
              <a:tabLst>
                <a:tab pos="2776538" algn="l"/>
                <a:tab pos="5294313" algn="l"/>
              </a:tabLst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 defTabSz="947738">
              <a:buClr>
                <a:schemeClr val="accent2"/>
              </a:buClr>
              <a:tabLst>
                <a:tab pos="2776538" algn="l"/>
                <a:tab pos="52943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 defTabSz="947738">
              <a:tabLst>
                <a:tab pos="2776538" algn="l"/>
                <a:tab pos="52943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defTabSz="9477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76538" algn="l"/>
                <a:tab pos="52943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defTabSz="9477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76538" algn="l"/>
                <a:tab pos="52943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defTabSz="9477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76538" algn="l"/>
                <a:tab pos="52943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defTabSz="947738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tabLst>
                <a:tab pos="2776538" algn="l"/>
                <a:tab pos="5294313" algn="l"/>
              </a:tabLst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případě potřeby se indukční a kapacitní výkon se rozlišuje pomocí znaménka: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indukční výkon	znaménko -	(- Q)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kapacitní výkon	znaménko +	(+ Q)</a:t>
            </a:r>
          </a:p>
        </p:txBody>
      </p:sp>
      <p:graphicFrame>
        <p:nvGraphicFramePr>
          <p:cNvPr id="505866" name="Object 10"/>
          <p:cNvGraphicFramePr>
            <a:graphicFrameLocks noChangeAspect="1"/>
          </p:cNvGraphicFramePr>
          <p:nvPr/>
        </p:nvGraphicFramePr>
        <p:xfrm>
          <a:off x="3297238" y="3416300"/>
          <a:ext cx="57388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04" name="Rovnice" r:id="rId3" imgW="3111480" imgH="279360" progId="Equation.3">
                  <p:embed/>
                </p:oleObj>
              </mc:Choice>
              <mc:Fallback>
                <p:oleObj name="Rovnice" r:id="rId3" imgW="3111480" imgH="279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3416300"/>
                        <a:ext cx="5738812" cy="5159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5878" name="Group 22"/>
          <p:cNvGrpSpPr>
            <a:grpSpLocks/>
          </p:cNvGrpSpPr>
          <p:nvPr/>
        </p:nvGrpSpPr>
        <p:grpSpPr bwMode="auto">
          <a:xfrm>
            <a:off x="539750" y="2924175"/>
            <a:ext cx="2519363" cy="1660525"/>
            <a:chOff x="340" y="1842"/>
            <a:chExt cx="1587" cy="1046"/>
          </a:xfrm>
        </p:grpSpPr>
        <p:sp>
          <p:nvSpPr>
            <p:cNvPr id="505870" name="AutoShape 14"/>
            <p:cNvSpPr>
              <a:spLocks noChangeArrowheads="1"/>
            </p:cNvSpPr>
            <p:nvPr/>
          </p:nvSpPr>
          <p:spPr bwMode="auto">
            <a:xfrm flipH="1">
              <a:off x="340" y="1842"/>
              <a:ext cx="1361" cy="817"/>
            </a:xfrm>
            <a:prstGeom prst="rtTriangle">
              <a:avLst/>
            </a:prstGeom>
            <a:noFill/>
            <a:ln w="38100" algn="ctr">
              <a:solidFill>
                <a:schemeClr val="bg2"/>
              </a:solidFill>
              <a:miter lim="800000"/>
              <a:headEnd type="non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05871" name="Text Box 15"/>
            <p:cNvSpPr txBox="1">
              <a:spLocks noChangeArrowheads="1"/>
            </p:cNvSpPr>
            <p:nvPr/>
          </p:nvSpPr>
          <p:spPr bwMode="auto">
            <a:xfrm>
              <a:off x="1094" y="2650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P</a:t>
              </a:r>
            </a:p>
          </p:txBody>
        </p:sp>
        <p:sp>
          <p:nvSpPr>
            <p:cNvPr id="505872" name="Text Box 16"/>
            <p:cNvSpPr txBox="1">
              <a:spLocks noChangeArrowheads="1"/>
            </p:cNvSpPr>
            <p:nvPr/>
          </p:nvSpPr>
          <p:spPr bwMode="auto">
            <a:xfrm>
              <a:off x="1757" y="2151"/>
              <a:ext cx="17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Q</a:t>
              </a:r>
            </a:p>
          </p:txBody>
        </p:sp>
        <p:sp>
          <p:nvSpPr>
            <p:cNvPr id="505873" name="Text Box 17"/>
            <p:cNvSpPr txBox="1">
              <a:spLocks noChangeArrowheads="1"/>
            </p:cNvSpPr>
            <p:nvPr/>
          </p:nvSpPr>
          <p:spPr bwMode="auto">
            <a:xfrm>
              <a:off x="1003" y="1933"/>
              <a:ext cx="15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</a:rPr>
                <a:t>S</a:t>
              </a:r>
            </a:p>
          </p:txBody>
        </p:sp>
        <p:sp>
          <p:nvSpPr>
            <p:cNvPr id="505875" name="Freeform 19"/>
            <p:cNvSpPr>
              <a:spLocks/>
            </p:cNvSpPr>
            <p:nvPr/>
          </p:nvSpPr>
          <p:spPr bwMode="auto">
            <a:xfrm>
              <a:off x="839" y="2341"/>
              <a:ext cx="181" cy="318"/>
            </a:xfrm>
            <a:custGeom>
              <a:avLst/>
              <a:gdLst>
                <a:gd name="T0" fmla="*/ 0 w 181"/>
                <a:gd name="T1" fmla="*/ 0 h 318"/>
                <a:gd name="T2" fmla="*/ 136 w 181"/>
                <a:gd name="T3" fmla="*/ 137 h 318"/>
                <a:gd name="T4" fmla="*/ 181 w 181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318">
                  <a:moveTo>
                    <a:pt x="0" y="0"/>
                  </a:moveTo>
                  <a:cubicBezTo>
                    <a:pt x="53" y="42"/>
                    <a:pt x="106" y="84"/>
                    <a:pt x="136" y="137"/>
                  </a:cubicBezTo>
                  <a:cubicBezTo>
                    <a:pt x="166" y="190"/>
                    <a:pt x="173" y="254"/>
                    <a:pt x="181" y="31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med" len="lg"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>
                <a:solidFill>
                  <a:schemeClr val="bg2"/>
                </a:solidFill>
              </a:endParaRPr>
            </a:p>
          </p:txBody>
        </p:sp>
        <p:sp>
          <p:nvSpPr>
            <p:cNvPr id="505876" name="Text Box 20"/>
            <p:cNvSpPr txBox="1">
              <a:spLocks noChangeArrowheads="1"/>
            </p:cNvSpPr>
            <p:nvPr/>
          </p:nvSpPr>
          <p:spPr bwMode="auto">
            <a:xfrm>
              <a:off x="748" y="2387"/>
              <a:ext cx="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 type="none" w="med" len="lg"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marL="342900" indent="-342900"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cs-CZ" altLang="cs-CZ" sz="2000" b="1">
                  <a:solidFill>
                    <a:schemeClr val="bg2"/>
                  </a:solidFill>
                  <a:effectLst/>
                  <a:sym typeface="Symbol" panose="05050102010706020507" pitchFamily="18" charset="2"/>
                </a:rPr>
                <a:t></a:t>
              </a:r>
            </a:p>
          </p:txBody>
        </p:sp>
      </p:grpSp>
      <p:graphicFrame>
        <p:nvGraphicFramePr>
          <p:cNvPr id="505877" name="Object 21"/>
          <p:cNvGraphicFramePr>
            <a:graphicFrameLocks noChangeAspect="1"/>
          </p:cNvGraphicFramePr>
          <p:nvPr/>
        </p:nvGraphicFramePr>
        <p:xfrm>
          <a:off x="3275013" y="3992563"/>
          <a:ext cx="39116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905" name="Rovnice" r:id="rId5" imgW="2120760" imgH="279360" progId="Equation.3">
                  <p:embed/>
                </p:oleObj>
              </mc:Choice>
              <mc:Fallback>
                <p:oleObj name="Rovnice" r:id="rId5" imgW="212076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3992563"/>
                        <a:ext cx="3911600" cy="515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5879" name="Rectangle 23"/>
          <p:cNvSpPr>
            <a:spLocks noChangeArrowheads="1"/>
          </p:cNvSpPr>
          <p:nvPr/>
        </p:nvSpPr>
        <p:spPr bwMode="auto">
          <a:xfrm>
            <a:off x="3348038" y="2906713"/>
            <a:ext cx="41767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Odvození zdánlivého výkonu: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5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5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5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5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1938"/>
            <a:ext cx="8642350" cy="646112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107950" y="1052513"/>
            <a:ext cx="88566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Střídavý spotřebič má výkon 700W a je připojen na napětí 230V. Účinnost spotřebiče je 85%, účiník 0,8. Doba chodu spotřebiče jsou 3 h. Vypočítejte příkon a proud spotřebiče, jalový a zdánlivý výkon a odebranou elektrickou energii.   </a:t>
            </a:r>
          </a:p>
        </p:txBody>
      </p:sp>
      <p:graphicFrame>
        <p:nvGraphicFramePr>
          <p:cNvPr id="506886" name="Object 6"/>
          <p:cNvGraphicFramePr>
            <a:graphicFrameLocks noChangeAspect="1"/>
          </p:cNvGraphicFramePr>
          <p:nvPr/>
        </p:nvGraphicFramePr>
        <p:xfrm>
          <a:off x="2484438" y="2492375"/>
          <a:ext cx="33686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76" name="Rovnice" r:id="rId3" imgW="2158920" imgH="444240" progId="Equation.3">
                  <p:embed/>
                </p:oleObj>
              </mc:Choice>
              <mc:Fallback>
                <p:oleObj name="Rovnice" r:id="rId3" imgW="215892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492375"/>
                        <a:ext cx="3368675" cy="695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95" name="Rectangle 15"/>
          <p:cNvSpPr>
            <a:spLocks noChangeArrowheads="1"/>
          </p:cNvSpPr>
          <p:nvPr/>
        </p:nvSpPr>
        <p:spPr bwMode="auto">
          <a:xfrm>
            <a:off x="1403350" y="2708275"/>
            <a:ext cx="1008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Příkon:</a:t>
            </a:r>
          </a:p>
        </p:txBody>
      </p:sp>
      <p:sp>
        <p:nvSpPr>
          <p:cNvPr id="506896" name="Rectangle 16"/>
          <p:cNvSpPr>
            <a:spLocks noChangeArrowheads="1"/>
          </p:cNvSpPr>
          <p:nvPr/>
        </p:nvSpPr>
        <p:spPr bwMode="auto">
          <a:xfrm>
            <a:off x="179388" y="3429000"/>
            <a:ext cx="2232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Elektrický proud:</a:t>
            </a:r>
          </a:p>
        </p:txBody>
      </p:sp>
      <p:graphicFrame>
        <p:nvGraphicFramePr>
          <p:cNvPr id="506897" name="Object 17"/>
          <p:cNvGraphicFramePr>
            <a:graphicFrameLocks noChangeAspect="1"/>
          </p:cNvGraphicFramePr>
          <p:nvPr/>
        </p:nvGraphicFramePr>
        <p:xfrm>
          <a:off x="2484438" y="3213100"/>
          <a:ext cx="513238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77" name="Rovnice" r:id="rId5" imgW="3288960" imgH="444240" progId="Equation.3">
                  <p:embed/>
                </p:oleObj>
              </mc:Choice>
              <mc:Fallback>
                <p:oleObj name="Rovnice" r:id="rId5" imgW="3288960" imgH="4442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213100"/>
                        <a:ext cx="5132387" cy="695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98" name="Rectangle 18"/>
          <p:cNvSpPr>
            <a:spLocks noChangeArrowheads="1"/>
          </p:cNvSpPr>
          <p:nvPr/>
        </p:nvSpPr>
        <p:spPr bwMode="auto">
          <a:xfrm>
            <a:off x="539750" y="4005263"/>
            <a:ext cx="18716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Jalový výkon:</a:t>
            </a:r>
          </a:p>
        </p:txBody>
      </p:sp>
      <p:graphicFrame>
        <p:nvGraphicFramePr>
          <p:cNvPr id="506899" name="Object 19"/>
          <p:cNvGraphicFramePr>
            <a:graphicFrameLocks noChangeAspect="1"/>
          </p:cNvGraphicFramePr>
          <p:nvPr/>
        </p:nvGraphicFramePr>
        <p:xfrm>
          <a:off x="2484438" y="3967163"/>
          <a:ext cx="61198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78" name="Rovnice" r:id="rId7" imgW="2831760" imgH="203040" progId="Equation.3">
                  <p:embed/>
                </p:oleObj>
              </mc:Choice>
              <mc:Fallback>
                <p:oleObj name="Rovnice" r:id="rId7" imgW="283176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967163"/>
                        <a:ext cx="6119812" cy="4397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900" name="Rectangle 20"/>
          <p:cNvSpPr>
            <a:spLocks noChangeArrowheads="1"/>
          </p:cNvSpPr>
          <p:nvPr/>
        </p:nvSpPr>
        <p:spPr bwMode="auto">
          <a:xfrm>
            <a:off x="250825" y="4508500"/>
            <a:ext cx="2160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Zdánlivý výkon</a:t>
            </a:r>
          </a:p>
        </p:txBody>
      </p:sp>
      <p:graphicFrame>
        <p:nvGraphicFramePr>
          <p:cNvPr id="506901" name="Object 21"/>
          <p:cNvGraphicFramePr>
            <a:graphicFrameLocks noChangeAspect="1"/>
          </p:cNvGraphicFramePr>
          <p:nvPr/>
        </p:nvGraphicFramePr>
        <p:xfrm>
          <a:off x="2484438" y="4471988"/>
          <a:ext cx="44465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79" name="Rovnice" r:id="rId9" imgW="2070000" imgH="203040" progId="Equation.3">
                  <p:embed/>
                </p:oleObj>
              </mc:Choice>
              <mc:Fallback>
                <p:oleObj name="Rovnice" r:id="rId9" imgW="207000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471988"/>
                        <a:ext cx="4446587" cy="4365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902" name="Rectangle 22"/>
          <p:cNvSpPr>
            <a:spLocks noChangeArrowheads="1"/>
          </p:cNvSpPr>
          <p:nvPr/>
        </p:nvSpPr>
        <p:spPr bwMode="auto">
          <a:xfrm>
            <a:off x="107950" y="5067300"/>
            <a:ext cx="23034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Odebraná energie</a:t>
            </a:r>
          </a:p>
        </p:txBody>
      </p:sp>
      <p:graphicFrame>
        <p:nvGraphicFramePr>
          <p:cNvPr id="506903" name="Object 23"/>
          <p:cNvGraphicFramePr>
            <a:graphicFrameLocks noChangeAspect="1"/>
          </p:cNvGraphicFramePr>
          <p:nvPr/>
        </p:nvGraphicFramePr>
        <p:xfrm>
          <a:off x="2476500" y="4941888"/>
          <a:ext cx="42560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80" name="Rovnice" r:id="rId11" imgW="1981080" imgH="241200" progId="Equation.3">
                  <p:embed/>
                </p:oleObj>
              </mc:Choice>
              <mc:Fallback>
                <p:oleObj name="Rovnice" r:id="rId11" imgW="1981080" imgH="241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941888"/>
                        <a:ext cx="4256088" cy="5175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904" name="Rectangle 24"/>
          <p:cNvSpPr>
            <a:spLocks noChangeArrowheads="1"/>
          </p:cNvSpPr>
          <p:nvPr/>
        </p:nvSpPr>
        <p:spPr bwMode="auto">
          <a:xfrm>
            <a:off x="179388" y="5770563"/>
            <a:ext cx="6624637" cy="8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štítku u zdrojů se udává zdánlivý výkon, na štítku u spotřebičů činný výkon </a:t>
            </a:r>
          </a:p>
        </p:txBody>
      </p:sp>
      <p:pic>
        <p:nvPicPr>
          <p:cNvPr id="506914" name="Picture 34" descr="MC900433824[1]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1331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6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6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6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1938"/>
            <a:ext cx="8642350" cy="646112"/>
          </a:xfrm>
        </p:spPr>
        <p:txBody>
          <a:bodyPr/>
          <a:lstStyle/>
          <a:p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Příklady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6883" name="Rectangle 3"/>
          <p:cNvSpPr>
            <a:spLocks noChangeArrowheads="1"/>
          </p:cNvSpPr>
          <p:nvPr/>
        </p:nvSpPr>
        <p:spPr bwMode="auto">
          <a:xfrm>
            <a:off x="107950" y="1052513"/>
            <a:ext cx="8856663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spotřebiče, je-li připojen na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240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a ze sítě odebírá proud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3,8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A. Účinnost spotřebiče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82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% 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0,85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54509" y="1740769"/>
            <a:ext cx="1692028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 = 658,9 W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54509" y="2328870"/>
            <a:ext cx="8856663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a jalový výkon spotřebiče výkonem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3,5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kW. Spotřebič je připojen na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220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V, má účinnost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87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% a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0,71.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37284" y="3067498"/>
            <a:ext cx="3337372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 = 25,75 A, Q = 3,99 </a:t>
            </a:r>
            <a:r>
              <a:rPr lang="cs-CZ" altLang="cs-CZ" sz="2000" b="1" dirty="0" err="1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kvar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35023" y="3643583"/>
            <a:ext cx="8856663" cy="9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Spotřebič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lze nahradit sériovou kombinací ideální cívky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L=2,1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 a ideálního rezistoru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630 </a:t>
            </a:r>
            <a:r>
              <a:rPr lang="el-GR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Ω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 je připojen na 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240V/60Hz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Vypočítejte činný, jalový a zdánlivý výkon.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33696" y="4644981"/>
            <a:ext cx="4438304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35,4W, Q = 44,5var, S = 56,9 VA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4508" y="5157192"/>
            <a:ext cx="8856663" cy="6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Činná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složka proudu spotřebiče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750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mA, jalová složka proudu je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0,65A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Vypočítejte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činný a jalový výkon, a cos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,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je-li 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75V.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7950" y="6161950"/>
            <a:ext cx="5600839" cy="38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None/>
            </a:pP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cs-CZ" altLang="cs-CZ" sz="2000" b="1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56,25W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Q =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48,75var</a:t>
            </a:r>
            <a:r>
              <a:rPr lang="cs-CZ" altLang="cs-CZ" sz="2000" b="1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cos</a:t>
            </a:r>
            <a:r>
              <a:rPr lang="cs-CZ" altLang="cs-CZ" sz="2000" b="1" dirty="0" smtClean="0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 = 0,76, </a:t>
            </a:r>
            <a:endParaRPr lang="cs-CZ" altLang="cs-CZ" sz="2000" b="1" dirty="0">
              <a:solidFill>
                <a:schemeClr val="bg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3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274638"/>
            <a:ext cx="8928100" cy="777875"/>
          </a:xfrm>
          <a:noFill/>
        </p:spPr>
        <p:txBody>
          <a:bodyPr lIns="36000" tIns="36000" rIns="36000" bIns="36000"/>
          <a:lstStyle/>
          <a:p>
            <a:r>
              <a:rPr lang="cs-CZ" altLang="cs-CZ" u="sng">
                <a:solidFill>
                  <a:schemeClr val="bg2"/>
                </a:solidFill>
                <a:effectLst/>
              </a:rPr>
              <a:t>Materiály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250825" y="1412875"/>
            <a:ext cx="907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800">
              <a:effectLst/>
              <a:latin typeface="Comic Sans MS" panose="030F0702030302020204" pitchFamily="66" charset="0"/>
            </a:endParaRP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468313" y="1484313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2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Blahovec	Elektrotechnika 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2"/>
              </a:rPr>
              <a:t>http://www.leifiphysik.de/index.php</a:t>
            </a:r>
            <a:endParaRPr lang="cs-CZ" altLang="cs-CZ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bg2"/>
                </a:solidFill>
                <a:effectLst/>
                <a:latin typeface="Garamond" panose="02020404030301010803" pitchFamily="18" charset="0"/>
                <a:hlinkClick r:id="rId3"/>
              </a:rPr>
              <a:t>http://www.zum.de/dwu/umaptg.htm</a:t>
            </a:r>
            <a:endParaRPr lang="cs-CZ" altLang="cs-CZ">
              <a:solidFill>
                <a:schemeClr val="bg2"/>
              </a:solidFill>
              <a:effectLst/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79613" y="188913"/>
            <a:ext cx="4392612" cy="719137"/>
          </a:xfrm>
        </p:spPr>
        <p:txBody>
          <a:bodyPr/>
          <a:lstStyle/>
          <a:p>
            <a:r>
              <a:rPr lang="cs-CZ" altLang="cs-CZ" sz="40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Opakování</a:t>
            </a:r>
            <a:endParaRPr lang="cs-CZ" altLang="cs-CZ" sz="40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79388" y="981075"/>
            <a:ext cx="87852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 lze vyjádřit výkon v obvodu s ustáleným stejnosměrným proudem na různých prvcích?</a:t>
            </a:r>
          </a:p>
        </p:txBody>
      </p:sp>
      <p:graphicFrame>
        <p:nvGraphicFramePr>
          <p:cNvPr id="90296" name="Object 184"/>
          <p:cNvGraphicFramePr>
            <a:graphicFrameLocks noChangeAspect="1"/>
          </p:cNvGraphicFramePr>
          <p:nvPr/>
        </p:nvGraphicFramePr>
        <p:xfrm>
          <a:off x="4067175" y="1844675"/>
          <a:ext cx="15192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4" name="Rovnice" r:id="rId3" imgW="647640" imgH="215640" progId="Equation.3">
                  <p:embed/>
                </p:oleObj>
              </mc:Choice>
              <mc:Fallback>
                <p:oleObj name="Rovnice" r:id="rId3" imgW="647640" imgH="215640" progId="Equation.3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844675"/>
                        <a:ext cx="1519238" cy="5064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298" name="Rectangle 186"/>
          <p:cNvSpPr>
            <a:spLocks noChangeArrowheads="1"/>
          </p:cNvSpPr>
          <p:nvPr/>
        </p:nvSpPr>
        <p:spPr bwMode="auto">
          <a:xfrm>
            <a:off x="1042988" y="1916113"/>
            <a:ext cx="280828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na rezistoru:</a:t>
            </a:r>
          </a:p>
        </p:txBody>
      </p:sp>
      <p:sp>
        <p:nvSpPr>
          <p:cNvPr id="90299" name="Rectangle 187"/>
          <p:cNvSpPr>
            <a:spLocks noChangeArrowheads="1"/>
          </p:cNvSpPr>
          <p:nvPr/>
        </p:nvSpPr>
        <p:spPr bwMode="auto">
          <a:xfrm>
            <a:off x="395288" y="2565400"/>
            <a:ext cx="356552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na ideální cívce:</a:t>
            </a:r>
          </a:p>
        </p:txBody>
      </p:sp>
      <p:graphicFrame>
        <p:nvGraphicFramePr>
          <p:cNvPr id="90300" name="Object 188"/>
          <p:cNvGraphicFramePr>
            <a:graphicFrameLocks noChangeAspect="1"/>
          </p:cNvGraphicFramePr>
          <p:nvPr/>
        </p:nvGraphicFramePr>
        <p:xfrm>
          <a:off x="785813" y="3068638"/>
          <a:ext cx="20574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5" name="Rovnice" r:id="rId5" imgW="876240" imgH="215640" progId="Equation.3">
                  <p:embed/>
                </p:oleObj>
              </mc:Choice>
              <mc:Fallback>
                <p:oleObj name="Rovnice" r:id="rId5" imgW="876240" imgH="215640" progId="Equation.3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068638"/>
                        <a:ext cx="2057400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301" name="Rectangle 189"/>
          <p:cNvSpPr>
            <a:spLocks noChangeArrowheads="1"/>
          </p:cNvSpPr>
          <p:nvPr/>
        </p:nvSpPr>
        <p:spPr bwMode="auto">
          <a:xfrm>
            <a:off x="179388" y="3860800"/>
            <a:ext cx="35655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4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napětí na ideální cívce je nulové</a:t>
            </a:r>
          </a:p>
        </p:txBody>
      </p:sp>
      <p:sp>
        <p:nvSpPr>
          <p:cNvPr id="90302" name="Rectangle 190"/>
          <p:cNvSpPr>
            <a:spLocks noChangeArrowheads="1"/>
          </p:cNvSpPr>
          <p:nvPr/>
        </p:nvSpPr>
        <p:spPr bwMode="auto">
          <a:xfrm>
            <a:off x="4246563" y="2565400"/>
            <a:ext cx="4646612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na ideálním kondenzátoru:</a:t>
            </a:r>
          </a:p>
        </p:txBody>
      </p:sp>
      <p:graphicFrame>
        <p:nvGraphicFramePr>
          <p:cNvPr id="90303" name="Object 191"/>
          <p:cNvGraphicFramePr>
            <a:graphicFrameLocks noChangeAspect="1"/>
          </p:cNvGraphicFramePr>
          <p:nvPr/>
        </p:nvGraphicFramePr>
        <p:xfrm>
          <a:off x="5538788" y="3054350"/>
          <a:ext cx="20574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46" name="Rovnice" r:id="rId7" imgW="876240" imgH="228600" progId="Equation.3">
                  <p:embed/>
                </p:oleObj>
              </mc:Choice>
              <mc:Fallback>
                <p:oleObj name="Rovnice" r:id="rId7" imgW="876240" imgH="228600" progId="Equation.3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8788" y="3054350"/>
                        <a:ext cx="2057400" cy="534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304" name="Rectangle 192"/>
          <p:cNvSpPr>
            <a:spLocks noChangeArrowheads="1"/>
          </p:cNvSpPr>
          <p:nvPr/>
        </p:nvSpPr>
        <p:spPr bwMode="auto">
          <a:xfrm>
            <a:off x="4716463" y="3860800"/>
            <a:ext cx="42481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4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2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ideálním kondenzátorem je nulový</a:t>
            </a:r>
          </a:p>
        </p:txBody>
      </p:sp>
      <p:pic>
        <p:nvPicPr>
          <p:cNvPr id="90305" name="Picture 193" descr="MC90019924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157788"/>
            <a:ext cx="12033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307" name="Picture 195" descr="Datei:Plate Capacitor DE.sv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013325"/>
            <a:ext cx="2700337" cy="150018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0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0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1295400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na ideálním rezistoru ve střídavém obvodu – činný výkon P(W)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179388" y="3284538"/>
            <a:ext cx="24479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Okamžitá hodnota a průběh výkonu</a:t>
            </a:r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250825" y="1557338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Harmonický zdroj napětí</a:t>
            </a:r>
          </a:p>
        </p:txBody>
      </p:sp>
      <p:graphicFrame>
        <p:nvGraphicFramePr>
          <p:cNvPr id="496650" name="Object 10"/>
          <p:cNvGraphicFramePr>
            <a:graphicFrameLocks noChangeAspect="1"/>
          </p:cNvGraphicFramePr>
          <p:nvPr/>
        </p:nvGraphicFramePr>
        <p:xfrm>
          <a:off x="230188" y="4005263"/>
          <a:ext cx="2325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4" name="Rovnice" r:id="rId3" imgW="990360" imgH="203040" progId="Equation.3">
                  <p:embed/>
                </p:oleObj>
              </mc:Choice>
              <mc:Fallback>
                <p:oleObj name="Rovnice" r:id="rId3" imgW="9903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05263"/>
                        <a:ext cx="2325687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54" name="Object 14"/>
          <p:cNvGraphicFramePr>
            <a:graphicFrameLocks noChangeAspect="1"/>
          </p:cNvGraphicFramePr>
          <p:nvPr/>
        </p:nvGraphicFramePr>
        <p:xfrm>
          <a:off x="3563938" y="1484313"/>
          <a:ext cx="25923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5" name="Rovnice" r:id="rId5" imgW="1168200" imgH="228600" progId="Equation.3">
                  <p:embed/>
                </p:oleObj>
              </mc:Choice>
              <mc:Fallback>
                <p:oleObj name="Rovnice" r:id="rId5" imgW="1168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2592387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250825" y="2133600"/>
            <a:ext cx="5545138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rezistoru nedochází k fázovému posunu mezi napětím a proudem</a:t>
            </a:r>
          </a:p>
        </p:txBody>
      </p:sp>
      <p:graphicFrame>
        <p:nvGraphicFramePr>
          <p:cNvPr id="496656" name="Object 16"/>
          <p:cNvGraphicFramePr>
            <a:graphicFrameLocks noChangeAspect="1"/>
          </p:cNvGraphicFramePr>
          <p:nvPr/>
        </p:nvGraphicFramePr>
        <p:xfrm>
          <a:off x="3563938" y="2492375"/>
          <a:ext cx="2563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6" name="Rovnice" r:id="rId7" imgW="1091880" imgH="228600" progId="Equation.3">
                  <p:embed/>
                </p:oleObj>
              </mc:Choice>
              <mc:Fallback>
                <p:oleObj name="Rovnice" r:id="rId7" imgW="109188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92375"/>
                        <a:ext cx="2563812" cy="536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6657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141663"/>
            <a:ext cx="5832475" cy="36210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6659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5940425" cy="36877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252413" y="4691063"/>
            <a:ext cx="24479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na rezistoru je vždy kladný, představuje tepelný výkon:</a:t>
            </a:r>
          </a:p>
        </p:txBody>
      </p:sp>
      <p:graphicFrame>
        <p:nvGraphicFramePr>
          <p:cNvPr id="496661" name="Object 21"/>
          <p:cNvGraphicFramePr>
            <a:graphicFrameLocks noChangeAspect="1"/>
          </p:cNvGraphicFramePr>
          <p:nvPr/>
        </p:nvGraphicFramePr>
        <p:xfrm>
          <a:off x="136525" y="6092825"/>
          <a:ext cx="2563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17" name="Rovnice" r:id="rId11" imgW="1091880" imgH="203040" progId="Equation.3">
                  <p:embed/>
                </p:oleObj>
              </mc:Choice>
              <mc:Fallback>
                <p:oleObj name="Rovnice" r:id="rId11" imgW="109188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6092825"/>
                        <a:ext cx="2563813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6665" name="Picture 25" descr="MC900078783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1208088" cy="1296987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6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1295400"/>
          </a:xfrm>
        </p:spPr>
        <p:txBody>
          <a:bodyPr/>
          <a:lstStyle/>
          <a:p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na ideálním rezistoru ve střídavém obvodu – činný výkon P(W)</a:t>
            </a:r>
            <a:endParaRPr lang="cs-CZ" altLang="cs-CZ" sz="320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7668" name="Rectangle 4"/>
          <p:cNvSpPr>
            <a:spLocks noChangeArrowheads="1"/>
          </p:cNvSpPr>
          <p:nvPr/>
        </p:nvSpPr>
        <p:spPr bwMode="auto">
          <a:xfrm>
            <a:off x="250825" y="1557338"/>
            <a:ext cx="8642350" cy="204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ideálním rezistoru je výpočet výkonu ve střídavém obvodu stejný jako v obvodu stejnosměrném. Obdobně se počítá elektrická práce.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Pouze činný výkon uvažujeme zejména u tepelných spotřebičů.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Výjimku tvoří obvody s vyšší frekvencí, ve kterých nastává povrchový jev (skinefekt), kdy je rozložení proudu (proudové pole) v průřezu vodiče nehomogenní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 větší část proudu prochází u povrchu vodiče.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97670" name="Object 6"/>
          <p:cNvGraphicFramePr>
            <a:graphicFrameLocks noChangeAspect="1"/>
          </p:cNvGraphicFramePr>
          <p:nvPr/>
        </p:nvGraphicFramePr>
        <p:xfrm>
          <a:off x="3563938" y="5013325"/>
          <a:ext cx="34559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05" name="Rovnice" r:id="rId3" imgW="1841400" imgH="203040" progId="Equation.3">
                  <p:embed/>
                </p:oleObj>
              </mc:Choice>
              <mc:Fallback>
                <p:oleObj name="Rovnice" r:id="rId3" imgW="18414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013325"/>
                        <a:ext cx="3455987" cy="381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75" name="Rectangle 11"/>
          <p:cNvSpPr>
            <a:spLocks noChangeArrowheads="1"/>
          </p:cNvSpPr>
          <p:nvPr/>
        </p:nvSpPr>
        <p:spPr bwMode="auto">
          <a:xfrm>
            <a:off x="250825" y="3622675"/>
            <a:ext cx="85693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Příklad: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Vypočítejte výkon elektrického topení, jestliže při síťovém napětí 230V je odebíraný proud 7,5 A. Určete odebranou energii za 20 hodin provozu. </a:t>
            </a:r>
          </a:p>
        </p:txBody>
      </p:sp>
      <p:graphicFrame>
        <p:nvGraphicFramePr>
          <p:cNvPr id="497676" name="Object 12"/>
          <p:cNvGraphicFramePr>
            <a:graphicFrameLocks noChangeAspect="1"/>
          </p:cNvGraphicFramePr>
          <p:nvPr/>
        </p:nvGraphicFramePr>
        <p:xfrm>
          <a:off x="252413" y="6092825"/>
          <a:ext cx="60483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706" name="Rovnice" r:id="rId5" imgW="3149280" imgH="241200" progId="Equation.3">
                  <p:embed/>
                </p:oleObj>
              </mc:Choice>
              <mc:Fallback>
                <p:oleObj name="Rovnice" r:id="rId5" imgW="3149280" imgH="241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6092825"/>
                        <a:ext cx="6048375" cy="461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7678" name="Rectangle 14"/>
          <p:cNvSpPr>
            <a:spLocks noChangeArrowheads="1"/>
          </p:cNvSpPr>
          <p:nvPr/>
        </p:nvSpPr>
        <p:spPr bwMode="auto">
          <a:xfrm>
            <a:off x="250825" y="5013325"/>
            <a:ext cx="33845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(příkon) spotřebiče:</a:t>
            </a:r>
          </a:p>
        </p:txBody>
      </p:sp>
      <p:sp>
        <p:nvSpPr>
          <p:cNvPr id="497679" name="Rectangle 15"/>
          <p:cNvSpPr>
            <a:spLocks noChangeArrowheads="1"/>
          </p:cNvSpPr>
          <p:nvPr/>
        </p:nvSpPr>
        <p:spPr bwMode="auto">
          <a:xfrm>
            <a:off x="250825" y="5661025"/>
            <a:ext cx="38163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Odebraná elektrická energie):</a:t>
            </a:r>
          </a:p>
        </p:txBody>
      </p:sp>
      <p:pic>
        <p:nvPicPr>
          <p:cNvPr id="497680" name="Picture 16" descr="MC90028695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4724400"/>
            <a:ext cx="1882775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7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7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7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7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12954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na ideální cívce ve střídavém obvodu – jalový výkon Q(var)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179388" y="3284538"/>
            <a:ext cx="25923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Okamžitá hodnota a průběh výkonu</a:t>
            </a: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250825" y="1557338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Harmonický zdroj napětí</a:t>
            </a:r>
          </a:p>
        </p:txBody>
      </p:sp>
      <p:graphicFrame>
        <p:nvGraphicFramePr>
          <p:cNvPr id="498693" name="Object 5"/>
          <p:cNvGraphicFramePr>
            <a:graphicFrameLocks noChangeAspect="1"/>
          </p:cNvGraphicFramePr>
          <p:nvPr/>
        </p:nvGraphicFramePr>
        <p:xfrm>
          <a:off x="230188" y="4005263"/>
          <a:ext cx="2325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0" name="Rovnice" r:id="rId3" imgW="990360" imgH="203040" progId="Equation.3">
                  <p:embed/>
                </p:oleObj>
              </mc:Choice>
              <mc:Fallback>
                <p:oleObj name="Rovnice" r:id="rId3" imgW="990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05263"/>
                        <a:ext cx="2325687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8694" name="Object 6"/>
          <p:cNvGraphicFramePr>
            <a:graphicFrameLocks noChangeAspect="1"/>
          </p:cNvGraphicFramePr>
          <p:nvPr/>
        </p:nvGraphicFramePr>
        <p:xfrm>
          <a:off x="3563938" y="1484313"/>
          <a:ext cx="25923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1" name="Rovnice" r:id="rId5" imgW="1168200" imgH="228600" progId="Equation.3">
                  <p:embed/>
                </p:oleObj>
              </mc:Choice>
              <mc:Fallback>
                <p:oleObj name="Rovnice" r:id="rId5" imgW="1168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2592387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179388" y="2133600"/>
            <a:ext cx="8713787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ideální cívce dochází k fázovému posunu mezi napětím a proudem ..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.. napětí předbíhá proud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498696" name="Object 8"/>
          <p:cNvGraphicFramePr>
            <a:graphicFrameLocks noChangeAspect="1"/>
          </p:cNvGraphicFramePr>
          <p:nvPr/>
        </p:nvGraphicFramePr>
        <p:xfrm>
          <a:off x="3995738" y="2492375"/>
          <a:ext cx="25923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42" name="Rovnice" r:id="rId7" imgW="1434960" imgH="393480" progId="Equation.3">
                  <p:embed/>
                </p:oleObj>
              </mc:Choice>
              <mc:Fallback>
                <p:oleObj name="Rovnice" r:id="rId7" imgW="14349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492375"/>
                        <a:ext cx="2592387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252413" y="4691063"/>
            <a:ext cx="3095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Jaká je střední hodnota výkonu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kmitá s dvojnásobnou frekvencí, střední hodnota výkonu je nulová</a:t>
            </a:r>
          </a:p>
        </p:txBody>
      </p:sp>
      <p:pic>
        <p:nvPicPr>
          <p:cNvPr id="498702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300413"/>
            <a:ext cx="5545137" cy="344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703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5580062" cy="34639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8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498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8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8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12954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na ideální cívce ve střídavém obvodu – jalový výkon Q(var)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106363" y="3284538"/>
            <a:ext cx="45370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obvodu s ideální cívkou není žádná spotřeba energie, probíhá pouze výměna magnetické energie mezi cívkou a zdrojem</a:t>
            </a: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107950" y="1557338"/>
            <a:ext cx="88931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kmitá mezi ideální cívkou a zdrojem. V 2. a 4. čtvrtperiodě je okamžitý výkon kladný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teče ze zdroje do cívky a slouží k vytvoření magnetického pole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1. a 3. čtvrtperiodě je okamžitý výkon záporný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energie magnetického pole se vrací zpět do zdroje, magnetické pole ideální cívky zaniká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499717" name="Object 5"/>
          <p:cNvGraphicFramePr>
            <a:graphicFrameLocks noChangeAspect="1"/>
          </p:cNvGraphicFramePr>
          <p:nvPr/>
        </p:nvGraphicFramePr>
        <p:xfrm>
          <a:off x="323850" y="5734050"/>
          <a:ext cx="14303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37" name="Rovnice" r:id="rId3" imgW="609480" imgH="203040" progId="Equation.3">
                  <p:embed/>
                </p:oleObj>
              </mc:Choice>
              <mc:Fallback>
                <p:oleObj name="Rovnice" r:id="rId3" imgW="6094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734050"/>
                        <a:ext cx="1430338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21" name="Rectangle 9"/>
          <p:cNvSpPr>
            <a:spLocks noChangeArrowheads="1"/>
          </p:cNvSpPr>
          <p:nvPr/>
        </p:nvSpPr>
        <p:spPr bwMode="auto">
          <a:xfrm>
            <a:off x="107950" y="4691063"/>
            <a:ext cx="44656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Protože přenášený výkon nevykoná žádnou práci, je definován jako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indukční jalový výkon – Q (var).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9972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4284662" cy="2660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9724" name="Rectangle 12"/>
          <p:cNvSpPr>
            <a:spLocks noChangeArrowheads="1"/>
          </p:cNvSpPr>
          <p:nvPr/>
        </p:nvSpPr>
        <p:spPr bwMode="auto">
          <a:xfrm>
            <a:off x="252413" y="6364288"/>
            <a:ext cx="871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ideální cívkou je definován jako indukční (magnetizační proud).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9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9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12954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na kondenzátoru ve střídavém obvodu – jalový výkon Q(var)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179388" y="3284538"/>
            <a:ext cx="35290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Okamžitá hodnota a průběh výkonu</a:t>
            </a: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250825" y="1557338"/>
            <a:ext cx="30972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Harmonický zdroj napětí</a:t>
            </a:r>
          </a:p>
        </p:txBody>
      </p:sp>
      <p:graphicFrame>
        <p:nvGraphicFramePr>
          <p:cNvPr id="500741" name="Object 5"/>
          <p:cNvGraphicFramePr>
            <a:graphicFrameLocks noChangeAspect="1"/>
          </p:cNvGraphicFramePr>
          <p:nvPr/>
        </p:nvGraphicFramePr>
        <p:xfrm>
          <a:off x="230188" y="4005263"/>
          <a:ext cx="2325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87" name="Rovnice" r:id="rId3" imgW="990360" imgH="203040" progId="Equation.3">
                  <p:embed/>
                </p:oleObj>
              </mc:Choice>
              <mc:Fallback>
                <p:oleObj name="Rovnice" r:id="rId3" imgW="990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05263"/>
                        <a:ext cx="2325687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0742" name="Object 6"/>
          <p:cNvGraphicFramePr>
            <a:graphicFrameLocks noChangeAspect="1"/>
          </p:cNvGraphicFramePr>
          <p:nvPr/>
        </p:nvGraphicFramePr>
        <p:xfrm>
          <a:off x="3563938" y="1484313"/>
          <a:ext cx="25923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88" name="Rovnice" r:id="rId5" imgW="1168200" imgH="228600" progId="Equation.3">
                  <p:embed/>
                </p:oleObj>
              </mc:Choice>
              <mc:Fallback>
                <p:oleObj name="Rovnice" r:id="rId5" imgW="1168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2592387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179388" y="2133600"/>
            <a:ext cx="88566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kondenzátoru dochází k fázovému posunu mezi napětím a proudem ..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.. proud předbíhá napětí o 90</a:t>
            </a:r>
            <a:r>
              <a:rPr lang="cs-CZ" altLang="cs-CZ" sz="2000" b="1" baseline="3000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0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252413" y="4691063"/>
            <a:ext cx="359886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Jaká je střední hodnota výkonu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kmitá s dvojnásobnou frekvencí, střední hodnota výkonu je nulová</a:t>
            </a:r>
          </a:p>
        </p:txBody>
      </p:sp>
      <p:graphicFrame>
        <p:nvGraphicFramePr>
          <p:cNvPr id="500744" name="Object 8"/>
          <p:cNvGraphicFramePr>
            <a:graphicFrameLocks noChangeAspect="1"/>
          </p:cNvGraphicFramePr>
          <p:nvPr/>
        </p:nvGraphicFramePr>
        <p:xfrm>
          <a:off x="4030663" y="2501900"/>
          <a:ext cx="25923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789" name="Rovnice" r:id="rId7" imgW="1434960" imgH="393480" progId="Equation.3">
                  <p:embed/>
                </p:oleObj>
              </mc:Choice>
              <mc:Fallback>
                <p:oleObj name="Rovnice" r:id="rId7" imgW="14349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501900"/>
                        <a:ext cx="2592387" cy="7112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074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44900"/>
            <a:ext cx="5043487" cy="3130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50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3644900"/>
            <a:ext cx="5008562" cy="31099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0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0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0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1295400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 na kondenzátoru ve střídavém obvodu – jalový výkon Q(var)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1763" name="Rectangle 3"/>
          <p:cNvSpPr>
            <a:spLocks noChangeArrowheads="1"/>
          </p:cNvSpPr>
          <p:nvPr/>
        </p:nvSpPr>
        <p:spPr bwMode="auto">
          <a:xfrm>
            <a:off x="106363" y="3284538"/>
            <a:ext cx="45370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obvodu s kondenzátorem není žádná spotřeba energie, probíhá pouze výměna elektrické energie mezi kondenzátorem a zdrojem</a:t>
            </a:r>
          </a:p>
        </p:txBody>
      </p:sp>
      <p:sp>
        <p:nvSpPr>
          <p:cNvPr id="501764" name="Rectangle 4"/>
          <p:cNvSpPr>
            <a:spLocks noChangeArrowheads="1"/>
          </p:cNvSpPr>
          <p:nvPr/>
        </p:nvSpPr>
        <p:spPr bwMode="auto">
          <a:xfrm>
            <a:off x="107950" y="1557338"/>
            <a:ext cx="88931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kmitá mezi kondenzátorem a zdrojem. V 1. a 3. čtvrtperiodě je okamžitý výkon kladný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teče ze zdroje do kondenzátoru a slouží k vytvoření elektrického pole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 2. a 4. čtvrtperiodě je okamžitý výkon záporný –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energie elektrického pole se vrací zpět do zdroje,elektrické pole kondenzátoru zaniká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graphicFrame>
        <p:nvGraphicFramePr>
          <p:cNvPr id="501765" name="Object 5"/>
          <p:cNvGraphicFramePr>
            <a:graphicFrameLocks noChangeAspect="1"/>
          </p:cNvGraphicFramePr>
          <p:nvPr/>
        </p:nvGraphicFramePr>
        <p:xfrm>
          <a:off x="323850" y="5734050"/>
          <a:ext cx="14303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2" name="Rovnice" r:id="rId3" imgW="609480" imgH="203040" progId="Equation.3">
                  <p:embed/>
                </p:oleObj>
              </mc:Choice>
              <mc:Fallback>
                <p:oleObj name="Rovnice" r:id="rId3" imgW="6094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734050"/>
                        <a:ext cx="1430338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107950" y="4652963"/>
            <a:ext cx="4465638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Protože přenášený výkon nevykoná žádnou práci, je definován jako </a:t>
            </a:r>
            <a:r>
              <a:rPr lang="cs-CZ" altLang="cs-CZ" sz="2000" b="1" u="sng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kapacitní jalový výkon – Q (var).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01768" name="Rectangle 8"/>
          <p:cNvSpPr>
            <a:spLocks noChangeArrowheads="1"/>
          </p:cNvSpPr>
          <p:nvPr/>
        </p:nvSpPr>
        <p:spPr bwMode="auto">
          <a:xfrm>
            <a:off x="250825" y="6364288"/>
            <a:ext cx="87122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Proud kondenzátorem je definován jako kapacitní proud.</a:t>
            </a:r>
          </a:p>
        </p:txBody>
      </p:sp>
      <p:pic>
        <p:nvPicPr>
          <p:cNvPr id="50176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09950"/>
            <a:ext cx="4322762" cy="2682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1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1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15888"/>
            <a:ext cx="8353425" cy="792162"/>
          </a:xfrm>
        </p:spPr>
        <p:txBody>
          <a:bodyPr/>
          <a:lstStyle/>
          <a:p>
            <a:r>
              <a:rPr lang="cs-CZ" altLang="cs-CZ" sz="3200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Výkony ve střídavém obvodu</a:t>
            </a:r>
            <a:endParaRPr lang="cs-CZ" altLang="cs-CZ" sz="320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79388" y="3284538"/>
            <a:ext cx="3529012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Okamžitá hodnota a průběh výkonu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07950" y="928688"/>
            <a:ext cx="88566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Ve střídavých obvodech má spotřebič (zátěž) většinou obecný charakter – obsahuje činné i jalové složky výkonu. Výjimku tvoří tepelné spotřebiče, které mají čistě odporový charakter.</a:t>
            </a:r>
          </a:p>
        </p:txBody>
      </p:sp>
      <p:graphicFrame>
        <p:nvGraphicFramePr>
          <p:cNvPr id="502789" name="Object 5"/>
          <p:cNvGraphicFramePr>
            <a:graphicFrameLocks noChangeAspect="1"/>
          </p:cNvGraphicFramePr>
          <p:nvPr/>
        </p:nvGraphicFramePr>
        <p:xfrm>
          <a:off x="230188" y="4005263"/>
          <a:ext cx="2325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6" name="Rovnice" r:id="rId3" imgW="990360" imgH="203040" progId="Equation.3">
                  <p:embed/>
                </p:oleObj>
              </mc:Choice>
              <mc:Fallback>
                <p:oleObj name="Rovnice" r:id="rId3" imgW="9903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05263"/>
                        <a:ext cx="2325687" cy="476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107950" y="2636838"/>
            <a:ext cx="88566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Na obecné zátěži dochází k fázovému posunu mezi napětím a proudem, předpokládáme zátěž RL s fázovým posunem </a:t>
            </a: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  <a:sym typeface="Symbol" panose="05050102010706020507" pitchFamily="18" charset="2"/>
              </a:rPr>
              <a:t>.</a:t>
            </a: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252413" y="4691063"/>
            <a:ext cx="359886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Jaká je střední hodnota výkonu ?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Výkon kmitá s dvojnásobnou frekvencí, střední hodnota výkonu je nenulová</a:t>
            </a:r>
          </a:p>
        </p:txBody>
      </p:sp>
      <p:graphicFrame>
        <p:nvGraphicFramePr>
          <p:cNvPr id="502793" name="Object 9"/>
          <p:cNvGraphicFramePr>
            <a:graphicFrameLocks noChangeAspect="1"/>
          </p:cNvGraphicFramePr>
          <p:nvPr/>
        </p:nvGraphicFramePr>
        <p:xfrm>
          <a:off x="6045200" y="3033713"/>
          <a:ext cx="2919413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7" name="Rovnice" r:id="rId5" imgW="1396800" imgH="228600" progId="Equation.3">
                  <p:embed/>
                </p:oleObj>
              </mc:Choice>
              <mc:Fallback>
                <p:oleObj name="Rovnice" r:id="rId5" imgW="13968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3033713"/>
                        <a:ext cx="2919413" cy="477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796" name="Rectangle 12"/>
          <p:cNvSpPr>
            <a:spLocks noChangeArrowheads="1"/>
          </p:cNvSpPr>
          <p:nvPr/>
        </p:nvSpPr>
        <p:spPr bwMode="auto">
          <a:xfrm>
            <a:off x="106363" y="2058988"/>
            <a:ext cx="50419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 algn="l"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marL="742950" indent="-285750" algn="l">
              <a:buClr>
                <a:schemeClr val="accent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marL="1143000" indent="-228600" algn="l">
              <a:buClr>
                <a:schemeClr val="tx2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marL="1600200" indent="-228600" algn="l">
              <a:buClr>
                <a:schemeClr val="accent2"/>
              </a:buCl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Předpokládáme harmonický zdroj napětí</a:t>
            </a:r>
          </a:p>
        </p:txBody>
      </p:sp>
      <p:graphicFrame>
        <p:nvGraphicFramePr>
          <p:cNvPr id="502797" name="Object 13"/>
          <p:cNvGraphicFramePr>
            <a:graphicFrameLocks noChangeAspect="1"/>
          </p:cNvGraphicFramePr>
          <p:nvPr/>
        </p:nvGraphicFramePr>
        <p:xfrm>
          <a:off x="5148263" y="1989138"/>
          <a:ext cx="25923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8" name="Rovnice" r:id="rId7" imgW="1168200" imgH="228600" progId="Equation.3">
                  <p:embed/>
                </p:oleObj>
              </mc:Choice>
              <mc:Fallback>
                <p:oleObj name="Rovnice" r:id="rId7" imgW="11682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989138"/>
                        <a:ext cx="2592387" cy="5064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279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94100"/>
            <a:ext cx="5184775" cy="321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279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573463"/>
            <a:ext cx="5219700" cy="32400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med" len="lg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2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2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2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2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2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2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0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/>
    </p:bldLst>
  </p:timing>
</p:sld>
</file>

<file path=ppt/theme/theme1.xml><?xml version="1.0" encoding="utf-8"?>
<a:theme xmlns:a="http://schemas.openxmlformats.org/drawingml/2006/main" name="Proudění">
  <a:themeElements>
    <a:clrScheme name="Vlastní 22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0A47FE"/>
      </a:hlink>
      <a:folHlink>
        <a:srgbClr val="00238E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lg"/>
          <a:tailEnd type="none" w="med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anose="05000000000000000000" pitchFamily="2" charset="2"/>
          <a:buChar char="n"/>
          <a:tabLst/>
          <a:defRPr kumimoji="0" lang="cs-CZ" alt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anose="02020404030301010803" pitchFamily="18" charset="0"/>
          </a:defRPr>
        </a:defPPr>
      </a:lstStyle>
    </a:lnDef>
  </a:objectDefaults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11654</TotalTime>
  <Words>1082</Words>
  <Application>Microsoft Office PowerPoint</Application>
  <PresentationFormat>Předvádění na obrazovce (4:3)</PresentationFormat>
  <Paragraphs>100</Paragraphs>
  <Slides>15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Garamond</vt:lpstr>
      <vt:lpstr>Symbol</vt:lpstr>
      <vt:lpstr>Wingdings</vt:lpstr>
      <vt:lpstr>Proudění</vt:lpstr>
      <vt:lpstr>Rovnice</vt:lpstr>
      <vt:lpstr>Základy elektrotechniky Výkony ve střídavém obvodu </vt:lpstr>
      <vt:lpstr>Opakování</vt:lpstr>
      <vt:lpstr>Výkon na ideálním rezistoru ve střídavém obvodu – činný výkon P(W)</vt:lpstr>
      <vt:lpstr>Výkon na ideálním rezistoru ve střídavém obvodu – činný výkon P(W)</vt:lpstr>
      <vt:lpstr>Výkon na ideální cívce ve střídavém obvodu – jalový výkon Q(var)</vt:lpstr>
      <vt:lpstr>Výkon na ideální cívce ve střídavém obvodu – jalový výkon Q(var)</vt:lpstr>
      <vt:lpstr>Výkon na kondenzátoru ve střídavém obvodu – jalový výkon Q(var)</vt:lpstr>
      <vt:lpstr>Výkon na kondenzátoru ve střídavém obvodu – jalový výkon Q(var)</vt:lpstr>
      <vt:lpstr>Výkony ve střídavém obvodu</vt:lpstr>
      <vt:lpstr>Výkon ve střídavém obvodu</vt:lpstr>
      <vt:lpstr>Výkon ve střídavém obvodu</vt:lpstr>
      <vt:lpstr>Výkon ve střídavém obvodu</vt:lpstr>
      <vt:lpstr>Příklad</vt:lpstr>
      <vt:lpstr>Příklady</vt:lpstr>
      <vt:lpstr>Materiály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Jistící a ochranné přístroje nízkého napětí</dc:title>
  <dc:creator>pe</dc:creator>
  <cp:lastModifiedBy>Ivo Petricek</cp:lastModifiedBy>
  <cp:revision>1288</cp:revision>
  <dcterms:created xsi:type="dcterms:W3CDTF">2006-07-11T07:50:54Z</dcterms:created>
  <dcterms:modified xsi:type="dcterms:W3CDTF">2024-01-11T08:48:12Z</dcterms:modified>
</cp:coreProperties>
</file>