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39" r:id="rId29"/>
    <p:sldId id="306" r:id="rId30"/>
    <p:sldId id="307" r:id="rId31"/>
    <p:sldId id="308" r:id="rId32"/>
    <p:sldId id="309" r:id="rId33"/>
    <p:sldId id="311" r:id="rId34"/>
    <p:sldId id="310" r:id="rId35"/>
    <p:sldId id="340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279" r:id="rId64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E"/>
    <a:srgbClr val="00FF00"/>
    <a:srgbClr val="FF6600"/>
    <a:srgbClr val="0033CC"/>
    <a:srgbClr val="EAEAEA"/>
    <a:srgbClr val="FF9900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13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67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4" Type="http://schemas.openxmlformats.org/officeDocument/2006/relationships/image" Target="../media/image16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4" Type="http://schemas.openxmlformats.org/officeDocument/2006/relationships/image" Target="../media/image16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120EB6-F203-48E8-A997-5983370C0C6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4D661-BC5A-401E-ADF3-B286E5405A9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72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9BE509-0AA6-430F-9D31-E20CC8332F3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829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614C70-7A42-4A8B-85F6-38EBCE74990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033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968AD8-F349-443C-814E-461A1041E08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78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A836A7-B443-4091-A1C0-D05F895F3F7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13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50D4B8-E64D-4A51-9994-07057423F0F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81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DCAE34-8F5C-4D2A-B93E-BFF4224364F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44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F8EA5-9673-4459-8AFB-08B1360DAD7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0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4D79F9-5DA4-43B2-8567-C9F0167B8D2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43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F39188-F16B-404D-A211-5520F2332AB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460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6E18D117-0750-4353-8F35-5867E84A6F60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wmf"/><Relationship Id="rId9" Type="http://schemas.openxmlformats.org/officeDocument/2006/relationships/hyperlink" Target="http://www.walter-fendt.de/html5/ph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hyperlink" Target="http://www.walter-fendt.de/html5/phcz/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7.png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8.wmf"/><Relationship Id="rId11" Type="http://schemas.openxmlformats.org/officeDocument/2006/relationships/hyperlink" Target="http://www.walter-fendt.de/html5/phcz/" TargetMode="External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7.png"/><Relationship Id="rId4" Type="http://schemas.openxmlformats.org/officeDocument/2006/relationships/image" Target="../media/image7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5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2.wmf"/><Relationship Id="rId11" Type="http://schemas.openxmlformats.org/officeDocument/2006/relationships/hyperlink" Target="http://www.walter-fendt.de/html5/phcz/" TargetMode="External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4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6.wmf"/><Relationship Id="rId9" Type="http://schemas.openxmlformats.org/officeDocument/2006/relationships/image" Target="../media/image8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4.wmf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9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3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1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7.wmf"/><Relationship Id="rId11" Type="http://schemas.openxmlformats.org/officeDocument/2006/relationships/hyperlink" Target="http://www.walter-fendt.de/html5/phcz/" TargetMode="External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10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2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2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3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19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2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4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4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35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5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3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55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4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61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66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51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7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55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lectromagne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192837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496300" cy="1441450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l"/>
            <a: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Složené obvody s harmonickým průběhem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sériovém obvodu lze vytvořit trojúhelník odporů</a:t>
            </a:r>
          </a:p>
        </p:txBody>
      </p:sp>
      <p:grpSp>
        <p:nvGrpSpPr>
          <p:cNvPr id="441415" name="Group 71"/>
          <p:cNvGrpSpPr>
            <a:grpSpLocks/>
          </p:cNvGrpSpPr>
          <p:nvPr/>
        </p:nvGrpSpPr>
        <p:grpSpPr bwMode="auto">
          <a:xfrm>
            <a:off x="6659563" y="1844675"/>
            <a:ext cx="2190750" cy="1800225"/>
            <a:chOff x="4195" y="1162"/>
            <a:chExt cx="1380" cy="1134"/>
          </a:xfrm>
        </p:grpSpPr>
        <p:sp>
          <p:nvSpPr>
            <p:cNvPr id="441379" name="Text Box 35"/>
            <p:cNvSpPr txBox="1">
              <a:spLocks noChangeArrowheads="1"/>
            </p:cNvSpPr>
            <p:nvPr/>
          </p:nvSpPr>
          <p:spPr bwMode="auto">
            <a:xfrm>
              <a:off x="4748" y="2039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1380" name="Text Box 36"/>
            <p:cNvSpPr txBox="1">
              <a:spLocks noChangeArrowheads="1"/>
            </p:cNvSpPr>
            <p:nvPr/>
          </p:nvSpPr>
          <p:spPr bwMode="auto">
            <a:xfrm>
              <a:off x="5325" y="1434"/>
              <a:ext cx="25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X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1381" name="Text Box 37"/>
            <p:cNvSpPr txBox="1">
              <a:spLocks noChangeArrowheads="1"/>
            </p:cNvSpPr>
            <p:nvPr/>
          </p:nvSpPr>
          <p:spPr bwMode="auto">
            <a:xfrm>
              <a:off x="4577" y="1389"/>
              <a:ext cx="15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Z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1382" name="AutoShape 38"/>
            <p:cNvSpPr>
              <a:spLocks noChangeArrowheads="1"/>
            </p:cNvSpPr>
            <p:nvPr/>
          </p:nvSpPr>
          <p:spPr bwMode="auto">
            <a:xfrm rot="16200000">
              <a:off x="4331" y="1026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1383" name="Freeform 39"/>
            <p:cNvSpPr>
              <a:spLocks/>
            </p:cNvSpPr>
            <p:nvPr/>
          </p:nvSpPr>
          <p:spPr bwMode="auto">
            <a:xfrm>
              <a:off x="4513" y="1782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1384" name="Text Box 40"/>
            <p:cNvSpPr txBox="1">
              <a:spLocks noChangeArrowheads="1"/>
            </p:cNvSpPr>
            <p:nvPr/>
          </p:nvSpPr>
          <p:spPr bwMode="auto">
            <a:xfrm>
              <a:off x="4422" y="1752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41385" name="Rectangle 41"/>
          <p:cNvSpPr>
            <a:spLocks noChangeArrowheads="1"/>
          </p:cNvSpPr>
          <p:nvPr/>
        </p:nvSpPr>
        <p:spPr bwMode="auto">
          <a:xfrm>
            <a:off x="2844800" y="1628775"/>
            <a:ext cx="39592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výpočet jednotlivých složek a úhlu lze použít Pythagorovu větu nebo funkce úhlu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  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1386" name="Rectangle 42"/>
          <p:cNvSpPr>
            <a:spLocks noChangeArrowheads="1"/>
          </p:cNvSpPr>
          <p:nvPr/>
        </p:nvSpPr>
        <p:spPr bwMode="auto">
          <a:xfrm>
            <a:off x="395288" y="3860800"/>
            <a:ext cx="43926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 impedance pomocí Pythagorovy věty: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41387" name="Object 43"/>
          <p:cNvGraphicFramePr>
            <a:graphicFrameLocks noChangeAspect="1"/>
          </p:cNvGraphicFramePr>
          <p:nvPr/>
        </p:nvGraphicFramePr>
        <p:xfrm>
          <a:off x="4716463" y="3933825"/>
          <a:ext cx="21732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0" name="Rovnice" r:id="rId3" imgW="927000" imgH="291960" progId="Equation.3">
                  <p:embed/>
                </p:oleObj>
              </mc:Choice>
              <mc:Fallback>
                <p:oleObj name="Rovnice" r:id="rId3" imgW="927000" imgH="29196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933825"/>
                        <a:ext cx="2173287" cy="687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89" name="Rectangle 45"/>
          <p:cNvSpPr>
            <a:spLocks noChangeArrowheads="1"/>
          </p:cNvSpPr>
          <p:nvPr/>
        </p:nvSpPr>
        <p:spPr bwMode="auto">
          <a:xfrm>
            <a:off x="250825" y="4941888"/>
            <a:ext cx="61928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Ve většině případů lze skutečný kondenzátor považovat za ideální</a:t>
            </a:r>
            <a:endParaRPr lang="cs-CZ" altLang="cs-CZ" sz="22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41390" name="Group 46"/>
          <p:cNvGrpSpPr>
            <a:grpSpLocks/>
          </p:cNvGrpSpPr>
          <p:nvPr/>
        </p:nvGrpSpPr>
        <p:grpSpPr bwMode="auto">
          <a:xfrm>
            <a:off x="138113" y="836613"/>
            <a:ext cx="2562225" cy="2808287"/>
            <a:chOff x="68" y="754"/>
            <a:chExt cx="1614" cy="1769"/>
          </a:xfrm>
        </p:grpSpPr>
        <p:sp>
          <p:nvSpPr>
            <p:cNvPr id="441391" name="Text Box 47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1392" name="Oval 48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1393" name="Oval 49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1394" name="Oval 50"/>
            <p:cNvSpPr>
              <a:spLocks noChangeArrowheads="1"/>
            </p:cNvSpPr>
            <p:nvPr/>
          </p:nvSpPr>
          <p:spPr bwMode="auto">
            <a:xfrm>
              <a:off x="1024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1395" name="AutoShape 51"/>
            <p:cNvCxnSpPr>
              <a:cxnSpLocks noChangeShapeType="1"/>
              <a:stCxn id="441392" idx="4"/>
              <a:endCxn id="441394" idx="2"/>
            </p:cNvCxnSpPr>
            <p:nvPr/>
          </p:nvCxnSpPr>
          <p:spPr bwMode="auto">
            <a:xfrm rot="16200000" flipH="1">
              <a:off x="398" y="1864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1396" name="Line 52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1397" name="Line 53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1398" name="Text Box 54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1399" name="AutoShape 55"/>
            <p:cNvCxnSpPr>
              <a:cxnSpLocks noChangeShapeType="1"/>
              <a:stCxn id="441392" idx="0"/>
              <a:endCxn id="441393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1400" name="Text Box 56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1401" name="Rectangle 57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1402" name="AutoShape 58"/>
            <p:cNvCxnSpPr>
              <a:cxnSpLocks noChangeShapeType="1"/>
              <a:stCxn id="441394" idx="6"/>
              <a:endCxn id="441401" idx="2"/>
            </p:cNvCxnSpPr>
            <p:nvPr/>
          </p:nvCxnSpPr>
          <p:spPr bwMode="auto">
            <a:xfrm flipV="1">
              <a:off x="1127" y="2263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1403" name="Line 59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1404" name="Freeform 60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1405" name="Line 61"/>
            <p:cNvSpPr>
              <a:spLocks noChangeShapeType="1"/>
            </p:cNvSpPr>
            <p:nvPr/>
          </p:nvSpPr>
          <p:spPr bwMode="auto">
            <a:xfrm>
              <a:off x="1202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1406" name="Line 62"/>
            <p:cNvSpPr>
              <a:spLocks noChangeShapeType="1"/>
            </p:cNvSpPr>
            <p:nvPr/>
          </p:nvSpPr>
          <p:spPr bwMode="auto">
            <a:xfrm>
              <a:off x="1202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1407" name="Text Box 63"/>
            <p:cNvSpPr txBox="1">
              <a:spLocks noChangeArrowheads="1"/>
            </p:cNvSpPr>
            <p:nvPr/>
          </p:nvSpPr>
          <p:spPr bwMode="auto">
            <a:xfrm>
              <a:off x="952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1408" name="Text Box 64"/>
            <p:cNvSpPr txBox="1">
              <a:spLocks noChangeArrowheads="1"/>
            </p:cNvSpPr>
            <p:nvPr/>
          </p:nvSpPr>
          <p:spPr bwMode="auto">
            <a:xfrm>
              <a:off x="930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1409" name="Text Box 65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1410" name="Group 66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1411" name="Line 67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1412" name="Line 68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1413" name="Line 69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1414" name="Line 70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441417" name="Picture 73" descr="MC90043440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8097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 Kondenzátor s kapacitou 3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F je připojen sériově s rezistorem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 k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. Vypočítejte celkovou impedanci, cos ,  proud a napětí na kondenzátoru  a činném odporu. Napětí zdroje je 200V/50Hz.</a:t>
            </a:r>
          </a:p>
        </p:txBody>
      </p:sp>
      <p:graphicFrame>
        <p:nvGraphicFramePr>
          <p:cNvPr id="442402" name="Object 34"/>
          <p:cNvGraphicFramePr>
            <a:graphicFrameLocks noChangeAspect="1"/>
          </p:cNvGraphicFramePr>
          <p:nvPr/>
        </p:nvGraphicFramePr>
        <p:xfrm>
          <a:off x="4787900" y="2924175"/>
          <a:ext cx="41767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6" name="Rovnice" r:id="rId3" imgW="2539800" imgH="393480" progId="Equation.3">
                  <p:embed/>
                </p:oleObj>
              </mc:Choice>
              <mc:Fallback>
                <p:oleObj name="Rovnice" r:id="rId3" imgW="2539800" imgH="393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4176713" cy="650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403" name="Rectangle 35"/>
          <p:cNvSpPr>
            <a:spLocks noChangeArrowheads="1"/>
          </p:cNvSpPr>
          <p:nvPr/>
        </p:nvSpPr>
        <p:spPr bwMode="auto">
          <a:xfrm>
            <a:off x="2771775" y="2565400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kapacitní reaktance: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2404" name="Rectangle 36"/>
          <p:cNvSpPr>
            <a:spLocks noChangeArrowheads="1"/>
          </p:cNvSpPr>
          <p:nvPr/>
        </p:nvSpPr>
        <p:spPr bwMode="auto">
          <a:xfrm>
            <a:off x="2843213" y="3716338"/>
            <a:ext cx="2592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impedance: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2405" name="Object 37"/>
          <p:cNvGraphicFramePr>
            <a:graphicFrameLocks noChangeAspect="1"/>
          </p:cNvGraphicFramePr>
          <p:nvPr/>
        </p:nvGraphicFramePr>
        <p:xfrm>
          <a:off x="4284663" y="4064000"/>
          <a:ext cx="47228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7" name="Rovnice" r:id="rId5" imgW="2527200" imgH="291960" progId="Equation.3">
                  <p:embed/>
                </p:oleObj>
              </mc:Choice>
              <mc:Fallback>
                <p:oleObj name="Rovnice" r:id="rId5" imgW="2527200" imgH="29196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064000"/>
                        <a:ext cx="4722812" cy="547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406" name="Rectangle 38"/>
          <p:cNvSpPr>
            <a:spLocks noChangeArrowheads="1"/>
          </p:cNvSpPr>
          <p:nvPr/>
        </p:nvSpPr>
        <p:spPr bwMode="auto">
          <a:xfrm>
            <a:off x="179388" y="4779963"/>
            <a:ext cx="3529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celkového proudu: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2407" name="Object 39"/>
          <p:cNvGraphicFramePr>
            <a:graphicFrameLocks noChangeAspect="1"/>
          </p:cNvGraphicFramePr>
          <p:nvPr/>
        </p:nvGraphicFramePr>
        <p:xfrm>
          <a:off x="3613150" y="4724400"/>
          <a:ext cx="26876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8" name="Rovnice" r:id="rId7" imgW="1625400" imgH="419040" progId="Equation.3">
                  <p:embed/>
                </p:oleObj>
              </mc:Choice>
              <mc:Fallback>
                <p:oleObj name="Rovnice" r:id="rId7" imgW="1625400" imgH="4190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4724400"/>
                        <a:ext cx="2687638" cy="695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408" name="Rectangle 40"/>
          <p:cNvSpPr>
            <a:spLocks noChangeArrowheads="1"/>
          </p:cNvSpPr>
          <p:nvPr/>
        </p:nvSpPr>
        <p:spPr bwMode="auto">
          <a:xfrm>
            <a:off x="395288" y="5734050"/>
            <a:ext cx="288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dílčích napětí: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2409" name="Object 41"/>
          <p:cNvGraphicFramePr>
            <a:graphicFrameLocks noChangeAspect="1"/>
          </p:cNvGraphicFramePr>
          <p:nvPr/>
        </p:nvGraphicFramePr>
        <p:xfrm>
          <a:off x="3432175" y="5661025"/>
          <a:ext cx="40782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9" name="Rovnice" r:id="rId9" imgW="1942920" imgH="215640" progId="Equation.3">
                  <p:embed/>
                </p:oleObj>
              </mc:Choice>
              <mc:Fallback>
                <p:oleObj name="Rovnice" r:id="rId9" imgW="1942920" imgH="2156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5661025"/>
                        <a:ext cx="4078288" cy="455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410" name="Object 42"/>
          <p:cNvGraphicFramePr>
            <a:graphicFrameLocks noChangeAspect="1"/>
          </p:cNvGraphicFramePr>
          <p:nvPr/>
        </p:nvGraphicFramePr>
        <p:xfrm>
          <a:off x="3419475" y="6224588"/>
          <a:ext cx="4638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50" name="Rovnice" r:id="rId11" imgW="2209680" imgH="228600" progId="Equation.3">
                  <p:embed/>
                </p:oleObj>
              </mc:Choice>
              <mc:Fallback>
                <p:oleObj name="Rovnice" r:id="rId11" imgW="220968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6224588"/>
                        <a:ext cx="4638675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2411" name="Group 43"/>
          <p:cNvGrpSpPr>
            <a:grpSpLocks/>
          </p:cNvGrpSpPr>
          <p:nvPr/>
        </p:nvGrpSpPr>
        <p:grpSpPr bwMode="auto">
          <a:xfrm>
            <a:off x="107950" y="1125538"/>
            <a:ext cx="2562225" cy="2808287"/>
            <a:chOff x="68" y="754"/>
            <a:chExt cx="1614" cy="1769"/>
          </a:xfrm>
        </p:grpSpPr>
        <p:sp>
          <p:nvSpPr>
            <p:cNvPr id="442412" name="Text Box 44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2413" name="Oval 45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2414" name="Oval 46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2415" name="Oval 47"/>
            <p:cNvSpPr>
              <a:spLocks noChangeArrowheads="1"/>
            </p:cNvSpPr>
            <p:nvPr/>
          </p:nvSpPr>
          <p:spPr bwMode="auto">
            <a:xfrm>
              <a:off x="1024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2416" name="AutoShape 48"/>
            <p:cNvCxnSpPr>
              <a:cxnSpLocks noChangeShapeType="1"/>
              <a:stCxn id="442413" idx="4"/>
              <a:endCxn id="442415" idx="2"/>
            </p:cNvCxnSpPr>
            <p:nvPr/>
          </p:nvCxnSpPr>
          <p:spPr bwMode="auto">
            <a:xfrm rot="16200000" flipH="1">
              <a:off x="398" y="1864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2417" name="Line 49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2418" name="Line 50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2419" name="Text Box 51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2420" name="AutoShape 52"/>
            <p:cNvCxnSpPr>
              <a:cxnSpLocks noChangeShapeType="1"/>
              <a:stCxn id="442413" idx="0"/>
              <a:endCxn id="442414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2421" name="Text Box 53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2422" name="Rectangle 54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2423" name="AutoShape 55"/>
            <p:cNvCxnSpPr>
              <a:cxnSpLocks noChangeShapeType="1"/>
              <a:stCxn id="442415" idx="6"/>
              <a:endCxn id="442422" idx="2"/>
            </p:cNvCxnSpPr>
            <p:nvPr/>
          </p:nvCxnSpPr>
          <p:spPr bwMode="auto">
            <a:xfrm flipV="1">
              <a:off x="1127" y="2263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2424" name="Line 56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2425" name="Freeform 57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2426" name="Line 58"/>
            <p:cNvSpPr>
              <a:spLocks noChangeShapeType="1"/>
            </p:cNvSpPr>
            <p:nvPr/>
          </p:nvSpPr>
          <p:spPr bwMode="auto">
            <a:xfrm>
              <a:off x="1202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2427" name="Line 59"/>
            <p:cNvSpPr>
              <a:spLocks noChangeShapeType="1"/>
            </p:cNvSpPr>
            <p:nvPr/>
          </p:nvSpPr>
          <p:spPr bwMode="auto">
            <a:xfrm>
              <a:off x="1202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2428" name="Text Box 60"/>
            <p:cNvSpPr txBox="1">
              <a:spLocks noChangeArrowheads="1"/>
            </p:cNvSpPr>
            <p:nvPr/>
          </p:nvSpPr>
          <p:spPr bwMode="auto">
            <a:xfrm>
              <a:off x="952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2429" name="Text Box 61"/>
            <p:cNvSpPr txBox="1">
              <a:spLocks noChangeArrowheads="1"/>
            </p:cNvSpPr>
            <p:nvPr/>
          </p:nvSpPr>
          <p:spPr bwMode="auto">
            <a:xfrm>
              <a:off x="930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2430" name="Text Box 62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2431" name="Group 63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2432" name="Line 64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2433" name="Line 65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2434" name="Line 66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2435" name="Line 67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488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3426" name="Rectangle 34"/>
          <p:cNvSpPr>
            <a:spLocks noChangeArrowheads="1"/>
          </p:cNvSpPr>
          <p:nvPr/>
        </p:nvSpPr>
        <p:spPr bwMode="auto">
          <a:xfrm>
            <a:off x="2877776" y="1052513"/>
            <a:ext cx="5472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Ověření výpočtu – určení celkového napětí: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3427" name="Rectangle 35"/>
          <p:cNvSpPr>
            <a:spLocks noChangeArrowheads="1"/>
          </p:cNvSpPr>
          <p:nvPr/>
        </p:nvSpPr>
        <p:spPr bwMode="auto">
          <a:xfrm>
            <a:off x="2916238" y="3141663"/>
            <a:ext cx="2592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3428" name="Object 36"/>
          <p:cNvGraphicFramePr>
            <a:graphicFrameLocks noChangeAspect="1"/>
          </p:cNvGraphicFramePr>
          <p:nvPr/>
        </p:nvGraphicFramePr>
        <p:xfrm>
          <a:off x="2846388" y="1412875"/>
          <a:ext cx="59737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21" name="Rovnice" r:id="rId3" imgW="2946240" imgH="291960" progId="Equation.3">
                  <p:embed/>
                </p:oleObj>
              </mc:Choice>
              <mc:Fallback>
                <p:oleObj name="Rovnice" r:id="rId3" imgW="2946240" imgH="29196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1412875"/>
                        <a:ext cx="5973762" cy="593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3475" name="Group 83"/>
          <p:cNvGrpSpPr>
            <a:grpSpLocks/>
          </p:cNvGrpSpPr>
          <p:nvPr/>
        </p:nvGrpSpPr>
        <p:grpSpPr bwMode="auto">
          <a:xfrm>
            <a:off x="5435600" y="3357563"/>
            <a:ext cx="2376488" cy="2497137"/>
            <a:chOff x="3288" y="2432"/>
            <a:chExt cx="1497" cy="1573"/>
          </a:xfrm>
        </p:grpSpPr>
        <p:sp>
          <p:nvSpPr>
            <p:cNvPr id="443431" name="Line 39"/>
            <p:cNvSpPr>
              <a:spLocks noChangeShapeType="1"/>
            </p:cNvSpPr>
            <p:nvPr/>
          </p:nvSpPr>
          <p:spPr bwMode="auto">
            <a:xfrm>
              <a:off x="3288" y="2432"/>
              <a:ext cx="0" cy="11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32" name="Line 40"/>
            <p:cNvSpPr>
              <a:spLocks noChangeShapeType="1"/>
            </p:cNvSpPr>
            <p:nvPr/>
          </p:nvSpPr>
          <p:spPr bwMode="auto">
            <a:xfrm>
              <a:off x="3288" y="3339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33" name="Line 41"/>
            <p:cNvSpPr>
              <a:spLocks noChangeShapeType="1"/>
            </p:cNvSpPr>
            <p:nvPr/>
          </p:nvSpPr>
          <p:spPr bwMode="auto">
            <a:xfrm>
              <a:off x="3288" y="3321"/>
              <a:ext cx="1180" cy="18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34" name="Text Box 42"/>
            <p:cNvSpPr txBox="1">
              <a:spLocks noChangeArrowheads="1"/>
            </p:cNvSpPr>
            <p:nvPr/>
          </p:nvSpPr>
          <p:spPr bwMode="auto">
            <a:xfrm>
              <a:off x="4117" y="3355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3435" name="Line 43"/>
            <p:cNvSpPr>
              <a:spLocks noChangeShapeType="1"/>
            </p:cNvSpPr>
            <p:nvPr/>
          </p:nvSpPr>
          <p:spPr bwMode="auto">
            <a:xfrm>
              <a:off x="3288" y="3294"/>
              <a:ext cx="149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36" name="Text Box 44"/>
            <p:cNvSpPr txBox="1">
              <a:spLocks noChangeArrowheads="1"/>
            </p:cNvSpPr>
            <p:nvPr/>
          </p:nvSpPr>
          <p:spPr bwMode="auto">
            <a:xfrm>
              <a:off x="4604" y="3067"/>
              <a:ext cx="9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Î</a:t>
              </a:r>
            </a:p>
          </p:txBody>
        </p:sp>
        <p:grpSp>
          <p:nvGrpSpPr>
            <p:cNvPr id="443474" name="Group 82"/>
            <p:cNvGrpSpPr>
              <a:grpSpLocks/>
            </p:cNvGrpSpPr>
            <p:nvPr/>
          </p:nvGrpSpPr>
          <p:grpSpPr bwMode="auto">
            <a:xfrm>
              <a:off x="3969" y="2795"/>
              <a:ext cx="318" cy="318"/>
              <a:chOff x="3969" y="2795"/>
              <a:chExt cx="318" cy="318"/>
            </a:xfrm>
          </p:grpSpPr>
          <p:sp>
            <p:nvSpPr>
              <p:cNvPr id="443438" name="Arc 46"/>
              <p:cNvSpPr>
                <a:spLocks/>
              </p:cNvSpPr>
              <p:nvPr/>
            </p:nvSpPr>
            <p:spPr bwMode="auto">
              <a:xfrm rot="10800000" flipH="1" flipV="1">
                <a:off x="3969" y="279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3439" name="Text Box 47"/>
              <p:cNvSpPr txBox="1">
                <a:spLocks noChangeArrowheads="1"/>
              </p:cNvSpPr>
              <p:nvPr/>
            </p:nvSpPr>
            <p:spPr bwMode="auto">
              <a:xfrm>
                <a:off x="4015" y="279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43440" name="Line 48"/>
            <p:cNvSpPr>
              <a:spLocks noChangeShapeType="1"/>
            </p:cNvSpPr>
            <p:nvPr/>
          </p:nvSpPr>
          <p:spPr bwMode="auto">
            <a:xfrm rot="5400000">
              <a:off x="4139" y="3668"/>
              <a:ext cx="658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41" name="Text Box 49"/>
            <p:cNvSpPr txBox="1">
              <a:spLocks noChangeArrowheads="1"/>
            </p:cNvSpPr>
            <p:nvPr/>
          </p:nvSpPr>
          <p:spPr bwMode="auto">
            <a:xfrm>
              <a:off x="4468" y="3566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3442" name="Line 50"/>
            <p:cNvSpPr>
              <a:spLocks noChangeShapeType="1"/>
            </p:cNvSpPr>
            <p:nvPr/>
          </p:nvSpPr>
          <p:spPr bwMode="auto">
            <a:xfrm>
              <a:off x="3288" y="3339"/>
              <a:ext cx="1180" cy="635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43" name="Text Box 51"/>
            <p:cNvSpPr txBox="1">
              <a:spLocks noChangeArrowheads="1"/>
            </p:cNvSpPr>
            <p:nvPr/>
          </p:nvSpPr>
          <p:spPr bwMode="auto">
            <a:xfrm>
              <a:off x="3923" y="3748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3444" name="Freeform 52"/>
            <p:cNvSpPr>
              <a:spLocks/>
            </p:cNvSpPr>
            <p:nvPr/>
          </p:nvSpPr>
          <p:spPr bwMode="auto">
            <a:xfrm rot="2597443">
              <a:off x="3742" y="3339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3445" name="Text Box 53"/>
            <p:cNvSpPr txBox="1">
              <a:spLocks noChangeArrowheads="1"/>
            </p:cNvSpPr>
            <p:nvPr/>
          </p:nvSpPr>
          <p:spPr bwMode="auto">
            <a:xfrm>
              <a:off x="3606" y="3294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43446" name="Rectangle 54"/>
          <p:cNvSpPr>
            <a:spLocks noChangeArrowheads="1"/>
          </p:cNvSpPr>
          <p:nvPr/>
        </p:nvSpPr>
        <p:spPr bwMode="auto">
          <a:xfrm>
            <a:off x="2804751" y="2276475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cos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3447" name="Object 55"/>
          <p:cNvGraphicFramePr>
            <a:graphicFrameLocks noChangeAspect="1"/>
          </p:cNvGraphicFramePr>
          <p:nvPr/>
        </p:nvGraphicFramePr>
        <p:xfrm>
          <a:off x="4889500" y="2276475"/>
          <a:ext cx="37242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22" name="Rovnice" r:id="rId5" imgW="2070000" imgH="393480" progId="Equation.3">
                  <p:embed/>
                </p:oleObj>
              </mc:Choice>
              <mc:Fallback>
                <p:oleObj name="Rovnice" r:id="rId5" imgW="2070000" imgH="3934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276475"/>
                        <a:ext cx="3724275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3449" name="Group 57"/>
          <p:cNvGrpSpPr>
            <a:grpSpLocks/>
          </p:cNvGrpSpPr>
          <p:nvPr/>
        </p:nvGrpSpPr>
        <p:grpSpPr bwMode="auto">
          <a:xfrm>
            <a:off x="137567" y="836613"/>
            <a:ext cx="2562225" cy="2808287"/>
            <a:chOff x="68" y="754"/>
            <a:chExt cx="1614" cy="1769"/>
          </a:xfrm>
        </p:grpSpPr>
        <p:sp>
          <p:nvSpPr>
            <p:cNvPr id="443450" name="Text Box 58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3451" name="Oval 59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3452" name="Oval 60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3453" name="Oval 61"/>
            <p:cNvSpPr>
              <a:spLocks noChangeArrowheads="1"/>
            </p:cNvSpPr>
            <p:nvPr/>
          </p:nvSpPr>
          <p:spPr bwMode="auto">
            <a:xfrm>
              <a:off x="1024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3454" name="AutoShape 62"/>
            <p:cNvCxnSpPr>
              <a:cxnSpLocks noChangeShapeType="1"/>
              <a:stCxn id="443451" idx="4"/>
              <a:endCxn id="443453" idx="2"/>
            </p:cNvCxnSpPr>
            <p:nvPr/>
          </p:nvCxnSpPr>
          <p:spPr bwMode="auto">
            <a:xfrm rot="16200000" flipH="1">
              <a:off x="398" y="1864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3455" name="Line 63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3456" name="Line 64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3457" name="Text Box 65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3458" name="AutoShape 66"/>
            <p:cNvCxnSpPr>
              <a:cxnSpLocks noChangeShapeType="1"/>
              <a:stCxn id="443451" idx="0"/>
              <a:endCxn id="443452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3459" name="Text Box 67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3460" name="Rectangle 68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3461" name="AutoShape 69"/>
            <p:cNvCxnSpPr>
              <a:cxnSpLocks noChangeShapeType="1"/>
              <a:stCxn id="443453" idx="6"/>
              <a:endCxn id="443460" idx="2"/>
            </p:cNvCxnSpPr>
            <p:nvPr/>
          </p:nvCxnSpPr>
          <p:spPr bwMode="auto">
            <a:xfrm flipV="1">
              <a:off x="1127" y="2263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3462" name="Line 70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3463" name="Freeform 71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3464" name="Line 72"/>
            <p:cNvSpPr>
              <a:spLocks noChangeShapeType="1"/>
            </p:cNvSpPr>
            <p:nvPr/>
          </p:nvSpPr>
          <p:spPr bwMode="auto">
            <a:xfrm>
              <a:off x="1202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3465" name="Line 73"/>
            <p:cNvSpPr>
              <a:spLocks noChangeShapeType="1"/>
            </p:cNvSpPr>
            <p:nvPr/>
          </p:nvSpPr>
          <p:spPr bwMode="auto">
            <a:xfrm>
              <a:off x="1202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3466" name="Text Box 74"/>
            <p:cNvSpPr txBox="1">
              <a:spLocks noChangeArrowheads="1"/>
            </p:cNvSpPr>
            <p:nvPr/>
          </p:nvSpPr>
          <p:spPr bwMode="auto">
            <a:xfrm>
              <a:off x="952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3467" name="Text Box 75"/>
            <p:cNvSpPr txBox="1">
              <a:spLocks noChangeArrowheads="1"/>
            </p:cNvSpPr>
            <p:nvPr/>
          </p:nvSpPr>
          <p:spPr bwMode="auto">
            <a:xfrm>
              <a:off x="930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3468" name="Text Box 76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3469" name="Group 77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3470" name="Line 78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3471" name="Line 79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3472" name="Line 80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3473" name="Line 81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443476" name="Picture 84" descr="MC900078795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60800"/>
            <a:ext cx="1490662" cy="273685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51838" cy="13684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rezistoru, ideální cívky a kondenzátoru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771775" y="1700213"/>
            <a:ext cx="61928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Podle 2. Kirchhoffova zákona lze vyjádřit součet napětí v obvodu.</a:t>
            </a:r>
          </a:p>
        </p:txBody>
      </p:sp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5148263" y="2133600"/>
          <a:ext cx="2017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28" name="Rovnice" r:id="rId3" imgW="1130040" imgH="253800" progId="Equation.3">
                  <p:embed/>
                </p:oleObj>
              </mc:Choice>
              <mc:Fallback>
                <p:oleObj name="Rovnice" r:id="rId3" imgW="11300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133600"/>
                        <a:ext cx="2017712" cy="454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4498" name="Group 82"/>
          <p:cNvGrpSpPr>
            <a:grpSpLocks/>
          </p:cNvGrpSpPr>
          <p:nvPr/>
        </p:nvGrpSpPr>
        <p:grpSpPr bwMode="auto">
          <a:xfrm>
            <a:off x="107950" y="1196975"/>
            <a:ext cx="2605088" cy="3816350"/>
            <a:chOff x="68" y="754"/>
            <a:chExt cx="1641" cy="2404"/>
          </a:xfrm>
        </p:grpSpPr>
        <p:sp>
          <p:nvSpPr>
            <p:cNvPr id="444441" name="Text Box 25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4442" name="Oval 26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4443" name="Oval 27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44" name="Oval 28"/>
            <p:cNvSpPr>
              <a:spLocks noChangeArrowheads="1"/>
            </p:cNvSpPr>
            <p:nvPr/>
          </p:nvSpPr>
          <p:spPr bwMode="auto">
            <a:xfrm>
              <a:off x="1024" y="306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4445" name="AutoShape 29"/>
            <p:cNvCxnSpPr>
              <a:cxnSpLocks noChangeShapeType="1"/>
              <a:stCxn id="444442" idx="4"/>
              <a:endCxn id="444444" idx="2"/>
            </p:cNvCxnSpPr>
            <p:nvPr/>
          </p:nvCxnSpPr>
          <p:spPr bwMode="auto">
            <a:xfrm rot="16200000" flipH="1">
              <a:off x="80" y="2182"/>
              <a:ext cx="1123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4446" name="Line 30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47" name="Line 31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48" name="Text Box 32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4449" name="AutoShape 33"/>
            <p:cNvCxnSpPr>
              <a:cxnSpLocks noChangeShapeType="1"/>
              <a:stCxn id="444442" idx="0"/>
              <a:endCxn id="444443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4450" name="Text Box 34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4451" name="Rectangle 35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53" name="Line 37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54" name="Freeform 38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55" name="Line 39"/>
            <p:cNvSpPr>
              <a:spLocks noChangeShapeType="1"/>
            </p:cNvSpPr>
            <p:nvPr/>
          </p:nvSpPr>
          <p:spPr bwMode="auto">
            <a:xfrm>
              <a:off x="1247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56" name="Line 40"/>
            <p:cNvSpPr>
              <a:spLocks noChangeShapeType="1"/>
            </p:cNvSpPr>
            <p:nvPr/>
          </p:nvSpPr>
          <p:spPr bwMode="auto">
            <a:xfrm>
              <a:off x="1247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57" name="Text Box 41"/>
            <p:cNvSpPr txBox="1">
              <a:spLocks noChangeArrowheads="1"/>
            </p:cNvSpPr>
            <p:nvPr/>
          </p:nvSpPr>
          <p:spPr bwMode="auto">
            <a:xfrm>
              <a:off x="1010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4458" name="Text Box 42"/>
            <p:cNvSpPr txBox="1">
              <a:spLocks noChangeArrowheads="1"/>
            </p:cNvSpPr>
            <p:nvPr/>
          </p:nvSpPr>
          <p:spPr bwMode="auto">
            <a:xfrm>
              <a:off x="1009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4459" name="Text Box 43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4460" name="Group 44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4461" name="Line 45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4462" name="Line 46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4463" name="Line 47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4464" name="Line 48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44474" name="Text Box 58"/>
            <p:cNvSpPr txBox="1">
              <a:spLocks noChangeArrowheads="1"/>
            </p:cNvSpPr>
            <p:nvPr/>
          </p:nvSpPr>
          <p:spPr bwMode="auto">
            <a:xfrm>
              <a:off x="1565" y="2614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4477" name="Group 61"/>
            <p:cNvGrpSpPr>
              <a:grpSpLocks/>
            </p:cNvGrpSpPr>
            <p:nvPr/>
          </p:nvGrpSpPr>
          <p:grpSpPr bwMode="auto">
            <a:xfrm rot="5400000">
              <a:off x="1213" y="2693"/>
              <a:ext cx="410" cy="69"/>
              <a:chOff x="294" y="3589"/>
              <a:chExt cx="410" cy="69"/>
            </a:xfrm>
          </p:grpSpPr>
          <p:grpSp>
            <p:nvGrpSpPr>
              <p:cNvPr id="444478" name="Group 62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44479" name="Arc 63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4480" name="Arc 64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4481" name="Group 65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44482" name="Arc 66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4483" name="Arc 67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4484" name="Group 68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44485" name="Arc 69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4486" name="Arc 70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44491" name="Line 75"/>
            <p:cNvSpPr>
              <a:spLocks noChangeShapeType="1"/>
            </p:cNvSpPr>
            <p:nvPr/>
          </p:nvSpPr>
          <p:spPr bwMode="auto">
            <a:xfrm>
              <a:off x="1247" y="252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93" name="Text Box 77"/>
            <p:cNvSpPr txBox="1">
              <a:spLocks noChangeArrowheads="1"/>
            </p:cNvSpPr>
            <p:nvPr/>
          </p:nvSpPr>
          <p:spPr bwMode="auto">
            <a:xfrm>
              <a:off x="1015" y="2614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4496" name="Line 80"/>
            <p:cNvSpPr>
              <a:spLocks noChangeShapeType="1"/>
            </p:cNvSpPr>
            <p:nvPr/>
          </p:nvSpPr>
          <p:spPr bwMode="auto">
            <a:xfrm>
              <a:off x="1383" y="2251"/>
              <a:ext cx="0" cy="2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4497" name="Freeform 81"/>
            <p:cNvSpPr>
              <a:spLocks/>
            </p:cNvSpPr>
            <p:nvPr/>
          </p:nvSpPr>
          <p:spPr bwMode="auto">
            <a:xfrm>
              <a:off x="1111" y="2931"/>
              <a:ext cx="272" cy="182"/>
            </a:xfrm>
            <a:custGeom>
              <a:avLst/>
              <a:gdLst>
                <a:gd name="T0" fmla="*/ 0 w 272"/>
                <a:gd name="T1" fmla="*/ 182 h 182"/>
                <a:gd name="T2" fmla="*/ 272 w 272"/>
                <a:gd name="T3" fmla="*/ 182 h 182"/>
                <a:gd name="T4" fmla="*/ 272 w 272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2">
                  <a:moveTo>
                    <a:pt x="0" y="182"/>
                  </a:moveTo>
                  <a:lnTo>
                    <a:pt x="272" y="182"/>
                  </a:lnTo>
                  <a:lnTo>
                    <a:pt x="272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44499" name="Rectangle 83"/>
          <p:cNvSpPr>
            <a:spLocks noChangeArrowheads="1"/>
          </p:cNvSpPr>
          <p:nvPr/>
        </p:nvSpPr>
        <p:spPr bwMode="auto">
          <a:xfrm>
            <a:off x="2771775" y="2708275"/>
            <a:ext cx="61928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Všemi prvky prochází stejný proud, od proudu kreslíme i fázorový diagram (předpoklad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&gt; U</a:t>
            </a:r>
            <a:r>
              <a:rPr lang="en-US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grpSp>
        <p:nvGrpSpPr>
          <p:cNvPr id="444504" name="Group 88"/>
          <p:cNvGrpSpPr>
            <a:grpSpLocks/>
          </p:cNvGrpSpPr>
          <p:nvPr/>
        </p:nvGrpSpPr>
        <p:grpSpPr bwMode="auto">
          <a:xfrm>
            <a:off x="4140200" y="3644900"/>
            <a:ext cx="3384550" cy="2663825"/>
            <a:chOff x="3016" y="2251"/>
            <a:chExt cx="2132" cy="1678"/>
          </a:xfrm>
        </p:grpSpPr>
        <p:grpSp>
          <p:nvGrpSpPr>
            <p:cNvPr id="444423" name="Group 7"/>
            <p:cNvGrpSpPr>
              <a:grpSpLocks/>
            </p:cNvGrpSpPr>
            <p:nvPr/>
          </p:nvGrpSpPr>
          <p:grpSpPr bwMode="auto">
            <a:xfrm>
              <a:off x="3016" y="2795"/>
              <a:ext cx="1270" cy="1134"/>
              <a:chOff x="3969" y="2840"/>
              <a:chExt cx="1270" cy="1134"/>
            </a:xfrm>
          </p:grpSpPr>
          <p:sp>
            <p:nvSpPr>
              <p:cNvPr id="444424" name="Line 8"/>
              <p:cNvSpPr>
                <a:spLocks noChangeShapeType="1"/>
              </p:cNvSpPr>
              <p:nvPr/>
            </p:nvSpPr>
            <p:spPr bwMode="auto">
              <a:xfrm>
                <a:off x="3969" y="2840"/>
                <a:ext cx="0" cy="113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425" name="Line 9"/>
              <p:cNvSpPr>
                <a:spLocks noChangeShapeType="1"/>
              </p:cNvSpPr>
              <p:nvPr/>
            </p:nvSpPr>
            <p:spPr bwMode="auto">
              <a:xfrm>
                <a:off x="3969" y="3066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4426" name="Line 10"/>
            <p:cNvSpPr>
              <a:spLocks noChangeShapeType="1"/>
            </p:cNvSpPr>
            <p:nvPr/>
          </p:nvSpPr>
          <p:spPr bwMode="auto">
            <a:xfrm>
              <a:off x="3016" y="3061"/>
              <a:ext cx="1179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4427" name="Text Box 11"/>
            <p:cNvSpPr txBox="1">
              <a:spLocks noChangeArrowheads="1"/>
            </p:cNvSpPr>
            <p:nvPr/>
          </p:nvSpPr>
          <p:spPr bwMode="auto">
            <a:xfrm>
              <a:off x="3844" y="3083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4428" name="Line 12"/>
            <p:cNvSpPr>
              <a:spLocks noChangeShapeType="1"/>
            </p:cNvSpPr>
            <p:nvPr/>
          </p:nvSpPr>
          <p:spPr bwMode="auto">
            <a:xfrm>
              <a:off x="3016" y="2993"/>
              <a:ext cx="213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4429" name="Text Box 13"/>
            <p:cNvSpPr txBox="1">
              <a:spLocks noChangeArrowheads="1"/>
            </p:cNvSpPr>
            <p:nvPr/>
          </p:nvSpPr>
          <p:spPr bwMode="auto">
            <a:xfrm>
              <a:off x="4876" y="2705"/>
              <a:ext cx="9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Î</a:t>
              </a:r>
            </a:p>
          </p:txBody>
        </p:sp>
        <p:grpSp>
          <p:nvGrpSpPr>
            <p:cNvPr id="444430" name="Group 14"/>
            <p:cNvGrpSpPr>
              <a:grpSpLocks/>
            </p:cNvGrpSpPr>
            <p:nvPr/>
          </p:nvGrpSpPr>
          <p:grpSpPr bwMode="auto">
            <a:xfrm>
              <a:off x="4513" y="2251"/>
              <a:ext cx="318" cy="318"/>
              <a:chOff x="838" y="1525"/>
              <a:chExt cx="318" cy="318"/>
            </a:xfrm>
          </p:grpSpPr>
          <p:sp>
            <p:nvSpPr>
              <p:cNvPr id="444431" name="Arc 15"/>
              <p:cNvSpPr>
                <a:spLocks/>
              </p:cNvSpPr>
              <p:nvPr/>
            </p:nvSpPr>
            <p:spPr bwMode="auto">
              <a:xfrm rot="10800000" flipH="1" flipV="1">
                <a:off x="838" y="152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4432" name="Text Box 16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44433" name="Line 17"/>
            <p:cNvSpPr>
              <a:spLocks noChangeShapeType="1"/>
            </p:cNvSpPr>
            <p:nvPr/>
          </p:nvSpPr>
          <p:spPr bwMode="auto">
            <a:xfrm rot="5400000">
              <a:off x="3796" y="3464"/>
              <a:ext cx="794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4434" name="Text Box 18"/>
            <p:cNvSpPr txBox="1">
              <a:spLocks noChangeArrowheads="1"/>
            </p:cNvSpPr>
            <p:nvPr/>
          </p:nvSpPr>
          <p:spPr bwMode="auto">
            <a:xfrm>
              <a:off x="3923" y="3339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4435" name="Line 19"/>
            <p:cNvSpPr>
              <a:spLocks noChangeShapeType="1"/>
            </p:cNvSpPr>
            <p:nvPr/>
          </p:nvSpPr>
          <p:spPr bwMode="auto">
            <a:xfrm flipV="1">
              <a:off x="3016" y="2523"/>
              <a:ext cx="1225" cy="545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4436" name="Text Box 20"/>
            <p:cNvSpPr txBox="1">
              <a:spLocks noChangeArrowheads="1"/>
            </p:cNvSpPr>
            <p:nvPr/>
          </p:nvSpPr>
          <p:spPr bwMode="auto">
            <a:xfrm>
              <a:off x="3515" y="2523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4439" name="Text Box 23"/>
            <p:cNvSpPr txBox="1">
              <a:spLocks noChangeArrowheads="1"/>
            </p:cNvSpPr>
            <p:nvPr/>
          </p:nvSpPr>
          <p:spPr bwMode="auto">
            <a:xfrm>
              <a:off x="3635" y="2704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44500" name="Line 84"/>
            <p:cNvSpPr>
              <a:spLocks noChangeShapeType="1"/>
            </p:cNvSpPr>
            <p:nvPr/>
          </p:nvSpPr>
          <p:spPr bwMode="auto">
            <a:xfrm rot="16200000">
              <a:off x="3559" y="3169"/>
              <a:ext cx="1338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4501" name="Text Box 85"/>
            <p:cNvSpPr txBox="1">
              <a:spLocks noChangeArrowheads="1"/>
            </p:cNvSpPr>
            <p:nvPr/>
          </p:nvSpPr>
          <p:spPr bwMode="auto">
            <a:xfrm>
              <a:off x="4253" y="2659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4503" name="Freeform 87"/>
            <p:cNvSpPr>
              <a:spLocks/>
            </p:cNvSpPr>
            <p:nvPr/>
          </p:nvSpPr>
          <p:spPr bwMode="auto">
            <a:xfrm>
              <a:off x="3788" y="2743"/>
              <a:ext cx="45" cy="226"/>
            </a:xfrm>
            <a:custGeom>
              <a:avLst/>
              <a:gdLst>
                <a:gd name="T0" fmla="*/ 0 w 45"/>
                <a:gd name="T1" fmla="*/ 226 h 226"/>
                <a:gd name="T2" fmla="*/ 45 w 45"/>
                <a:gd name="T3" fmla="*/ 136 h 226"/>
                <a:gd name="T4" fmla="*/ 0 w 45"/>
                <a:gd name="T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26">
                  <a:moveTo>
                    <a:pt x="0" y="226"/>
                  </a:moveTo>
                  <a:cubicBezTo>
                    <a:pt x="22" y="200"/>
                    <a:pt x="45" y="174"/>
                    <a:pt x="45" y="136"/>
                  </a:cubicBezTo>
                  <a:cubicBezTo>
                    <a:pt x="45" y="98"/>
                    <a:pt x="22" y="49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444505" name="Picture 89" descr="MC90043779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00663"/>
            <a:ext cx="1400175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2771775" y="1052513"/>
            <a:ext cx="60483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základě fázorové diagramu lze v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sériovém obvodu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nakreslit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trojúhelník napětí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(předpoklad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grpSp>
        <p:nvGrpSpPr>
          <p:cNvPr id="445538" name="Group 98"/>
          <p:cNvGrpSpPr>
            <a:grpSpLocks/>
          </p:cNvGrpSpPr>
          <p:nvPr/>
        </p:nvGrpSpPr>
        <p:grpSpPr bwMode="auto">
          <a:xfrm>
            <a:off x="3924300" y="1916113"/>
            <a:ext cx="2663825" cy="1800225"/>
            <a:chOff x="3969" y="1207"/>
            <a:chExt cx="1678" cy="1134"/>
          </a:xfrm>
        </p:grpSpPr>
        <p:sp>
          <p:nvSpPr>
            <p:cNvPr id="445445" name="Text Box 5"/>
            <p:cNvSpPr txBox="1">
              <a:spLocks noChangeArrowheads="1"/>
            </p:cNvSpPr>
            <p:nvPr/>
          </p:nvSpPr>
          <p:spPr bwMode="auto">
            <a:xfrm>
              <a:off x="4435" y="2084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5446" name="Text Box 6"/>
            <p:cNvSpPr txBox="1">
              <a:spLocks noChangeArrowheads="1"/>
            </p:cNvSpPr>
            <p:nvPr/>
          </p:nvSpPr>
          <p:spPr bwMode="auto">
            <a:xfrm>
              <a:off x="5128" y="1479"/>
              <a:ext cx="51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-U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4332" y="1434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5448" name="AutoShape 8"/>
            <p:cNvSpPr>
              <a:spLocks noChangeArrowheads="1"/>
            </p:cNvSpPr>
            <p:nvPr/>
          </p:nvSpPr>
          <p:spPr bwMode="auto">
            <a:xfrm rot="16200000">
              <a:off x="4105" y="1071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5449" name="Freeform 9"/>
            <p:cNvSpPr>
              <a:spLocks/>
            </p:cNvSpPr>
            <p:nvPr/>
          </p:nvSpPr>
          <p:spPr bwMode="auto">
            <a:xfrm>
              <a:off x="4287" y="1827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5450" name="Text Box 10"/>
            <p:cNvSpPr txBox="1">
              <a:spLocks noChangeArrowheads="1"/>
            </p:cNvSpPr>
            <p:nvPr/>
          </p:nvSpPr>
          <p:spPr bwMode="auto">
            <a:xfrm>
              <a:off x="4196" y="1797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45452" name="Rectangle 12"/>
          <p:cNvSpPr>
            <a:spLocks noChangeArrowheads="1"/>
          </p:cNvSpPr>
          <p:nvPr/>
        </p:nvSpPr>
        <p:spPr bwMode="auto">
          <a:xfrm>
            <a:off x="3276600" y="3860800"/>
            <a:ext cx="56880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celkového napětí pomocí Pythagorovy věty: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4140200" y="4278313"/>
          <a:ext cx="33655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3" name="Rovnice" r:id="rId3" imgW="1434960" imgH="291960" progId="Equation.3">
                  <p:embed/>
                </p:oleObj>
              </mc:Choice>
              <mc:Fallback>
                <p:oleObj name="Rovnice" r:id="rId3" imgW="1434960" imgH="291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78313"/>
                        <a:ext cx="3365500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4" name="Rectangle 14"/>
          <p:cNvSpPr>
            <a:spLocks noChangeArrowheads="1"/>
          </p:cNvSpPr>
          <p:nvPr/>
        </p:nvSpPr>
        <p:spPr bwMode="auto">
          <a:xfrm>
            <a:off x="323850" y="5302250"/>
            <a:ext cx="5688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 (stejný proud přes všechny prvky):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2700338" y="5778500"/>
          <a:ext cx="42449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4" name="Rovnice" r:id="rId5" imgW="2057400" imgH="291960" progId="Equation.3">
                  <p:embed/>
                </p:oleObj>
              </mc:Choice>
              <mc:Fallback>
                <p:oleObj name="Rovnice" r:id="rId5" imgW="2057400" imgH="291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778500"/>
                        <a:ext cx="4244975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5499" name="Group 59"/>
          <p:cNvGrpSpPr>
            <a:grpSpLocks/>
          </p:cNvGrpSpPr>
          <p:nvPr/>
        </p:nvGrpSpPr>
        <p:grpSpPr bwMode="auto">
          <a:xfrm>
            <a:off x="107950" y="836613"/>
            <a:ext cx="2605088" cy="3816350"/>
            <a:chOff x="68" y="754"/>
            <a:chExt cx="1641" cy="2404"/>
          </a:xfrm>
        </p:grpSpPr>
        <p:sp>
          <p:nvSpPr>
            <p:cNvPr id="445500" name="Text Box 60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5501" name="Oval 61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5502" name="Oval 62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03" name="Oval 63"/>
            <p:cNvSpPr>
              <a:spLocks noChangeArrowheads="1"/>
            </p:cNvSpPr>
            <p:nvPr/>
          </p:nvSpPr>
          <p:spPr bwMode="auto">
            <a:xfrm>
              <a:off x="1024" y="306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5504" name="AutoShape 64"/>
            <p:cNvCxnSpPr>
              <a:cxnSpLocks noChangeShapeType="1"/>
              <a:stCxn id="445501" idx="4"/>
              <a:endCxn id="445503" idx="2"/>
            </p:cNvCxnSpPr>
            <p:nvPr/>
          </p:nvCxnSpPr>
          <p:spPr bwMode="auto">
            <a:xfrm rot="16200000" flipH="1">
              <a:off x="80" y="2182"/>
              <a:ext cx="1123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5505" name="Line 65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06" name="Line 66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07" name="Text Box 67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5508" name="AutoShape 68"/>
            <p:cNvCxnSpPr>
              <a:cxnSpLocks noChangeShapeType="1"/>
              <a:stCxn id="445501" idx="0"/>
              <a:endCxn id="445502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5509" name="Text Box 69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5510" name="Rectangle 70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11" name="Line 71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12" name="Freeform 72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13" name="Line 73"/>
            <p:cNvSpPr>
              <a:spLocks noChangeShapeType="1"/>
            </p:cNvSpPr>
            <p:nvPr/>
          </p:nvSpPr>
          <p:spPr bwMode="auto">
            <a:xfrm>
              <a:off x="1247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14" name="Line 74"/>
            <p:cNvSpPr>
              <a:spLocks noChangeShapeType="1"/>
            </p:cNvSpPr>
            <p:nvPr/>
          </p:nvSpPr>
          <p:spPr bwMode="auto">
            <a:xfrm>
              <a:off x="1247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15" name="Text Box 75"/>
            <p:cNvSpPr txBox="1">
              <a:spLocks noChangeArrowheads="1"/>
            </p:cNvSpPr>
            <p:nvPr/>
          </p:nvSpPr>
          <p:spPr bwMode="auto">
            <a:xfrm>
              <a:off x="1010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5516" name="Text Box 76"/>
            <p:cNvSpPr txBox="1">
              <a:spLocks noChangeArrowheads="1"/>
            </p:cNvSpPr>
            <p:nvPr/>
          </p:nvSpPr>
          <p:spPr bwMode="auto">
            <a:xfrm>
              <a:off x="1009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5517" name="Text Box 77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5518" name="Group 78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5519" name="Line 79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520" name="Line 80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521" name="Line 81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5522" name="Line 82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45523" name="Text Box 83"/>
            <p:cNvSpPr txBox="1">
              <a:spLocks noChangeArrowheads="1"/>
            </p:cNvSpPr>
            <p:nvPr/>
          </p:nvSpPr>
          <p:spPr bwMode="auto">
            <a:xfrm>
              <a:off x="1565" y="2614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5524" name="Group 84"/>
            <p:cNvGrpSpPr>
              <a:grpSpLocks/>
            </p:cNvGrpSpPr>
            <p:nvPr/>
          </p:nvGrpSpPr>
          <p:grpSpPr bwMode="auto">
            <a:xfrm rot="5400000">
              <a:off x="1213" y="2693"/>
              <a:ext cx="410" cy="69"/>
              <a:chOff x="294" y="3589"/>
              <a:chExt cx="410" cy="69"/>
            </a:xfrm>
          </p:grpSpPr>
          <p:grpSp>
            <p:nvGrpSpPr>
              <p:cNvPr id="445525" name="Group 85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45526" name="Arc 86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5527" name="Arc 87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5528" name="Group 88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45529" name="Arc 89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5530" name="Arc 90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5531" name="Group 91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45532" name="Arc 92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5533" name="Arc 93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45534" name="Line 94"/>
            <p:cNvSpPr>
              <a:spLocks noChangeShapeType="1"/>
            </p:cNvSpPr>
            <p:nvPr/>
          </p:nvSpPr>
          <p:spPr bwMode="auto">
            <a:xfrm>
              <a:off x="1247" y="252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35" name="Text Box 95"/>
            <p:cNvSpPr txBox="1">
              <a:spLocks noChangeArrowheads="1"/>
            </p:cNvSpPr>
            <p:nvPr/>
          </p:nvSpPr>
          <p:spPr bwMode="auto">
            <a:xfrm>
              <a:off x="1015" y="2614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5536" name="Line 96"/>
            <p:cNvSpPr>
              <a:spLocks noChangeShapeType="1"/>
            </p:cNvSpPr>
            <p:nvPr/>
          </p:nvSpPr>
          <p:spPr bwMode="auto">
            <a:xfrm>
              <a:off x="1383" y="2251"/>
              <a:ext cx="0" cy="2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5537" name="Freeform 97"/>
            <p:cNvSpPr>
              <a:spLocks/>
            </p:cNvSpPr>
            <p:nvPr/>
          </p:nvSpPr>
          <p:spPr bwMode="auto">
            <a:xfrm>
              <a:off x="1111" y="2931"/>
              <a:ext cx="272" cy="182"/>
            </a:xfrm>
            <a:custGeom>
              <a:avLst/>
              <a:gdLst>
                <a:gd name="T0" fmla="*/ 0 w 272"/>
                <a:gd name="T1" fmla="*/ 182 h 182"/>
                <a:gd name="T2" fmla="*/ 272 w 272"/>
                <a:gd name="T3" fmla="*/ 182 h 182"/>
                <a:gd name="T4" fmla="*/ 272 w 272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2">
                  <a:moveTo>
                    <a:pt x="0" y="182"/>
                  </a:moveTo>
                  <a:lnTo>
                    <a:pt x="272" y="182"/>
                  </a:lnTo>
                  <a:lnTo>
                    <a:pt x="272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sériovém obvodu lze vytvořit trojúhelník odporů</a:t>
            </a:r>
          </a:p>
        </p:txBody>
      </p:sp>
      <p:grpSp>
        <p:nvGrpSpPr>
          <p:cNvPr id="446544" name="Group 80"/>
          <p:cNvGrpSpPr>
            <a:grpSpLocks/>
          </p:cNvGrpSpPr>
          <p:nvPr/>
        </p:nvGrpSpPr>
        <p:grpSpPr bwMode="auto">
          <a:xfrm>
            <a:off x="4427538" y="1773238"/>
            <a:ext cx="2592387" cy="1800225"/>
            <a:chOff x="2653" y="1117"/>
            <a:chExt cx="1633" cy="1134"/>
          </a:xfrm>
        </p:grpSpPr>
        <p:sp>
          <p:nvSpPr>
            <p:cNvPr id="446469" name="Text Box 5"/>
            <p:cNvSpPr txBox="1">
              <a:spLocks noChangeArrowheads="1"/>
            </p:cNvSpPr>
            <p:nvPr/>
          </p:nvSpPr>
          <p:spPr bwMode="auto">
            <a:xfrm>
              <a:off x="3206" y="1994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6470" name="Text Box 6"/>
            <p:cNvSpPr txBox="1">
              <a:spLocks noChangeArrowheads="1"/>
            </p:cNvSpPr>
            <p:nvPr/>
          </p:nvSpPr>
          <p:spPr bwMode="auto">
            <a:xfrm>
              <a:off x="3787" y="1389"/>
              <a:ext cx="49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X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-X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6471" name="Text Box 7"/>
            <p:cNvSpPr txBox="1">
              <a:spLocks noChangeArrowheads="1"/>
            </p:cNvSpPr>
            <p:nvPr/>
          </p:nvSpPr>
          <p:spPr bwMode="auto">
            <a:xfrm>
              <a:off x="3035" y="1344"/>
              <a:ext cx="15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Z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6472" name="AutoShape 8"/>
            <p:cNvSpPr>
              <a:spLocks noChangeArrowheads="1"/>
            </p:cNvSpPr>
            <p:nvPr/>
          </p:nvSpPr>
          <p:spPr bwMode="auto">
            <a:xfrm rot="16200000">
              <a:off x="2789" y="981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6473" name="Freeform 9"/>
            <p:cNvSpPr>
              <a:spLocks/>
            </p:cNvSpPr>
            <p:nvPr/>
          </p:nvSpPr>
          <p:spPr bwMode="auto">
            <a:xfrm>
              <a:off x="2971" y="1737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6474" name="Text Box 10"/>
            <p:cNvSpPr txBox="1">
              <a:spLocks noChangeArrowheads="1"/>
            </p:cNvSpPr>
            <p:nvPr/>
          </p:nvSpPr>
          <p:spPr bwMode="auto">
            <a:xfrm>
              <a:off x="2880" y="1707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46476" name="Rectangle 12"/>
          <p:cNvSpPr>
            <a:spLocks noChangeArrowheads="1"/>
          </p:cNvSpPr>
          <p:nvPr/>
        </p:nvSpPr>
        <p:spPr bwMode="auto">
          <a:xfrm>
            <a:off x="2916238" y="3789363"/>
            <a:ext cx="43926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 impedance pomocí Pythagorovy věty: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46477" name="Object 13"/>
          <p:cNvGraphicFramePr>
            <a:graphicFrameLocks noChangeAspect="1"/>
          </p:cNvGraphicFramePr>
          <p:nvPr/>
        </p:nvGraphicFramePr>
        <p:xfrm>
          <a:off x="5292725" y="4221163"/>
          <a:ext cx="3363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69" name="Rovnice" r:id="rId3" imgW="1434960" imgH="291960" progId="Equation.3">
                  <p:embed/>
                </p:oleObj>
              </mc:Choice>
              <mc:Fallback>
                <p:oleObj name="Rovnice" r:id="rId3" imgW="1434960" imgH="291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221163"/>
                        <a:ext cx="3363913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6505" name="Group 41"/>
          <p:cNvGrpSpPr>
            <a:grpSpLocks/>
          </p:cNvGrpSpPr>
          <p:nvPr/>
        </p:nvGrpSpPr>
        <p:grpSpPr bwMode="auto">
          <a:xfrm>
            <a:off x="153987" y="908050"/>
            <a:ext cx="2559050" cy="3816350"/>
            <a:chOff x="97" y="754"/>
            <a:chExt cx="1612" cy="2404"/>
          </a:xfrm>
        </p:grpSpPr>
        <p:sp>
          <p:nvSpPr>
            <p:cNvPr id="446506" name="Text Box 42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6507" name="Oval 43"/>
            <p:cNvSpPr>
              <a:spLocks noChangeAspect="1" noChangeArrowheads="1"/>
            </p:cNvSpPr>
            <p:nvPr/>
          </p:nvSpPr>
          <p:spPr bwMode="auto">
            <a:xfrm>
              <a:off x="97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6508" name="Oval 44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09" name="Oval 45"/>
            <p:cNvSpPr>
              <a:spLocks noChangeArrowheads="1"/>
            </p:cNvSpPr>
            <p:nvPr/>
          </p:nvSpPr>
          <p:spPr bwMode="auto">
            <a:xfrm>
              <a:off x="1024" y="306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6510" name="AutoShape 46"/>
            <p:cNvCxnSpPr>
              <a:cxnSpLocks noChangeShapeType="1"/>
              <a:stCxn id="446507" idx="4"/>
              <a:endCxn id="446509" idx="2"/>
            </p:cNvCxnSpPr>
            <p:nvPr/>
          </p:nvCxnSpPr>
          <p:spPr bwMode="auto">
            <a:xfrm rot="16200000" flipH="1">
              <a:off x="95" y="2184"/>
              <a:ext cx="1135" cy="72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6511" name="Line 47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12" name="Line 48"/>
            <p:cNvSpPr>
              <a:spLocks noChangeShapeType="1"/>
            </p:cNvSpPr>
            <p:nvPr/>
          </p:nvSpPr>
          <p:spPr bwMode="auto">
            <a:xfrm>
              <a:off x="369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13" name="Text Box 49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6514" name="AutoShape 50"/>
            <p:cNvCxnSpPr>
              <a:cxnSpLocks noChangeShapeType="1"/>
              <a:stCxn id="446507" idx="0"/>
            </p:cNvCxnSpPr>
            <p:nvPr/>
          </p:nvCxnSpPr>
          <p:spPr bwMode="auto">
            <a:xfrm rot="16200000">
              <a:off x="438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6515" name="Text Box 51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6516" name="Rectangle 52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17" name="Line 53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18" name="Freeform 54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19" name="Line 55"/>
            <p:cNvSpPr>
              <a:spLocks noChangeShapeType="1"/>
            </p:cNvSpPr>
            <p:nvPr/>
          </p:nvSpPr>
          <p:spPr bwMode="auto">
            <a:xfrm>
              <a:off x="1247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20" name="Line 56"/>
            <p:cNvSpPr>
              <a:spLocks noChangeShapeType="1"/>
            </p:cNvSpPr>
            <p:nvPr/>
          </p:nvSpPr>
          <p:spPr bwMode="auto">
            <a:xfrm>
              <a:off x="1247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21" name="Text Box 57"/>
            <p:cNvSpPr txBox="1">
              <a:spLocks noChangeArrowheads="1"/>
            </p:cNvSpPr>
            <p:nvPr/>
          </p:nvSpPr>
          <p:spPr bwMode="auto">
            <a:xfrm>
              <a:off x="1010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6522" name="Text Box 58"/>
            <p:cNvSpPr txBox="1">
              <a:spLocks noChangeArrowheads="1"/>
            </p:cNvSpPr>
            <p:nvPr/>
          </p:nvSpPr>
          <p:spPr bwMode="auto">
            <a:xfrm>
              <a:off x="1009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6523" name="Text Box 59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6524" name="Group 60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6525" name="Line 61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6526" name="Line 62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6527" name="Line 63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6528" name="Line 64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46529" name="Text Box 65"/>
            <p:cNvSpPr txBox="1">
              <a:spLocks noChangeArrowheads="1"/>
            </p:cNvSpPr>
            <p:nvPr/>
          </p:nvSpPr>
          <p:spPr bwMode="auto">
            <a:xfrm>
              <a:off x="1565" y="2614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6530" name="Group 66"/>
            <p:cNvGrpSpPr>
              <a:grpSpLocks/>
            </p:cNvGrpSpPr>
            <p:nvPr/>
          </p:nvGrpSpPr>
          <p:grpSpPr bwMode="auto">
            <a:xfrm rot="5400000">
              <a:off x="1213" y="2693"/>
              <a:ext cx="410" cy="69"/>
              <a:chOff x="294" y="3589"/>
              <a:chExt cx="410" cy="69"/>
            </a:xfrm>
          </p:grpSpPr>
          <p:grpSp>
            <p:nvGrpSpPr>
              <p:cNvPr id="446531" name="Group 67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46532" name="Arc 68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533" name="Arc 69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6534" name="Group 70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46535" name="Arc 71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536" name="Arc 72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6537" name="Group 73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46538" name="Arc 74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6539" name="Arc 75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46540" name="Line 76"/>
            <p:cNvSpPr>
              <a:spLocks noChangeShapeType="1"/>
            </p:cNvSpPr>
            <p:nvPr/>
          </p:nvSpPr>
          <p:spPr bwMode="auto">
            <a:xfrm>
              <a:off x="1247" y="252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41" name="Text Box 77"/>
            <p:cNvSpPr txBox="1">
              <a:spLocks noChangeArrowheads="1"/>
            </p:cNvSpPr>
            <p:nvPr/>
          </p:nvSpPr>
          <p:spPr bwMode="auto">
            <a:xfrm>
              <a:off x="1015" y="2614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6542" name="Line 78"/>
            <p:cNvSpPr>
              <a:spLocks noChangeShapeType="1"/>
            </p:cNvSpPr>
            <p:nvPr/>
          </p:nvSpPr>
          <p:spPr bwMode="auto">
            <a:xfrm>
              <a:off x="1383" y="2251"/>
              <a:ext cx="0" cy="2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6543" name="Freeform 79"/>
            <p:cNvSpPr>
              <a:spLocks/>
            </p:cNvSpPr>
            <p:nvPr/>
          </p:nvSpPr>
          <p:spPr bwMode="auto">
            <a:xfrm>
              <a:off x="1111" y="2931"/>
              <a:ext cx="272" cy="182"/>
            </a:xfrm>
            <a:custGeom>
              <a:avLst/>
              <a:gdLst>
                <a:gd name="T0" fmla="*/ 0 w 272"/>
                <a:gd name="T1" fmla="*/ 182 h 182"/>
                <a:gd name="T2" fmla="*/ 272 w 272"/>
                <a:gd name="T3" fmla="*/ 182 h 182"/>
                <a:gd name="T4" fmla="*/ 272 w 272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2">
                  <a:moveTo>
                    <a:pt x="0" y="182"/>
                  </a:moveTo>
                  <a:lnTo>
                    <a:pt x="272" y="182"/>
                  </a:lnTo>
                  <a:lnTo>
                    <a:pt x="272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46545" name="Rectangle 81"/>
          <p:cNvSpPr>
            <a:spLocks noChangeArrowheads="1"/>
          </p:cNvSpPr>
          <p:nvPr/>
        </p:nvSpPr>
        <p:spPr bwMode="auto">
          <a:xfrm>
            <a:off x="395288" y="5445125"/>
            <a:ext cx="83518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Zvláštní případ platí pro X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X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(U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 – obvod je v rezonanci 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6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6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 Kondenzátor C = 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F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rezistor R=1k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 ideální cívka L = 3H jsou připojen na zdroj napětí 20V/50Hz. Vypočítejte celkový proud, impedanci a napětí na všech prvcích.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7492" name="Object 4"/>
          <p:cNvGraphicFramePr>
            <a:graphicFrameLocks noChangeAspect="1"/>
          </p:cNvGraphicFramePr>
          <p:nvPr/>
        </p:nvGraphicFramePr>
        <p:xfrm>
          <a:off x="4508500" y="2924175"/>
          <a:ext cx="43846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55" name="Rovnice" r:id="rId3" imgW="2666880" imgH="393480" progId="Equation.3">
                  <p:embed/>
                </p:oleObj>
              </mc:Choice>
              <mc:Fallback>
                <p:oleObj name="Rovnice" r:id="rId3" imgW="2666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924175"/>
                        <a:ext cx="4384675" cy="650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3348038" y="2565400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kapacitní reaktance: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3348038" y="4508500"/>
            <a:ext cx="2592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impedance: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7495" name="Object 7"/>
          <p:cNvGraphicFramePr>
            <a:graphicFrameLocks noChangeAspect="1"/>
          </p:cNvGraphicFramePr>
          <p:nvPr/>
        </p:nvGraphicFramePr>
        <p:xfrm>
          <a:off x="1631950" y="4941888"/>
          <a:ext cx="72612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56" name="Rovnice" r:id="rId5" imgW="3886200" imgH="291960" progId="Equation.3">
                  <p:embed/>
                </p:oleObj>
              </mc:Choice>
              <mc:Fallback>
                <p:oleObj name="Rovnice" r:id="rId5" imgW="3886200" imgH="291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4941888"/>
                        <a:ext cx="7261225" cy="5476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496" name="Rectangle 8"/>
          <p:cNvSpPr>
            <a:spLocks noChangeArrowheads="1"/>
          </p:cNvSpPr>
          <p:nvPr/>
        </p:nvSpPr>
        <p:spPr bwMode="auto">
          <a:xfrm>
            <a:off x="250825" y="5859463"/>
            <a:ext cx="3529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celkového proudu: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7497" name="Object 9"/>
          <p:cNvGraphicFramePr>
            <a:graphicFrameLocks noChangeAspect="1"/>
          </p:cNvGraphicFramePr>
          <p:nvPr/>
        </p:nvGraphicFramePr>
        <p:xfrm>
          <a:off x="3851275" y="5734050"/>
          <a:ext cx="30654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57" name="Rovnice" r:id="rId7" imgW="1587240" imgH="419040" progId="Equation.3">
                  <p:embed/>
                </p:oleObj>
              </mc:Choice>
              <mc:Fallback>
                <p:oleObj name="Rovnice" r:id="rId7" imgW="158724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734050"/>
                        <a:ext cx="3065463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7526" name="Group 38"/>
          <p:cNvGrpSpPr>
            <a:grpSpLocks/>
          </p:cNvGrpSpPr>
          <p:nvPr/>
        </p:nvGrpSpPr>
        <p:grpSpPr bwMode="auto">
          <a:xfrm>
            <a:off x="166688" y="908050"/>
            <a:ext cx="2605087" cy="3816350"/>
            <a:chOff x="68" y="754"/>
            <a:chExt cx="1641" cy="2404"/>
          </a:xfrm>
        </p:grpSpPr>
        <p:sp>
          <p:nvSpPr>
            <p:cNvPr id="447527" name="Text Box 39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7528" name="Oval 40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7529" name="Oval 41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30" name="Oval 42"/>
            <p:cNvSpPr>
              <a:spLocks noChangeArrowheads="1"/>
            </p:cNvSpPr>
            <p:nvPr/>
          </p:nvSpPr>
          <p:spPr bwMode="auto">
            <a:xfrm>
              <a:off x="1024" y="306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7531" name="AutoShape 43"/>
            <p:cNvCxnSpPr>
              <a:cxnSpLocks noChangeShapeType="1"/>
              <a:stCxn id="447528" idx="4"/>
              <a:endCxn id="447530" idx="2"/>
            </p:cNvCxnSpPr>
            <p:nvPr/>
          </p:nvCxnSpPr>
          <p:spPr bwMode="auto">
            <a:xfrm rot="16200000" flipH="1">
              <a:off x="80" y="2182"/>
              <a:ext cx="1123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7532" name="Line 44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33" name="Line 45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34" name="Text Box 46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7535" name="AutoShape 47"/>
            <p:cNvCxnSpPr>
              <a:cxnSpLocks noChangeShapeType="1"/>
              <a:stCxn id="447528" idx="0"/>
              <a:endCxn id="447529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7536" name="Text Box 48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7537" name="Rectangle 49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38" name="Line 50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39" name="Freeform 51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40" name="Line 52"/>
            <p:cNvSpPr>
              <a:spLocks noChangeShapeType="1"/>
            </p:cNvSpPr>
            <p:nvPr/>
          </p:nvSpPr>
          <p:spPr bwMode="auto">
            <a:xfrm>
              <a:off x="1247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41" name="Line 53"/>
            <p:cNvSpPr>
              <a:spLocks noChangeShapeType="1"/>
            </p:cNvSpPr>
            <p:nvPr/>
          </p:nvSpPr>
          <p:spPr bwMode="auto">
            <a:xfrm>
              <a:off x="1247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42" name="Text Box 54"/>
            <p:cNvSpPr txBox="1">
              <a:spLocks noChangeArrowheads="1"/>
            </p:cNvSpPr>
            <p:nvPr/>
          </p:nvSpPr>
          <p:spPr bwMode="auto">
            <a:xfrm>
              <a:off x="1010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7543" name="Text Box 55"/>
            <p:cNvSpPr txBox="1">
              <a:spLocks noChangeArrowheads="1"/>
            </p:cNvSpPr>
            <p:nvPr/>
          </p:nvSpPr>
          <p:spPr bwMode="auto">
            <a:xfrm>
              <a:off x="1009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7544" name="Text Box 56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7545" name="Group 57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7546" name="Line 58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7547" name="Line 59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7548" name="Line 60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7549" name="Line 61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47550" name="Text Box 62"/>
            <p:cNvSpPr txBox="1">
              <a:spLocks noChangeArrowheads="1"/>
            </p:cNvSpPr>
            <p:nvPr/>
          </p:nvSpPr>
          <p:spPr bwMode="auto">
            <a:xfrm>
              <a:off x="1565" y="2614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7551" name="Group 63"/>
            <p:cNvGrpSpPr>
              <a:grpSpLocks/>
            </p:cNvGrpSpPr>
            <p:nvPr/>
          </p:nvGrpSpPr>
          <p:grpSpPr bwMode="auto">
            <a:xfrm rot="5400000">
              <a:off x="1213" y="2693"/>
              <a:ext cx="410" cy="69"/>
              <a:chOff x="294" y="3589"/>
              <a:chExt cx="410" cy="69"/>
            </a:xfrm>
          </p:grpSpPr>
          <p:grpSp>
            <p:nvGrpSpPr>
              <p:cNvPr id="447552" name="Group 64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47553" name="Arc 65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7554" name="Arc 66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7555" name="Group 67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47556" name="Arc 68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7557" name="Arc 69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7558" name="Group 70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47559" name="Arc 71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7560" name="Arc 72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47561" name="Line 73"/>
            <p:cNvSpPr>
              <a:spLocks noChangeShapeType="1"/>
            </p:cNvSpPr>
            <p:nvPr/>
          </p:nvSpPr>
          <p:spPr bwMode="auto">
            <a:xfrm>
              <a:off x="1247" y="252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62" name="Text Box 74"/>
            <p:cNvSpPr txBox="1">
              <a:spLocks noChangeArrowheads="1"/>
            </p:cNvSpPr>
            <p:nvPr/>
          </p:nvSpPr>
          <p:spPr bwMode="auto">
            <a:xfrm>
              <a:off x="1015" y="2614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7563" name="Line 75"/>
            <p:cNvSpPr>
              <a:spLocks noChangeShapeType="1"/>
            </p:cNvSpPr>
            <p:nvPr/>
          </p:nvSpPr>
          <p:spPr bwMode="auto">
            <a:xfrm>
              <a:off x="1383" y="2251"/>
              <a:ext cx="0" cy="2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7564" name="Freeform 76"/>
            <p:cNvSpPr>
              <a:spLocks/>
            </p:cNvSpPr>
            <p:nvPr/>
          </p:nvSpPr>
          <p:spPr bwMode="auto">
            <a:xfrm>
              <a:off x="1111" y="2931"/>
              <a:ext cx="272" cy="182"/>
            </a:xfrm>
            <a:custGeom>
              <a:avLst/>
              <a:gdLst>
                <a:gd name="T0" fmla="*/ 0 w 272"/>
                <a:gd name="T1" fmla="*/ 182 h 182"/>
                <a:gd name="T2" fmla="*/ 272 w 272"/>
                <a:gd name="T3" fmla="*/ 182 h 182"/>
                <a:gd name="T4" fmla="*/ 272 w 272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2">
                  <a:moveTo>
                    <a:pt x="0" y="182"/>
                  </a:moveTo>
                  <a:lnTo>
                    <a:pt x="272" y="182"/>
                  </a:lnTo>
                  <a:lnTo>
                    <a:pt x="272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47565" name="Rectangle 77"/>
          <p:cNvSpPr>
            <a:spLocks noChangeArrowheads="1"/>
          </p:cNvSpPr>
          <p:nvPr/>
        </p:nvSpPr>
        <p:spPr bwMode="auto">
          <a:xfrm>
            <a:off x="3348038" y="3627438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indukční reaktance: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7566" name="Object 78"/>
          <p:cNvGraphicFramePr>
            <a:graphicFrameLocks noChangeAspect="1"/>
          </p:cNvGraphicFramePr>
          <p:nvPr/>
        </p:nvGraphicFramePr>
        <p:xfrm>
          <a:off x="4492625" y="4006850"/>
          <a:ext cx="44005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658" name="Rovnice" r:id="rId9" imgW="2158920" imgH="215640" progId="Equation.3">
                  <p:embed/>
                </p:oleObj>
              </mc:Choice>
              <mc:Fallback>
                <p:oleObj name="Rovnice" r:id="rId9" imgW="2158920" imgH="21564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4006850"/>
                        <a:ext cx="4400550" cy="4429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7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7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7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9546" name="Rectangle 10"/>
          <p:cNvSpPr>
            <a:spLocks noChangeArrowheads="1"/>
          </p:cNvSpPr>
          <p:nvPr/>
        </p:nvSpPr>
        <p:spPr bwMode="auto">
          <a:xfrm>
            <a:off x="3492500" y="1052513"/>
            <a:ext cx="2881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dílčích napětí: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563938" y="1412875"/>
          <a:ext cx="41846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60" name="Rovnice" r:id="rId3" imgW="1993680" imgH="685800" progId="Equation.3">
                  <p:embed/>
                </p:oleObj>
              </mc:Choice>
              <mc:Fallback>
                <p:oleObj name="Rovnice" r:id="rId3" imgW="1993680" imgH="685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12875"/>
                        <a:ext cx="4184650" cy="1447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9549" name="Group 13"/>
          <p:cNvGrpSpPr>
            <a:grpSpLocks/>
          </p:cNvGrpSpPr>
          <p:nvPr/>
        </p:nvGrpSpPr>
        <p:grpSpPr bwMode="auto">
          <a:xfrm>
            <a:off x="166688" y="908050"/>
            <a:ext cx="2605087" cy="3816350"/>
            <a:chOff x="68" y="754"/>
            <a:chExt cx="1641" cy="2404"/>
          </a:xfrm>
        </p:grpSpPr>
        <p:sp>
          <p:nvSpPr>
            <p:cNvPr id="449550" name="Text Box 14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9551" name="Oval 15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9552" name="Oval 16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53" name="Oval 17"/>
            <p:cNvSpPr>
              <a:spLocks noChangeArrowheads="1"/>
            </p:cNvSpPr>
            <p:nvPr/>
          </p:nvSpPr>
          <p:spPr bwMode="auto">
            <a:xfrm>
              <a:off x="1024" y="306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9554" name="AutoShape 18"/>
            <p:cNvCxnSpPr>
              <a:cxnSpLocks noChangeShapeType="1"/>
              <a:stCxn id="449551" idx="4"/>
              <a:endCxn id="449553" idx="2"/>
            </p:cNvCxnSpPr>
            <p:nvPr/>
          </p:nvCxnSpPr>
          <p:spPr bwMode="auto">
            <a:xfrm rot="16200000" flipH="1">
              <a:off x="80" y="2182"/>
              <a:ext cx="1123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555" name="Line 19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56" name="Line 20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57" name="Text Box 21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9558" name="AutoShape 22"/>
            <p:cNvCxnSpPr>
              <a:cxnSpLocks noChangeShapeType="1"/>
              <a:stCxn id="449551" idx="0"/>
              <a:endCxn id="449552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559" name="Text Box 23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9560" name="Rectangle 24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61" name="Line 25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62" name="Freeform 26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63" name="Line 27"/>
            <p:cNvSpPr>
              <a:spLocks noChangeShapeType="1"/>
            </p:cNvSpPr>
            <p:nvPr/>
          </p:nvSpPr>
          <p:spPr bwMode="auto">
            <a:xfrm>
              <a:off x="1247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64" name="Line 28"/>
            <p:cNvSpPr>
              <a:spLocks noChangeShapeType="1"/>
            </p:cNvSpPr>
            <p:nvPr/>
          </p:nvSpPr>
          <p:spPr bwMode="auto">
            <a:xfrm>
              <a:off x="1247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65" name="Text Box 29"/>
            <p:cNvSpPr txBox="1">
              <a:spLocks noChangeArrowheads="1"/>
            </p:cNvSpPr>
            <p:nvPr/>
          </p:nvSpPr>
          <p:spPr bwMode="auto">
            <a:xfrm>
              <a:off x="1010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9566" name="Text Box 30"/>
            <p:cNvSpPr txBox="1">
              <a:spLocks noChangeArrowheads="1"/>
            </p:cNvSpPr>
            <p:nvPr/>
          </p:nvSpPr>
          <p:spPr bwMode="auto">
            <a:xfrm>
              <a:off x="1009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9567" name="Text Box 31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9568" name="Group 32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9569" name="Line 33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9570" name="Line 34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9571" name="Line 35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9572" name="Line 36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49573" name="Text Box 37"/>
            <p:cNvSpPr txBox="1">
              <a:spLocks noChangeArrowheads="1"/>
            </p:cNvSpPr>
            <p:nvPr/>
          </p:nvSpPr>
          <p:spPr bwMode="auto">
            <a:xfrm>
              <a:off x="1565" y="2614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9574" name="Group 38"/>
            <p:cNvGrpSpPr>
              <a:grpSpLocks/>
            </p:cNvGrpSpPr>
            <p:nvPr/>
          </p:nvGrpSpPr>
          <p:grpSpPr bwMode="auto">
            <a:xfrm rot="5400000">
              <a:off x="1213" y="2693"/>
              <a:ext cx="410" cy="69"/>
              <a:chOff x="294" y="3589"/>
              <a:chExt cx="410" cy="69"/>
            </a:xfrm>
          </p:grpSpPr>
          <p:grpSp>
            <p:nvGrpSpPr>
              <p:cNvPr id="449575" name="Group 39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49576" name="Arc 4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9577" name="Arc 4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9578" name="Group 42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49579" name="Arc 43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9580" name="Arc 44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49581" name="Group 45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49582" name="Arc 46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49583" name="Arc 47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49584" name="Line 48"/>
            <p:cNvSpPr>
              <a:spLocks noChangeShapeType="1"/>
            </p:cNvSpPr>
            <p:nvPr/>
          </p:nvSpPr>
          <p:spPr bwMode="auto">
            <a:xfrm>
              <a:off x="1247" y="252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85" name="Text Box 49"/>
            <p:cNvSpPr txBox="1">
              <a:spLocks noChangeArrowheads="1"/>
            </p:cNvSpPr>
            <p:nvPr/>
          </p:nvSpPr>
          <p:spPr bwMode="auto">
            <a:xfrm>
              <a:off x="1015" y="2614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9586" name="Line 50"/>
            <p:cNvSpPr>
              <a:spLocks noChangeShapeType="1"/>
            </p:cNvSpPr>
            <p:nvPr/>
          </p:nvSpPr>
          <p:spPr bwMode="auto">
            <a:xfrm>
              <a:off x="1383" y="2251"/>
              <a:ext cx="0" cy="2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9587" name="Freeform 51"/>
            <p:cNvSpPr>
              <a:spLocks/>
            </p:cNvSpPr>
            <p:nvPr/>
          </p:nvSpPr>
          <p:spPr bwMode="auto">
            <a:xfrm>
              <a:off x="1111" y="2931"/>
              <a:ext cx="272" cy="182"/>
            </a:xfrm>
            <a:custGeom>
              <a:avLst/>
              <a:gdLst>
                <a:gd name="T0" fmla="*/ 0 w 272"/>
                <a:gd name="T1" fmla="*/ 182 h 182"/>
                <a:gd name="T2" fmla="*/ 272 w 272"/>
                <a:gd name="T3" fmla="*/ 182 h 182"/>
                <a:gd name="T4" fmla="*/ 272 w 272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2">
                  <a:moveTo>
                    <a:pt x="0" y="182"/>
                  </a:moveTo>
                  <a:lnTo>
                    <a:pt x="272" y="182"/>
                  </a:lnTo>
                  <a:lnTo>
                    <a:pt x="272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49588" name="Rectangle 52"/>
          <p:cNvSpPr>
            <a:spLocks noChangeArrowheads="1"/>
          </p:cNvSpPr>
          <p:nvPr/>
        </p:nvSpPr>
        <p:spPr bwMode="auto">
          <a:xfrm>
            <a:off x="3563938" y="3284538"/>
            <a:ext cx="2160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Kontrola napětí: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9589" name="Object 53"/>
          <p:cNvGraphicFramePr>
            <a:graphicFrameLocks noChangeAspect="1"/>
          </p:cNvGraphicFramePr>
          <p:nvPr/>
        </p:nvGraphicFramePr>
        <p:xfrm>
          <a:off x="3563938" y="3644900"/>
          <a:ext cx="436403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61" name="Rovnice" r:id="rId5" imgW="2133360" imgH="583920" progId="Equation.3">
                  <p:embed/>
                </p:oleObj>
              </mc:Choice>
              <mc:Fallback>
                <p:oleObj name="Rovnice" r:id="rId5" imgW="2133360" imgH="58392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644900"/>
                        <a:ext cx="4364037" cy="1200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90" name="Rectangle 54"/>
          <p:cNvSpPr>
            <a:spLocks noChangeArrowheads="1"/>
          </p:cNvSpPr>
          <p:nvPr/>
        </p:nvSpPr>
        <p:spPr bwMode="auto">
          <a:xfrm>
            <a:off x="250825" y="5157788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cos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49591" name="Object 55"/>
          <p:cNvGraphicFramePr>
            <a:graphicFrameLocks noChangeAspect="1"/>
          </p:cNvGraphicFramePr>
          <p:nvPr/>
        </p:nvGraphicFramePr>
        <p:xfrm>
          <a:off x="2339975" y="5084763"/>
          <a:ext cx="34036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62" name="Rovnice" r:id="rId7" imgW="1892160" imgH="419040" progId="Equation.3">
                  <p:embed/>
                </p:oleObj>
              </mc:Choice>
              <mc:Fallback>
                <p:oleObj name="Rovnice" r:id="rId7" imgW="1892160" imgH="4190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084763"/>
                        <a:ext cx="3403600" cy="757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92" name="Rectangle 56"/>
          <p:cNvSpPr>
            <a:spLocks noChangeArrowheads="1"/>
          </p:cNvSpPr>
          <p:nvPr/>
        </p:nvSpPr>
        <p:spPr bwMode="auto">
          <a:xfrm>
            <a:off x="250825" y="6075363"/>
            <a:ext cx="4608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Sestrojte v měřítku fázorový diagram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9593" name="Rectangle 57"/>
          <p:cNvSpPr>
            <a:spLocks noChangeArrowheads="1"/>
          </p:cNvSpPr>
          <p:nvPr/>
        </p:nvSpPr>
        <p:spPr bwMode="auto">
          <a:xfrm>
            <a:off x="7235825" y="6237288"/>
            <a:ext cx="1296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9"/>
              </a:rPr>
              <a:t>Simulace</a:t>
            </a:r>
            <a:endParaRPr lang="cs-CZ" altLang="cs-CZ" sz="20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9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9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9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51838" cy="13684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ideálního rezistoru a ideální cívky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2700338" y="1593850"/>
            <a:ext cx="6264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Obvody lze řešit přes odpory, vodivosti nebo proudy . Nejjednodušší je výpočet pomocí proudů. </a:t>
            </a:r>
          </a:p>
        </p:txBody>
      </p:sp>
      <p:sp>
        <p:nvSpPr>
          <p:cNvPr id="450595" name="Rectangle 35"/>
          <p:cNvSpPr>
            <a:spLocks noChangeArrowheads="1"/>
          </p:cNvSpPr>
          <p:nvPr/>
        </p:nvSpPr>
        <p:spPr bwMode="auto">
          <a:xfrm>
            <a:off x="2700338" y="2349500"/>
            <a:ext cx="6048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Oba prvky jsou zapojeny paralelně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mají stejné napětí.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rezistoru je napětí ve fázi s proudem, na cívce je proud o 90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opožděn.</a:t>
            </a:r>
          </a:p>
        </p:txBody>
      </p:sp>
      <p:sp>
        <p:nvSpPr>
          <p:cNvPr id="450596" name="Rectangle 36"/>
          <p:cNvSpPr>
            <a:spLocks noChangeArrowheads="1"/>
          </p:cNvSpPr>
          <p:nvPr/>
        </p:nvSpPr>
        <p:spPr bwMode="auto">
          <a:xfrm>
            <a:off x="323850" y="4292600"/>
            <a:ext cx="5400675" cy="210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 kreslíme od napětí, které je pro oba prvky stejné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rezistoru je ve fázi s napětím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cívce je opožděn o 90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 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za napětím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Výsledný fázor proudu je součtem dílčích obou fázorů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0611" name="Object 51"/>
          <p:cNvGraphicFramePr>
            <a:graphicFrameLocks noChangeAspect="1"/>
          </p:cNvGraphicFramePr>
          <p:nvPr/>
        </p:nvGraphicFramePr>
        <p:xfrm>
          <a:off x="2128838" y="6102350"/>
          <a:ext cx="15795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8" name="Rovnice" r:id="rId3" imgW="672840" imgH="241200" progId="Equation.3">
                  <p:embed/>
                </p:oleObj>
              </mc:Choice>
              <mc:Fallback>
                <p:oleObj name="Rovnice" r:id="rId3" imgW="672840" imgH="241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6102350"/>
                        <a:ext cx="1579562" cy="566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27" name="Group 67"/>
          <p:cNvGrpSpPr>
            <a:grpSpLocks/>
          </p:cNvGrpSpPr>
          <p:nvPr/>
        </p:nvGrpSpPr>
        <p:grpSpPr bwMode="auto">
          <a:xfrm>
            <a:off x="107950" y="1196975"/>
            <a:ext cx="2016125" cy="2808288"/>
            <a:chOff x="68" y="754"/>
            <a:chExt cx="1270" cy="1769"/>
          </a:xfrm>
        </p:grpSpPr>
        <p:sp>
          <p:nvSpPr>
            <p:cNvPr id="450566" name="Text Box 6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0567" name="Oval 7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0568" name="Oval 8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569" name="Oval 9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0570" name="AutoShape 10"/>
            <p:cNvCxnSpPr>
              <a:cxnSpLocks noChangeShapeType="1"/>
              <a:stCxn id="450567" idx="4"/>
              <a:endCxn id="450569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571" name="Line 11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572" name="Line 12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573" name="Text Box 13"/>
            <p:cNvSpPr txBox="1">
              <a:spLocks noChangeArrowheads="1"/>
            </p:cNvSpPr>
            <p:nvPr/>
          </p:nvSpPr>
          <p:spPr bwMode="auto">
            <a:xfrm>
              <a:off x="657" y="1706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0574" name="AutoShape 14"/>
            <p:cNvCxnSpPr>
              <a:cxnSpLocks noChangeShapeType="1"/>
              <a:stCxn id="450567" idx="0"/>
              <a:endCxn id="450568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575" name="Text Box 15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0586" name="Rectangle 26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0587" name="AutoShape 27"/>
            <p:cNvCxnSpPr>
              <a:cxnSpLocks noChangeShapeType="1"/>
              <a:stCxn id="450569" idx="6"/>
              <a:endCxn id="450586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590" name="Line 30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591" name="Line 31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592" name="Text Box 32"/>
            <p:cNvSpPr txBox="1">
              <a:spLocks noChangeArrowheads="1"/>
            </p:cNvSpPr>
            <p:nvPr/>
          </p:nvSpPr>
          <p:spPr bwMode="auto">
            <a:xfrm>
              <a:off x="567" y="1117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0593" name="Text Box 33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0594" name="Text Box 34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50614" name="Group 54"/>
            <p:cNvGrpSpPr>
              <a:grpSpLocks/>
            </p:cNvGrpSpPr>
            <p:nvPr/>
          </p:nvGrpSpPr>
          <p:grpSpPr bwMode="auto">
            <a:xfrm rot="5400000">
              <a:off x="668" y="1784"/>
              <a:ext cx="410" cy="69"/>
              <a:chOff x="294" y="3589"/>
              <a:chExt cx="410" cy="69"/>
            </a:xfrm>
          </p:grpSpPr>
          <p:grpSp>
            <p:nvGrpSpPr>
              <p:cNvPr id="450615" name="Group 55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50616" name="Arc 56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0617" name="Arc 57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0618" name="Group 58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50619" name="Arc 59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0620" name="Arc 60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0621" name="Group 61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50622" name="Arc 62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0623" name="Arc 63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50624" name="Line 64"/>
            <p:cNvSpPr>
              <a:spLocks noChangeShapeType="1"/>
            </p:cNvSpPr>
            <p:nvPr/>
          </p:nvSpPr>
          <p:spPr bwMode="auto">
            <a:xfrm flipV="1">
              <a:off x="839" y="1140"/>
              <a:ext cx="0" cy="47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0625" name="Line 65"/>
            <p:cNvSpPr>
              <a:spLocks noChangeShapeType="1"/>
            </p:cNvSpPr>
            <p:nvPr/>
          </p:nvSpPr>
          <p:spPr bwMode="auto">
            <a:xfrm>
              <a:off x="839" y="2024"/>
              <a:ext cx="0" cy="4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0626" name="AutoShape 66"/>
            <p:cNvCxnSpPr>
              <a:cxnSpLocks noChangeShapeType="1"/>
              <a:stCxn id="450568" idx="6"/>
              <a:endCxn id="450586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0644" name="Group 84"/>
          <p:cNvGrpSpPr>
            <a:grpSpLocks/>
          </p:cNvGrpSpPr>
          <p:nvPr/>
        </p:nvGrpSpPr>
        <p:grpSpPr bwMode="auto">
          <a:xfrm>
            <a:off x="6443663" y="3956050"/>
            <a:ext cx="2016125" cy="1800225"/>
            <a:chOff x="4059" y="2492"/>
            <a:chExt cx="1270" cy="1134"/>
          </a:xfrm>
        </p:grpSpPr>
        <p:sp>
          <p:nvSpPr>
            <p:cNvPr id="450629" name="Line 69"/>
            <p:cNvSpPr>
              <a:spLocks noChangeShapeType="1"/>
            </p:cNvSpPr>
            <p:nvPr/>
          </p:nvSpPr>
          <p:spPr bwMode="auto">
            <a:xfrm>
              <a:off x="4059" y="2492"/>
              <a:ext cx="0" cy="11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0630" name="Line 70"/>
            <p:cNvSpPr>
              <a:spLocks noChangeShapeType="1"/>
            </p:cNvSpPr>
            <p:nvPr/>
          </p:nvSpPr>
          <p:spPr bwMode="auto">
            <a:xfrm>
              <a:off x="4059" y="3399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0631" name="Line 71"/>
          <p:cNvSpPr>
            <a:spLocks noChangeShapeType="1"/>
          </p:cNvSpPr>
          <p:nvPr/>
        </p:nvSpPr>
        <p:spPr bwMode="auto">
          <a:xfrm>
            <a:off x="6443663" y="5367338"/>
            <a:ext cx="1873250" cy="28575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32" name="Text Box 72"/>
          <p:cNvSpPr txBox="1">
            <a:spLocks noChangeArrowheads="1"/>
          </p:cNvSpPr>
          <p:nvPr/>
        </p:nvSpPr>
        <p:spPr bwMode="auto">
          <a:xfrm>
            <a:off x="7883525" y="5421313"/>
            <a:ext cx="2889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50633" name="Line 73"/>
          <p:cNvSpPr>
            <a:spLocks noChangeShapeType="1"/>
          </p:cNvSpPr>
          <p:nvPr/>
        </p:nvSpPr>
        <p:spPr bwMode="auto">
          <a:xfrm>
            <a:off x="6443663" y="5324475"/>
            <a:ext cx="2376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34" name="Text Box 74"/>
          <p:cNvSpPr txBox="1">
            <a:spLocks noChangeArrowheads="1"/>
          </p:cNvSpPr>
          <p:nvPr/>
        </p:nvSpPr>
        <p:spPr bwMode="auto">
          <a:xfrm>
            <a:off x="8407400" y="4964113"/>
            <a:ext cx="2746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3399"/>
                </a:solidFill>
                <a:effectLst/>
                <a:cs typeface="Arial" panose="020B0604020202020204" pitchFamily="34" charset="0"/>
              </a:rPr>
              <a:t>Û</a:t>
            </a:r>
          </a:p>
        </p:txBody>
      </p:sp>
      <p:grpSp>
        <p:nvGrpSpPr>
          <p:cNvPr id="450635" name="Group 75"/>
          <p:cNvGrpSpPr>
            <a:grpSpLocks/>
          </p:cNvGrpSpPr>
          <p:nvPr/>
        </p:nvGrpSpPr>
        <p:grpSpPr bwMode="auto">
          <a:xfrm>
            <a:off x="7524750" y="4532313"/>
            <a:ext cx="504825" cy="504825"/>
            <a:chOff x="3969" y="2795"/>
            <a:chExt cx="318" cy="318"/>
          </a:xfrm>
        </p:grpSpPr>
        <p:sp>
          <p:nvSpPr>
            <p:cNvPr id="450636" name="Arc 76"/>
            <p:cNvSpPr>
              <a:spLocks/>
            </p:cNvSpPr>
            <p:nvPr/>
          </p:nvSpPr>
          <p:spPr bwMode="auto">
            <a:xfrm rot="10800000" flipH="1" flipV="1">
              <a:off x="3969" y="2795"/>
              <a:ext cx="318" cy="3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0637" name="Text Box 77"/>
            <p:cNvSpPr txBox="1">
              <a:spLocks noChangeArrowheads="1"/>
            </p:cNvSpPr>
            <p:nvPr/>
          </p:nvSpPr>
          <p:spPr bwMode="auto">
            <a:xfrm>
              <a:off x="4015" y="279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</a:t>
              </a:r>
            </a:p>
          </p:txBody>
        </p:sp>
      </p:grpSp>
      <p:sp>
        <p:nvSpPr>
          <p:cNvPr id="450638" name="Line 78"/>
          <p:cNvSpPr>
            <a:spLocks noChangeShapeType="1"/>
          </p:cNvSpPr>
          <p:nvPr/>
        </p:nvSpPr>
        <p:spPr bwMode="auto">
          <a:xfrm rot="5400000">
            <a:off x="7794625" y="5918201"/>
            <a:ext cx="104457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39" name="Text Box 79"/>
          <p:cNvSpPr txBox="1">
            <a:spLocks noChangeArrowheads="1"/>
          </p:cNvSpPr>
          <p:nvPr/>
        </p:nvSpPr>
        <p:spPr bwMode="auto">
          <a:xfrm>
            <a:off x="8462963" y="5756275"/>
            <a:ext cx="2667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L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50640" name="Line 80"/>
          <p:cNvSpPr>
            <a:spLocks noChangeShapeType="1"/>
          </p:cNvSpPr>
          <p:nvPr/>
        </p:nvSpPr>
        <p:spPr bwMode="auto">
          <a:xfrm>
            <a:off x="6443663" y="5395913"/>
            <a:ext cx="1873250" cy="1008062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41" name="Text Box 81"/>
          <p:cNvSpPr txBox="1">
            <a:spLocks noChangeArrowheads="1"/>
          </p:cNvSpPr>
          <p:nvPr/>
        </p:nvSpPr>
        <p:spPr bwMode="auto">
          <a:xfrm>
            <a:off x="7575550" y="6116638"/>
            <a:ext cx="1508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endParaRPr lang="en-US" altLang="cs-CZ" sz="2200" b="1" baseline="-25000" dirty="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450645" name="Group 85"/>
          <p:cNvGrpSpPr>
            <a:grpSpLocks/>
          </p:cNvGrpSpPr>
          <p:nvPr/>
        </p:nvGrpSpPr>
        <p:grpSpPr bwMode="auto">
          <a:xfrm>
            <a:off x="6948488" y="5324475"/>
            <a:ext cx="503237" cy="431800"/>
            <a:chOff x="4377" y="3354"/>
            <a:chExt cx="317" cy="272"/>
          </a:xfrm>
        </p:grpSpPr>
        <p:sp>
          <p:nvSpPr>
            <p:cNvPr id="450642" name="Freeform 82"/>
            <p:cNvSpPr>
              <a:spLocks/>
            </p:cNvSpPr>
            <p:nvPr/>
          </p:nvSpPr>
          <p:spPr bwMode="auto">
            <a:xfrm rot="2597443">
              <a:off x="4513" y="3399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0643" name="Text Box 83"/>
            <p:cNvSpPr txBox="1">
              <a:spLocks noChangeArrowheads="1"/>
            </p:cNvSpPr>
            <p:nvPr/>
          </p:nvSpPr>
          <p:spPr bwMode="auto">
            <a:xfrm>
              <a:off x="4377" y="3354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0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0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0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5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/>
      <p:bldP spid="450631" grpId="0" animBg="1"/>
      <p:bldP spid="450632" grpId="0"/>
      <p:bldP spid="450633" grpId="0" animBg="1"/>
      <p:bldP spid="450634" grpId="0"/>
      <p:bldP spid="450638" grpId="0" animBg="1"/>
      <p:bldP spid="450639" grpId="0"/>
      <p:bldP spid="450640" grpId="0" animBg="1"/>
      <p:bldP spid="4506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2771775" y="1052513"/>
            <a:ext cx="6048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základě fázorové diagramu lze v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paralelním obvodu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nakreslit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trojúhelník proudů</a:t>
            </a:r>
          </a:p>
        </p:txBody>
      </p:sp>
      <p:grpSp>
        <p:nvGrpSpPr>
          <p:cNvPr id="451635" name="Group 51"/>
          <p:cNvGrpSpPr>
            <a:grpSpLocks/>
          </p:cNvGrpSpPr>
          <p:nvPr/>
        </p:nvGrpSpPr>
        <p:grpSpPr bwMode="auto">
          <a:xfrm>
            <a:off x="6659563" y="1700213"/>
            <a:ext cx="2190750" cy="1800225"/>
            <a:chOff x="4195" y="1207"/>
            <a:chExt cx="1380" cy="1134"/>
          </a:xfrm>
        </p:grpSpPr>
        <p:sp>
          <p:nvSpPr>
            <p:cNvPr id="451636" name="Text Box 52"/>
            <p:cNvSpPr txBox="1">
              <a:spLocks noChangeArrowheads="1"/>
            </p:cNvSpPr>
            <p:nvPr/>
          </p:nvSpPr>
          <p:spPr bwMode="auto">
            <a:xfrm>
              <a:off x="4739" y="2084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r>
                <a:rPr lang="cs-CZ" altLang="cs-CZ" sz="2200" b="1" baseline="-25000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1637" name="Text Box 53"/>
            <p:cNvSpPr txBox="1">
              <a:spLocks noChangeArrowheads="1"/>
            </p:cNvSpPr>
            <p:nvPr/>
          </p:nvSpPr>
          <p:spPr bwMode="auto">
            <a:xfrm>
              <a:off x="5407" y="1479"/>
              <a:ext cx="16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1638" name="Text Box 54"/>
            <p:cNvSpPr txBox="1">
              <a:spLocks noChangeArrowheads="1"/>
            </p:cNvSpPr>
            <p:nvPr/>
          </p:nvSpPr>
          <p:spPr bwMode="auto">
            <a:xfrm>
              <a:off x="4636" y="1434"/>
              <a:ext cx="9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1639" name="AutoShape 55"/>
            <p:cNvSpPr>
              <a:spLocks noChangeArrowheads="1"/>
            </p:cNvSpPr>
            <p:nvPr/>
          </p:nvSpPr>
          <p:spPr bwMode="auto">
            <a:xfrm rot="16200000">
              <a:off x="4331" y="1071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1640" name="Freeform 56"/>
            <p:cNvSpPr>
              <a:spLocks/>
            </p:cNvSpPr>
            <p:nvPr/>
          </p:nvSpPr>
          <p:spPr bwMode="auto">
            <a:xfrm>
              <a:off x="4513" y="1827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641" name="Text Box 57"/>
            <p:cNvSpPr txBox="1">
              <a:spLocks noChangeArrowheads="1"/>
            </p:cNvSpPr>
            <p:nvPr/>
          </p:nvSpPr>
          <p:spPr bwMode="auto">
            <a:xfrm>
              <a:off x="4422" y="1797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51642" name="Rectangle 58"/>
          <p:cNvSpPr>
            <a:spLocks noChangeArrowheads="1"/>
          </p:cNvSpPr>
          <p:nvPr/>
        </p:nvSpPr>
        <p:spPr bwMode="auto">
          <a:xfrm>
            <a:off x="2843213" y="1916113"/>
            <a:ext cx="43211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výpočet jednotlivých složek a úhlu lze použít Pythagorovu větu nebo funkce úhlu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  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1643" name="Rectangle 59"/>
          <p:cNvSpPr>
            <a:spLocks noChangeArrowheads="1"/>
          </p:cNvSpPr>
          <p:nvPr/>
        </p:nvSpPr>
        <p:spPr bwMode="auto">
          <a:xfrm>
            <a:off x="2843213" y="3573463"/>
            <a:ext cx="6121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celkového proudu pomocí Pythagorovy věty: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1644" name="Object 60"/>
          <p:cNvGraphicFramePr>
            <a:graphicFrameLocks noChangeAspect="1"/>
          </p:cNvGraphicFramePr>
          <p:nvPr/>
        </p:nvGraphicFramePr>
        <p:xfrm>
          <a:off x="3635375" y="3933825"/>
          <a:ext cx="19065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59" name="Rovnice" r:id="rId3" imgW="812520" imgH="279360" progId="Equation.3">
                  <p:embed/>
                </p:oleObj>
              </mc:Choice>
              <mc:Fallback>
                <p:oleObj name="Rovnice" r:id="rId3" imgW="812520" imgH="2793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933825"/>
                        <a:ext cx="1906588" cy="657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645" name="Rectangle 61"/>
          <p:cNvSpPr>
            <a:spLocks noChangeArrowheads="1"/>
          </p:cNvSpPr>
          <p:nvPr/>
        </p:nvSpPr>
        <p:spPr bwMode="auto">
          <a:xfrm>
            <a:off x="2843213" y="4724400"/>
            <a:ext cx="56880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 (stejné napětí na obou prvcích):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1646" name="Object 62"/>
          <p:cNvGraphicFramePr>
            <a:graphicFrameLocks noChangeAspect="1"/>
          </p:cNvGraphicFramePr>
          <p:nvPr/>
        </p:nvGraphicFramePr>
        <p:xfrm>
          <a:off x="2894013" y="5084763"/>
          <a:ext cx="59991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60" name="Rovnice" r:id="rId5" imgW="2908080" imgH="279360" progId="Equation.3">
                  <p:embed/>
                </p:oleObj>
              </mc:Choice>
              <mc:Fallback>
                <p:oleObj name="Rovnice" r:id="rId5" imgW="2908080" imgH="27936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5084763"/>
                        <a:ext cx="5999162" cy="577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647" name="Rectangle 63"/>
          <p:cNvSpPr>
            <a:spLocks noChangeArrowheads="1"/>
          </p:cNvSpPr>
          <p:nvPr/>
        </p:nvSpPr>
        <p:spPr bwMode="auto">
          <a:xfrm>
            <a:off x="2916238" y="5876925"/>
            <a:ext cx="6119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tabLst>
                <a:tab pos="722313" algn="l"/>
                <a:tab pos="11620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722313" algn="l"/>
                <a:tab pos="11620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722313" algn="l"/>
                <a:tab pos="11620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kde	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 indukční vodivost (susceptance) - (S)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Y 	je admitance obvodu - (S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).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51648" name="Group 64"/>
          <p:cNvGrpSpPr>
            <a:grpSpLocks/>
          </p:cNvGrpSpPr>
          <p:nvPr/>
        </p:nvGrpSpPr>
        <p:grpSpPr bwMode="auto">
          <a:xfrm>
            <a:off x="107950" y="908050"/>
            <a:ext cx="2016125" cy="2808288"/>
            <a:chOff x="68" y="754"/>
            <a:chExt cx="1270" cy="1769"/>
          </a:xfrm>
        </p:grpSpPr>
        <p:sp>
          <p:nvSpPr>
            <p:cNvPr id="451649" name="Text Box 65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1650" name="Oval 66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1651" name="Oval 67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1652" name="Oval 68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1653" name="AutoShape 69"/>
            <p:cNvCxnSpPr>
              <a:cxnSpLocks noChangeShapeType="1"/>
              <a:stCxn id="451650" idx="4"/>
              <a:endCxn id="451652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654" name="Line 70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1655" name="Line 71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1656" name="Text Box 72"/>
            <p:cNvSpPr txBox="1">
              <a:spLocks noChangeArrowheads="1"/>
            </p:cNvSpPr>
            <p:nvPr/>
          </p:nvSpPr>
          <p:spPr bwMode="auto">
            <a:xfrm>
              <a:off x="657" y="1706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1657" name="AutoShape 73"/>
            <p:cNvCxnSpPr>
              <a:cxnSpLocks noChangeShapeType="1"/>
              <a:stCxn id="451650" idx="0"/>
              <a:endCxn id="451651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658" name="Text Box 74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1659" name="Rectangle 75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1660" name="AutoShape 76"/>
            <p:cNvCxnSpPr>
              <a:cxnSpLocks noChangeShapeType="1"/>
              <a:stCxn id="451652" idx="6"/>
              <a:endCxn id="451659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661" name="Line 77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1662" name="Line 78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1663" name="Text Box 79"/>
            <p:cNvSpPr txBox="1">
              <a:spLocks noChangeArrowheads="1"/>
            </p:cNvSpPr>
            <p:nvPr/>
          </p:nvSpPr>
          <p:spPr bwMode="auto">
            <a:xfrm>
              <a:off x="567" y="1117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1664" name="Text Box 80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1665" name="Text Box 81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51666" name="Group 82"/>
            <p:cNvGrpSpPr>
              <a:grpSpLocks/>
            </p:cNvGrpSpPr>
            <p:nvPr/>
          </p:nvGrpSpPr>
          <p:grpSpPr bwMode="auto">
            <a:xfrm rot="5400000">
              <a:off x="668" y="1784"/>
              <a:ext cx="410" cy="69"/>
              <a:chOff x="294" y="3589"/>
              <a:chExt cx="410" cy="69"/>
            </a:xfrm>
          </p:grpSpPr>
          <p:grpSp>
            <p:nvGrpSpPr>
              <p:cNvPr id="451667" name="Group 83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51668" name="Arc 84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1669" name="Arc 85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1670" name="Group 86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51671" name="Arc 87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1672" name="Arc 88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1673" name="Group 89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51674" name="Arc 9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1675" name="Arc 9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51676" name="Line 92"/>
            <p:cNvSpPr>
              <a:spLocks noChangeShapeType="1"/>
            </p:cNvSpPr>
            <p:nvPr/>
          </p:nvSpPr>
          <p:spPr bwMode="auto">
            <a:xfrm flipV="1">
              <a:off x="839" y="1140"/>
              <a:ext cx="0" cy="47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1677" name="Line 93"/>
            <p:cNvSpPr>
              <a:spLocks noChangeShapeType="1"/>
            </p:cNvSpPr>
            <p:nvPr/>
          </p:nvSpPr>
          <p:spPr bwMode="auto">
            <a:xfrm>
              <a:off x="839" y="2024"/>
              <a:ext cx="0" cy="4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1678" name="AutoShape 94"/>
            <p:cNvCxnSpPr>
              <a:cxnSpLocks noChangeShapeType="1"/>
              <a:stCxn id="451651" idx="6"/>
              <a:endCxn id="451659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1714" name="Group 130"/>
          <p:cNvGrpSpPr>
            <a:grpSpLocks/>
          </p:cNvGrpSpPr>
          <p:nvPr/>
        </p:nvGrpSpPr>
        <p:grpSpPr bwMode="auto">
          <a:xfrm>
            <a:off x="179388" y="3956050"/>
            <a:ext cx="2376487" cy="2568575"/>
            <a:chOff x="4059" y="2492"/>
            <a:chExt cx="1497" cy="1618"/>
          </a:xfrm>
        </p:grpSpPr>
        <p:grpSp>
          <p:nvGrpSpPr>
            <p:cNvPr id="451697" name="Group 113"/>
            <p:cNvGrpSpPr>
              <a:grpSpLocks/>
            </p:cNvGrpSpPr>
            <p:nvPr/>
          </p:nvGrpSpPr>
          <p:grpSpPr bwMode="auto">
            <a:xfrm>
              <a:off x="4059" y="2492"/>
              <a:ext cx="1270" cy="1134"/>
              <a:chOff x="4059" y="2492"/>
              <a:chExt cx="1270" cy="1134"/>
            </a:xfrm>
          </p:grpSpPr>
          <p:sp>
            <p:nvSpPr>
              <p:cNvPr id="451698" name="Line 114"/>
              <p:cNvSpPr>
                <a:spLocks noChangeShapeType="1"/>
              </p:cNvSpPr>
              <p:nvPr/>
            </p:nvSpPr>
            <p:spPr bwMode="auto">
              <a:xfrm>
                <a:off x="4059" y="2492"/>
                <a:ext cx="0" cy="113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1699" name="Line 115"/>
              <p:cNvSpPr>
                <a:spLocks noChangeShapeType="1"/>
              </p:cNvSpPr>
              <p:nvPr/>
            </p:nvSpPr>
            <p:spPr bwMode="auto">
              <a:xfrm>
                <a:off x="4059" y="3399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51700" name="Line 116"/>
            <p:cNvSpPr>
              <a:spLocks noChangeShapeType="1"/>
            </p:cNvSpPr>
            <p:nvPr/>
          </p:nvSpPr>
          <p:spPr bwMode="auto">
            <a:xfrm>
              <a:off x="4059" y="3381"/>
              <a:ext cx="1180" cy="18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701" name="Text Box 117"/>
            <p:cNvSpPr txBox="1">
              <a:spLocks noChangeArrowheads="1"/>
            </p:cNvSpPr>
            <p:nvPr/>
          </p:nvSpPr>
          <p:spPr bwMode="auto">
            <a:xfrm>
              <a:off x="4966" y="3415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1702" name="Line 118"/>
            <p:cNvSpPr>
              <a:spLocks noChangeShapeType="1"/>
            </p:cNvSpPr>
            <p:nvPr/>
          </p:nvSpPr>
          <p:spPr bwMode="auto">
            <a:xfrm>
              <a:off x="4059" y="3354"/>
              <a:ext cx="149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703" name="Text Box 119"/>
            <p:cNvSpPr txBox="1">
              <a:spLocks noChangeArrowheads="1"/>
            </p:cNvSpPr>
            <p:nvPr/>
          </p:nvSpPr>
          <p:spPr bwMode="auto">
            <a:xfrm>
              <a:off x="5296" y="3127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Û</a:t>
              </a:r>
            </a:p>
          </p:txBody>
        </p:sp>
        <p:grpSp>
          <p:nvGrpSpPr>
            <p:cNvPr id="451704" name="Group 120"/>
            <p:cNvGrpSpPr>
              <a:grpSpLocks/>
            </p:cNvGrpSpPr>
            <p:nvPr/>
          </p:nvGrpSpPr>
          <p:grpSpPr bwMode="auto">
            <a:xfrm>
              <a:off x="4740" y="2855"/>
              <a:ext cx="318" cy="318"/>
              <a:chOff x="3969" y="2795"/>
              <a:chExt cx="318" cy="318"/>
            </a:xfrm>
          </p:grpSpPr>
          <p:sp>
            <p:nvSpPr>
              <p:cNvPr id="451705" name="Arc 121"/>
              <p:cNvSpPr>
                <a:spLocks/>
              </p:cNvSpPr>
              <p:nvPr/>
            </p:nvSpPr>
            <p:spPr bwMode="auto">
              <a:xfrm rot="10800000" flipH="1" flipV="1">
                <a:off x="3969" y="279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1706" name="Text Box 122"/>
              <p:cNvSpPr txBox="1">
                <a:spLocks noChangeArrowheads="1"/>
              </p:cNvSpPr>
              <p:nvPr/>
            </p:nvSpPr>
            <p:spPr bwMode="auto">
              <a:xfrm>
                <a:off x="4015" y="279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51707" name="Line 123"/>
            <p:cNvSpPr>
              <a:spLocks noChangeShapeType="1"/>
            </p:cNvSpPr>
            <p:nvPr/>
          </p:nvSpPr>
          <p:spPr bwMode="auto">
            <a:xfrm rot="5400000">
              <a:off x="4910" y="3728"/>
              <a:ext cx="658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708" name="Text Box 124"/>
            <p:cNvSpPr txBox="1">
              <a:spLocks noChangeArrowheads="1"/>
            </p:cNvSpPr>
            <p:nvPr/>
          </p:nvSpPr>
          <p:spPr bwMode="auto">
            <a:xfrm>
              <a:off x="5331" y="3626"/>
              <a:ext cx="16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1709" name="Line 125"/>
            <p:cNvSpPr>
              <a:spLocks noChangeShapeType="1"/>
            </p:cNvSpPr>
            <p:nvPr/>
          </p:nvSpPr>
          <p:spPr bwMode="auto">
            <a:xfrm>
              <a:off x="4059" y="3399"/>
              <a:ext cx="1180" cy="635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1710" name="Text Box 126"/>
            <p:cNvSpPr txBox="1">
              <a:spLocks noChangeArrowheads="1"/>
            </p:cNvSpPr>
            <p:nvPr/>
          </p:nvSpPr>
          <p:spPr bwMode="auto">
            <a:xfrm>
              <a:off x="4772" y="3853"/>
              <a:ext cx="9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grpSp>
          <p:nvGrpSpPr>
            <p:cNvPr id="451711" name="Group 127"/>
            <p:cNvGrpSpPr>
              <a:grpSpLocks/>
            </p:cNvGrpSpPr>
            <p:nvPr/>
          </p:nvGrpSpPr>
          <p:grpSpPr bwMode="auto">
            <a:xfrm>
              <a:off x="4377" y="3354"/>
              <a:ext cx="317" cy="272"/>
              <a:chOff x="4377" y="3354"/>
              <a:chExt cx="317" cy="272"/>
            </a:xfrm>
          </p:grpSpPr>
          <p:sp>
            <p:nvSpPr>
              <p:cNvPr id="451712" name="Freeform 128"/>
              <p:cNvSpPr>
                <a:spLocks/>
              </p:cNvSpPr>
              <p:nvPr/>
            </p:nvSpPr>
            <p:spPr bwMode="auto">
              <a:xfrm rot="2597443">
                <a:off x="4513" y="3399"/>
                <a:ext cx="181" cy="227"/>
              </a:xfrm>
              <a:custGeom>
                <a:avLst/>
                <a:gdLst>
                  <a:gd name="T0" fmla="*/ 0 w 181"/>
                  <a:gd name="T1" fmla="*/ 0 h 227"/>
                  <a:gd name="T2" fmla="*/ 136 w 181"/>
                  <a:gd name="T3" fmla="*/ 91 h 227"/>
                  <a:gd name="T4" fmla="*/ 181 w 181"/>
                  <a:gd name="T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227">
                    <a:moveTo>
                      <a:pt x="0" y="0"/>
                    </a:moveTo>
                    <a:cubicBezTo>
                      <a:pt x="53" y="26"/>
                      <a:pt x="106" y="53"/>
                      <a:pt x="136" y="91"/>
                    </a:cubicBezTo>
                    <a:cubicBezTo>
                      <a:pt x="166" y="129"/>
                      <a:pt x="173" y="178"/>
                      <a:pt x="181" y="227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1713" name="Text Box 129"/>
              <p:cNvSpPr txBox="1">
                <a:spLocks noChangeArrowheads="1"/>
              </p:cNvSpPr>
              <p:nvPr/>
            </p:nvSpPr>
            <p:spPr bwMode="auto">
              <a:xfrm>
                <a:off x="4377" y="3354"/>
                <a:ext cx="152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endParaRPr lang="en-US" altLang="cs-CZ" sz="2200" b="1" baseline="-25000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1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1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188913"/>
            <a:ext cx="4392612" cy="719137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Základní pojmy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981075"/>
            <a:ext cx="8785225" cy="183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Složené obvody vzniknou sériovým, paralelním nebo smíšeným řazením prvků R, L, C.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výpočet lze využít 1. a 2. Kirchhoffův zákon a obdobu Ohmova zákona pro vyjádření vztahu mezi napětím, proudem a odporem (reaktancí).</a:t>
            </a:r>
          </a:p>
        </p:txBody>
      </p:sp>
      <p:sp>
        <p:nvSpPr>
          <p:cNvPr id="90203" name="Text Box 91"/>
          <p:cNvSpPr txBox="1">
            <a:spLocks noChangeArrowheads="1"/>
          </p:cNvSpPr>
          <p:nvPr/>
        </p:nvSpPr>
        <p:spPr bwMode="auto">
          <a:xfrm>
            <a:off x="179388" y="3065823"/>
            <a:ext cx="511414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Kirchhoffův zákon pro střídavé obvody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Fázorový součet proudů v uzlu je roven nule</a:t>
            </a:r>
          </a:p>
        </p:txBody>
      </p:sp>
      <p:graphicFrame>
        <p:nvGraphicFramePr>
          <p:cNvPr id="90294" name="Object 182"/>
          <p:cNvGraphicFramePr>
            <a:graphicFrameLocks noChangeAspect="1"/>
          </p:cNvGraphicFramePr>
          <p:nvPr/>
        </p:nvGraphicFramePr>
        <p:xfrm>
          <a:off x="6083300" y="2852738"/>
          <a:ext cx="13684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0" name="Rovnice" r:id="rId3" imgW="583920" imgH="431640" progId="Equation.3">
                  <p:embed/>
                </p:oleObj>
              </mc:Choice>
              <mc:Fallback>
                <p:oleObj name="Rovnice" r:id="rId3" imgW="583920" imgH="431640" progId="Equation.3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852738"/>
                        <a:ext cx="1368425" cy="1012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95" name="Text Box 183"/>
          <p:cNvSpPr txBox="1">
            <a:spLocks noChangeArrowheads="1"/>
          </p:cNvSpPr>
          <p:nvPr/>
        </p:nvSpPr>
        <p:spPr bwMode="auto">
          <a:xfrm>
            <a:off x="179388" y="3967523"/>
            <a:ext cx="6741195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 Kirchhoffův zákon pro střídavé obvody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Fázorový součet napětí v uzavřeném obvodu je roven nule</a:t>
            </a:r>
          </a:p>
        </p:txBody>
      </p:sp>
      <p:graphicFrame>
        <p:nvGraphicFramePr>
          <p:cNvPr id="90296" name="Object 184"/>
          <p:cNvGraphicFramePr>
            <a:graphicFrameLocks noChangeAspect="1"/>
          </p:cNvGraphicFramePr>
          <p:nvPr/>
        </p:nvGraphicFramePr>
        <p:xfrm>
          <a:off x="5951538" y="4721225"/>
          <a:ext cx="14890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1" name="Rovnice" r:id="rId5" imgW="634680" imgH="431640" progId="Equation.3">
                  <p:embed/>
                </p:oleObj>
              </mc:Choice>
              <mc:Fallback>
                <p:oleObj name="Rovnice" r:id="rId5" imgW="634680" imgH="431640" progId="Equation.3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4721225"/>
                        <a:ext cx="1489075" cy="1014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97" name="Text Box 185"/>
          <p:cNvSpPr txBox="1">
            <a:spLocks noChangeArrowheads="1"/>
          </p:cNvSpPr>
          <p:nvPr/>
        </p:nvSpPr>
        <p:spPr bwMode="auto">
          <a:xfrm>
            <a:off x="204788" y="5983648"/>
            <a:ext cx="8198325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vyjádření odporu rezistoru se používá pojem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činný odpor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v některé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literatuře se pro cívku a kondenzátor používá pojem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jalový odpor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Admitance je matematické vyjádření celkové vodivosti obvodu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paralelním  obvodu lze vytvořit trojúhelník vodivostí</a:t>
            </a:r>
          </a:p>
        </p:txBody>
      </p:sp>
      <p:grpSp>
        <p:nvGrpSpPr>
          <p:cNvPr id="452642" name="Group 34"/>
          <p:cNvGrpSpPr>
            <a:grpSpLocks/>
          </p:cNvGrpSpPr>
          <p:nvPr/>
        </p:nvGrpSpPr>
        <p:grpSpPr bwMode="auto">
          <a:xfrm>
            <a:off x="4067175" y="2205038"/>
            <a:ext cx="2190750" cy="1800225"/>
            <a:chOff x="385" y="2750"/>
            <a:chExt cx="1380" cy="1134"/>
          </a:xfrm>
        </p:grpSpPr>
        <p:sp>
          <p:nvSpPr>
            <p:cNvPr id="452643" name="Text Box 35"/>
            <p:cNvSpPr txBox="1">
              <a:spLocks noChangeArrowheads="1"/>
            </p:cNvSpPr>
            <p:nvPr/>
          </p:nvSpPr>
          <p:spPr bwMode="auto">
            <a:xfrm>
              <a:off x="928" y="3627"/>
              <a:ext cx="18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G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2644" name="Text Box 36"/>
            <p:cNvSpPr txBox="1">
              <a:spLocks noChangeArrowheads="1"/>
            </p:cNvSpPr>
            <p:nvPr/>
          </p:nvSpPr>
          <p:spPr bwMode="auto">
            <a:xfrm>
              <a:off x="1519" y="3022"/>
              <a:ext cx="24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B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2645" name="Text Box 37"/>
            <p:cNvSpPr txBox="1">
              <a:spLocks noChangeArrowheads="1"/>
            </p:cNvSpPr>
            <p:nvPr/>
          </p:nvSpPr>
          <p:spPr bwMode="auto">
            <a:xfrm>
              <a:off x="758" y="2977"/>
              <a:ext cx="16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Y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2646" name="AutoShape 38"/>
            <p:cNvSpPr>
              <a:spLocks noChangeArrowheads="1"/>
            </p:cNvSpPr>
            <p:nvPr/>
          </p:nvSpPr>
          <p:spPr bwMode="auto">
            <a:xfrm rot="16200000">
              <a:off x="521" y="2614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2647" name="Freeform 39"/>
            <p:cNvSpPr>
              <a:spLocks/>
            </p:cNvSpPr>
            <p:nvPr/>
          </p:nvSpPr>
          <p:spPr bwMode="auto">
            <a:xfrm>
              <a:off x="703" y="3370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2648" name="Text Box 40"/>
            <p:cNvSpPr txBox="1">
              <a:spLocks noChangeArrowheads="1"/>
            </p:cNvSpPr>
            <p:nvPr/>
          </p:nvSpPr>
          <p:spPr bwMode="auto">
            <a:xfrm>
              <a:off x="612" y="3340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52650" name="Rectangle 42"/>
          <p:cNvSpPr>
            <a:spLocks noChangeArrowheads="1"/>
          </p:cNvSpPr>
          <p:nvPr/>
        </p:nvSpPr>
        <p:spPr bwMode="auto">
          <a:xfrm>
            <a:off x="179388" y="4076700"/>
            <a:ext cx="42481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 admitance pomocí Pythagorovy věty: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2651" name="Object 43"/>
          <p:cNvGraphicFramePr>
            <a:graphicFrameLocks noChangeAspect="1"/>
          </p:cNvGraphicFramePr>
          <p:nvPr/>
        </p:nvGraphicFramePr>
        <p:xfrm>
          <a:off x="4529138" y="4140200"/>
          <a:ext cx="2114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09" name="Rovnice" r:id="rId3" imgW="901440" imgH="279360" progId="Equation.3">
                  <p:embed/>
                </p:oleObj>
              </mc:Choice>
              <mc:Fallback>
                <p:oleObj name="Rovnice" r:id="rId3" imgW="901440" imgH="27936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140200"/>
                        <a:ext cx="2114550" cy="657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53" name="Rectangle 45"/>
          <p:cNvSpPr>
            <a:spLocks noChangeArrowheads="1"/>
          </p:cNvSpPr>
          <p:nvPr/>
        </p:nvSpPr>
        <p:spPr bwMode="auto">
          <a:xfrm>
            <a:off x="179388" y="5876925"/>
            <a:ext cx="8785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Pamatuj – v paralelním obvodu se sestavuje trojúhelník proudů a vodivostí</a:t>
            </a:r>
            <a:endParaRPr lang="cs-CZ" altLang="cs-CZ" sz="22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2654" name="Group 46"/>
          <p:cNvGrpSpPr>
            <a:grpSpLocks/>
          </p:cNvGrpSpPr>
          <p:nvPr/>
        </p:nvGrpSpPr>
        <p:grpSpPr bwMode="auto">
          <a:xfrm>
            <a:off x="323627" y="908744"/>
            <a:ext cx="2016125" cy="2808288"/>
            <a:chOff x="68" y="754"/>
            <a:chExt cx="1270" cy="1769"/>
          </a:xfrm>
        </p:grpSpPr>
        <p:sp>
          <p:nvSpPr>
            <p:cNvPr id="452655" name="Text Box 47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2656" name="Oval 48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2657" name="Oval 49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2658" name="Oval 50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2659" name="AutoShape 51"/>
            <p:cNvCxnSpPr>
              <a:cxnSpLocks noChangeShapeType="1"/>
              <a:stCxn id="452656" idx="4"/>
              <a:endCxn id="452658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2660" name="Line 52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2661" name="Line 53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2662" name="Text Box 54"/>
            <p:cNvSpPr txBox="1">
              <a:spLocks noChangeArrowheads="1"/>
            </p:cNvSpPr>
            <p:nvPr/>
          </p:nvSpPr>
          <p:spPr bwMode="auto">
            <a:xfrm>
              <a:off x="657" y="1706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2663" name="AutoShape 55"/>
            <p:cNvCxnSpPr>
              <a:cxnSpLocks noChangeShapeType="1"/>
              <a:stCxn id="452656" idx="0"/>
              <a:endCxn id="452657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2664" name="Text Box 56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2665" name="Rectangle 57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2666" name="AutoShape 58"/>
            <p:cNvCxnSpPr>
              <a:cxnSpLocks noChangeShapeType="1"/>
              <a:stCxn id="452658" idx="6"/>
              <a:endCxn id="452665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2667" name="Line 59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2668" name="Line 60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2669" name="Text Box 61"/>
            <p:cNvSpPr txBox="1">
              <a:spLocks noChangeArrowheads="1"/>
            </p:cNvSpPr>
            <p:nvPr/>
          </p:nvSpPr>
          <p:spPr bwMode="auto">
            <a:xfrm>
              <a:off x="567" y="1117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2670" name="Text Box 62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2671" name="Text Box 63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52672" name="Group 64"/>
            <p:cNvGrpSpPr>
              <a:grpSpLocks/>
            </p:cNvGrpSpPr>
            <p:nvPr/>
          </p:nvGrpSpPr>
          <p:grpSpPr bwMode="auto">
            <a:xfrm rot="5400000">
              <a:off x="668" y="1784"/>
              <a:ext cx="410" cy="69"/>
              <a:chOff x="294" y="3589"/>
              <a:chExt cx="410" cy="69"/>
            </a:xfrm>
          </p:grpSpPr>
          <p:grpSp>
            <p:nvGrpSpPr>
              <p:cNvPr id="452673" name="Group 65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52674" name="Arc 66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2675" name="Arc 67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2676" name="Group 68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52677" name="Arc 69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2678" name="Arc 70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2679" name="Group 71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52680" name="Arc 72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2681" name="Arc 73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52682" name="Line 74"/>
            <p:cNvSpPr>
              <a:spLocks noChangeShapeType="1"/>
            </p:cNvSpPr>
            <p:nvPr/>
          </p:nvSpPr>
          <p:spPr bwMode="auto">
            <a:xfrm flipV="1">
              <a:off x="839" y="1140"/>
              <a:ext cx="0" cy="47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2683" name="Line 75"/>
            <p:cNvSpPr>
              <a:spLocks noChangeShapeType="1"/>
            </p:cNvSpPr>
            <p:nvPr/>
          </p:nvSpPr>
          <p:spPr bwMode="auto">
            <a:xfrm>
              <a:off x="839" y="2024"/>
              <a:ext cx="0" cy="4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2684" name="AutoShape 76"/>
            <p:cNvCxnSpPr>
              <a:cxnSpLocks noChangeShapeType="1"/>
              <a:stCxn id="452657" idx="6"/>
              <a:endCxn id="452665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52686" name="Picture 78" descr="MC90044212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9975"/>
            <a:ext cx="1979612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 Ideální cívka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má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indukčnost 1,5 H je připojena paralelně k rezistoru 600 . Vypočítejte celkovou admitanci, cos ,  všechny proudy v obvodu. Napětí zdroje je 100V/50Hz.</a:t>
            </a:r>
          </a:p>
        </p:txBody>
      </p:sp>
      <p:graphicFrame>
        <p:nvGraphicFramePr>
          <p:cNvPr id="453666" name="Object 34"/>
          <p:cNvGraphicFramePr>
            <a:graphicFrameLocks noChangeAspect="1"/>
          </p:cNvGraphicFramePr>
          <p:nvPr/>
        </p:nvGraphicFramePr>
        <p:xfrm>
          <a:off x="2800350" y="2924175"/>
          <a:ext cx="62087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19" name="Rovnice" r:id="rId3" imgW="2717640" imgH="215640" progId="Equation.3">
                  <p:embed/>
                </p:oleObj>
              </mc:Choice>
              <mc:Fallback>
                <p:oleObj name="Rovnice" r:id="rId3" imgW="2717640" imgH="2156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924175"/>
                        <a:ext cx="6208713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67" name="Rectangle 35"/>
          <p:cNvSpPr>
            <a:spLocks noChangeArrowheads="1"/>
          </p:cNvSpPr>
          <p:nvPr/>
        </p:nvSpPr>
        <p:spPr bwMode="auto">
          <a:xfrm>
            <a:off x="2771775" y="2565400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indukční reaktance: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53668" name="Rectangle 36"/>
          <p:cNvSpPr>
            <a:spLocks noChangeArrowheads="1"/>
          </p:cNvSpPr>
          <p:nvPr/>
        </p:nvSpPr>
        <p:spPr bwMode="auto">
          <a:xfrm>
            <a:off x="2700338" y="3644900"/>
            <a:ext cx="302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dílčích proudů: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53670" name="Rectangle 38"/>
          <p:cNvSpPr>
            <a:spLocks noChangeArrowheads="1"/>
          </p:cNvSpPr>
          <p:nvPr/>
        </p:nvSpPr>
        <p:spPr bwMode="auto">
          <a:xfrm>
            <a:off x="107950" y="4292600"/>
            <a:ext cx="3529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celkového proudu: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3671" name="Object 39"/>
          <p:cNvGraphicFramePr>
            <a:graphicFrameLocks noChangeAspect="1"/>
          </p:cNvGraphicFramePr>
          <p:nvPr/>
        </p:nvGraphicFramePr>
        <p:xfrm>
          <a:off x="5867400" y="3500438"/>
          <a:ext cx="23352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0" name="Rovnice" r:id="rId5" imgW="1574640" imgH="393480" progId="Equation.3">
                  <p:embed/>
                </p:oleObj>
              </mc:Choice>
              <mc:Fallback>
                <p:oleObj name="Rovnice" r:id="rId5" imgW="1574640" imgH="393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0438"/>
                        <a:ext cx="2335213" cy="5857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72" name="Rectangle 40"/>
          <p:cNvSpPr>
            <a:spLocks noChangeArrowheads="1"/>
          </p:cNvSpPr>
          <p:nvPr/>
        </p:nvSpPr>
        <p:spPr bwMode="auto">
          <a:xfrm>
            <a:off x="179388" y="5300663"/>
            <a:ext cx="3671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 admitance: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3674" name="Object 42"/>
          <p:cNvGraphicFramePr>
            <a:graphicFrameLocks noChangeAspect="1"/>
          </p:cNvGraphicFramePr>
          <p:nvPr/>
        </p:nvGraphicFramePr>
        <p:xfrm>
          <a:off x="3708400" y="5300663"/>
          <a:ext cx="33115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1" name="Rovnice" r:id="rId7" imgW="1854000" imgH="419040" progId="Equation.3">
                  <p:embed/>
                </p:oleObj>
              </mc:Choice>
              <mc:Fallback>
                <p:oleObj name="Rovnice" r:id="rId7" imgW="1854000" imgH="41904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300663"/>
                        <a:ext cx="3311525" cy="752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3675" name="Group 43"/>
          <p:cNvGrpSpPr>
            <a:grpSpLocks/>
          </p:cNvGrpSpPr>
          <p:nvPr/>
        </p:nvGrpSpPr>
        <p:grpSpPr bwMode="auto">
          <a:xfrm>
            <a:off x="251619" y="908050"/>
            <a:ext cx="2016125" cy="2808288"/>
            <a:chOff x="68" y="754"/>
            <a:chExt cx="1270" cy="1769"/>
          </a:xfrm>
        </p:grpSpPr>
        <p:sp>
          <p:nvSpPr>
            <p:cNvPr id="453676" name="Text Box 44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3677" name="Oval 45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3678" name="Oval 46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3679" name="Oval 47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3680" name="AutoShape 48"/>
            <p:cNvCxnSpPr>
              <a:cxnSpLocks noChangeShapeType="1"/>
              <a:stCxn id="453677" idx="4"/>
              <a:endCxn id="453679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3681" name="Line 49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3682" name="Line 50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3683" name="Text Box 51"/>
            <p:cNvSpPr txBox="1">
              <a:spLocks noChangeArrowheads="1"/>
            </p:cNvSpPr>
            <p:nvPr/>
          </p:nvSpPr>
          <p:spPr bwMode="auto">
            <a:xfrm>
              <a:off x="657" y="1706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3684" name="AutoShape 52"/>
            <p:cNvCxnSpPr>
              <a:cxnSpLocks noChangeShapeType="1"/>
              <a:stCxn id="453677" idx="0"/>
              <a:endCxn id="453678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3685" name="Text Box 53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3686" name="Rectangle 54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3687" name="AutoShape 55"/>
            <p:cNvCxnSpPr>
              <a:cxnSpLocks noChangeShapeType="1"/>
              <a:stCxn id="453679" idx="6"/>
              <a:endCxn id="453686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3688" name="Line 56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3689" name="Line 57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3690" name="Text Box 58"/>
            <p:cNvSpPr txBox="1">
              <a:spLocks noChangeArrowheads="1"/>
            </p:cNvSpPr>
            <p:nvPr/>
          </p:nvSpPr>
          <p:spPr bwMode="auto">
            <a:xfrm>
              <a:off x="567" y="1117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3691" name="Text Box 59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3692" name="Text Box 60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53693" name="Group 61"/>
            <p:cNvGrpSpPr>
              <a:grpSpLocks/>
            </p:cNvGrpSpPr>
            <p:nvPr/>
          </p:nvGrpSpPr>
          <p:grpSpPr bwMode="auto">
            <a:xfrm rot="5400000">
              <a:off x="668" y="1784"/>
              <a:ext cx="410" cy="69"/>
              <a:chOff x="294" y="3589"/>
              <a:chExt cx="410" cy="69"/>
            </a:xfrm>
          </p:grpSpPr>
          <p:grpSp>
            <p:nvGrpSpPr>
              <p:cNvPr id="453694" name="Group 62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53695" name="Arc 63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3696" name="Arc 64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3697" name="Group 65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53698" name="Arc 66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3699" name="Arc 67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3700" name="Group 68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53701" name="Arc 69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3702" name="Arc 70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53703" name="Line 71"/>
            <p:cNvSpPr>
              <a:spLocks noChangeShapeType="1"/>
            </p:cNvSpPr>
            <p:nvPr/>
          </p:nvSpPr>
          <p:spPr bwMode="auto">
            <a:xfrm flipV="1">
              <a:off x="839" y="1140"/>
              <a:ext cx="0" cy="47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3704" name="Line 72"/>
            <p:cNvSpPr>
              <a:spLocks noChangeShapeType="1"/>
            </p:cNvSpPr>
            <p:nvPr/>
          </p:nvSpPr>
          <p:spPr bwMode="auto">
            <a:xfrm>
              <a:off x="839" y="2024"/>
              <a:ext cx="0" cy="4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3705" name="AutoShape 73"/>
            <p:cNvCxnSpPr>
              <a:cxnSpLocks noChangeShapeType="1"/>
              <a:stCxn id="453678" idx="6"/>
              <a:endCxn id="453686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53706" name="Object 74"/>
          <p:cNvGraphicFramePr>
            <a:graphicFrameLocks noChangeAspect="1"/>
          </p:cNvGraphicFramePr>
          <p:nvPr/>
        </p:nvGraphicFramePr>
        <p:xfrm>
          <a:off x="5867400" y="4149725"/>
          <a:ext cx="23764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2" name="Rovnice" r:id="rId9" imgW="1765080" imgH="431640" progId="Equation.3">
                  <p:embed/>
                </p:oleObj>
              </mc:Choice>
              <mc:Fallback>
                <p:oleObj name="Rovnice" r:id="rId9" imgW="1765080" imgH="43164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49725"/>
                        <a:ext cx="2376488" cy="584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708" name="Object 76"/>
          <p:cNvGraphicFramePr>
            <a:graphicFrameLocks noChangeAspect="1"/>
          </p:cNvGraphicFramePr>
          <p:nvPr/>
        </p:nvGraphicFramePr>
        <p:xfrm>
          <a:off x="130175" y="4652963"/>
          <a:ext cx="50895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3" name="Rovnice" r:id="rId11" imgW="2705040" imgH="279360" progId="Equation.3">
                  <p:embed/>
                </p:oleObj>
              </mc:Choice>
              <mc:Fallback>
                <p:oleObj name="Rovnice" r:id="rId11" imgW="2705040" imgH="27936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4652963"/>
                        <a:ext cx="5089525" cy="527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3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4690" name="Rectangle 34"/>
          <p:cNvSpPr>
            <a:spLocks noChangeArrowheads="1"/>
          </p:cNvSpPr>
          <p:nvPr/>
        </p:nvSpPr>
        <p:spPr bwMode="auto">
          <a:xfrm>
            <a:off x="2771775" y="981075"/>
            <a:ext cx="5472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Ověření výpočtu – určení dílčích admitancí: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4692" name="Object 36"/>
          <p:cNvGraphicFramePr>
            <a:graphicFrameLocks noChangeAspect="1"/>
          </p:cNvGraphicFramePr>
          <p:nvPr/>
        </p:nvGraphicFramePr>
        <p:xfrm>
          <a:off x="2987675" y="1439863"/>
          <a:ext cx="25209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47" name="Rovnice" r:id="rId3" imgW="1434960" imgH="393480" progId="Equation.3">
                  <p:embed/>
                </p:oleObj>
              </mc:Choice>
              <mc:Fallback>
                <p:oleObj name="Rovnice" r:id="rId3" imgW="143496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439863"/>
                        <a:ext cx="2520950" cy="693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710" name="Rectangle 54"/>
          <p:cNvSpPr>
            <a:spLocks noChangeArrowheads="1"/>
          </p:cNvSpPr>
          <p:nvPr/>
        </p:nvSpPr>
        <p:spPr bwMode="auto">
          <a:xfrm>
            <a:off x="2771775" y="3573463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cos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4711" name="Object 55"/>
          <p:cNvGraphicFramePr>
            <a:graphicFrameLocks noChangeAspect="1"/>
          </p:cNvGraphicFramePr>
          <p:nvPr/>
        </p:nvGraphicFramePr>
        <p:xfrm>
          <a:off x="4787900" y="3551238"/>
          <a:ext cx="32448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48" name="Rovnice" r:id="rId5" imgW="1803240" imgH="419040" progId="Equation.3">
                  <p:embed/>
                </p:oleObj>
              </mc:Choice>
              <mc:Fallback>
                <p:oleObj name="Rovnice" r:id="rId5" imgW="1803240" imgH="4190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51238"/>
                        <a:ext cx="3244850" cy="757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4713" name="Group 57"/>
          <p:cNvGrpSpPr>
            <a:grpSpLocks/>
          </p:cNvGrpSpPr>
          <p:nvPr/>
        </p:nvGrpSpPr>
        <p:grpSpPr bwMode="auto">
          <a:xfrm>
            <a:off x="179388" y="908050"/>
            <a:ext cx="2016125" cy="2808288"/>
            <a:chOff x="68" y="754"/>
            <a:chExt cx="1270" cy="1769"/>
          </a:xfrm>
        </p:grpSpPr>
        <p:sp>
          <p:nvSpPr>
            <p:cNvPr id="454714" name="Text Box 58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4715" name="Oval 59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4716" name="Oval 60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4717" name="Oval 61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4718" name="AutoShape 62"/>
            <p:cNvCxnSpPr>
              <a:cxnSpLocks noChangeShapeType="1"/>
              <a:stCxn id="454715" idx="4"/>
              <a:endCxn id="454717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4719" name="Line 63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4720" name="Line 64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4721" name="Text Box 65"/>
            <p:cNvSpPr txBox="1">
              <a:spLocks noChangeArrowheads="1"/>
            </p:cNvSpPr>
            <p:nvPr/>
          </p:nvSpPr>
          <p:spPr bwMode="auto">
            <a:xfrm>
              <a:off x="657" y="1706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4722" name="AutoShape 66"/>
            <p:cNvCxnSpPr>
              <a:cxnSpLocks noChangeShapeType="1"/>
              <a:stCxn id="454715" idx="0"/>
              <a:endCxn id="454716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4723" name="Text Box 67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4724" name="Rectangle 68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4725" name="AutoShape 69"/>
            <p:cNvCxnSpPr>
              <a:cxnSpLocks noChangeShapeType="1"/>
              <a:stCxn id="454717" idx="6"/>
              <a:endCxn id="454724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4726" name="Line 70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4727" name="Line 71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4728" name="Text Box 72"/>
            <p:cNvSpPr txBox="1">
              <a:spLocks noChangeArrowheads="1"/>
            </p:cNvSpPr>
            <p:nvPr/>
          </p:nvSpPr>
          <p:spPr bwMode="auto">
            <a:xfrm>
              <a:off x="567" y="1117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4729" name="Text Box 73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4730" name="Text Box 74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54731" name="Group 75"/>
            <p:cNvGrpSpPr>
              <a:grpSpLocks/>
            </p:cNvGrpSpPr>
            <p:nvPr/>
          </p:nvGrpSpPr>
          <p:grpSpPr bwMode="auto">
            <a:xfrm rot="5400000">
              <a:off x="668" y="1784"/>
              <a:ext cx="410" cy="69"/>
              <a:chOff x="294" y="3589"/>
              <a:chExt cx="410" cy="69"/>
            </a:xfrm>
          </p:grpSpPr>
          <p:grpSp>
            <p:nvGrpSpPr>
              <p:cNvPr id="454732" name="Group 76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54733" name="Arc 77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4734" name="Arc 78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4735" name="Group 79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54736" name="Arc 8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4737" name="Arc 8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54738" name="Group 82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54739" name="Arc 83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54740" name="Arc 84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54741" name="Line 85"/>
            <p:cNvSpPr>
              <a:spLocks noChangeShapeType="1"/>
            </p:cNvSpPr>
            <p:nvPr/>
          </p:nvSpPr>
          <p:spPr bwMode="auto">
            <a:xfrm flipV="1">
              <a:off x="839" y="1140"/>
              <a:ext cx="0" cy="47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4742" name="Line 86"/>
            <p:cNvSpPr>
              <a:spLocks noChangeShapeType="1"/>
            </p:cNvSpPr>
            <p:nvPr/>
          </p:nvSpPr>
          <p:spPr bwMode="auto">
            <a:xfrm>
              <a:off x="839" y="2024"/>
              <a:ext cx="0" cy="4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4743" name="AutoShape 87"/>
            <p:cNvCxnSpPr>
              <a:cxnSpLocks noChangeShapeType="1"/>
              <a:stCxn id="454716" idx="6"/>
              <a:endCxn id="454724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54744" name="Object 88"/>
          <p:cNvGraphicFramePr>
            <a:graphicFrameLocks noChangeAspect="1"/>
          </p:cNvGraphicFramePr>
          <p:nvPr/>
        </p:nvGraphicFramePr>
        <p:xfrm>
          <a:off x="5580063" y="1416050"/>
          <a:ext cx="29448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49" name="Rovnice" r:id="rId7" imgW="1777680" imgH="431640" progId="Equation.3">
                  <p:embed/>
                </p:oleObj>
              </mc:Choice>
              <mc:Fallback>
                <p:oleObj name="Rovnice" r:id="rId7" imgW="1777680" imgH="43164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416050"/>
                        <a:ext cx="2944812" cy="717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745" name="Rectangle 89"/>
          <p:cNvSpPr>
            <a:spLocks noChangeArrowheads="1"/>
          </p:cNvSpPr>
          <p:nvPr/>
        </p:nvSpPr>
        <p:spPr bwMode="auto">
          <a:xfrm>
            <a:off x="2771775" y="2349500"/>
            <a:ext cx="3529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 admitance: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4746" name="Object 90"/>
          <p:cNvGraphicFramePr>
            <a:graphicFrameLocks noChangeAspect="1"/>
          </p:cNvGraphicFramePr>
          <p:nvPr/>
        </p:nvGraphicFramePr>
        <p:xfrm>
          <a:off x="2987675" y="2781300"/>
          <a:ext cx="463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50" name="Rovnice" r:id="rId9" imgW="2463480" imgH="279360" progId="Equation.3">
                  <p:embed/>
                </p:oleObj>
              </mc:Choice>
              <mc:Fallback>
                <p:oleObj name="Rovnice" r:id="rId9" imgW="2463480" imgH="27936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81300"/>
                        <a:ext cx="4635500" cy="527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4747" name="Picture 91" descr="MC900232899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18859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750" name="Rectangle 94"/>
          <p:cNvSpPr>
            <a:spLocks noChangeArrowheads="1"/>
          </p:cNvSpPr>
          <p:nvPr/>
        </p:nvSpPr>
        <p:spPr bwMode="auto">
          <a:xfrm>
            <a:off x="2843213" y="4724400"/>
            <a:ext cx="1944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Simulace: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hlinkClick r:id="rId12"/>
              </a:rPr>
              <a:t>zde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4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4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4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51838" cy="13684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ideálního rezistoru a kondenzátoru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2700338" y="1571625"/>
            <a:ext cx="6048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Oba prvky jsou zapojeny paralelně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mají stejné napětí.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rezistoru je napětí ve fázi s proudem, na kondenzátoru předbíhá proud o 90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323850" y="4292600"/>
            <a:ext cx="5761038" cy="210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 kreslíme od napětí, které je pro oba prvky stejné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rezistoru je ve fázi s napětím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kondenzátoru předbíhá napětí o 90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Výsledný fázor proudu je součtem dílčích obou fázorů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5686" name="Object 6"/>
          <p:cNvGraphicFramePr>
            <a:graphicFrameLocks noChangeAspect="1"/>
          </p:cNvGraphicFramePr>
          <p:nvPr/>
        </p:nvGraphicFramePr>
        <p:xfrm>
          <a:off x="2330450" y="6088063"/>
          <a:ext cx="16097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66" name="Rovnice" r:id="rId3" imgW="685800" imgH="253800" progId="Equation.3">
                  <p:embed/>
                </p:oleObj>
              </mc:Choice>
              <mc:Fallback>
                <p:oleObj name="Rovnice" r:id="rId3" imgW="68580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6088063"/>
                        <a:ext cx="1609725" cy="596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5718" name="Group 38"/>
          <p:cNvGrpSpPr>
            <a:grpSpLocks/>
          </p:cNvGrpSpPr>
          <p:nvPr/>
        </p:nvGrpSpPr>
        <p:grpSpPr bwMode="auto">
          <a:xfrm>
            <a:off x="6443663" y="3500438"/>
            <a:ext cx="2016125" cy="1800225"/>
            <a:chOff x="4059" y="2492"/>
            <a:chExt cx="1270" cy="1134"/>
          </a:xfrm>
        </p:grpSpPr>
        <p:sp>
          <p:nvSpPr>
            <p:cNvPr id="455719" name="Line 39"/>
            <p:cNvSpPr>
              <a:spLocks noChangeShapeType="1"/>
            </p:cNvSpPr>
            <p:nvPr/>
          </p:nvSpPr>
          <p:spPr bwMode="auto">
            <a:xfrm>
              <a:off x="4059" y="2492"/>
              <a:ext cx="0" cy="11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5720" name="Line 40"/>
            <p:cNvSpPr>
              <a:spLocks noChangeShapeType="1"/>
            </p:cNvSpPr>
            <p:nvPr/>
          </p:nvSpPr>
          <p:spPr bwMode="auto">
            <a:xfrm>
              <a:off x="4059" y="3399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5721" name="Line 41"/>
          <p:cNvSpPr>
            <a:spLocks noChangeShapeType="1"/>
          </p:cNvSpPr>
          <p:nvPr/>
        </p:nvSpPr>
        <p:spPr bwMode="auto">
          <a:xfrm>
            <a:off x="6443663" y="4911725"/>
            <a:ext cx="1873250" cy="28575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5722" name="Text Box 42"/>
          <p:cNvSpPr txBox="1">
            <a:spLocks noChangeArrowheads="1"/>
          </p:cNvSpPr>
          <p:nvPr/>
        </p:nvSpPr>
        <p:spPr bwMode="auto">
          <a:xfrm>
            <a:off x="7883525" y="4965700"/>
            <a:ext cx="2889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</a:t>
            </a:r>
            <a:endParaRPr lang="en-US" altLang="cs-CZ" sz="2200" b="1" baseline="-25000" dirty="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55723" name="Line 43"/>
          <p:cNvSpPr>
            <a:spLocks noChangeShapeType="1"/>
          </p:cNvSpPr>
          <p:nvPr/>
        </p:nvSpPr>
        <p:spPr bwMode="auto">
          <a:xfrm>
            <a:off x="6443663" y="4868863"/>
            <a:ext cx="2376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5724" name="Text Box 44"/>
          <p:cNvSpPr txBox="1">
            <a:spLocks noChangeArrowheads="1"/>
          </p:cNvSpPr>
          <p:nvPr/>
        </p:nvSpPr>
        <p:spPr bwMode="auto">
          <a:xfrm>
            <a:off x="8407400" y="4508500"/>
            <a:ext cx="2746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3399"/>
                </a:solidFill>
                <a:effectLst/>
                <a:cs typeface="Arial" panose="020B0604020202020204" pitchFamily="34" charset="0"/>
              </a:rPr>
              <a:t>Û</a:t>
            </a:r>
          </a:p>
        </p:txBody>
      </p:sp>
      <p:grpSp>
        <p:nvGrpSpPr>
          <p:cNvPr id="455725" name="Group 45"/>
          <p:cNvGrpSpPr>
            <a:grpSpLocks/>
          </p:cNvGrpSpPr>
          <p:nvPr/>
        </p:nvGrpSpPr>
        <p:grpSpPr bwMode="auto">
          <a:xfrm>
            <a:off x="7308850" y="3141663"/>
            <a:ext cx="504825" cy="504825"/>
            <a:chOff x="3969" y="2795"/>
            <a:chExt cx="318" cy="318"/>
          </a:xfrm>
        </p:grpSpPr>
        <p:sp>
          <p:nvSpPr>
            <p:cNvPr id="455726" name="Arc 46"/>
            <p:cNvSpPr>
              <a:spLocks/>
            </p:cNvSpPr>
            <p:nvPr/>
          </p:nvSpPr>
          <p:spPr bwMode="auto">
            <a:xfrm rot="10800000" flipH="1" flipV="1">
              <a:off x="3969" y="2795"/>
              <a:ext cx="318" cy="3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5727" name="Text Box 47"/>
            <p:cNvSpPr txBox="1">
              <a:spLocks noChangeArrowheads="1"/>
            </p:cNvSpPr>
            <p:nvPr/>
          </p:nvSpPr>
          <p:spPr bwMode="auto">
            <a:xfrm>
              <a:off x="4015" y="279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</a:t>
              </a:r>
            </a:p>
          </p:txBody>
        </p:sp>
      </p:grpSp>
      <p:sp>
        <p:nvSpPr>
          <p:cNvPr id="455728" name="Line 48"/>
          <p:cNvSpPr>
            <a:spLocks noChangeShapeType="1"/>
          </p:cNvSpPr>
          <p:nvPr/>
        </p:nvSpPr>
        <p:spPr bwMode="auto">
          <a:xfrm rot="16200000">
            <a:off x="7794625" y="4383088"/>
            <a:ext cx="104457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5729" name="Text Box 49"/>
          <p:cNvSpPr txBox="1">
            <a:spLocks noChangeArrowheads="1"/>
          </p:cNvSpPr>
          <p:nvPr/>
        </p:nvSpPr>
        <p:spPr bwMode="auto">
          <a:xfrm>
            <a:off x="8440738" y="3741738"/>
            <a:ext cx="2889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C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55730" name="Line 50"/>
          <p:cNvSpPr>
            <a:spLocks noChangeShapeType="1"/>
          </p:cNvSpPr>
          <p:nvPr/>
        </p:nvSpPr>
        <p:spPr bwMode="auto">
          <a:xfrm flipV="1">
            <a:off x="6443663" y="3933825"/>
            <a:ext cx="1873250" cy="1006475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5731" name="Text Box 51"/>
          <p:cNvSpPr txBox="1">
            <a:spLocks noChangeArrowheads="1"/>
          </p:cNvSpPr>
          <p:nvPr/>
        </p:nvSpPr>
        <p:spPr bwMode="auto">
          <a:xfrm>
            <a:off x="7451725" y="3933825"/>
            <a:ext cx="1508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455732" name="Group 52"/>
          <p:cNvGrpSpPr>
            <a:grpSpLocks/>
          </p:cNvGrpSpPr>
          <p:nvPr/>
        </p:nvGrpSpPr>
        <p:grpSpPr bwMode="auto">
          <a:xfrm>
            <a:off x="7092950" y="4400550"/>
            <a:ext cx="503238" cy="431800"/>
            <a:chOff x="4377" y="3354"/>
            <a:chExt cx="317" cy="272"/>
          </a:xfrm>
        </p:grpSpPr>
        <p:sp>
          <p:nvSpPr>
            <p:cNvPr id="455733" name="Freeform 53"/>
            <p:cNvSpPr>
              <a:spLocks/>
            </p:cNvSpPr>
            <p:nvPr/>
          </p:nvSpPr>
          <p:spPr bwMode="auto">
            <a:xfrm rot="2597443">
              <a:off x="4513" y="3399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5734" name="Text Box 54"/>
            <p:cNvSpPr txBox="1">
              <a:spLocks noChangeArrowheads="1"/>
            </p:cNvSpPr>
            <p:nvPr/>
          </p:nvSpPr>
          <p:spPr bwMode="auto">
            <a:xfrm>
              <a:off x="4377" y="3354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455743" name="Group 63"/>
          <p:cNvGrpSpPr>
            <a:grpSpLocks/>
          </p:cNvGrpSpPr>
          <p:nvPr/>
        </p:nvGrpSpPr>
        <p:grpSpPr bwMode="auto">
          <a:xfrm>
            <a:off x="323627" y="1196975"/>
            <a:ext cx="2016125" cy="2808288"/>
            <a:chOff x="68" y="754"/>
            <a:chExt cx="1270" cy="1769"/>
          </a:xfrm>
        </p:grpSpPr>
        <p:sp>
          <p:nvSpPr>
            <p:cNvPr id="455688" name="Text Box 8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5689" name="Oval 9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5690" name="Oval 10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5691" name="Oval 11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5692" name="AutoShape 12"/>
            <p:cNvCxnSpPr>
              <a:cxnSpLocks noChangeShapeType="1"/>
              <a:stCxn id="455689" idx="4"/>
              <a:endCxn id="455691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5693" name="Line 13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5695" name="Text Box 15"/>
            <p:cNvSpPr txBox="1">
              <a:spLocks noChangeArrowheads="1"/>
            </p:cNvSpPr>
            <p:nvPr/>
          </p:nvSpPr>
          <p:spPr bwMode="auto">
            <a:xfrm>
              <a:off x="612" y="179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5696" name="AutoShape 16"/>
            <p:cNvCxnSpPr>
              <a:cxnSpLocks noChangeShapeType="1"/>
              <a:stCxn id="455689" idx="0"/>
              <a:endCxn id="455690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5697" name="Text Box 17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5698" name="Rectangle 18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5699" name="AutoShape 19"/>
            <p:cNvCxnSpPr>
              <a:cxnSpLocks noChangeShapeType="1"/>
              <a:stCxn id="455691" idx="6"/>
              <a:endCxn id="455698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5700" name="Line 20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5701" name="Line 21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5702" name="Text Box 22"/>
            <p:cNvSpPr txBox="1">
              <a:spLocks noChangeArrowheads="1"/>
            </p:cNvSpPr>
            <p:nvPr/>
          </p:nvSpPr>
          <p:spPr bwMode="auto">
            <a:xfrm>
              <a:off x="567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5703" name="Text Box 23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5704" name="Text Box 24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5717" name="AutoShape 37"/>
            <p:cNvCxnSpPr>
              <a:cxnSpLocks noChangeShapeType="1"/>
              <a:stCxn id="455690" idx="6"/>
              <a:endCxn id="455698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5737" name="Line 57"/>
            <p:cNvSpPr>
              <a:spLocks noChangeShapeType="1"/>
            </p:cNvSpPr>
            <p:nvPr/>
          </p:nvSpPr>
          <p:spPr bwMode="auto">
            <a:xfrm>
              <a:off x="839" y="1140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5738" name="Line 58"/>
            <p:cNvSpPr>
              <a:spLocks noChangeShapeType="1"/>
            </p:cNvSpPr>
            <p:nvPr/>
          </p:nvSpPr>
          <p:spPr bwMode="auto">
            <a:xfrm>
              <a:off x="839" y="1842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55742" name="Group 62"/>
            <p:cNvGrpSpPr>
              <a:grpSpLocks/>
            </p:cNvGrpSpPr>
            <p:nvPr/>
          </p:nvGrpSpPr>
          <p:grpSpPr bwMode="auto">
            <a:xfrm>
              <a:off x="725" y="1752"/>
              <a:ext cx="228" cy="68"/>
              <a:chOff x="736" y="1752"/>
              <a:chExt cx="228" cy="68"/>
            </a:xfrm>
          </p:grpSpPr>
          <p:sp>
            <p:nvSpPr>
              <p:cNvPr id="455739" name="Line 59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55740" name="Line 60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5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5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5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5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5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/>
      <p:bldP spid="455721" grpId="0" animBg="1"/>
      <p:bldP spid="455722" grpId="0"/>
      <p:bldP spid="455723" grpId="0" animBg="1"/>
      <p:bldP spid="455724" grpId="0"/>
      <p:bldP spid="455728" grpId="0" animBg="1"/>
      <p:bldP spid="455729" grpId="0"/>
      <p:bldP spid="455730" grpId="0" animBg="1"/>
      <p:bldP spid="4557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 a kondenzátoru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2771775" y="1052513"/>
            <a:ext cx="6048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základě fázorové diagramu lze v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paralelním obvodu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nakreslit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trojúhelník proudů</a:t>
            </a:r>
          </a:p>
        </p:txBody>
      </p:sp>
      <p:grpSp>
        <p:nvGrpSpPr>
          <p:cNvPr id="456794" name="Group 90"/>
          <p:cNvGrpSpPr>
            <a:grpSpLocks/>
          </p:cNvGrpSpPr>
          <p:nvPr/>
        </p:nvGrpSpPr>
        <p:grpSpPr bwMode="auto">
          <a:xfrm>
            <a:off x="6877050" y="1484313"/>
            <a:ext cx="2190750" cy="1800225"/>
            <a:chOff x="4195" y="1071"/>
            <a:chExt cx="1380" cy="1134"/>
          </a:xfrm>
        </p:grpSpPr>
        <p:sp>
          <p:nvSpPr>
            <p:cNvPr id="456709" name="Text Box 5"/>
            <p:cNvSpPr txBox="1">
              <a:spLocks noChangeArrowheads="1"/>
            </p:cNvSpPr>
            <p:nvPr/>
          </p:nvSpPr>
          <p:spPr bwMode="auto">
            <a:xfrm>
              <a:off x="4739" y="1948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6710" name="Text Box 6"/>
            <p:cNvSpPr txBox="1">
              <a:spLocks noChangeArrowheads="1"/>
            </p:cNvSpPr>
            <p:nvPr/>
          </p:nvSpPr>
          <p:spPr bwMode="auto">
            <a:xfrm>
              <a:off x="5393" y="1343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6711" name="Text Box 7"/>
            <p:cNvSpPr txBox="1">
              <a:spLocks noChangeArrowheads="1"/>
            </p:cNvSpPr>
            <p:nvPr/>
          </p:nvSpPr>
          <p:spPr bwMode="auto">
            <a:xfrm>
              <a:off x="4636" y="1298"/>
              <a:ext cx="9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6712" name="AutoShape 8"/>
            <p:cNvSpPr>
              <a:spLocks noChangeArrowheads="1"/>
            </p:cNvSpPr>
            <p:nvPr/>
          </p:nvSpPr>
          <p:spPr bwMode="auto">
            <a:xfrm rot="16200000">
              <a:off x="4331" y="935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6713" name="Freeform 9"/>
            <p:cNvSpPr>
              <a:spLocks/>
            </p:cNvSpPr>
            <p:nvPr/>
          </p:nvSpPr>
          <p:spPr bwMode="auto">
            <a:xfrm>
              <a:off x="4513" y="1691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6714" name="Text Box 10"/>
            <p:cNvSpPr txBox="1">
              <a:spLocks noChangeArrowheads="1"/>
            </p:cNvSpPr>
            <p:nvPr/>
          </p:nvSpPr>
          <p:spPr bwMode="auto">
            <a:xfrm>
              <a:off x="4422" y="1661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56716" name="Rectangle 12"/>
          <p:cNvSpPr>
            <a:spLocks noChangeArrowheads="1"/>
          </p:cNvSpPr>
          <p:nvPr/>
        </p:nvSpPr>
        <p:spPr bwMode="auto">
          <a:xfrm>
            <a:off x="2771775" y="3429000"/>
            <a:ext cx="6121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celkového proudu pomocí Pythagorovy věty: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6717" name="Object 13"/>
          <p:cNvGraphicFramePr>
            <a:graphicFrameLocks noChangeAspect="1"/>
          </p:cNvGraphicFramePr>
          <p:nvPr/>
        </p:nvGraphicFramePr>
        <p:xfrm>
          <a:off x="3673475" y="3789363"/>
          <a:ext cx="1906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57" name="Rovnice" r:id="rId3" imgW="812520" imgH="291960" progId="Equation.3">
                  <p:embed/>
                </p:oleObj>
              </mc:Choice>
              <mc:Fallback>
                <p:oleObj name="Rovnice" r:id="rId3" imgW="812520" imgH="291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3789363"/>
                        <a:ext cx="1906588" cy="685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8" name="Rectangle 14"/>
          <p:cNvSpPr>
            <a:spLocks noChangeArrowheads="1"/>
          </p:cNvSpPr>
          <p:nvPr/>
        </p:nvSpPr>
        <p:spPr bwMode="auto">
          <a:xfrm>
            <a:off x="2771775" y="4652963"/>
            <a:ext cx="5688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 (stejné napětí na obou prvcích):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6719" name="Object 15"/>
          <p:cNvGraphicFramePr>
            <a:graphicFrameLocks noChangeAspect="1"/>
          </p:cNvGraphicFramePr>
          <p:nvPr/>
        </p:nvGraphicFramePr>
        <p:xfrm>
          <a:off x="2881313" y="5072063"/>
          <a:ext cx="60245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58" name="Rovnice" r:id="rId5" imgW="2920680" imgH="291960" progId="Equation.3">
                  <p:embed/>
                </p:oleObj>
              </mc:Choice>
              <mc:Fallback>
                <p:oleObj name="Rovnice" r:id="rId5" imgW="2920680" imgH="291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5072063"/>
                        <a:ext cx="6024562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20" name="Rectangle 16"/>
          <p:cNvSpPr>
            <a:spLocks noChangeArrowheads="1"/>
          </p:cNvSpPr>
          <p:nvPr/>
        </p:nvSpPr>
        <p:spPr bwMode="auto">
          <a:xfrm>
            <a:off x="2916238" y="5876925"/>
            <a:ext cx="61198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tabLst>
                <a:tab pos="722313" algn="l"/>
                <a:tab pos="11620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722313" algn="l"/>
                <a:tab pos="11620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722313" algn="l"/>
                <a:tab pos="11620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kde	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 kapacitní vodivost (susceptance) - (S)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Y 	je admitance obvodu - (S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).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56770" name="Group 66"/>
          <p:cNvGrpSpPr>
            <a:grpSpLocks/>
          </p:cNvGrpSpPr>
          <p:nvPr/>
        </p:nvGrpSpPr>
        <p:grpSpPr bwMode="auto">
          <a:xfrm>
            <a:off x="323627" y="980752"/>
            <a:ext cx="2016125" cy="2808288"/>
            <a:chOff x="68" y="754"/>
            <a:chExt cx="1270" cy="1769"/>
          </a:xfrm>
        </p:grpSpPr>
        <p:sp>
          <p:nvSpPr>
            <p:cNvPr id="456771" name="Text Box 67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6772" name="Oval 68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6773" name="Oval 69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6774" name="Oval 70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6775" name="AutoShape 71"/>
            <p:cNvCxnSpPr>
              <a:cxnSpLocks noChangeShapeType="1"/>
              <a:stCxn id="456772" idx="4"/>
              <a:endCxn id="456774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6776" name="Line 72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6777" name="Line 73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6778" name="Text Box 74"/>
            <p:cNvSpPr txBox="1">
              <a:spLocks noChangeArrowheads="1"/>
            </p:cNvSpPr>
            <p:nvPr/>
          </p:nvSpPr>
          <p:spPr bwMode="auto">
            <a:xfrm>
              <a:off x="612" y="179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6779" name="AutoShape 75"/>
            <p:cNvCxnSpPr>
              <a:cxnSpLocks noChangeShapeType="1"/>
              <a:stCxn id="456772" idx="0"/>
              <a:endCxn id="456773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6780" name="Text Box 76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6781" name="Rectangle 77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6782" name="AutoShape 78"/>
            <p:cNvCxnSpPr>
              <a:cxnSpLocks noChangeShapeType="1"/>
              <a:stCxn id="456774" idx="6"/>
              <a:endCxn id="456781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6783" name="Line 79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6784" name="Line 80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6785" name="Text Box 81"/>
            <p:cNvSpPr txBox="1">
              <a:spLocks noChangeArrowheads="1"/>
            </p:cNvSpPr>
            <p:nvPr/>
          </p:nvSpPr>
          <p:spPr bwMode="auto">
            <a:xfrm>
              <a:off x="567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6786" name="Text Box 82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6787" name="Text Box 83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6788" name="AutoShape 84"/>
            <p:cNvCxnSpPr>
              <a:cxnSpLocks noChangeShapeType="1"/>
              <a:stCxn id="456773" idx="6"/>
              <a:endCxn id="456781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6789" name="Line 85"/>
            <p:cNvSpPr>
              <a:spLocks noChangeShapeType="1"/>
            </p:cNvSpPr>
            <p:nvPr/>
          </p:nvSpPr>
          <p:spPr bwMode="auto">
            <a:xfrm>
              <a:off x="839" y="1140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6790" name="Line 86"/>
            <p:cNvSpPr>
              <a:spLocks noChangeShapeType="1"/>
            </p:cNvSpPr>
            <p:nvPr/>
          </p:nvSpPr>
          <p:spPr bwMode="auto">
            <a:xfrm>
              <a:off x="839" y="1842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56791" name="Group 87"/>
            <p:cNvGrpSpPr>
              <a:grpSpLocks/>
            </p:cNvGrpSpPr>
            <p:nvPr/>
          </p:nvGrpSpPr>
          <p:grpSpPr bwMode="auto">
            <a:xfrm>
              <a:off x="725" y="1752"/>
              <a:ext cx="228" cy="68"/>
              <a:chOff x="736" y="1752"/>
              <a:chExt cx="228" cy="68"/>
            </a:xfrm>
          </p:grpSpPr>
          <p:sp>
            <p:nvSpPr>
              <p:cNvPr id="456792" name="Line 88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56793" name="Line 89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56812" name="Group 108"/>
          <p:cNvGrpSpPr>
            <a:grpSpLocks/>
          </p:cNvGrpSpPr>
          <p:nvPr/>
        </p:nvGrpSpPr>
        <p:grpSpPr bwMode="auto">
          <a:xfrm>
            <a:off x="107950" y="4149725"/>
            <a:ext cx="2376488" cy="2232025"/>
            <a:chOff x="2880" y="1979"/>
            <a:chExt cx="1497" cy="1406"/>
          </a:xfrm>
        </p:grpSpPr>
        <p:grpSp>
          <p:nvGrpSpPr>
            <p:cNvPr id="456795" name="Group 91"/>
            <p:cNvGrpSpPr>
              <a:grpSpLocks/>
            </p:cNvGrpSpPr>
            <p:nvPr/>
          </p:nvGrpSpPr>
          <p:grpSpPr bwMode="auto">
            <a:xfrm>
              <a:off x="2880" y="2205"/>
              <a:ext cx="1270" cy="1134"/>
              <a:chOff x="4059" y="2492"/>
              <a:chExt cx="1270" cy="1134"/>
            </a:xfrm>
          </p:grpSpPr>
          <p:sp>
            <p:nvSpPr>
              <p:cNvPr id="456796" name="Line 92"/>
              <p:cNvSpPr>
                <a:spLocks noChangeShapeType="1"/>
              </p:cNvSpPr>
              <p:nvPr/>
            </p:nvSpPr>
            <p:spPr bwMode="auto">
              <a:xfrm>
                <a:off x="4059" y="2492"/>
                <a:ext cx="0" cy="113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6797" name="Line 93"/>
              <p:cNvSpPr>
                <a:spLocks noChangeShapeType="1"/>
              </p:cNvSpPr>
              <p:nvPr/>
            </p:nvSpPr>
            <p:spPr bwMode="auto">
              <a:xfrm>
                <a:off x="4059" y="3399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56798" name="Line 94"/>
            <p:cNvSpPr>
              <a:spLocks noChangeShapeType="1"/>
            </p:cNvSpPr>
            <p:nvPr/>
          </p:nvSpPr>
          <p:spPr bwMode="auto">
            <a:xfrm>
              <a:off x="2880" y="3094"/>
              <a:ext cx="1180" cy="18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6799" name="Text Box 95"/>
            <p:cNvSpPr txBox="1">
              <a:spLocks noChangeArrowheads="1"/>
            </p:cNvSpPr>
            <p:nvPr/>
          </p:nvSpPr>
          <p:spPr bwMode="auto">
            <a:xfrm>
              <a:off x="3787" y="3128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200" b="1" baseline="-25000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6800" name="Line 96"/>
            <p:cNvSpPr>
              <a:spLocks noChangeShapeType="1"/>
            </p:cNvSpPr>
            <p:nvPr/>
          </p:nvSpPr>
          <p:spPr bwMode="auto">
            <a:xfrm>
              <a:off x="2880" y="3067"/>
              <a:ext cx="149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6801" name="Text Box 97"/>
            <p:cNvSpPr txBox="1">
              <a:spLocks noChangeArrowheads="1"/>
            </p:cNvSpPr>
            <p:nvPr/>
          </p:nvSpPr>
          <p:spPr bwMode="auto">
            <a:xfrm>
              <a:off x="4117" y="2840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Û</a:t>
              </a:r>
            </a:p>
          </p:txBody>
        </p:sp>
        <p:grpSp>
          <p:nvGrpSpPr>
            <p:cNvPr id="456802" name="Group 98"/>
            <p:cNvGrpSpPr>
              <a:grpSpLocks/>
            </p:cNvGrpSpPr>
            <p:nvPr/>
          </p:nvGrpSpPr>
          <p:grpSpPr bwMode="auto">
            <a:xfrm>
              <a:off x="3425" y="1979"/>
              <a:ext cx="318" cy="318"/>
              <a:chOff x="3969" y="2795"/>
              <a:chExt cx="318" cy="318"/>
            </a:xfrm>
          </p:grpSpPr>
          <p:sp>
            <p:nvSpPr>
              <p:cNvPr id="456803" name="Arc 99"/>
              <p:cNvSpPr>
                <a:spLocks/>
              </p:cNvSpPr>
              <p:nvPr/>
            </p:nvSpPr>
            <p:spPr bwMode="auto">
              <a:xfrm rot="10800000" flipH="1" flipV="1">
                <a:off x="3969" y="279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6804" name="Text Box 100"/>
              <p:cNvSpPr txBox="1">
                <a:spLocks noChangeArrowheads="1"/>
              </p:cNvSpPr>
              <p:nvPr/>
            </p:nvSpPr>
            <p:spPr bwMode="auto">
              <a:xfrm>
                <a:off x="4015" y="279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56805" name="Line 101"/>
            <p:cNvSpPr>
              <a:spLocks noChangeShapeType="1"/>
            </p:cNvSpPr>
            <p:nvPr/>
          </p:nvSpPr>
          <p:spPr bwMode="auto">
            <a:xfrm rot="16200000">
              <a:off x="3731" y="2761"/>
              <a:ext cx="658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6806" name="Text Box 102"/>
            <p:cNvSpPr txBox="1">
              <a:spLocks noChangeArrowheads="1"/>
            </p:cNvSpPr>
            <p:nvPr/>
          </p:nvSpPr>
          <p:spPr bwMode="auto">
            <a:xfrm>
              <a:off x="4138" y="2357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6807" name="Line 103"/>
            <p:cNvSpPr>
              <a:spLocks noChangeShapeType="1"/>
            </p:cNvSpPr>
            <p:nvPr/>
          </p:nvSpPr>
          <p:spPr bwMode="auto">
            <a:xfrm flipV="1">
              <a:off x="2880" y="2478"/>
              <a:ext cx="1180" cy="634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6808" name="Text Box 104"/>
            <p:cNvSpPr txBox="1">
              <a:spLocks noChangeArrowheads="1"/>
            </p:cNvSpPr>
            <p:nvPr/>
          </p:nvSpPr>
          <p:spPr bwMode="auto">
            <a:xfrm>
              <a:off x="3515" y="2478"/>
              <a:ext cx="9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grpSp>
          <p:nvGrpSpPr>
            <p:cNvPr id="456809" name="Group 105"/>
            <p:cNvGrpSpPr>
              <a:grpSpLocks/>
            </p:cNvGrpSpPr>
            <p:nvPr/>
          </p:nvGrpSpPr>
          <p:grpSpPr bwMode="auto">
            <a:xfrm>
              <a:off x="3289" y="2772"/>
              <a:ext cx="317" cy="272"/>
              <a:chOff x="4377" y="3354"/>
              <a:chExt cx="317" cy="272"/>
            </a:xfrm>
          </p:grpSpPr>
          <p:sp>
            <p:nvSpPr>
              <p:cNvPr id="456810" name="Freeform 106"/>
              <p:cNvSpPr>
                <a:spLocks/>
              </p:cNvSpPr>
              <p:nvPr/>
            </p:nvSpPr>
            <p:spPr bwMode="auto">
              <a:xfrm rot="2597443">
                <a:off x="4513" y="3399"/>
                <a:ext cx="181" cy="227"/>
              </a:xfrm>
              <a:custGeom>
                <a:avLst/>
                <a:gdLst>
                  <a:gd name="T0" fmla="*/ 0 w 181"/>
                  <a:gd name="T1" fmla="*/ 0 h 227"/>
                  <a:gd name="T2" fmla="*/ 136 w 181"/>
                  <a:gd name="T3" fmla="*/ 91 h 227"/>
                  <a:gd name="T4" fmla="*/ 181 w 181"/>
                  <a:gd name="T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227">
                    <a:moveTo>
                      <a:pt x="0" y="0"/>
                    </a:moveTo>
                    <a:cubicBezTo>
                      <a:pt x="53" y="26"/>
                      <a:pt x="106" y="53"/>
                      <a:pt x="136" y="91"/>
                    </a:cubicBezTo>
                    <a:cubicBezTo>
                      <a:pt x="166" y="129"/>
                      <a:pt x="173" y="178"/>
                      <a:pt x="181" y="227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6811" name="Text Box 107"/>
              <p:cNvSpPr txBox="1">
                <a:spLocks noChangeArrowheads="1"/>
              </p:cNvSpPr>
              <p:nvPr/>
            </p:nvSpPr>
            <p:spPr bwMode="auto">
              <a:xfrm>
                <a:off x="4377" y="3354"/>
                <a:ext cx="152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endParaRPr lang="en-US" altLang="cs-CZ" sz="22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6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6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6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6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 a kondenzátoru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Admitance je matematické vyjádření celkové vodivosti obvodu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paralelním  obvodu lze vytvořit trojúhelník vodivostí</a:t>
            </a:r>
          </a:p>
        </p:txBody>
      </p:sp>
      <p:grpSp>
        <p:nvGrpSpPr>
          <p:cNvPr id="457732" name="Group 4"/>
          <p:cNvGrpSpPr>
            <a:grpSpLocks/>
          </p:cNvGrpSpPr>
          <p:nvPr/>
        </p:nvGrpSpPr>
        <p:grpSpPr bwMode="auto">
          <a:xfrm>
            <a:off x="4067175" y="2205038"/>
            <a:ext cx="2190750" cy="1800225"/>
            <a:chOff x="385" y="2750"/>
            <a:chExt cx="1380" cy="1134"/>
          </a:xfrm>
        </p:grpSpPr>
        <p:sp>
          <p:nvSpPr>
            <p:cNvPr id="457733" name="Text Box 5"/>
            <p:cNvSpPr txBox="1">
              <a:spLocks noChangeArrowheads="1"/>
            </p:cNvSpPr>
            <p:nvPr/>
          </p:nvSpPr>
          <p:spPr bwMode="auto">
            <a:xfrm>
              <a:off x="928" y="3627"/>
              <a:ext cx="18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G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7734" name="Text Box 6"/>
            <p:cNvSpPr txBox="1">
              <a:spLocks noChangeArrowheads="1"/>
            </p:cNvSpPr>
            <p:nvPr/>
          </p:nvSpPr>
          <p:spPr bwMode="auto">
            <a:xfrm>
              <a:off x="1505" y="3022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B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7735" name="Text Box 7"/>
            <p:cNvSpPr txBox="1">
              <a:spLocks noChangeArrowheads="1"/>
            </p:cNvSpPr>
            <p:nvPr/>
          </p:nvSpPr>
          <p:spPr bwMode="auto">
            <a:xfrm>
              <a:off x="758" y="2977"/>
              <a:ext cx="16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Y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7736" name="AutoShape 8"/>
            <p:cNvSpPr>
              <a:spLocks noChangeArrowheads="1"/>
            </p:cNvSpPr>
            <p:nvPr/>
          </p:nvSpPr>
          <p:spPr bwMode="auto">
            <a:xfrm rot="16200000">
              <a:off x="521" y="2614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57737" name="Freeform 9"/>
            <p:cNvSpPr>
              <a:spLocks/>
            </p:cNvSpPr>
            <p:nvPr/>
          </p:nvSpPr>
          <p:spPr bwMode="auto">
            <a:xfrm>
              <a:off x="703" y="3370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7738" name="Text Box 10"/>
            <p:cNvSpPr txBox="1">
              <a:spLocks noChangeArrowheads="1"/>
            </p:cNvSpPr>
            <p:nvPr/>
          </p:nvSpPr>
          <p:spPr bwMode="auto">
            <a:xfrm>
              <a:off x="612" y="3340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57739" name="Rectangle 11"/>
          <p:cNvSpPr>
            <a:spLocks noChangeArrowheads="1"/>
          </p:cNvSpPr>
          <p:nvPr/>
        </p:nvSpPr>
        <p:spPr bwMode="auto">
          <a:xfrm>
            <a:off x="179388" y="4076700"/>
            <a:ext cx="42481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 admitance pomocí Pythagorovy věty: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7740" name="Object 12"/>
          <p:cNvGraphicFramePr>
            <a:graphicFrameLocks noChangeAspect="1"/>
          </p:cNvGraphicFramePr>
          <p:nvPr/>
        </p:nvGraphicFramePr>
        <p:xfrm>
          <a:off x="4529138" y="4125913"/>
          <a:ext cx="2114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20" name="Rovnice" r:id="rId3" imgW="901440" imgH="291960" progId="Equation.3">
                  <p:embed/>
                </p:oleObj>
              </mc:Choice>
              <mc:Fallback>
                <p:oleObj name="Rovnice" r:id="rId3" imgW="90144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125913"/>
                        <a:ext cx="2114550" cy="685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41" name="Rectangle 13"/>
          <p:cNvSpPr>
            <a:spLocks noChangeArrowheads="1"/>
          </p:cNvSpPr>
          <p:nvPr/>
        </p:nvSpPr>
        <p:spPr bwMode="auto">
          <a:xfrm>
            <a:off x="179388" y="5876925"/>
            <a:ext cx="8785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Pamatuj – v paralelním obvodu se sestavuje trojúhelník proudů a vodivostí</a:t>
            </a:r>
            <a:endParaRPr lang="cs-CZ" altLang="cs-CZ" sz="22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57773" name="Picture 45" descr="MC90044212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9975"/>
            <a:ext cx="1979612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7774" name="Group 46"/>
          <p:cNvGrpSpPr>
            <a:grpSpLocks/>
          </p:cNvGrpSpPr>
          <p:nvPr/>
        </p:nvGrpSpPr>
        <p:grpSpPr bwMode="auto">
          <a:xfrm>
            <a:off x="323627" y="1052736"/>
            <a:ext cx="2016125" cy="2808288"/>
            <a:chOff x="68" y="754"/>
            <a:chExt cx="1270" cy="1769"/>
          </a:xfrm>
        </p:grpSpPr>
        <p:sp>
          <p:nvSpPr>
            <p:cNvPr id="457775" name="Text Box 47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7776" name="Oval 48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7777" name="Oval 49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7778" name="Oval 50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7779" name="AutoShape 51"/>
            <p:cNvCxnSpPr>
              <a:cxnSpLocks noChangeShapeType="1"/>
              <a:stCxn id="457776" idx="4"/>
              <a:endCxn id="457778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7780" name="Line 52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7781" name="Line 53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7782" name="Text Box 54"/>
            <p:cNvSpPr txBox="1">
              <a:spLocks noChangeArrowheads="1"/>
            </p:cNvSpPr>
            <p:nvPr/>
          </p:nvSpPr>
          <p:spPr bwMode="auto">
            <a:xfrm>
              <a:off x="612" y="179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7783" name="AutoShape 55"/>
            <p:cNvCxnSpPr>
              <a:cxnSpLocks noChangeShapeType="1"/>
              <a:stCxn id="457776" idx="0"/>
              <a:endCxn id="457777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7784" name="Text Box 56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7785" name="Rectangle 57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7786" name="AutoShape 58"/>
            <p:cNvCxnSpPr>
              <a:cxnSpLocks noChangeShapeType="1"/>
              <a:stCxn id="457778" idx="6"/>
              <a:endCxn id="457785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7787" name="Line 59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7788" name="Line 60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7789" name="Text Box 61"/>
            <p:cNvSpPr txBox="1">
              <a:spLocks noChangeArrowheads="1"/>
            </p:cNvSpPr>
            <p:nvPr/>
          </p:nvSpPr>
          <p:spPr bwMode="auto">
            <a:xfrm>
              <a:off x="567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7790" name="Text Box 62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7791" name="Text Box 63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7792" name="AutoShape 64"/>
            <p:cNvCxnSpPr>
              <a:cxnSpLocks noChangeShapeType="1"/>
              <a:stCxn id="457777" idx="6"/>
              <a:endCxn id="457785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7793" name="Line 65"/>
            <p:cNvSpPr>
              <a:spLocks noChangeShapeType="1"/>
            </p:cNvSpPr>
            <p:nvPr/>
          </p:nvSpPr>
          <p:spPr bwMode="auto">
            <a:xfrm>
              <a:off x="839" y="1140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7794" name="Line 66"/>
            <p:cNvSpPr>
              <a:spLocks noChangeShapeType="1"/>
            </p:cNvSpPr>
            <p:nvPr/>
          </p:nvSpPr>
          <p:spPr bwMode="auto">
            <a:xfrm>
              <a:off x="839" y="1842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57795" name="Group 67"/>
            <p:cNvGrpSpPr>
              <a:grpSpLocks/>
            </p:cNvGrpSpPr>
            <p:nvPr/>
          </p:nvGrpSpPr>
          <p:grpSpPr bwMode="auto">
            <a:xfrm>
              <a:off x="725" y="1752"/>
              <a:ext cx="228" cy="68"/>
              <a:chOff x="736" y="1752"/>
              <a:chExt cx="228" cy="68"/>
            </a:xfrm>
          </p:grpSpPr>
          <p:sp>
            <p:nvSpPr>
              <p:cNvPr id="457796" name="Line 68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57797" name="Line 69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 Kondenzátor má kapacitu 200nF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je připojen paralelně k rezistoru 2k. Vypočítejte celkovou admitanci, cos ,  všechny proudy v obvodu. Napětí zdroje je 100V/500Hz.</a:t>
            </a:r>
          </a:p>
        </p:txBody>
      </p:sp>
      <p:graphicFrame>
        <p:nvGraphicFramePr>
          <p:cNvPr id="459780" name="Object 4"/>
          <p:cNvGraphicFramePr>
            <a:graphicFrameLocks noChangeAspect="1"/>
          </p:cNvGraphicFramePr>
          <p:nvPr/>
        </p:nvGraphicFramePr>
        <p:xfrm>
          <a:off x="2843213" y="2952750"/>
          <a:ext cx="57213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59" name="Rovnice" r:id="rId3" imgW="3149280" imgH="419040" progId="Equation.3">
                  <p:embed/>
                </p:oleObj>
              </mc:Choice>
              <mc:Fallback>
                <p:oleObj name="Rovnice" r:id="rId3" imgW="31492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952750"/>
                        <a:ext cx="5721350" cy="763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2771775" y="2565400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kapacitní reaktance: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59782" name="Rectangle 6"/>
          <p:cNvSpPr>
            <a:spLocks noChangeArrowheads="1"/>
          </p:cNvSpPr>
          <p:nvPr/>
        </p:nvSpPr>
        <p:spPr bwMode="auto">
          <a:xfrm>
            <a:off x="2843213" y="4076700"/>
            <a:ext cx="302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dílčích proudů: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59783" name="Rectangle 7"/>
          <p:cNvSpPr>
            <a:spLocks noChangeArrowheads="1"/>
          </p:cNvSpPr>
          <p:nvPr/>
        </p:nvSpPr>
        <p:spPr bwMode="auto">
          <a:xfrm>
            <a:off x="179388" y="4652963"/>
            <a:ext cx="3529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celkového proudu: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9784" name="Object 8"/>
          <p:cNvGraphicFramePr>
            <a:graphicFrameLocks noChangeAspect="1"/>
          </p:cNvGraphicFramePr>
          <p:nvPr/>
        </p:nvGraphicFramePr>
        <p:xfrm>
          <a:off x="5940425" y="4021138"/>
          <a:ext cx="2662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60" name="Rovnice" r:id="rId5" imgW="1473120" imgH="393480" progId="Equation.3">
                  <p:embed/>
                </p:oleObj>
              </mc:Choice>
              <mc:Fallback>
                <p:oleObj name="Rovnice" r:id="rId5" imgW="14731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021138"/>
                        <a:ext cx="2662238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5" name="Rectangle 9"/>
          <p:cNvSpPr>
            <a:spLocks noChangeArrowheads="1"/>
          </p:cNvSpPr>
          <p:nvPr/>
        </p:nvSpPr>
        <p:spPr bwMode="auto">
          <a:xfrm>
            <a:off x="179388" y="5859463"/>
            <a:ext cx="3671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 admitance: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59786" name="Object 10"/>
          <p:cNvGraphicFramePr>
            <a:graphicFrameLocks noChangeAspect="1"/>
          </p:cNvGraphicFramePr>
          <p:nvPr/>
        </p:nvGraphicFramePr>
        <p:xfrm>
          <a:off x="3730625" y="5989638"/>
          <a:ext cx="3267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61" name="Rovnice" r:id="rId7" imgW="1828800" imgH="419040" progId="Equation.3">
                  <p:embed/>
                </p:oleObj>
              </mc:Choice>
              <mc:Fallback>
                <p:oleObj name="Rovnice" r:id="rId7" imgW="182880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5989638"/>
                        <a:ext cx="3267075" cy="752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818" name="Object 42"/>
          <p:cNvGraphicFramePr>
            <a:graphicFrameLocks noChangeAspect="1"/>
          </p:cNvGraphicFramePr>
          <p:nvPr/>
        </p:nvGraphicFramePr>
        <p:xfrm>
          <a:off x="5946775" y="4797425"/>
          <a:ext cx="2657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62" name="Rovnice" r:id="rId9" imgW="1650960" imgH="431640" progId="Equation.3">
                  <p:embed/>
                </p:oleObj>
              </mc:Choice>
              <mc:Fallback>
                <p:oleObj name="Rovnice" r:id="rId9" imgW="1650960" imgH="43164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797425"/>
                        <a:ext cx="2657475" cy="698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819" name="Object 43"/>
          <p:cNvGraphicFramePr>
            <a:graphicFrameLocks noChangeAspect="1"/>
          </p:cNvGraphicFramePr>
          <p:nvPr/>
        </p:nvGraphicFramePr>
        <p:xfrm>
          <a:off x="200025" y="5013325"/>
          <a:ext cx="4587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63" name="Rovnice" r:id="rId11" imgW="2438280" imgH="291960" progId="Equation.3">
                  <p:embed/>
                </p:oleObj>
              </mc:Choice>
              <mc:Fallback>
                <p:oleObj name="Rovnice" r:id="rId11" imgW="2438280" imgH="29196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5013325"/>
                        <a:ext cx="4587875" cy="550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9820" name="Group 44"/>
          <p:cNvGrpSpPr>
            <a:grpSpLocks/>
          </p:cNvGrpSpPr>
          <p:nvPr/>
        </p:nvGrpSpPr>
        <p:grpSpPr bwMode="auto">
          <a:xfrm>
            <a:off x="323627" y="1052760"/>
            <a:ext cx="2016125" cy="2808288"/>
            <a:chOff x="68" y="754"/>
            <a:chExt cx="1270" cy="1769"/>
          </a:xfrm>
        </p:grpSpPr>
        <p:sp>
          <p:nvSpPr>
            <p:cNvPr id="459821" name="Text Box 45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59822" name="Oval 46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9823" name="Oval 47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9824" name="Oval 48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9825" name="AutoShape 49"/>
            <p:cNvCxnSpPr>
              <a:cxnSpLocks noChangeShapeType="1"/>
              <a:stCxn id="459822" idx="4"/>
              <a:endCxn id="459824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9826" name="Line 50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9827" name="Line 51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9828" name="Text Box 52"/>
            <p:cNvSpPr txBox="1">
              <a:spLocks noChangeArrowheads="1"/>
            </p:cNvSpPr>
            <p:nvPr/>
          </p:nvSpPr>
          <p:spPr bwMode="auto">
            <a:xfrm>
              <a:off x="612" y="179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9829" name="AutoShape 53"/>
            <p:cNvCxnSpPr>
              <a:cxnSpLocks noChangeShapeType="1"/>
              <a:stCxn id="459822" idx="0"/>
              <a:endCxn id="459823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9830" name="Text Box 54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9831" name="Rectangle 55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59832" name="AutoShape 56"/>
            <p:cNvCxnSpPr>
              <a:cxnSpLocks noChangeShapeType="1"/>
              <a:stCxn id="459824" idx="6"/>
              <a:endCxn id="459831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9833" name="Line 57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9834" name="Line 58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9835" name="Text Box 59"/>
            <p:cNvSpPr txBox="1">
              <a:spLocks noChangeArrowheads="1"/>
            </p:cNvSpPr>
            <p:nvPr/>
          </p:nvSpPr>
          <p:spPr bwMode="auto">
            <a:xfrm>
              <a:off x="567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9836" name="Text Box 60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9837" name="Text Box 61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59838" name="AutoShape 62"/>
            <p:cNvCxnSpPr>
              <a:cxnSpLocks noChangeShapeType="1"/>
              <a:stCxn id="459823" idx="6"/>
              <a:endCxn id="459831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9839" name="Line 63"/>
            <p:cNvSpPr>
              <a:spLocks noChangeShapeType="1"/>
            </p:cNvSpPr>
            <p:nvPr/>
          </p:nvSpPr>
          <p:spPr bwMode="auto">
            <a:xfrm>
              <a:off x="839" y="1140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59840" name="Line 64"/>
            <p:cNvSpPr>
              <a:spLocks noChangeShapeType="1"/>
            </p:cNvSpPr>
            <p:nvPr/>
          </p:nvSpPr>
          <p:spPr bwMode="auto">
            <a:xfrm>
              <a:off x="839" y="1842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59841" name="Group 65"/>
            <p:cNvGrpSpPr>
              <a:grpSpLocks/>
            </p:cNvGrpSpPr>
            <p:nvPr/>
          </p:nvGrpSpPr>
          <p:grpSpPr bwMode="auto">
            <a:xfrm>
              <a:off x="725" y="1752"/>
              <a:ext cx="228" cy="68"/>
              <a:chOff x="736" y="1752"/>
              <a:chExt cx="228" cy="68"/>
            </a:xfrm>
          </p:grpSpPr>
          <p:sp>
            <p:nvSpPr>
              <p:cNvPr id="459842" name="Line 66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59843" name="Line 67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9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9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2771775" y="981075"/>
            <a:ext cx="5472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Ověření výpočtu – určení dílčích admitancí: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0804" name="Object 4"/>
          <p:cNvGraphicFramePr>
            <a:graphicFrameLocks noChangeAspect="1"/>
          </p:cNvGraphicFramePr>
          <p:nvPr/>
        </p:nvGraphicFramePr>
        <p:xfrm>
          <a:off x="2844800" y="1341438"/>
          <a:ext cx="28527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5" name="Rovnice" r:id="rId3" imgW="1460160" imgH="393480" progId="Equation.3">
                  <p:embed/>
                </p:oleObj>
              </mc:Choice>
              <mc:Fallback>
                <p:oleObj name="Rovnice" r:id="rId3" imgW="1460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341438"/>
                        <a:ext cx="2852738" cy="771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2771775" y="3573463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cos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0806" name="Object 6"/>
          <p:cNvGraphicFramePr>
            <a:graphicFrameLocks noChangeAspect="1"/>
          </p:cNvGraphicFramePr>
          <p:nvPr/>
        </p:nvGraphicFramePr>
        <p:xfrm>
          <a:off x="4776788" y="3551238"/>
          <a:ext cx="32686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6" name="Rovnice" r:id="rId5" imgW="1815840" imgH="419040" progId="Equation.3">
                  <p:embed/>
                </p:oleObj>
              </mc:Choice>
              <mc:Fallback>
                <p:oleObj name="Rovnice" r:id="rId5" imgW="181584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3551238"/>
                        <a:ext cx="3268662" cy="7572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8" name="Object 38"/>
          <p:cNvGraphicFramePr>
            <a:graphicFrameLocks noChangeAspect="1"/>
          </p:cNvGraphicFramePr>
          <p:nvPr/>
        </p:nvGraphicFramePr>
        <p:xfrm>
          <a:off x="5797550" y="1341438"/>
          <a:ext cx="29511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7" name="Rovnice" r:id="rId7" imgW="1676160" imgH="431640" progId="Equation.3">
                  <p:embed/>
                </p:oleObj>
              </mc:Choice>
              <mc:Fallback>
                <p:oleObj name="Rovnice" r:id="rId7" imgW="1676160" imgH="431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1341438"/>
                        <a:ext cx="2951163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9" name="Rectangle 39"/>
          <p:cNvSpPr>
            <a:spLocks noChangeArrowheads="1"/>
          </p:cNvSpPr>
          <p:nvPr/>
        </p:nvSpPr>
        <p:spPr bwMode="auto">
          <a:xfrm>
            <a:off x="2771775" y="2349500"/>
            <a:ext cx="3529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 admitance: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0840" name="Object 40"/>
          <p:cNvGraphicFramePr>
            <a:graphicFrameLocks noChangeAspect="1"/>
          </p:cNvGraphicFramePr>
          <p:nvPr/>
        </p:nvGraphicFramePr>
        <p:xfrm>
          <a:off x="2843213" y="2733675"/>
          <a:ext cx="4540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8" name="Rovnice" r:id="rId9" imgW="2412720" imgH="291960" progId="Equation.3">
                  <p:embed/>
                </p:oleObj>
              </mc:Choice>
              <mc:Fallback>
                <p:oleObj name="Rovnice" r:id="rId9" imgW="2412720" imgH="2919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33675"/>
                        <a:ext cx="4540250" cy="550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2" name="Rectangle 42"/>
          <p:cNvSpPr>
            <a:spLocks noChangeArrowheads="1"/>
          </p:cNvSpPr>
          <p:nvPr/>
        </p:nvSpPr>
        <p:spPr bwMode="auto">
          <a:xfrm>
            <a:off x="2843213" y="4724400"/>
            <a:ext cx="1944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Simulace: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hlinkClick r:id="rId11"/>
              </a:rPr>
              <a:t>zde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60843" name="Group 43"/>
          <p:cNvGrpSpPr>
            <a:grpSpLocks/>
          </p:cNvGrpSpPr>
          <p:nvPr/>
        </p:nvGrpSpPr>
        <p:grpSpPr bwMode="auto">
          <a:xfrm>
            <a:off x="323627" y="1052760"/>
            <a:ext cx="2016125" cy="2808288"/>
            <a:chOff x="68" y="754"/>
            <a:chExt cx="1270" cy="1769"/>
          </a:xfrm>
        </p:grpSpPr>
        <p:sp>
          <p:nvSpPr>
            <p:cNvPr id="460844" name="Text Box 44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0845" name="Oval 45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0846" name="Oval 46"/>
            <p:cNvSpPr>
              <a:spLocks noChangeArrowheads="1"/>
            </p:cNvSpPr>
            <p:nvPr/>
          </p:nvSpPr>
          <p:spPr bwMode="auto">
            <a:xfrm>
              <a:off x="79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0847" name="Oval 47"/>
            <p:cNvSpPr>
              <a:spLocks noChangeArrowheads="1"/>
            </p:cNvSpPr>
            <p:nvPr/>
          </p:nvSpPr>
          <p:spPr bwMode="auto">
            <a:xfrm>
              <a:off x="793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0848" name="AutoShape 48"/>
            <p:cNvCxnSpPr>
              <a:cxnSpLocks noChangeShapeType="1"/>
              <a:stCxn id="460845" idx="4"/>
              <a:endCxn id="460847" idx="2"/>
            </p:cNvCxnSpPr>
            <p:nvPr/>
          </p:nvCxnSpPr>
          <p:spPr bwMode="auto">
            <a:xfrm rot="16200000" flipH="1">
              <a:off x="283" y="1979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849" name="Line 49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0850" name="Line 50"/>
            <p:cNvSpPr>
              <a:spLocks noChangeShapeType="1"/>
            </p:cNvSpPr>
            <p:nvPr/>
          </p:nvSpPr>
          <p:spPr bwMode="auto">
            <a:xfrm>
              <a:off x="340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0851" name="Text Box 51"/>
            <p:cNvSpPr txBox="1">
              <a:spLocks noChangeArrowheads="1"/>
            </p:cNvSpPr>
            <p:nvPr/>
          </p:nvSpPr>
          <p:spPr bwMode="auto">
            <a:xfrm>
              <a:off x="612" y="179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0852" name="AutoShape 52"/>
            <p:cNvCxnSpPr>
              <a:cxnSpLocks noChangeShapeType="1"/>
              <a:stCxn id="460845" idx="0"/>
              <a:endCxn id="460846" idx="2"/>
            </p:cNvCxnSpPr>
            <p:nvPr/>
          </p:nvCxnSpPr>
          <p:spPr bwMode="auto">
            <a:xfrm rot="16200000">
              <a:off x="294" y="1071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853" name="Text Box 53"/>
            <p:cNvSpPr txBox="1">
              <a:spLocks noChangeArrowheads="1"/>
            </p:cNvSpPr>
            <p:nvPr/>
          </p:nvSpPr>
          <p:spPr bwMode="auto">
            <a:xfrm>
              <a:off x="385" y="138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0854" name="Rectangle 54"/>
            <p:cNvSpPr>
              <a:spLocks noChangeArrowheads="1"/>
            </p:cNvSpPr>
            <p:nvPr/>
          </p:nvSpPr>
          <p:spPr bwMode="auto">
            <a:xfrm>
              <a:off x="1202" y="1616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0855" name="AutoShape 55"/>
            <p:cNvCxnSpPr>
              <a:cxnSpLocks noChangeShapeType="1"/>
              <a:stCxn id="460847" idx="6"/>
              <a:endCxn id="460854" idx="2"/>
            </p:cNvCxnSpPr>
            <p:nvPr/>
          </p:nvCxnSpPr>
          <p:spPr bwMode="auto">
            <a:xfrm flipV="1">
              <a:off x="896" y="1991"/>
              <a:ext cx="374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856" name="Line 56"/>
            <p:cNvSpPr>
              <a:spLocks noChangeShapeType="1"/>
            </p:cNvSpPr>
            <p:nvPr/>
          </p:nvSpPr>
          <p:spPr bwMode="auto">
            <a:xfrm>
              <a:off x="748" y="1162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0857" name="Line 57"/>
            <p:cNvSpPr>
              <a:spLocks noChangeShapeType="1"/>
            </p:cNvSpPr>
            <p:nvPr/>
          </p:nvSpPr>
          <p:spPr bwMode="auto">
            <a:xfrm>
              <a:off x="1202" y="116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0858" name="Text Box 58"/>
            <p:cNvSpPr txBox="1">
              <a:spLocks noChangeArrowheads="1"/>
            </p:cNvSpPr>
            <p:nvPr/>
          </p:nvSpPr>
          <p:spPr bwMode="auto">
            <a:xfrm>
              <a:off x="567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0859" name="Text Box 59"/>
            <p:cNvSpPr txBox="1">
              <a:spLocks noChangeArrowheads="1"/>
            </p:cNvSpPr>
            <p:nvPr/>
          </p:nvSpPr>
          <p:spPr bwMode="auto">
            <a:xfrm>
              <a:off x="1013" y="1117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0860" name="Text Box 60"/>
            <p:cNvSpPr txBox="1">
              <a:spLocks noChangeArrowheads="1"/>
            </p:cNvSpPr>
            <p:nvPr/>
          </p:nvSpPr>
          <p:spPr bwMode="auto">
            <a:xfrm>
              <a:off x="1020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0861" name="AutoShape 61"/>
            <p:cNvCxnSpPr>
              <a:cxnSpLocks noChangeShapeType="1"/>
              <a:stCxn id="460846" idx="6"/>
              <a:endCxn id="460854" idx="0"/>
            </p:cNvCxnSpPr>
            <p:nvPr/>
          </p:nvCxnSpPr>
          <p:spPr bwMode="auto">
            <a:xfrm>
              <a:off x="896" y="1093"/>
              <a:ext cx="374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862" name="Line 62"/>
            <p:cNvSpPr>
              <a:spLocks noChangeShapeType="1"/>
            </p:cNvSpPr>
            <p:nvPr/>
          </p:nvSpPr>
          <p:spPr bwMode="auto">
            <a:xfrm>
              <a:off x="839" y="1140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0863" name="Line 63"/>
            <p:cNvSpPr>
              <a:spLocks noChangeShapeType="1"/>
            </p:cNvSpPr>
            <p:nvPr/>
          </p:nvSpPr>
          <p:spPr bwMode="auto">
            <a:xfrm>
              <a:off x="839" y="1842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60864" name="Group 64"/>
            <p:cNvGrpSpPr>
              <a:grpSpLocks/>
            </p:cNvGrpSpPr>
            <p:nvPr/>
          </p:nvGrpSpPr>
          <p:grpSpPr bwMode="auto">
            <a:xfrm>
              <a:off x="725" y="1752"/>
              <a:ext cx="228" cy="68"/>
              <a:chOff x="736" y="1752"/>
              <a:chExt cx="228" cy="68"/>
            </a:xfrm>
          </p:grpSpPr>
          <p:sp>
            <p:nvSpPr>
              <p:cNvPr id="460865" name="Line 65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0866" name="Line 66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27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107951" y="1052513"/>
            <a:ext cx="8928100" cy="30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Paralelní RC obvod</a:t>
            </a:r>
          </a:p>
          <a:p>
            <a:pPr marL="442913" indent="-442913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 	Celkové napětí v obvodu je 50V/1kHz a obvodem prochází proud 50mA. Kapacita kondenzátory je 100n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F. Vypočítejte odpor rezistoru. (R=1,285k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Ω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442913" indent="-442913"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Paralelní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RL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obvod</a:t>
            </a:r>
          </a:p>
          <a:p>
            <a:pPr marL="442913" indent="-442913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Celkové napětí v obvodu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150V/250Hz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 obvodem prochází proud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480mA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Odpor rezistoru je 500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Ω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indukčnost cívky. (L=255mH)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442913" indent="-442913"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48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647700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rezistoru, cívky 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563938" y="1195388"/>
            <a:ext cx="532923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Prvky jsou zapojeny paralelně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mají stejné napětí.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rezistoru je napětí ve fázi s proudem, na kondenzátoru předbíhá proud o 90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na cívce je proud o 90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opožděn.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179388" y="4076700"/>
            <a:ext cx="6264275" cy="24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 kreslíme od napětí, které je pro všechny prvky stejné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rezistoru je ve fázi s napětím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kondenzátoru předbíhá napětí o 90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cívce je o 90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opožděn (předpoklad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&gt;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Výsledný fázor proudu je součtem dílčích obou fázorů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1829" name="Object 5"/>
          <p:cNvGraphicFramePr>
            <a:graphicFrameLocks noChangeAspect="1"/>
          </p:cNvGraphicFramePr>
          <p:nvPr/>
        </p:nvGraphicFramePr>
        <p:xfrm>
          <a:off x="1187450" y="6237288"/>
          <a:ext cx="20494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32" name="Rovnice" r:id="rId3" imgW="965160" imgH="253800" progId="Equation.3">
                  <p:embed/>
                </p:oleObj>
              </mc:Choice>
              <mc:Fallback>
                <p:oleObj name="Rovnice" r:id="rId3" imgW="965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6237288"/>
                        <a:ext cx="2049463" cy="539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830" name="Group 6"/>
          <p:cNvGrpSpPr>
            <a:grpSpLocks/>
          </p:cNvGrpSpPr>
          <p:nvPr/>
        </p:nvGrpSpPr>
        <p:grpSpPr bwMode="auto">
          <a:xfrm>
            <a:off x="6659563" y="3429000"/>
            <a:ext cx="2016125" cy="1800225"/>
            <a:chOff x="4059" y="2492"/>
            <a:chExt cx="1270" cy="1134"/>
          </a:xfrm>
        </p:grpSpPr>
        <p:sp>
          <p:nvSpPr>
            <p:cNvPr id="461831" name="Line 7"/>
            <p:cNvSpPr>
              <a:spLocks noChangeShapeType="1"/>
            </p:cNvSpPr>
            <p:nvPr/>
          </p:nvSpPr>
          <p:spPr bwMode="auto">
            <a:xfrm>
              <a:off x="4059" y="2492"/>
              <a:ext cx="0" cy="11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1832" name="Line 8"/>
            <p:cNvSpPr>
              <a:spLocks noChangeShapeType="1"/>
            </p:cNvSpPr>
            <p:nvPr/>
          </p:nvSpPr>
          <p:spPr bwMode="auto">
            <a:xfrm>
              <a:off x="4059" y="3399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61833" name="Line 9"/>
          <p:cNvSpPr>
            <a:spLocks noChangeShapeType="1"/>
          </p:cNvSpPr>
          <p:nvPr/>
        </p:nvSpPr>
        <p:spPr bwMode="auto">
          <a:xfrm>
            <a:off x="6659563" y="4840288"/>
            <a:ext cx="1873250" cy="28575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834" name="Text Box 10"/>
          <p:cNvSpPr txBox="1">
            <a:spLocks noChangeArrowheads="1"/>
          </p:cNvSpPr>
          <p:nvPr/>
        </p:nvSpPr>
        <p:spPr bwMode="auto">
          <a:xfrm>
            <a:off x="8099425" y="4894263"/>
            <a:ext cx="2889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61835" name="Line 11"/>
          <p:cNvSpPr>
            <a:spLocks noChangeShapeType="1"/>
          </p:cNvSpPr>
          <p:nvPr/>
        </p:nvSpPr>
        <p:spPr bwMode="auto">
          <a:xfrm>
            <a:off x="6659563" y="4797425"/>
            <a:ext cx="2376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8623300" y="4437063"/>
            <a:ext cx="2746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3399"/>
                </a:solidFill>
                <a:effectLst/>
                <a:cs typeface="Arial" panose="020B0604020202020204" pitchFamily="34" charset="0"/>
              </a:rPr>
              <a:t>Û</a:t>
            </a:r>
          </a:p>
        </p:txBody>
      </p:sp>
      <p:grpSp>
        <p:nvGrpSpPr>
          <p:cNvPr id="461837" name="Group 13"/>
          <p:cNvGrpSpPr>
            <a:grpSpLocks/>
          </p:cNvGrpSpPr>
          <p:nvPr/>
        </p:nvGrpSpPr>
        <p:grpSpPr bwMode="auto">
          <a:xfrm>
            <a:off x="7308850" y="3284538"/>
            <a:ext cx="504825" cy="504825"/>
            <a:chOff x="3969" y="2795"/>
            <a:chExt cx="318" cy="318"/>
          </a:xfrm>
        </p:grpSpPr>
        <p:sp>
          <p:nvSpPr>
            <p:cNvPr id="461838" name="Arc 14"/>
            <p:cNvSpPr>
              <a:spLocks/>
            </p:cNvSpPr>
            <p:nvPr/>
          </p:nvSpPr>
          <p:spPr bwMode="auto">
            <a:xfrm rot="10800000" flipH="1" flipV="1">
              <a:off x="3969" y="2795"/>
              <a:ext cx="318" cy="3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1839" name="Text Box 15"/>
            <p:cNvSpPr txBox="1">
              <a:spLocks noChangeArrowheads="1"/>
            </p:cNvSpPr>
            <p:nvPr/>
          </p:nvSpPr>
          <p:spPr bwMode="auto">
            <a:xfrm>
              <a:off x="4015" y="279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</a:t>
              </a:r>
            </a:p>
          </p:txBody>
        </p:sp>
      </p:grpSp>
      <p:sp>
        <p:nvSpPr>
          <p:cNvPr id="461840" name="Line 16"/>
          <p:cNvSpPr>
            <a:spLocks noChangeShapeType="1"/>
          </p:cNvSpPr>
          <p:nvPr/>
        </p:nvSpPr>
        <p:spPr bwMode="auto">
          <a:xfrm rot="16200000">
            <a:off x="8010525" y="4311651"/>
            <a:ext cx="104457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8172450" y="3957638"/>
            <a:ext cx="2889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C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61842" name="Line 18"/>
          <p:cNvSpPr>
            <a:spLocks noChangeShapeType="1"/>
          </p:cNvSpPr>
          <p:nvPr/>
        </p:nvSpPr>
        <p:spPr bwMode="auto">
          <a:xfrm>
            <a:off x="6659563" y="4870450"/>
            <a:ext cx="1944687" cy="935038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7667625" y="5445125"/>
            <a:ext cx="1508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461844" name="Group 20"/>
          <p:cNvGrpSpPr>
            <a:grpSpLocks/>
          </p:cNvGrpSpPr>
          <p:nvPr/>
        </p:nvGrpSpPr>
        <p:grpSpPr bwMode="auto">
          <a:xfrm>
            <a:off x="7380288" y="4870450"/>
            <a:ext cx="503237" cy="431800"/>
            <a:chOff x="4377" y="3354"/>
            <a:chExt cx="317" cy="272"/>
          </a:xfrm>
        </p:grpSpPr>
        <p:sp>
          <p:nvSpPr>
            <p:cNvPr id="461845" name="Freeform 21"/>
            <p:cNvSpPr>
              <a:spLocks/>
            </p:cNvSpPr>
            <p:nvPr/>
          </p:nvSpPr>
          <p:spPr bwMode="auto">
            <a:xfrm rot="2597443">
              <a:off x="4513" y="3399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1846" name="Text Box 22"/>
            <p:cNvSpPr txBox="1">
              <a:spLocks noChangeArrowheads="1"/>
            </p:cNvSpPr>
            <p:nvPr/>
          </p:nvSpPr>
          <p:spPr bwMode="auto">
            <a:xfrm>
              <a:off x="4377" y="3354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461907" name="Group 83"/>
          <p:cNvGrpSpPr>
            <a:grpSpLocks/>
          </p:cNvGrpSpPr>
          <p:nvPr/>
        </p:nvGrpSpPr>
        <p:grpSpPr bwMode="auto">
          <a:xfrm>
            <a:off x="179388" y="908050"/>
            <a:ext cx="2736850" cy="2808288"/>
            <a:chOff x="113" y="663"/>
            <a:chExt cx="1724" cy="1769"/>
          </a:xfrm>
        </p:grpSpPr>
        <p:sp>
          <p:nvSpPr>
            <p:cNvPr id="461848" name="Text Box 24"/>
            <p:cNvSpPr txBox="1">
              <a:spLocks noChangeArrowheads="1"/>
            </p:cNvSpPr>
            <p:nvPr/>
          </p:nvSpPr>
          <p:spPr bwMode="auto">
            <a:xfrm>
              <a:off x="431" y="663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1849" name="Oval 25"/>
            <p:cNvSpPr>
              <a:spLocks noChangeAspect="1" noChangeArrowheads="1"/>
            </p:cNvSpPr>
            <p:nvPr/>
          </p:nvSpPr>
          <p:spPr bwMode="auto">
            <a:xfrm>
              <a:off x="113" y="1479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1850" name="Oval 26"/>
            <p:cNvSpPr>
              <a:spLocks noChangeArrowheads="1"/>
            </p:cNvSpPr>
            <p:nvPr/>
          </p:nvSpPr>
          <p:spPr bwMode="auto">
            <a:xfrm>
              <a:off x="838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51" name="Oval 27"/>
            <p:cNvSpPr>
              <a:spLocks noChangeArrowheads="1"/>
            </p:cNvSpPr>
            <p:nvPr/>
          </p:nvSpPr>
          <p:spPr bwMode="auto">
            <a:xfrm>
              <a:off x="838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1852" name="AutoShape 28"/>
            <p:cNvCxnSpPr>
              <a:cxnSpLocks noChangeShapeType="1"/>
              <a:stCxn id="461849" idx="4"/>
              <a:endCxn id="461851" idx="2"/>
            </p:cNvCxnSpPr>
            <p:nvPr/>
          </p:nvCxnSpPr>
          <p:spPr bwMode="auto">
            <a:xfrm rot="16200000" flipH="1">
              <a:off x="328" y="1888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853" name="Line 29"/>
            <p:cNvSpPr>
              <a:spLocks noChangeShapeType="1"/>
            </p:cNvSpPr>
            <p:nvPr/>
          </p:nvSpPr>
          <p:spPr bwMode="auto">
            <a:xfrm>
              <a:off x="612" y="1344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54" name="Line 30"/>
            <p:cNvSpPr>
              <a:spLocks noChangeShapeType="1"/>
            </p:cNvSpPr>
            <p:nvPr/>
          </p:nvSpPr>
          <p:spPr bwMode="auto">
            <a:xfrm>
              <a:off x="385" y="890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55" name="Text Box 31"/>
            <p:cNvSpPr txBox="1">
              <a:spLocks noChangeArrowheads="1"/>
            </p:cNvSpPr>
            <p:nvPr/>
          </p:nvSpPr>
          <p:spPr bwMode="auto">
            <a:xfrm>
              <a:off x="657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1856" name="AutoShape 32"/>
            <p:cNvCxnSpPr>
              <a:cxnSpLocks noChangeShapeType="1"/>
              <a:stCxn id="461849" idx="0"/>
              <a:endCxn id="461850" idx="2"/>
            </p:cNvCxnSpPr>
            <p:nvPr/>
          </p:nvCxnSpPr>
          <p:spPr bwMode="auto">
            <a:xfrm rot="16200000">
              <a:off x="339" y="980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857" name="Text Box 33"/>
            <p:cNvSpPr txBox="1">
              <a:spLocks noChangeArrowheads="1"/>
            </p:cNvSpPr>
            <p:nvPr/>
          </p:nvSpPr>
          <p:spPr bwMode="auto">
            <a:xfrm>
              <a:off x="430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1858" name="Rectangle 34"/>
            <p:cNvSpPr>
              <a:spLocks noChangeArrowheads="1"/>
            </p:cNvSpPr>
            <p:nvPr/>
          </p:nvSpPr>
          <p:spPr bwMode="auto">
            <a:xfrm>
              <a:off x="1701" y="1525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60" name="Line 36"/>
            <p:cNvSpPr>
              <a:spLocks noChangeShapeType="1"/>
            </p:cNvSpPr>
            <p:nvPr/>
          </p:nvSpPr>
          <p:spPr bwMode="auto">
            <a:xfrm>
              <a:off x="793" y="107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61" name="Line 37"/>
            <p:cNvSpPr>
              <a:spLocks noChangeShapeType="1"/>
            </p:cNvSpPr>
            <p:nvPr/>
          </p:nvSpPr>
          <p:spPr bwMode="auto">
            <a:xfrm>
              <a:off x="1655" y="1071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62" name="Text Box 38"/>
            <p:cNvSpPr txBox="1">
              <a:spLocks noChangeArrowheads="1"/>
            </p:cNvSpPr>
            <p:nvPr/>
          </p:nvSpPr>
          <p:spPr bwMode="auto">
            <a:xfrm>
              <a:off x="612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1863" name="Text Box 39"/>
            <p:cNvSpPr txBox="1">
              <a:spLocks noChangeArrowheads="1"/>
            </p:cNvSpPr>
            <p:nvPr/>
          </p:nvSpPr>
          <p:spPr bwMode="auto">
            <a:xfrm>
              <a:off x="1490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1864" name="Text Box 40"/>
            <p:cNvSpPr txBox="1">
              <a:spLocks noChangeArrowheads="1"/>
            </p:cNvSpPr>
            <p:nvPr/>
          </p:nvSpPr>
          <p:spPr bwMode="auto">
            <a:xfrm>
              <a:off x="1493" y="157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1866" name="Line 42"/>
            <p:cNvSpPr>
              <a:spLocks noChangeShapeType="1"/>
            </p:cNvSpPr>
            <p:nvPr/>
          </p:nvSpPr>
          <p:spPr bwMode="auto">
            <a:xfrm>
              <a:off x="884" y="1049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67" name="Line 43"/>
            <p:cNvSpPr>
              <a:spLocks noChangeShapeType="1"/>
            </p:cNvSpPr>
            <p:nvPr/>
          </p:nvSpPr>
          <p:spPr bwMode="auto">
            <a:xfrm>
              <a:off x="884" y="1751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61868" name="Group 44"/>
            <p:cNvGrpSpPr>
              <a:grpSpLocks/>
            </p:cNvGrpSpPr>
            <p:nvPr/>
          </p:nvGrpSpPr>
          <p:grpSpPr bwMode="auto">
            <a:xfrm>
              <a:off x="770" y="1661"/>
              <a:ext cx="228" cy="68"/>
              <a:chOff x="736" y="1752"/>
              <a:chExt cx="228" cy="68"/>
            </a:xfrm>
          </p:grpSpPr>
          <p:sp>
            <p:nvSpPr>
              <p:cNvPr id="461869" name="Line 45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1870" name="Line 46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61874" name="Oval 50"/>
            <p:cNvSpPr>
              <a:spLocks noChangeArrowheads="1"/>
            </p:cNvSpPr>
            <p:nvPr/>
          </p:nvSpPr>
          <p:spPr bwMode="auto">
            <a:xfrm>
              <a:off x="1292" y="95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75" name="Oval 51"/>
            <p:cNvSpPr>
              <a:spLocks noChangeArrowheads="1"/>
            </p:cNvSpPr>
            <p:nvPr/>
          </p:nvSpPr>
          <p:spPr bwMode="auto">
            <a:xfrm>
              <a:off x="1292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79" name="Text Box 55"/>
            <p:cNvSpPr txBox="1">
              <a:spLocks noChangeArrowheads="1"/>
            </p:cNvSpPr>
            <p:nvPr/>
          </p:nvSpPr>
          <p:spPr bwMode="auto">
            <a:xfrm>
              <a:off x="1168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1884" name="Line 60"/>
            <p:cNvSpPr>
              <a:spLocks noChangeShapeType="1"/>
            </p:cNvSpPr>
            <p:nvPr/>
          </p:nvSpPr>
          <p:spPr bwMode="auto">
            <a:xfrm>
              <a:off x="1247" y="1117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1886" name="Text Box 62"/>
            <p:cNvSpPr txBox="1">
              <a:spLocks noChangeArrowheads="1"/>
            </p:cNvSpPr>
            <p:nvPr/>
          </p:nvSpPr>
          <p:spPr bwMode="auto">
            <a:xfrm>
              <a:off x="1066" y="1026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61902" name="Group 78"/>
            <p:cNvGrpSpPr>
              <a:grpSpLocks/>
            </p:cNvGrpSpPr>
            <p:nvPr/>
          </p:nvGrpSpPr>
          <p:grpSpPr bwMode="auto">
            <a:xfrm>
              <a:off x="1338" y="1049"/>
              <a:ext cx="69" cy="1292"/>
              <a:chOff x="1338" y="1049"/>
              <a:chExt cx="69" cy="1292"/>
            </a:xfrm>
          </p:grpSpPr>
          <p:grpSp>
            <p:nvGrpSpPr>
              <p:cNvPr id="461889" name="Group 65"/>
              <p:cNvGrpSpPr>
                <a:grpSpLocks/>
              </p:cNvGrpSpPr>
              <p:nvPr/>
            </p:nvGrpSpPr>
            <p:grpSpPr bwMode="auto">
              <a:xfrm rot="5400000">
                <a:off x="1168" y="1693"/>
                <a:ext cx="410" cy="69"/>
                <a:chOff x="294" y="3589"/>
                <a:chExt cx="410" cy="69"/>
              </a:xfrm>
            </p:grpSpPr>
            <p:grpSp>
              <p:nvGrpSpPr>
                <p:cNvPr id="461890" name="Group 66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1891" name="Arc 67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1892" name="Arc 68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1893" name="Group 69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1894" name="Arc 70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1895" name="Arc 71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1896" name="Group 72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1897" name="Arc 73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1898" name="Arc 74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61899" name="Line 75"/>
              <p:cNvSpPr>
                <a:spLocks noChangeShapeType="1"/>
              </p:cNvSpPr>
              <p:nvPr/>
            </p:nvSpPr>
            <p:spPr bwMode="auto">
              <a:xfrm flipV="1">
                <a:off x="1338" y="1049"/>
                <a:ext cx="0" cy="47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1900" name="Line 76"/>
              <p:cNvSpPr>
                <a:spLocks noChangeShapeType="1"/>
              </p:cNvSpPr>
              <p:nvPr/>
            </p:nvSpPr>
            <p:spPr bwMode="auto">
              <a:xfrm>
                <a:off x="1338" y="1933"/>
                <a:ext cx="0" cy="40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461903" name="AutoShape 79"/>
            <p:cNvCxnSpPr>
              <a:cxnSpLocks noChangeShapeType="1"/>
              <a:stCxn id="461850" idx="6"/>
              <a:endCxn id="461874" idx="2"/>
            </p:cNvCxnSpPr>
            <p:nvPr/>
          </p:nvCxnSpPr>
          <p:spPr bwMode="auto">
            <a:xfrm>
              <a:off x="941" y="1002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904" name="AutoShape 80"/>
            <p:cNvCxnSpPr>
              <a:cxnSpLocks noChangeShapeType="1"/>
              <a:stCxn id="461851" idx="6"/>
              <a:endCxn id="461875" idx="2"/>
            </p:cNvCxnSpPr>
            <p:nvPr/>
          </p:nvCxnSpPr>
          <p:spPr bwMode="auto">
            <a:xfrm>
              <a:off x="941" y="2387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905" name="AutoShape 81"/>
            <p:cNvCxnSpPr>
              <a:cxnSpLocks noChangeShapeType="1"/>
              <a:stCxn id="461874" idx="6"/>
              <a:endCxn id="461858" idx="0"/>
            </p:cNvCxnSpPr>
            <p:nvPr/>
          </p:nvCxnSpPr>
          <p:spPr bwMode="auto">
            <a:xfrm>
              <a:off x="1395" y="1004"/>
              <a:ext cx="374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906" name="AutoShape 82"/>
            <p:cNvCxnSpPr>
              <a:cxnSpLocks noChangeShapeType="1"/>
              <a:stCxn id="461858" idx="2"/>
              <a:endCxn id="461875" idx="6"/>
            </p:cNvCxnSpPr>
            <p:nvPr/>
          </p:nvCxnSpPr>
          <p:spPr bwMode="auto">
            <a:xfrm rot="5400000">
              <a:off x="1338" y="1957"/>
              <a:ext cx="487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1908" name="Line 84"/>
          <p:cNvSpPr>
            <a:spLocks noChangeShapeType="1"/>
          </p:cNvSpPr>
          <p:nvPr/>
        </p:nvSpPr>
        <p:spPr bwMode="auto">
          <a:xfrm rot="5400000">
            <a:off x="7595394" y="4798219"/>
            <a:ext cx="2017712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909" name="Text Box 85"/>
          <p:cNvSpPr txBox="1">
            <a:spLocks noChangeArrowheads="1"/>
          </p:cNvSpPr>
          <p:nvPr/>
        </p:nvSpPr>
        <p:spPr bwMode="auto">
          <a:xfrm>
            <a:off x="8697913" y="4894263"/>
            <a:ext cx="2667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L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6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/>
      <p:bldP spid="461833" grpId="0" animBg="1"/>
      <p:bldP spid="461834" grpId="0"/>
      <p:bldP spid="461835" grpId="0" animBg="1"/>
      <p:bldP spid="461836" grpId="0"/>
      <p:bldP spid="461840" grpId="0" animBg="1"/>
      <p:bldP spid="461841" grpId="0"/>
      <p:bldP spid="461842" grpId="0" animBg="1"/>
      <p:bldP spid="461843" grpId="0"/>
      <p:bldP spid="461908" grpId="0" animBg="1"/>
      <p:bldP spid="4619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51838" cy="13684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ideální cívky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2987675" y="1773238"/>
            <a:ext cx="3816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indukční reaktance X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6965950" y="1697038"/>
          <a:ext cx="1638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7" name="Rovnice" r:id="rId3" imgW="698400" imgH="215640" progId="Equation.3">
                  <p:embed/>
                </p:oleObj>
              </mc:Choice>
              <mc:Fallback>
                <p:oleObj name="Rovnice" r:id="rId3" imgW="69840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1697038"/>
                        <a:ext cx="1638300" cy="508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4217" name="Group 41"/>
          <p:cNvGrpSpPr>
            <a:grpSpLocks/>
          </p:cNvGrpSpPr>
          <p:nvPr/>
        </p:nvGrpSpPr>
        <p:grpSpPr bwMode="auto">
          <a:xfrm>
            <a:off x="107950" y="1196975"/>
            <a:ext cx="2562225" cy="2808288"/>
            <a:chOff x="158" y="1026"/>
            <a:chExt cx="1614" cy="1769"/>
          </a:xfrm>
        </p:grpSpPr>
        <p:sp>
          <p:nvSpPr>
            <p:cNvPr id="434185" name="Text Box 9"/>
            <p:cNvSpPr txBox="1">
              <a:spLocks noChangeArrowheads="1"/>
            </p:cNvSpPr>
            <p:nvPr/>
          </p:nvSpPr>
          <p:spPr bwMode="auto">
            <a:xfrm>
              <a:off x="476" y="102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4186" name="Oval 10"/>
            <p:cNvSpPr>
              <a:spLocks noChangeAspect="1" noChangeArrowheads="1"/>
            </p:cNvSpPr>
            <p:nvPr/>
          </p:nvSpPr>
          <p:spPr bwMode="auto">
            <a:xfrm>
              <a:off x="158" y="1842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34187" name="Oval 11"/>
            <p:cNvSpPr>
              <a:spLocks noChangeArrowheads="1"/>
            </p:cNvSpPr>
            <p:nvPr/>
          </p:nvSpPr>
          <p:spPr bwMode="auto">
            <a:xfrm>
              <a:off x="1113" y="131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4188" name="Oval 12"/>
            <p:cNvSpPr>
              <a:spLocks noChangeArrowheads="1"/>
            </p:cNvSpPr>
            <p:nvPr/>
          </p:nvSpPr>
          <p:spPr bwMode="auto">
            <a:xfrm>
              <a:off x="1114" y="270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4189" name="AutoShape 13"/>
            <p:cNvCxnSpPr>
              <a:cxnSpLocks noChangeShapeType="1"/>
              <a:stCxn id="434186" idx="4"/>
              <a:endCxn id="434188" idx="2"/>
            </p:cNvCxnSpPr>
            <p:nvPr/>
          </p:nvCxnSpPr>
          <p:spPr bwMode="auto">
            <a:xfrm rot="16200000" flipH="1">
              <a:off x="488" y="2136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4190" name="Line 14"/>
            <p:cNvSpPr>
              <a:spLocks noChangeShapeType="1"/>
            </p:cNvSpPr>
            <p:nvPr/>
          </p:nvSpPr>
          <p:spPr bwMode="auto">
            <a:xfrm>
              <a:off x="657" y="170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4191" name="Line 15"/>
            <p:cNvSpPr>
              <a:spLocks noChangeShapeType="1"/>
            </p:cNvSpPr>
            <p:nvPr/>
          </p:nvSpPr>
          <p:spPr bwMode="auto">
            <a:xfrm>
              <a:off x="430" y="1253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4192" name="Text Box 16"/>
            <p:cNvSpPr txBox="1">
              <a:spLocks noChangeArrowheads="1"/>
            </p:cNvSpPr>
            <p:nvPr/>
          </p:nvSpPr>
          <p:spPr bwMode="auto">
            <a:xfrm>
              <a:off x="1610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34193" name="AutoShape 17"/>
            <p:cNvCxnSpPr>
              <a:cxnSpLocks noChangeShapeType="1"/>
              <a:stCxn id="434186" idx="0"/>
              <a:endCxn id="434187" idx="2"/>
            </p:cNvCxnSpPr>
            <p:nvPr/>
          </p:nvCxnSpPr>
          <p:spPr bwMode="auto">
            <a:xfrm rot="16200000">
              <a:off x="499" y="1228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4194" name="Text Box 18"/>
            <p:cNvSpPr txBox="1">
              <a:spLocks noChangeArrowheads="1"/>
            </p:cNvSpPr>
            <p:nvPr/>
          </p:nvSpPr>
          <p:spPr bwMode="auto">
            <a:xfrm>
              <a:off x="660" y="192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34196" name="Group 20"/>
            <p:cNvGrpSpPr>
              <a:grpSpLocks/>
            </p:cNvGrpSpPr>
            <p:nvPr/>
          </p:nvGrpSpPr>
          <p:grpSpPr bwMode="auto">
            <a:xfrm rot="5400000">
              <a:off x="1314" y="1677"/>
              <a:ext cx="410" cy="69"/>
              <a:chOff x="294" y="3589"/>
              <a:chExt cx="410" cy="69"/>
            </a:xfrm>
          </p:grpSpPr>
          <p:grpSp>
            <p:nvGrpSpPr>
              <p:cNvPr id="434197" name="Group 21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34198" name="Arc 22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4199" name="Arc 23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4200" name="Group 24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34201" name="Arc 25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4202" name="Arc 26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4203" name="Group 27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34204" name="Arc 28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4205" name="Arc 29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34208" name="Rectangle 32"/>
            <p:cNvSpPr>
              <a:spLocks noChangeArrowheads="1"/>
            </p:cNvSpPr>
            <p:nvPr/>
          </p:nvSpPr>
          <p:spPr bwMode="auto">
            <a:xfrm>
              <a:off x="1429" y="2160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4209" name="AutoShape 33"/>
            <p:cNvCxnSpPr>
              <a:cxnSpLocks noChangeShapeType="1"/>
              <a:stCxn id="434188" idx="6"/>
              <a:endCxn id="434208" idx="2"/>
            </p:cNvCxnSpPr>
            <p:nvPr/>
          </p:nvCxnSpPr>
          <p:spPr bwMode="auto">
            <a:xfrm flipV="1">
              <a:off x="1217" y="2535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4210" name="Line 34"/>
            <p:cNvSpPr>
              <a:spLocks noChangeShapeType="1"/>
            </p:cNvSpPr>
            <p:nvPr/>
          </p:nvSpPr>
          <p:spPr bwMode="auto">
            <a:xfrm>
              <a:off x="1496" y="1926"/>
              <a:ext cx="0" cy="22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4211" name="Freeform 35"/>
            <p:cNvSpPr>
              <a:spLocks/>
            </p:cNvSpPr>
            <p:nvPr/>
          </p:nvSpPr>
          <p:spPr bwMode="auto">
            <a:xfrm>
              <a:off x="1202" y="1360"/>
              <a:ext cx="272" cy="165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4212" name="Line 36"/>
            <p:cNvSpPr>
              <a:spLocks noChangeShapeType="1"/>
            </p:cNvSpPr>
            <p:nvPr/>
          </p:nvSpPr>
          <p:spPr bwMode="auto">
            <a:xfrm>
              <a:off x="1292" y="1525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4213" name="Line 37"/>
            <p:cNvSpPr>
              <a:spLocks noChangeShapeType="1"/>
            </p:cNvSpPr>
            <p:nvPr/>
          </p:nvSpPr>
          <p:spPr bwMode="auto">
            <a:xfrm>
              <a:off x="1292" y="2160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4214" name="Text Box 38"/>
            <p:cNvSpPr txBox="1">
              <a:spLocks noChangeArrowheads="1"/>
            </p:cNvSpPr>
            <p:nvPr/>
          </p:nvSpPr>
          <p:spPr bwMode="auto">
            <a:xfrm>
              <a:off x="1042" y="1525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4215" name="Text Box 39"/>
            <p:cNvSpPr txBox="1">
              <a:spLocks noChangeArrowheads="1"/>
            </p:cNvSpPr>
            <p:nvPr/>
          </p:nvSpPr>
          <p:spPr bwMode="auto">
            <a:xfrm>
              <a:off x="1020" y="2205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4216" name="Text Box 40"/>
            <p:cNvSpPr txBox="1">
              <a:spLocks noChangeArrowheads="1"/>
            </p:cNvSpPr>
            <p:nvPr/>
          </p:nvSpPr>
          <p:spPr bwMode="auto">
            <a:xfrm>
              <a:off x="1610" y="220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34218" name="Rectangle 42"/>
          <p:cNvSpPr>
            <a:spLocks noChangeArrowheads="1"/>
          </p:cNvSpPr>
          <p:nvPr/>
        </p:nvSpPr>
        <p:spPr bwMode="auto">
          <a:xfrm>
            <a:off x="2987675" y="2474913"/>
            <a:ext cx="56165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Oba prvky jsou zapojeny do série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prochází přes ně stejný proud.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 rezistoru je napětí ve fázi s proudem, na cívce je proud o 90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opožděn.</a:t>
            </a:r>
          </a:p>
        </p:txBody>
      </p:sp>
      <p:sp>
        <p:nvSpPr>
          <p:cNvPr id="434219" name="Rectangle 43"/>
          <p:cNvSpPr>
            <a:spLocks noChangeArrowheads="1"/>
          </p:cNvSpPr>
          <p:nvPr/>
        </p:nvSpPr>
        <p:spPr bwMode="auto">
          <a:xfrm>
            <a:off x="323850" y="4292600"/>
            <a:ext cx="5040313" cy="210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 kreslíme od proudu, který je pro oba prvky stejný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Napětí na rezistoru je ve fázi s proudem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napětí na cívce předbíhá proud o 90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Výsledný fázor napětí je součtem dílčích obou fázorů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34237" name="Group 61"/>
          <p:cNvGrpSpPr>
            <a:grpSpLocks/>
          </p:cNvGrpSpPr>
          <p:nvPr/>
        </p:nvGrpSpPr>
        <p:grpSpPr bwMode="auto">
          <a:xfrm>
            <a:off x="5940425" y="4508500"/>
            <a:ext cx="2016125" cy="1800225"/>
            <a:chOff x="3470" y="2432"/>
            <a:chExt cx="1270" cy="1134"/>
          </a:xfrm>
        </p:grpSpPr>
        <p:sp>
          <p:nvSpPr>
            <p:cNvPr id="434224" name="Line 48"/>
            <p:cNvSpPr>
              <a:spLocks noChangeShapeType="1"/>
            </p:cNvSpPr>
            <p:nvPr/>
          </p:nvSpPr>
          <p:spPr bwMode="auto">
            <a:xfrm>
              <a:off x="3470" y="2432"/>
              <a:ext cx="0" cy="11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4225" name="Line 49"/>
            <p:cNvSpPr>
              <a:spLocks noChangeShapeType="1"/>
            </p:cNvSpPr>
            <p:nvPr/>
          </p:nvSpPr>
          <p:spPr bwMode="auto">
            <a:xfrm>
              <a:off x="3470" y="3339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34227" name="Line 51"/>
          <p:cNvSpPr>
            <a:spLocks noChangeShapeType="1"/>
          </p:cNvSpPr>
          <p:nvPr/>
        </p:nvSpPr>
        <p:spPr bwMode="auto">
          <a:xfrm>
            <a:off x="5940425" y="5919788"/>
            <a:ext cx="1871663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4228" name="Text Box 52"/>
          <p:cNvSpPr txBox="1">
            <a:spLocks noChangeArrowheads="1"/>
          </p:cNvSpPr>
          <p:nvPr/>
        </p:nvSpPr>
        <p:spPr bwMode="auto">
          <a:xfrm>
            <a:off x="6948488" y="5445125"/>
            <a:ext cx="4127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Û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34230" name="Line 54"/>
          <p:cNvSpPr>
            <a:spLocks noChangeShapeType="1"/>
          </p:cNvSpPr>
          <p:nvPr/>
        </p:nvSpPr>
        <p:spPr bwMode="auto">
          <a:xfrm>
            <a:off x="5940425" y="6021388"/>
            <a:ext cx="23764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4231" name="Text Box 55"/>
          <p:cNvSpPr txBox="1">
            <a:spLocks noChangeArrowheads="1"/>
          </p:cNvSpPr>
          <p:nvPr/>
        </p:nvSpPr>
        <p:spPr bwMode="auto">
          <a:xfrm>
            <a:off x="7956550" y="6116638"/>
            <a:ext cx="1492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3399"/>
                </a:solidFill>
                <a:effectLst/>
                <a:cs typeface="Arial" panose="020B0604020202020204" pitchFamily="34" charset="0"/>
              </a:rPr>
              <a:t>Î</a:t>
            </a:r>
          </a:p>
        </p:txBody>
      </p:sp>
      <p:grpSp>
        <p:nvGrpSpPr>
          <p:cNvPr id="434232" name="Group 56"/>
          <p:cNvGrpSpPr>
            <a:grpSpLocks/>
          </p:cNvGrpSpPr>
          <p:nvPr/>
        </p:nvGrpSpPr>
        <p:grpSpPr bwMode="auto">
          <a:xfrm>
            <a:off x="8027988" y="4365625"/>
            <a:ext cx="504825" cy="504825"/>
            <a:chOff x="838" y="1525"/>
            <a:chExt cx="318" cy="318"/>
          </a:xfrm>
        </p:grpSpPr>
        <p:sp>
          <p:nvSpPr>
            <p:cNvPr id="434233" name="Arc 57"/>
            <p:cNvSpPr>
              <a:spLocks/>
            </p:cNvSpPr>
            <p:nvPr/>
          </p:nvSpPr>
          <p:spPr bwMode="auto">
            <a:xfrm rot="10800000" flipH="1" flipV="1">
              <a:off x="838" y="1525"/>
              <a:ext cx="318" cy="3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4234" name="Text Box 58"/>
            <p:cNvSpPr txBox="1">
              <a:spLocks noChangeArrowheads="1"/>
            </p:cNvSpPr>
            <p:nvPr/>
          </p:nvSpPr>
          <p:spPr bwMode="auto">
            <a:xfrm>
              <a:off x="884" y="152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</a:t>
              </a:r>
            </a:p>
          </p:txBody>
        </p:sp>
      </p:grpSp>
      <p:sp>
        <p:nvSpPr>
          <p:cNvPr id="434236" name="Line 60"/>
          <p:cNvSpPr>
            <a:spLocks noChangeShapeType="1"/>
          </p:cNvSpPr>
          <p:nvPr/>
        </p:nvSpPr>
        <p:spPr bwMode="auto">
          <a:xfrm rot="16200000">
            <a:off x="7143750" y="5283201"/>
            <a:ext cx="126047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4238" name="Text Box 62"/>
          <p:cNvSpPr txBox="1">
            <a:spLocks noChangeArrowheads="1"/>
          </p:cNvSpPr>
          <p:nvPr/>
        </p:nvSpPr>
        <p:spPr bwMode="auto">
          <a:xfrm>
            <a:off x="7380288" y="5013325"/>
            <a:ext cx="3905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Û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L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34239" name="Line 63"/>
          <p:cNvSpPr>
            <a:spLocks noChangeShapeType="1"/>
          </p:cNvSpPr>
          <p:nvPr/>
        </p:nvSpPr>
        <p:spPr bwMode="auto">
          <a:xfrm flipV="1">
            <a:off x="5940425" y="4678363"/>
            <a:ext cx="1871663" cy="1223962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4240" name="Text Box 64"/>
          <p:cNvSpPr txBox="1">
            <a:spLocks noChangeArrowheads="1"/>
          </p:cNvSpPr>
          <p:nvPr/>
        </p:nvSpPr>
        <p:spPr bwMode="auto">
          <a:xfrm>
            <a:off x="7019925" y="4652963"/>
            <a:ext cx="2746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Û</a:t>
            </a:r>
            <a:endParaRPr lang="en-US" altLang="cs-CZ" sz="2200" b="1" baseline="-25000" dirty="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34241" name="Object 65"/>
          <p:cNvGraphicFramePr>
            <a:graphicFrameLocks noChangeAspect="1"/>
          </p:cNvGraphicFramePr>
          <p:nvPr/>
        </p:nvGraphicFramePr>
        <p:xfrm>
          <a:off x="2268538" y="6102350"/>
          <a:ext cx="18764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8" name="Rovnice" r:id="rId5" imgW="799920" imgH="241200" progId="Equation.3">
                  <p:embed/>
                </p:oleObj>
              </mc:Choice>
              <mc:Fallback>
                <p:oleObj name="Rovnice" r:id="rId5" imgW="799920" imgH="2412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102350"/>
                        <a:ext cx="1876425" cy="566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243" name="Freeform 67"/>
          <p:cNvSpPr>
            <a:spLocks/>
          </p:cNvSpPr>
          <p:nvPr/>
        </p:nvSpPr>
        <p:spPr bwMode="auto">
          <a:xfrm>
            <a:off x="6516688" y="5516563"/>
            <a:ext cx="287337" cy="360362"/>
          </a:xfrm>
          <a:custGeom>
            <a:avLst/>
            <a:gdLst>
              <a:gd name="T0" fmla="*/ 0 w 181"/>
              <a:gd name="T1" fmla="*/ 0 h 227"/>
              <a:gd name="T2" fmla="*/ 136 w 181"/>
              <a:gd name="T3" fmla="*/ 91 h 227"/>
              <a:gd name="T4" fmla="*/ 181 w 181"/>
              <a:gd name="T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" h="227">
                <a:moveTo>
                  <a:pt x="0" y="0"/>
                </a:moveTo>
                <a:cubicBezTo>
                  <a:pt x="53" y="26"/>
                  <a:pt x="106" y="53"/>
                  <a:pt x="136" y="91"/>
                </a:cubicBezTo>
                <a:cubicBezTo>
                  <a:pt x="166" y="129"/>
                  <a:pt x="173" y="178"/>
                  <a:pt x="181" y="227"/>
                </a:cubicBez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4244" name="Text Box 68"/>
          <p:cNvSpPr txBox="1">
            <a:spLocks noChangeArrowheads="1"/>
          </p:cNvSpPr>
          <p:nvPr/>
        </p:nvSpPr>
        <p:spPr bwMode="auto">
          <a:xfrm>
            <a:off x="6372225" y="5468938"/>
            <a:ext cx="2413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</a:t>
            </a:r>
            <a:endParaRPr lang="en-US" altLang="cs-CZ" sz="2200" b="1" baseline="-25000" dirty="0">
              <a:solidFill>
                <a:schemeClr val="bg2"/>
              </a:solidFill>
              <a:effectLst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4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4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3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3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/>
      <p:bldP spid="434227" grpId="0" animBg="1"/>
      <p:bldP spid="434228" grpId="0"/>
      <p:bldP spid="434230" grpId="0" animBg="1"/>
      <p:bldP spid="434231" grpId="0"/>
      <p:bldP spid="434236" grpId="0" animBg="1"/>
      <p:bldP spid="434238" grpId="0"/>
      <p:bldP spid="434239" grpId="0" animBg="1"/>
      <p:bldP spid="434240" grpId="0"/>
      <p:bldP spid="434243" grpId="0" animBg="1"/>
      <p:bldP spid="4342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647700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2987675" y="981075"/>
            <a:ext cx="6048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základě fázorové diagramu lze v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paralelním obvodu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nakreslit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trojúhelník proudů</a:t>
            </a:r>
          </a:p>
        </p:txBody>
      </p:sp>
      <p:grpSp>
        <p:nvGrpSpPr>
          <p:cNvPr id="462970" name="Group 122"/>
          <p:cNvGrpSpPr>
            <a:grpSpLocks/>
          </p:cNvGrpSpPr>
          <p:nvPr/>
        </p:nvGrpSpPr>
        <p:grpSpPr bwMode="auto">
          <a:xfrm>
            <a:off x="6300788" y="1484313"/>
            <a:ext cx="2592387" cy="1800225"/>
            <a:chOff x="4014" y="935"/>
            <a:chExt cx="1633" cy="1134"/>
          </a:xfrm>
        </p:grpSpPr>
        <p:sp>
          <p:nvSpPr>
            <p:cNvPr id="462853" name="Text Box 5"/>
            <p:cNvSpPr txBox="1">
              <a:spLocks noChangeArrowheads="1"/>
            </p:cNvSpPr>
            <p:nvPr/>
          </p:nvSpPr>
          <p:spPr bwMode="auto">
            <a:xfrm>
              <a:off x="4558" y="1812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r>
                <a:rPr lang="cs-CZ" altLang="cs-CZ" sz="2200" b="1" baseline="-25000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2854" name="Text Box 6"/>
            <p:cNvSpPr txBox="1">
              <a:spLocks noChangeArrowheads="1"/>
            </p:cNvSpPr>
            <p:nvPr/>
          </p:nvSpPr>
          <p:spPr bwMode="auto">
            <a:xfrm>
              <a:off x="5186" y="1207"/>
              <a:ext cx="461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 - I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2855" name="Text Box 7"/>
            <p:cNvSpPr txBox="1">
              <a:spLocks noChangeArrowheads="1"/>
            </p:cNvSpPr>
            <p:nvPr/>
          </p:nvSpPr>
          <p:spPr bwMode="auto">
            <a:xfrm>
              <a:off x="4455" y="1162"/>
              <a:ext cx="9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2856" name="AutoShape 8"/>
            <p:cNvSpPr>
              <a:spLocks noChangeArrowheads="1"/>
            </p:cNvSpPr>
            <p:nvPr/>
          </p:nvSpPr>
          <p:spPr bwMode="auto">
            <a:xfrm rot="16200000">
              <a:off x="4150" y="799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2857" name="Freeform 9"/>
            <p:cNvSpPr>
              <a:spLocks/>
            </p:cNvSpPr>
            <p:nvPr/>
          </p:nvSpPr>
          <p:spPr bwMode="auto">
            <a:xfrm>
              <a:off x="4332" y="1555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858" name="Text Box 10"/>
            <p:cNvSpPr txBox="1">
              <a:spLocks noChangeArrowheads="1"/>
            </p:cNvSpPr>
            <p:nvPr/>
          </p:nvSpPr>
          <p:spPr bwMode="auto">
            <a:xfrm>
              <a:off x="4241" y="1525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62859" name="Rectangle 11"/>
          <p:cNvSpPr>
            <a:spLocks noChangeArrowheads="1"/>
          </p:cNvSpPr>
          <p:nvPr/>
        </p:nvSpPr>
        <p:spPr bwMode="auto">
          <a:xfrm>
            <a:off x="3060700" y="3429000"/>
            <a:ext cx="58324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celkového proudu pomocí Pythagorovy věty: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3132138" y="3789363"/>
          <a:ext cx="2949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15" name="Rovnice" r:id="rId3" imgW="1257120" imgH="291960" progId="Equation.3">
                  <p:embed/>
                </p:oleObj>
              </mc:Choice>
              <mc:Fallback>
                <p:oleObj name="Rovnice" r:id="rId3" imgW="125712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789363"/>
                        <a:ext cx="2949575" cy="685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1" name="Rectangle 13"/>
          <p:cNvSpPr>
            <a:spLocks noChangeArrowheads="1"/>
          </p:cNvSpPr>
          <p:nvPr/>
        </p:nvSpPr>
        <p:spPr bwMode="auto">
          <a:xfrm>
            <a:off x="2771775" y="4652963"/>
            <a:ext cx="5688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 (stejné napětí na všech prvcích):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3784600" y="5057775"/>
          <a:ext cx="4216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16" name="Rovnice" r:id="rId5" imgW="2044440" imgH="291960" progId="Equation.3">
                  <p:embed/>
                </p:oleObj>
              </mc:Choice>
              <mc:Fallback>
                <p:oleObj name="Rovnice" r:id="rId5" imgW="2044440" imgH="2919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5057775"/>
                        <a:ext cx="4216400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3" name="Rectangle 15"/>
          <p:cNvSpPr>
            <a:spLocks noChangeArrowheads="1"/>
          </p:cNvSpPr>
          <p:nvPr/>
        </p:nvSpPr>
        <p:spPr bwMode="auto">
          <a:xfrm>
            <a:off x="2916238" y="5876925"/>
            <a:ext cx="61198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tabLst>
                <a:tab pos="722313" algn="l"/>
                <a:tab pos="11620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722313" algn="l"/>
                <a:tab pos="11620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722313" algn="l"/>
                <a:tab pos="11620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22313" algn="l"/>
                <a:tab pos="11620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kde	Y 	je celková admitance obvodu - (S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).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62906" name="Group 58"/>
          <p:cNvGrpSpPr>
            <a:grpSpLocks/>
          </p:cNvGrpSpPr>
          <p:nvPr/>
        </p:nvGrpSpPr>
        <p:grpSpPr bwMode="auto">
          <a:xfrm>
            <a:off x="178966" y="908745"/>
            <a:ext cx="2736850" cy="2808287"/>
            <a:chOff x="113" y="663"/>
            <a:chExt cx="1724" cy="1769"/>
          </a:xfrm>
        </p:grpSpPr>
        <p:sp>
          <p:nvSpPr>
            <p:cNvPr id="462907" name="Text Box 59"/>
            <p:cNvSpPr txBox="1">
              <a:spLocks noChangeArrowheads="1"/>
            </p:cNvSpPr>
            <p:nvPr/>
          </p:nvSpPr>
          <p:spPr bwMode="auto">
            <a:xfrm>
              <a:off x="431" y="663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2908" name="Oval 60"/>
            <p:cNvSpPr>
              <a:spLocks noChangeAspect="1" noChangeArrowheads="1"/>
            </p:cNvSpPr>
            <p:nvPr/>
          </p:nvSpPr>
          <p:spPr bwMode="auto">
            <a:xfrm>
              <a:off x="113" y="1479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2909" name="Oval 61"/>
            <p:cNvSpPr>
              <a:spLocks noChangeArrowheads="1"/>
            </p:cNvSpPr>
            <p:nvPr/>
          </p:nvSpPr>
          <p:spPr bwMode="auto">
            <a:xfrm>
              <a:off x="838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10" name="Oval 62"/>
            <p:cNvSpPr>
              <a:spLocks noChangeArrowheads="1"/>
            </p:cNvSpPr>
            <p:nvPr/>
          </p:nvSpPr>
          <p:spPr bwMode="auto">
            <a:xfrm>
              <a:off x="838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2911" name="AutoShape 63"/>
            <p:cNvCxnSpPr>
              <a:cxnSpLocks noChangeShapeType="1"/>
              <a:stCxn id="462908" idx="4"/>
              <a:endCxn id="462910" idx="2"/>
            </p:cNvCxnSpPr>
            <p:nvPr/>
          </p:nvCxnSpPr>
          <p:spPr bwMode="auto">
            <a:xfrm rot="16200000" flipH="1">
              <a:off x="328" y="1888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2912" name="Line 64"/>
            <p:cNvSpPr>
              <a:spLocks noChangeShapeType="1"/>
            </p:cNvSpPr>
            <p:nvPr/>
          </p:nvSpPr>
          <p:spPr bwMode="auto">
            <a:xfrm>
              <a:off x="612" y="1344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13" name="Line 65"/>
            <p:cNvSpPr>
              <a:spLocks noChangeShapeType="1"/>
            </p:cNvSpPr>
            <p:nvPr/>
          </p:nvSpPr>
          <p:spPr bwMode="auto">
            <a:xfrm>
              <a:off x="385" y="890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14" name="Text Box 66"/>
            <p:cNvSpPr txBox="1">
              <a:spLocks noChangeArrowheads="1"/>
            </p:cNvSpPr>
            <p:nvPr/>
          </p:nvSpPr>
          <p:spPr bwMode="auto">
            <a:xfrm>
              <a:off x="657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2915" name="AutoShape 67"/>
            <p:cNvCxnSpPr>
              <a:cxnSpLocks noChangeShapeType="1"/>
              <a:stCxn id="462908" idx="0"/>
              <a:endCxn id="462909" idx="2"/>
            </p:cNvCxnSpPr>
            <p:nvPr/>
          </p:nvCxnSpPr>
          <p:spPr bwMode="auto">
            <a:xfrm rot="16200000">
              <a:off x="339" y="980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2916" name="Text Box 68"/>
            <p:cNvSpPr txBox="1">
              <a:spLocks noChangeArrowheads="1"/>
            </p:cNvSpPr>
            <p:nvPr/>
          </p:nvSpPr>
          <p:spPr bwMode="auto">
            <a:xfrm>
              <a:off x="430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2917" name="Rectangle 69"/>
            <p:cNvSpPr>
              <a:spLocks noChangeArrowheads="1"/>
            </p:cNvSpPr>
            <p:nvPr/>
          </p:nvSpPr>
          <p:spPr bwMode="auto">
            <a:xfrm>
              <a:off x="1701" y="1525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18" name="Line 70"/>
            <p:cNvSpPr>
              <a:spLocks noChangeShapeType="1"/>
            </p:cNvSpPr>
            <p:nvPr/>
          </p:nvSpPr>
          <p:spPr bwMode="auto">
            <a:xfrm>
              <a:off x="793" y="107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19" name="Line 71"/>
            <p:cNvSpPr>
              <a:spLocks noChangeShapeType="1"/>
            </p:cNvSpPr>
            <p:nvPr/>
          </p:nvSpPr>
          <p:spPr bwMode="auto">
            <a:xfrm>
              <a:off x="1655" y="1071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20" name="Text Box 72"/>
            <p:cNvSpPr txBox="1">
              <a:spLocks noChangeArrowheads="1"/>
            </p:cNvSpPr>
            <p:nvPr/>
          </p:nvSpPr>
          <p:spPr bwMode="auto">
            <a:xfrm>
              <a:off x="612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2921" name="Text Box 73"/>
            <p:cNvSpPr txBox="1">
              <a:spLocks noChangeArrowheads="1"/>
            </p:cNvSpPr>
            <p:nvPr/>
          </p:nvSpPr>
          <p:spPr bwMode="auto">
            <a:xfrm>
              <a:off x="1490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2922" name="Text Box 74"/>
            <p:cNvSpPr txBox="1">
              <a:spLocks noChangeArrowheads="1"/>
            </p:cNvSpPr>
            <p:nvPr/>
          </p:nvSpPr>
          <p:spPr bwMode="auto">
            <a:xfrm>
              <a:off x="1493" y="157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2923" name="Line 75"/>
            <p:cNvSpPr>
              <a:spLocks noChangeShapeType="1"/>
            </p:cNvSpPr>
            <p:nvPr/>
          </p:nvSpPr>
          <p:spPr bwMode="auto">
            <a:xfrm>
              <a:off x="884" y="1049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24" name="Line 76"/>
            <p:cNvSpPr>
              <a:spLocks noChangeShapeType="1"/>
            </p:cNvSpPr>
            <p:nvPr/>
          </p:nvSpPr>
          <p:spPr bwMode="auto">
            <a:xfrm>
              <a:off x="884" y="1751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62925" name="Group 77"/>
            <p:cNvGrpSpPr>
              <a:grpSpLocks/>
            </p:cNvGrpSpPr>
            <p:nvPr/>
          </p:nvGrpSpPr>
          <p:grpSpPr bwMode="auto">
            <a:xfrm>
              <a:off x="770" y="1661"/>
              <a:ext cx="228" cy="68"/>
              <a:chOff x="736" y="1752"/>
              <a:chExt cx="228" cy="68"/>
            </a:xfrm>
          </p:grpSpPr>
          <p:sp>
            <p:nvSpPr>
              <p:cNvPr id="462926" name="Line 78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2927" name="Line 79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62928" name="Oval 80"/>
            <p:cNvSpPr>
              <a:spLocks noChangeArrowheads="1"/>
            </p:cNvSpPr>
            <p:nvPr/>
          </p:nvSpPr>
          <p:spPr bwMode="auto">
            <a:xfrm>
              <a:off x="1292" y="95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29" name="Oval 81"/>
            <p:cNvSpPr>
              <a:spLocks noChangeArrowheads="1"/>
            </p:cNvSpPr>
            <p:nvPr/>
          </p:nvSpPr>
          <p:spPr bwMode="auto">
            <a:xfrm>
              <a:off x="1292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30" name="Text Box 82"/>
            <p:cNvSpPr txBox="1">
              <a:spLocks noChangeArrowheads="1"/>
            </p:cNvSpPr>
            <p:nvPr/>
          </p:nvSpPr>
          <p:spPr bwMode="auto">
            <a:xfrm>
              <a:off x="1168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2931" name="Line 83"/>
            <p:cNvSpPr>
              <a:spLocks noChangeShapeType="1"/>
            </p:cNvSpPr>
            <p:nvPr/>
          </p:nvSpPr>
          <p:spPr bwMode="auto">
            <a:xfrm>
              <a:off x="1247" y="1117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2932" name="Text Box 84"/>
            <p:cNvSpPr txBox="1">
              <a:spLocks noChangeArrowheads="1"/>
            </p:cNvSpPr>
            <p:nvPr/>
          </p:nvSpPr>
          <p:spPr bwMode="auto">
            <a:xfrm>
              <a:off x="1066" y="1026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62933" name="Group 85"/>
            <p:cNvGrpSpPr>
              <a:grpSpLocks/>
            </p:cNvGrpSpPr>
            <p:nvPr/>
          </p:nvGrpSpPr>
          <p:grpSpPr bwMode="auto">
            <a:xfrm>
              <a:off x="1338" y="1049"/>
              <a:ext cx="69" cy="1292"/>
              <a:chOff x="1338" y="1049"/>
              <a:chExt cx="69" cy="1292"/>
            </a:xfrm>
          </p:grpSpPr>
          <p:grpSp>
            <p:nvGrpSpPr>
              <p:cNvPr id="462934" name="Group 86"/>
              <p:cNvGrpSpPr>
                <a:grpSpLocks/>
              </p:cNvGrpSpPr>
              <p:nvPr/>
            </p:nvGrpSpPr>
            <p:grpSpPr bwMode="auto">
              <a:xfrm rot="5400000">
                <a:off x="1168" y="1693"/>
                <a:ext cx="410" cy="69"/>
                <a:chOff x="294" y="3589"/>
                <a:chExt cx="410" cy="69"/>
              </a:xfrm>
            </p:grpSpPr>
            <p:grpSp>
              <p:nvGrpSpPr>
                <p:cNvPr id="462935" name="Group 87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2936" name="Arc 8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2937" name="Arc 8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2938" name="Group 90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2939" name="Arc 9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2940" name="Arc 92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2941" name="Group 93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2942" name="Arc 94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2943" name="Arc 95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62944" name="Line 96"/>
              <p:cNvSpPr>
                <a:spLocks noChangeShapeType="1"/>
              </p:cNvSpPr>
              <p:nvPr/>
            </p:nvSpPr>
            <p:spPr bwMode="auto">
              <a:xfrm flipV="1">
                <a:off x="1338" y="1049"/>
                <a:ext cx="0" cy="47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2945" name="Line 97"/>
              <p:cNvSpPr>
                <a:spLocks noChangeShapeType="1"/>
              </p:cNvSpPr>
              <p:nvPr/>
            </p:nvSpPr>
            <p:spPr bwMode="auto">
              <a:xfrm>
                <a:off x="1338" y="1933"/>
                <a:ext cx="0" cy="40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462946" name="AutoShape 98"/>
            <p:cNvCxnSpPr>
              <a:cxnSpLocks noChangeShapeType="1"/>
              <a:stCxn id="462909" idx="6"/>
              <a:endCxn id="462928" idx="2"/>
            </p:cNvCxnSpPr>
            <p:nvPr/>
          </p:nvCxnSpPr>
          <p:spPr bwMode="auto">
            <a:xfrm>
              <a:off x="941" y="1002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947" name="AutoShape 99"/>
            <p:cNvCxnSpPr>
              <a:cxnSpLocks noChangeShapeType="1"/>
              <a:stCxn id="462910" idx="6"/>
              <a:endCxn id="462929" idx="2"/>
            </p:cNvCxnSpPr>
            <p:nvPr/>
          </p:nvCxnSpPr>
          <p:spPr bwMode="auto">
            <a:xfrm>
              <a:off x="941" y="2387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948" name="AutoShape 100"/>
            <p:cNvCxnSpPr>
              <a:cxnSpLocks noChangeShapeType="1"/>
              <a:stCxn id="462928" idx="6"/>
              <a:endCxn id="462917" idx="0"/>
            </p:cNvCxnSpPr>
            <p:nvPr/>
          </p:nvCxnSpPr>
          <p:spPr bwMode="auto">
            <a:xfrm>
              <a:off x="1395" y="1004"/>
              <a:ext cx="374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949" name="AutoShape 101"/>
            <p:cNvCxnSpPr>
              <a:cxnSpLocks noChangeShapeType="1"/>
              <a:stCxn id="462917" idx="2"/>
              <a:endCxn id="462929" idx="6"/>
            </p:cNvCxnSpPr>
            <p:nvPr/>
          </p:nvCxnSpPr>
          <p:spPr bwMode="auto">
            <a:xfrm rot="5400000">
              <a:off x="1338" y="1957"/>
              <a:ext cx="487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2969" name="Group 121"/>
          <p:cNvGrpSpPr>
            <a:grpSpLocks/>
          </p:cNvGrpSpPr>
          <p:nvPr/>
        </p:nvGrpSpPr>
        <p:grpSpPr bwMode="auto">
          <a:xfrm>
            <a:off x="250825" y="3956050"/>
            <a:ext cx="2376488" cy="2568575"/>
            <a:chOff x="4331" y="2205"/>
            <a:chExt cx="1497" cy="1618"/>
          </a:xfrm>
        </p:grpSpPr>
        <p:grpSp>
          <p:nvGrpSpPr>
            <p:cNvPr id="462950" name="Group 102"/>
            <p:cNvGrpSpPr>
              <a:grpSpLocks/>
            </p:cNvGrpSpPr>
            <p:nvPr/>
          </p:nvGrpSpPr>
          <p:grpSpPr bwMode="auto">
            <a:xfrm>
              <a:off x="4331" y="2296"/>
              <a:ext cx="1270" cy="1134"/>
              <a:chOff x="4059" y="2492"/>
              <a:chExt cx="1270" cy="1134"/>
            </a:xfrm>
          </p:grpSpPr>
          <p:sp>
            <p:nvSpPr>
              <p:cNvPr id="462951" name="Line 103"/>
              <p:cNvSpPr>
                <a:spLocks noChangeShapeType="1"/>
              </p:cNvSpPr>
              <p:nvPr/>
            </p:nvSpPr>
            <p:spPr bwMode="auto">
              <a:xfrm>
                <a:off x="4059" y="2492"/>
                <a:ext cx="0" cy="113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2952" name="Line 104"/>
              <p:cNvSpPr>
                <a:spLocks noChangeShapeType="1"/>
              </p:cNvSpPr>
              <p:nvPr/>
            </p:nvSpPr>
            <p:spPr bwMode="auto">
              <a:xfrm>
                <a:off x="4059" y="3399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62953" name="Line 105"/>
            <p:cNvSpPr>
              <a:spLocks noChangeShapeType="1"/>
            </p:cNvSpPr>
            <p:nvPr/>
          </p:nvSpPr>
          <p:spPr bwMode="auto">
            <a:xfrm>
              <a:off x="4331" y="3185"/>
              <a:ext cx="1180" cy="18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54" name="Text Box 106"/>
            <p:cNvSpPr txBox="1">
              <a:spLocks noChangeArrowheads="1"/>
            </p:cNvSpPr>
            <p:nvPr/>
          </p:nvSpPr>
          <p:spPr bwMode="auto">
            <a:xfrm>
              <a:off x="5238" y="3219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2955" name="Line 107"/>
            <p:cNvSpPr>
              <a:spLocks noChangeShapeType="1"/>
            </p:cNvSpPr>
            <p:nvPr/>
          </p:nvSpPr>
          <p:spPr bwMode="auto">
            <a:xfrm>
              <a:off x="4331" y="3158"/>
              <a:ext cx="149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56" name="Text Box 108"/>
            <p:cNvSpPr txBox="1">
              <a:spLocks noChangeArrowheads="1"/>
            </p:cNvSpPr>
            <p:nvPr/>
          </p:nvSpPr>
          <p:spPr bwMode="auto">
            <a:xfrm>
              <a:off x="5568" y="2931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Û</a:t>
              </a:r>
            </a:p>
          </p:txBody>
        </p:sp>
        <p:grpSp>
          <p:nvGrpSpPr>
            <p:cNvPr id="462957" name="Group 109"/>
            <p:cNvGrpSpPr>
              <a:grpSpLocks/>
            </p:cNvGrpSpPr>
            <p:nvPr/>
          </p:nvGrpSpPr>
          <p:grpSpPr bwMode="auto">
            <a:xfrm>
              <a:off x="4740" y="2205"/>
              <a:ext cx="318" cy="318"/>
              <a:chOff x="3969" y="2795"/>
              <a:chExt cx="318" cy="318"/>
            </a:xfrm>
          </p:grpSpPr>
          <p:sp>
            <p:nvSpPr>
              <p:cNvPr id="462958" name="Arc 110"/>
              <p:cNvSpPr>
                <a:spLocks/>
              </p:cNvSpPr>
              <p:nvPr/>
            </p:nvSpPr>
            <p:spPr bwMode="auto">
              <a:xfrm rot="10800000" flipH="1" flipV="1">
                <a:off x="3969" y="279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2959" name="Text Box 111"/>
              <p:cNvSpPr txBox="1">
                <a:spLocks noChangeArrowheads="1"/>
              </p:cNvSpPr>
              <p:nvPr/>
            </p:nvSpPr>
            <p:spPr bwMode="auto">
              <a:xfrm>
                <a:off x="4015" y="279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62960" name="Line 112"/>
            <p:cNvSpPr>
              <a:spLocks noChangeShapeType="1"/>
            </p:cNvSpPr>
            <p:nvPr/>
          </p:nvSpPr>
          <p:spPr bwMode="auto">
            <a:xfrm rot="16200000">
              <a:off x="5182" y="2852"/>
              <a:ext cx="658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61" name="Text Box 113"/>
            <p:cNvSpPr txBox="1">
              <a:spLocks noChangeArrowheads="1"/>
            </p:cNvSpPr>
            <p:nvPr/>
          </p:nvSpPr>
          <p:spPr bwMode="auto">
            <a:xfrm>
              <a:off x="5284" y="2629"/>
              <a:ext cx="18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2962" name="Line 114"/>
            <p:cNvSpPr>
              <a:spLocks noChangeShapeType="1"/>
            </p:cNvSpPr>
            <p:nvPr/>
          </p:nvSpPr>
          <p:spPr bwMode="auto">
            <a:xfrm>
              <a:off x="4331" y="3204"/>
              <a:ext cx="1225" cy="589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63" name="Text Box 115"/>
            <p:cNvSpPr txBox="1">
              <a:spLocks noChangeArrowheads="1"/>
            </p:cNvSpPr>
            <p:nvPr/>
          </p:nvSpPr>
          <p:spPr bwMode="auto">
            <a:xfrm>
              <a:off x="4966" y="3566"/>
              <a:ext cx="9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grpSp>
          <p:nvGrpSpPr>
            <p:cNvPr id="462964" name="Group 116"/>
            <p:cNvGrpSpPr>
              <a:grpSpLocks/>
            </p:cNvGrpSpPr>
            <p:nvPr/>
          </p:nvGrpSpPr>
          <p:grpSpPr bwMode="auto">
            <a:xfrm>
              <a:off x="4785" y="3204"/>
              <a:ext cx="317" cy="272"/>
              <a:chOff x="4377" y="3354"/>
              <a:chExt cx="317" cy="272"/>
            </a:xfrm>
          </p:grpSpPr>
          <p:sp>
            <p:nvSpPr>
              <p:cNvPr id="462965" name="Freeform 117"/>
              <p:cNvSpPr>
                <a:spLocks/>
              </p:cNvSpPr>
              <p:nvPr/>
            </p:nvSpPr>
            <p:spPr bwMode="auto">
              <a:xfrm rot="2597443">
                <a:off x="4513" y="3399"/>
                <a:ext cx="181" cy="227"/>
              </a:xfrm>
              <a:custGeom>
                <a:avLst/>
                <a:gdLst>
                  <a:gd name="T0" fmla="*/ 0 w 181"/>
                  <a:gd name="T1" fmla="*/ 0 h 227"/>
                  <a:gd name="T2" fmla="*/ 136 w 181"/>
                  <a:gd name="T3" fmla="*/ 91 h 227"/>
                  <a:gd name="T4" fmla="*/ 181 w 181"/>
                  <a:gd name="T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227">
                    <a:moveTo>
                      <a:pt x="0" y="0"/>
                    </a:moveTo>
                    <a:cubicBezTo>
                      <a:pt x="53" y="26"/>
                      <a:pt x="106" y="53"/>
                      <a:pt x="136" y="91"/>
                    </a:cubicBezTo>
                    <a:cubicBezTo>
                      <a:pt x="166" y="129"/>
                      <a:pt x="173" y="178"/>
                      <a:pt x="181" y="227"/>
                    </a:cubicBezTo>
                  </a:path>
                </a:pathLst>
              </a:custGeom>
              <a:noFill/>
              <a:ln w="127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arrow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2966" name="Text Box 118"/>
              <p:cNvSpPr txBox="1">
                <a:spLocks noChangeArrowheads="1"/>
              </p:cNvSpPr>
              <p:nvPr/>
            </p:nvSpPr>
            <p:spPr bwMode="auto">
              <a:xfrm>
                <a:off x="4377" y="3354"/>
                <a:ext cx="152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</a:t>
                </a:r>
                <a:endParaRPr lang="en-US" altLang="cs-CZ" sz="22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462967" name="Line 119"/>
            <p:cNvSpPr>
              <a:spLocks noChangeShapeType="1"/>
            </p:cNvSpPr>
            <p:nvPr/>
          </p:nvSpPr>
          <p:spPr bwMode="auto">
            <a:xfrm rot="5400000">
              <a:off x="4920" y="3159"/>
              <a:ext cx="1271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2968" name="Text Box 120"/>
            <p:cNvSpPr txBox="1">
              <a:spLocks noChangeArrowheads="1"/>
            </p:cNvSpPr>
            <p:nvPr/>
          </p:nvSpPr>
          <p:spPr bwMode="auto">
            <a:xfrm>
              <a:off x="5615" y="3219"/>
              <a:ext cx="16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2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2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2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059113" y="1052513"/>
            <a:ext cx="5761037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Admitance je matematické vyjádření celkové vodivosti obvodu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paralelním  obvodu lze vytvořit trojúhelník vodivostí</a:t>
            </a:r>
          </a:p>
        </p:txBody>
      </p:sp>
      <p:grpSp>
        <p:nvGrpSpPr>
          <p:cNvPr id="463955" name="Group 83"/>
          <p:cNvGrpSpPr>
            <a:grpSpLocks/>
          </p:cNvGrpSpPr>
          <p:nvPr/>
        </p:nvGrpSpPr>
        <p:grpSpPr bwMode="auto">
          <a:xfrm>
            <a:off x="4067175" y="2205038"/>
            <a:ext cx="2852738" cy="1800225"/>
            <a:chOff x="2562" y="1389"/>
            <a:chExt cx="1797" cy="1134"/>
          </a:xfrm>
        </p:grpSpPr>
        <p:sp>
          <p:nvSpPr>
            <p:cNvPr id="463877" name="Text Box 5"/>
            <p:cNvSpPr txBox="1">
              <a:spLocks noChangeArrowheads="1"/>
            </p:cNvSpPr>
            <p:nvPr/>
          </p:nvSpPr>
          <p:spPr bwMode="auto">
            <a:xfrm>
              <a:off x="3105" y="2266"/>
              <a:ext cx="18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G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3878" name="Text Box 6"/>
            <p:cNvSpPr txBox="1">
              <a:spLocks noChangeArrowheads="1"/>
            </p:cNvSpPr>
            <p:nvPr/>
          </p:nvSpPr>
          <p:spPr bwMode="auto">
            <a:xfrm>
              <a:off x="3742" y="1661"/>
              <a:ext cx="61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B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 - B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3879" name="Text Box 7"/>
            <p:cNvSpPr txBox="1">
              <a:spLocks noChangeArrowheads="1"/>
            </p:cNvSpPr>
            <p:nvPr/>
          </p:nvSpPr>
          <p:spPr bwMode="auto">
            <a:xfrm>
              <a:off x="2935" y="1616"/>
              <a:ext cx="16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Y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3880" name="AutoShape 8"/>
            <p:cNvSpPr>
              <a:spLocks noChangeArrowheads="1"/>
            </p:cNvSpPr>
            <p:nvPr/>
          </p:nvSpPr>
          <p:spPr bwMode="auto">
            <a:xfrm rot="16200000">
              <a:off x="2698" y="1253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3881" name="Freeform 9"/>
            <p:cNvSpPr>
              <a:spLocks/>
            </p:cNvSpPr>
            <p:nvPr/>
          </p:nvSpPr>
          <p:spPr bwMode="auto">
            <a:xfrm>
              <a:off x="2880" y="2009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3882" name="Text Box 10"/>
            <p:cNvSpPr txBox="1">
              <a:spLocks noChangeArrowheads="1"/>
            </p:cNvSpPr>
            <p:nvPr/>
          </p:nvSpPr>
          <p:spPr bwMode="auto">
            <a:xfrm>
              <a:off x="2789" y="1979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63883" name="Rectangle 11"/>
          <p:cNvSpPr>
            <a:spLocks noChangeArrowheads="1"/>
          </p:cNvSpPr>
          <p:nvPr/>
        </p:nvSpPr>
        <p:spPr bwMode="auto">
          <a:xfrm>
            <a:off x="179388" y="4076700"/>
            <a:ext cx="66246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 admitance pomocí Pythagorovy věty: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3924300" y="4581525"/>
          <a:ext cx="28384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78" name="Rovnice" r:id="rId3" imgW="1371600" imgH="291960" progId="Equation.3">
                  <p:embed/>
                </p:oleObj>
              </mc:Choice>
              <mc:Fallback>
                <p:oleObj name="Rovnice" r:id="rId3" imgW="137160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81525"/>
                        <a:ext cx="2838450" cy="604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3886" name="Picture 14" descr="MC90044212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9975"/>
            <a:ext cx="1979612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3911" name="Group 39"/>
          <p:cNvGrpSpPr>
            <a:grpSpLocks/>
          </p:cNvGrpSpPr>
          <p:nvPr/>
        </p:nvGrpSpPr>
        <p:grpSpPr bwMode="auto">
          <a:xfrm>
            <a:off x="178966" y="908745"/>
            <a:ext cx="2736850" cy="2808287"/>
            <a:chOff x="113" y="663"/>
            <a:chExt cx="1724" cy="1769"/>
          </a:xfrm>
        </p:grpSpPr>
        <p:sp>
          <p:nvSpPr>
            <p:cNvPr id="463912" name="Text Box 40"/>
            <p:cNvSpPr txBox="1">
              <a:spLocks noChangeArrowheads="1"/>
            </p:cNvSpPr>
            <p:nvPr/>
          </p:nvSpPr>
          <p:spPr bwMode="auto">
            <a:xfrm>
              <a:off x="431" y="663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3913" name="Oval 41"/>
            <p:cNvSpPr>
              <a:spLocks noChangeAspect="1" noChangeArrowheads="1"/>
            </p:cNvSpPr>
            <p:nvPr/>
          </p:nvSpPr>
          <p:spPr bwMode="auto">
            <a:xfrm>
              <a:off x="113" y="1479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3914" name="Oval 42"/>
            <p:cNvSpPr>
              <a:spLocks noChangeArrowheads="1"/>
            </p:cNvSpPr>
            <p:nvPr/>
          </p:nvSpPr>
          <p:spPr bwMode="auto">
            <a:xfrm>
              <a:off x="838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15" name="Oval 43"/>
            <p:cNvSpPr>
              <a:spLocks noChangeArrowheads="1"/>
            </p:cNvSpPr>
            <p:nvPr/>
          </p:nvSpPr>
          <p:spPr bwMode="auto">
            <a:xfrm>
              <a:off x="838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3916" name="AutoShape 44"/>
            <p:cNvCxnSpPr>
              <a:cxnSpLocks noChangeShapeType="1"/>
              <a:stCxn id="463913" idx="4"/>
              <a:endCxn id="463915" idx="2"/>
            </p:cNvCxnSpPr>
            <p:nvPr/>
          </p:nvCxnSpPr>
          <p:spPr bwMode="auto">
            <a:xfrm rot="16200000" flipH="1">
              <a:off x="328" y="1888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3917" name="Line 45"/>
            <p:cNvSpPr>
              <a:spLocks noChangeShapeType="1"/>
            </p:cNvSpPr>
            <p:nvPr/>
          </p:nvSpPr>
          <p:spPr bwMode="auto">
            <a:xfrm>
              <a:off x="612" y="1344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18" name="Line 46"/>
            <p:cNvSpPr>
              <a:spLocks noChangeShapeType="1"/>
            </p:cNvSpPr>
            <p:nvPr/>
          </p:nvSpPr>
          <p:spPr bwMode="auto">
            <a:xfrm>
              <a:off x="385" y="890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19" name="Text Box 47"/>
            <p:cNvSpPr txBox="1">
              <a:spLocks noChangeArrowheads="1"/>
            </p:cNvSpPr>
            <p:nvPr/>
          </p:nvSpPr>
          <p:spPr bwMode="auto">
            <a:xfrm>
              <a:off x="657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3920" name="AutoShape 48"/>
            <p:cNvCxnSpPr>
              <a:cxnSpLocks noChangeShapeType="1"/>
              <a:stCxn id="463913" idx="0"/>
              <a:endCxn id="463914" idx="2"/>
            </p:cNvCxnSpPr>
            <p:nvPr/>
          </p:nvCxnSpPr>
          <p:spPr bwMode="auto">
            <a:xfrm rot="16200000">
              <a:off x="339" y="980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3921" name="Text Box 49"/>
            <p:cNvSpPr txBox="1">
              <a:spLocks noChangeArrowheads="1"/>
            </p:cNvSpPr>
            <p:nvPr/>
          </p:nvSpPr>
          <p:spPr bwMode="auto">
            <a:xfrm>
              <a:off x="430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3922" name="Rectangle 50"/>
            <p:cNvSpPr>
              <a:spLocks noChangeArrowheads="1"/>
            </p:cNvSpPr>
            <p:nvPr/>
          </p:nvSpPr>
          <p:spPr bwMode="auto">
            <a:xfrm>
              <a:off x="1701" y="1525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23" name="Line 51"/>
            <p:cNvSpPr>
              <a:spLocks noChangeShapeType="1"/>
            </p:cNvSpPr>
            <p:nvPr/>
          </p:nvSpPr>
          <p:spPr bwMode="auto">
            <a:xfrm>
              <a:off x="793" y="107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24" name="Line 52"/>
            <p:cNvSpPr>
              <a:spLocks noChangeShapeType="1"/>
            </p:cNvSpPr>
            <p:nvPr/>
          </p:nvSpPr>
          <p:spPr bwMode="auto">
            <a:xfrm>
              <a:off x="1655" y="1071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25" name="Text Box 53"/>
            <p:cNvSpPr txBox="1">
              <a:spLocks noChangeArrowheads="1"/>
            </p:cNvSpPr>
            <p:nvPr/>
          </p:nvSpPr>
          <p:spPr bwMode="auto">
            <a:xfrm>
              <a:off x="612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3926" name="Text Box 54"/>
            <p:cNvSpPr txBox="1">
              <a:spLocks noChangeArrowheads="1"/>
            </p:cNvSpPr>
            <p:nvPr/>
          </p:nvSpPr>
          <p:spPr bwMode="auto">
            <a:xfrm>
              <a:off x="1490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3927" name="Text Box 55"/>
            <p:cNvSpPr txBox="1">
              <a:spLocks noChangeArrowheads="1"/>
            </p:cNvSpPr>
            <p:nvPr/>
          </p:nvSpPr>
          <p:spPr bwMode="auto">
            <a:xfrm>
              <a:off x="1493" y="157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3928" name="Line 56"/>
            <p:cNvSpPr>
              <a:spLocks noChangeShapeType="1"/>
            </p:cNvSpPr>
            <p:nvPr/>
          </p:nvSpPr>
          <p:spPr bwMode="auto">
            <a:xfrm>
              <a:off x="884" y="1049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29" name="Line 57"/>
            <p:cNvSpPr>
              <a:spLocks noChangeShapeType="1"/>
            </p:cNvSpPr>
            <p:nvPr/>
          </p:nvSpPr>
          <p:spPr bwMode="auto">
            <a:xfrm>
              <a:off x="884" y="1751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63930" name="Group 58"/>
            <p:cNvGrpSpPr>
              <a:grpSpLocks/>
            </p:cNvGrpSpPr>
            <p:nvPr/>
          </p:nvGrpSpPr>
          <p:grpSpPr bwMode="auto">
            <a:xfrm>
              <a:off x="770" y="1661"/>
              <a:ext cx="228" cy="68"/>
              <a:chOff x="736" y="1752"/>
              <a:chExt cx="228" cy="68"/>
            </a:xfrm>
          </p:grpSpPr>
          <p:sp>
            <p:nvSpPr>
              <p:cNvPr id="463931" name="Line 59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3932" name="Line 60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63933" name="Oval 61"/>
            <p:cNvSpPr>
              <a:spLocks noChangeArrowheads="1"/>
            </p:cNvSpPr>
            <p:nvPr/>
          </p:nvSpPr>
          <p:spPr bwMode="auto">
            <a:xfrm>
              <a:off x="1292" y="95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34" name="Oval 62"/>
            <p:cNvSpPr>
              <a:spLocks noChangeArrowheads="1"/>
            </p:cNvSpPr>
            <p:nvPr/>
          </p:nvSpPr>
          <p:spPr bwMode="auto">
            <a:xfrm>
              <a:off x="1292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35" name="Text Box 63"/>
            <p:cNvSpPr txBox="1">
              <a:spLocks noChangeArrowheads="1"/>
            </p:cNvSpPr>
            <p:nvPr/>
          </p:nvSpPr>
          <p:spPr bwMode="auto">
            <a:xfrm>
              <a:off x="1168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3936" name="Line 64"/>
            <p:cNvSpPr>
              <a:spLocks noChangeShapeType="1"/>
            </p:cNvSpPr>
            <p:nvPr/>
          </p:nvSpPr>
          <p:spPr bwMode="auto">
            <a:xfrm>
              <a:off x="1247" y="1117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3937" name="Text Box 65"/>
            <p:cNvSpPr txBox="1">
              <a:spLocks noChangeArrowheads="1"/>
            </p:cNvSpPr>
            <p:nvPr/>
          </p:nvSpPr>
          <p:spPr bwMode="auto">
            <a:xfrm>
              <a:off x="1066" y="1026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63938" name="Group 66"/>
            <p:cNvGrpSpPr>
              <a:grpSpLocks/>
            </p:cNvGrpSpPr>
            <p:nvPr/>
          </p:nvGrpSpPr>
          <p:grpSpPr bwMode="auto">
            <a:xfrm>
              <a:off x="1338" y="1049"/>
              <a:ext cx="69" cy="1292"/>
              <a:chOff x="1338" y="1049"/>
              <a:chExt cx="69" cy="1292"/>
            </a:xfrm>
          </p:grpSpPr>
          <p:grpSp>
            <p:nvGrpSpPr>
              <p:cNvPr id="463939" name="Group 67"/>
              <p:cNvGrpSpPr>
                <a:grpSpLocks/>
              </p:cNvGrpSpPr>
              <p:nvPr/>
            </p:nvGrpSpPr>
            <p:grpSpPr bwMode="auto">
              <a:xfrm rot="5400000">
                <a:off x="1168" y="1693"/>
                <a:ext cx="410" cy="69"/>
                <a:chOff x="294" y="3589"/>
                <a:chExt cx="410" cy="69"/>
              </a:xfrm>
            </p:grpSpPr>
            <p:grpSp>
              <p:nvGrpSpPr>
                <p:cNvPr id="463940" name="Group 68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3941" name="Arc 6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3942" name="Arc 7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3943" name="Group 71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3944" name="Arc 7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3945" name="Arc 7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3946" name="Group 74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3947" name="Arc 7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3948" name="Arc 7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63949" name="Line 77"/>
              <p:cNvSpPr>
                <a:spLocks noChangeShapeType="1"/>
              </p:cNvSpPr>
              <p:nvPr/>
            </p:nvSpPr>
            <p:spPr bwMode="auto">
              <a:xfrm flipV="1">
                <a:off x="1338" y="1049"/>
                <a:ext cx="0" cy="47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3950" name="Line 78"/>
              <p:cNvSpPr>
                <a:spLocks noChangeShapeType="1"/>
              </p:cNvSpPr>
              <p:nvPr/>
            </p:nvSpPr>
            <p:spPr bwMode="auto">
              <a:xfrm>
                <a:off x="1338" y="1933"/>
                <a:ext cx="0" cy="40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463951" name="AutoShape 79"/>
            <p:cNvCxnSpPr>
              <a:cxnSpLocks noChangeShapeType="1"/>
              <a:stCxn id="463914" idx="6"/>
              <a:endCxn id="463933" idx="2"/>
            </p:cNvCxnSpPr>
            <p:nvPr/>
          </p:nvCxnSpPr>
          <p:spPr bwMode="auto">
            <a:xfrm>
              <a:off x="941" y="1002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952" name="AutoShape 80"/>
            <p:cNvCxnSpPr>
              <a:cxnSpLocks noChangeShapeType="1"/>
              <a:stCxn id="463915" idx="6"/>
              <a:endCxn id="463934" idx="2"/>
            </p:cNvCxnSpPr>
            <p:nvPr/>
          </p:nvCxnSpPr>
          <p:spPr bwMode="auto">
            <a:xfrm>
              <a:off x="941" y="2387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953" name="AutoShape 81"/>
            <p:cNvCxnSpPr>
              <a:cxnSpLocks noChangeShapeType="1"/>
              <a:stCxn id="463933" idx="6"/>
              <a:endCxn id="463922" idx="0"/>
            </p:cNvCxnSpPr>
            <p:nvPr/>
          </p:nvCxnSpPr>
          <p:spPr bwMode="auto">
            <a:xfrm>
              <a:off x="1395" y="1004"/>
              <a:ext cx="374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3954" name="AutoShape 82"/>
            <p:cNvCxnSpPr>
              <a:cxnSpLocks noChangeShapeType="1"/>
              <a:stCxn id="463922" idx="2"/>
              <a:endCxn id="463934" idx="6"/>
            </p:cNvCxnSpPr>
            <p:nvPr/>
          </p:nvCxnSpPr>
          <p:spPr bwMode="auto">
            <a:xfrm rot="5400000">
              <a:off x="1338" y="1957"/>
              <a:ext cx="487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2987675" y="1052513"/>
            <a:ext cx="60483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 Kondenzátor má kapacitu 300nF, cívka indukčnost 1,2H a odpor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rezistoru je 2k. Vypočítejte celkovou admitanci, cos ,  všechny proudy v obvodu. Napětí zdroje je 100V/500Hz.</a:t>
            </a:r>
          </a:p>
        </p:txBody>
      </p:sp>
      <p:graphicFrame>
        <p:nvGraphicFramePr>
          <p:cNvPr id="464900" name="Object 4"/>
          <p:cNvGraphicFramePr>
            <a:graphicFrameLocks noChangeAspect="1"/>
          </p:cNvGraphicFramePr>
          <p:nvPr/>
        </p:nvGraphicFramePr>
        <p:xfrm>
          <a:off x="3076575" y="2924175"/>
          <a:ext cx="46450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90" name="Rovnice" r:id="rId3" imgW="3124080" imgH="419040" progId="Equation.3">
                  <p:embed/>
                </p:oleObj>
              </mc:Choice>
              <mc:Fallback>
                <p:oleObj name="Rovnice" r:id="rId3" imgW="31240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2924175"/>
                        <a:ext cx="4645025" cy="625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2987675" y="2565400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kapacitní reaktance: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3059113" y="5157788"/>
            <a:ext cx="302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dílčích proudů: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179388" y="5589588"/>
          <a:ext cx="26622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91" name="Rovnice" r:id="rId5" imgW="1473120" imgH="393480" progId="Equation.3">
                  <p:embed/>
                </p:oleObj>
              </mc:Choice>
              <mc:Fallback>
                <p:oleObj name="Rovnice" r:id="rId5" imgW="14731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589588"/>
                        <a:ext cx="2662237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7" name="Object 11"/>
          <p:cNvGraphicFramePr>
            <a:graphicFrameLocks noChangeAspect="1"/>
          </p:cNvGraphicFramePr>
          <p:nvPr/>
        </p:nvGraphicFramePr>
        <p:xfrm>
          <a:off x="3008313" y="5589588"/>
          <a:ext cx="27606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92" name="Rovnice" r:id="rId7" imgW="1714320" imgH="431640" progId="Equation.3">
                  <p:embed/>
                </p:oleObj>
              </mc:Choice>
              <mc:Fallback>
                <p:oleObj name="Rovnice" r:id="rId7" imgW="171432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5589588"/>
                        <a:ext cx="2760662" cy="698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4933" name="Group 37"/>
          <p:cNvGrpSpPr>
            <a:grpSpLocks/>
          </p:cNvGrpSpPr>
          <p:nvPr/>
        </p:nvGrpSpPr>
        <p:grpSpPr bwMode="auto">
          <a:xfrm>
            <a:off x="178966" y="836613"/>
            <a:ext cx="2736850" cy="2808287"/>
            <a:chOff x="113" y="663"/>
            <a:chExt cx="1724" cy="1769"/>
          </a:xfrm>
        </p:grpSpPr>
        <p:sp>
          <p:nvSpPr>
            <p:cNvPr id="464934" name="Text Box 38"/>
            <p:cNvSpPr txBox="1">
              <a:spLocks noChangeArrowheads="1"/>
            </p:cNvSpPr>
            <p:nvPr/>
          </p:nvSpPr>
          <p:spPr bwMode="auto">
            <a:xfrm>
              <a:off x="431" y="663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4935" name="Oval 39"/>
            <p:cNvSpPr>
              <a:spLocks noChangeAspect="1" noChangeArrowheads="1"/>
            </p:cNvSpPr>
            <p:nvPr/>
          </p:nvSpPr>
          <p:spPr bwMode="auto">
            <a:xfrm>
              <a:off x="113" y="1479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4936" name="Oval 40"/>
            <p:cNvSpPr>
              <a:spLocks noChangeArrowheads="1"/>
            </p:cNvSpPr>
            <p:nvPr/>
          </p:nvSpPr>
          <p:spPr bwMode="auto">
            <a:xfrm>
              <a:off x="838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37" name="Oval 41"/>
            <p:cNvSpPr>
              <a:spLocks noChangeArrowheads="1"/>
            </p:cNvSpPr>
            <p:nvPr/>
          </p:nvSpPr>
          <p:spPr bwMode="auto">
            <a:xfrm>
              <a:off x="838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4938" name="AutoShape 42"/>
            <p:cNvCxnSpPr>
              <a:cxnSpLocks noChangeShapeType="1"/>
              <a:stCxn id="464935" idx="4"/>
              <a:endCxn id="464937" idx="2"/>
            </p:cNvCxnSpPr>
            <p:nvPr/>
          </p:nvCxnSpPr>
          <p:spPr bwMode="auto">
            <a:xfrm rot="16200000" flipH="1">
              <a:off x="328" y="1888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4939" name="Line 43"/>
            <p:cNvSpPr>
              <a:spLocks noChangeShapeType="1"/>
            </p:cNvSpPr>
            <p:nvPr/>
          </p:nvSpPr>
          <p:spPr bwMode="auto">
            <a:xfrm>
              <a:off x="612" y="1344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40" name="Line 44"/>
            <p:cNvSpPr>
              <a:spLocks noChangeShapeType="1"/>
            </p:cNvSpPr>
            <p:nvPr/>
          </p:nvSpPr>
          <p:spPr bwMode="auto">
            <a:xfrm>
              <a:off x="385" y="890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41" name="Text Box 45"/>
            <p:cNvSpPr txBox="1">
              <a:spLocks noChangeArrowheads="1"/>
            </p:cNvSpPr>
            <p:nvPr/>
          </p:nvSpPr>
          <p:spPr bwMode="auto">
            <a:xfrm>
              <a:off x="657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4942" name="AutoShape 46"/>
            <p:cNvCxnSpPr>
              <a:cxnSpLocks noChangeShapeType="1"/>
              <a:stCxn id="464935" idx="0"/>
              <a:endCxn id="464936" idx="2"/>
            </p:cNvCxnSpPr>
            <p:nvPr/>
          </p:nvCxnSpPr>
          <p:spPr bwMode="auto">
            <a:xfrm rot="16200000">
              <a:off x="339" y="980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4943" name="Text Box 47"/>
            <p:cNvSpPr txBox="1">
              <a:spLocks noChangeArrowheads="1"/>
            </p:cNvSpPr>
            <p:nvPr/>
          </p:nvSpPr>
          <p:spPr bwMode="auto">
            <a:xfrm>
              <a:off x="430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4944" name="Rectangle 48"/>
            <p:cNvSpPr>
              <a:spLocks noChangeArrowheads="1"/>
            </p:cNvSpPr>
            <p:nvPr/>
          </p:nvSpPr>
          <p:spPr bwMode="auto">
            <a:xfrm>
              <a:off x="1701" y="1525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45" name="Line 49"/>
            <p:cNvSpPr>
              <a:spLocks noChangeShapeType="1"/>
            </p:cNvSpPr>
            <p:nvPr/>
          </p:nvSpPr>
          <p:spPr bwMode="auto">
            <a:xfrm>
              <a:off x="793" y="107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46" name="Line 50"/>
            <p:cNvSpPr>
              <a:spLocks noChangeShapeType="1"/>
            </p:cNvSpPr>
            <p:nvPr/>
          </p:nvSpPr>
          <p:spPr bwMode="auto">
            <a:xfrm>
              <a:off x="1655" y="1071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47" name="Text Box 51"/>
            <p:cNvSpPr txBox="1">
              <a:spLocks noChangeArrowheads="1"/>
            </p:cNvSpPr>
            <p:nvPr/>
          </p:nvSpPr>
          <p:spPr bwMode="auto">
            <a:xfrm>
              <a:off x="612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4948" name="Text Box 52"/>
            <p:cNvSpPr txBox="1">
              <a:spLocks noChangeArrowheads="1"/>
            </p:cNvSpPr>
            <p:nvPr/>
          </p:nvSpPr>
          <p:spPr bwMode="auto">
            <a:xfrm>
              <a:off x="1490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4949" name="Text Box 53"/>
            <p:cNvSpPr txBox="1">
              <a:spLocks noChangeArrowheads="1"/>
            </p:cNvSpPr>
            <p:nvPr/>
          </p:nvSpPr>
          <p:spPr bwMode="auto">
            <a:xfrm>
              <a:off x="1493" y="157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4950" name="Line 54"/>
            <p:cNvSpPr>
              <a:spLocks noChangeShapeType="1"/>
            </p:cNvSpPr>
            <p:nvPr/>
          </p:nvSpPr>
          <p:spPr bwMode="auto">
            <a:xfrm>
              <a:off x="884" y="1049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51" name="Line 55"/>
            <p:cNvSpPr>
              <a:spLocks noChangeShapeType="1"/>
            </p:cNvSpPr>
            <p:nvPr/>
          </p:nvSpPr>
          <p:spPr bwMode="auto">
            <a:xfrm>
              <a:off x="884" y="1751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64952" name="Group 56"/>
            <p:cNvGrpSpPr>
              <a:grpSpLocks/>
            </p:cNvGrpSpPr>
            <p:nvPr/>
          </p:nvGrpSpPr>
          <p:grpSpPr bwMode="auto">
            <a:xfrm>
              <a:off x="770" y="1661"/>
              <a:ext cx="228" cy="68"/>
              <a:chOff x="736" y="1752"/>
              <a:chExt cx="228" cy="68"/>
            </a:xfrm>
          </p:grpSpPr>
          <p:sp>
            <p:nvSpPr>
              <p:cNvPr id="464953" name="Line 57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4954" name="Line 58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64955" name="Oval 59"/>
            <p:cNvSpPr>
              <a:spLocks noChangeArrowheads="1"/>
            </p:cNvSpPr>
            <p:nvPr/>
          </p:nvSpPr>
          <p:spPr bwMode="auto">
            <a:xfrm>
              <a:off x="1292" y="95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56" name="Oval 60"/>
            <p:cNvSpPr>
              <a:spLocks noChangeArrowheads="1"/>
            </p:cNvSpPr>
            <p:nvPr/>
          </p:nvSpPr>
          <p:spPr bwMode="auto">
            <a:xfrm>
              <a:off x="1292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57" name="Text Box 61"/>
            <p:cNvSpPr txBox="1">
              <a:spLocks noChangeArrowheads="1"/>
            </p:cNvSpPr>
            <p:nvPr/>
          </p:nvSpPr>
          <p:spPr bwMode="auto">
            <a:xfrm>
              <a:off x="1168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4958" name="Line 62"/>
            <p:cNvSpPr>
              <a:spLocks noChangeShapeType="1"/>
            </p:cNvSpPr>
            <p:nvPr/>
          </p:nvSpPr>
          <p:spPr bwMode="auto">
            <a:xfrm>
              <a:off x="1247" y="1117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4959" name="Text Box 63"/>
            <p:cNvSpPr txBox="1">
              <a:spLocks noChangeArrowheads="1"/>
            </p:cNvSpPr>
            <p:nvPr/>
          </p:nvSpPr>
          <p:spPr bwMode="auto">
            <a:xfrm>
              <a:off x="1066" y="1026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64960" name="Group 64"/>
            <p:cNvGrpSpPr>
              <a:grpSpLocks/>
            </p:cNvGrpSpPr>
            <p:nvPr/>
          </p:nvGrpSpPr>
          <p:grpSpPr bwMode="auto">
            <a:xfrm>
              <a:off x="1338" y="1049"/>
              <a:ext cx="69" cy="1292"/>
              <a:chOff x="1338" y="1049"/>
              <a:chExt cx="69" cy="1292"/>
            </a:xfrm>
          </p:grpSpPr>
          <p:grpSp>
            <p:nvGrpSpPr>
              <p:cNvPr id="464961" name="Group 65"/>
              <p:cNvGrpSpPr>
                <a:grpSpLocks/>
              </p:cNvGrpSpPr>
              <p:nvPr/>
            </p:nvGrpSpPr>
            <p:grpSpPr bwMode="auto">
              <a:xfrm rot="5400000">
                <a:off x="1168" y="1693"/>
                <a:ext cx="410" cy="69"/>
                <a:chOff x="294" y="3589"/>
                <a:chExt cx="410" cy="69"/>
              </a:xfrm>
            </p:grpSpPr>
            <p:grpSp>
              <p:nvGrpSpPr>
                <p:cNvPr id="464962" name="Group 66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4963" name="Arc 67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4964" name="Arc 68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4965" name="Group 69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4966" name="Arc 70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4967" name="Arc 71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4968" name="Group 72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4969" name="Arc 73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4970" name="Arc 74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64971" name="Line 75"/>
              <p:cNvSpPr>
                <a:spLocks noChangeShapeType="1"/>
              </p:cNvSpPr>
              <p:nvPr/>
            </p:nvSpPr>
            <p:spPr bwMode="auto">
              <a:xfrm flipV="1">
                <a:off x="1338" y="1049"/>
                <a:ext cx="0" cy="47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4972" name="Line 76"/>
              <p:cNvSpPr>
                <a:spLocks noChangeShapeType="1"/>
              </p:cNvSpPr>
              <p:nvPr/>
            </p:nvSpPr>
            <p:spPr bwMode="auto">
              <a:xfrm>
                <a:off x="1338" y="1933"/>
                <a:ext cx="0" cy="40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464973" name="AutoShape 77"/>
            <p:cNvCxnSpPr>
              <a:cxnSpLocks noChangeShapeType="1"/>
              <a:stCxn id="464936" idx="6"/>
              <a:endCxn id="464955" idx="2"/>
            </p:cNvCxnSpPr>
            <p:nvPr/>
          </p:nvCxnSpPr>
          <p:spPr bwMode="auto">
            <a:xfrm>
              <a:off x="941" y="1002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4974" name="AutoShape 78"/>
            <p:cNvCxnSpPr>
              <a:cxnSpLocks noChangeShapeType="1"/>
              <a:stCxn id="464937" idx="6"/>
              <a:endCxn id="464956" idx="2"/>
            </p:cNvCxnSpPr>
            <p:nvPr/>
          </p:nvCxnSpPr>
          <p:spPr bwMode="auto">
            <a:xfrm>
              <a:off x="941" y="2387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4975" name="AutoShape 79"/>
            <p:cNvCxnSpPr>
              <a:cxnSpLocks noChangeShapeType="1"/>
              <a:stCxn id="464955" idx="6"/>
              <a:endCxn id="464944" idx="0"/>
            </p:cNvCxnSpPr>
            <p:nvPr/>
          </p:nvCxnSpPr>
          <p:spPr bwMode="auto">
            <a:xfrm>
              <a:off x="1395" y="1004"/>
              <a:ext cx="374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4976" name="AutoShape 80"/>
            <p:cNvCxnSpPr>
              <a:cxnSpLocks noChangeShapeType="1"/>
              <a:stCxn id="464944" idx="2"/>
              <a:endCxn id="464956" idx="6"/>
            </p:cNvCxnSpPr>
            <p:nvPr/>
          </p:nvCxnSpPr>
          <p:spPr bwMode="auto">
            <a:xfrm rot="5400000">
              <a:off x="1338" y="1957"/>
              <a:ext cx="487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4977" name="Rectangle 81"/>
          <p:cNvSpPr>
            <a:spLocks noChangeArrowheads="1"/>
          </p:cNvSpPr>
          <p:nvPr/>
        </p:nvSpPr>
        <p:spPr bwMode="auto">
          <a:xfrm>
            <a:off x="107950" y="3860800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indukční reaktance: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4978" name="Object 82"/>
          <p:cNvGraphicFramePr>
            <a:graphicFrameLocks noChangeAspect="1"/>
          </p:cNvGraphicFramePr>
          <p:nvPr/>
        </p:nvGraphicFramePr>
        <p:xfrm>
          <a:off x="3059113" y="4292600"/>
          <a:ext cx="5688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93" name="Rovnice" r:id="rId9" imgW="2692080" imgH="215640" progId="Equation.3">
                  <p:embed/>
                </p:oleObj>
              </mc:Choice>
              <mc:Fallback>
                <p:oleObj name="Rovnice" r:id="rId9" imgW="2692080" imgH="21564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292600"/>
                        <a:ext cx="5688012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79" name="Object 83"/>
          <p:cNvGraphicFramePr>
            <a:graphicFrameLocks noChangeAspect="1"/>
          </p:cNvGraphicFramePr>
          <p:nvPr/>
        </p:nvGraphicFramePr>
        <p:xfrm>
          <a:off x="5880100" y="5589588"/>
          <a:ext cx="27797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94" name="Rovnice" r:id="rId11" imgW="1726920" imgH="431640" progId="Equation.3">
                  <p:embed/>
                </p:oleObj>
              </mc:Choice>
              <mc:Fallback>
                <p:oleObj name="Rovnice" r:id="rId11" imgW="1726920" imgH="43164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589588"/>
                        <a:ext cx="2779713" cy="698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4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052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2988121" y="1273175"/>
            <a:ext cx="60483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 Kondenzátor má kapacitu 300nF, cívka indukčnost 1,2H a odpor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rezistoru je 2k. Vypočítejte celkovou admitanci, cos ,  všechny proudy v obvodu. Napětí zdroje je 100V/500Hz.</a:t>
            </a:r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2987675" y="3429000"/>
            <a:ext cx="3529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celkového proudu: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179388" y="4652963"/>
            <a:ext cx="3671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 admitance: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6954" name="Object 10"/>
          <p:cNvGraphicFramePr>
            <a:graphicFrameLocks noChangeAspect="1"/>
          </p:cNvGraphicFramePr>
          <p:nvPr/>
        </p:nvGraphicFramePr>
        <p:xfrm>
          <a:off x="3711575" y="4652963"/>
          <a:ext cx="3403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45" name="Rovnice" r:id="rId3" imgW="1904760" imgH="419040" progId="Equation.3">
                  <p:embed/>
                </p:oleObj>
              </mc:Choice>
              <mc:Fallback>
                <p:oleObj name="Rovnice" r:id="rId3" imgW="190476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4652963"/>
                        <a:ext cx="3403600" cy="752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2416175" y="3832225"/>
          <a:ext cx="6619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46" name="Rovnice" r:id="rId5" imgW="3517560" imgH="291960" progId="Equation.3">
                  <p:embed/>
                </p:oleObj>
              </mc:Choice>
              <mc:Fallback>
                <p:oleObj name="Rovnice" r:id="rId5" imgW="351756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3832225"/>
                        <a:ext cx="6619875" cy="550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6957" name="Group 13"/>
          <p:cNvGrpSpPr>
            <a:grpSpLocks/>
          </p:cNvGrpSpPr>
          <p:nvPr/>
        </p:nvGrpSpPr>
        <p:grpSpPr bwMode="auto">
          <a:xfrm>
            <a:off x="106363" y="836613"/>
            <a:ext cx="2736850" cy="2808287"/>
            <a:chOff x="113" y="663"/>
            <a:chExt cx="1724" cy="1769"/>
          </a:xfrm>
        </p:grpSpPr>
        <p:sp>
          <p:nvSpPr>
            <p:cNvPr id="466958" name="Text Box 14"/>
            <p:cNvSpPr txBox="1">
              <a:spLocks noChangeArrowheads="1"/>
            </p:cNvSpPr>
            <p:nvPr/>
          </p:nvSpPr>
          <p:spPr bwMode="auto">
            <a:xfrm>
              <a:off x="431" y="663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6959" name="Oval 15"/>
            <p:cNvSpPr>
              <a:spLocks noChangeAspect="1" noChangeArrowheads="1"/>
            </p:cNvSpPr>
            <p:nvPr/>
          </p:nvSpPr>
          <p:spPr bwMode="auto">
            <a:xfrm>
              <a:off x="113" y="1479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6960" name="Oval 16"/>
            <p:cNvSpPr>
              <a:spLocks noChangeArrowheads="1"/>
            </p:cNvSpPr>
            <p:nvPr/>
          </p:nvSpPr>
          <p:spPr bwMode="auto">
            <a:xfrm>
              <a:off x="838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61" name="Oval 17"/>
            <p:cNvSpPr>
              <a:spLocks noChangeArrowheads="1"/>
            </p:cNvSpPr>
            <p:nvPr/>
          </p:nvSpPr>
          <p:spPr bwMode="auto">
            <a:xfrm>
              <a:off x="838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6962" name="AutoShape 18"/>
            <p:cNvCxnSpPr>
              <a:cxnSpLocks noChangeShapeType="1"/>
              <a:stCxn id="466959" idx="4"/>
              <a:endCxn id="466961" idx="2"/>
            </p:cNvCxnSpPr>
            <p:nvPr/>
          </p:nvCxnSpPr>
          <p:spPr bwMode="auto">
            <a:xfrm rot="16200000" flipH="1">
              <a:off x="328" y="1888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6963" name="Line 19"/>
            <p:cNvSpPr>
              <a:spLocks noChangeShapeType="1"/>
            </p:cNvSpPr>
            <p:nvPr/>
          </p:nvSpPr>
          <p:spPr bwMode="auto">
            <a:xfrm>
              <a:off x="612" y="1344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64" name="Line 20"/>
            <p:cNvSpPr>
              <a:spLocks noChangeShapeType="1"/>
            </p:cNvSpPr>
            <p:nvPr/>
          </p:nvSpPr>
          <p:spPr bwMode="auto">
            <a:xfrm>
              <a:off x="385" y="890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65" name="Text Box 21"/>
            <p:cNvSpPr txBox="1">
              <a:spLocks noChangeArrowheads="1"/>
            </p:cNvSpPr>
            <p:nvPr/>
          </p:nvSpPr>
          <p:spPr bwMode="auto">
            <a:xfrm>
              <a:off x="657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6966" name="AutoShape 22"/>
            <p:cNvCxnSpPr>
              <a:cxnSpLocks noChangeShapeType="1"/>
              <a:stCxn id="466959" idx="0"/>
              <a:endCxn id="466960" idx="2"/>
            </p:cNvCxnSpPr>
            <p:nvPr/>
          </p:nvCxnSpPr>
          <p:spPr bwMode="auto">
            <a:xfrm rot="16200000">
              <a:off x="339" y="980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6967" name="Text Box 23"/>
            <p:cNvSpPr txBox="1">
              <a:spLocks noChangeArrowheads="1"/>
            </p:cNvSpPr>
            <p:nvPr/>
          </p:nvSpPr>
          <p:spPr bwMode="auto">
            <a:xfrm>
              <a:off x="430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6968" name="Rectangle 24"/>
            <p:cNvSpPr>
              <a:spLocks noChangeArrowheads="1"/>
            </p:cNvSpPr>
            <p:nvPr/>
          </p:nvSpPr>
          <p:spPr bwMode="auto">
            <a:xfrm>
              <a:off x="1701" y="1525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69" name="Line 25"/>
            <p:cNvSpPr>
              <a:spLocks noChangeShapeType="1"/>
            </p:cNvSpPr>
            <p:nvPr/>
          </p:nvSpPr>
          <p:spPr bwMode="auto">
            <a:xfrm>
              <a:off x="793" y="107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70" name="Line 26"/>
            <p:cNvSpPr>
              <a:spLocks noChangeShapeType="1"/>
            </p:cNvSpPr>
            <p:nvPr/>
          </p:nvSpPr>
          <p:spPr bwMode="auto">
            <a:xfrm>
              <a:off x="1655" y="1071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71" name="Text Box 27"/>
            <p:cNvSpPr txBox="1">
              <a:spLocks noChangeArrowheads="1"/>
            </p:cNvSpPr>
            <p:nvPr/>
          </p:nvSpPr>
          <p:spPr bwMode="auto">
            <a:xfrm>
              <a:off x="612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6972" name="Text Box 28"/>
            <p:cNvSpPr txBox="1">
              <a:spLocks noChangeArrowheads="1"/>
            </p:cNvSpPr>
            <p:nvPr/>
          </p:nvSpPr>
          <p:spPr bwMode="auto">
            <a:xfrm>
              <a:off x="1490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6973" name="Text Box 29"/>
            <p:cNvSpPr txBox="1">
              <a:spLocks noChangeArrowheads="1"/>
            </p:cNvSpPr>
            <p:nvPr/>
          </p:nvSpPr>
          <p:spPr bwMode="auto">
            <a:xfrm>
              <a:off x="1493" y="157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6974" name="Line 30"/>
            <p:cNvSpPr>
              <a:spLocks noChangeShapeType="1"/>
            </p:cNvSpPr>
            <p:nvPr/>
          </p:nvSpPr>
          <p:spPr bwMode="auto">
            <a:xfrm>
              <a:off x="884" y="1049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75" name="Line 31"/>
            <p:cNvSpPr>
              <a:spLocks noChangeShapeType="1"/>
            </p:cNvSpPr>
            <p:nvPr/>
          </p:nvSpPr>
          <p:spPr bwMode="auto">
            <a:xfrm>
              <a:off x="884" y="1751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66976" name="Group 32"/>
            <p:cNvGrpSpPr>
              <a:grpSpLocks/>
            </p:cNvGrpSpPr>
            <p:nvPr/>
          </p:nvGrpSpPr>
          <p:grpSpPr bwMode="auto">
            <a:xfrm>
              <a:off x="770" y="1661"/>
              <a:ext cx="228" cy="68"/>
              <a:chOff x="736" y="1752"/>
              <a:chExt cx="228" cy="68"/>
            </a:xfrm>
          </p:grpSpPr>
          <p:sp>
            <p:nvSpPr>
              <p:cNvPr id="466977" name="Line 33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6978" name="Line 34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66979" name="Oval 35"/>
            <p:cNvSpPr>
              <a:spLocks noChangeArrowheads="1"/>
            </p:cNvSpPr>
            <p:nvPr/>
          </p:nvSpPr>
          <p:spPr bwMode="auto">
            <a:xfrm>
              <a:off x="1292" y="95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80" name="Oval 36"/>
            <p:cNvSpPr>
              <a:spLocks noChangeArrowheads="1"/>
            </p:cNvSpPr>
            <p:nvPr/>
          </p:nvSpPr>
          <p:spPr bwMode="auto">
            <a:xfrm>
              <a:off x="1292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81" name="Text Box 37"/>
            <p:cNvSpPr txBox="1">
              <a:spLocks noChangeArrowheads="1"/>
            </p:cNvSpPr>
            <p:nvPr/>
          </p:nvSpPr>
          <p:spPr bwMode="auto">
            <a:xfrm>
              <a:off x="1168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6982" name="Line 38"/>
            <p:cNvSpPr>
              <a:spLocks noChangeShapeType="1"/>
            </p:cNvSpPr>
            <p:nvPr/>
          </p:nvSpPr>
          <p:spPr bwMode="auto">
            <a:xfrm>
              <a:off x="1247" y="1117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6983" name="Text Box 39"/>
            <p:cNvSpPr txBox="1">
              <a:spLocks noChangeArrowheads="1"/>
            </p:cNvSpPr>
            <p:nvPr/>
          </p:nvSpPr>
          <p:spPr bwMode="auto">
            <a:xfrm>
              <a:off x="1066" y="1026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66984" name="Group 40"/>
            <p:cNvGrpSpPr>
              <a:grpSpLocks/>
            </p:cNvGrpSpPr>
            <p:nvPr/>
          </p:nvGrpSpPr>
          <p:grpSpPr bwMode="auto">
            <a:xfrm>
              <a:off x="1338" y="1049"/>
              <a:ext cx="69" cy="1292"/>
              <a:chOff x="1338" y="1049"/>
              <a:chExt cx="69" cy="1292"/>
            </a:xfrm>
          </p:grpSpPr>
          <p:grpSp>
            <p:nvGrpSpPr>
              <p:cNvPr id="466985" name="Group 41"/>
              <p:cNvGrpSpPr>
                <a:grpSpLocks/>
              </p:cNvGrpSpPr>
              <p:nvPr/>
            </p:nvGrpSpPr>
            <p:grpSpPr bwMode="auto">
              <a:xfrm rot="5400000">
                <a:off x="1168" y="1693"/>
                <a:ext cx="410" cy="69"/>
                <a:chOff x="294" y="3589"/>
                <a:chExt cx="410" cy="69"/>
              </a:xfrm>
            </p:grpSpPr>
            <p:grpSp>
              <p:nvGrpSpPr>
                <p:cNvPr id="466986" name="Group 42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6987" name="Arc 43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6988" name="Arc 44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6989" name="Group 45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6990" name="Arc 4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6991" name="Arc 4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6992" name="Group 48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6993" name="Arc 4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6994" name="Arc 5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66995" name="Line 51"/>
              <p:cNvSpPr>
                <a:spLocks noChangeShapeType="1"/>
              </p:cNvSpPr>
              <p:nvPr/>
            </p:nvSpPr>
            <p:spPr bwMode="auto">
              <a:xfrm flipV="1">
                <a:off x="1338" y="1049"/>
                <a:ext cx="0" cy="47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6996" name="Line 52"/>
              <p:cNvSpPr>
                <a:spLocks noChangeShapeType="1"/>
              </p:cNvSpPr>
              <p:nvPr/>
            </p:nvSpPr>
            <p:spPr bwMode="auto">
              <a:xfrm>
                <a:off x="1338" y="1933"/>
                <a:ext cx="0" cy="40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466997" name="AutoShape 53"/>
            <p:cNvCxnSpPr>
              <a:cxnSpLocks noChangeShapeType="1"/>
              <a:stCxn id="466960" idx="6"/>
              <a:endCxn id="466979" idx="2"/>
            </p:cNvCxnSpPr>
            <p:nvPr/>
          </p:nvCxnSpPr>
          <p:spPr bwMode="auto">
            <a:xfrm>
              <a:off x="941" y="1002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6998" name="AutoShape 54"/>
            <p:cNvCxnSpPr>
              <a:cxnSpLocks noChangeShapeType="1"/>
              <a:stCxn id="466961" idx="6"/>
              <a:endCxn id="466980" idx="2"/>
            </p:cNvCxnSpPr>
            <p:nvPr/>
          </p:nvCxnSpPr>
          <p:spPr bwMode="auto">
            <a:xfrm>
              <a:off x="941" y="2387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6999" name="AutoShape 55"/>
            <p:cNvCxnSpPr>
              <a:cxnSpLocks noChangeShapeType="1"/>
              <a:stCxn id="466979" idx="6"/>
              <a:endCxn id="466968" idx="0"/>
            </p:cNvCxnSpPr>
            <p:nvPr/>
          </p:nvCxnSpPr>
          <p:spPr bwMode="auto">
            <a:xfrm>
              <a:off x="1395" y="1004"/>
              <a:ext cx="374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000" name="AutoShape 56"/>
            <p:cNvCxnSpPr>
              <a:cxnSpLocks noChangeShapeType="1"/>
              <a:stCxn id="466968" idx="2"/>
              <a:endCxn id="466980" idx="6"/>
            </p:cNvCxnSpPr>
            <p:nvPr/>
          </p:nvCxnSpPr>
          <p:spPr bwMode="auto">
            <a:xfrm rot="5400000">
              <a:off x="1338" y="1957"/>
              <a:ext cx="487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6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3059113" y="981075"/>
            <a:ext cx="5472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Ověření výpočtu – určení dílčích admitancí: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5924" name="Object 4"/>
          <p:cNvGraphicFramePr>
            <a:graphicFrameLocks noChangeAspect="1"/>
          </p:cNvGraphicFramePr>
          <p:nvPr/>
        </p:nvGraphicFramePr>
        <p:xfrm>
          <a:off x="3132138" y="1341438"/>
          <a:ext cx="23907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10" name="Rovnice" r:id="rId3" imgW="1460160" imgH="393480" progId="Equation.3">
                  <p:embed/>
                </p:oleObj>
              </mc:Choice>
              <mc:Fallback>
                <p:oleObj name="Rovnice" r:id="rId3" imgW="1460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341438"/>
                        <a:ext cx="2390775" cy="646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2268538" y="4492625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cos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4708525" y="4470400"/>
          <a:ext cx="34067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11" name="Rovnice" r:id="rId5" imgW="1892160" imgH="419040" progId="Equation.3">
                  <p:embed/>
                </p:oleObj>
              </mc:Choice>
              <mc:Fallback>
                <p:oleObj name="Rovnice" r:id="rId5" imgW="18921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4470400"/>
                        <a:ext cx="3406775" cy="757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6018213" y="1341438"/>
          <a:ext cx="2586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12" name="Rovnice" r:id="rId7" imgW="1752480" imgH="431640" progId="Equation.3">
                  <p:embed/>
                </p:oleObj>
              </mc:Choice>
              <mc:Fallback>
                <p:oleObj name="Rovnice" r:id="rId7" imgW="17524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1341438"/>
                        <a:ext cx="2586037" cy="638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2987675" y="3267075"/>
            <a:ext cx="3529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 admitance: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65929" name="Object 9"/>
          <p:cNvGraphicFramePr>
            <a:graphicFrameLocks noChangeAspect="1"/>
          </p:cNvGraphicFramePr>
          <p:nvPr/>
        </p:nvGraphicFramePr>
        <p:xfrm>
          <a:off x="2268538" y="3741738"/>
          <a:ext cx="68103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13" name="Rovnice" r:id="rId9" imgW="3619440" imgH="291960" progId="Equation.3">
                  <p:embed/>
                </p:oleObj>
              </mc:Choice>
              <mc:Fallback>
                <p:oleObj name="Rovnice" r:id="rId9" imgW="3619440" imgH="291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741738"/>
                        <a:ext cx="6810375" cy="550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30" name="Rectangle 10"/>
          <p:cNvSpPr>
            <a:spLocks noChangeArrowheads="1"/>
          </p:cNvSpPr>
          <p:nvPr/>
        </p:nvSpPr>
        <p:spPr bwMode="auto">
          <a:xfrm>
            <a:off x="2843213" y="5643563"/>
            <a:ext cx="1944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Simulace: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hlinkClick r:id="rId11"/>
              </a:rPr>
              <a:t>zde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65955" name="Group 35"/>
          <p:cNvGrpSpPr>
            <a:grpSpLocks/>
          </p:cNvGrpSpPr>
          <p:nvPr/>
        </p:nvGrpSpPr>
        <p:grpSpPr bwMode="auto">
          <a:xfrm>
            <a:off x="178966" y="836613"/>
            <a:ext cx="2736850" cy="2808287"/>
            <a:chOff x="113" y="663"/>
            <a:chExt cx="1724" cy="1769"/>
          </a:xfrm>
        </p:grpSpPr>
        <p:sp>
          <p:nvSpPr>
            <p:cNvPr id="465956" name="Text Box 36"/>
            <p:cNvSpPr txBox="1">
              <a:spLocks noChangeArrowheads="1"/>
            </p:cNvSpPr>
            <p:nvPr/>
          </p:nvSpPr>
          <p:spPr bwMode="auto">
            <a:xfrm>
              <a:off x="431" y="663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5957" name="Oval 37"/>
            <p:cNvSpPr>
              <a:spLocks noChangeAspect="1" noChangeArrowheads="1"/>
            </p:cNvSpPr>
            <p:nvPr/>
          </p:nvSpPr>
          <p:spPr bwMode="auto">
            <a:xfrm>
              <a:off x="113" y="1479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5958" name="Oval 38"/>
            <p:cNvSpPr>
              <a:spLocks noChangeArrowheads="1"/>
            </p:cNvSpPr>
            <p:nvPr/>
          </p:nvSpPr>
          <p:spPr bwMode="auto">
            <a:xfrm>
              <a:off x="838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59" name="Oval 39"/>
            <p:cNvSpPr>
              <a:spLocks noChangeArrowheads="1"/>
            </p:cNvSpPr>
            <p:nvPr/>
          </p:nvSpPr>
          <p:spPr bwMode="auto">
            <a:xfrm>
              <a:off x="838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5960" name="AutoShape 40"/>
            <p:cNvCxnSpPr>
              <a:cxnSpLocks noChangeShapeType="1"/>
              <a:stCxn id="465957" idx="4"/>
              <a:endCxn id="465959" idx="2"/>
            </p:cNvCxnSpPr>
            <p:nvPr/>
          </p:nvCxnSpPr>
          <p:spPr bwMode="auto">
            <a:xfrm rot="16200000" flipH="1">
              <a:off x="328" y="1888"/>
              <a:ext cx="488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5961" name="Line 41"/>
            <p:cNvSpPr>
              <a:spLocks noChangeShapeType="1"/>
            </p:cNvSpPr>
            <p:nvPr/>
          </p:nvSpPr>
          <p:spPr bwMode="auto">
            <a:xfrm>
              <a:off x="612" y="1344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62" name="Line 42"/>
            <p:cNvSpPr>
              <a:spLocks noChangeShapeType="1"/>
            </p:cNvSpPr>
            <p:nvPr/>
          </p:nvSpPr>
          <p:spPr bwMode="auto">
            <a:xfrm>
              <a:off x="385" y="890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63" name="Text Box 43"/>
            <p:cNvSpPr txBox="1">
              <a:spLocks noChangeArrowheads="1"/>
            </p:cNvSpPr>
            <p:nvPr/>
          </p:nvSpPr>
          <p:spPr bwMode="auto">
            <a:xfrm>
              <a:off x="657" y="170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5964" name="AutoShape 44"/>
            <p:cNvCxnSpPr>
              <a:cxnSpLocks noChangeShapeType="1"/>
              <a:stCxn id="465957" idx="0"/>
              <a:endCxn id="465958" idx="2"/>
            </p:cNvCxnSpPr>
            <p:nvPr/>
          </p:nvCxnSpPr>
          <p:spPr bwMode="auto">
            <a:xfrm rot="16200000">
              <a:off x="339" y="980"/>
              <a:ext cx="465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5965" name="Text Box 45"/>
            <p:cNvSpPr txBox="1">
              <a:spLocks noChangeArrowheads="1"/>
            </p:cNvSpPr>
            <p:nvPr/>
          </p:nvSpPr>
          <p:spPr bwMode="auto">
            <a:xfrm>
              <a:off x="430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5966" name="Rectangle 46"/>
            <p:cNvSpPr>
              <a:spLocks noChangeArrowheads="1"/>
            </p:cNvSpPr>
            <p:nvPr/>
          </p:nvSpPr>
          <p:spPr bwMode="auto">
            <a:xfrm>
              <a:off x="1701" y="1525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67" name="Line 47"/>
            <p:cNvSpPr>
              <a:spLocks noChangeShapeType="1"/>
            </p:cNvSpPr>
            <p:nvPr/>
          </p:nvSpPr>
          <p:spPr bwMode="auto">
            <a:xfrm>
              <a:off x="793" y="107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68" name="Line 48"/>
            <p:cNvSpPr>
              <a:spLocks noChangeShapeType="1"/>
            </p:cNvSpPr>
            <p:nvPr/>
          </p:nvSpPr>
          <p:spPr bwMode="auto">
            <a:xfrm>
              <a:off x="1655" y="1071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69" name="Text Box 49"/>
            <p:cNvSpPr txBox="1">
              <a:spLocks noChangeArrowheads="1"/>
            </p:cNvSpPr>
            <p:nvPr/>
          </p:nvSpPr>
          <p:spPr bwMode="auto">
            <a:xfrm>
              <a:off x="612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5970" name="Text Box 50"/>
            <p:cNvSpPr txBox="1">
              <a:spLocks noChangeArrowheads="1"/>
            </p:cNvSpPr>
            <p:nvPr/>
          </p:nvSpPr>
          <p:spPr bwMode="auto">
            <a:xfrm>
              <a:off x="1490" y="1026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5971" name="Text Box 51"/>
            <p:cNvSpPr txBox="1">
              <a:spLocks noChangeArrowheads="1"/>
            </p:cNvSpPr>
            <p:nvPr/>
          </p:nvSpPr>
          <p:spPr bwMode="auto">
            <a:xfrm>
              <a:off x="1493" y="157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5972" name="Line 52"/>
            <p:cNvSpPr>
              <a:spLocks noChangeShapeType="1"/>
            </p:cNvSpPr>
            <p:nvPr/>
          </p:nvSpPr>
          <p:spPr bwMode="auto">
            <a:xfrm>
              <a:off x="884" y="1049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73" name="Line 53"/>
            <p:cNvSpPr>
              <a:spLocks noChangeShapeType="1"/>
            </p:cNvSpPr>
            <p:nvPr/>
          </p:nvSpPr>
          <p:spPr bwMode="auto">
            <a:xfrm>
              <a:off x="884" y="1751"/>
              <a:ext cx="0" cy="59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65974" name="Group 54"/>
            <p:cNvGrpSpPr>
              <a:grpSpLocks/>
            </p:cNvGrpSpPr>
            <p:nvPr/>
          </p:nvGrpSpPr>
          <p:grpSpPr bwMode="auto">
            <a:xfrm>
              <a:off x="770" y="1661"/>
              <a:ext cx="228" cy="68"/>
              <a:chOff x="736" y="1752"/>
              <a:chExt cx="228" cy="68"/>
            </a:xfrm>
          </p:grpSpPr>
          <p:sp>
            <p:nvSpPr>
              <p:cNvPr id="465975" name="Line 55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5976" name="Line 56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65977" name="Oval 57"/>
            <p:cNvSpPr>
              <a:spLocks noChangeArrowheads="1"/>
            </p:cNvSpPr>
            <p:nvPr/>
          </p:nvSpPr>
          <p:spPr bwMode="auto">
            <a:xfrm>
              <a:off x="1292" y="95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78" name="Oval 58"/>
            <p:cNvSpPr>
              <a:spLocks noChangeArrowheads="1"/>
            </p:cNvSpPr>
            <p:nvPr/>
          </p:nvSpPr>
          <p:spPr bwMode="auto">
            <a:xfrm>
              <a:off x="1292" y="234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79" name="Text Box 59"/>
            <p:cNvSpPr txBox="1">
              <a:spLocks noChangeArrowheads="1"/>
            </p:cNvSpPr>
            <p:nvPr/>
          </p:nvSpPr>
          <p:spPr bwMode="auto">
            <a:xfrm>
              <a:off x="1168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5980" name="Line 60"/>
            <p:cNvSpPr>
              <a:spLocks noChangeShapeType="1"/>
            </p:cNvSpPr>
            <p:nvPr/>
          </p:nvSpPr>
          <p:spPr bwMode="auto">
            <a:xfrm>
              <a:off x="1247" y="1117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5981" name="Text Box 61"/>
            <p:cNvSpPr txBox="1">
              <a:spLocks noChangeArrowheads="1"/>
            </p:cNvSpPr>
            <p:nvPr/>
          </p:nvSpPr>
          <p:spPr bwMode="auto">
            <a:xfrm>
              <a:off x="1066" y="1026"/>
              <a:ext cx="1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65982" name="Group 62"/>
            <p:cNvGrpSpPr>
              <a:grpSpLocks/>
            </p:cNvGrpSpPr>
            <p:nvPr/>
          </p:nvGrpSpPr>
          <p:grpSpPr bwMode="auto">
            <a:xfrm>
              <a:off x="1338" y="1049"/>
              <a:ext cx="69" cy="1292"/>
              <a:chOff x="1338" y="1049"/>
              <a:chExt cx="69" cy="1292"/>
            </a:xfrm>
          </p:grpSpPr>
          <p:grpSp>
            <p:nvGrpSpPr>
              <p:cNvPr id="465983" name="Group 63"/>
              <p:cNvGrpSpPr>
                <a:grpSpLocks/>
              </p:cNvGrpSpPr>
              <p:nvPr/>
            </p:nvGrpSpPr>
            <p:grpSpPr bwMode="auto">
              <a:xfrm rot="5400000">
                <a:off x="1168" y="1693"/>
                <a:ext cx="410" cy="69"/>
                <a:chOff x="294" y="3589"/>
                <a:chExt cx="410" cy="69"/>
              </a:xfrm>
            </p:grpSpPr>
            <p:grpSp>
              <p:nvGrpSpPr>
                <p:cNvPr id="465984" name="Group 64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5985" name="Arc 6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5986" name="Arc 6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5987" name="Group 67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5988" name="Arc 6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5989" name="Arc 6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65990" name="Group 70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65991" name="Arc 7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65992" name="Arc 72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65993" name="Line 73"/>
              <p:cNvSpPr>
                <a:spLocks noChangeShapeType="1"/>
              </p:cNvSpPr>
              <p:nvPr/>
            </p:nvSpPr>
            <p:spPr bwMode="auto">
              <a:xfrm flipV="1">
                <a:off x="1338" y="1049"/>
                <a:ext cx="0" cy="47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65994" name="Line 74"/>
              <p:cNvSpPr>
                <a:spLocks noChangeShapeType="1"/>
              </p:cNvSpPr>
              <p:nvPr/>
            </p:nvSpPr>
            <p:spPr bwMode="auto">
              <a:xfrm>
                <a:off x="1338" y="1933"/>
                <a:ext cx="0" cy="40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465995" name="AutoShape 75"/>
            <p:cNvCxnSpPr>
              <a:cxnSpLocks noChangeShapeType="1"/>
              <a:stCxn id="465958" idx="6"/>
              <a:endCxn id="465977" idx="2"/>
            </p:cNvCxnSpPr>
            <p:nvPr/>
          </p:nvCxnSpPr>
          <p:spPr bwMode="auto">
            <a:xfrm>
              <a:off x="941" y="1002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5996" name="AutoShape 76"/>
            <p:cNvCxnSpPr>
              <a:cxnSpLocks noChangeShapeType="1"/>
              <a:stCxn id="465959" idx="6"/>
              <a:endCxn id="465978" idx="2"/>
            </p:cNvCxnSpPr>
            <p:nvPr/>
          </p:nvCxnSpPr>
          <p:spPr bwMode="auto">
            <a:xfrm>
              <a:off x="941" y="2387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5997" name="AutoShape 77"/>
            <p:cNvCxnSpPr>
              <a:cxnSpLocks noChangeShapeType="1"/>
              <a:stCxn id="465977" idx="6"/>
              <a:endCxn id="465966" idx="0"/>
            </p:cNvCxnSpPr>
            <p:nvPr/>
          </p:nvCxnSpPr>
          <p:spPr bwMode="auto">
            <a:xfrm>
              <a:off x="1395" y="1004"/>
              <a:ext cx="374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5998" name="AutoShape 78"/>
            <p:cNvCxnSpPr>
              <a:cxnSpLocks noChangeShapeType="1"/>
              <a:stCxn id="465966" idx="2"/>
              <a:endCxn id="465978" idx="6"/>
            </p:cNvCxnSpPr>
            <p:nvPr/>
          </p:nvCxnSpPr>
          <p:spPr bwMode="auto">
            <a:xfrm rot="5400000">
              <a:off x="1338" y="1957"/>
              <a:ext cx="487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65999" name="Object 79"/>
          <p:cNvGraphicFramePr>
            <a:graphicFrameLocks noChangeAspect="1"/>
          </p:cNvGraphicFramePr>
          <p:nvPr/>
        </p:nvGraphicFramePr>
        <p:xfrm>
          <a:off x="4649788" y="2205038"/>
          <a:ext cx="2586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14" name="Rovnice" r:id="rId12" imgW="1752480" imgH="431640" progId="Equation.3">
                  <p:embed/>
                </p:oleObj>
              </mc:Choice>
              <mc:Fallback>
                <p:oleObj name="Rovnice" r:id="rId12" imgW="1752480" imgH="43164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2205038"/>
                        <a:ext cx="2586037" cy="638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5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5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zapojení rezistoru, cívky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395536" y="980728"/>
            <a:ext cx="8424936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8288" indent="-2682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	Paralelní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řazení RLC - Vypočítejte kapacitu kondenzátoru, je-li frekvence zdroje 60 Hz, celkový proud 61 mA, odpor rezistoru je 5,5 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Ω,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cívkou 38 mA a indukčnost cívky je 3,4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611560" y="1990392"/>
            <a:ext cx="2016224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8288" indent="-2682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(C=5,36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F)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00905" y="2396405"/>
            <a:ext cx="8424936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8288" indent="-2682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Paralelní řazení RLC - Vypočítejte indukčnost cívky, je-li frekvence zdroje 50 Hz, celkový proud 20 mA, odpor rezistoru je 40 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Ω,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rezistorem 10 mA a kapacita kondenzátoru je 100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nF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11560" y="3465116"/>
            <a:ext cx="136367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8288" indent="-2682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L=42,6H)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39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5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řazení impedancí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3276600" y="765175"/>
            <a:ext cx="5616575" cy="26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Jednotlivé impedance mohou být tvořeny samostatnými prvky R, L, C nebo jejich sériovou kombinací.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Při praktických výpočtech je vhodnější použít pro výpočet komplexní čísla, obvod lze řešit i s využitím Pythagorovy věty.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Při výpočtu je třeba neustále brát v úvahu fázové posuny na jednotlivých prvcích.  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79388" y="3429000"/>
            <a:ext cx="8785225" cy="330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Postup výpočtu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	Výpočet dílčích reaktancí (jestliže již nejsou zadány)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2.	Výpočet impedancí Z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… - pomocí trojúhelníku odporů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3.	Výpočet fázových posunů (účiníků) v jednotlivých větvích – cos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…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4.	Výpočet celkového proudu v jednotlivých větvích –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5.	Výpočet složek proudů v jednotlivých větvích –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6.	Výpočet celkové činné a jalové složky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7.	Výpočet celkového proudu I, celkového účiníku cos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67973" name="Group 5"/>
          <p:cNvGrpSpPr>
            <a:grpSpLocks/>
          </p:cNvGrpSpPr>
          <p:nvPr/>
        </p:nvGrpSpPr>
        <p:grpSpPr bwMode="auto">
          <a:xfrm>
            <a:off x="189765" y="476672"/>
            <a:ext cx="2736850" cy="2808288"/>
            <a:chOff x="113" y="572"/>
            <a:chExt cx="1724" cy="1769"/>
          </a:xfrm>
        </p:grpSpPr>
        <p:sp>
          <p:nvSpPr>
            <p:cNvPr id="467974" name="Text Box 6"/>
            <p:cNvSpPr txBox="1">
              <a:spLocks noChangeArrowheads="1"/>
            </p:cNvSpPr>
            <p:nvPr/>
          </p:nvSpPr>
          <p:spPr bwMode="auto">
            <a:xfrm>
              <a:off x="431" y="572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7975" name="Oval 7"/>
            <p:cNvSpPr>
              <a:spLocks noChangeAspect="1" noChangeArrowheads="1"/>
            </p:cNvSpPr>
            <p:nvPr/>
          </p:nvSpPr>
          <p:spPr bwMode="auto">
            <a:xfrm>
              <a:off x="113" y="138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7976" name="Oval 8"/>
            <p:cNvSpPr>
              <a:spLocks noChangeArrowheads="1"/>
            </p:cNvSpPr>
            <p:nvPr/>
          </p:nvSpPr>
          <p:spPr bwMode="auto">
            <a:xfrm>
              <a:off x="816" y="86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77" name="Oval 9"/>
            <p:cNvSpPr>
              <a:spLocks noChangeArrowheads="1"/>
            </p:cNvSpPr>
            <p:nvPr/>
          </p:nvSpPr>
          <p:spPr bwMode="auto">
            <a:xfrm>
              <a:off x="816" y="225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7978" name="AutoShape 10"/>
            <p:cNvCxnSpPr>
              <a:cxnSpLocks noChangeShapeType="1"/>
              <a:stCxn id="467975" idx="4"/>
              <a:endCxn id="467977" idx="2"/>
            </p:cNvCxnSpPr>
            <p:nvPr/>
          </p:nvCxnSpPr>
          <p:spPr bwMode="auto">
            <a:xfrm rot="16200000" flipH="1">
              <a:off x="317" y="1808"/>
              <a:ext cx="488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7979" name="Line 11"/>
            <p:cNvSpPr>
              <a:spLocks noChangeShapeType="1"/>
            </p:cNvSpPr>
            <p:nvPr/>
          </p:nvSpPr>
          <p:spPr bwMode="auto">
            <a:xfrm>
              <a:off x="612" y="1253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80" name="Line 12"/>
            <p:cNvSpPr>
              <a:spLocks noChangeShapeType="1"/>
            </p:cNvSpPr>
            <p:nvPr/>
          </p:nvSpPr>
          <p:spPr bwMode="auto">
            <a:xfrm>
              <a:off x="385" y="7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81" name="Text Box 13"/>
            <p:cNvSpPr txBox="1">
              <a:spLocks noChangeArrowheads="1"/>
            </p:cNvSpPr>
            <p:nvPr/>
          </p:nvSpPr>
          <p:spPr bwMode="auto">
            <a:xfrm>
              <a:off x="637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467982" name="AutoShape 14"/>
            <p:cNvCxnSpPr>
              <a:cxnSpLocks noChangeShapeType="1"/>
              <a:stCxn id="467975" idx="0"/>
              <a:endCxn id="467976" idx="2"/>
            </p:cNvCxnSpPr>
            <p:nvPr/>
          </p:nvCxnSpPr>
          <p:spPr bwMode="auto">
            <a:xfrm rot="16200000">
              <a:off x="328" y="900"/>
              <a:ext cx="465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7983" name="Text Box 15"/>
            <p:cNvSpPr txBox="1">
              <a:spLocks noChangeArrowheads="1"/>
            </p:cNvSpPr>
            <p:nvPr/>
          </p:nvSpPr>
          <p:spPr bwMode="auto">
            <a:xfrm>
              <a:off x="430" y="120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7984" name="Rectangle 16"/>
            <p:cNvSpPr>
              <a:spLocks noChangeArrowheads="1"/>
            </p:cNvSpPr>
            <p:nvPr/>
          </p:nvSpPr>
          <p:spPr bwMode="auto">
            <a:xfrm>
              <a:off x="1701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85" name="Line 17"/>
            <p:cNvSpPr>
              <a:spLocks noChangeShapeType="1"/>
            </p:cNvSpPr>
            <p:nvPr/>
          </p:nvSpPr>
          <p:spPr bwMode="auto">
            <a:xfrm>
              <a:off x="793" y="98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86" name="Line 18"/>
            <p:cNvSpPr>
              <a:spLocks noChangeShapeType="1"/>
            </p:cNvSpPr>
            <p:nvPr/>
          </p:nvSpPr>
          <p:spPr bwMode="auto">
            <a:xfrm>
              <a:off x="1655" y="98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87" name="Text Box 19"/>
            <p:cNvSpPr txBox="1">
              <a:spLocks noChangeArrowheads="1"/>
            </p:cNvSpPr>
            <p:nvPr/>
          </p:nvSpPr>
          <p:spPr bwMode="auto">
            <a:xfrm>
              <a:off x="645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1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7988" name="Text Box 20"/>
            <p:cNvSpPr txBox="1">
              <a:spLocks noChangeArrowheads="1"/>
            </p:cNvSpPr>
            <p:nvPr/>
          </p:nvSpPr>
          <p:spPr bwMode="auto">
            <a:xfrm>
              <a:off x="1507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3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7989" name="Text Box 21"/>
            <p:cNvSpPr txBox="1">
              <a:spLocks noChangeArrowheads="1"/>
            </p:cNvSpPr>
            <p:nvPr/>
          </p:nvSpPr>
          <p:spPr bwMode="auto">
            <a:xfrm>
              <a:off x="1544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467990" name="Oval 22"/>
            <p:cNvSpPr>
              <a:spLocks noChangeArrowheads="1"/>
            </p:cNvSpPr>
            <p:nvPr/>
          </p:nvSpPr>
          <p:spPr bwMode="auto">
            <a:xfrm>
              <a:off x="1270" y="86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91" name="Oval 23"/>
            <p:cNvSpPr>
              <a:spLocks noChangeArrowheads="1"/>
            </p:cNvSpPr>
            <p:nvPr/>
          </p:nvSpPr>
          <p:spPr bwMode="auto">
            <a:xfrm>
              <a:off x="1270" y="225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92" name="Text Box 24"/>
            <p:cNvSpPr txBox="1">
              <a:spLocks noChangeArrowheads="1"/>
            </p:cNvSpPr>
            <p:nvPr/>
          </p:nvSpPr>
          <p:spPr bwMode="auto">
            <a:xfrm>
              <a:off x="1090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467993" name="Line 25"/>
            <p:cNvSpPr>
              <a:spLocks noChangeShapeType="1"/>
            </p:cNvSpPr>
            <p:nvPr/>
          </p:nvSpPr>
          <p:spPr bwMode="auto">
            <a:xfrm>
              <a:off x="1247" y="98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7994" name="Text Box 26"/>
            <p:cNvSpPr txBox="1">
              <a:spLocks noChangeArrowheads="1"/>
            </p:cNvSpPr>
            <p:nvPr/>
          </p:nvSpPr>
          <p:spPr bwMode="auto">
            <a:xfrm>
              <a:off x="1099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7995" name="AutoShape 27"/>
            <p:cNvCxnSpPr>
              <a:cxnSpLocks noChangeShapeType="1"/>
              <a:stCxn id="467976" idx="6"/>
              <a:endCxn id="467990" idx="2"/>
            </p:cNvCxnSpPr>
            <p:nvPr/>
          </p:nvCxnSpPr>
          <p:spPr bwMode="auto">
            <a:xfrm>
              <a:off x="919" y="911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996" name="AutoShape 28"/>
            <p:cNvCxnSpPr>
              <a:cxnSpLocks noChangeShapeType="1"/>
              <a:stCxn id="467977" idx="6"/>
              <a:endCxn id="467991" idx="2"/>
            </p:cNvCxnSpPr>
            <p:nvPr/>
          </p:nvCxnSpPr>
          <p:spPr bwMode="auto">
            <a:xfrm>
              <a:off x="919" y="2296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997" name="AutoShape 29"/>
            <p:cNvCxnSpPr>
              <a:cxnSpLocks noChangeShapeType="1"/>
              <a:stCxn id="467990" idx="6"/>
              <a:endCxn id="467984" idx="0"/>
            </p:cNvCxnSpPr>
            <p:nvPr/>
          </p:nvCxnSpPr>
          <p:spPr bwMode="auto">
            <a:xfrm>
              <a:off x="1373" y="913"/>
              <a:ext cx="396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7998" name="AutoShape 30"/>
            <p:cNvCxnSpPr>
              <a:cxnSpLocks noChangeShapeType="1"/>
              <a:stCxn id="467984" idx="2"/>
              <a:endCxn id="467991" idx="6"/>
            </p:cNvCxnSpPr>
            <p:nvPr/>
          </p:nvCxnSpPr>
          <p:spPr bwMode="auto">
            <a:xfrm rot="5400000">
              <a:off x="1327" y="1855"/>
              <a:ext cx="487" cy="39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7999" name="Rectangle 31"/>
            <p:cNvSpPr>
              <a:spLocks noChangeArrowheads="1"/>
            </p:cNvSpPr>
            <p:nvPr/>
          </p:nvSpPr>
          <p:spPr bwMode="auto">
            <a:xfrm>
              <a:off x="793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8000" name="Rectangle 32"/>
            <p:cNvSpPr>
              <a:spLocks noChangeArrowheads="1"/>
            </p:cNvSpPr>
            <p:nvPr/>
          </p:nvSpPr>
          <p:spPr bwMode="auto">
            <a:xfrm>
              <a:off x="1247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8001" name="AutoShape 33"/>
            <p:cNvCxnSpPr>
              <a:cxnSpLocks noChangeShapeType="1"/>
              <a:stCxn id="467976" idx="4"/>
              <a:endCxn id="467999" idx="0"/>
            </p:cNvCxnSpPr>
            <p:nvPr/>
          </p:nvCxnSpPr>
          <p:spPr bwMode="auto">
            <a:xfrm flipH="1">
              <a:off x="861" y="968"/>
              <a:ext cx="1" cy="45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002" name="AutoShape 34"/>
            <p:cNvCxnSpPr>
              <a:cxnSpLocks noChangeShapeType="1"/>
              <a:stCxn id="467999" idx="2"/>
              <a:endCxn id="467977" idx="0"/>
            </p:cNvCxnSpPr>
            <p:nvPr/>
          </p:nvCxnSpPr>
          <p:spPr bwMode="auto">
            <a:xfrm>
              <a:off x="861" y="1809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003" name="AutoShape 35"/>
            <p:cNvCxnSpPr>
              <a:cxnSpLocks noChangeShapeType="1"/>
              <a:stCxn id="467990" idx="4"/>
              <a:endCxn id="468000" idx="0"/>
            </p:cNvCxnSpPr>
            <p:nvPr/>
          </p:nvCxnSpPr>
          <p:spPr bwMode="auto">
            <a:xfrm flipH="1">
              <a:off x="1315" y="970"/>
              <a:ext cx="1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8004" name="AutoShape 36"/>
            <p:cNvCxnSpPr>
              <a:cxnSpLocks noChangeShapeType="1"/>
              <a:stCxn id="468000" idx="2"/>
              <a:endCxn id="467991" idx="0"/>
            </p:cNvCxnSpPr>
            <p:nvPr/>
          </p:nvCxnSpPr>
          <p:spPr bwMode="auto">
            <a:xfrm>
              <a:off x="1315" y="1809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7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7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7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647700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řazení impedancí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3203575" y="1125538"/>
            <a:ext cx="5761038" cy="21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Postup výpočtu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	Výpočet dílčích reaktancí (jestliže již nejsou zadány)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2.	Výpočet impedancí Z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… - pomocí trojúhelníku odporů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Obecně:</a:t>
            </a:r>
          </a:p>
        </p:txBody>
      </p:sp>
      <p:grpSp>
        <p:nvGrpSpPr>
          <p:cNvPr id="468997" name="Group 5"/>
          <p:cNvGrpSpPr>
            <a:grpSpLocks/>
          </p:cNvGrpSpPr>
          <p:nvPr/>
        </p:nvGrpSpPr>
        <p:grpSpPr bwMode="auto">
          <a:xfrm>
            <a:off x="179388" y="620713"/>
            <a:ext cx="2736850" cy="2808287"/>
            <a:chOff x="113" y="572"/>
            <a:chExt cx="1724" cy="1769"/>
          </a:xfrm>
        </p:grpSpPr>
        <p:sp>
          <p:nvSpPr>
            <p:cNvPr id="468998" name="Text Box 6"/>
            <p:cNvSpPr txBox="1">
              <a:spLocks noChangeArrowheads="1"/>
            </p:cNvSpPr>
            <p:nvPr/>
          </p:nvSpPr>
          <p:spPr bwMode="auto">
            <a:xfrm>
              <a:off x="431" y="572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8999" name="Oval 7"/>
            <p:cNvSpPr>
              <a:spLocks noChangeAspect="1" noChangeArrowheads="1"/>
            </p:cNvSpPr>
            <p:nvPr/>
          </p:nvSpPr>
          <p:spPr bwMode="auto">
            <a:xfrm>
              <a:off x="113" y="138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69000" name="Oval 8"/>
            <p:cNvSpPr>
              <a:spLocks noChangeArrowheads="1"/>
            </p:cNvSpPr>
            <p:nvPr/>
          </p:nvSpPr>
          <p:spPr bwMode="auto">
            <a:xfrm>
              <a:off x="816" y="86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01" name="Oval 9"/>
            <p:cNvSpPr>
              <a:spLocks noChangeArrowheads="1"/>
            </p:cNvSpPr>
            <p:nvPr/>
          </p:nvSpPr>
          <p:spPr bwMode="auto">
            <a:xfrm>
              <a:off x="816" y="225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9002" name="AutoShape 10"/>
            <p:cNvCxnSpPr>
              <a:cxnSpLocks noChangeShapeType="1"/>
              <a:stCxn id="468999" idx="4"/>
              <a:endCxn id="469001" idx="2"/>
            </p:cNvCxnSpPr>
            <p:nvPr/>
          </p:nvCxnSpPr>
          <p:spPr bwMode="auto">
            <a:xfrm rot="16200000" flipH="1">
              <a:off x="317" y="1808"/>
              <a:ext cx="488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9003" name="Line 11"/>
            <p:cNvSpPr>
              <a:spLocks noChangeShapeType="1"/>
            </p:cNvSpPr>
            <p:nvPr/>
          </p:nvSpPr>
          <p:spPr bwMode="auto">
            <a:xfrm>
              <a:off x="612" y="1253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04" name="Line 12"/>
            <p:cNvSpPr>
              <a:spLocks noChangeShapeType="1"/>
            </p:cNvSpPr>
            <p:nvPr/>
          </p:nvSpPr>
          <p:spPr bwMode="auto">
            <a:xfrm>
              <a:off x="385" y="7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05" name="Text Box 13"/>
            <p:cNvSpPr txBox="1">
              <a:spLocks noChangeArrowheads="1"/>
            </p:cNvSpPr>
            <p:nvPr/>
          </p:nvSpPr>
          <p:spPr bwMode="auto">
            <a:xfrm>
              <a:off x="637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469006" name="AutoShape 14"/>
            <p:cNvCxnSpPr>
              <a:cxnSpLocks noChangeShapeType="1"/>
              <a:stCxn id="468999" idx="0"/>
              <a:endCxn id="469000" idx="2"/>
            </p:cNvCxnSpPr>
            <p:nvPr/>
          </p:nvCxnSpPr>
          <p:spPr bwMode="auto">
            <a:xfrm rot="16200000">
              <a:off x="328" y="900"/>
              <a:ext cx="465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9007" name="Text Box 15"/>
            <p:cNvSpPr txBox="1">
              <a:spLocks noChangeArrowheads="1"/>
            </p:cNvSpPr>
            <p:nvPr/>
          </p:nvSpPr>
          <p:spPr bwMode="auto">
            <a:xfrm>
              <a:off x="430" y="120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9008" name="Rectangle 16"/>
            <p:cNvSpPr>
              <a:spLocks noChangeArrowheads="1"/>
            </p:cNvSpPr>
            <p:nvPr/>
          </p:nvSpPr>
          <p:spPr bwMode="auto">
            <a:xfrm>
              <a:off x="1701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09" name="Line 17"/>
            <p:cNvSpPr>
              <a:spLocks noChangeShapeType="1"/>
            </p:cNvSpPr>
            <p:nvPr/>
          </p:nvSpPr>
          <p:spPr bwMode="auto">
            <a:xfrm>
              <a:off x="793" y="98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10" name="Line 18"/>
            <p:cNvSpPr>
              <a:spLocks noChangeShapeType="1"/>
            </p:cNvSpPr>
            <p:nvPr/>
          </p:nvSpPr>
          <p:spPr bwMode="auto">
            <a:xfrm>
              <a:off x="1655" y="98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11" name="Text Box 19"/>
            <p:cNvSpPr txBox="1">
              <a:spLocks noChangeArrowheads="1"/>
            </p:cNvSpPr>
            <p:nvPr/>
          </p:nvSpPr>
          <p:spPr bwMode="auto">
            <a:xfrm>
              <a:off x="645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1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9012" name="Text Box 20"/>
            <p:cNvSpPr txBox="1">
              <a:spLocks noChangeArrowheads="1"/>
            </p:cNvSpPr>
            <p:nvPr/>
          </p:nvSpPr>
          <p:spPr bwMode="auto">
            <a:xfrm>
              <a:off x="1507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3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69013" name="Text Box 21"/>
            <p:cNvSpPr txBox="1">
              <a:spLocks noChangeArrowheads="1"/>
            </p:cNvSpPr>
            <p:nvPr/>
          </p:nvSpPr>
          <p:spPr bwMode="auto">
            <a:xfrm>
              <a:off x="1544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469014" name="Oval 22"/>
            <p:cNvSpPr>
              <a:spLocks noChangeArrowheads="1"/>
            </p:cNvSpPr>
            <p:nvPr/>
          </p:nvSpPr>
          <p:spPr bwMode="auto">
            <a:xfrm>
              <a:off x="1270" y="86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15" name="Oval 23"/>
            <p:cNvSpPr>
              <a:spLocks noChangeArrowheads="1"/>
            </p:cNvSpPr>
            <p:nvPr/>
          </p:nvSpPr>
          <p:spPr bwMode="auto">
            <a:xfrm>
              <a:off x="1270" y="225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16" name="Text Box 24"/>
            <p:cNvSpPr txBox="1">
              <a:spLocks noChangeArrowheads="1"/>
            </p:cNvSpPr>
            <p:nvPr/>
          </p:nvSpPr>
          <p:spPr bwMode="auto">
            <a:xfrm>
              <a:off x="1090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469017" name="Line 25"/>
            <p:cNvSpPr>
              <a:spLocks noChangeShapeType="1"/>
            </p:cNvSpPr>
            <p:nvPr/>
          </p:nvSpPr>
          <p:spPr bwMode="auto">
            <a:xfrm>
              <a:off x="1247" y="98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18" name="Text Box 26"/>
            <p:cNvSpPr txBox="1">
              <a:spLocks noChangeArrowheads="1"/>
            </p:cNvSpPr>
            <p:nvPr/>
          </p:nvSpPr>
          <p:spPr bwMode="auto">
            <a:xfrm>
              <a:off x="1099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69019" name="AutoShape 27"/>
            <p:cNvCxnSpPr>
              <a:cxnSpLocks noChangeShapeType="1"/>
              <a:stCxn id="469000" idx="6"/>
              <a:endCxn id="469014" idx="2"/>
            </p:cNvCxnSpPr>
            <p:nvPr/>
          </p:nvCxnSpPr>
          <p:spPr bwMode="auto">
            <a:xfrm>
              <a:off x="919" y="911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020" name="AutoShape 28"/>
            <p:cNvCxnSpPr>
              <a:cxnSpLocks noChangeShapeType="1"/>
              <a:stCxn id="469001" idx="6"/>
              <a:endCxn id="469015" idx="2"/>
            </p:cNvCxnSpPr>
            <p:nvPr/>
          </p:nvCxnSpPr>
          <p:spPr bwMode="auto">
            <a:xfrm>
              <a:off x="919" y="2296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021" name="AutoShape 29"/>
            <p:cNvCxnSpPr>
              <a:cxnSpLocks noChangeShapeType="1"/>
              <a:stCxn id="469014" idx="6"/>
              <a:endCxn id="469008" idx="0"/>
            </p:cNvCxnSpPr>
            <p:nvPr/>
          </p:nvCxnSpPr>
          <p:spPr bwMode="auto">
            <a:xfrm>
              <a:off x="1373" y="913"/>
              <a:ext cx="396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022" name="AutoShape 30"/>
            <p:cNvCxnSpPr>
              <a:cxnSpLocks noChangeShapeType="1"/>
              <a:stCxn id="469008" idx="2"/>
              <a:endCxn id="469015" idx="6"/>
            </p:cNvCxnSpPr>
            <p:nvPr/>
          </p:nvCxnSpPr>
          <p:spPr bwMode="auto">
            <a:xfrm rot="5400000">
              <a:off x="1327" y="1855"/>
              <a:ext cx="487" cy="39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9023" name="Rectangle 31"/>
            <p:cNvSpPr>
              <a:spLocks noChangeArrowheads="1"/>
            </p:cNvSpPr>
            <p:nvPr/>
          </p:nvSpPr>
          <p:spPr bwMode="auto">
            <a:xfrm>
              <a:off x="793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9024" name="Rectangle 32"/>
            <p:cNvSpPr>
              <a:spLocks noChangeArrowheads="1"/>
            </p:cNvSpPr>
            <p:nvPr/>
          </p:nvSpPr>
          <p:spPr bwMode="auto">
            <a:xfrm>
              <a:off x="1247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69025" name="AutoShape 33"/>
            <p:cNvCxnSpPr>
              <a:cxnSpLocks noChangeShapeType="1"/>
              <a:stCxn id="469000" idx="4"/>
              <a:endCxn id="469023" idx="0"/>
            </p:cNvCxnSpPr>
            <p:nvPr/>
          </p:nvCxnSpPr>
          <p:spPr bwMode="auto">
            <a:xfrm flipH="1">
              <a:off x="861" y="968"/>
              <a:ext cx="1" cy="45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026" name="AutoShape 34"/>
            <p:cNvCxnSpPr>
              <a:cxnSpLocks noChangeShapeType="1"/>
              <a:stCxn id="469023" idx="2"/>
              <a:endCxn id="469001" idx="0"/>
            </p:cNvCxnSpPr>
            <p:nvPr/>
          </p:nvCxnSpPr>
          <p:spPr bwMode="auto">
            <a:xfrm>
              <a:off x="861" y="1809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027" name="AutoShape 35"/>
            <p:cNvCxnSpPr>
              <a:cxnSpLocks noChangeShapeType="1"/>
              <a:stCxn id="469014" idx="4"/>
              <a:endCxn id="469024" idx="0"/>
            </p:cNvCxnSpPr>
            <p:nvPr/>
          </p:nvCxnSpPr>
          <p:spPr bwMode="auto">
            <a:xfrm flipH="1">
              <a:off x="1315" y="970"/>
              <a:ext cx="1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9028" name="AutoShape 36"/>
            <p:cNvCxnSpPr>
              <a:cxnSpLocks noChangeShapeType="1"/>
              <a:stCxn id="469024" idx="2"/>
              <a:endCxn id="469015" idx="0"/>
            </p:cNvCxnSpPr>
            <p:nvPr/>
          </p:nvCxnSpPr>
          <p:spPr bwMode="auto">
            <a:xfrm>
              <a:off x="1315" y="1809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69029" name="Object 37"/>
          <p:cNvGraphicFramePr>
            <a:graphicFrameLocks noChangeAspect="1"/>
          </p:cNvGraphicFramePr>
          <p:nvPr/>
        </p:nvGraphicFramePr>
        <p:xfrm>
          <a:off x="4643438" y="2924175"/>
          <a:ext cx="26812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11" name="Rovnice" r:id="rId3" imgW="1434960" imgH="291960" progId="Equation.3">
                  <p:embed/>
                </p:oleObj>
              </mc:Choice>
              <mc:Fallback>
                <p:oleObj name="Rovnice" r:id="rId3" imgW="1434960" imgH="29196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924175"/>
                        <a:ext cx="2681287" cy="547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30" name="Rectangle 38"/>
          <p:cNvSpPr>
            <a:spLocks noChangeArrowheads="1"/>
          </p:cNvSpPr>
          <p:nvPr/>
        </p:nvSpPr>
        <p:spPr bwMode="auto">
          <a:xfrm>
            <a:off x="179388" y="3789363"/>
            <a:ext cx="878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3.	Výpočet fázových posunů (účiníků) v jednotlivých větvích – cos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…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Obecně:</a:t>
            </a:r>
          </a:p>
        </p:txBody>
      </p:sp>
      <p:graphicFrame>
        <p:nvGraphicFramePr>
          <p:cNvPr id="469031" name="Object 39"/>
          <p:cNvGraphicFramePr>
            <a:graphicFrameLocks noChangeAspect="1"/>
          </p:cNvGraphicFramePr>
          <p:nvPr/>
        </p:nvGraphicFramePr>
        <p:xfrm>
          <a:off x="1619250" y="4508500"/>
          <a:ext cx="11636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12" name="Rovnice" r:id="rId5" imgW="647640" imgH="393480" progId="Equation.3">
                  <p:embed/>
                </p:oleObj>
              </mc:Choice>
              <mc:Fallback>
                <p:oleObj name="Rovnice" r:id="rId5" imgW="647640" imgH="393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508500"/>
                        <a:ext cx="1163638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35" name="Rectangle 43"/>
          <p:cNvSpPr>
            <a:spLocks noChangeArrowheads="1"/>
          </p:cNvSpPr>
          <p:nvPr/>
        </p:nvSpPr>
        <p:spPr bwMode="auto">
          <a:xfrm>
            <a:off x="179388" y="5445125"/>
            <a:ext cx="576103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4.	Výpočet celkového proudu v jednotlivých větvích –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…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Obecně:</a:t>
            </a:r>
          </a:p>
        </p:txBody>
      </p:sp>
      <p:graphicFrame>
        <p:nvGraphicFramePr>
          <p:cNvPr id="469036" name="Object 44"/>
          <p:cNvGraphicFramePr>
            <a:graphicFrameLocks noChangeAspect="1"/>
          </p:cNvGraphicFramePr>
          <p:nvPr/>
        </p:nvGraphicFramePr>
        <p:xfrm>
          <a:off x="3840163" y="5846763"/>
          <a:ext cx="9477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13" name="Rovnice" r:id="rId7" imgW="419040" imgH="393480" progId="Equation.3">
                  <p:embed/>
                </p:oleObj>
              </mc:Choice>
              <mc:Fallback>
                <p:oleObj name="Rovnice" r:id="rId7" imgW="41904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846763"/>
                        <a:ext cx="947737" cy="895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9041" name="Picture 49" descr="MC900440641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462438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9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9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9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řazení impedancí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70020" name="Group 4"/>
          <p:cNvGrpSpPr>
            <a:grpSpLocks/>
          </p:cNvGrpSpPr>
          <p:nvPr/>
        </p:nvGrpSpPr>
        <p:grpSpPr bwMode="auto">
          <a:xfrm>
            <a:off x="179388" y="620713"/>
            <a:ext cx="2736850" cy="2808287"/>
            <a:chOff x="113" y="572"/>
            <a:chExt cx="1724" cy="1769"/>
          </a:xfrm>
        </p:grpSpPr>
        <p:sp>
          <p:nvSpPr>
            <p:cNvPr id="470021" name="Text Box 5"/>
            <p:cNvSpPr txBox="1">
              <a:spLocks noChangeArrowheads="1"/>
            </p:cNvSpPr>
            <p:nvPr/>
          </p:nvSpPr>
          <p:spPr bwMode="auto">
            <a:xfrm>
              <a:off x="431" y="572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0022" name="Oval 6"/>
            <p:cNvSpPr>
              <a:spLocks noChangeAspect="1" noChangeArrowheads="1"/>
            </p:cNvSpPr>
            <p:nvPr/>
          </p:nvSpPr>
          <p:spPr bwMode="auto">
            <a:xfrm>
              <a:off x="113" y="138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70023" name="Oval 7"/>
            <p:cNvSpPr>
              <a:spLocks noChangeArrowheads="1"/>
            </p:cNvSpPr>
            <p:nvPr/>
          </p:nvSpPr>
          <p:spPr bwMode="auto">
            <a:xfrm>
              <a:off x="816" y="86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24" name="Oval 8"/>
            <p:cNvSpPr>
              <a:spLocks noChangeArrowheads="1"/>
            </p:cNvSpPr>
            <p:nvPr/>
          </p:nvSpPr>
          <p:spPr bwMode="auto">
            <a:xfrm>
              <a:off x="816" y="225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0025" name="AutoShape 9"/>
            <p:cNvCxnSpPr>
              <a:cxnSpLocks noChangeShapeType="1"/>
              <a:stCxn id="470022" idx="4"/>
              <a:endCxn id="470024" idx="2"/>
            </p:cNvCxnSpPr>
            <p:nvPr/>
          </p:nvCxnSpPr>
          <p:spPr bwMode="auto">
            <a:xfrm rot="16200000" flipH="1">
              <a:off x="317" y="1808"/>
              <a:ext cx="488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0026" name="Line 10"/>
            <p:cNvSpPr>
              <a:spLocks noChangeShapeType="1"/>
            </p:cNvSpPr>
            <p:nvPr/>
          </p:nvSpPr>
          <p:spPr bwMode="auto">
            <a:xfrm>
              <a:off x="612" y="1253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27" name="Line 11"/>
            <p:cNvSpPr>
              <a:spLocks noChangeShapeType="1"/>
            </p:cNvSpPr>
            <p:nvPr/>
          </p:nvSpPr>
          <p:spPr bwMode="auto">
            <a:xfrm>
              <a:off x="385" y="7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28" name="Text Box 12"/>
            <p:cNvSpPr txBox="1">
              <a:spLocks noChangeArrowheads="1"/>
            </p:cNvSpPr>
            <p:nvPr/>
          </p:nvSpPr>
          <p:spPr bwMode="auto">
            <a:xfrm>
              <a:off x="637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470029" name="AutoShape 13"/>
            <p:cNvCxnSpPr>
              <a:cxnSpLocks noChangeShapeType="1"/>
              <a:stCxn id="470022" idx="0"/>
              <a:endCxn id="470023" idx="2"/>
            </p:cNvCxnSpPr>
            <p:nvPr/>
          </p:nvCxnSpPr>
          <p:spPr bwMode="auto">
            <a:xfrm rot="16200000">
              <a:off x="328" y="900"/>
              <a:ext cx="465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0030" name="Text Box 14"/>
            <p:cNvSpPr txBox="1">
              <a:spLocks noChangeArrowheads="1"/>
            </p:cNvSpPr>
            <p:nvPr/>
          </p:nvSpPr>
          <p:spPr bwMode="auto">
            <a:xfrm>
              <a:off x="430" y="120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0031" name="Rectangle 15"/>
            <p:cNvSpPr>
              <a:spLocks noChangeArrowheads="1"/>
            </p:cNvSpPr>
            <p:nvPr/>
          </p:nvSpPr>
          <p:spPr bwMode="auto">
            <a:xfrm>
              <a:off x="1701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32" name="Line 16"/>
            <p:cNvSpPr>
              <a:spLocks noChangeShapeType="1"/>
            </p:cNvSpPr>
            <p:nvPr/>
          </p:nvSpPr>
          <p:spPr bwMode="auto">
            <a:xfrm>
              <a:off x="793" y="98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33" name="Line 17"/>
            <p:cNvSpPr>
              <a:spLocks noChangeShapeType="1"/>
            </p:cNvSpPr>
            <p:nvPr/>
          </p:nvSpPr>
          <p:spPr bwMode="auto">
            <a:xfrm>
              <a:off x="1655" y="982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34" name="Text Box 18"/>
            <p:cNvSpPr txBox="1">
              <a:spLocks noChangeArrowheads="1"/>
            </p:cNvSpPr>
            <p:nvPr/>
          </p:nvSpPr>
          <p:spPr bwMode="auto">
            <a:xfrm>
              <a:off x="645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1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0035" name="Text Box 19"/>
            <p:cNvSpPr txBox="1">
              <a:spLocks noChangeArrowheads="1"/>
            </p:cNvSpPr>
            <p:nvPr/>
          </p:nvSpPr>
          <p:spPr bwMode="auto">
            <a:xfrm>
              <a:off x="1507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3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0036" name="Text Box 20"/>
            <p:cNvSpPr txBox="1">
              <a:spLocks noChangeArrowheads="1"/>
            </p:cNvSpPr>
            <p:nvPr/>
          </p:nvSpPr>
          <p:spPr bwMode="auto">
            <a:xfrm>
              <a:off x="1544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470037" name="Oval 21"/>
            <p:cNvSpPr>
              <a:spLocks noChangeArrowheads="1"/>
            </p:cNvSpPr>
            <p:nvPr/>
          </p:nvSpPr>
          <p:spPr bwMode="auto">
            <a:xfrm>
              <a:off x="1270" y="86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38" name="Oval 22"/>
            <p:cNvSpPr>
              <a:spLocks noChangeArrowheads="1"/>
            </p:cNvSpPr>
            <p:nvPr/>
          </p:nvSpPr>
          <p:spPr bwMode="auto">
            <a:xfrm>
              <a:off x="1270" y="225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39" name="Text Box 23"/>
            <p:cNvSpPr txBox="1">
              <a:spLocks noChangeArrowheads="1"/>
            </p:cNvSpPr>
            <p:nvPr/>
          </p:nvSpPr>
          <p:spPr bwMode="auto">
            <a:xfrm>
              <a:off x="1090" y="178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470040" name="Line 24"/>
            <p:cNvSpPr>
              <a:spLocks noChangeShapeType="1"/>
            </p:cNvSpPr>
            <p:nvPr/>
          </p:nvSpPr>
          <p:spPr bwMode="auto">
            <a:xfrm>
              <a:off x="1247" y="981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41" name="Text Box 25"/>
            <p:cNvSpPr txBox="1">
              <a:spLocks noChangeArrowheads="1"/>
            </p:cNvSpPr>
            <p:nvPr/>
          </p:nvSpPr>
          <p:spPr bwMode="auto">
            <a:xfrm>
              <a:off x="1099" y="935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70042" name="AutoShape 26"/>
            <p:cNvCxnSpPr>
              <a:cxnSpLocks noChangeShapeType="1"/>
              <a:stCxn id="470023" idx="6"/>
              <a:endCxn id="470037" idx="2"/>
            </p:cNvCxnSpPr>
            <p:nvPr/>
          </p:nvCxnSpPr>
          <p:spPr bwMode="auto">
            <a:xfrm>
              <a:off x="919" y="911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0043" name="AutoShape 27"/>
            <p:cNvCxnSpPr>
              <a:cxnSpLocks noChangeShapeType="1"/>
              <a:stCxn id="470024" idx="6"/>
              <a:endCxn id="470038" idx="2"/>
            </p:cNvCxnSpPr>
            <p:nvPr/>
          </p:nvCxnSpPr>
          <p:spPr bwMode="auto">
            <a:xfrm>
              <a:off x="919" y="2296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0044" name="AutoShape 28"/>
            <p:cNvCxnSpPr>
              <a:cxnSpLocks noChangeShapeType="1"/>
              <a:stCxn id="470037" idx="6"/>
              <a:endCxn id="470031" idx="0"/>
            </p:cNvCxnSpPr>
            <p:nvPr/>
          </p:nvCxnSpPr>
          <p:spPr bwMode="auto">
            <a:xfrm>
              <a:off x="1373" y="913"/>
              <a:ext cx="396" cy="50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0045" name="AutoShape 29"/>
            <p:cNvCxnSpPr>
              <a:cxnSpLocks noChangeShapeType="1"/>
              <a:stCxn id="470031" idx="2"/>
              <a:endCxn id="470038" idx="6"/>
            </p:cNvCxnSpPr>
            <p:nvPr/>
          </p:nvCxnSpPr>
          <p:spPr bwMode="auto">
            <a:xfrm rot="5400000">
              <a:off x="1327" y="1855"/>
              <a:ext cx="487" cy="39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0046" name="Rectangle 30"/>
            <p:cNvSpPr>
              <a:spLocks noChangeArrowheads="1"/>
            </p:cNvSpPr>
            <p:nvPr/>
          </p:nvSpPr>
          <p:spPr bwMode="auto">
            <a:xfrm>
              <a:off x="793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0047" name="Rectangle 31"/>
            <p:cNvSpPr>
              <a:spLocks noChangeArrowheads="1"/>
            </p:cNvSpPr>
            <p:nvPr/>
          </p:nvSpPr>
          <p:spPr bwMode="auto">
            <a:xfrm>
              <a:off x="1247" y="143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0048" name="AutoShape 32"/>
            <p:cNvCxnSpPr>
              <a:cxnSpLocks noChangeShapeType="1"/>
              <a:stCxn id="470023" idx="4"/>
              <a:endCxn id="470046" idx="0"/>
            </p:cNvCxnSpPr>
            <p:nvPr/>
          </p:nvCxnSpPr>
          <p:spPr bwMode="auto">
            <a:xfrm flipH="1">
              <a:off x="861" y="968"/>
              <a:ext cx="1" cy="45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0049" name="AutoShape 33"/>
            <p:cNvCxnSpPr>
              <a:cxnSpLocks noChangeShapeType="1"/>
              <a:stCxn id="470046" idx="2"/>
              <a:endCxn id="470024" idx="0"/>
            </p:cNvCxnSpPr>
            <p:nvPr/>
          </p:nvCxnSpPr>
          <p:spPr bwMode="auto">
            <a:xfrm>
              <a:off x="861" y="1809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0050" name="AutoShape 34"/>
            <p:cNvCxnSpPr>
              <a:cxnSpLocks noChangeShapeType="1"/>
              <a:stCxn id="470037" idx="4"/>
              <a:endCxn id="470047" idx="0"/>
            </p:cNvCxnSpPr>
            <p:nvPr/>
          </p:nvCxnSpPr>
          <p:spPr bwMode="auto">
            <a:xfrm flipH="1">
              <a:off x="1315" y="970"/>
              <a:ext cx="1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0051" name="AutoShape 35"/>
            <p:cNvCxnSpPr>
              <a:cxnSpLocks noChangeShapeType="1"/>
              <a:stCxn id="470047" idx="2"/>
              <a:endCxn id="470038" idx="0"/>
            </p:cNvCxnSpPr>
            <p:nvPr/>
          </p:nvCxnSpPr>
          <p:spPr bwMode="auto">
            <a:xfrm>
              <a:off x="1315" y="1809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70056" name="Object 40"/>
          <p:cNvGraphicFramePr>
            <a:graphicFrameLocks noChangeAspect="1"/>
          </p:cNvGraphicFramePr>
          <p:nvPr/>
        </p:nvGraphicFramePr>
        <p:xfrm>
          <a:off x="5508625" y="1916113"/>
          <a:ext cx="20161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33" name="Rovnice" r:id="rId3" imgW="825480" imgH="228600" progId="Equation.3">
                  <p:embed/>
                </p:oleObj>
              </mc:Choice>
              <mc:Fallback>
                <p:oleObj name="Rovnice" r:id="rId3" imgW="82548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16113"/>
                        <a:ext cx="2016125" cy="560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58" name="Rectangle 42"/>
          <p:cNvSpPr>
            <a:spLocks noChangeArrowheads="1"/>
          </p:cNvSpPr>
          <p:nvPr/>
        </p:nvSpPr>
        <p:spPr bwMode="auto">
          <a:xfrm>
            <a:off x="3421063" y="1125538"/>
            <a:ext cx="53276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5.	Výpočet složek proudů v jednotlivých větvích –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Činná složka:</a:t>
            </a:r>
          </a:p>
        </p:txBody>
      </p:sp>
      <p:sp>
        <p:nvSpPr>
          <p:cNvPr id="470059" name="Rectangle 43"/>
          <p:cNvSpPr>
            <a:spLocks noChangeArrowheads="1"/>
          </p:cNvSpPr>
          <p:nvPr/>
        </p:nvSpPr>
        <p:spPr bwMode="auto">
          <a:xfrm>
            <a:off x="3635375" y="2708275"/>
            <a:ext cx="1943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Jalová složka:</a:t>
            </a:r>
          </a:p>
        </p:txBody>
      </p:sp>
      <p:graphicFrame>
        <p:nvGraphicFramePr>
          <p:cNvPr id="470060" name="Object 44"/>
          <p:cNvGraphicFramePr>
            <a:graphicFrameLocks noChangeAspect="1"/>
          </p:cNvGraphicFramePr>
          <p:nvPr/>
        </p:nvGraphicFramePr>
        <p:xfrm>
          <a:off x="5508625" y="2592388"/>
          <a:ext cx="1511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34" name="Rovnice" r:id="rId5" imgW="799920" imgH="241200" progId="Equation.3">
                  <p:embed/>
                </p:oleObj>
              </mc:Choice>
              <mc:Fallback>
                <p:oleObj name="Rovnice" r:id="rId5" imgW="799920" imgH="241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92388"/>
                        <a:ext cx="15113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61" name="Object 45"/>
          <p:cNvGraphicFramePr>
            <a:graphicFrameLocks noChangeAspect="1"/>
          </p:cNvGraphicFramePr>
          <p:nvPr/>
        </p:nvGraphicFramePr>
        <p:xfrm>
          <a:off x="5508625" y="3127375"/>
          <a:ext cx="15224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35" name="Rovnice" r:id="rId7" imgW="863280" imgH="291960" progId="Equation.3">
                  <p:embed/>
                </p:oleObj>
              </mc:Choice>
              <mc:Fallback>
                <p:oleObj name="Rovnice" r:id="rId7" imgW="863280" imgH="29196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127375"/>
                        <a:ext cx="1522413" cy="517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62" name="Rectangle 46"/>
          <p:cNvSpPr>
            <a:spLocks noChangeArrowheads="1"/>
          </p:cNvSpPr>
          <p:nvPr/>
        </p:nvSpPr>
        <p:spPr bwMode="auto">
          <a:xfrm>
            <a:off x="107950" y="3716338"/>
            <a:ext cx="87852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6.	Výpočet celkové činné a jalové složky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a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Obecně:</a:t>
            </a:r>
          </a:p>
        </p:txBody>
      </p:sp>
      <p:graphicFrame>
        <p:nvGraphicFramePr>
          <p:cNvPr id="470063" name="Object 47"/>
          <p:cNvGraphicFramePr>
            <a:graphicFrameLocks noChangeAspect="1"/>
          </p:cNvGraphicFramePr>
          <p:nvPr/>
        </p:nvGraphicFramePr>
        <p:xfrm>
          <a:off x="1619250" y="4133850"/>
          <a:ext cx="30448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36" name="Rovnice" r:id="rId9" imgW="1346040" imgH="228600" progId="Equation.3">
                  <p:embed/>
                </p:oleObj>
              </mc:Choice>
              <mc:Fallback>
                <p:oleObj name="Rovnice" r:id="rId9" imgW="1346040" imgH="2286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33850"/>
                        <a:ext cx="3044825" cy="519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64" name="Object 48"/>
          <p:cNvGraphicFramePr>
            <a:graphicFrameLocks noChangeAspect="1"/>
          </p:cNvGraphicFramePr>
          <p:nvPr/>
        </p:nvGraphicFramePr>
        <p:xfrm>
          <a:off x="4840288" y="4105275"/>
          <a:ext cx="30448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37" name="Rovnice" r:id="rId11" imgW="1346040" imgH="241200" progId="Equation.3">
                  <p:embed/>
                </p:oleObj>
              </mc:Choice>
              <mc:Fallback>
                <p:oleObj name="Rovnice" r:id="rId11" imgW="1346040" imgH="2412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4105275"/>
                        <a:ext cx="3044825" cy="547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65" name="Rectangle 49"/>
          <p:cNvSpPr>
            <a:spLocks noChangeArrowheads="1"/>
          </p:cNvSpPr>
          <p:nvPr/>
        </p:nvSpPr>
        <p:spPr bwMode="auto">
          <a:xfrm>
            <a:off x="142875" y="5427663"/>
            <a:ext cx="7092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7.	Výpočet celkového proudu I, celkového účiníku cos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0066" name="Object 50"/>
          <p:cNvGraphicFramePr>
            <a:graphicFrameLocks noChangeAspect="1"/>
          </p:cNvGraphicFramePr>
          <p:nvPr/>
        </p:nvGraphicFramePr>
        <p:xfrm>
          <a:off x="5581650" y="5921375"/>
          <a:ext cx="17986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38" name="Rovnice" r:id="rId13" imgW="812520" imgH="304560" progId="Equation.3">
                  <p:embed/>
                </p:oleObj>
              </mc:Choice>
              <mc:Fallback>
                <p:oleObj name="Rovnice" r:id="rId13" imgW="812520" imgH="30456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5921375"/>
                        <a:ext cx="1798638" cy="676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67" name="Object 51"/>
          <p:cNvGraphicFramePr>
            <a:graphicFrameLocks noChangeAspect="1"/>
          </p:cNvGraphicFramePr>
          <p:nvPr/>
        </p:nvGraphicFramePr>
        <p:xfrm>
          <a:off x="7515225" y="5702300"/>
          <a:ext cx="15208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39" name="Rovnice" r:id="rId15" imgW="672840" imgH="393480" progId="Equation.3">
                  <p:embed/>
                </p:oleObj>
              </mc:Choice>
              <mc:Fallback>
                <p:oleObj name="Rovnice" r:id="rId15" imgW="672840" imgH="3934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5702300"/>
                        <a:ext cx="1520825" cy="895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71" name="Rectangle 55"/>
          <p:cNvSpPr>
            <a:spLocks noChangeArrowheads="1"/>
          </p:cNvSpPr>
          <p:nvPr/>
        </p:nvSpPr>
        <p:spPr bwMode="auto">
          <a:xfrm>
            <a:off x="179388" y="4797425"/>
            <a:ext cx="8785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Indukční jalové složky jsou záporné, kapacitní jalové složky jsou kladné</a:t>
            </a:r>
            <a:endParaRPr lang="cs-CZ" altLang="cs-CZ" sz="2000" b="1" u="sng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70078" name="Picture 62" descr="MC900349648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773238"/>
            <a:ext cx="642938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0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0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0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0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7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řazení impedancí - příklad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3276600" y="765175"/>
            <a:ext cx="5616575" cy="18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celkový proud a účiník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 větev – ideální rezistor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2k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větev – skutečná cívka L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0,5 H,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1k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větev – ideální kondenzátor C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0,3F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zdroje je 50V, 500Hz.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179388" y="3378995"/>
            <a:ext cx="6769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	Výpočet dílčích reaktancí (jestliže již nejsou zadány)</a:t>
            </a:r>
          </a:p>
        </p:txBody>
      </p:sp>
      <p:graphicFrame>
        <p:nvGraphicFramePr>
          <p:cNvPr id="471077" name="Object 37"/>
          <p:cNvGraphicFramePr>
            <a:graphicFrameLocks noChangeAspect="1"/>
          </p:cNvGraphicFramePr>
          <p:nvPr/>
        </p:nvGraphicFramePr>
        <p:xfrm>
          <a:off x="447675" y="3860800"/>
          <a:ext cx="5154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2" name="Rovnice" r:id="rId3" imgW="2819160" imgH="215640" progId="Equation.3">
                  <p:embed/>
                </p:oleObj>
              </mc:Choice>
              <mc:Fallback>
                <p:oleObj name="Rovnice" r:id="rId3" imgW="2819160" imgH="2156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60800"/>
                        <a:ext cx="5154613" cy="398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8" name="Object 38"/>
          <p:cNvGraphicFramePr>
            <a:graphicFrameLocks noChangeAspect="1"/>
          </p:cNvGraphicFramePr>
          <p:nvPr/>
        </p:nvGraphicFramePr>
        <p:xfrm>
          <a:off x="460375" y="4356100"/>
          <a:ext cx="51292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3" name="Rovnice" r:id="rId5" imgW="3251160" imgH="431640" progId="Equation.3">
                  <p:embed/>
                </p:oleObj>
              </mc:Choice>
              <mc:Fallback>
                <p:oleObj name="Rovnice" r:id="rId5" imgW="3251160" imgH="431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356100"/>
                        <a:ext cx="5129213" cy="684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9" name="Rectangle 39"/>
          <p:cNvSpPr>
            <a:spLocks noChangeArrowheads="1"/>
          </p:cNvSpPr>
          <p:nvPr/>
        </p:nvSpPr>
        <p:spPr bwMode="auto">
          <a:xfrm>
            <a:off x="250825" y="5229225"/>
            <a:ext cx="3889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2.	Výpočet impedancí Z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71080" name="Object 40"/>
          <p:cNvGraphicFramePr>
            <a:graphicFrameLocks noChangeAspect="1"/>
          </p:cNvGraphicFramePr>
          <p:nvPr/>
        </p:nvGraphicFramePr>
        <p:xfrm>
          <a:off x="4205288" y="5157788"/>
          <a:ext cx="2022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4" name="Rovnice" r:id="rId7" imgW="901440" imgH="215640" progId="Equation.3">
                  <p:embed/>
                </p:oleObj>
              </mc:Choice>
              <mc:Fallback>
                <p:oleObj name="Rovnice" r:id="rId7" imgW="901440" imgH="2156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5157788"/>
                        <a:ext cx="2022475" cy="485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1" name="Object 41"/>
          <p:cNvGraphicFramePr>
            <a:graphicFrameLocks noChangeAspect="1"/>
          </p:cNvGraphicFramePr>
          <p:nvPr/>
        </p:nvGraphicFramePr>
        <p:xfrm>
          <a:off x="1784350" y="5680075"/>
          <a:ext cx="44434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5" name="Rovnice" r:id="rId9" imgW="2425680" imgH="279360" progId="Equation.3">
                  <p:embed/>
                </p:oleObj>
              </mc:Choice>
              <mc:Fallback>
                <p:oleObj name="Rovnice" r:id="rId9" imgW="2425680" imgH="27936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5680075"/>
                        <a:ext cx="4443413" cy="51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2" name="Object 42"/>
          <p:cNvGraphicFramePr>
            <a:graphicFrameLocks noChangeAspect="1"/>
          </p:cNvGraphicFramePr>
          <p:nvPr/>
        </p:nvGraphicFramePr>
        <p:xfrm>
          <a:off x="3683000" y="6248400"/>
          <a:ext cx="25447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6" name="Rovnice" r:id="rId11" imgW="1180800" imgH="228600" progId="Equation.3">
                  <p:embed/>
                </p:oleObj>
              </mc:Choice>
              <mc:Fallback>
                <p:oleObj name="Rovnice" r:id="rId11" imgW="118080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6248400"/>
                        <a:ext cx="2544763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4" name="Picture 44" descr="MC900088654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66687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1151" name="Group 111"/>
          <p:cNvGrpSpPr>
            <a:grpSpLocks/>
          </p:cNvGrpSpPr>
          <p:nvPr/>
        </p:nvGrpSpPr>
        <p:grpSpPr bwMode="auto">
          <a:xfrm>
            <a:off x="179388" y="476250"/>
            <a:ext cx="2809875" cy="2808288"/>
            <a:chOff x="113" y="300"/>
            <a:chExt cx="1770" cy="1769"/>
          </a:xfrm>
        </p:grpSpPr>
        <p:sp>
          <p:nvSpPr>
            <p:cNvPr id="471046" name="Text Box 6"/>
            <p:cNvSpPr txBox="1">
              <a:spLocks noChangeArrowheads="1"/>
            </p:cNvSpPr>
            <p:nvPr/>
          </p:nvSpPr>
          <p:spPr bwMode="auto">
            <a:xfrm>
              <a:off x="431" y="300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1047" name="Oval 7"/>
            <p:cNvSpPr>
              <a:spLocks noChangeAspect="1" noChangeArrowheads="1"/>
            </p:cNvSpPr>
            <p:nvPr/>
          </p:nvSpPr>
          <p:spPr bwMode="auto">
            <a:xfrm>
              <a:off x="113" y="1116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71048" name="Oval 8"/>
            <p:cNvSpPr>
              <a:spLocks noChangeArrowheads="1"/>
            </p:cNvSpPr>
            <p:nvPr/>
          </p:nvSpPr>
          <p:spPr bwMode="auto">
            <a:xfrm>
              <a:off x="816" y="59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49" name="Oval 9"/>
            <p:cNvSpPr>
              <a:spLocks noChangeArrowheads="1"/>
            </p:cNvSpPr>
            <p:nvPr/>
          </p:nvSpPr>
          <p:spPr bwMode="auto">
            <a:xfrm>
              <a:off x="816" y="19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1050" name="AutoShape 10"/>
            <p:cNvCxnSpPr>
              <a:cxnSpLocks noChangeShapeType="1"/>
              <a:stCxn id="471047" idx="4"/>
              <a:endCxn id="471049" idx="2"/>
            </p:cNvCxnSpPr>
            <p:nvPr/>
          </p:nvCxnSpPr>
          <p:spPr bwMode="auto">
            <a:xfrm rot="16200000" flipH="1">
              <a:off x="317" y="1536"/>
              <a:ext cx="488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051" name="Line 11"/>
            <p:cNvSpPr>
              <a:spLocks noChangeShapeType="1"/>
            </p:cNvSpPr>
            <p:nvPr/>
          </p:nvSpPr>
          <p:spPr bwMode="auto">
            <a:xfrm>
              <a:off x="612" y="981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52" name="Line 12"/>
            <p:cNvSpPr>
              <a:spLocks noChangeShapeType="1"/>
            </p:cNvSpPr>
            <p:nvPr/>
          </p:nvSpPr>
          <p:spPr bwMode="auto">
            <a:xfrm>
              <a:off x="385" y="527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53" name="Text Box 13"/>
            <p:cNvSpPr txBox="1">
              <a:spLocks noChangeArrowheads="1"/>
            </p:cNvSpPr>
            <p:nvPr/>
          </p:nvSpPr>
          <p:spPr bwMode="auto">
            <a:xfrm>
              <a:off x="637" y="151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471054" name="AutoShape 14"/>
            <p:cNvCxnSpPr>
              <a:cxnSpLocks noChangeShapeType="1"/>
              <a:stCxn id="471047" idx="0"/>
              <a:endCxn id="471048" idx="2"/>
            </p:cNvCxnSpPr>
            <p:nvPr/>
          </p:nvCxnSpPr>
          <p:spPr bwMode="auto">
            <a:xfrm rot="16200000">
              <a:off x="328" y="628"/>
              <a:ext cx="465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055" name="Text Box 15"/>
            <p:cNvSpPr txBox="1">
              <a:spLocks noChangeArrowheads="1"/>
            </p:cNvSpPr>
            <p:nvPr/>
          </p:nvSpPr>
          <p:spPr bwMode="auto">
            <a:xfrm>
              <a:off x="430" y="93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1057" name="Line 17"/>
            <p:cNvSpPr>
              <a:spLocks noChangeShapeType="1"/>
            </p:cNvSpPr>
            <p:nvPr/>
          </p:nvSpPr>
          <p:spPr bwMode="auto">
            <a:xfrm>
              <a:off x="793" y="709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58" name="Line 18"/>
            <p:cNvSpPr>
              <a:spLocks noChangeShapeType="1"/>
            </p:cNvSpPr>
            <p:nvPr/>
          </p:nvSpPr>
          <p:spPr bwMode="auto">
            <a:xfrm>
              <a:off x="1655" y="710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59" name="Text Box 19"/>
            <p:cNvSpPr txBox="1">
              <a:spLocks noChangeArrowheads="1"/>
            </p:cNvSpPr>
            <p:nvPr/>
          </p:nvSpPr>
          <p:spPr bwMode="auto">
            <a:xfrm>
              <a:off x="645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1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1060" name="Text Box 20"/>
            <p:cNvSpPr txBox="1">
              <a:spLocks noChangeArrowheads="1"/>
            </p:cNvSpPr>
            <p:nvPr/>
          </p:nvSpPr>
          <p:spPr bwMode="auto">
            <a:xfrm>
              <a:off x="1507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3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1061" name="Text Box 21"/>
            <p:cNvSpPr txBox="1">
              <a:spLocks noChangeArrowheads="1"/>
            </p:cNvSpPr>
            <p:nvPr/>
          </p:nvSpPr>
          <p:spPr bwMode="auto">
            <a:xfrm>
              <a:off x="1544" y="129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471062" name="Oval 22"/>
            <p:cNvSpPr>
              <a:spLocks noChangeArrowheads="1"/>
            </p:cNvSpPr>
            <p:nvPr/>
          </p:nvSpPr>
          <p:spPr bwMode="auto">
            <a:xfrm>
              <a:off x="1270" y="5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63" name="Oval 23"/>
            <p:cNvSpPr>
              <a:spLocks noChangeArrowheads="1"/>
            </p:cNvSpPr>
            <p:nvPr/>
          </p:nvSpPr>
          <p:spPr bwMode="auto">
            <a:xfrm>
              <a:off x="1270" y="19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64" name="Text Box 24"/>
            <p:cNvSpPr txBox="1">
              <a:spLocks noChangeArrowheads="1"/>
            </p:cNvSpPr>
            <p:nvPr/>
          </p:nvSpPr>
          <p:spPr bwMode="auto">
            <a:xfrm>
              <a:off x="1020" y="152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471065" name="Line 25"/>
            <p:cNvSpPr>
              <a:spLocks noChangeShapeType="1"/>
            </p:cNvSpPr>
            <p:nvPr/>
          </p:nvSpPr>
          <p:spPr bwMode="auto">
            <a:xfrm>
              <a:off x="1247" y="709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66" name="Text Box 26"/>
            <p:cNvSpPr txBox="1">
              <a:spLocks noChangeArrowheads="1"/>
            </p:cNvSpPr>
            <p:nvPr/>
          </p:nvSpPr>
          <p:spPr bwMode="auto">
            <a:xfrm>
              <a:off x="1099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71067" name="AutoShape 27"/>
            <p:cNvCxnSpPr>
              <a:cxnSpLocks noChangeShapeType="1"/>
              <a:stCxn id="471048" idx="6"/>
              <a:endCxn id="471062" idx="2"/>
            </p:cNvCxnSpPr>
            <p:nvPr/>
          </p:nvCxnSpPr>
          <p:spPr bwMode="auto">
            <a:xfrm>
              <a:off x="919" y="639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068" name="AutoShape 28"/>
            <p:cNvCxnSpPr>
              <a:cxnSpLocks noChangeShapeType="1"/>
              <a:stCxn id="471049" idx="6"/>
              <a:endCxn id="471063" idx="2"/>
            </p:cNvCxnSpPr>
            <p:nvPr/>
          </p:nvCxnSpPr>
          <p:spPr bwMode="auto">
            <a:xfrm>
              <a:off x="919" y="2024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1071" name="Rectangle 31"/>
            <p:cNvSpPr>
              <a:spLocks noChangeArrowheads="1"/>
            </p:cNvSpPr>
            <p:nvPr/>
          </p:nvSpPr>
          <p:spPr bwMode="auto">
            <a:xfrm>
              <a:off x="793" y="1162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072" name="Rectangle 32"/>
            <p:cNvSpPr>
              <a:spLocks noChangeArrowheads="1"/>
            </p:cNvSpPr>
            <p:nvPr/>
          </p:nvSpPr>
          <p:spPr bwMode="auto">
            <a:xfrm>
              <a:off x="1247" y="1479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1073" name="AutoShape 33"/>
            <p:cNvCxnSpPr>
              <a:cxnSpLocks noChangeShapeType="1"/>
              <a:stCxn id="471048" idx="4"/>
              <a:endCxn id="471071" idx="0"/>
            </p:cNvCxnSpPr>
            <p:nvPr/>
          </p:nvCxnSpPr>
          <p:spPr bwMode="auto">
            <a:xfrm flipH="1">
              <a:off x="861" y="696"/>
              <a:ext cx="1" cy="45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074" name="AutoShape 34"/>
            <p:cNvCxnSpPr>
              <a:cxnSpLocks noChangeShapeType="1"/>
              <a:stCxn id="471071" idx="2"/>
              <a:endCxn id="471049" idx="0"/>
            </p:cNvCxnSpPr>
            <p:nvPr/>
          </p:nvCxnSpPr>
          <p:spPr bwMode="auto">
            <a:xfrm>
              <a:off x="861" y="1537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1076" name="AutoShape 36"/>
            <p:cNvCxnSpPr>
              <a:cxnSpLocks noChangeShapeType="1"/>
              <a:stCxn id="471072" idx="2"/>
              <a:endCxn id="471063" idx="0"/>
            </p:cNvCxnSpPr>
            <p:nvPr/>
          </p:nvCxnSpPr>
          <p:spPr bwMode="auto">
            <a:xfrm>
              <a:off x="1315" y="1854"/>
              <a:ext cx="1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1143" name="Group 103"/>
            <p:cNvGrpSpPr>
              <a:grpSpLocks/>
            </p:cNvGrpSpPr>
            <p:nvPr/>
          </p:nvGrpSpPr>
          <p:grpSpPr bwMode="auto">
            <a:xfrm>
              <a:off x="1314" y="684"/>
              <a:ext cx="69" cy="796"/>
              <a:chOff x="1314" y="684"/>
              <a:chExt cx="69" cy="796"/>
            </a:xfrm>
          </p:grpSpPr>
          <p:grpSp>
            <p:nvGrpSpPr>
              <p:cNvPr id="471130" name="Group 90"/>
              <p:cNvGrpSpPr>
                <a:grpSpLocks/>
              </p:cNvGrpSpPr>
              <p:nvPr/>
            </p:nvGrpSpPr>
            <p:grpSpPr bwMode="auto">
              <a:xfrm rot="5400000">
                <a:off x="1144" y="1081"/>
                <a:ext cx="410" cy="69"/>
                <a:chOff x="294" y="3589"/>
                <a:chExt cx="410" cy="69"/>
              </a:xfrm>
            </p:grpSpPr>
            <p:grpSp>
              <p:nvGrpSpPr>
                <p:cNvPr id="471131" name="Group 91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1132" name="Arc 9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1133" name="Arc 9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1134" name="Group 94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1135" name="Arc 9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1136" name="Arc 9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1137" name="Group 97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1138" name="Arc 9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1139" name="Arc 9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71140" name="Line 100"/>
              <p:cNvSpPr>
                <a:spLocks noChangeShapeType="1"/>
              </p:cNvSpPr>
              <p:nvPr/>
            </p:nvSpPr>
            <p:spPr bwMode="auto">
              <a:xfrm flipV="1">
                <a:off x="1314" y="684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1141" name="Line 101"/>
              <p:cNvSpPr>
                <a:spLocks noChangeShapeType="1"/>
              </p:cNvSpPr>
              <p:nvPr/>
            </p:nvSpPr>
            <p:spPr bwMode="auto">
              <a:xfrm>
                <a:off x="1314" y="1321"/>
                <a:ext cx="0" cy="159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1145" name="Text Box 105"/>
            <p:cNvSpPr txBox="1">
              <a:spLocks noChangeArrowheads="1"/>
            </p:cNvSpPr>
            <p:nvPr/>
          </p:nvSpPr>
          <p:spPr bwMode="auto">
            <a:xfrm>
              <a:off x="1090" y="102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grpSp>
          <p:nvGrpSpPr>
            <p:cNvPr id="471146" name="Group 106"/>
            <p:cNvGrpSpPr>
              <a:grpSpLocks/>
            </p:cNvGrpSpPr>
            <p:nvPr/>
          </p:nvGrpSpPr>
          <p:grpSpPr bwMode="auto">
            <a:xfrm>
              <a:off x="1655" y="1253"/>
              <a:ext cx="228" cy="68"/>
              <a:chOff x="736" y="1752"/>
              <a:chExt cx="228" cy="68"/>
            </a:xfrm>
          </p:grpSpPr>
          <p:sp>
            <p:nvSpPr>
              <p:cNvPr id="471147" name="Line 107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1148" name="Line 108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1149" name="Freeform 109"/>
            <p:cNvSpPr>
              <a:spLocks/>
            </p:cNvSpPr>
            <p:nvPr/>
          </p:nvSpPr>
          <p:spPr bwMode="auto">
            <a:xfrm>
              <a:off x="1360" y="641"/>
              <a:ext cx="408" cy="589"/>
            </a:xfrm>
            <a:custGeom>
              <a:avLst/>
              <a:gdLst>
                <a:gd name="T0" fmla="*/ 0 w 408"/>
                <a:gd name="T1" fmla="*/ 0 h 589"/>
                <a:gd name="T2" fmla="*/ 408 w 408"/>
                <a:gd name="T3" fmla="*/ 0 h 589"/>
                <a:gd name="T4" fmla="*/ 408 w 408"/>
                <a:gd name="T5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589">
                  <a:moveTo>
                    <a:pt x="0" y="0"/>
                  </a:moveTo>
                  <a:lnTo>
                    <a:pt x="408" y="0"/>
                  </a:lnTo>
                  <a:lnTo>
                    <a:pt x="408" y="589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1150" name="Freeform 110"/>
            <p:cNvSpPr>
              <a:spLocks/>
            </p:cNvSpPr>
            <p:nvPr/>
          </p:nvSpPr>
          <p:spPr bwMode="auto">
            <a:xfrm>
              <a:off x="1360" y="1298"/>
              <a:ext cx="408" cy="726"/>
            </a:xfrm>
            <a:custGeom>
              <a:avLst/>
              <a:gdLst>
                <a:gd name="T0" fmla="*/ 453 w 453"/>
                <a:gd name="T1" fmla="*/ 0 h 726"/>
                <a:gd name="T2" fmla="*/ 453 w 453"/>
                <a:gd name="T3" fmla="*/ 726 h 726"/>
                <a:gd name="T4" fmla="*/ 0 w 453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726">
                  <a:moveTo>
                    <a:pt x="453" y="0"/>
                  </a:moveTo>
                  <a:lnTo>
                    <a:pt x="453" y="726"/>
                  </a:lnTo>
                  <a:lnTo>
                    <a:pt x="0" y="726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30567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771775" y="994167"/>
            <a:ext cx="6048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základě fázorové diagramu lze v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sériovém obvodu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nakreslit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trojúhelník napětí</a:t>
            </a:r>
          </a:p>
        </p:txBody>
      </p:sp>
      <p:grpSp>
        <p:nvGrpSpPr>
          <p:cNvPr id="435205" name="Group 5"/>
          <p:cNvGrpSpPr>
            <a:grpSpLocks/>
          </p:cNvGrpSpPr>
          <p:nvPr/>
        </p:nvGrpSpPr>
        <p:grpSpPr bwMode="auto">
          <a:xfrm>
            <a:off x="107950" y="981075"/>
            <a:ext cx="2562225" cy="2808288"/>
            <a:chOff x="158" y="1026"/>
            <a:chExt cx="1614" cy="1769"/>
          </a:xfrm>
        </p:grpSpPr>
        <p:sp>
          <p:nvSpPr>
            <p:cNvPr id="435206" name="Text Box 6"/>
            <p:cNvSpPr txBox="1">
              <a:spLocks noChangeArrowheads="1"/>
            </p:cNvSpPr>
            <p:nvPr/>
          </p:nvSpPr>
          <p:spPr bwMode="auto">
            <a:xfrm>
              <a:off x="476" y="102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5207" name="Oval 7"/>
            <p:cNvSpPr>
              <a:spLocks noChangeAspect="1" noChangeArrowheads="1"/>
            </p:cNvSpPr>
            <p:nvPr/>
          </p:nvSpPr>
          <p:spPr bwMode="auto">
            <a:xfrm>
              <a:off x="158" y="1842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35208" name="Oval 8"/>
            <p:cNvSpPr>
              <a:spLocks noChangeArrowheads="1"/>
            </p:cNvSpPr>
            <p:nvPr/>
          </p:nvSpPr>
          <p:spPr bwMode="auto">
            <a:xfrm>
              <a:off x="1113" y="131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5209" name="Oval 9"/>
            <p:cNvSpPr>
              <a:spLocks noChangeArrowheads="1"/>
            </p:cNvSpPr>
            <p:nvPr/>
          </p:nvSpPr>
          <p:spPr bwMode="auto">
            <a:xfrm>
              <a:off x="1114" y="270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5210" name="AutoShape 10"/>
            <p:cNvCxnSpPr>
              <a:cxnSpLocks noChangeShapeType="1"/>
              <a:stCxn id="435207" idx="4"/>
              <a:endCxn id="435209" idx="2"/>
            </p:cNvCxnSpPr>
            <p:nvPr/>
          </p:nvCxnSpPr>
          <p:spPr bwMode="auto">
            <a:xfrm rot="16200000" flipH="1">
              <a:off x="488" y="2136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5211" name="Line 11"/>
            <p:cNvSpPr>
              <a:spLocks noChangeShapeType="1"/>
            </p:cNvSpPr>
            <p:nvPr/>
          </p:nvSpPr>
          <p:spPr bwMode="auto">
            <a:xfrm>
              <a:off x="657" y="170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5212" name="Line 12"/>
            <p:cNvSpPr>
              <a:spLocks noChangeShapeType="1"/>
            </p:cNvSpPr>
            <p:nvPr/>
          </p:nvSpPr>
          <p:spPr bwMode="auto">
            <a:xfrm>
              <a:off x="430" y="1253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5213" name="Text Box 13"/>
            <p:cNvSpPr txBox="1">
              <a:spLocks noChangeArrowheads="1"/>
            </p:cNvSpPr>
            <p:nvPr/>
          </p:nvSpPr>
          <p:spPr bwMode="auto">
            <a:xfrm>
              <a:off x="1610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35214" name="AutoShape 14"/>
            <p:cNvCxnSpPr>
              <a:cxnSpLocks noChangeShapeType="1"/>
              <a:stCxn id="435207" idx="0"/>
              <a:endCxn id="435208" idx="2"/>
            </p:cNvCxnSpPr>
            <p:nvPr/>
          </p:nvCxnSpPr>
          <p:spPr bwMode="auto">
            <a:xfrm rot="16200000">
              <a:off x="499" y="1228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5215" name="Text Box 15"/>
            <p:cNvSpPr txBox="1">
              <a:spLocks noChangeArrowheads="1"/>
            </p:cNvSpPr>
            <p:nvPr/>
          </p:nvSpPr>
          <p:spPr bwMode="auto">
            <a:xfrm>
              <a:off x="660" y="192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35216" name="Group 16"/>
            <p:cNvGrpSpPr>
              <a:grpSpLocks/>
            </p:cNvGrpSpPr>
            <p:nvPr/>
          </p:nvGrpSpPr>
          <p:grpSpPr bwMode="auto">
            <a:xfrm rot="5400000">
              <a:off x="1314" y="1677"/>
              <a:ext cx="410" cy="69"/>
              <a:chOff x="294" y="3589"/>
              <a:chExt cx="410" cy="69"/>
            </a:xfrm>
          </p:grpSpPr>
          <p:grpSp>
            <p:nvGrpSpPr>
              <p:cNvPr id="435217" name="Group 17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35218" name="Arc 18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5219" name="Arc 19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5220" name="Group 20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35221" name="Arc 21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5222" name="Arc 22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5223" name="Group 23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35224" name="Arc 24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5225" name="Arc 25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35226" name="Rectangle 26"/>
            <p:cNvSpPr>
              <a:spLocks noChangeArrowheads="1"/>
            </p:cNvSpPr>
            <p:nvPr/>
          </p:nvSpPr>
          <p:spPr bwMode="auto">
            <a:xfrm>
              <a:off x="1429" y="2160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5227" name="AutoShape 27"/>
            <p:cNvCxnSpPr>
              <a:cxnSpLocks noChangeShapeType="1"/>
              <a:stCxn id="435209" idx="6"/>
              <a:endCxn id="435226" idx="2"/>
            </p:cNvCxnSpPr>
            <p:nvPr/>
          </p:nvCxnSpPr>
          <p:spPr bwMode="auto">
            <a:xfrm flipV="1">
              <a:off x="1217" y="2535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5228" name="Line 28"/>
            <p:cNvSpPr>
              <a:spLocks noChangeShapeType="1"/>
            </p:cNvSpPr>
            <p:nvPr/>
          </p:nvSpPr>
          <p:spPr bwMode="auto">
            <a:xfrm>
              <a:off x="1496" y="1926"/>
              <a:ext cx="0" cy="22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5229" name="Freeform 29"/>
            <p:cNvSpPr>
              <a:spLocks/>
            </p:cNvSpPr>
            <p:nvPr/>
          </p:nvSpPr>
          <p:spPr bwMode="auto">
            <a:xfrm>
              <a:off x="1202" y="1360"/>
              <a:ext cx="272" cy="165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5230" name="Line 30"/>
            <p:cNvSpPr>
              <a:spLocks noChangeShapeType="1"/>
            </p:cNvSpPr>
            <p:nvPr/>
          </p:nvSpPr>
          <p:spPr bwMode="auto">
            <a:xfrm>
              <a:off x="1292" y="1525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5231" name="Line 31"/>
            <p:cNvSpPr>
              <a:spLocks noChangeShapeType="1"/>
            </p:cNvSpPr>
            <p:nvPr/>
          </p:nvSpPr>
          <p:spPr bwMode="auto">
            <a:xfrm>
              <a:off x="1292" y="2160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5232" name="Text Box 32"/>
            <p:cNvSpPr txBox="1">
              <a:spLocks noChangeArrowheads="1"/>
            </p:cNvSpPr>
            <p:nvPr/>
          </p:nvSpPr>
          <p:spPr bwMode="auto">
            <a:xfrm>
              <a:off x="1042" y="1525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5233" name="Text Box 33"/>
            <p:cNvSpPr txBox="1">
              <a:spLocks noChangeArrowheads="1"/>
            </p:cNvSpPr>
            <p:nvPr/>
          </p:nvSpPr>
          <p:spPr bwMode="auto">
            <a:xfrm>
              <a:off x="1020" y="2205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5234" name="Text Box 34"/>
            <p:cNvSpPr txBox="1">
              <a:spLocks noChangeArrowheads="1"/>
            </p:cNvSpPr>
            <p:nvPr/>
          </p:nvSpPr>
          <p:spPr bwMode="auto">
            <a:xfrm>
              <a:off x="1610" y="220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435284" name="Group 84"/>
          <p:cNvGrpSpPr>
            <a:grpSpLocks/>
          </p:cNvGrpSpPr>
          <p:nvPr/>
        </p:nvGrpSpPr>
        <p:grpSpPr bwMode="auto">
          <a:xfrm>
            <a:off x="395288" y="4292600"/>
            <a:ext cx="2592387" cy="2159000"/>
            <a:chOff x="3878" y="2886"/>
            <a:chExt cx="1633" cy="1360"/>
          </a:xfrm>
        </p:grpSpPr>
        <p:grpSp>
          <p:nvGrpSpPr>
            <p:cNvPr id="435268" name="Group 68"/>
            <p:cNvGrpSpPr>
              <a:grpSpLocks/>
            </p:cNvGrpSpPr>
            <p:nvPr/>
          </p:nvGrpSpPr>
          <p:grpSpPr bwMode="auto">
            <a:xfrm>
              <a:off x="3878" y="2976"/>
              <a:ext cx="1270" cy="1134"/>
              <a:chOff x="3470" y="2432"/>
              <a:chExt cx="1270" cy="1134"/>
            </a:xfrm>
          </p:grpSpPr>
          <p:sp>
            <p:nvSpPr>
              <p:cNvPr id="435269" name="Line 69"/>
              <p:cNvSpPr>
                <a:spLocks noChangeShapeType="1"/>
              </p:cNvSpPr>
              <p:nvPr/>
            </p:nvSpPr>
            <p:spPr bwMode="auto">
              <a:xfrm>
                <a:off x="3470" y="2432"/>
                <a:ext cx="0" cy="113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5270" name="Line 70"/>
              <p:cNvSpPr>
                <a:spLocks noChangeShapeType="1"/>
              </p:cNvSpPr>
              <p:nvPr/>
            </p:nvSpPr>
            <p:spPr bwMode="auto">
              <a:xfrm>
                <a:off x="3470" y="3339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35271" name="Line 71"/>
            <p:cNvSpPr>
              <a:spLocks noChangeShapeType="1"/>
            </p:cNvSpPr>
            <p:nvPr/>
          </p:nvSpPr>
          <p:spPr bwMode="auto">
            <a:xfrm>
              <a:off x="3878" y="3865"/>
              <a:ext cx="11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5272" name="Text Box 72"/>
            <p:cNvSpPr txBox="1">
              <a:spLocks noChangeArrowheads="1"/>
            </p:cNvSpPr>
            <p:nvPr/>
          </p:nvSpPr>
          <p:spPr bwMode="auto">
            <a:xfrm>
              <a:off x="4513" y="3566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5273" name="Line 73"/>
            <p:cNvSpPr>
              <a:spLocks noChangeShapeType="1"/>
            </p:cNvSpPr>
            <p:nvPr/>
          </p:nvSpPr>
          <p:spPr bwMode="auto">
            <a:xfrm>
              <a:off x="3878" y="3929"/>
              <a:ext cx="149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5274" name="Text Box 74"/>
            <p:cNvSpPr txBox="1">
              <a:spLocks noChangeArrowheads="1"/>
            </p:cNvSpPr>
            <p:nvPr/>
          </p:nvSpPr>
          <p:spPr bwMode="auto">
            <a:xfrm>
              <a:off x="5148" y="3989"/>
              <a:ext cx="9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Î</a:t>
              </a:r>
            </a:p>
          </p:txBody>
        </p:sp>
        <p:grpSp>
          <p:nvGrpSpPr>
            <p:cNvPr id="435275" name="Group 75"/>
            <p:cNvGrpSpPr>
              <a:grpSpLocks/>
            </p:cNvGrpSpPr>
            <p:nvPr/>
          </p:nvGrpSpPr>
          <p:grpSpPr bwMode="auto">
            <a:xfrm>
              <a:off x="5193" y="2886"/>
              <a:ext cx="318" cy="318"/>
              <a:chOff x="838" y="1525"/>
              <a:chExt cx="318" cy="318"/>
            </a:xfrm>
          </p:grpSpPr>
          <p:sp>
            <p:nvSpPr>
              <p:cNvPr id="435276" name="Arc 76"/>
              <p:cNvSpPr>
                <a:spLocks/>
              </p:cNvSpPr>
              <p:nvPr/>
            </p:nvSpPr>
            <p:spPr bwMode="auto">
              <a:xfrm rot="10800000" flipH="1" flipV="1">
                <a:off x="838" y="152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5277" name="Text Box 77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35278" name="Line 78"/>
            <p:cNvSpPr>
              <a:spLocks noChangeShapeType="1"/>
            </p:cNvSpPr>
            <p:nvPr/>
          </p:nvSpPr>
          <p:spPr bwMode="auto">
            <a:xfrm rot="16200000">
              <a:off x="4636" y="3464"/>
              <a:ext cx="79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5279" name="Text Box 79"/>
            <p:cNvSpPr txBox="1">
              <a:spLocks noChangeArrowheads="1"/>
            </p:cNvSpPr>
            <p:nvPr/>
          </p:nvSpPr>
          <p:spPr bwMode="auto">
            <a:xfrm>
              <a:off x="4785" y="3294"/>
              <a:ext cx="24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5280" name="Line 80"/>
            <p:cNvSpPr>
              <a:spLocks noChangeShapeType="1"/>
            </p:cNvSpPr>
            <p:nvPr/>
          </p:nvSpPr>
          <p:spPr bwMode="auto">
            <a:xfrm flipV="1">
              <a:off x="3878" y="3083"/>
              <a:ext cx="1179" cy="77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5281" name="Text Box 81"/>
            <p:cNvSpPr txBox="1">
              <a:spLocks noChangeArrowheads="1"/>
            </p:cNvSpPr>
            <p:nvPr/>
          </p:nvSpPr>
          <p:spPr bwMode="auto">
            <a:xfrm>
              <a:off x="4558" y="3067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5282" name="Freeform 82"/>
            <p:cNvSpPr>
              <a:spLocks/>
            </p:cNvSpPr>
            <p:nvPr/>
          </p:nvSpPr>
          <p:spPr bwMode="auto">
            <a:xfrm>
              <a:off x="4241" y="3611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5283" name="Text Box 83"/>
            <p:cNvSpPr txBox="1">
              <a:spLocks noChangeArrowheads="1"/>
            </p:cNvSpPr>
            <p:nvPr/>
          </p:nvSpPr>
          <p:spPr bwMode="auto">
            <a:xfrm>
              <a:off x="4150" y="3581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435292" name="Group 92"/>
          <p:cNvGrpSpPr>
            <a:grpSpLocks/>
          </p:cNvGrpSpPr>
          <p:nvPr/>
        </p:nvGrpSpPr>
        <p:grpSpPr bwMode="auto">
          <a:xfrm>
            <a:off x="6659563" y="1916113"/>
            <a:ext cx="2190750" cy="1800225"/>
            <a:chOff x="4195" y="1207"/>
            <a:chExt cx="1380" cy="1134"/>
          </a:xfrm>
        </p:grpSpPr>
        <p:sp>
          <p:nvSpPr>
            <p:cNvPr id="435257" name="Text Box 57"/>
            <p:cNvSpPr txBox="1">
              <a:spLocks noChangeArrowheads="1"/>
            </p:cNvSpPr>
            <p:nvPr/>
          </p:nvSpPr>
          <p:spPr bwMode="auto">
            <a:xfrm>
              <a:off x="4661" y="2084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5264" name="Text Box 64"/>
            <p:cNvSpPr txBox="1">
              <a:spLocks noChangeArrowheads="1"/>
            </p:cNvSpPr>
            <p:nvPr/>
          </p:nvSpPr>
          <p:spPr bwMode="auto">
            <a:xfrm>
              <a:off x="5329" y="1479"/>
              <a:ext cx="24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5266" name="Text Box 66"/>
            <p:cNvSpPr txBox="1">
              <a:spLocks noChangeArrowheads="1"/>
            </p:cNvSpPr>
            <p:nvPr/>
          </p:nvSpPr>
          <p:spPr bwMode="auto">
            <a:xfrm>
              <a:off x="4558" y="1434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5267" name="AutoShape 67"/>
            <p:cNvSpPr>
              <a:spLocks noChangeArrowheads="1"/>
            </p:cNvSpPr>
            <p:nvPr/>
          </p:nvSpPr>
          <p:spPr bwMode="auto">
            <a:xfrm rot="16200000">
              <a:off x="4331" y="1071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5285" name="Freeform 85"/>
            <p:cNvSpPr>
              <a:spLocks/>
            </p:cNvSpPr>
            <p:nvPr/>
          </p:nvSpPr>
          <p:spPr bwMode="auto">
            <a:xfrm>
              <a:off x="4513" y="1827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5286" name="Text Box 86"/>
            <p:cNvSpPr txBox="1">
              <a:spLocks noChangeArrowheads="1"/>
            </p:cNvSpPr>
            <p:nvPr/>
          </p:nvSpPr>
          <p:spPr bwMode="auto">
            <a:xfrm>
              <a:off x="4422" y="1797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35287" name="Rectangle 87"/>
          <p:cNvSpPr>
            <a:spLocks noChangeArrowheads="1"/>
          </p:cNvSpPr>
          <p:nvPr/>
        </p:nvSpPr>
        <p:spPr bwMode="auto">
          <a:xfrm>
            <a:off x="2843213" y="1857767"/>
            <a:ext cx="43211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výpočet jednotlivých složek a úhlu lze použít Pythagorovu větu nebo funkce úhlu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  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5288" name="Rectangle 88"/>
          <p:cNvSpPr>
            <a:spLocks noChangeArrowheads="1"/>
          </p:cNvSpPr>
          <p:nvPr/>
        </p:nvSpPr>
        <p:spPr bwMode="auto">
          <a:xfrm>
            <a:off x="3276600" y="3802454"/>
            <a:ext cx="56880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celkového napětí pomocí Pythagorovy věty: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35289" name="Object 89"/>
          <p:cNvGraphicFramePr>
            <a:graphicFrameLocks noChangeAspect="1"/>
          </p:cNvGraphicFramePr>
          <p:nvPr/>
        </p:nvGraphicFramePr>
        <p:xfrm>
          <a:off x="4211638" y="4292600"/>
          <a:ext cx="22034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36" name="Rovnice" r:id="rId3" imgW="939600" imgH="279360" progId="Equation.3">
                  <p:embed/>
                </p:oleObj>
              </mc:Choice>
              <mc:Fallback>
                <p:oleObj name="Rovnice" r:id="rId3" imgW="939600" imgH="27936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292600"/>
                        <a:ext cx="2203450" cy="657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90" name="Rectangle 90"/>
          <p:cNvSpPr>
            <a:spLocks noChangeArrowheads="1"/>
          </p:cNvSpPr>
          <p:nvPr/>
        </p:nvSpPr>
        <p:spPr bwMode="auto">
          <a:xfrm>
            <a:off x="3203575" y="5026417"/>
            <a:ext cx="5688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 (stejný proud přes oba prvky):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35291" name="Object 91"/>
          <p:cNvGraphicFramePr>
            <a:graphicFrameLocks noChangeAspect="1"/>
          </p:cNvGraphicFramePr>
          <p:nvPr/>
        </p:nvGraphicFramePr>
        <p:xfrm>
          <a:off x="3203575" y="5514975"/>
          <a:ext cx="5816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37" name="Rovnice" r:id="rId5" imgW="2819160" imgH="279360" progId="Equation.3">
                  <p:embed/>
                </p:oleObj>
              </mc:Choice>
              <mc:Fallback>
                <p:oleObj name="Rovnice" r:id="rId5" imgW="2819160" imgH="27936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514975"/>
                        <a:ext cx="5816600" cy="577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93" name="Rectangle 93"/>
          <p:cNvSpPr>
            <a:spLocks noChangeArrowheads="1"/>
          </p:cNvSpPr>
          <p:nvPr/>
        </p:nvSpPr>
        <p:spPr bwMode="auto">
          <a:xfrm>
            <a:off x="3348038" y="6237288"/>
            <a:ext cx="41052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kde Z je impedance obvodu (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).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5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řazení impedancí - příklad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3276600" y="765175"/>
            <a:ext cx="5616575" cy="18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celkový proud a účiník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 větev – ideální rezistor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2k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větev – skutečná cívka L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0,5 H,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1k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větev – ideální kondenzátor C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0,3F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zdroje je 50V, 500Hz.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2106" name="Object 42"/>
          <p:cNvGraphicFramePr>
            <a:graphicFrameLocks noChangeAspect="1"/>
          </p:cNvGraphicFramePr>
          <p:nvPr/>
        </p:nvGraphicFramePr>
        <p:xfrm>
          <a:off x="2268538" y="3902075"/>
          <a:ext cx="14557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4" name="Rovnice" r:id="rId3" imgW="927000" imgH="431640" progId="Equation.3">
                  <p:embed/>
                </p:oleObj>
              </mc:Choice>
              <mc:Fallback>
                <p:oleObj name="Rovnice" r:id="rId3" imgW="927000" imgH="43164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902075"/>
                        <a:ext cx="1455737" cy="679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108" name="Rectangle 44"/>
          <p:cNvSpPr>
            <a:spLocks noChangeArrowheads="1"/>
          </p:cNvSpPr>
          <p:nvPr/>
        </p:nvSpPr>
        <p:spPr bwMode="auto">
          <a:xfrm>
            <a:off x="179388" y="3429000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3.	Výpočet fázových posunů (účiníků) v jednotlivých větvích – cos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72109" name="Object 45"/>
          <p:cNvGraphicFramePr>
            <a:graphicFrameLocks noChangeAspect="1"/>
          </p:cNvGraphicFramePr>
          <p:nvPr/>
        </p:nvGraphicFramePr>
        <p:xfrm>
          <a:off x="3829050" y="3902075"/>
          <a:ext cx="24717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5" name="Rovnice" r:id="rId5" imgW="1574640" imgH="431640" progId="Equation.3">
                  <p:embed/>
                </p:oleObj>
              </mc:Choice>
              <mc:Fallback>
                <p:oleObj name="Rovnice" r:id="rId5" imgW="1574640" imgH="4316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02075"/>
                        <a:ext cx="2471738" cy="679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110" name="Object 46"/>
          <p:cNvGraphicFramePr>
            <a:graphicFrameLocks noChangeAspect="1"/>
          </p:cNvGraphicFramePr>
          <p:nvPr/>
        </p:nvGraphicFramePr>
        <p:xfrm>
          <a:off x="6372225" y="3902075"/>
          <a:ext cx="15160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6" name="Rovnice" r:id="rId7" imgW="965160" imgH="431640" progId="Equation.3">
                  <p:embed/>
                </p:oleObj>
              </mc:Choice>
              <mc:Fallback>
                <p:oleObj name="Rovnice" r:id="rId7" imgW="965160" imgH="4316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902075"/>
                        <a:ext cx="1516063" cy="679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111" name="Rectangle 47"/>
          <p:cNvSpPr>
            <a:spLocks noChangeArrowheads="1"/>
          </p:cNvSpPr>
          <p:nvPr/>
        </p:nvSpPr>
        <p:spPr bwMode="auto">
          <a:xfrm>
            <a:off x="107950" y="4868863"/>
            <a:ext cx="8785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4.	Výpočet celkového proudu v jednotlivých větvích –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72112" name="Object 48"/>
          <p:cNvGraphicFramePr>
            <a:graphicFrameLocks noChangeAspect="1"/>
          </p:cNvGraphicFramePr>
          <p:nvPr/>
        </p:nvGraphicFramePr>
        <p:xfrm>
          <a:off x="590550" y="5341938"/>
          <a:ext cx="20732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7" name="Rovnice" r:id="rId9" imgW="1320480" imgH="431640" progId="Equation.3">
                  <p:embed/>
                </p:oleObj>
              </mc:Choice>
              <mc:Fallback>
                <p:oleObj name="Rovnice" r:id="rId9" imgW="1320480" imgH="4316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341938"/>
                        <a:ext cx="2073275" cy="679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113" name="Object 49"/>
          <p:cNvGraphicFramePr>
            <a:graphicFrameLocks noChangeAspect="1"/>
          </p:cNvGraphicFramePr>
          <p:nvPr/>
        </p:nvGraphicFramePr>
        <p:xfrm>
          <a:off x="2792413" y="5341938"/>
          <a:ext cx="25511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8" name="Rovnice" r:id="rId11" imgW="1625400" imgH="431640" progId="Equation.3">
                  <p:embed/>
                </p:oleObj>
              </mc:Choice>
              <mc:Fallback>
                <p:oleObj name="Rovnice" r:id="rId11" imgW="1625400" imgH="4316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5341938"/>
                        <a:ext cx="2551112" cy="679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114" name="Object 50"/>
          <p:cNvGraphicFramePr>
            <a:graphicFrameLocks noChangeAspect="1"/>
          </p:cNvGraphicFramePr>
          <p:nvPr/>
        </p:nvGraphicFramePr>
        <p:xfrm>
          <a:off x="5424488" y="5341938"/>
          <a:ext cx="25320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99" name="Rovnice" r:id="rId13" imgW="1612800" imgH="431640" progId="Equation.3">
                  <p:embed/>
                </p:oleObj>
              </mc:Choice>
              <mc:Fallback>
                <p:oleObj name="Rovnice" r:id="rId13" imgW="1612800" imgH="43164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5341938"/>
                        <a:ext cx="2532062" cy="679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2115" name="Group 51"/>
          <p:cNvGrpSpPr>
            <a:grpSpLocks/>
          </p:cNvGrpSpPr>
          <p:nvPr/>
        </p:nvGrpSpPr>
        <p:grpSpPr bwMode="auto">
          <a:xfrm>
            <a:off x="107950" y="476250"/>
            <a:ext cx="2809875" cy="2808288"/>
            <a:chOff x="113" y="300"/>
            <a:chExt cx="1770" cy="1769"/>
          </a:xfrm>
        </p:grpSpPr>
        <p:sp>
          <p:nvSpPr>
            <p:cNvPr id="472116" name="Text Box 52"/>
            <p:cNvSpPr txBox="1">
              <a:spLocks noChangeArrowheads="1"/>
            </p:cNvSpPr>
            <p:nvPr/>
          </p:nvSpPr>
          <p:spPr bwMode="auto">
            <a:xfrm>
              <a:off x="431" y="300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2117" name="Oval 53"/>
            <p:cNvSpPr>
              <a:spLocks noChangeAspect="1" noChangeArrowheads="1"/>
            </p:cNvSpPr>
            <p:nvPr/>
          </p:nvSpPr>
          <p:spPr bwMode="auto">
            <a:xfrm>
              <a:off x="113" y="1116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72118" name="Oval 54"/>
            <p:cNvSpPr>
              <a:spLocks noChangeArrowheads="1"/>
            </p:cNvSpPr>
            <p:nvPr/>
          </p:nvSpPr>
          <p:spPr bwMode="auto">
            <a:xfrm>
              <a:off x="816" y="59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19" name="Oval 55"/>
            <p:cNvSpPr>
              <a:spLocks noChangeArrowheads="1"/>
            </p:cNvSpPr>
            <p:nvPr/>
          </p:nvSpPr>
          <p:spPr bwMode="auto">
            <a:xfrm>
              <a:off x="816" y="19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2120" name="AutoShape 56"/>
            <p:cNvCxnSpPr>
              <a:cxnSpLocks noChangeShapeType="1"/>
              <a:stCxn id="472117" idx="4"/>
              <a:endCxn id="472119" idx="2"/>
            </p:cNvCxnSpPr>
            <p:nvPr/>
          </p:nvCxnSpPr>
          <p:spPr bwMode="auto">
            <a:xfrm rot="16200000" flipH="1">
              <a:off x="317" y="1536"/>
              <a:ext cx="488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2121" name="Line 57"/>
            <p:cNvSpPr>
              <a:spLocks noChangeShapeType="1"/>
            </p:cNvSpPr>
            <p:nvPr/>
          </p:nvSpPr>
          <p:spPr bwMode="auto">
            <a:xfrm>
              <a:off x="612" y="981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22" name="Line 58"/>
            <p:cNvSpPr>
              <a:spLocks noChangeShapeType="1"/>
            </p:cNvSpPr>
            <p:nvPr/>
          </p:nvSpPr>
          <p:spPr bwMode="auto">
            <a:xfrm>
              <a:off x="385" y="527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23" name="Text Box 59"/>
            <p:cNvSpPr txBox="1">
              <a:spLocks noChangeArrowheads="1"/>
            </p:cNvSpPr>
            <p:nvPr/>
          </p:nvSpPr>
          <p:spPr bwMode="auto">
            <a:xfrm>
              <a:off x="637" y="151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472124" name="AutoShape 60"/>
            <p:cNvCxnSpPr>
              <a:cxnSpLocks noChangeShapeType="1"/>
              <a:stCxn id="472117" idx="0"/>
              <a:endCxn id="472118" idx="2"/>
            </p:cNvCxnSpPr>
            <p:nvPr/>
          </p:nvCxnSpPr>
          <p:spPr bwMode="auto">
            <a:xfrm rot="16200000">
              <a:off x="328" y="628"/>
              <a:ext cx="465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2125" name="Text Box 61"/>
            <p:cNvSpPr txBox="1">
              <a:spLocks noChangeArrowheads="1"/>
            </p:cNvSpPr>
            <p:nvPr/>
          </p:nvSpPr>
          <p:spPr bwMode="auto">
            <a:xfrm>
              <a:off x="430" y="93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2126" name="Line 62"/>
            <p:cNvSpPr>
              <a:spLocks noChangeShapeType="1"/>
            </p:cNvSpPr>
            <p:nvPr/>
          </p:nvSpPr>
          <p:spPr bwMode="auto">
            <a:xfrm>
              <a:off x="793" y="709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27" name="Line 63"/>
            <p:cNvSpPr>
              <a:spLocks noChangeShapeType="1"/>
            </p:cNvSpPr>
            <p:nvPr/>
          </p:nvSpPr>
          <p:spPr bwMode="auto">
            <a:xfrm>
              <a:off x="1655" y="710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28" name="Text Box 64"/>
            <p:cNvSpPr txBox="1">
              <a:spLocks noChangeArrowheads="1"/>
            </p:cNvSpPr>
            <p:nvPr/>
          </p:nvSpPr>
          <p:spPr bwMode="auto">
            <a:xfrm>
              <a:off x="645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1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2129" name="Text Box 65"/>
            <p:cNvSpPr txBox="1">
              <a:spLocks noChangeArrowheads="1"/>
            </p:cNvSpPr>
            <p:nvPr/>
          </p:nvSpPr>
          <p:spPr bwMode="auto">
            <a:xfrm>
              <a:off x="1507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3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2130" name="Text Box 66"/>
            <p:cNvSpPr txBox="1">
              <a:spLocks noChangeArrowheads="1"/>
            </p:cNvSpPr>
            <p:nvPr/>
          </p:nvSpPr>
          <p:spPr bwMode="auto">
            <a:xfrm>
              <a:off x="1544" y="129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472131" name="Oval 67"/>
            <p:cNvSpPr>
              <a:spLocks noChangeArrowheads="1"/>
            </p:cNvSpPr>
            <p:nvPr/>
          </p:nvSpPr>
          <p:spPr bwMode="auto">
            <a:xfrm>
              <a:off x="1270" y="5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32" name="Oval 68"/>
            <p:cNvSpPr>
              <a:spLocks noChangeArrowheads="1"/>
            </p:cNvSpPr>
            <p:nvPr/>
          </p:nvSpPr>
          <p:spPr bwMode="auto">
            <a:xfrm>
              <a:off x="1270" y="19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33" name="Text Box 69"/>
            <p:cNvSpPr txBox="1">
              <a:spLocks noChangeArrowheads="1"/>
            </p:cNvSpPr>
            <p:nvPr/>
          </p:nvSpPr>
          <p:spPr bwMode="auto">
            <a:xfrm>
              <a:off x="1020" y="152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472134" name="Line 70"/>
            <p:cNvSpPr>
              <a:spLocks noChangeShapeType="1"/>
            </p:cNvSpPr>
            <p:nvPr/>
          </p:nvSpPr>
          <p:spPr bwMode="auto">
            <a:xfrm>
              <a:off x="1247" y="709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35" name="Text Box 71"/>
            <p:cNvSpPr txBox="1">
              <a:spLocks noChangeArrowheads="1"/>
            </p:cNvSpPr>
            <p:nvPr/>
          </p:nvSpPr>
          <p:spPr bwMode="auto">
            <a:xfrm>
              <a:off x="1099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72136" name="AutoShape 72"/>
            <p:cNvCxnSpPr>
              <a:cxnSpLocks noChangeShapeType="1"/>
              <a:stCxn id="472118" idx="6"/>
              <a:endCxn id="472131" idx="2"/>
            </p:cNvCxnSpPr>
            <p:nvPr/>
          </p:nvCxnSpPr>
          <p:spPr bwMode="auto">
            <a:xfrm>
              <a:off x="919" y="639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2137" name="AutoShape 73"/>
            <p:cNvCxnSpPr>
              <a:cxnSpLocks noChangeShapeType="1"/>
              <a:stCxn id="472119" idx="6"/>
              <a:endCxn id="472132" idx="2"/>
            </p:cNvCxnSpPr>
            <p:nvPr/>
          </p:nvCxnSpPr>
          <p:spPr bwMode="auto">
            <a:xfrm>
              <a:off x="919" y="2024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2138" name="Rectangle 74"/>
            <p:cNvSpPr>
              <a:spLocks noChangeArrowheads="1"/>
            </p:cNvSpPr>
            <p:nvPr/>
          </p:nvSpPr>
          <p:spPr bwMode="auto">
            <a:xfrm>
              <a:off x="793" y="1162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39" name="Rectangle 75"/>
            <p:cNvSpPr>
              <a:spLocks noChangeArrowheads="1"/>
            </p:cNvSpPr>
            <p:nvPr/>
          </p:nvSpPr>
          <p:spPr bwMode="auto">
            <a:xfrm>
              <a:off x="1247" y="1479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2140" name="AutoShape 76"/>
            <p:cNvCxnSpPr>
              <a:cxnSpLocks noChangeShapeType="1"/>
              <a:stCxn id="472118" idx="4"/>
              <a:endCxn id="472138" idx="0"/>
            </p:cNvCxnSpPr>
            <p:nvPr/>
          </p:nvCxnSpPr>
          <p:spPr bwMode="auto">
            <a:xfrm flipH="1">
              <a:off x="861" y="696"/>
              <a:ext cx="1" cy="45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2141" name="AutoShape 77"/>
            <p:cNvCxnSpPr>
              <a:cxnSpLocks noChangeShapeType="1"/>
              <a:stCxn id="472138" idx="2"/>
              <a:endCxn id="472119" idx="0"/>
            </p:cNvCxnSpPr>
            <p:nvPr/>
          </p:nvCxnSpPr>
          <p:spPr bwMode="auto">
            <a:xfrm>
              <a:off x="861" y="1537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2142" name="AutoShape 78"/>
            <p:cNvCxnSpPr>
              <a:cxnSpLocks noChangeShapeType="1"/>
              <a:stCxn id="472139" idx="2"/>
              <a:endCxn id="472132" idx="0"/>
            </p:cNvCxnSpPr>
            <p:nvPr/>
          </p:nvCxnSpPr>
          <p:spPr bwMode="auto">
            <a:xfrm>
              <a:off x="1315" y="1854"/>
              <a:ext cx="1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2143" name="Group 79"/>
            <p:cNvGrpSpPr>
              <a:grpSpLocks/>
            </p:cNvGrpSpPr>
            <p:nvPr/>
          </p:nvGrpSpPr>
          <p:grpSpPr bwMode="auto">
            <a:xfrm>
              <a:off x="1314" y="684"/>
              <a:ext cx="69" cy="796"/>
              <a:chOff x="1314" y="684"/>
              <a:chExt cx="69" cy="796"/>
            </a:xfrm>
          </p:grpSpPr>
          <p:grpSp>
            <p:nvGrpSpPr>
              <p:cNvPr id="472144" name="Group 80"/>
              <p:cNvGrpSpPr>
                <a:grpSpLocks/>
              </p:cNvGrpSpPr>
              <p:nvPr/>
            </p:nvGrpSpPr>
            <p:grpSpPr bwMode="auto">
              <a:xfrm rot="5400000">
                <a:off x="1144" y="1081"/>
                <a:ext cx="410" cy="69"/>
                <a:chOff x="294" y="3589"/>
                <a:chExt cx="410" cy="69"/>
              </a:xfrm>
            </p:grpSpPr>
            <p:grpSp>
              <p:nvGrpSpPr>
                <p:cNvPr id="472145" name="Group 81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2146" name="Arc 8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2147" name="Arc 8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2148" name="Group 84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2149" name="Arc 8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2150" name="Arc 8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2151" name="Group 87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2152" name="Arc 8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2153" name="Arc 8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72154" name="Line 90"/>
              <p:cNvSpPr>
                <a:spLocks noChangeShapeType="1"/>
              </p:cNvSpPr>
              <p:nvPr/>
            </p:nvSpPr>
            <p:spPr bwMode="auto">
              <a:xfrm flipV="1">
                <a:off x="1314" y="684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2155" name="Line 91"/>
              <p:cNvSpPr>
                <a:spLocks noChangeShapeType="1"/>
              </p:cNvSpPr>
              <p:nvPr/>
            </p:nvSpPr>
            <p:spPr bwMode="auto">
              <a:xfrm>
                <a:off x="1314" y="1321"/>
                <a:ext cx="0" cy="159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2156" name="Text Box 92"/>
            <p:cNvSpPr txBox="1">
              <a:spLocks noChangeArrowheads="1"/>
            </p:cNvSpPr>
            <p:nvPr/>
          </p:nvSpPr>
          <p:spPr bwMode="auto">
            <a:xfrm>
              <a:off x="1090" y="102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grpSp>
          <p:nvGrpSpPr>
            <p:cNvPr id="472157" name="Group 93"/>
            <p:cNvGrpSpPr>
              <a:grpSpLocks/>
            </p:cNvGrpSpPr>
            <p:nvPr/>
          </p:nvGrpSpPr>
          <p:grpSpPr bwMode="auto">
            <a:xfrm>
              <a:off x="1655" y="1253"/>
              <a:ext cx="228" cy="68"/>
              <a:chOff x="736" y="1752"/>
              <a:chExt cx="228" cy="68"/>
            </a:xfrm>
          </p:grpSpPr>
          <p:sp>
            <p:nvSpPr>
              <p:cNvPr id="472158" name="Line 94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2159" name="Line 95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2160" name="Freeform 96"/>
            <p:cNvSpPr>
              <a:spLocks/>
            </p:cNvSpPr>
            <p:nvPr/>
          </p:nvSpPr>
          <p:spPr bwMode="auto">
            <a:xfrm>
              <a:off x="1360" y="641"/>
              <a:ext cx="408" cy="589"/>
            </a:xfrm>
            <a:custGeom>
              <a:avLst/>
              <a:gdLst>
                <a:gd name="T0" fmla="*/ 0 w 408"/>
                <a:gd name="T1" fmla="*/ 0 h 589"/>
                <a:gd name="T2" fmla="*/ 408 w 408"/>
                <a:gd name="T3" fmla="*/ 0 h 589"/>
                <a:gd name="T4" fmla="*/ 408 w 408"/>
                <a:gd name="T5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589">
                  <a:moveTo>
                    <a:pt x="0" y="0"/>
                  </a:moveTo>
                  <a:lnTo>
                    <a:pt x="408" y="0"/>
                  </a:lnTo>
                  <a:lnTo>
                    <a:pt x="408" y="589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2161" name="Freeform 97"/>
            <p:cNvSpPr>
              <a:spLocks/>
            </p:cNvSpPr>
            <p:nvPr/>
          </p:nvSpPr>
          <p:spPr bwMode="auto">
            <a:xfrm>
              <a:off x="1360" y="1298"/>
              <a:ext cx="408" cy="726"/>
            </a:xfrm>
            <a:custGeom>
              <a:avLst/>
              <a:gdLst>
                <a:gd name="T0" fmla="*/ 453 w 453"/>
                <a:gd name="T1" fmla="*/ 0 h 726"/>
                <a:gd name="T2" fmla="*/ 453 w 453"/>
                <a:gd name="T3" fmla="*/ 726 h 726"/>
                <a:gd name="T4" fmla="*/ 0 w 453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726">
                  <a:moveTo>
                    <a:pt x="453" y="0"/>
                  </a:moveTo>
                  <a:lnTo>
                    <a:pt x="453" y="726"/>
                  </a:lnTo>
                  <a:lnTo>
                    <a:pt x="0" y="726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řazení impedancí - příklad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3276600" y="765175"/>
            <a:ext cx="5616575" cy="18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celkový proud a účiník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 větev – ideální rezistor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2k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větev – skutečná cívka L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0,5 H,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1k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větev – ideální kondenzátor C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0,3F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zdroje je 50V, 500Hz.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3131" name="Object 43"/>
          <p:cNvGraphicFramePr>
            <a:graphicFrameLocks noChangeAspect="1"/>
          </p:cNvGraphicFramePr>
          <p:nvPr/>
        </p:nvGraphicFramePr>
        <p:xfrm>
          <a:off x="107950" y="3933825"/>
          <a:ext cx="3527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18" name="Rovnice" r:id="rId3" imgW="1892160" imgH="228600" progId="Equation.3">
                  <p:embed/>
                </p:oleObj>
              </mc:Choice>
              <mc:Fallback>
                <p:oleObj name="Rovnice" r:id="rId3" imgW="189216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933825"/>
                        <a:ext cx="3527425" cy="425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32" name="Rectangle 44"/>
          <p:cNvSpPr>
            <a:spLocks noChangeArrowheads="1"/>
          </p:cNvSpPr>
          <p:nvPr/>
        </p:nvSpPr>
        <p:spPr bwMode="auto">
          <a:xfrm>
            <a:off x="179388" y="3429000"/>
            <a:ext cx="8785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5.	Výpočet složek proudů v jednotlivých větvích –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…</a:t>
            </a:r>
          </a:p>
        </p:txBody>
      </p:sp>
      <p:graphicFrame>
        <p:nvGraphicFramePr>
          <p:cNvPr id="473133" name="Object 45"/>
          <p:cNvGraphicFramePr>
            <a:graphicFrameLocks noChangeAspect="1"/>
          </p:cNvGraphicFramePr>
          <p:nvPr/>
        </p:nvGraphicFramePr>
        <p:xfrm>
          <a:off x="104775" y="4508500"/>
          <a:ext cx="45386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19" name="Rovnice" r:id="rId5" imgW="2514600" imgH="228600" progId="Equation.3">
                  <p:embed/>
                </p:oleObj>
              </mc:Choice>
              <mc:Fallback>
                <p:oleObj name="Rovnice" r:id="rId5" imgW="251460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508500"/>
                        <a:ext cx="4538663" cy="414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34" name="Object 46"/>
          <p:cNvGraphicFramePr>
            <a:graphicFrameLocks noChangeAspect="1"/>
          </p:cNvGraphicFramePr>
          <p:nvPr/>
        </p:nvGraphicFramePr>
        <p:xfrm>
          <a:off x="107950" y="5019675"/>
          <a:ext cx="3835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0" name="Rovnice" r:id="rId7" imgW="2057400" imgH="228600" progId="Equation.3">
                  <p:embed/>
                </p:oleObj>
              </mc:Choice>
              <mc:Fallback>
                <p:oleObj name="Rovnice" r:id="rId7" imgW="20574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019675"/>
                        <a:ext cx="3835400" cy="425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35" name="Object 47"/>
          <p:cNvGraphicFramePr>
            <a:graphicFrameLocks noChangeAspect="1"/>
          </p:cNvGraphicFramePr>
          <p:nvPr/>
        </p:nvGraphicFramePr>
        <p:xfrm>
          <a:off x="4764088" y="3922713"/>
          <a:ext cx="34083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1" name="Rovnice" r:id="rId9" imgW="1828800" imgH="241200" progId="Equation.3">
                  <p:embed/>
                </p:oleObj>
              </mc:Choice>
              <mc:Fallback>
                <p:oleObj name="Rovnice" r:id="rId9" imgW="1828800" imgH="2412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3922713"/>
                        <a:ext cx="3408362" cy="449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37" name="Object 49"/>
          <p:cNvGraphicFramePr>
            <a:graphicFrameLocks noChangeAspect="1"/>
          </p:cNvGraphicFramePr>
          <p:nvPr/>
        </p:nvGraphicFramePr>
        <p:xfrm>
          <a:off x="4749800" y="4508500"/>
          <a:ext cx="42862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2" name="Rovnice" r:id="rId11" imgW="2501640" imgH="241200" progId="Equation.3">
                  <p:embed/>
                </p:oleObj>
              </mc:Choice>
              <mc:Fallback>
                <p:oleObj name="Rovnice" r:id="rId11" imgW="2501640" imgH="2412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508500"/>
                        <a:ext cx="4286250" cy="414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38" name="Object 50"/>
          <p:cNvGraphicFramePr>
            <a:graphicFrameLocks noChangeAspect="1"/>
          </p:cNvGraphicFramePr>
          <p:nvPr/>
        </p:nvGraphicFramePr>
        <p:xfrm>
          <a:off x="4716463" y="5013325"/>
          <a:ext cx="4213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23" name="Rovnice" r:id="rId13" imgW="2260440" imgH="241200" progId="Equation.3">
                  <p:embed/>
                </p:oleObj>
              </mc:Choice>
              <mc:Fallback>
                <p:oleObj name="Rovnice" r:id="rId13" imgW="2260440" imgH="2412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013325"/>
                        <a:ext cx="4213225" cy="449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3139" name="Group 51"/>
          <p:cNvGrpSpPr>
            <a:grpSpLocks/>
          </p:cNvGrpSpPr>
          <p:nvPr/>
        </p:nvGrpSpPr>
        <p:grpSpPr bwMode="auto">
          <a:xfrm>
            <a:off x="177949" y="404813"/>
            <a:ext cx="2809875" cy="2808287"/>
            <a:chOff x="113" y="300"/>
            <a:chExt cx="1770" cy="1769"/>
          </a:xfrm>
        </p:grpSpPr>
        <p:sp>
          <p:nvSpPr>
            <p:cNvPr id="473140" name="Text Box 52"/>
            <p:cNvSpPr txBox="1">
              <a:spLocks noChangeArrowheads="1"/>
            </p:cNvSpPr>
            <p:nvPr/>
          </p:nvSpPr>
          <p:spPr bwMode="auto">
            <a:xfrm>
              <a:off x="431" y="300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3141" name="Oval 53"/>
            <p:cNvSpPr>
              <a:spLocks noChangeAspect="1" noChangeArrowheads="1"/>
            </p:cNvSpPr>
            <p:nvPr/>
          </p:nvSpPr>
          <p:spPr bwMode="auto">
            <a:xfrm>
              <a:off x="113" y="1116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73142" name="Oval 54"/>
            <p:cNvSpPr>
              <a:spLocks noChangeArrowheads="1"/>
            </p:cNvSpPr>
            <p:nvPr/>
          </p:nvSpPr>
          <p:spPr bwMode="auto">
            <a:xfrm>
              <a:off x="816" y="59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43" name="Oval 55"/>
            <p:cNvSpPr>
              <a:spLocks noChangeArrowheads="1"/>
            </p:cNvSpPr>
            <p:nvPr/>
          </p:nvSpPr>
          <p:spPr bwMode="auto">
            <a:xfrm>
              <a:off x="816" y="19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3144" name="AutoShape 56"/>
            <p:cNvCxnSpPr>
              <a:cxnSpLocks noChangeShapeType="1"/>
              <a:stCxn id="473141" idx="4"/>
              <a:endCxn id="473143" idx="2"/>
            </p:cNvCxnSpPr>
            <p:nvPr/>
          </p:nvCxnSpPr>
          <p:spPr bwMode="auto">
            <a:xfrm rot="16200000" flipH="1">
              <a:off x="317" y="1536"/>
              <a:ext cx="488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3145" name="Line 57"/>
            <p:cNvSpPr>
              <a:spLocks noChangeShapeType="1"/>
            </p:cNvSpPr>
            <p:nvPr/>
          </p:nvSpPr>
          <p:spPr bwMode="auto">
            <a:xfrm>
              <a:off x="612" y="981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46" name="Line 58"/>
            <p:cNvSpPr>
              <a:spLocks noChangeShapeType="1"/>
            </p:cNvSpPr>
            <p:nvPr/>
          </p:nvSpPr>
          <p:spPr bwMode="auto">
            <a:xfrm>
              <a:off x="385" y="527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47" name="Text Box 59"/>
            <p:cNvSpPr txBox="1">
              <a:spLocks noChangeArrowheads="1"/>
            </p:cNvSpPr>
            <p:nvPr/>
          </p:nvSpPr>
          <p:spPr bwMode="auto">
            <a:xfrm>
              <a:off x="637" y="151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473148" name="AutoShape 60"/>
            <p:cNvCxnSpPr>
              <a:cxnSpLocks noChangeShapeType="1"/>
              <a:stCxn id="473141" idx="0"/>
              <a:endCxn id="473142" idx="2"/>
            </p:cNvCxnSpPr>
            <p:nvPr/>
          </p:nvCxnSpPr>
          <p:spPr bwMode="auto">
            <a:xfrm rot="16200000">
              <a:off x="328" y="628"/>
              <a:ext cx="465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3149" name="Text Box 61"/>
            <p:cNvSpPr txBox="1">
              <a:spLocks noChangeArrowheads="1"/>
            </p:cNvSpPr>
            <p:nvPr/>
          </p:nvSpPr>
          <p:spPr bwMode="auto">
            <a:xfrm>
              <a:off x="430" y="93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3150" name="Line 62"/>
            <p:cNvSpPr>
              <a:spLocks noChangeShapeType="1"/>
            </p:cNvSpPr>
            <p:nvPr/>
          </p:nvSpPr>
          <p:spPr bwMode="auto">
            <a:xfrm>
              <a:off x="793" y="709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51" name="Line 63"/>
            <p:cNvSpPr>
              <a:spLocks noChangeShapeType="1"/>
            </p:cNvSpPr>
            <p:nvPr/>
          </p:nvSpPr>
          <p:spPr bwMode="auto">
            <a:xfrm>
              <a:off x="1655" y="710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52" name="Text Box 64"/>
            <p:cNvSpPr txBox="1">
              <a:spLocks noChangeArrowheads="1"/>
            </p:cNvSpPr>
            <p:nvPr/>
          </p:nvSpPr>
          <p:spPr bwMode="auto">
            <a:xfrm>
              <a:off x="645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1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3153" name="Text Box 65"/>
            <p:cNvSpPr txBox="1">
              <a:spLocks noChangeArrowheads="1"/>
            </p:cNvSpPr>
            <p:nvPr/>
          </p:nvSpPr>
          <p:spPr bwMode="auto">
            <a:xfrm>
              <a:off x="1507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3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3154" name="Text Box 66"/>
            <p:cNvSpPr txBox="1">
              <a:spLocks noChangeArrowheads="1"/>
            </p:cNvSpPr>
            <p:nvPr/>
          </p:nvSpPr>
          <p:spPr bwMode="auto">
            <a:xfrm>
              <a:off x="1544" y="129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473155" name="Oval 67"/>
            <p:cNvSpPr>
              <a:spLocks noChangeArrowheads="1"/>
            </p:cNvSpPr>
            <p:nvPr/>
          </p:nvSpPr>
          <p:spPr bwMode="auto">
            <a:xfrm>
              <a:off x="1270" y="5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56" name="Oval 68"/>
            <p:cNvSpPr>
              <a:spLocks noChangeArrowheads="1"/>
            </p:cNvSpPr>
            <p:nvPr/>
          </p:nvSpPr>
          <p:spPr bwMode="auto">
            <a:xfrm>
              <a:off x="1270" y="19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57" name="Text Box 69"/>
            <p:cNvSpPr txBox="1">
              <a:spLocks noChangeArrowheads="1"/>
            </p:cNvSpPr>
            <p:nvPr/>
          </p:nvSpPr>
          <p:spPr bwMode="auto">
            <a:xfrm>
              <a:off x="1020" y="152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473158" name="Line 70"/>
            <p:cNvSpPr>
              <a:spLocks noChangeShapeType="1"/>
            </p:cNvSpPr>
            <p:nvPr/>
          </p:nvSpPr>
          <p:spPr bwMode="auto">
            <a:xfrm>
              <a:off x="1247" y="709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59" name="Text Box 71"/>
            <p:cNvSpPr txBox="1">
              <a:spLocks noChangeArrowheads="1"/>
            </p:cNvSpPr>
            <p:nvPr/>
          </p:nvSpPr>
          <p:spPr bwMode="auto">
            <a:xfrm>
              <a:off x="1099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73160" name="AutoShape 72"/>
            <p:cNvCxnSpPr>
              <a:cxnSpLocks noChangeShapeType="1"/>
              <a:stCxn id="473142" idx="6"/>
              <a:endCxn id="473155" idx="2"/>
            </p:cNvCxnSpPr>
            <p:nvPr/>
          </p:nvCxnSpPr>
          <p:spPr bwMode="auto">
            <a:xfrm>
              <a:off x="919" y="639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3161" name="AutoShape 73"/>
            <p:cNvCxnSpPr>
              <a:cxnSpLocks noChangeShapeType="1"/>
              <a:stCxn id="473143" idx="6"/>
              <a:endCxn id="473156" idx="2"/>
            </p:cNvCxnSpPr>
            <p:nvPr/>
          </p:nvCxnSpPr>
          <p:spPr bwMode="auto">
            <a:xfrm>
              <a:off x="919" y="2024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3162" name="Rectangle 74"/>
            <p:cNvSpPr>
              <a:spLocks noChangeArrowheads="1"/>
            </p:cNvSpPr>
            <p:nvPr/>
          </p:nvSpPr>
          <p:spPr bwMode="auto">
            <a:xfrm>
              <a:off x="793" y="1162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63" name="Rectangle 75"/>
            <p:cNvSpPr>
              <a:spLocks noChangeArrowheads="1"/>
            </p:cNvSpPr>
            <p:nvPr/>
          </p:nvSpPr>
          <p:spPr bwMode="auto">
            <a:xfrm>
              <a:off x="1247" y="1479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3164" name="AutoShape 76"/>
            <p:cNvCxnSpPr>
              <a:cxnSpLocks noChangeShapeType="1"/>
              <a:stCxn id="473142" idx="4"/>
              <a:endCxn id="473162" idx="0"/>
            </p:cNvCxnSpPr>
            <p:nvPr/>
          </p:nvCxnSpPr>
          <p:spPr bwMode="auto">
            <a:xfrm flipH="1">
              <a:off x="861" y="696"/>
              <a:ext cx="1" cy="45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3165" name="AutoShape 77"/>
            <p:cNvCxnSpPr>
              <a:cxnSpLocks noChangeShapeType="1"/>
              <a:stCxn id="473162" idx="2"/>
              <a:endCxn id="473143" idx="0"/>
            </p:cNvCxnSpPr>
            <p:nvPr/>
          </p:nvCxnSpPr>
          <p:spPr bwMode="auto">
            <a:xfrm>
              <a:off x="861" y="1537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3166" name="AutoShape 78"/>
            <p:cNvCxnSpPr>
              <a:cxnSpLocks noChangeShapeType="1"/>
              <a:stCxn id="473163" idx="2"/>
              <a:endCxn id="473156" idx="0"/>
            </p:cNvCxnSpPr>
            <p:nvPr/>
          </p:nvCxnSpPr>
          <p:spPr bwMode="auto">
            <a:xfrm>
              <a:off x="1315" y="1854"/>
              <a:ext cx="1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3167" name="Group 79"/>
            <p:cNvGrpSpPr>
              <a:grpSpLocks/>
            </p:cNvGrpSpPr>
            <p:nvPr/>
          </p:nvGrpSpPr>
          <p:grpSpPr bwMode="auto">
            <a:xfrm>
              <a:off x="1314" y="684"/>
              <a:ext cx="69" cy="796"/>
              <a:chOff x="1314" y="684"/>
              <a:chExt cx="69" cy="796"/>
            </a:xfrm>
          </p:grpSpPr>
          <p:grpSp>
            <p:nvGrpSpPr>
              <p:cNvPr id="473168" name="Group 80"/>
              <p:cNvGrpSpPr>
                <a:grpSpLocks/>
              </p:cNvGrpSpPr>
              <p:nvPr/>
            </p:nvGrpSpPr>
            <p:grpSpPr bwMode="auto">
              <a:xfrm rot="5400000">
                <a:off x="1144" y="1081"/>
                <a:ext cx="410" cy="69"/>
                <a:chOff x="294" y="3589"/>
                <a:chExt cx="410" cy="69"/>
              </a:xfrm>
            </p:grpSpPr>
            <p:grpSp>
              <p:nvGrpSpPr>
                <p:cNvPr id="473169" name="Group 81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3170" name="Arc 8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3171" name="Arc 8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3172" name="Group 84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3173" name="Arc 8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3174" name="Arc 8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3175" name="Group 87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3176" name="Arc 8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3177" name="Arc 8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73178" name="Line 90"/>
              <p:cNvSpPr>
                <a:spLocks noChangeShapeType="1"/>
              </p:cNvSpPr>
              <p:nvPr/>
            </p:nvSpPr>
            <p:spPr bwMode="auto">
              <a:xfrm flipV="1">
                <a:off x="1314" y="684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3179" name="Line 91"/>
              <p:cNvSpPr>
                <a:spLocks noChangeShapeType="1"/>
              </p:cNvSpPr>
              <p:nvPr/>
            </p:nvSpPr>
            <p:spPr bwMode="auto">
              <a:xfrm>
                <a:off x="1314" y="1321"/>
                <a:ext cx="0" cy="159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3180" name="Text Box 92"/>
            <p:cNvSpPr txBox="1">
              <a:spLocks noChangeArrowheads="1"/>
            </p:cNvSpPr>
            <p:nvPr/>
          </p:nvSpPr>
          <p:spPr bwMode="auto">
            <a:xfrm>
              <a:off x="1090" y="102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grpSp>
          <p:nvGrpSpPr>
            <p:cNvPr id="473181" name="Group 93"/>
            <p:cNvGrpSpPr>
              <a:grpSpLocks/>
            </p:cNvGrpSpPr>
            <p:nvPr/>
          </p:nvGrpSpPr>
          <p:grpSpPr bwMode="auto">
            <a:xfrm>
              <a:off x="1655" y="1253"/>
              <a:ext cx="228" cy="68"/>
              <a:chOff x="736" y="1752"/>
              <a:chExt cx="228" cy="68"/>
            </a:xfrm>
          </p:grpSpPr>
          <p:sp>
            <p:nvSpPr>
              <p:cNvPr id="473182" name="Line 94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3183" name="Line 95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3184" name="Freeform 96"/>
            <p:cNvSpPr>
              <a:spLocks/>
            </p:cNvSpPr>
            <p:nvPr/>
          </p:nvSpPr>
          <p:spPr bwMode="auto">
            <a:xfrm>
              <a:off x="1360" y="641"/>
              <a:ext cx="408" cy="589"/>
            </a:xfrm>
            <a:custGeom>
              <a:avLst/>
              <a:gdLst>
                <a:gd name="T0" fmla="*/ 0 w 408"/>
                <a:gd name="T1" fmla="*/ 0 h 589"/>
                <a:gd name="T2" fmla="*/ 408 w 408"/>
                <a:gd name="T3" fmla="*/ 0 h 589"/>
                <a:gd name="T4" fmla="*/ 408 w 408"/>
                <a:gd name="T5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589">
                  <a:moveTo>
                    <a:pt x="0" y="0"/>
                  </a:moveTo>
                  <a:lnTo>
                    <a:pt x="408" y="0"/>
                  </a:lnTo>
                  <a:lnTo>
                    <a:pt x="408" y="589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3185" name="Freeform 97"/>
            <p:cNvSpPr>
              <a:spLocks/>
            </p:cNvSpPr>
            <p:nvPr/>
          </p:nvSpPr>
          <p:spPr bwMode="auto">
            <a:xfrm>
              <a:off x="1360" y="1298"/>
              <a:ext cx="408" cy="726"/>
            </a:xfrm>
            <a:custGeom>
              <a:avLst/>
              <a:gdLst>
                <a:gd name="T0" fmla="*/ 453 w 453"/>
                <a:gd name="T1" fmla="*/ 0 h 726"/>
                <a:gd name="T2" fmla="*/ 453 w 453"/>
                <a:gd name="T3" fmla="*/ 726 h 726"/>
                <a:gd name="T4" fmla="*/ 0 w 453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726">
                  <a:moveTo>
                    <a:pt x="453" y="0"/>
                  </a:moveTo>
                  <a:lnTo>
                    <a:pt x="453" y="726"/>
                  </a:lnTo>
                  <a:lnTo>
                    <a:pt x="0" y="726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řazení impedancí - příklad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276600" y="765175"/>
            <a:ext cx="5616575" cy="18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celkový proud a účiník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 větev – ideální rezistor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2k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 větev – skutečná cívka L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0,5 H,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1k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 větev – ideální kondenzátor C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0,3F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zdroje je 50V, 500Hz.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4119" name="Object 7"/>
          <p:cNvGraphicFramePr>
            <a:graphicFrameLocks noChangeAspect="1"/>
          </p:cNvGraphicFramePr>
          <p:nvPr/>
        </p:nvGraphicFramePr>
        <p:xfrm>
          <a:off x="539750" y="4005263"/>
          <a:ext cx="57610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68" name="Rovnice" r:id="rId3" imgW="2781000" imgH="228600" progId="Equation.3">
                  <p:embed/>
                </p:oleObj>
              </mc:Choice>
              <mc:Fallback>
                <p:oleObj name="Rovnice" r:id="rId3" imgW="27810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5761038" cy="473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4123" name="Group 11"/>
          <p:cNvGrpSpPr>
            <a:grpSpLocks/>
          </p:cNvGrpSpPr>
          <p:nvPr/>
        </p:nvGrpSpPr>
        <p:grpSpPr bwMode="auto">
          <a:xfrm>
            <a:off x="107950" y="404813"/>
            <a:ext cx="2809875" cy="2808287"/>
            <a:chOff x="113" y="300"/>
            <a:chExt cx="1770" cy="1769"/>
          </a:xfrm>
        </p:grpSpPr>
        <p:sp>
          <p:nvSpPr>
            <p:cNvPr id="474124" name="Text Box 12"/>
            <p:cNvSpPr txBox="1">
              <a:spLocks noChangeArrowheads="1"/>
            </p:cNvSpPr>
            <p:nvPr/>
          </p:nvSpPr>
          <p:spPr bwMode="auto">
            <a:xfrm>
              <a:off x="431" y="300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4125" name="Oval 13"/>
            <p:cNvSpPr>
              <a:spLocks noChangeAspect="1" noChangeArrowheads="1"/>
            </p:cNvSpPr>
            <p:nvPr/>
          </p:nvSpPr>
          <p:spPr bwMode="auto">
            <a:xfrm>
              <a:off x="113" y="1116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74126" name="Oval 14"/>
            <p:cNvSpPr>
              <a:spLocks noChangeArrowheads="1"/>
            </p:cNvSpPr>
            <p:nvPr/>
          </p:nvSpPr>
          <p:spPr bwMode="auto">
            <a:xfrm>
              <a:off x="816" y="59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27" name="Oval 15"/>
            <p:cNvSpPr>
              <a:spLocks noChangeArrowheads="1"/>
            </p:cNvSpPr>
            <p:nvPr/>
          </p:nvSpPr>
          <p:spPr bwMode="auto">
            <a:xfrm>
              <a:off x="816" y="19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4128" name="AutoShape 16"/>
            <p:cNvCxnSpPr>
              <a:cxnSpLocks noChangeShapeType="1"/>
              <a:stCxn id="474125" idx="4"/>
              <a:endCxn id="474127" idx="2"/>
            </p:cNvCxnSpPr>
            <p:nvPr/>
          </p:nvCxnSpPr>
          <p:spPr bwMode="auto">
            <a:xfrm rot="16200000" flipH="1">
              <a:off x="317" y="1536"/>
              <a:ext cx="488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4129" name="Line 17"/>
            <p:cNvSpPr>
              <a:spLocks noChangeShapeType="1"/>
            </p:cNvSpPr>
            <p:nvPr/>
          </p:nvSpPr>
          <p:spPr bwMode="auto">
            <a:xfrm>
              <a:off x="612" y="981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30" name="Line 18"/>
            <p:cNvSpPr>
              <a:spLocks noChangeShapeType="1"/>
            </p:cNvSpPr>
            <p:nvPr/>
          </p:nvSpPr>
          <p:spPr bwMode="auto">
            <a:xfrm>
              <a:off x="385" y="527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31" name="Text Box 19"/>
            <p:cNvSpPr txBox="1">
              <a:spLocks noChangeArrowheads="1"/>
            </p:cNvSpPr>
            <p:nvPr/>
          </p:nvSpPr>
          <p:spPr bwMode="auto">
            <a:xfrm>
              <a:off x="637" y="151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474132" name="AutoShape 20"/>
            <p:cNvCxnSpPr>
              <a:cxnSpLocks noChangeShapeType="1"/>
              <a:stCxn id="474125" idx="0"/>
              <a:endCxn id="474126" idx="2"/>
            </p:cNvCxnSpPr>
            <p:nvPr/>
          </p:nvCxnSpPr>
          <p:spPr bwMode="auto">
            <a:xfrm rot="16200000">
              <a:off x="328" y="628"/>
              <a:ext cx="465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4133" name="Text Box 21"/>
            <p:cNvSpPr txBox="1">
              <a:spLocks noChangeArrowheads="1"/>
            </p:cNvSpPr>
            <p:nvPr/>
          </p:nvSpPr>
          <p:spPr bwMode="auto">
            <a:xfrm>
              <a:off x="430" y="93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4134" name="Line 22"/>
            <p:cNvSpPr>
              <a:spLocks noChangeShapeType="1"/>
            </p:cNvSpPr>
            <p:nvPr/>
          </p:nvSpPr>
          <p:spPr bwMode="auto">
            <a:xfrm>
              <a:off x="793" y="709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35" name="Line 23"/>
            <p:cNvSpPr>
              <a:spLocks noChangeShapeType="1"/>
            </p:cNvSpPr>
            <p:nvPr/>
          </p:nvSpPr>
          <p:spPr bwMode="auto">
            <a:xfrm>
              <a:off x="1655" y="710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36" name="Text Box 24"/>
            <p:cNvSpPr txBox="1">
              <a:spLocks noChangeArrowheads="1"/>
            </p:cNvSpPr>
            <p:nvPr/>
          </p:nvSpPr>
          <p:spPr bwMode="auto">
            <a:xfrm>
              <a:off x="645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1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4137" name="Text Box 25"/>
            <p:cNvSpPr txBox="1">
              <a:spLocks noChangeArrowheads="1"/>
            </p:cNvSpPr>
            <p:nvPr/>
          </p:nvSpPr>
          <p:spPr bwMode="auto">
            <a:xfrm>
              <a:off x="1507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3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4138" name="Text Box 26"/>
            <p:cNvSpPr txBox="1">
              <a:spLocks noChangeArrowheads="1"/>
            </p:cNvSpPr>
            <p:nvPr/>
          </p:nvSpPr>
          <p:spPr bwMode="auto">
            <a:xfrm>
              <a:off x="1544" y="129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474139" name="Oval 27"/>
            <p:cNvSpPr>
              <a:spLocks noChangeArrowheads="1"/>
            </p:cNvSpPr>
            <p:nvPr/>
          </p:nvSpPr>
          <p:spPr bwMode="auto">
            <a:xfrm>
              <a:off x="1270" y="5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40" name="Oval 28"/>
            <p:cNvSpPr>
              <a:spLocks noChangeArrowheads="1"/>
            </p:cNvSpPr>
            <p:nvPr/>
          </p:nvSpPr>
          <p:spPr bwMode="auto">
            <a:xfrm>
              <a:off x="1270" y="19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41" name="Text Box 29"/>
            <p:cNvSpPr txBox="1">
              <a:spLocks noChangeArrowheads="1"/>
            </p:cNvSpPr>
            <p:nvPr/>
          </p:nvSpPr>
          <p:spPr bwMode="auto">
            <a:xfrm>
              <a:off x="1020" y="152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474142" name="Line 30"/>
            <p:cNvSpPr>
              <a:spLocks noChangeShapeType="1"/>
            </p:cNvSpPr>
            <p:nvPr/>
          </p:nvSpPr>
          <p:spPr bwMode="auto">
            <a:xfrm>
              <a:off x="1247" y="709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43" name="Text Box 31"/>
            <p:cNvSpPr txBox="1">
              <a:spLocks noChangeArrowheads="1"/>
            </p:cNvSpPr>
            <p:nvPr/>
          </p:nvSpPr>
          <p:spPr bwMode="auto">
            <a:xfrm>
              <a:off x="1099" y="66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74144" name="AutoShape 32"/>
            <p:cNvCxnSpPr>
              <a:cxnSpLocks noChangeShapeType="1"/>
              <a:stCxn id="474126" idx="6"/>
              <a:endCxn id="474139" idx="2"/>
            </p:cNvCxnSpPr>
            <p:nvPr/>
          </p:nvCxnSpPr>
          <p:spPr bwMode="auto">
            <a:xfrm>
              <a:off x="919" y="639"/>
              <a:ext cx="339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145" name="AutoShape 33"/>
            <p:cNvCxnSpPr>
              <a:cxnSpLocks noChangeShapeType="1"/>
              <a:stCxn id="474127" idx="6"/>
              <a:endCxn id="474140" idx="2"/>
            </p:cNvCxnSpPr>
            <p:nvPr/>
          </p:nvCxnSpPr>
          <p:spPr bwMode="auto">
            <a:xfrm>
              <a:off x="919" y="2024"/>
              <a:ext cx="33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4146" name="Rectangle 34"/>
            <p:cNvSpPr>
              <a:spLocks noChangeArrowheads="1"/>
            </p:cNvSpPr>
            <p:nvPr/>
          </p:nvSpPr>
          <p:spPr bwMode="auto">
            <a:xfrm>
              <a:off x="793" y="1162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47" name="Rectangle 35"/>
            <p:cNvSpPr>
              <a:spLocks noChangeArrowheads="1"/>
            </p:cNvSpPr>
            <p:nvPr/>
          </p:nvSpPr>
          <p:spPr bwMode="auto">
            <a:xfrm>
              <a:off x="1247" y="1479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74148" name="AutoShape 36"/>
            <p:cNvCxnSpPr>
              <a:cxnSpLocks noChangeShapeType="1"/>
              <a:stCxn id="474126" idx="4"/>
              <a:endCxn id="474146" idx="0"/>
            </p:cNvCxnSpPr>
            <p:nvPr/>
          </p:nvCxnSpPr>
          <p:spPr bwMode="auto">
            <a:xfrm flipH="1">
              <a:off x="861" y="696"/>
              <a:ext cx="1" cy="45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149" name="AutoShape 37"/>
            <p:cNvCxnSpPr>
              <a:cxnSpLocks noChangeShapeType="1"/>
              <a:stCxn id="474146" idx="2"/>
              <a:endCxn id="474127" idx="0"/>
            </p:cNvCxnSpPr>
            <p:nvPr/>
          </p:nvCxnSpPr>
          <p:spPr bwMode="auto">
            <a:xfrm>
              <a:off x="861" y="1537"/>
              <a:ext cx="1" cy="429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4150" name="AutoShape 38"/>
            <p:cNvCxnSpPr>
              <a:cxnSpLocks noChangeShapeType="1"/>
              <a:stCxn id="474147" idx="2"/>
              <a:endCxn id="474140" idx="0"/>
            </p:cNvCxnSpPr>
            <p:nvPr/>
          </p:nvCxnSpPr>
          <p:spPr bwMode="auto">
            <a:xfrm>
              <a:off x="1315" y="1854"/>
              <a:ext cx="1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74151" name="Group 39"/>
            <p:cNvGrpSpPr>
              <a:grpSpLocks/>
            </p:cNvGrpSpPr>
            <p:nvPr/>
          </p:nvGrpSpPr>
          <p:grpSpPr bwMode="auto">
            <a:xfrm>
              <a:off x="1314" y="684"/>
              <a:ext cx="69" cy="796"/>
              <a:chOff x="1314" y="684"/>
              <a:chExt cx="69" cy="796"/>
            </a:xfrm>
          </p:grpSpPr>
          <p:grpSp>
            <p:nvGrpSpPr>
              <p:cNvPr id="474152" name="Group 40"/>
              <p:cNvGrpSpPr>
                <a:grpSpLocks/>
              </p:cNvGrpSpPr>
              <p:nvPr/>
            </p:nvGrpSpPr>
            <p:grpSpPr bwMode="auto">
              <a:xfrm rot="5400000">
                <a:off x="1144" y="1081"/>
                <a:ext cx="410" cy="69"/>
                <a:chOff x="294" y="3589"/>
                <a:chExt cx="410" cy="69"/>
              </a:xfrm>
            </p:grpSpPr>
            <p:grpSp>
              <p:nvGrpSpPr>
                <p:cNvPr id="474153" name="Group 41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4154" name="Arc 4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4155" name="Arc 4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4156" name="Group 44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4157" name="Arc 4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4158" name="Arc 4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4159" name="Group 47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4160" name="Arc 4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4161" name="Arc 4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74162" name="Line 50"/>
              <p:cNvSpPr>
                <a:spLocks noChangeShapeType="1"/>
              </p:cNvSpPr>
              <p:nvPr/>
            </p:nvSpPr>
            <p:spPr bwMode="auto">
              <a:xfrm flipV="1">
                <a:off x="1314" y="684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4163" name="Line 51"/>
              <p:cNvSpPr>
                <a:spLocks noChangeShapeType="1"/>
              </p:cNvSpPr>
              <p:nvPr/>
            </p:nvSpPr>
            <p:spPr bwMode="auto">
              <a:xfrm>
                <a:off x="1314" y="1321"/>
                <a:ext cx="0" cy="159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4164" name="Text Box 52"/>
            <p:cNvSpPr txBox="1">
              <a:spLocks noChangeArrowheads="1"/>
            </p:cNvSpPr>
            <p:nvPr/>
          </p:nvSpPr>
          <p:spPr bwMode="auto">
            <a:xfrm>
              <a:off x="1090" y="1026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grpSp>
          <p:nvGrpSpPr>
            <p:cNvPr id="474165" name="Group 53"/>
            <p:cNvGrpSpPr>
              <a:grpSpLocks/>
            </p:cNvGrpSpPr>
            <p:nvPr/>
          </p:nvGrpSpPr>
          <p:grpSpPr bwMode="auto">
            <a:xfrm>
              <a:off x="1655" y="1253"/>
              <a:ext cx="228" cy="68"/>
              <a:chOff x="736" y="1752"/>
              <a:chExt cx="228" cy="68"/>
            </a:xfrm>
          </p:grpSpPr>
          <p:sp>
            <p:nvSpPr>
              <p:cNvPr id="474166" name="Line 54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4167" name="Line 55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4168" name="Freeform 56"/>
            <p:cNvSpPr>
              <a:spLocks/>
            </p:cNvSpPr>
            <p:nvPr/>
          </p:nvSpPr>
          <p:spPr bwMode="auto">
            <a:xfrm>
              <a:off x="1360" y="641"/>
              <a:ext cx="408" cy="589"/>
            </a:xfrm>
            <a:custGeom>
              <a:avLst/>
              <a:gdLst>
                <a:gd name="T0" fmla="*/ 0 w 408"/>
                <a:gd name="T1" fmla="*/ 0 h 589"/>
                <a:gd name="T2" fmla="*/ 408 w 408"/>
                <a:gd name="T3" fmla="*/ 0 h 589"/>
                <a:gd name="T4" fmla="*/ 408 w 408"/>
                <a:gd name="T5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589">
                  <a:moveTo>
                    <a:pt x="0" y="0"/>
                  </a:moveTo>
                  <a:lnTo>
                    <a:pt x="408" y="0"/>
                  </a:lnTo>
                  <a:lnTo>
                    <a:pt x="408" y="589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4169" name="Freeform 57"/>
            <p:cNvSpPr>
              <a:spLocks/>
            </p:cNvSpPr>
            <p:nvPr/>
          </p:nvSpPr>
          <p:spPr bwMode="auto">
            <a:xfrm>
              <a:off x="1360" y="1298"/>
              <a:ext cx="408" cy="726"/>
            </a:xfrm>
            <a:custGeom>
              <a:avLst/>
              <a:gdLst>
                <a:gd name="T0" fmla="*/ 453 w 453"/>
                <a:gd name="T1" fmla="*/ 0 h 726"/>
                <a:gd name="T2" fmla="*/ 453 w 453"/>
                <a:gd name="T3" fmla="*/ 726 h 726"/>
                <a:gd name="T4" fmla="*/ 0 w 453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726">
                  <a:moveTo>
                    <a:pt x="453" y="0"/>
                  </a:moveTo>
                  <a:lnTo>
                    <a:pt x="453" y="726"/>
                  </a:lnTo>
                  <a:lnTo>
                    <a:pt x="0" y="726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74170" name="Rectangle 58"/>
          <p:cNvSpPr>
            <a:spLocks noChangeArrowheads="1"/>
          </p:cNvSpPr>
          <p:nvPr/>
        </p:nvSpPr>
        <p:spPr bwMode="auto">
          <a:xfrm>
            <a:off x="179388" y="3500438"/>
            <a:ext cx="8785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6.	Výpočet celkové činné a jalové složky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a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74171" name="Object 59"/>
          <p:cNvGraphicFramePr>
            <a:graphicFrameLocks noChangeAspect="1"/>
          </p:cNvGraphicFramePr>
          <p:nvPr/>
        </p:nvGraphicFramePr>
        <p:xfrm>
          <a:off x="527050" y="4598988"/>
          <a:ext cx="61817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69" name="Rovnice" r:id="rId5" imgW="2984400" imgH="241200" progId="Equation.3">
                  <p:embed/>
                </p:oleObj>
              </mc:Choice>
              <mc:Fallback>
                <p:oleObj name="Rovnice" r:id="rId5" imgW="2984400" imgH="241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4598988"/>
                        <a:ext cx="6181725" cy="500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72" name="Rectangle 60"/>
          <p:cNvSpPr>
            <a:spLocks noChangeArrowheads="1"/>
          </p:cNvSpPr>
          <p:nvPr/>
        </p:nvSpPr>
        <p:spPr bwMode="auto">
          <a:xfrm>
            <a:off x="250825" y="5373688"/>
            <a:ext cx="8785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7.	Výpočet celkového proudu I, celkového účiníku cos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4173" name="Object 61"/>
          <p:cNvGraphicFramePr>
            <a:graphicFrameLocks noChangeAspect="1"/>
          </p:cNvGraphicFramePr>
          <p:nvPr/>
        </p:nvGraphicFramePr>
        <p:xfrm>
          <a:off x="587375" y="5805488"/>
          <a:ext cx="52292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70" name="Rovnice" r:id="rId7" imgW="2654280" imgH="304560" progId="Equation.3">
                  <p:embed/>
                </p:oleObj>
              </mc:Choice>
              <mc:Fallback>
                <p:oleObj name="Rovnice" r:id="rId7" imgW="2654280" imgH="3045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5805488"/>
                        <a:ext cx="5229225" cy="601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74" name="Object 62"/>
          <p:cNvGraphicFramePr>
            <a:graphicFrameLocks noChangeAspect="1"/>
          </p:cNvGraphicFramePr>
          <p:nvPr/>
        </p:nvGraphicFramePr>
        <p:xfrm>
          <a:off x="6015038" y="5805488"/>
          <a:ext cx="26590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71" name="Rovnice" r:id="rId9" imgW="1587240" imgH="419040" progId="Equation.3">
                  <p:embed/>
                </p:oleObj>
              </mc:Choice>
              <mc:Fallback>
                <p:oleObj name="Rovnice" r:id="rId9" imgW="1587240" imgH="41904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5805488"/>
                        <a:ext cx="2659062" cy="703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76" name="Rectangle 64"/>
          <p:cNvSpPr>
            <a:spLocks noChangeArrowheads="1"/>
          </p:cNvSpPr>
          <p:nvPr/>
        </p:nvSpPr>
        <p:spPr bwMode="auto">
          <a:xfrm>
            <a:off x="6948488" y="4581525"/>
            <a:ext cx="1944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Simulace: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hlinkClick r:id="rId11"/>
              </a:rPr>
              <a:t>zde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74177" name="Picture 65" descr="MC900437988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852738"/>
            <a:ext cx="18288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4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4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4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4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Rezonanční obvody – sériová rezonance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3852863" y="1001713"/>
            <a:ext cx="51117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Pojem rezonance se nevyskytuje  pouze v elektrotechnice, řeší se i v oblasti strojírenství (mechanická rezonance) a stavebnictví.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Rezonanční obvody jsou obvody R, L, C, ve kterých má dominantní postavení cívka a kondenzátor.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75188" name="Rectangle 52"/>
          <p:cNvSpPr>
            <a:spLocks noChangeArrowheads="1"/>
          </p:cNvSpPr>
          <p:nvPr/>
        </p:nvSpPr>
        <p:spPr bwMode="auto">
          <a:xfrm>
            <a:off x="179388" y="3622675"/>
            <a:ext cx="8785225" cy="271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Jelikož každý elektrický obvod obsahuje prvky R, L, C (buď jako skutečný prvek nebo parazitní), projevuje se rezonance více či méně ve všech střídavých obvodech.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Nejjednodušší rezonanční obvod je kondenzátor (skutečný = ideální)  a skutečná cívka (obvod RL).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Kondenzátor a cívka mohou být zapojeny sériově (sériový rezonanční obvod) nebo paralelně (paralelní rezonanční obvod).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Rezonanční obvody jsou frekvenčně závislé.   </a:t>
            </a:r>
          </a:p>
        </p:txBody>
      </p:sp>
      <p:grpSp>
        <p:nvGrpSpPr>
          <p:cNvPr id="475206" name="Group 70"/>
          <p:cNvGrpSpPr>
            <a:grpSpLocks/>
          </p:cNvGrpSpPr>
          <p:nvPr/>
        </p:nvGrpSpPr>
        <p:grpSpPr bwMode="auto">
          <a:xfrm>
            <a:off x="323850" y="836613"/>
            <a:ext cx="3384550" cy="2376487"/>
            <a:chOff x="2472" y="618"/>
            <a:chExt cx="2132" cy="1497"/>
          </a:xfrm>
        </p:grpSpPr>
        <p:sp>
          <p:nvSpPr>
            <p:cNvPr id="475147" name="Line 11"/>
            <p:cNvSpPr>
              <a:spLocks noChangeShapeType="1"/>
            </p:cNvSpPr>
            <p:nvPr/>
          </p:nvSpPr>
          <p:spPr bwMode="auto">
            <a:xfrm rot="16200000">
              <a:off x="2767" y="753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5148" name="Line 12"/>
            <p:cNvSpPr>
              <a:spLocks noChangeShapeType="1"/>
            </p:cNvSpPr>
            <p:nvPr/>
          </p:nvSpPr>
          <p:spPr bwMode="auto">
            <a:xfrm rot="10800000">
              <a:off x="2653" y="170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5151" name="Text Box 15"/>
            <p:cNvSpPr txBox="1">
              <a:spLocks noChangeArrowheads="1"/>
            </p:cNvSpPr>
            <p:nvPr/>
          </p:nvSpPr>
          <p:spPr bwMode="auto">
            <a:xfrm>
              <a:off x="3489" y="187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5161" name="Text Box 25"/>
            <p:cNvSpPr txBox="1">
              <a:spLocks noChangeArrowheads="1"/>
            </p:cNvSpPr>
            <p:nvPr/>
          </p:nvSpPr>
          <p:spPr bwMode="auto">
            <a:xfrm>
              <a:off x="2835" y="170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75199" name="Group 63"/>
            <p:cNvGrpSpPr>
              <a:grpSpLocks/>
            </p:cNvGrpSpPr>
            <p:nvPr/>
          </p:nvGrpSpPr>
          <p:grpSpPr bwMode="auto">
            <a:xfrm>
              <a:off x="2551" y="618"/>
              <a:ext cx="2053" cy="1224"/>
              <a:chOff x="2551" y="618"/>
              <a:chExt cx="2053" cy="1224"/>
            </a:xfrm>
          </p:grpSpPr>
          <p:sp>
            <p:nvSpPr>
              <p:cNvPr id="475143" name="Oval 7"/>
              <p:cNvSpPr>
                <a:spLocks noChangeAspect="1" noChangeArrowheads="1"/>
              </p:cNvSpPr>
              <p:nvPr/>
            </p:nvSpPr>
            <p:spPr bwMode="auto">
              <a:xfrm>
                <a:off x="3334" y="1434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75149" name="Text Box 13"/>
              <p:cNvSpPr txBox="1">
                <a:spLocks noChangeArrowheads="1"/>
              </p:cNvSpPr>
              <p:nvPr/>
            </p:nvSpPr>
            <p:spPr bwMode="auto">
              <a:xfrm>
                <a:off x="2673" y="61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75156" name="Text Box 20"/>
              <p:cNvSpPr txBox="1">
                <a:spLocks noChangeArrowheads="1"/>
              </p:cNvSpPr>
              <p:nvPr/>
            </p:nvSpPr>
            <p:spPr bwMode="auto">
              <a:xfrm>
                <a:off x="4014" y="66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75165" name="Rectangle 29"/>
              <p:cNvSpPr>
                <a:spLocks noChangeArrowheads="1"/>
              </p:cNvSpPr>
              <p:nvPr/>
            </p:nvSpPr>
            <p:spPr bwMode="auto">
              <a:xfrm rot="5400000">
                <a:off x="2676" y="731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75170" name="Group 34"/>
              <p:cNvGrpSpPr>
                <a:grpSpLocks/>
              </p:cNvGrpSpPr>
              <p:nvPr/>
            </p:nvGrpSpPr>
            <p:grpSpPr bwMode="auto">
              <a:xfrm rot="21600000">
                <a:off x="3289" y="844"/>
                <a:ext cx="410" cy="69"/>
                <a:chOff x="294" y="3589"/>
                <a:chExt cx="410" cy="69"/>
              </a:xfrm>
            </p:grpSpPr>
            <p:grpSp>
              <p:nvGrpSpPr>
                <p:cNvPr id="475171" name="Group 3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5172" name="Arc 3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5173" name="Arc 3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5174" name="Group 3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5175" name="Arc 3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5176" name="Arc 4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5177" name="Group 4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5178" name="Arc 4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5179" name="Arc 4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75180" name="Line 44"/>
              <p:cNvSpPr>
                <a:spLocks noChangeShapeType="1"/>
              </p:cNvSpPr>
              <p:nvPr/>
            </p:nvSpPr>
            <p:spPr bwMode="auto">
              <a:xfrm rot="16200000" flipV="1">
                <a:off x="3107" y="732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5181" name="Line 45"/>
              <p:cNvSpPr>
                <a:spLocks noChangeShapeType="1"/>
              </p:cNvSpPr>
              <p:nvPr/>
            </p:nvSpPr>
            <p:spPr bwMode="auto">
              <a:xfrm rot="16200000">
                <a:off x="3947" y="666"/>
                <a:ext cx="0" cy="49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5182" name="Text Box 46"/>
              <p:cNvSpPr txBox="1">
                <a:spLocks noChangeArrowheads="1"/>
              </p:cNvSpPr>
              <p:nvPr/>
            </p:nvSpPr>
            <p:spPr bwMode="auto">
              <a:xfrm>
                <a:off x="3424" y="618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75183" name="Group 47"/>
              <p:cNvGrpSpPr>
                <a:grpSpLocks/>
              </p:cNvGrpSpPr>
              <p:nvPr/>
            </p:nvGrpSpPr>
            <p:grpSpPr bwMode="auto">
              <a:xfrm rot="5400000">
                <a:off x="4137" y="879"/>
                <a:ext cx="228" cy="68"/>
                <a:chOff x="736" y="1752"/>
                <a:chExt cx="228" cy="68"/>
              </a:xfrm>
            </p:grpSpPr>
            <p:sp>
              <p:nvSpPr>
                <p:cNvPr id="475184" name="Line 48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75185" name="Line 49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475196" name="AutoShape 60"/>
              <p:cNvCxnSpPr>
                <a:cxnSpLocks noChangeShapeType="1"/>
                <a:stCxn id="475143" idx="2"/>
                <a:endCxn id="475165" idx="2"/>
              </p:cNvCxnSpPr>
              <p:nvPr/>
            </p:nvCxnSpPr>
            <p:spPr bwMode="auto">
              <a:xfrm rot="10800000">
                <a:off x="2551" y="914"/>
                <a:ext cx="771" cy="724"/>
              </a:xfrm>
              <a:prstGeom prst="bentConnector3">
                <a:avLst>
                  <a:gd name="adj1" fmla="val 117250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5198" name="Freeform 62"/>
              <p:cNvSpPr>
                <a:spLocks/>
              </p:cNvSpPr>
              <p:nvPr/>
            </p:nvSpPr>
            <p:spPr bwMode="auto">
              <a:xfrm>
                <a:off x="3742" y="913"/>
                <a:ext cx="862" cy="726"/>
              </a:xfrm>
              <a:custGeom>
                <a:avLst/>
                <a:gdLst>
                  <a:gd name="T0" fmla="*/ 544 w 862"/>
                  <a:gd name="T1" fmla="*/ 0 h 726"/>
                  <a:gd name="T2" fmla="*/ 862 w 862"/>
                  <a:gd name="T3" fmla="*/ 0 h 726"/>
                  <a:gd name="T4" fmla="*/ 862 w 862"/>
                  <a:gd name="T5" fmla="*/ 726 h 726"/>
                  <a:gd name="T6" fmla="*/ 0 w 862"/>
                  <a:gd name="T7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2" h="726">
                    <a:moveTo>
                      <a:pt x="544" y="0"/>
                    </a:moveTo>
                    <a:lnTo>
                      <a:pt x="862" y="0"/>
                    </a:lnTo>
                    <a:lnTo>
                      <a:pt x="862" y="726"/>
                    </a:lnTo>
                    <a:lnTo>
                      <a:pt x="0" y="726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5200" name="Line 64"/>
            <p:cNvSpPr>
              <a:spLocks noChangeShapeType="1"/>
            </p:cNvSpPr>
            <p:nvPr/>
          </p:nvSpPr>
          <p:spPr bwMode="auto">
            <a:xfrm rot="16200000">
              <a:off x="3493" y="79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5201" name="Line 65"/>
            <p:cNvSpPr>
              <a:spLocks noChangeShapeType="1"/>
            </p:cNvSpPr>
            <p:nvPr/>
          </p:nvSpPr>
          <p:spPr bwMode="auto">
            <a:xfrm rot="16200000">
              <a:off x="4264" y="799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5202" name="Text Box 66"/>
            <p:cNvSpPr txBox="1">
              <a:spLocks noChangeArrowheads="1"/>
            </p:cNvSpPr>
            <p:nvPr/>
          </p:nvSpPr>
          <p:spPr bwMode="auto">
            <a:xfrm>
              <a:off x="3379" y="1060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5203" name="Text Box 67"/>
            <p:cNvSpPr txBox="1">
              <a:spLocks noChangeArrowheads="1"/>
            </p:cNvSpPr>
            <p:nvPr/>
          </p:nvSpPr>
          <p:spPr bwMode="auto">
            <a:xfrm>
              <a:off x="2673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5204" name="Text Box 68"/>
            <p:cNvSpPr txBox="1">
              <a:spLocks noChangeArrowheads="1"/>
            </p:cNvSpPr>
            <p:nvPr/>
          </p:nvSpPr>
          <p:spPr bwMode="auto">
            <a:xfrm>
              <a:off x="4195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5205" name="Line 69"/>
            <p:cNvSpPr>
              <a:spLocks noChangeShapeType="1"/>
            </p:cNvSpPr>
            <p:nvPr/>
          </p:nvSpPr>
          <p:spPr bwMode="auto">
            <a:xfrm rot="16200000">
              <a:off x="3584" y="163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5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5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5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Sériová rezonance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3924300" y="1200150"/>
            <a:ext cx="50403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Sériová rezonance je stav, ve kterém se ideální cívka a kondenzátor vzájemně „negují“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obvod se navenek chová tak, jako kdyby v něm byl pouze rezistor.</a:t>
            </a:r>
          </a:p>
        </p:txBody>
      </p:sp>
      <p:grpSp>
        <p:nvGrpSpPr>
          <p:cNvPr id="476165" name="Group 5"/>
          <p:cNvGrpSpPr>
            <a:grpSpLocks/>
          </p:cNvGrpSpPr>
          <p:nvPr/>
        </p:nvGrpSpPr>
        <p:grpSpPr bwMode="auto">
          <a:xfrm>
            <a:off x="323850" y="836613"/>
            <a:ext cx="3384550" cy="2376487"/>
            <a:chOff x="2472" y="618"/>
            <a:chExt cx="2132" cy="1497"/>
          </a:xfrm>
        </p:grpSpPr>
        <p:sp>
          <p:nvSpPr>
            <p:cNvPr id="476166" name="Line 6"/>
            <p:cNvSpPr>
              <a:spLocks noChangeShapeType="1"/>
            </p:cNvSpPr>
            <p:nvPr/>
          </p:nvSpPr>
          <p:spPr bwMode="auto">
            <a:xfrm rot="16200000">
              <a:off x="2767" y="753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6167" name="Line 7"/>
            <p:cNvSpPr>
              <a:spLocks noChangeShapeType="1"/>
            </p:cNvSpPr>
            <p:nvPr/>
          </p:nvSpPr>
          <p:spPr bwMode="auto">
            <a:xfrm rot="10800000">
              <a:off x="2653" y="170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6168" name="Text Box 8"/>
            <p:cNvSpPr txBox="1">
              <a:spLocks noChangeArrowheads="1"/>
            </p:cNvSpPr>
            <p:nvPr/>
          </p:nvSpPr>
          <p:spPr bwMode="auto">
            <a:xfrm>
              <a:off x="3489" y="187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6169" name="Text Box 9"/>
            <p:cNvSpPr txBox="1">
              <a:spLocks noChangeArrowheads="1"/>
            </p:cNvSpPr>
            <p:nvPr/>
          </p:nvSpPr>
          <p:spPr bwMode="auto">
            <a:xfrm>
              <a:off x="2835" y="170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76170" name="Group 10"/>
            <p:cNvGrpSpPr>
              <a:grpSpLocks/>
            </p:cNvGrpSpPr>
            <p:nvPr/>
          </p:nvGrpSpPr>
          <p:grpSpPr bwMode="auto">
            <a:xfrm>
              <a:off x="2551" y="618"/>
              <a:ext cx="2053" cy="1224"/>
              <a:chOff x="2551" y="618"/>
              <a:chExt cx="2053" cy="1224"/>
            </a:xfrm>
          </p:grpSpPr>
          <p:sp>
            <p:nvSpPr>
              <p:cNvPr id="476171" name="Oval 11"/>
              <p:cNvSpPr>
                <a:spLocks noChangeAspect="1" noChangeArrowheads="1"/>
              </p:cNvSpPr>
              <p:nvPr/>
            </p:nvSpPr>
            <p:spPr bwMode="auto">
              <a:xfrm>
                <a:off x="3334" y="1434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76172" name="Text Box 12"/>
              <p:cNvSpPr txBox="1">
                <a:spLocks noChangeArrowheads="1"/>
              </p:cNvSpPr>
              <p:nvPr/>
            </p:nvSpPr>
            <p:spPr bwMode="auto">
              <a:xfrm>
                <a:off x="2673" y="61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76173" name="Text Box 13"/>
              <p:cNvSpPr txBox="1">
                <a:spLocks noChangeArrowheads="1"/>
              </p:cNvSpPr>
              <p:nvPr/>
            </p:nvSpPr>
            <p:spPr bwMode="auto">
              <a:xfrm>
                <a:off x="4014" y="66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76174" name="Rectangle 14"/>
              <p:cNvSpPr>
                <a:spLocks noChangeArrowheads="1"/>
              </p:cNvSpPr>
              <p:nvPr/>
            </p:nvSpPr>
            <p:spPr bwMode="auto">
              <a:xfrm rot="5400000">
                <a:off x="2676" y="731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76175" name="Group 15"/>
              <p:cNvGrpSpPr>
                <a:grpSpLocks/>
              </p:cNvGrpSpPr>
              <p:nvPr/>
            </p:nvGrpSpPr>
            <p:grpSpPr bwMode="auto">
              <a:xfrm rot="21600000">
                <a:off x="3289" y="844"/>
                <a:ext cx="410" cy="69"/>
                <a:chOff x="294" y="3589"/>
                <a:chExt cx="410" cy="69"/>
              </a:xfrm>
            </p:grpSpPr>
            <p:grpSp>
              <p:nvGrpSpPr>
                <p:cNvPr id="476176" name="Group 16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6177" name="Arc 17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6178" name="Arc 18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6179" name="Group 19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6180" name="Arc 20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6181" name="Arc 21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6182" name="Group 22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6183" name="Arc 23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6184" name="Arc 24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76185" name="Line 25"/>
              <p:cNvSpPr>
                <a:spLocks noChangeShapeType="1"/>
              </p:cNvSpPr>
              <p:nvPr/>
            </p:nvSpPr>
            <p:spPr bwMode="auto">
              <a:xfrm rot="16200000" flipV="1">
                <a:off x="3107" y="732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6186" name="Line 26"/>
              <p:cNvSpPr>
                <a:spLocks noChangeShapeType="1"/>
              </p:cNvSpPr>
              <p:nvPr/>
            </p:nvSpPr>
            <p:spPr bwMode="auto">
              <a:xfrm rot="16200000">
                <a:off x="3947" y="666"/>
                <a:ext cx="0" cy="49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6187" name="Text Box 27"/>
              <p:cNvSpPr txBox="1">
                <a:spLocks noChangeArrowheads="1"/>
              </p:cNvSpPr>
              <p:nvPr/>
            </p:nvSpPr>
            <p:spPr bwMode="auto">
              <a:xfrm>
                <a:off x="3424" y="618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76188" name="Group 28"/>
              <p:cNvGrpSpPr>
                <a:grpSpLocks/>
              </p:cNvGrpSpPr>
              <p:nvPr/>
            </p:nvGrpSpPr>
            <p:grpSpPr bwMode="auto">
              <a:xfrm rot="5400000">
                <a:off x="4137" y="879"/>
                <a:ext cx="228" cy="68"/>
                <a:chOff x="736" y="1752"/>
                <a:chExt cx="228" cy="68"/>
              </a:xfrm>
            </p:grpSpPr>
            <p:sp>
              <p:nvSpPr>
                <p:cNvPr id="476189" name="Line 29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76190" name="Line 30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476191" name="AutoShape 31"/>
              <p:cNvCxnSpPr>
                <a:cxnSpLocks noChangeShapeType="1"/>
                <a:stCxn id="476171" idx="2"/>
                <a:endCxn id="476174" idx="2"/>
              </p:cNvCxnSpPr>
              <p:nvPr/>
            </p:nvCxnSpPr>
            <p:spPr bwMode="auto">
              <a:xfrm rot="10800000">
                <a:off x="2551" y="914"/>
                <a:ext cx="771" cy="724"/>
              </a:xfrm>
              <a:prstGeom prst="bentConnector3">
                <a:avLst>
                  <a:gd name="adj1" fmla="val 117250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6192" name="Freeform 32"/>
              <p:cNvSpPr>
                <a:spLocks/>
              </p:cNvSpPr>
              <p:nvPr/>
            </p:nvSpPr>
            <p:spPr bwMode="auto">
              <a:xfrm>
                <a:off x="3742" y="913"/>
                <a:ext cx="862" cy="726"/>
              </a:xfrm>
              <a:custGeom>
                <a:avLst/>
                <a:gdLst>
                  <a:gd name="T0" fmla="*/ 544 w 862"/>
                  <a:gd name="T1" fmla="*/ 0 h 726"/>
                  <a:gd name="T2" fmla="*/ 862 w 862"/>
                  <a:gd name="T3" fmla="*/ 0 h 726"/>
                  <a:gd name="T4" fmla="*/ 862 w 862"/>
                  <a:gd name="T5" fmla="*/ 726 h 726"/>
                  <a:gd name="T6" fmla="*/ 0 w 862"/>
                  <a:gd name="T7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2" h="726">
                    <a:moveTo>
                      <a:pt x="544" y="0"/>
                    </a:moveTo>
                    <a:lnTo>
                      <a:pt x="862" y="0"/>
                    </a:lnTo>
                    <a:lnTo>
                      <a:pt x="862" y="726"/>
                    </a:lnTo>
                    <a:lnTo>
                      <a:pt x="0" y="726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6193" name="Line 33"/>
            <p:cNvSpPr>
              <a:spLocks noChangeShapeType="1"/>
            </p:cNvSpPr>
            <p:nvPr/>
          </p:nvSpPr>
          <p:spPr bwMode="auto">
            <a:xfrm rot="16200000">
              <a:off x="3493" y="79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6194" name="Line 34"/>
            <p:cNvSpPr>
              <a:spLocks noChangeShapeType="1"/>
            </p:cNvSpPr>
            <p:nvPr/>
          </p:nvSpPr>
          <p:spPr bwMode="auto">
            <a:xfrm rot="16200000">
              <a:off x="4264" y="799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6195" name="Text Box 35"/>
            <p:cNvSpPr txBox="1">
              <a:spLocks noChangeArrowheads="1"/>
            </p:cNvSpPr>
            <p:nvPr/>
          </p:nvSpPr>
          <p:spPr bwMode="auto">
            <a:xfrm>
              <a:off x="3379" y="1060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6196" name="Text Box 36"/>
            <p:cNvSpPr txBox="1">
              <a:spLocks noChangeArrowheads="1"/>
            </p:cNvSpPr>
            <p:nvPr/>
          </p:nvSpPr>
          <p:spPr bwMode="auto">
            <a:xfrm>
              <a:off x="2673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6197" name="Text Box 37"/>
            <p:cNvSpPr txBox="1">
              <a:spLocks noChangeArrowheads="1"/>
            </p:cNvSpPr>
            <p:nvPr/>
          </p:nvSpPr>
          <p:spPr bwMode="auto">
            <a:xfrm>
              <a:off x="4195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6198" name="Line 38"/>
            <p:cNvSpPr>
              <a:spLocks noChangeShapeType="1"/>
            </p:cNvSpPr>
            <p:nvPr/>
          </p:nvSpPr>
          <p:spPr bwMode="auto">
            <a:xfrm rot="16200000">
              <a:off x="3584" y="163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76199" name="Rectangle 39"/>
          <p:cNvSpPr>
            <a:spLocks noChangeArrowheads="1"/>
          </p:cNvSpPr>
          <p:nvPr/>
        </p:nvSpPr>
        <p:spPr bwMode="auto">
          <a:xfrm>
            <a:off x="179388" y="3243263"/>
            <a:ext cx="5040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 musí platit pro celkovou impedanci ?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6200" name="Object 40"/>
          <p:cNvGraphicFramePr>
            <a:graphicFrameLocks noChangeAspect="1"/>
          </p:cNvGraphicFramePr>
          <p:nvPr/>
        </p:nvGraphicFramePr>
        <p:xfrm>
          <a:off x="4978400" y="3213100"/>
          <a:ext cx="15382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92" name="Rovnice" r:id="rId3" imgW="698400" imgH="228600" progId="Equation.3">
                  <p:embed/>
                </p:oleObj>
              </mc:Choice>
              <mc:Fallback>
                <p:oleObj name="Rovnice" r:id="rId3" imgW="69840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213100"/>
                        <a:ext cx="1538288" cy="503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201" name="Rectangle 41"/>
          <p:cNvSpPr>
            <a:spLocks noChangeArrowheads="1"/>
          </p:cNvSpPr>
          <p:nvPr/>
        </p:nvSpPr>
        <p:spPr bwMode="auto">
          <a:xfrm>
            <a:off x="179388" y="3789363"/>
            <a:ext cx="37449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Kdy je tato podmínka splněna (z trojúhelníku odporů) ?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6202" name="Object 42"/>
          <p:cNvGraphicFramePr>
            <a:graphicFrameLocks noChangeAspect="1"/>
          </p:cNvGraphicFramePr>
          <p:nvPr/>
        </p:nvGraphicFramePr>
        <p:xfrm>
          <a:off x="190500" y="4508500"/>
          <a:ext cx="39052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93" name="Rovnice" r:id="rId5" imgW="2234880" imgH="291960" progId="Equation.3">
                  <p:embed/>
                </p:oleObj>
              </mc:Choice>
              <mc:Fallback>
                <p:oleObj name="Rovnice" r:id="rId5" imgW="2234880" imgH="29196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508500"/>
                        <a:ext cx="3905250" cy="509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203" name="Rectangle 43"/>
          <p:cNvSpPr>
            <a:spLocks noChangeArrowheads="1"/>
          </p:cNvSpPr>
          <p:nvPr/>
        </p:nvSpPr>
        <p:spPr bwMode="auto">
          <a:xfrm>
            <a:off x="5292725" y="4059238"/>
            <a:ext cx="2592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76223" name="Group 63"/>
          <p:cNvGrpSpPr>
            <a:grpSpLocks/>
          </p:cNvGrpSpPr>
          <p:nvPr/>
        </p:nvGrpSpPr>
        <p:grpSpPr bwMode="auto">
          <a:xfrm>
            <a:off x="5508625" y="4294188"/>
            <a:ext cx="3384550" cy="2374900"/>
            <a:chOff x="3470" y="2614"/>
            <a:chExt cx="2132" cy="1496"/>
          </a:xfrm>
        </p:grpSpPr>
        <p:grpSp>
          <p:nvGrpSpPr>
            <p:cNvPr id="476205" name="Group 45"/>
            <p:cNvGrpSpPr>
              <a:grpSpLocks/>
            </p:cNvGrpSpPr>
            <p:nvPr/>
          </p:nvGrpSpPr>
          <p:grpSpPr bwMode="auto">
            <a:xfrm>
              <a:off x="3470" y="2976"/>
              <a:ext cx="1270" cy="1134"/>
              <a:chOff x="3969" y="2840"/>
              <a:chExt cx="1270" cy="1134"/>
            </a:xfrm>
          </p:grpSpPr>
          <p:sp>
            <p:nvSpPr>
              <p:cNvPr id="476206" name="Line 46"/>
              <p:cNvSpPr>
                <a:spLocks noChangeShapeType="1"/>
              </p:cNvSpPr>
              <p:nvPr/>
            </p:nvSpPr>
            <p:spPr bwMode="auto">
              <a:xfrm>
                <a:off x="3969" y="2840"/>
                <a:ext cx="0" cy="113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6207" name="Line 47"/>
              <p:cNvSpPr>
                <a:spLocks noChangeShapeType="1"/>
              </p:cNvSpPr>
              <p:nvPr/>
            </p:nvSpPr>
            <p:spPr bwMode="auto">
              <a:xfrm>
                <a:off x="3969" y="3066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76208" name="Line 48"/>
            <p:cNvSpPr>
              <a:spLocks noChangeShapeType="1"/>
            </p:cNvSpPr>
            <p:nvPr/>
          </p:nvSpPr>
          <p:spPr bwMode="auto">
            <a:xfrm>
              <a:off x="3470" y="3242"/>
              <a:ext cx="1179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6209" name="Text Box 49"/>
            <p:cNvSpPr txBox="1">
              <a:spLocks noChangeArrowheads="1"/>
            </p:cNvSpPr>
            <p:nvPr/>
          </p:nvSpPr>
          <p:spPr bwMode="auto">
            <a:xfrm>
              <a:off x="3878" y="3264"/>
              <a:ext cx="5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= </a:t>
              </a: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</a:p>
          </p:txBody>
        </p:sp>
        <p:sp>
          <p:nvSpPr>
            <p:cNvPr id="476210" name="Line 50"/>
            <p:cNvSpPr>
              <a:spLocks noChangeShapeType="1"/>
            </p:cNvSpPr>
            <p:nvPr/>
          </p:nvSpPr>
          <p:spPr bwMode="auto">
            <a:xfrm>
              <a:off x="3470" y="3174"/>
              <a:ext cx="213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6211" name="Text Box 51"/>
            <p:cNvSpPr txBox="1">
              <a:spLocks noChangeArrowheads="1"/>
            </p:cNvSpPr>
            <p:nvPr/>
          </p:nvSpPr>
          <p:spPr bwMode="auto">
            <a:xfrm>
              <a:off x="5330" y="2886"/>
              <a:ext cx="9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Î</a:t>
              </a:r>
            </a:p>
          </p:txBody>
        </p:sp>
        <p:grpSp>
          <p:nvGrpSpPr>
            <p:cNvPr id="476212" name="Group 52"/>
            <p:cNvGrpSpPr>
              <a:grpSpLocks/>
            </p:cNvGrpSpPr>
            <p:nvPr/>
          </p:nvGrpSpPr>
          <p:grpSpPr bwMode="auto">
            <a:xfrm>
              <a:off x="5284" y="2614"/>
              <a:ext cx="318" cy="318"/>
              <a:chOff x="838" y="1525"/>
              <a:chExt cx="318" cy="318"/>
            </a:xfrm>
          </p:grpSpPr>
          <p:sp>
            <p:nvSpPr>
              <p:cNvPr id="476213" name="Arc 53"/>
              <p:cNvSpPr>
                <a:spLocks/>
              </p:cNvSpPr>
              <p:nvPr/>
            </p:nvSpPr>
            <p:spPr bwMode="auto">
              <a:xfrm rot="10800000" flipH="1" flipV="1">
                <a:off x="838" y="152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76214" name="Text Box 54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76215" name="Line 55"/>
            <p:cNvSpPr>
              <a:spLocks noChangeShapeType="1"/>
            </p:cNvSpPr>
            <p:nvPr/>
          </p:nvSpPr>
          <p:spPr bwMode="auto">
            <a:xfrm rot="5400000">
              <a:off x="4250" y="3645"/>
              <a:ext cx="794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6216" name="Text Box 56"/>
            <p:cNvSpPr txBox="1">
              <a:spLocks noChangeArrowheads="1"/>
            </p:cNvSpPr>
            <p:nvPr/>
          </p:nvSpPr>
          <p:spPr bwMode="auto">
            <a:xfrm>
              <a:off x="4377" y="3612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76220" name="Line 60"/>
            <p:cNvSpPr>
              <a:spLocks noChangeShapeType="1"/>
            </p:cNvSpPr>
            <p:nvPr/>
          </p:nvSpPr>
          <p:spPr bwMode="auto">
            <a:xfrm rot="16200000">
              <a:off x="4297" y="3634"/>
              <a:ext cx="77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6221" name="Text Box 61"/>
            <p:cNvSpPr txBox="1">
              <a:spLocks noChangeArrowheads="1"/>
            </p:cNvSpPr>
            <p:nvPr/>
          </p:nvSpPr>
          <p:spPr bwMode="auto">
            <a:xfrm>
              <a:off x="4707" y="3627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476224" name="Rectangle 64"/>
          <p:cNvSpPr>
            <a:spLocks noChangeArrowheads="1"/>
          </p:cNvSpPr>
          <p:nvPr/>
        </p:nvSpPr>
        <p:spPr bwMode="auto">
          <a:xfrm>
            <a:off x="179388" y="5194300"/>
            <a:ext cx="3744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Jaký je vztah mezi napětími ?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6225" name="Object 65"/>
          <p:cNvGraphicFramePr>
            <a:graphicFrameLocks noChangeAspect="1"/>
          </p:cNvGraphicFramePr>
          <p:nvPr/>
        </p:nvGraphicFramePr>
        <p:xfrm>
          <a:off x="190500" y="5589588"/>
          <a:ext cx="48863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94" name="Rovnice" r:id="rId7" imgW="2793960" imgH="393480" progId="Equation.3">
                  <p:embed/>
                </p:oleObj>
              </mc:Choice>
              <mc:Fallback>
                <p:oleObj name="Rovnice" r:id="rId7" imgW="2793960" imgH="39348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5589588"/>
                        <a:ext cx="4886325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6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Sériová rezonance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3924300" y="1200150"/>
            <a:ext cx="5040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celkového proudu pro obvod v rezonanci: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77188" name="Group 4"/>
          <p:cNvGrpSpPr>
            <a:grpSpLocks/>
          </p:cNvGrpSpPr>
          <p:nvPr/>
        </p:nvGrpSpPr>
        <p:grpSpPr bwMode="auto">
          <a:xfrm>
            <a:off x="323850" y="836613"/>
            <a:ext cx="3384550" cy="2376487"/>
            <a:chOff x="2472" y="618"/>
            <a:chExt cx="2132" cy="1497"/>
          </a:xfrm>
        </p:grpSpPr>
        <p:sp>
          <p:nvSpPr>
            <p:cNvPr id="477189" name="Line 5"/>
            <p:cNvSpPr>
              <a:spLocks noChangeShapeType="1"/>
            </p:cNvSpPr>
            <p:nvPr/>
          </p:nvSpPr>
          <p:spPr bwMode="auto">
            <a:xfrm rot="16200000">
              <a:off x="2767" y="753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7190" name="Line 6"/>
            <p:cNvSpPr>
              <a:spLocks noChangeShapeType="1"/>
            </p:cNvSpPr>
            <p:nvPr/>
          </p:nvSpPr>
          <p:spPr bwMode="auto">
            <a:xfrm rot="10800000">
              <a:off x="2653" y="170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7191" name="Text Box 7"/>
            <p:cNvSpPr txBox="1">
              <a:spLocks noChangeArrowheads="1"/>
            </p:cNvSpPr>
            <p:nvPr/>
          </p:nvSpPr>
          <p:spPr bwMode="auto">
            <a:xfrm>
              <a:off x="3489" y="187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7192" name="Text Box 8"/>
            <p:cNvSpPr txBox="1">
              <a:spLocks noChangeArrowheads="1"/>
            </p:cNvSpPr>
            <p:nvPr/>
          </p:nvSpPr>
          <p:spPr bwMode="auto">
            <a:xfrm>
              <a:off x="2835" y="170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77193" name="Group 9"/>
            <p:cNvGrpSpPr>
              <a:grpSpLocks/>
            </p:cNvGrpSpPr>
            <p:nvPr/>
          </p:nvGrpSpPr>
          <p:grpSpPr bwMode="auto">
            <a:xfrm>
              <a:off x="2551" y="618"/>
              <a:ext cx="2053" cy="1224"/>
              <a:chOff x="2551" y="618"/>
              <a:chExt cx="2053" cy="1224"/>
            </a:xfrm>
          </p:grpSpPr>
          <p:sp>
            <p:nvSpPr>
              <p:cNvPr id="477194" name="Oval 10"/>
              <p:cNvSpPr>
                <a:spLocks noChangeAspect="1" noChangeArrowheads="1"/>
              </p:cNvSpPr>
              <p:nvPr/>
            </p:nvSpPr>
            <p:spPr bwMode="auto">
              <a:xfrm>
                <a:off x="3334" y="1434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77195" name="Text Box 11"/>
              <p:cNvSpPr txBox="1">
                <a:spLocks noChangeArrowheads="1"/>
              </p:cNvSpPr>
              <p:nvPr/>
            </p:nvSpPr>
            <p:spPr bwMode="auto">
              <a:xfrm>
                <a:off x="2673" y="61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77196" name="Text Box 12"/>
              <p:cNvSpPr txBox="1">
                <a:spLocks noChangeArrowheads="1"/>
              </p:cNvSpPr>
              <p:nvPr/>
            </p:nvSpPr>
            <p:spPr bwMode="auto">
              <a:xfrm>
                <a:off x="4014" y="66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77197" name="Rectangle 13"/>
              <p:cNvSpPr>
                <a:spLocks noChangeArrowheads="1"/>
              </p:cNvSpPr>
              <p:nvPr/>
            </p:nvSpPr>
            <p:spPr bwMode="auto">
              <a:xfrm rot="5400000">
                <a:off x="2676" y="731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77198" name="Group 14"/>
              <p:cNvGrpSpPr>
                <a:grpSpLocks/>
              </p:cNvGrpSpPr>
              <p:nvPr/>
            </p:nvGrpSpPr>
            <p:grpSpPr bwMode="auto">
              <a:xfrm rot="21600000">
                <a:off x="3289" y="844"/>
                <a:ext cx="410" cy="69"/>
                <a:chOff x="294" y="3589"/>
                <a:chExt cx="410" cy="69"/>
              </a:xfrm>
            </p:grpSpPr>
            <p:grpSp>
              <p:nvGrpSpPr>
                <p:cNvPr id="477199" name="Group 1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7200" name="Arc 1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7201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7202" name="Group 1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7203" name="Arc 1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7204" name="Arc 2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7205" name="Group 2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7206" name="Arc 2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7207" name="Arc 2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77208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3107" y="732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7209" name="Line 25"/>
              <p:cNvSpPr>
                <a:spLocks noChangeShapeType="1"/>
              </p:cNvSpPr>
              <p:nvPr/>
            </p:nvSpPr>
            <p:spPr bwMode="auto">
              <a:xfrm rot="16200000">
                <a:off x="3947" y="666"/>
                <a:ext cx="0" cy="49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7210" name="Text Box 26"/>
              <p:cNvSpPr txBox="1">
                <a:spLocks noChangeArrowheads="1"/>
              </p:cNvSpPr>
              <p:nvPr/>
            </p:nvSpPr>
            <p:spPr bwMode="auto">
              <a:xfrm>
                <a:off x="3424" y="618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77211" name="Group 27"/>
              <p:cNvGrpSpPr>
                <a:grpSpLocks/>
              </p:cNvGrpSpPr>
              <p:nvPr/>
            </p:nvGrpSpPr>
            <p:grpSpPr bwMode="auto">
              <a:xfrm rot="5400000">
                <a:off x="4137" y="879"/>
                <a:ext cx="228" cy="68"/>
                <a:chOff x="736" y="1752"/>
                <a:chExt cx="228" cy="68"/>
              </a:xfrm>
            </p:grpSpPr>
            <p:sp>
              <p:nvSpPr>
                <p:cNvPr id="477212" name="Line 28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77213" name="Line 29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477214" name="AutoShape 30"/>
              <p:cNvCxnSpPr>
                <a:cxnSpLocks noChangeShapeType="1"/>
                <a:stCxn id="477194" idx="2"/>
                <a:endCxn id="477197" idx="2"/>
              </p:cNvCxnSpPr>
              <p:nvPr/>
            </p:nvCxnSpPr>
            <p:spPr bwMode="auto">
              <a:xfrm rot="10800000">
                <a:off x="2551" y="914"/>
                <a:ext cx="771" cy="724"/>
              </a:xfrm>
              <a:prstGeom prst="bentConnector3">
                <a:avLst>
                  <a:gd name="adj1" fmla="val 117250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215" name="Freeform 31"/>
              <p:cNvSpPr>
                <a:spLocks/>
              </p:cNvSpPr>
              <p:nvPr/>
            </p:nvSpPr>
            <p:spPr bwMode="auto">
              <a:xfrm>
                <a:off x="3742" y="913"/>
                <a:ext cx="862" cy="726"/>
              </a:xfrm>
              <a:custGeom>
                <a:avLst/>
                <a:gdLst>
                  <a:gd name="T0" fmla="*/ 544 w 862"/>
                  <a:gd name="T1" fmla="*/ 0 h 726"/>
                  <a:gd name="T2" fmla="*/ 862 w 862"/>
                  <a:gd name="T3" fmla="*/ 0 h 726"/>
                  <a:gd name="T4" fmla="*/ 862 w 862"/>
                  <a:gd name="T5" fmla="*/ 726 h 726"/>
                  <a:gd name="T6" fmla="*/ 0 w 862"/>
                  <a:gd name="T7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2" h="726">
                    <a:moveTo>
                      <a:pt x="544" y="0"/>
                    </a:moveTo>
                    <a:lnTo>
                      <a:pt x="862" y="0"/>
                    </a:lnTo>
                    <a:lnTo>
                      <a:pt x="862" y="726"/>
                    </a:lnTo>
                    <a:lnTo>
                      <a:pt x="0" y="726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7216" name="Line 32"/>
            <p:cNvSpPr>
              <a:spLocks noChangeShapeType="1"/>
            </p:cNvSpPr>
            <p:nvPr/>
          </p:nvSpPr>
          <p:spPr bwMode="auto">
            <a:xfrm rot="16200000">
              <a:off x="3493" y="79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7217" name="Line 33"/>
            <p:cNvSpPr>
              <a:spLocks noChangeShapeType="1"/>
            </p:cNvSpPr>
            <p:nvPr/>
          </p:nvSpPr>
          <p:spPr bwMode="auto">
            <a:xfrm rot="16200000">
              <a:off x="4264" y="799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7218" name="Text Box 34"/>
            <p:cNvSpPr txBox="1">
              <a:spLocks noChangeArrowheads="1"/>
            </p:cNvSpPr>
            <p:nvPr/>
          </p:nvSpPr>
          <p:spPr bwMode="auto">
            <a:xfrm>
              <a:off x="3379" y="1060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7219" name="Text Box 35"/>
            <p:cNvSpPr txBox="1">
              <a:spLocks noChangeArrowheads="1"/>
            </p:cNvSpPr>
            <p:nvPr/>
          </p:nvSpPr>
          <p:spPr bwMode="auto">
            <a:xfrm>
              <a:off x="2673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7220" name="Text Box 36"/>
            <p:cNvSpPr txBox="1">
              <a:spLocks noChangeArrowheads="1"/>
            </p:cNvSpPr>
            <p:nvPr/>
          </p:nvSpPr>
          <p:spPr bwMode="auto">
            <a:xfrm>
              <a:off x="4195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7221" name="Line 37"/>
            <p:cNvSpPr>
              <a:spLocks noChangeShapeType="1"/>
            </p:cNvSpPr>
            <p:nvPr/>
          </p:nvSpPr>
          <p:spPr bwMode="auto">
            <a:xfrm rot="16200000">
              <a:off x="3584" y="163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77222" name="Rectangle 38"/>
          <p:cNvSpPr>
            <a:spLocks noChangeArrowheads="1"/>
          </p:cNvSpPr>
          <p:nvPr/>
        </p:nvSpPr>
        <p:spPr bwMode="auto">
          <a:xfrm>
            <a:off x="3994150" y="2565400"/>
            <a:ext cx="44656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Čím je dáno napětí na ideální cívce (kondenzátoru) ?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77223" name="Object 39"/>
          <p:cNvGraphicFramePr>
            <a:graphicFrameLocks noChangeAspect="1"/>
          </p:cNvGraphicFramePr>
          <p:nvPr/>
        </p:nvGraphicFramePr>
        <p:xfrm>
          <a:off x="5316538" y="1619250"/>
          <a:ext cx="148748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91" name="Rovnice" r:id="rId3" imgW="799920" imgH="431640" progId="Equation.3">
                  <p:embed/>
                </p:oleObj>
              </mc:Choice>
              <mc:Fallback>
                <p:oleObj name="Rovnice" r:id="rId3" imgW="799920" imgH="431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619250"/>
                        <a:ext cx="1487487" cy="801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224" name="Rectangle 40"/>
          <p:cNvSpPr>
            <a:spLocks noChangeArrowheads="1"/>
          </p:cNvSpPr>
          <p:nvPr/>
        </p:nvSpPr>
        <p:spPr bwMode="auto">
          <a:xfrm>
            <a:off x="179388" y="3284538"/>
            <a:ext cx="8785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Napětí na ideální cívce (kondenzátoru) je omezeno proudem, velikost proudu při rezonanci závisí na napětí zdroje a velikosti rezistoru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při malém odporu rezistoru hrozí výrazný nárůst napětí, které může mít mnohem vyšší hodnotu, než je napětí zdroje  nebezpečí úrazu. </a:t>
            </a:r>
          </a:p>
        </p:txBody>
      </p:sp>
      <p:graphicFrame>
        <p:nvGraphicFramePr>
          <p:cNvPr id="477225" name="Object 41"/>
          <p:cNvGraphicFramePr>
            <a:graphicFrameLocks noChangeAspect="1"/>
          </p:cNvGraphicFramePr>
          <p:nvPr/>
        </p:nvGraphicFramePr>
        <p:xfrm>
          <a:off x="1835150" y="6092825"/>
          <a:ext cx="8207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92" name="Rovnice" r:id="rId5" imgW="469800" imgH="393480" progId="Equation.3">
                  <p:embed/>
                </p:oleObj>
              </mc:Choice>
              <mc:Fallback>
                <p:oleObj name="Rovnice" r:id="rId5" imgW="469800" imgH="3934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092825"/>
                        <a:ext cx="820738" cy="687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244" name="Rectangle 60"/>
          <p:cNvSpPr>
            <a:spLocks noChangeArrowheads="1"/>
          </p:cNvSpPr>
          <p:nvPr/>
        </p:nvSpPr>
        <p:spPr bwMode="auto">
          <a:xfrm>
            <a:off x="250825" y="4581525"/>
            <a:ext cx="6697663" cy="18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Zhodnocení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impedance obvodu je při rezonanci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minimální – 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R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obvodu je při rezonanci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maximální - </a:t>
            </a:r>
          </a:p>
        </p:txBody>
      </p:sp>
      <p:pic>
        <p:nvPicPr>
          <p:cNvPr id="477246" name="Picture 62" descr="MC90042316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25975"/>
            <a:ext cx="12509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7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7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7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7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7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Sériová rezonance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3924300" y="981075"/>
            <a:ext cx="5040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Rezonanční kmitočet lze odvodit z rovnosti reaktancí (X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323850" y="836613"/>
            <a:ext cx="3384550" cy="2376487"/>
            <a:chOff x="2472" y="618"/>
            <a:chExt cx="2132" cy="1497"/>
          </a:xfrm>
        </p:grpSpPr>
        <p:sp>
          <p:nvSpPr>
            <p:cNvPr id="478213" name="Line 5"/>
            <p:cNvSpPr>
              <a:spLocks noChangeShapeType="1"/>
            </p:cNvSpPr>
            <p:nvPr/>
          </p:nvSpPr>
          <p:spPr bwMode="auto">
            <a:xfrm rot="16200000">
              <a:off x="2767" y="753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8214" name="Line 6"/>
            <p:cNvSpPr>
              <a:spLocks noChangeShapeType="1"/>
            </p:cNvSpPr>
            <p:nvPr/>
          </p:nvSpPr>
          <p:spPr bwMode="auto">
            <a:xfrm rot="10800000">
              <a:off x="2653" y="170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8215" name="Text Box 7"/>
            <p:cNvSpPr txBox="1">
              <a:spLocks noChangeArrowheads="1"/>
            </p:cNvSpPr>
            <p:nvPr/>
          </p:nvSpPr>
          <p:spPr bwMode="auto">
            <a:xfrm>
              <a:off x="3489" y="187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8216" name="Text Box 8"/>
            <p:cNvSpPr txBox="1">
              <a:spLocks noChangeArrowheads="1"/>
            </p:cNvSpPr>
            <p:nvPr/>
          </p:nvSpPr>
          <p:spPr bwMode="auto">
            <a:xfrm>
              <a:off x="2835" y="170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78217" name="Group 9"/>
            <p:cNvGrpSpPr>
              <a:grpSpLocks/>
            </p:cNvGrpSpPr>
            <p:nvPr/>
          </p:nvGrpSpPr>
          <p:grpSpPr bwMode="auto">
            <a:xfrm>
              <a:off x="2551" y="618"/>
              <a:ext cx="2053" cy="1224"/>
              <a:chOff x="2551" y="618"/>
              <a:chExt cx="2053" cy="1224"/>
            </a:xfrm>
          </p:grpSpPr>
          <p:sp>
            <p:nvSpPr>
              <p:cNvPr id="478218" name="Oval 10"/>
              <p:cNvSpPr>
                <a:spLocks noChangeAspect="1" noChangeArrowheads="1"/>
              </p:cNvSpPr>
              <p:nvPr/>
            </p:nvSpPr>
            <p:spPr bwMode="auto">
              <a:xfrm>
                <a:off x="3334" y="1434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78219" name="Text Box 11"/>
              <p:cNvSpPr txBox="1">
                <a:spLocks noChangeArrowheads="1"/>
              </p:cNvSpPr>
              <p:nvPr/>
            </p:nvSpPr>
            <p:spPr bwMode="auto">
              <a:xfrm>
                <a:off x="2673" y="61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78220" name="Text Box 12"/>
              <p:cNvSpPr txBox="1">
                <a:spLocks noChangeArrowheads="1"/>
              </p:cNvSpPr>
              <p:nvPr/>
            </p:nvSpPr>
            <p:spPr bwMode="auto">
              <a:xfrm>
                <a:off x="4014" y="66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78221" name="Rectangle 13"/>
              <p:cNvSpPr>
                <a:spLocks noChangeArrowheads="1"/>
              </p:cNvSpPr>
              <p:nvPr/>
            </p:nvSpPr>
            <p:spPr bwMode="auto">
              <a:xfrm rot="5400000">
                <a:off x="2676" y="731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78222" name="Group 14"/>
              <p:cNvGrpSpPr>
                <a:grpSpLocks/>
              </p:cNvGrpSpPr>
              <p:nvPr/>
            </p:nvGrpSpPr>
            <p:grpSpPr bwMode="auto">
              <a:xfrm rot="21600000">
                <a:off x="3289" y="844"/>
                <a:ext cx="410" cy="69"/>
                <a:chOff x="294" y="3589"/>
                <a:chExt cx="410" cy="69"/>
              </a:xfrm>
            </p:grpSpPr>
            <p:grpSp>
              <p:nvGrpSpPr>
                <p:cNvPr id="478223" name="Group 1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8224" name="Arc 1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8225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8226" name="Group 1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8227" name="Arc 1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8228" name="Arc 2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78229" name="Group 2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78230" name="Arc 2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78231" name="Arc 2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78232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3107" y="732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8233" name="Line 25"/>
              <p:cNvSpPr>
                <a:spLocks noChangeShapeType="1"/>
              </p:cNvSpPr>
              <p:nvPr/>
            </p:nvSpPr>
            <p:spPr bwMode="auto">
              <a:xfrm rot="16200000">
                <a:off x="3947" y="666"/>
                <a:ext cx="0" cy="49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78234" name="Text Box 26"/>
              <p:cNvSpPr txBox="1">
                <a:spLocks noChangeArrowheads="1"/>
              </p:cNvSpPr>
              <p:nvPr/>
            </p:nvSpPr>
            <p:spPr bwMode="auto">
              <a:xfrm>
                <a:off x="3424" y="618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78235" name="Group 27"/>
              <p:cNvGrpSpPr>
                <a:grpSpLocks/>
              </p:cNvGrpSpPr>
              <p:nvPr/>
            </p:nvGrpSpPr>
            <p:grpSpPr bwMode="auto">
              <a:xfrm rot="5400000">
                <a:off x="4137" y="879"/>
                <a:ext cx="228" cy="68"/>
                <a:chOff x="736" y="1752"/>
                <a:chExt cx="228" cy="68"/>
              </a:xfrm>
            </p:grpSpPr>
            <p:sp>
              <p:nvSpPr>
                <p:cNvPr id="478236" name="Line 28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78237" name="Line 29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478238" name="AutoShape 30"/>
              <p:cNvCxnSpPr>
                <a:cxnSpLocks noChangeShapeType="1"/>
                <a:stCxn id="478218" idx="2"/>
                <a:endCxn id="478221" idx="2"/>
              </p:cNvCxnSpPr>
              <p:nvPr/>
            </p:nvCxnSpPr>
            <p:spPr bwMode="auto">
              <a:xfrm rot="10800000">
                <a:off x="2551" y="914"/>
                <a:ext cx="771" cy="724"/>
              </a:xfrm>
              <a:prstGeom prst="bentConnector3">
                <a:avLst>
                  <a:gd name="adj1" fmla="val 117250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8239" name="Freeform 31"/>
              <p:cNvSpPr>
                <a:spLocks/>
              </p:cNvSpPr>
              <p:nvPr/>
            </p:nvSpPr>
            <p:spPr bwMode="auto">
              <a:xfrm>
                <a:off x="3742" y="913"/>
                <a:ext cx="862" cy="726"/>
              </a:xfrm>
              <a:custGeom>
                <a:avLst/>
                <a:gdLst>
                  <a:gd name="T0" fmla="*/ 544 w 862"/>
                  <a:gd name="T1" fmla="*/ 0 h 726"/>
                  <a:gd name="T2" fmla="*/ 862 w 862"/>
                  <a:gd name="T3" fmla="*/ 0 h 726"/>
                  <a:gd name="T4" fmla="*/ 862 w 862"/>
                  <a:gd name="T5" fmla="*/ 726 h 726"/>
                  <a:gd name="T6" fmla="*/ 0 w 862"/>
                  <a:gd name="T7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2" h="726">
                    <a:moveTo>
                      <a:pt x="544" y="0"/>
                    </a:moveTo>
                    <a:lnTo>
                      <a:pt x="862" y="0"/>
                    </a:lnTo>
                    <a:lnTo>
                      <a:pt x="862" y="726"/>
                    </a:lnTo>
                    <a:lnTo>
                      <a:pt x="0" y="726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78240" name="Line 32"/>
            <p:cNvSpPr>
              <a:spLocks noChangeShapeType="1"/>
            </p:cNvSpPr>
            <p:nvPr/>
          </p:nvSpPr>
          <p:spPr bwMode="auto">
            <a:xfrm rot="16200000">
              <a:off x="3493" y="79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8241" name="Line 33"/>
            <p:cNvSpPr>
              <a:spLocks noChangeShapeType="1"/>
            </p:cNvSpPr>
            <p:nvPr/>
          </p:nvSpPr>
          <p:spPr bwMode="auto">
            <a:xfrm rot="16200000">
              <a:off x="4264" y="799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78242" name="Text Box 34"/>
            <p:cNvSpPr txBox="1">
              <a:spLocks noChangeArrowheads="1"/>
            </p:cNvSpPr>
            <p:nvPr/>
          </p:nvSpPr>
          <p:spPr bwMode="auto">
            <a:xfrm>
              <a:off x="3379" y="1060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8243" name="Text Box 35"/>
            <p:cNvSpPr txBox="1">
              <a:spLocks noChangeArrowheads="1"/>
            </p:cNvSpPr>
            <p:nvPr/>
          </p:nvSpPr>
          <p:spPr bwMode="auto">
            <a:xfrm>
              <a:off x="2673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8244" name="Text Box 36"/>
            <p:cNvSpPr txBox="1">
              <a:spLocks noChangeArrowheads="1"/>
            </p:cNvSpPr>
            <p:nvPr/>
          </p:nvSpPr>
          <p:spPr bwMode="auto">
            <a:xfrm>
              <a:off x="4195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78245" name="Line 37"/>
            <p:cNvSpPr>
              <a:spLocks noChangeShapeType="1"/>
            </p:cNvSpPr>
            <p:nvPr/>
          </p:nvSpPr>
          <p:spPr bwMode="auto">
            <a:xfrm rot="16200000">
              <a:off x="3584" y="163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478247" name="Object 39"/>
          <p:cNvGraphicFramePr>
            <a:graphicFrameLocks noChangeAspect="1"/>
          </p:cNvGraphicFramePr>
          <p:nvPr/>
        </p:nvGraphicFramePr>
        <p:xfrm>
          <a:off x="4289425" y="1708150"/>
          <a:ext cx="30194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63" name="Rovnice" r:id="rId3" imgW="1701720" imgH="431640" progId="Equation.3">
                  <p:embed/>
                </p:oleObj>
              </mc:Choice>
              <mc:Fallback>
                <p:oleObj name="Rovnice" r:id="rId3" imgW="1701720" imgH="431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1708150"/>
                        <a:ext cx="301942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48" name="Rectangle 40"/>
          <p:cNvSpPr>
            <a:spLocks noChangeArrowheads="1"/>
          </p:cNvSpPr>
          <p:nvPr/>
        </p:nvSpPr>
        <p:spPr bwMode="auto">
          <a:xfrm>
            <a:off x="323850" y="3381375"/>
            <a:ext cx="83518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Vztah pro rezonanční kmitočet se nazývá 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Thomsonův vzorec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478250" name="Rectangle 42"/>
          <p:cNvSpPr>
            <a:spLocks noChangeArrowheads="1"/>
          </p:cNvSpPr>
          <p:nvPr/>
        </p:nvSpPr>
        <p:spPr bwMode="auto">
          <a:xfrm>
            <a:off x="250825" y="4005263"/>
            <a:ext cx="38163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Obdobně lze odvodit vztah pro kapacitu při daném kmitočtu: </a:t>
            </a:r>
          </a:p>
        </p:txBody>
      </p:sp>
      <p:sp>
        <p:nvSpPr>
          <p:cNvPr id="478252" name="AutoShape 44"/>
          <p:cNvSpPr>
            <a:spLocks noChangeArrowheads="1"/>
          </p:cNvSpPr>
          <p:nvPr/>
        </p:nvSpPr>
        <p:spPr bwMode="auto">
          <a:xfrm>
            <a:off x="4284663" y="2708275"/>
            <a:ext cx="720725" cy="431800"/>
          </a:xfrm>
          <a:prstGeom prst="rightArrow">
            <a:avLst>
              <a:gd name="adj1" fmla="val 50000"/>
              <a:gd name="adj2" fmla="val 41728"/>
            </a:avLst>
          </a:prstGeom>
          <a:noFill/>
          <a:ln w="38100" algn="ctr">
            <a:solidFill>
              <a:schemeClr val="bg2"/>
            </a:solidFill>
            <a:miter lim="800000"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chemeClr val="bg2"/>
              </a:solidFill>
            </a:endParaRPr>
          </a:p>
        </p:txBody>
      </p:sp>
      <p:graphicFrame>
        <p:nvGraphicFramePr>
          <p:cNvPr id="478253" name="Object 45"/>
          <p:cNvGraphicFramePr>
            <a:graphicFrameLocks noChangeAspect="1"/>
          </p:cNvGraphicFramePr>
          <p:nvPr/>
        </p:nvGraphicFramePr>
        <p:xfrm>
          <a:off x="5211763" y="2543175"/>
          <a:ext cx="209708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64" name="Rovnice" r:id="rId5" imgW="1180800" imgH="419040" progId="Equation.3">
                  <p:embed/>
                </p:oleObj>
              </mc:Choice>
              <mc:Fallback>
                <p:oleObj name="Rovnice" r:id="rId5" imgW="1180800" imgH="4190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2543175"/>
                        <a:ext cx="2097087" cy="741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8254" name="Object 46"/>
          <p:cNvGraphicFramePr>
            <a:graphicFrameLocks noChangeAspect="1"/>
          </p:cNvGraphicFramePr>
          <p:nvPr/>
        </p:nvGraphicFramePr>
        <p:xfrm>
          <a:off x="288925" y="4846638"/>
          <a:ext cx="3130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65" name="Rovnice" r:id="rId7" imgW="1765080" imgH="419040" progId="Equation.3">
                  <p:embed/>
                </p:oleObj>
              </mc:Choice>
              <mc:Fallback>
                <p:oleObj name="Rovnice" r:id="rId7" imgW="1765080" imgH="4190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4846638"/>
                        <a:ext cx="3130550" cy="742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55" name="Rectangle 47"/>
          <p:cNvSpPr>
            <a:spLocks noChangeArrowheads="1"/>
          </p:cNvSpPr>
          <p:nvPr/>
        </p:nvSpPr>
        <p:spPr bwMode="auto">
          <a:xfrm>
            <a:off x="4356100" y="4076700"/>
            <a:ext cx="45370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rezonanční kmitočet sériového RLC obvodu a celkový proud, je-li R=500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, L=3H, C=100nF a U=20V </a:t>
            </a:r>
          </a:p>
        </p:txBody>
      </p:sp>
      <p:graphicFrame>
        <p:nvGraphicFramePr>
          <p:cNvPr id="478256" name="Object 48"/>
          <p:cNvGraphicFramePr>
            <a:graphicFrameLocks noChangeAspect="1"/>
          </p:cNvGraphicFramePr>
          <p:nvPr/>
        </p:nvGraphicFramePr>
        <p:xfrm>
          <a:off x="663575" y="5997575"/>
          <a:ext cx="51323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66" name="Rovnice" r:id="rId9" imgW="2971800" imgH="431640" progId="Equation.3">
                  <p:embed/>
                </p:oleObj>
              </mc:Choice>
              <mc:Fallback>
                <p:oleObj name="Rovnice" r:id="rId9" imgW="2971800" imgH="4316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5997575"/>
                        <a:ext cx="5132388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8257" name="Object 49"/>
          <p:cNvGraphicFramePr>
            <a:graphicFrameLocks noChangeAspect="1"/>
          </p:cNvGraphicFramePr>
          <p:nvPr/>
        </p:nvGraphicFramePr>
        <p:xfrm>
          <a:off x="5867400" y="5962650"/>
          <a:ext cx="30972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67" name="Rovnice" r:id="rId11" imgW="1714320" imgH="431640" progId="Equation.3">
                  <p:embed/>
                </p:oleObj>
              </mc:Choice>
              <mc:Fallback>
                <p:oleObj name="Rovnice" r:id="rId11" imgW="1714320" imgH="4316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962650"/>
                        <a:ext cx="3097213" cy="779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8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  <p:bldP spid="47825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81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r="15634"/>
          <a:stretch>
            <a:fillRect/>
          </a:stretch>
        </p:blipFill>
        <p:spPr bwMode="auto">
          <a:xfrm>
            <a:off x="360363" y="569913"/>
            <a:ext cx="8388350" cy="6203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9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84438" y="188913"/>
            <a:ext cx="4967287" cy="647700"/>
          </a:xfrm>
          <a:noFill/>
        </p:spPr>
        <p:txBody>
          <a:bodyPr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Sériová rezonance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9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9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Rezonanční křivky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924300" y="981075"/>
            <a:ext cx="50403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Křivka vyjadřuje závislost impedance rezonančního obvodu na frekvenci: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80260" name="Group 4"/>
          <p:cNvGrpSpPr>
            <a:grpSpLocks/>
          </p:cNvGrpSpPr>
          <p:nvPr/>
        </p:nvGrpSpPr>
        <p:grpSpPr bwMode="auto">
          <a:xfrm>
            <a:off x="323850" y="836613"/>
            <a:ext cx="3384550" cy="2376487"/>
            <a:chOff x="2472" y="618"/>
            <a:chExt cx="2132" cy="1497"/>
          </a:xfrm>
        </p:grpSpPr>
        <p:sp>
          <p:nvSpPr>
            <p:cNvPr id="480261" name="Line 5"/>
            <p:cNvSpPr>
              <a:spLocks noChangeShapeType="1"/>
            </p:cNvSpPr>
            <p:nvPr/>
          </p:nvSpPr>
          <p:spPr bwMode="auto">
            <a:xfrm rot="16200000">
              <a:off x="2767" y="753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0262" name="Line 6"/>
            <p:cNvSpPr>
              <a:spLocks noChangeShapeType="1"/>
            </p:cNvSpPr>
            <p:nvPr/>
          </p:nvSpPr>
          <p:spPr bwMode="auto">
            <a:xfrm rot="10800000">
              <a:off x="2653" y="170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0263" name="Text Box 7"/>
            <p:cNvSpPr txBox="1">
              <a:spLocks noChangeArrowheads="1"/>
            </p:cNvSpPr>
            <p:nvPr/>
          </p:nvSpPr>
          <p:spPr bwMode="auto">
            <a:xfrm>
              <a:off x="3489" y="187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0264" name="Text Box 8"/>
            <p:cNvSpPr txBox="1">
              <a:spLocks noChangeArrowheads="1"/>
            </p:cNvSpPr>
            <p:nvPr/>
          </p:nvSpPr>
          <p:spPr bwMode="auto">
            <a:xfrm>
              <a:off x="2835" y="170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80265" name="Group 9"/>
            <p:cNvGrpSpPr>
              <a:grpSpLocks/>
            </p:cNvGrpSpPr>
            <p:nvPr/>
          </p:nvGrpSpPr>
          <p:grpSpPr bwMode="auto">
            <a:xfrm>
              <a:off x="2551" y="618"/>
              <a:ext cx="2053" cy="1224"/>
              <a:chOff x="2551" y="618"/>
              <a:chExt cx="2053" cy="1224"/>
            </a:xfrm>
          </p:grpSpPr>
          <p:sp>
            <p:nvSpPr>
              <p:cNvPr id="480266" name="Oval 10"/>
              <p:cNvSpPr>
                <a:spLocks noChangeAspect="1" noChangeArrowheads="1"/>
              </p:cNvSpPr>
              <p:nvPr/>
            </p:nvSpPr>
            <p:spPr bwMode="auto">
              <a:xfrm>
                <a:off x="3334" y="1434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80267" name="Text Box 11"/>
              <p:cNvSpPr txBox="1">
                <a:spLocks noChangeArrowheads="1"/>
              </p:cNvSpPr>
              <p:nvPr/>
            </p:nvSpPr>
            <p:spPr bwMode="auto">
              <a:xfrm>
                <a:off x="2673" y="61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0268" name="Text Box 12"/>
              <p:cNvSpPr txBox="1">
                <a:spLocks noChangeArrowheads="1"/>
              </p:cNvSpPr>
              <p:nvPr/>
            </p:nvSpPr>
            <p:spPr bwMode="auto">
              <a:xfrm>
                <a:off x="4014" y="66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0269" name="Rectangle 13"/>
              <p:cNvSpPr>
                <a:spLocks noChangeArrowheads="1"/>
              </p:cNvSpPr>
              <p:nvPr/>
            </p:nvSpPr>
            <p:spPr bwMode="auto">
              <a:xfrm rot="5400000">
                <a:off x="2676" y="731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80270" name="Group 14"/>
              <p:cNvGrpSpPr>
                <a:grpSpLocks/>
              </p:cNvGrpSpPr>
              <p:nvPr/>
            </p:nvGrpSpPr>
            <p:grpSpPr bwMode="auto">
              <a:xfrm rot="21600000">
                <a:off x="3289" y="844"/>
                <a:ext cx="410" cy="69"/>
                <a:chOff x="294" y="3589"/>
                <a:chExt cx="410" cy="69"/>
              </a:xfrm>
            </p:grpSpPr>
            <p:grpSp>
              <p:nvGrpSpPr>
                <p:cNvPr id="480271" name="Group 1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0272" name="Arc 1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0273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0274" name="Group 1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0275" name="Arc 1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0276" name="Arc 2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0277" name="Group 2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0278" name="Arc 2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0279" name="Arc 2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80280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3107" y="732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0281" name="Line 25"/>
              <p:cNvSpPr>
                <a:spLocks noChangeShapeType="1"/>
              </p:cNvSpPr>
              <p:nvPr/>
            </p:nvSpPr>
            <p:spPr bwMode="auto">
              <a:xfrm rot="16200000">
                <a:off x="3947" y="666"/>
                <a:ext cx="0" cy="49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0282" name="Text Box 26"/>
              <p:cNvSpPr txBox="1">
                <a:spLocks noChangeArrowheads="1"/>
              </p:cNvSpPr>
              <p:nvPr/>
            </p:nvSpPr>
            <p:spPr bwMode="auto">
              <a:xfrm>
                <a:off x="3424" y="618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80283" name="Group 27"/>
              <p:cNvGrpSpPr>
                <a:grpSpLocks/>
              </p:cNvGrpSpPr>
              <p:nvPr/>
            </p:nvGrpSpPr>
            <p:grpSpPr bwMode="auto">
              <a:xfrm rot="5400000">
                <a:off x="4137" y="879"/>
                <a:ext cx="228" cy="68"/>
                <a:chOff x="736" y="1752"/>
                <a:chExt cx="228" cy="68"/>
              </a:xfrm>
            </p:grpSpPr>
            <p:sp>
              <p:nvSpPr>
                <p:cNvPr id="480284" name="Line 28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0285" name="Line 29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480286" name="AutoShape 30"/>
              <p:cNvCxnSpPr>
                <a:cxnSpLocks noChangeShapeType="1"/>
                <a:endCxn id="480269" idx="2"/>
              </p:cNvCxnSpPr>
              <p:nvPr/>
            </p:nvCxnSpPr>
            <p:spPr bwMode="auto">
              <a:xfrm rot="10800000">
                <a:off x="2551" y="914"/>
                <a:ext cx="771" cy="724"/>
              </a:xfrm>
              <a:prstGeom prst="bentConnector3">
                <a:avLst>
                  <a:gd name="adj1" fmla="val 117250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0287" name="Freeform 31"/>
              <p:cNvSpPr>
                <a:spLocks/>
              </p:cNvSpPr>
              <p:nvPr/>
            </p:nvSpPr>
            <p:spPr bwMode="auto">
              <a:xfrm>
                <a:off x="3742" y="913"/>
                <a:ext cx="862" cy="726"/>
              </a:xfrm>
              <a:custGeom>
                <a:avLst/>
                <a:gdLst>
                  <a:gd name="T0" fmla="*/ 544 w 862"/>
                  <a:gd name="T1" fmla="*/ 0 h 726"/>
                  <a:gd name="T2" fmla="*/ 862 w 862"/>
                  <a:gd name="T3" fmla="*/ 0 h 726"/>
                  <a:gd name="T4" fmla="*/ 862 w 862"/>
                  <a:gd name="T5" fmla="*/ 726 h 726"/>
                  <a:gd name="T6" fmla="*/ 0 w 862"/>
                  <a:gd name="T7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2" h="726">
                    <a:moveTo>
                      <a:pt x="544" y="0"/>
                    </a:moveTo>
                    <a:lnTo>
                      <a:pt x="862" y="0"/>
                    </a:lnTo>
                    <a:lnTo>
                      <a:pt x="862" y="726"/>
                    </a:lnTo>
                    <a:lnTo>
                      <a:pt x="0" y="726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80288" name="Line 32"/>
            <p:cNvSpPr>
              <a:spLocks noChangeShapeType="1"/>
            </p:cNvSpPr>
            <p:nvPr/>
          </p:nvSpPr>
          <p:spPr bwMode="auto">
            <a:xfrm rot="16200000">
              <a:off x="3493" y="79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0289" name="Line 33"/>
            <p:cNvSpPr>
              <a:spLocks noChangeShapeType="1"/>
            </p:cNvSpPr>
            <p:nvPr/>
          </p:nvSpPr>
          <p:spPr bwMode="auto">
            <a:xfrm rot="16200000">
              <a:off x="4264" y="799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0290" name="Text Box 34"/>
            <p:cNvSpPr txBox="1">
              <a:spLocks noChangeArrowheads="1"/>
            </p:cNvSpPr>
            <p:nvPr/>
          </p:nvSpPr>
          <p:spPr bwMode="auto">
            <a:xfrm>
              <a:off x="3379" y="1060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0291" name="Text Box 35"/>
            <p:cNvSpPr txBox="1">
              <a:spLocks noChangeArrowheads="1"/>
            </p:cNvSpPr>
            <p:nvPr/>
          </p:nvSpPr>
          <p:spPr bwMode="auto">
            <a:xfrm>
              <a:off x="2673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0292" name="Text Box 36"/>
            <p:cNvSpPr txBox="1">
              <a:spLocks noChangeArrowheads="1"/>
            </p:cNvSpPr>
            <p:nvPr/>
          </p:nvSpPr>
          <p:spPr bwMode="auto">
            <a:xfrm>
              <a:off x="4195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0293" name="Line 37"/>
            <p:cNvSpPr>
              <a:spLocks noChangeShapeType="1"/>
            </p:cNvSpPr>
            <p:nvPr/>
          </p:nvSpPr>
          <p:spPr bwMode="auto">
            <a:xfrm rot="16200000">
              <a:off x="3584" y="163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80295" name="Rectangle 39"/>
          <p:cNvSpPr>
            <a:spLocks noChangeArrowheads="1"/>
          </p:cNvSpPr>
          <p:nvPr/>
        </p:nvSpPr>
        <p:spPr bwMode="auto">
          <a:xfrm>
            <a:off x="323850" y="3381375"/>
            <a:ext cx="6769100" cy="18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Je-li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frekvence nulová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je impedance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nekonečně velká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, je-li frekvence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velká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je impedance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opět také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velká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(blíží se k nekonečnu).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 rezonanční kmitočet je impedance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minimální </a:t>
            </a:r>
          </a:p>
        </p:txBody>
      </p:sp>
      <p:graphicFrame>
        <p:nvGraphicFramePr>
          <p:cNvPr id="480302" name="Object 46"/>
          <p:cNvGraphicFramePr>
            <a:graphicFrameLocks noChangeAspect="1"/>
          </p:cNvGraphicFramePr>
          <p:nvPr/>
        </p:nvGraphicFramePr>
        <p:xfrm>
          <a:off x="3995738" y="1700213"/>
          <a:ext cx="44497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29" name="Rovnice" r:id="rId3" imgW="2463480" imgH="469800" progId="Equation.3">
                  <p:embed/>
                </p:oleObj>
              </mc:Choice>
              <mc:Fallback>
                <p:oleObj name="Rovnice" r:id="rId3" imgW="2463480" imgH="4698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700213"/>
                        <a:ext cx="4449762" cy="847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0304" name="Picture 48" descr="MC90043821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65625"/>
            <a:ext cx="208915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1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9"/>
          <a:stretch>
            <a:fillRect/>
          </a:stretch>
        </p:blipFill>
        <p:spPr bwMode="auto">
          <a:xfrm>
            <a:off x="179388" y="260350"/>
            <a:ext cx="8821737" cy="6432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11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Impedance (zdánlivý odpor) je matematické vyjádření celkového odporu obvodu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sériovém obvodu lze vytvořit trojúhelník odporů</a:t>
            </a:r>
          </a:p>
        </p:txBody>
      </p:sp>
      <p:grpSp>
        <p:nvGrpSpPr>
          <p:cNvPr id="436228" name="Group 4"/>
          <p:cNvGrpSpPr>
            <a:grpSpLocks/>
          </p:cNvGrpSpPr>
          <p:nvPr/>
        </p:nvGrpSpPr>
        <p:grpSpPr bwMode="auto">
          <a:xfrm>
            <a:off x="107950" y="981075"/>
            <a:ext cx="2562225" cy="2808288"/>
            <a:chOff x="158" y="1026"/>
            <a:chExt cx="1614" cy="1769"/>
          </a:xfrm>
        </p:grpSpPr>
        <p:sp>
          <p:nvSpPr>
            <p:cNvPr id="436229" name="Text Box 5"/>
            <p:cNvSpPr txBox="1">
              <a:spLocks noChangeArrowheads="1"/>
            </p:cNvSpPr>
            <p:nvPr/>
          </p:nvSpPr>
          <p:spPr bwMode="auto">
            <a:xfrm>
              <a:off x="476" y="102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6230" name="Oval 6"/>
            <p:cNvSpPr>
              <a:spLocks noChangeAspect="1" noChangeArrowheads="1"/>
            </p:cNvSpPr>
            <p:nvPr/>
          </p:nvSpPr>
          <p:spPr bwMode="auto">
            <a:xfrm>
              <a:off x="158" y="1842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36231" name="Oval 7"/>
            <p:cNvSpPr>
              <a:spLocks noChangeArrowheads="1"/>
            </p:cNvSpPr>
            <p:nvPr/>
          </p:nvSpPr>
          <p:spPr bwMode="auto">
            <a:xfrm>
              <a:off x="1113" y="131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6232" name="Oval 8"/>
            <p:cNvSpPr>
              <a:spLocks noChangeArrowheads="1"/>
            </p:cNvSpPr>
            <p:nvPr/>
          </p:nvSpPr>
          <p:spPr bwMode="auto">
            <a:xfrm>
              <a:off x="1114" y="270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6233" name="AutoShape 9"/>
            <p:cNvCxnSpPr>
              <a:cxnSpLocks noChangeShapeType="1"/>
              <a:stCxn id="436230" idx="4"/>
              <a:endCxn id="436232" idx="2"/>
            </p:cNvCxnSpPr>
            <p:nvPr/>
          </p:nvCxnSpPr>
          <p:spPr bwMode="auto">
            <a:xfrm rot="16200000" flipH="1">
              <a:off x="488" y="2136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6234" name="Line 10"/>
            <p:cNvSpPr>
              <a:spLocks noChangeShapeType="1"/>
            </p:cNvSpPr>
            <p:nvPr/>
          </p:nvSpPr>
          <p:spPr bwMode="auto">
            <a:xfrm>
              <a:off x="657" y="170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6235" name="Line 11"/>
            <p:cNvSpPr>
              <a:spLocks noChangeShapeType="1"/>
            </p:cNvSpPr>
            <p:nvPr/>
          </p:nvSpPr>
          <p:spPr bwMode="auto">
            <a:xfrm>
              <a:off x="430" y="1253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6236" name="Text Box 12"/>
            <p:cNvSpPr txBox="1">
              <a:spLocks noChangeArrowheads="1"/>
            </p:cNvSpPr>
            <p:nvPr/>
          </p:nvSpPr>
          <p:spPr bwMode="auto">
            <a:xfrm>
              <a:off x="1610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36237" name="AutoShape 13"/>
            <p:cNvCxnSpPr>
              <a:cxnSpLocks noChangeShapeType="1"/>
              <a:stCxn id="436230" idx="0"/>
              <a:endCxn id="436231" idx="2"/>
            </p:cNvCxnSpPr>
            <p:nvPr/>
          </p:nvCxnSpPr>
          <p:spPr bwMode="auto">
            <a:xfrm rot="16200000">
              <a:off x="499" y="1228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6238" name="Text Box 14"/>
            <p:cNvSpPr txBox="1">
              <a:spLocks noChangeArrowheads="1"/>
            </p:cNvSpPr>
            <p:nvPr/>
          </p:nvSpPr>
          <p:spPr bwMode="auto">
            <a:xfrm>
              <a:off x="660" y="192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36239" name="Group 15"/>
            <p:cNvGrpSpPr>
              <a:grpSpLocks/>
            </p:cNvGrpSpPr>
            <p:nvPr/>
          </p:nvGrpSpPr>
          <p:grpSpPr bwMode="auto">
            <a:xfrm rot="5400000">
              <a:off x="1314" y="1677"/>
              <a:ext cx="410" cy="69"/>
              <a:chOff x="294" y="3589"/>
              <a:chExt cx="410" cy="69"/>
            </a:xfrm>
          </p:grpSpPr>
          <p:grpSp>
            <p:nvGrpSpPr>
              <p:cNvPr id="436240" name="Group 16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36241" name="Arc 17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42" name="Arc 18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6243" name="Group 19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36244" name="Arc 2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45" name="Arc 2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6246" name="Group 22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36247" name="Arc 23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6248" name="Arc 24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36249" name="Rectangle 25"/>
            <p:cNvSpPr>
              <a:spLocks noChangeArrowheads="1"/>
            </p:cNvSpPr>
            <p:nvPr/>
          </p:nvSpPr>
          <p:spPr bwMode="auto">
            <a:xfrm>
              <a:off x="1429" y="2160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6250" name="AutoShape 26"/>
            <p:cNvCxnSpPr>
              <a:cxnSpLocks noChangeShapeType="1"/>
              <a:stCxn id="436232" idx="6"/>
              <a:endCxn id="436249" idx="2"/>
            </p:cNvCxnSpPr>
            <p:nvPr/>
          </p:nvCxnSpPr>
          <p:spPr bwMode="auto">
            <a:xfrm flipV="1">
              <a:off x="1217" y="2535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6251" name="Line 27"/>
            <p:cNvSpPr>
              <a:spLocks noChangeShapeType="1"/>
            </p:cNvSpPr>
            <p:nvPr/>
          </p:nvSpPr>
          <p:spPr bwMode="auto">
            <a:xfrm>
              <a:off x="1496" y="1926"/>
              <a:ext cx="0" cy="22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6252" name="Freeform 28"/>
            <p:cNvSpPr>
              <a:spLocks/>
            </p:cNvSpPr>
            <p:nvPr/>
          </p:nvSpPr>
          <p:spPr bwMode="auto">
            <a:xfrm>
              <a:off x="1202" y="1360"/>
              <a:ext cx="272" cy="165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6253" name="Line 29"/>
            <p:cNvSpPr>
              <a:spLocks noChangeShapeType="1"/>
            </p:cNvSpPr>
            <p:nvPr/>
          </p:nvSpPr>
          <p:spPr bwMode="auto">
            <a:xfrm>
              <a:off x="1292" y="1525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6254" name="Line 30"/>
            <p:cNvSpPr>
              <a:spLocks noChangeShapeType="1"/>
            </p:cNvSpPr>
            <p:nvPr/>
          </p:nvSpPr>
          <p:spPr bwMode="auto">
            <a:xfrm>
              <a:off x="1292" y="2160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6255" name="Text Box 31"/>
            <p:cNvSpPr txBox="1">
              <a:spLocks noChangeArrowheads="1"/>
            </p:cNvSpPr>
            <p:nvPr/>
          </p:nvSpPr>
          <p:spPr bwMode="auto">
            <a:xfrm>
              <a:off x="1042" y="1525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6256" name="Text Box 32"/>
            <p:cNvSpPr txBox="1">
              <a:spLocks noChangeArrowheads="1"/>
            </p:cNvSpPr>
            <p:nvPr/>
          </p:nvSpPr>
          <p:spPr bwMode="auto">
            <a:xfrm>
              <a:off x="1020" y="2205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6257" name="Text Box 33"/>
            <p:cNvSpPr txBox="1">
              <a:spLocks noChangeArrowheads="1"/>
            </p:cNvSpPr>
            <p:nvPr/>
          </p:nvSpPr>
          <p:spPr bwMode="auto">
            <a:xfrm>
              <a:off x="1610" y="220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436288" name="Group 64"/>
          <p:cNvGrpSpPr>
            <a:grpSpLocks/>
          </p:cNvGrpSpPr>
          <p:nvPr/>
        </p:nvGrpSpPr>
        <p:grpSpPr bwMode="auto">
          <a:xfrm>
            <a:off x="6659563" y="2420938"/>
            <a:ext cx="2190750" cy="1800225"/>
            <a:chOff x="385" y="2750"/>
            <a:chExt cx="1380" cy="1134"/>
          </a:xfrm>
        </p:grpSpPr>
        <p:sp>
          <p:nvSpPr>
            <p:cNvPr id="436276" name="Text Box 52"/>
            <p:cNvSpPr txBox="1">
              <a:spLocks noChangeArrowheads="1"/>
            </p:cNvSpPr>
            <p:nvPr/>
          </p:nvSpPr>
          <p:spPr bwMode="auto">
            <a:xfrm>
              <a:off x="938" y="3627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6277" name="Text Box 53"/>
            <p:cNvSpPr txBox="1">
              <a:spLocks noChangeArrowheads="1"/>
            </p:cNvSpPr>
            <p:nvPr/>
          </p:nvSpPr>
          <p:spPr bwMode="auto">
            <a:xfrm>
              <a:off x="1529" y="3022"/>
              <a:ext cx="23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X</a:t>
              </a:r>
              <a:r>
                <a:rPr lang="cs-CZ" altLang="cs-CZ" sz="2200" b="1" baseline="-25000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6278" name="Text Box 54"/>
            <p:cNvSpPr txBox="1">
              <a:spLocks noChangeArrowheads="1"/>
            </p:cNvSpPr>
            <p:nvPr/>
          </p:nvSpPr>
          <p:spPr bwMode="auto">
            <a:xfrm>
              <a:off x="767" y="2977"/>
              <a:ext cx="15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Z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6279" name="AutoShape 55"/>
            <p:cNvSpPr>
              <a:spLocks noChangeArrowheads="1"/>
            </p:cNvSpPr>
            <p:nvPr/>
          </p:nvSpPr>
          <p:spPr bwMode="auto">
            <a:xfrm rot="16200000">
              <a:off x="521" y="2614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bg1">
                  <a:lumMod val="75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6280" name="Freeform 56"/>
            <p:cNvSpPr>
              <a:spLocks/>
            </p:cNvSpPr>
            <p:nvPr/>
          </p:nvSpPr>
          <p:spPr bwMode="auto">
            <a:xfrm>
              <a:off x="703" y="3370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6281" name="Text Box 57"/>
            <p:cNvSpPr txBox="1">
              <a:spLocks noChangeArrowheads="1"/>
            </p:cNvSpPr>
            <p:nvPr/>
          </p:nvSpPr>
          <p:spPr bwMode="auto">
            <a:xfrm>
              <a:off x="612" y="3340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36282" name="Rectangle 58"/>
          <p:cNvSpPr>
            <a:spLocks noChangeArrowheads="1"/>
          </p:cNvSpPr>
          <p:nvPr/>
        </p:nvSpPr>
        <p:spPr bwMode="auto">
          <a:xfrm>
            <a:off x="2844800" y="2349500"/>
            <a:ext cx="39592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výpočet jednotlivých složek a úhlu lze použít Pythagorovu větu nebo funkce úhlu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  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6283" name="Rectangle 59"/>
          <p:cNvSpPr>
            <a:spLocks noChangeArrowheads="1"/>
          </p:cNvSpPr>
          <p:nvPr/>
        </p:nvSpPr>
        <p:spPr bwMode="auto">
          <a:xfrm>
            <a:off x="179388" y="4076700"/>
            <a:ext cx="43926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 impedance pomocí Pythagorovy věty: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36284" name="Object 60"/>
          <p:cNvGraphicFramePr>
            <a:graphicFrameLocks noChangeAspect="1"/>
          </p:cNvGraphicFramePr>
          <p:nvPr/>
        </p:nvGraphicFramePr>
        <p:xfrm>
          <a:off x="4787900" y="4149725"/>
          <a:ext cx="21732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2" name="Rovnice" r:id="rId3" imgW="927000" imgH="279360" progId="Equation.3">
                  <p:embed/>
                </p:oleObj>
              </mc:Choice>
              <mc:Fallback>
                <p:oleObj name="Rovnice" r:id="rId3" imgW="927000" imgH="2793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149725"/>
                        <a:ext cx="2173288" cy="657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89" name="Rectangle 65"/>
          <p:cNvSpPr>
            <a:spLocks noChangeArrowheads="1"/>
          </p:cNvSpPr>
          <p:nvPr/>
        </p:nvSpPr>
        <p:spPr bwMode="auto">
          <a:xfrm>
            <a:off x="179388" y="5084763"/>
            <a:ext cx="8785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Sériové zapojení ideální cívky a rezistoru se používá při znázornění skutečné cívky. kde R je činný odpor cívky a L vlastní indukčnost cívky.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6290" name="Rectangle 66"/>
          <p:cNvSpPr>
            <a:spLocks noChangeArrowheads="1"/>
          </p:cNvSpPr>
          <p:nvPr/>
        </p:nvSpPr>
        <p:spPr bwMode="auto">
          <a:xfrm>
            <a:off x="179388" y="5949950"/>
            <a:ext cx="8785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Pamatuj – v sériovém obvodu se sestavuje trojúhelník napětí a odporů</a:t>
            </a:r>
            <a:endParaRPr lang="cs-CZ" altLang="cs-CZ" sz="22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6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6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6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6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Činitel jakosti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3924300" y="981075"/>
            <a:ext cx="50403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Činitel jakosti určuje kvalitu rezonančního obvodu a je jedním z kritérií jeho hodnocení.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83332" name="Group 4"/>
          <p:cNvGrpSpPr>
            <a:grpSpLocks/>
          </p:cNvGrpSpPr>
          <p:nvPr/>
        </p:nvGrpSpPr>
        <p:grpSpPr bwMode="auto">
          <a:xfrm>
            <a:off x="323850" y="836613"/>
            <a:ext cx="3384550" cy="2376487"/>
            <a:chOff x="2472" y="618"/>
            <a:chExt cx="2132" cy="1497"/>
          </a:xfrm>
        </p:grpSpPr>
        <p:sp>
          <p:nvSpPr>
            <p:cNvPr id="483333" name="Line 5"/>
            <p:cNvSpPr>
              <a:spLocks noChangeShapeType="1"/>
            </p:cNvSpPr>
            <p:nvPr/>
          </p:nvSpPr>
          <p:spPr bwMode="auto">
            <a:xfrm rot="16200000">
              <a:off x="2767" y="753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3334" name="Line 6"/>
            <p:cNvSpPr>
              <a:spLocks noChangeShapeType="1"/>
            </p:cNvSpPr>
            <p:nvPr/>
          </p:nvSpPr>
          <p:spPr bwMode="auto">
            <a:xfrm rot="10800000">
              <a:off x="2653" y="170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3335" name="Text Box 7"/>
            <p:cNvSpPr txBox="1">
              <a:spLocks noChangeArrowheads="1"/>
            </p:cNvSpPr>
            <p:nvPr/>
          </p:nvSpPr>
          <p:spPr bwMode="auto">
            <a:xfrm>
              <a:off x="3489" y="187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3336" name="Text Box 8"/>
            <p:cNvSpPr txBox="1">
              <a:spLocks noChangeArrowheads="1"/>
            </p:cNvSpPr>
            <p:nvPr/>
          </p:nvSpPr>
          <p:spPr bwMode="auto">
            <a:xfrm>
              <a:off x="2835" y="170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83337" name="Group 9"/>
            <p:cNvGrpSpPr>
              <a:grpSpLocks/>
            </p:cNvGrpSpPr>
            <p:nvPr/>
          </p:nvGrpSpPr>
          <p:grpSpPr bwMode="auto">
            <a:xfrm>
              <a:off x="2551" y="618"/>
              <a:ext cx="2053" cy="1224"/>
              <a:chOff x="2551" y="618"/>
              <a:chExt cx="2053" cy="1224"/>
            </a:xfrm>
          </p:grpSpPr>
          <p:sp>
            <p:nvSpPr>
              <p:cNvPr id="483338" name="Oval 10"/>
              <p:cNvSpPr>
                <a:spLocks noChangeAspect="1" noChangeArrowheads="1"/>
              </p:cNvSpPr>
              <p:nvPr/>
            </p:nvSpPr>
            <p:spPr bwMode="auto">
              <a:xfrm>
                <a:off x="3334" y="1434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83339" name="Text Box 11"/>
              <p:cNvSpPr txBox="1">
                <a:spLocks noChangeArrowheads="1"/>
              </p:cNvSpPr>
              <p:nvPr/>
            </p:nvSpPr>
            <p:spPr bwMode="auto">
              <a:xfrm>
                <a:off x="2673" y="61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3340" name="Text Box 12"/>
              <p:cNvSpPr txBox="1">
                <a:spLocks noChangeArrowheads="1"/>
              </p:cNvSpPr>
              <p:nvPr/>
            </p:nvSpPr>
            <p:spPr bwMode="auto">
              <a:xfrm>
                <a:off x="4014" y="66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3341" name="Rectangle 13"/>
              <p:cNvSpPr>
                <a:spLocks noChangeArrowheads="1"/>
              </p:cNvSpPr>
              <p:nvPr/>
            </p:nvSpPr>
            <p:spPr bwMode="auto">
              <a:xfrm rot="5400000">
                <a:off x="2676" y="731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83342" name="Group 14"/>
              <p:cNvGrpSpPr>
                <a:grpSpLocks/>
              </p:cNvGrpSpPr>
              <p:nvPr/>
            </p:nvGrpSpPr>
            <p:grpSpPr bwMode="auto">
              <a:xfrm rot="21600000">
                <a:off x="3289" y="844"/>
                <a:ext cx="410" cy="69"/>
                <a:chOff x="294" y="3589"/>
                <a:chExt cx="410" cy="69"/>
              </a:xfrm>
            </p:grpSpPr>
            <p:grpSp>
              <p:nvGrpSpPr>
                <p:cNvPr id="483343" name="Group 1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3344" name="Arc 1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3345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3346" name="Group 1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3347" name="Arc 1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3348" name="Arc 2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3349" name="Group 2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3350" name="Arc 2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3351" name="Arc 2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83352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3107" y="732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3353" name="Line 25"/>
              <p:cNvSpPr>
                <a:spLocks noChangeShapeType="1"/>
              </p:cNvSpPr>
              <p:nvPr/>
            </p:nvSpPr>
            <p:spPr bwMode="auto">
              <a:xfrm rot="16200000">
                <a:off x="3947" y="666"/>
                <a:ext cx="0" cy="49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3354" name="Text Box 26"/>
              <p:cNvSpPr txBox="1">
                <a:spLocks noChangeArrowheads="1"/>
              </p:cNvSpPr>
              <p:nvPr/>
            </p:nvSpPr>
            <p:spPr bwMode="auto">
              <a:xfrm>
                <a:off x="3424" y="618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83355" name="Group 27"/>
              <p:cNvGrpSpPr>
                <a:grpSpLocks/>
              </p:cNvGrpSpPr>
              <p:nvPr/>
            </p:nvGrpSpPr>
            <p:grpSpPr bwMode="auto">
              <a:xfrm rot="5400000">
                <a:off x="4137" y="879"/>
                <a:ext cx="228" cy="68"/>
                <a:chOff x="736" y="1752"/>
                <a:chExt cx="228" cy="68"/>
              </a:xfrm>
            </p:grpSpPr>
            <p:sp>
              <p:nvSpPr>
                <p:cNvPr id="483356" name="Line 28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3357" name="Line 29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483358" name="AutoShape 30"/>
              <p:cNvCxnSpPr>
                <a:cxnSpLocks noChangeShapeType="1"/>
                <a:stCxn id="483338" idx="2"/>
                <a:endCxn id="483341" idx="2"/>
              </p:cNvCxnSpPr>
              <p:nvPr/>
            </p:nvCxnSpPr>
            <p:spPr bwMode="auto">
              <a:xfrm rot="10800000">
                <a:off x="2551" y="914"/>
                <a:ext cx="771" cy="724"/>
              </a:xfrm>
              <a:prstGeom prst="bentConnector3">
                <a:avLst>
                  <a:gd name="adj1" fmla="val 117250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3359" name="Freeform 31"/>
              <p:cNvSpPr>
                <a:spLocks/>
              </p:cNvSpPr>
              <p:nvPr/>
            </p:nvSpPr>
            <p:spPr bwMode="auto">
              <a:xfrm>
                <a:off x="3742" y="913"/>
                <a:ext cx="862" cy="726"/>
              </a:xfrm>
              <a:custGeom>
                <a:avLst/>
                <a:gdLst>
                  <a:gd name="T0" fmla="*/ 544 w 862"/>
                  <a:gd name="T1" fmla="*/ 0 h 726"/>
                  <a:gd name="T2" fmla="*/ 862 w 862"/>
                  <a:gd name="T3" fmla="*/ 0 h 726"/>
                  <a:gd name="T4" fmla="*/ 862 w 862"/>
                  <a:gd name="T5" fmla="*/ 726 h 726"/>
                  <a:gd name="T6" fmla="*/ 0 w 862"/>
                  <a:gd name="T7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2" h="726">
                    <a:moveTo>
                      <a:pt x="544" y="0"/>
                    </a:moveTo>
                    <a:lnTo>
                      <a:pt x="862" y="0"/>
                    </a:lnTo>
                    <a:lnTo>
                      <a:pt x="862" y="726"/>
                    </a:lnTo>
                    <a:lnTo>
                      <a:pt x="0" y="726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83360" name="Line 32"/>
            <p:cNvSpPr>
              <a:spLocks noChangeShapeType="1"/>
            </p:cNvSpPr>
            <p:nvPr/>
          </p:nvSpPr>
          <p:spPr bwMode="auto">
            <a:xfrm rot="16200000">
              <a:off x="3493" y="79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3361" name="Line 33"/>
            <p:cNvSpPr>
              <a:spLocks noChangeShapeType="1"/>
            </p:cNvSpPr>
            <p:nvPr/>
          </p:nvSpPr>
          <p:spPr bwMode="auto">
            <a:xfrm rot="16200000">
              <a:off x="4264" y="799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3362" name="Text Box 34"/>
            <p:cNvSpPr txBox="1">
              <a:spLocks noChangeArrowheads="1"/>
            </p:cNvSpPr>
            <p:nvPr/>
          </p:nvSpPr>
          <p:spPr bwMode="auto">
            <a:xfrm>
              <a:off x="3379" y="1060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3363" name="Text Box 35"/>
            <p:cNvSpPr txBox="1">
              <a:spLocks noChangeArrowheads="1"/>
            </p:cNvSpPr>
            <p:nvPr/>
          </p:nvSpPr>
          <p:spPr bwMode="auto">
            <a:xfrm>
              <a:off x="2673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3364" name="Text Box 36"/>
            <p:cNvSpPr txBox="1">
              <a:spLocks noChangeArrowheads="1"/>
            </p:cNvSpPr>
            <p:nvPr/>
          </p:nvSpPr>
          <p:spPr bwMode="auto">
            <a:xfrm>
              <a:off x="4195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3365" name="Line 37"/>
            <p:cNvSpPr>
              <a:spLocks noChangeShapeType="1"/>
            </p:cNvSpPr>
            <p:nvPr/>
          </p:nvSpPr>
          <p:spPr bwMode="auto">
            <a:xfrm rot="16200000">
              <a:off x="3584" y="163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83366" name="Rectangle 38"/>
          <p:cNvSpPr>
            <a:spLocks noChangeArrowheads="1"/>
          </p:cNvSpPr>
          <p:nvPr/>
        </p:nvSpPr>
        <p:spPr bwMode="auto">
          <a:xfrm>
            <a:off x="3995738" y="2060575"/>
            <a:ext cx="34559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Jaký je vztah mezi napětím na cívce a kondenzátoru ?</a:t>
            </a:r>
          </a:p>
        </p:txBody>
      </p:sp>
      <p:graphicFrame>
        <p:nvGraphicFramePr>
          <p:cNvPr id="483367" name="Object 39"/>
          <p:cNvGraphicFramePr>
            <a:graphicFrameLocks noChangeAspect="1"/>
          </p:cNvGraphicFramePr>
          <p:nvPr/>
        </p:nvGraphicFramePr>
        <p:xfrm>
          <a:off x="7453313" y="2133600"/>
          <a:ext cx="14398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61" name="Rovnice" r:id="rId3" imgW="647640" imgH="228600" progId="Equation.3">
                  <p:embed/>
                </p:oleObj>
              </mc:Choice>
              <mc:Fallback>
                <p:oleObj name="Rovnice" r:id="rId3" imgW="647640" imgH="228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2133600"/>
                        <a:ext cx="1439862" cy="509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69" name="Rectangle 41"/>
          <p:cNvSpPr>
            <a:spLocks noChangeArrowheads="1"/>
          </p:cNvSpPr>
          <p:nvPr/>
        </p:nvSpPr>
        <p:spPr bwMode="auto">
          <a:xfrm>
            <a:off x="179388" y="3213100"/>
            <a:ext cx="4752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Jaké je napětí na cívce při rezonanci ?</a:t>
            </a:r>
          </a:p>
        </p:txBody>
      </p:sp>
      <p:graphicFrame>
        <p:nvGraphicFramePr>
          <p:cNvPr id="483370" name="Object 42"/>
          <p:cNvGraphicFramePr>
            <a:graphicFrameLocks noChangeAspect="1"/>
          </p:cNvGraphicFramePr>
          <p:nvPr/>
        </p:nvGraphicFramePr>
        <p:xfrm>
          <a:off x="5005388" y="3068638"/>
          <a:ext cx="30956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62" name="Rovnice" r:id="rId5" imgW="1777680" imgH="393480" progId="Equation.3">
                  <p:embed/>
                </p:oleObj>
              </mc:Choice>
              <mc:Fallback>
                <p:oleObj name="Rovnice" r:id="rId5" imgW="1777680" imgH="3934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3068638"/>
                        <a:ext cx="3095625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71" name="Rectangle 43"/>
          <p:cNvSpPr>
            <a:spLocks noChangeArrowheads="1"/>
          </p:cNvSpPr>
          <p:nvPr/>
        </p:nvSpPr>
        <p:spPr bwMode="auto">
          <a:xfrm>
            <a:off x="107950" y="3970338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Ztráty na kondenzátoru se zanedbávají  lze činitel jakosti rezonančního obvodu převést na činitel jakosti skutečné cívky.</a:t>
            </a:r>
          </a:p>
        </p:txBody>
      </p:sp>
      <p:graphicFrame>
        <p:nvGraphicFramePr>
          <p:cNvPr id="483372" name="Object 44"/>
          <p:cNvGraphicFramePr>
            <a:graphicFrameLocks noChangeAspect="1"/>
          </p:cNvGraphicFramePr>
          <p:nvPr/>
        </p:nvGraphicFramePr>
        <p:xfrm>
          <a:off x="179388" y="4797425"/>
          <a:ext cx="333851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63" name="Rovnice" r:id="rId7" imgW="1917360" imgH="393480" progId="Equation.3">
                  <p:embed/>
                </p:oleObj>
              </mc:Choice>
              <mc:Fallback>
                <p:oleObj name="Rovnice" r:id="rId7" imgW="191736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97425"/>
                        <a:ext cx="3338512" cy="687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73" name="Rectangle 45"/>
          <p:cNvSpPr>
            <a:spLocks noChangeArrowheads="1"/>
          </p:cNvSpPr>
          <p:nvPr/>
        </p:nvSpPr>
        <p:spPr bwMode="auto">
          <a:xfrm>
            <a:off x="179388" y="5589588"/>
            <a:ext cx="4105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kde Q je činitel jakosti.</a:t>
            </a:r>
          </a:p>
        </p:txBody>
      </p:sp>
      <p:graphicFrame>
        <p:nvGraphicFramePr>
          <p:cNvPr id="483374" name="Object 46"/>
          <p:cNvGraphicFramePr>
            <a:graphicFrameLocks noChangeAspect="1"/>
          </p:cNvGraphicFramePr>
          <p:nvPr/>
        </p:nvGraphicFramePr>
        <p:xfrm>
          <a:off x="250825" y="6021388"/>
          <a:ext cx="11064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64" name="Rovnice" r:id="rId9" imgW="634680" imgH="393480" progId="Equation.3">
                  <p:embed/>
                </p:oleObj>
              </mc:Choice>
              <mc:Fallback>
                <p:oleObj name="Rovnice" r:id="rId9" imgW="634680" imgH="393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021388"/>
                        <a:ext cx="1106488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75" name="Rectangle 47"/>
          <p:cNvSpPr>
            <a:spLocks noChangeArrowheads="1"/>
          </p:cNvSpPr>
          <p:nvPr/>
        </p:nvSpPr>
        <p:spPr bwMode="auto">
          <a:xfrm>
            <a:off x="3708400" y="5084763"/>
            <a:ext cx="511333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Činitel jakosti zároveň vyjadřuje násobek napětí na cívce (kondenzátoru) v porovnání s napětím zdroje.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3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3924300" y="981075"/>
            <a:ext cx="50403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rezonanční kmitočet, činitel jakosti a napětí na cívce sériového rezonančního obvodu. Kapacita kondenzátoru je 50nF, skutečná cívka má indukčnost 3,5 H a vnitřní odpor 300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. Napětí zdroje je 12 V.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84356" name="Group 4"/>
          <p:cNvGrpSpPr>
            <a:grpSpLocks/>
          </p:cNvGrpSpPr>
          <p:nvPr/>
        </p:nvGrpSpPr>
        <p:grpSpPr bwMode="auto">
          <a:xfrm>
            <a:off x="323850" y="836613"/>
            <a:ext cx="3384550" cy="2376487"/>
            <a:chOff x="2472" y="618"/>
            <a:chExt cx="2132" cy="1497"/>
          </a:xfrm>
        </p:grpSpPr>
        <p:sp>
          <p:nvSpPr>
            <p:cNvPr id="484357" name="Line 5"/>
            <p:cNvSpPr>
              <a:spLocks noChangeShapeType="1"/>
            </p:cNvSpPr>
            <p:nvPr/>
          </p:nvSpPr>
          <p:spPr bwMode="auto">
            <a:xfrm rot="16200000">
              <a:off x="2767" y="753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4358" name="Line 6"/>
            <p:cNvSpPr>
              <a:spLocks noChangeShapeType="1"/>
            </p:cNvSpPr>
            <p:nvPr/>
          </p:nvSpPr>
          <p:spPr bwMode="auto">
            <a:xfrm rot="10800000">
              <a:off x="2653" y="1706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4359" name="Text Box 7"/>
            <p:cNvSpPr txBox="1">
              <a:spLocks noChangeArrowheads="1"/>
            </p:cNvSpPr>
            <p:nvPr/>
          </p:nvSpPr>
          <p:spPr bwMode="auto">
            <a:xfrm>
              <a:off x="3489" y="187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4360" name="Text Box 8"/>
            <p:cNvSpPr txBox="1">
              <a:spLocks noChangeArrowheads="1"/>
            </p:cNvSpPr>
            <p:nvPr/>
          </p:nvSpPr>
          <p:spPr bwMode="auto">
            <a:xfrm>
              <a:off x="2835" y="170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84361" name="Group 9"/>
            <p:cNvGrpSpPr>
              <a:grpSpLocks/>
            </p:cNvGrpSpPr>
            <p:nvPr/>
          </p:nvGrpSpPr>
          <p:grpSpPr bwMode="auto">
            <a:xfrm>
              <a:off x="2551" y="618"/>
              <a:ext cx="2053" cy="1224"/>
              <a:chOff x="2551" y="618"/>
              <a:chExt cx="2053" cy="1224"/>
            </a:xfrm>
          </p:grpSpPr>
          <p:sp>
            <p:nvSpPr>
              <p:cNvPr id="484362" name="Oval 10"/>
              <p:cNvSpPr>
                <a:spLocks noChangeAspect="1" noChangeArrowheads="1"/>
              </p:cNvSpPr>
              <p:nvPr/>
            </p:nvSpPr>
            <p:spPr bwMode="auto">
              <a:xfrm>
                <a:off x="3334" y="1434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84363" name="Text Box 11"/>
              <p:cNvSpPr txBox="1">
                <a:spLocks noChangeArrowheads="1"/>
              </p:cNvSpPr>
              <p:nvPr/>
            </p:nvSpPr>
            <p:spPr bwMode="auto">
              <a:xfrm>
                <a:off x="2673" y="61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4364" name="Text Box 12"/>
              <p:cNvSpPr txBox="1">
                <a:spLocks noChangeArrowheads="1"/>
              </p:cNvSpPr>
              <p:nvPr/>
            </p:nvSpPr>
            <p:spPr bwMode="auto">
              <a:xfrm>
                <a:off x="4014" y="663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4365" name="Rectangle 13"/>
              <p:cNvSpPr>
                <a:spLocks noChangeArrowheads="1"/>
              </p:cNvSpPr>
              <p:nvPr/>
            </p:nvSpPr>
            <p:spPr bwMode="auto">
              <a:xfrm rot="5400000">
                <a:off x="2676" y="731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84366" name="Group 14"/>
              <p:cNvGrpSpPr>
                <a:grpSpLocks/>
              </p:cNvGrpSpPr>
              <p:nvPr/>
            </p:nvGrpSpPr>
            <p:grpSpPr bwMode="auto">
              <a:xfrm rot="21600000">
                <a:off x="3289" y="844"/>
                <a:ext cx="410" cy="69"/>
                <a:chOff x="294" y="3589"/>
                <a:chExt cx="410" cy="69"/>
              </a:xfrm>
            </p:grpSpPr>
            <p:grpSp>
              <p:nvGrpSpPr>
                <p:cNvPr id="484367" name="Group 1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4368" name="Arc 1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4369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4370" name="Group 1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4371" name="Arc 1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4372" name="Arc 2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4373" name="Group 2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4374" name="Arc 2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4375" name="Arc 2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84376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3107" y="732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4377" name="Line 25"/>
              <p:cNvSpPr>
                <a:spLocks noChangeShapeType="1"/>
              </p:cNvSpPr>
              <p:nvPr/>
            </p:nvSpPr>
            <p:spPr bwMode="auto">
              <a:xfrm rot="16200000">
                <a:off x="3947" y="666"/>
                <a:ext cx="0" cy="49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4378" name="Text Box 26"/>
              <p:cNvSpPr txBox="1">
                <a:spLocks noChangeArrowheads="1"/>
              </p:cNvSpPr>
              <p:nvPr/>
            </p:nvSpPr>
            <p:spPr bwMode="auto">
              <a:xfrm>
                <a:off x="3424" y="618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84379" name="Group 27"/>
              <p:cNvGrpSpPr>
                <a:grpSpLocks/>
              </p:cNvGrpSpPr>
              <p:nvPr/>
            </p:nvGrpSpPr>
            <p:grpSpPr bwMode="auto">
              <a:xfrm rot="5400000">
                <a:off x="4137" y="879"/>
                <a:ext cx="228" cy="68"/>
                <a:chOff x="736" y="1752"/>
                <a:chExt cx="228" cy="68"/>
              </a:xfrm>
            </p:grpSpPr>
            <p:sp>
              <p:nvSpPr>
                <p:cNvPr id="484380" name="Line 28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4381" name="Line 29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484382" name="AutoShape 30"/>
              <p:cNvCxnSpPr>
                <a:cxnSpLocks noChangeShapeType="1"/>
                <a:stCxn id="484362" idx="2"/>
                <a:endCxn id="484365" idx="2"/>
              </p:cNvCxnSpPr>
              <p:nvPr/>
            </p:nvCxnSpPr>
            <p:spPr bwMode="auto">
              <a:xfrm rot="10800000">
                <a:off x="2551" y="914"/>
                <a:ext cx="771" cy="724"/>
              </a:xfrm>
              <a:prstGeom prst="bentConnector3">
                <a:avLst>
                  <a:gd name="adj1" fmla="val 117250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4383" name="Freeform 31"/>
              <p:cNvSpPr>
                <a:spLocks/>
              </p:cNvSpPr>
              <p:nvPr/>
            </p:nvSpPr>
            <p:spPr bwMode="auto">
              <a:xfrm>
                <a:off x="3742" y="913"/>
                <a:ext cx="862" cy="726"/>
              </a:xfrm>
              <a:custGeom>
                <a:avLst/>
                <a:gdLst>
                  <a:gd name="T0" fmla="*/ 544 w 862"/>
                  <a:gd name="T1" fmla="*/ 0 h 726"/>
                  <a:gd name="T2" fmla="*/ 862 w 862"/>
                  <a:gd name="T3" fmla="*/ 0 h 726"/>
                  <a:gd name="T4" fmla="*/ 862 w 862"/>
                  <a:gd name="T5" fmla="*/ 726 h 726"/>
                  <a:gd name="T6" fmla="*/ 0 w 862"/>
                  <a:gd name="T7" fmla="*/ 726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2" h="726">
                    <a:moveTo>
                      <a:pt x="544" y="0"/>
                    </a:moveTo>
                    <a:lnTo>
                      <a:pt x="862" y="0"/>
                    </a:lnTo>
                    <a:lnTo>
                      <a:pt x="862" y="726"/>
                    </a:lnTo>
                    <a:lnTo>
                      <a:pt x="0" y="726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84384" name="Line 32"/>
            <p:cNvSpPr>
              <a:spLocks noChangeShapeType="1"/>
            </p:cNvSpPr>
            <p:nvPr/>
          </p:nvSpPr>
          <p:spPr bwMode="auto">
            <a:xfrm rot="16200000">
              <a:off x="3493" y="79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4385" name="Line 33"/>
            <p:cNvSpPr>
              <a:spLocks noChangeShapeType="1"/>
            </p:cNvSpPr>
            <p:nvPr/>
          </p:nvSpPr>
          <p:spPr bwMode="auto">
            <a:xfrm rot="16200000">
              <a:off x="4264" y="799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4386" name="Text Box 34"/>
            <p:cNvSpPr txBox="1">
              <a:spLocks noChangeArrowheads="1"/>
            </p:cNvSpPr>
            <p:nvPr/>
          </p:nvSpPr>
          <p:spPr bwMode="auto">
            <a:xfrm>
              <a:off x="3379" y="1060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4387" name="Text Box 35"/>
            <p:cNvSpPr txBox="1">
              <a:spLocks noChangeArrowheads="1"/>
            </p:cNvSpPr>
            <p:nvPr/>
          </p:nvSpPr>
          <p:spPr bwMode="auto">
            <a:xfrm>
              <a:off x="2673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4388" name="Text Box 36"/>
            <p:cNvSpPr txBox="1">
              <a:spLocks noChangeArrowheads="1"/>
            </p:cNvSpPr>
            <p:nvPr/>
          </p:nvSpPr>
          <p:spPr bwMode="auto">
            <a:xfrm>
              <a:off x="4195" y="10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4389" name="Line 37"/>
            <p:cNvSpPr>
              <a:spLocks noChangeShapeType="1"/>
            </p:cNvSpPr>
            <p:nvPr/>
          </p:nvSpPr>
          <p:spPr bwMode="auto">
            <a:xfrm rot="16200000">
              <a:off x="3584" y="1638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84392" name="Rectangle 40"/>
          <p:cNvSpPr>
            <a:spLocks noChangeArrowheads="1"/>
          </p:cNvSpPr>
          <p:nvPr/>
        </p:nvSpPr>
        <p:spPr bwMode="auto">
          <a:xfrm>
            <a:off x="179388" y="3267075"/>
            <a:ext cx="2808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Rezonanční kmitočet:</a:t>
            </a:r>
          </a:p>
        </p:txBody>
      </p:sp>
      <p:graphicFrame>
        <p:nvGraphicFramePr>
          <p:cNvPr id="484393" name="Object 41"/>
          <p:cNvGraphicFramePr>
            <a:graphicFrameLocks noChangeAspect="1"/>
          </p:cNvGraphicFramePr>
          <p:nvPr/>
        </p:nvGraphicFramePr>
        <p:xfrm>
          <a:off x="3059113" y="2947988"/>
          <a:ext cx="56880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63" name="Rovnice" r:id="rId3" imgW="3390840" imgH="457200" progId="Equation.3">
                  <p:embed/>
                </p:oleObj>
              </mc:Choice>
              <mc:Fallback>
                <p:oleObj name="Rovnice" r:id="rId3" imgW="3390840" imgH="4572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47988"/>
                        <a:ext cx="5688012" cy="768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4394" name="Rectangle 42"/>
          <p:cNvSpPr>
            <a:spLocks noChangeArrowheads="1"/>
          </p:cNvSpPr>
          <p:nvPr/>
        </p:nvSpPr>
        <p:spPr bwMode="auto">
          <a:xfrm>
            <a:off x="179388" y="4005064"/>
            <a:ext cx="1943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Činitel jakosti:</a:t>
            </a:r>
          </a:p>
        </p:txBody>
      </p:sp>
      <p:sp>
        <p:nvSpPr>
          <p:cNvPr id="484396" name="Rectangle 44"/>
          <p:cNvSpPr>
            <a:spLocks noChangeArrowheads="1"/>
          </p:cNvSpPr>
          <p:nvPr/>
        </p:nvSpPr>
        <p:spPr bwMode="auto">
          <a:xfrm>
            <a:off x="179388" y="4779963"/>
            <a:ext cx="2089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na cívce:</a:t>
            </a:r>
          </a:p>
        </p:txBody>
      </p:sp>
      <p:graphicFrame>
        <p:nvGraphicFramePr>
          <p:cNvPr id="484397" name="Object 45"/>
          <p:cNvGraphicFramePr>
            <a:graphicFrameLocks noChangeAspect="1"/>
          </p:cNvGraphicFramePr>
          <p:nvPr/>
        </p:nvGraphicFramePr>
        <p:xfrm>
          <a:off x="2124075" y="3894138"/>
          <a:ext cx="42481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64" name="Rovnice" r:id="rId5" imgW="2438280" imgH="393480" progId="Equation.3">
                  <p:embed/>
                </p:oleObj>
              </mc:Choice>
              <mc:Fallback>
                <p:oleObj name="Rovnice" r:id="rId5" imgW="243828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894138"/>
                        <a:ext cx="4248150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99" name="Object 47"/>
          <p:cNvGraphicFramePr>
            <a:graphicFrameLocks noChangeAspect="1"/>
          </p:cNvGraphicFramePr>
          <p:nvPr/>
        </p:nvGraphicFramePr>
        <p:xfrm>
          <a:off x="2268538" y="4724400"/>
          <a:ext cx="43211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65" name="Rovnice" r:id="rId7" imgW="2171520" imgH="228600" progId="Equation.3">
                  <p:embed/>
                </p:oleObj>
              </mc:Choice>
              <mc:Fallback>
                <p:oleObj name="Rovnice" r:id="rId7" imgW="2171520" imgH="2286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24400"/>
                        <a:ext cx="4321175" cy="455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Rezonanční obvody – paralelní rezonance</a:t>
            </a:r>
            <a:endParaRPr lang="cs-CZ" altLang="cs-CZ" sz="320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3708400" y="1125538"/>
            <a:ext cx="5184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Paralelní rezonanční obvod bývá v praxi tvořen paralelní kombinací skutečné cívky a kondenzátoru. Řešení obvodu je přes paralelní řazení impedancí.</a:t>
            </a:r>
            <a:endParaRPr lang="cs-CZ" altLang="cs-CZ" sz="2000" b="1">
              <a:solidFill>
                <a:srgbClr val="00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3708400" y="2565400"/>
            <a:ext cx="43561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Kdy je obvod v rezonanci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Jestliže jsou jalové složky proudů v obou větvích stejné.</a:t>
            </a:r>
            <a:r>
              <a:rPr lang="cs-CZ" altLang="cs-CZ" sz="22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485433" name="Group 57"/>
          <p:cNvGrpSpPr>
            <a:grpSpLocks/>
          </p:cNvGrpSpPr>
          <p:nvPr/>
        </p:nvGrpSpPr>
        <p:grpSpPr bwMode="auto">
          <a:xfrm>
            <a:off x="323850" y="763588"/>
            <a:ext cx="3024188" cy="3313112"/>
            <a:chOff x="204" y="481"/>
            <a:chExt cx="1905" cy="2087"/>
          </a:xfrm>
        </p:grpSpPr>
        <p:sp>
          <p:nvSpPr>
            <p:cNvPr id="485382" name="Line 6"/>
            <p:cNvSpPr>
              <a:spLocks noChangeShapeType="1"/>
            </p:cNvSpPr>
            <p:nvPr/>
          </p:nvSpPr>
          <p:spPr bwMode="auto">
            <a:xfrm rot="16200000">
              <a:off x="816" y="616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383" name="Line 7"/>
            <p:cNvSpPr>
              <a:spLocks noChangeShapeType="1"/>
            </p:cNvSpPr>
            <p:nvPr/>
          </p:nvSpPr>
          <p:spPr bwMode="auto">
            <a:xfrm rot="10800000">
              <a:off x="431" y="206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/>
          </p:nvSpPr>
          <p:spPr bwMode="auto">
            <a:xfrm>
              <a:off x="1156" y="233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5385" name="Text Box 9"/>
            <p:cNvSpPr txBox="1">
              <a:spLocks noChangeArrowheads="1"/>
            </p:cNvSpPr>
            <p:nvPr/>
          </p:nvSpPr>
          <p:spPr bwMode="auto">
            <a:xfrm>
              <a:off x="613" y="2103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5387" name="Oval 11"/>
            <p:cNvSpPr>
              <a:spLocks noChangeAspect="1" noChangeArrowheads="1"/>
            </p:cNvSpPr>
            <p:nvPr/>
          </p:nvSpPr>
          <p:spPr bwMode="auto">
            <a:xfrm>
              <a:off x="1020" y="1796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85388" name="Text Box 12"/>
            <p:cNvSpPr txBox="1">
              <a:spLocks noChangeArrowheads="1"/>
            </p:cNvSpPr>
            <p:nvPr/>
          </p:nvSpPr>
          <p:spPr bwMode="auto">
            <a:xfrm>
              <a:off x="722" y="48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5389" name="Text Box 13"/>
            <p:cNvSpPr txBox="1">
              <a:spLocks noChangeArrowheads="1"/>
            </p:cNvSpPr>
            <p:nvPr/>
          </p:nvSpPr>
          <p:spPr bwMode="auto">
            <a:xfrm>
              <a:off x="975" y="152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5390" name="Rectangle 14"/>
            <p:cNvSpPr>
              <a:spLocks noChangeArrowheads="1"/>
            </p:cNvSpPr>
            <p:nvPr/>
          </p:nvSpPr>
          <p:spPr bwMode="auto">
            <a:xfrm rot="5400000">
              <a:off x="725" y="594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485391" name="Group 15"/>
            <p:cNvGrpSpPr>
              <a:grpSpLocks/>
            </p:cNvGrpSpPr>
            <p:nvPr/>
          </p:nvGrpSpPr>
          <p:grpSpPr bwMode="auto">
            <a:xfrm rot="21600000">
              <a:off x="1338" y="707"/>
              <a:ext cx="410" cy="69"/>
              <a:chOff x="294" y="3589"/>
              <a:chExt cx="410" cy="69"/>
            </a:xfrm>
          </p:grpSpPr>
          <p:grpSp>
            <p:nvGrpSpPr>
              <p:cNvPr id="485392" name="Group 16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85393" name="Arc 17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5394" name="Arc 18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85395" name="Group 19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85396" name="Arc 2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5397" name="Arc 2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85398" name="Group 22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85399" name="Arc 23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5400" name="Arc 24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85401" name="Line 25"/>
            <p:cNvSpPr>
              <a:spLocks noChangeShapeType="1"/>
            </p:cNvSpPr>
            <p:nvPr/>
          </p:nvSpPr>
          <p:spPr bwMode="auto">
            <a:xfrm rot="16200000" flipV="1">
              <a:off x="1156" y="595"/>
              <a:ext cx="0" cy="36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403" name="Text Box 27"/>
            <p:cNvSpPr txBox="1">
              <a:spLocks noChangeArrowheads="1"/>
            </p:cNvSpPr>
            <p:nvPr/>
          </p:nvSpPr>
          <p:spPr bwMode="auto">
            <a:xfrm>
              <a:off x="1473" y="481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85404" name="Group 28"/>
            <p:cNvGrpSpPr>
              <a:grpSpLocks/>
            </p:cNvGrpSpPr>
            <p:nvPr/>
          </p:nvGrpSpPr>
          <p:grpSpPr bwMode="auto">
            <a:xfrm rot="5400000">
              <a:off x="1098" y="1469"/>
              <a:ext cx="228" cy="68"/>
              <a:chOff x="736" y="1752"/>
              <a:chExt cx="228" cy="68"/>
            </a:xfrm>
          </p:grpSpPr>
          <p:sp>
            <p:nvSpPr>
              <p:cNvPr id="485405" name="Line 29"/>
              <p:cNvSpPr>
                <a:spLocks noChangeShapeType="1"/>
              </p:cNvSpPr>
              <p:nvPr/>
            </p:nvSpPr>
            <p:spPr bwMode="auto">
              <a:xfrm>
                <a:off x="736" y="1752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5406" name="Line 30"/>
              <p:cNvSpPr>
                <a:spLocks noChangeShapeType="1"/>
              </p:cNvSpPr>
              <p:nvPr/>
            </p:nvSpPr>
            <p:spPr bwMode="auto">
              <a:xfrm>
                <a:off x="737" y="1820"/>
                <a:ext cx="227" cy="0"/>
              </a:xfrm>
              <a:prstGeom prst="line">
                <a:avLst/>
              </a:prstGeom>
              <a:noFill/>
              <a:ln w="635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85409" name="Line 33"/>
            <p:cNvSpPr>
              <a:spLocks noChangeShapeType="1"/>
            </p:cNvSpPr>
            <p:nvPr/>
          </p:nvSpPr>
          <p:spPr bwMode="auto">
            <a:xfrm rot="16200000">
              <a:off x="1542" y="661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410" name="Line 34"/>
            <p:cNvSpPr>
              <a:spLocks noChangeShapeType="1"/>
            </p:cNvSpPr>
            <p:nvPr/>
          </p:nvSpPr>
          <p:spPr bwMode="auto">
            <a:xfrm rot="16200000">
              <a:off x="1225" y="1093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411" name="Text Box 35"/>
            <p:cNvSpPr txBox="1">
              <a:spLocks noChangeArrowheads="1"/>
            </p:cNvSpPr>
            <p:nvPr/>
          </p:nvSpPr>
          <p:spPr bwMode="auto">
            <a:xfrm>
              <a:off x="1428" y="923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5412" name="Text Box 36"/>
            <p:cNvSpPr txBox="1">
              <a:spLocks noChangeArrowheads="1"/>
            </p:cNvSpPr>
            <p:nvPr/>
          </p:nvSpPr>
          <p:spPr bwMode="auto">
            <a:xfrm>
              <a:off x="722" y="92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5413" name="Text Box 37"/>
            <p:cNvSpPr txBox="1">
              <a:spLocks noChangeArrowheads="1"/>
            </p:cNvSpPr>
            <p:nvPr/>
          </p:nvSpPr>
          <p:spPr bwMode="auto">
            <a:xfrm>
              <a:off x="1111" y="1071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5414" name="Line 38"/>
            <p:cNvSpPr>
              <a:spLocks noChangeShapeType="1"/>
            </p:cNvSpPr>
            <p:nvPr/>
          </p:nvSpPr>
          <p:spPr bwMode="auto">
            <a:xfrm rot="16200000">
              <a:off x="1225" y="2046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416" name="Oval 40"/>
            <p:cNvSpPr>
              <a:spLocks noChangeArrowheads="1"/>
            </p:cNvSpPr>
            <p:nvPr/>
          </p:nvSpPr>
          <p:spPr bwMode="auto">
            <a:xfrm>
              <a:off x="204" y="147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417" name="Oval 41"/>
            <p:cNvSpPr>
              <a:spLocks noChangeArrowheads="1"/>
            </p:cNvSpPr>
            <p:nvPr/>
          </p:nvSpPr>
          <p:spPr bwMode="auto">
            <a:xfrm>
              <a:off x="2018" y="147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85418" name="AutoShape 42"/>
            <p:cNvCxnSpPr>
              <a:cxnSpLocks noChangeShapeType="1"/>
              <a:stCxn id="485390" idx="2"/>
              <a:endCxn id="485416" idx="0"/>
            </p:cNvCxnSpPr>
            <p:nvPr/>
          </p:nvCxnSpPr>
          <p:spPr bwMode="auto">
            <a:xfrm rot="10800000" flipV="1">
              <a:off x="250" y="777"/>
              <a:ext cx="350" cy="69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5419" name="Freeform 43"/>
            <p:cNvSpPr>
              <a:spLocks/>
            </p:cNvSpPr>
            <p:nvPr/>
          </p:nvSpPr>
          <p:spPr bwMode="auto">
            <a:xfrm>
              <a:off x="1746" y="754"/>
              <a:ext cx="317" cy="725"/>
            </a:xfrm>
            <a:custGeom>
              <a:avLst/>
              <a:gdLst>
                <a:gd name="T0" fmla="*/ 0 w 317"/>
                <a:gd name="T1" fmla="*/ 0 h 725"/>
                <a:gd name="T2" fmla="*/ 317 w 317"/>
                <a:gd name="T3" fmla="*/ 0 h 725"/>
                <a:gd name="T4" fmla="*/ 317 w 317"/>
                <a:gd name="T5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725">
                  <a:moveTo>
                    <a:pt x="0" y="0"/>
                  </a:moveTo>
                  <a:lnTo>
                    <a:pt x="317" y="0"/>
                  </a:lnTo>
                  <a:lnTo>
                    <a:pt x="317" y="725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421" name="Line 45"/>
            <p:cNvSpPr>
              <a:spLocks noChangeShapeType="1"/>
            </p:cNvSpPr>
            <p:nvPr/>
          </p:nvSpPr>
          <p:spPr bwMode="auto">
            <a:xfrm flipH="1">
              <a:off x="294" y="1525"/>
              <a:ext cx="90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5422" name="Line 46"/>
            <p:cNvSpPr>
              <a:spLocks noChangeShapeType="1"/>
            </p:cNvSpPr>
            <p:nvPr/>
          </p:nvSpPr>
          <p:spPr bwMode="auto">
            <a:xfrm flipH="1">
              <a:off x="1247" y="1525"/>
              <a:ext cx="771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85423" name="AutoShape 47"/>
            <p:cNvCxnSpPr>
              <a:cxnSpLocks noChangeShapeType="1"/>
              <a:stCxn id="485387" idx="2"/>
              <a:endCxn id="485416" idx="4"/>
            </p:cNvCxnSpPr>
            <p:nvPr/>
          </p:nvCxnSpPr>
          <p:spPr bwMode="auto">
            <a:xfrm rot="10800000">
              <a:off x="250" y="1582"/>
              <a:ext cx="758" cy="41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5424" name="AutoShape 48"/>
            <p:cNvCxnSpPr>
              <a:cxnSpLocks noChangeShapeType="1"/>
              <a:stCxn id="485387" idx="6"/>
              <a:endCxn id="485417" idx="4"/>
            </p:cNvCxnSpPr>
            <p:nvPr/>
          </p:nvCxnSpPr>
          <p:spPr bwMode="auto">
            <a:xfrm flipV="1">
              <a:off x="1440" y="1582"/>
              <a:ext cx="624" cy="41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85426" name="Object 50"/>
          <p:cNvGraphicFramePr>
            <a:graphicFrameLocks noChangeAspect="1"/>
          </p:cNvGraphicFramePr>
          <p:nvPr/>
        </p:nvGraphicFramePr>
        <p:xfrm>
          <a:off x="3779838" y="3789363"/>
          <a:ext cx="20097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5" name="Rovnice" r:id="rId3" imgW="876240" imgH="241200" progId="Equation.3">
                  <p:embed/>
                </p:oleObj>
              </mc:Choice>
              <mc:Fallback>
                <p:oleObj name="Rovnice" r:id="rId3" imgW="876240" imgH="2412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789363"/>
                        <a:ext cx="2009775" cy="554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427" name="Rectangle 51"/>
          <p:cNvSpPr>
            <a:spLocks noChangeArrowheads="1"/>
          </p:cNvSpPr>
          <p:nvPr/>
        </p:nvSpPr>
        <p:spPr bwMode="auto">
          <a:xfrm>
            <a:off x="179388" y="4508500"/>
            <a:ext cx="871378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 rezonanci se účinky obou proudů vzájemně ruší, obvod při rezonanci má odporový charakter.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Celkový proud při rezonanci je minimální, impedance je maximální.</a:t>
            </a:r>
            <a:endParaRPr lang="cs-CZ" altLang="cs-CZ" sz="2000" b="1">
              <a:solidFill>
                <a:srgbClr val="00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85428" name="Line 52"/>
          <p:cNvSpPr>
            <a:spLocks noChangeShapeType="1"/>
          </p:cNvSpPr>
          <p:nvPr/>
        </p:nvSpPr>
        <p:spPr bwMode="auto">
          <a:xfrm>
            <a:off x="611188" y="2565400"/>
            <a:ext cx="431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5429" name="Line 53"/>
          <p:cNvSpPr>
            <a:spLocks noChangeShapeType="1"/>
          </p:cNvSpPr>
          <p:nvPr/>
        </p:nvSpPr>
        <p:spPr bwMode="auto">
          <a:xfrm rot="16200000">
            <a:off x="287338" y="1700213"/>
            <a:ext cx="431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5430" name="Text Box 54"/>
          <p:cNvSpPr txBox="1">
            <a:spLocks noChangeArrowheads="1"/>
          </p:cNvSpPr>
          <p:nvPr/>
        </p:nvSpPr>
        <p:spPr bwMode="auto">
          <a:xfrm>
            <a:off x="539750" y="1700213"/>
            <a:ext cx="37086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000" b="1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RL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485432" name="Text Box 56"/>
          <p:cNvSpPr txBox="1">
            <a:spLocks noChangeArrowheads="1"/>
          </p:cNvSpPr>
          <p:nvPr/>
        </p:nvSpPr>
        <p:spPr bwMode="auto">
          <a:xfrm>
            <a:off x="611188" y="2565400"/>
            <a:ext cx="26666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000" b="1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C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/>
      <p:bldP spid="485428" grpId="0" animBg="1"/>
      <p:bldP spid="485429" grpId="0" animBg="1"/>
      <p:bldP spid="485430" grpId="0"/>
      <p:bldP spid="4854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9838" y="188913"/>
            <a:ext cx="518477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rezonance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6440" name="Rectangle 40"/>
          <p:cNvSpPr>
            <a:spLocks noChangeArrowheads="1"/>
          </p:cNvSpPr>
          <p:nvPr/>
        </p:nvSpPr>
        <p:spPr bwMode="auto">
          <a:xfrm>
            <a:off x="179388" y="3716338"/>
            <a:ext cx="4897437" cy="18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kondenzátoru -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Jalová složka proudu na cívce -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RLj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Činná složka proudu na cívce -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Rč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Celkový proud na cívce –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RL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Celkový proud obvodu při rezonanci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6442" name="Rectangle 42"/>
          <p:cNvSpPr>
            <a:spLocks noChangeArrowheads="1"/>
          </p:cNvSpPr>
          <p:nvPr/>
        </p:nvSpPr>
        <p:spPr bwMode="auto">
          <a:xfrm>
            <a:off x="6300788" y="1052513"/>
            <a:ext cx="2592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86506" name="Group 106"/>
          <p:cNvGrpSpPr>
            <a:grpSpLocks/>
          </p:cNvGrpSpPr>
          <p:nvPr/>
        </p:nvGrpSpPr>
        <p:grpSpPr bwMode="auto">
          <a:xfrm>
            <a:off x="5780088" y="1628775"/>
            <a:ext cx="2016125" cy="2808288"/>
            <a:chOff x="3061" y="1026"/>
            <a:chExt cx="1270" cy="1769"/>
          </a:xfrm>
        </p:grpSpPr>
        <p:sp>
          <p:nvSpPr>
            <p:cNvPr id="486445" name="Line 45"/>
            <p:cNvSpPr>
              <a:spLocks noChangeShapeType="1"/>
            </p:cNvSpPr>
            <p:nvPr/>
          </p:nvSpPr>
          <p:spPr bwMode="auto">
            <a:xfrm>
              <a:off x="3061" y="1026"/>
              <a:ext cx="0" cy="1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6446" name="Line 46"/>
            <p:cNvSpPr>
              <a:spLocks noChangeShapeType="1"/>
            </p:cNvSpPr>
            <p:nvPr/>
          </p:nvSpPr>
          <p:spPr bwMode="auto">
            <a:xfrm>
              <a:off x="3061" y="1887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86447" name="Line 47"/>
          <p:cNvSpPr>
            <a:spLocks noChangeShapeType="1"/>
          </p:cNvSpPr>
          <p:nvPr/>
        </p:nvSpPr>
        <p:spPr bwMode="auto">
          <a:xfrm>
            <a:off x="5780088" y="3059113"/>
            <a:ext cx="115252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6449" name="Line 49"/>
          <p:cNvSpPr>
            <a:spLocks noChangeShapeType="1"/>
          </p:cNvSpPr>
          <p:nvPr/>
        </p:nvSpPr>
        <p:spPr bwMode="auto">
          <a:xfrm>
            <a:off x="5780088" y="2951163"/>
            <a:ext cx="23050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86451" name="Group 51"/>
          <p:cNvGrpSpPr>
            <a:grpSpLocks/>
          </p:cNvGrpSpPr>
          <p:nvPr/>
        </p:nvGrpSpPr>
        <p:grpSpPr bwMode="auto">
          <a:xfrm>
            <a:off x="7508875" y="2062163"/>
            <a:ext cx="504825" cy="504825"/>
            <a:chOff x="838" y="1525"/>
            <a:chExt cx="318" cy="318"/>
          </a:xfrm>
        </p:grpSpPr>
        <p:sp>
          <p:nvSpPr>
            <p:cNvPr id="486452" name="Arc 52"/>
            <p:cNvSpPr>
              <a:spLocks/>
            </p:cNvSpPr>
            <p:nvPr/>
          </p:nvSpPr>
          <p:spPr bwMode="auto">
            <a:xfrm rot="10800000" flipH="1" flipV="1">
              <a:off x="838" y="1525"/>
              <a:ext cx="318" cy="3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6453" name="Text Box 53"/>
            <p:cNvSpPr txBox="1">
              <a:spLocks noChangeArrowheads="1"/>
            </p:cNvSpPr>
            <p:nvPr/>
          </p:nvSpPr>
          <p:spPr bwMode="auto">
            <a:xfrm>
              <a:off x="884" y="152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</a:t>
              </a:r>
            </a:p>
          </p:txBody>
        </p:sp>
      </p:grpSp>
      <p:sp>
        <p:nvSpPr>
          <p:cNvPr id="486454" name="Line 54"/>
          <p:cNvSpPr>
            <a:spLocks noChangeShapeType="1"/>
          </p:cNvSpPr>
          <p:nvPr/>
        </p:nvSpPr>
        <p:spPr bwMode="auto">
          <a:xfrm rot="5400000">
            <a:off x="5149850" y="3698876"/>
            <a:ext cx="126047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6456" name="Line 56"/>
          <p:cNvSpPr>
            <a:spLocks noChangeShapeType="1"/>
          </p:cNvSpPr>
          <p:nvPr/>
        </p:nvSpPr>
        <p:spPr bwMode="auto">
          <a:xfrm rot="16200000">
            <a:off x="5168900" y="2312988"/>
            <a:ext cx="122237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86518" name="Group 118"/>
          <p:cNvGrpSpPr>
            <a:grpSpLocks/>
          </p:cNvGrpSpPr>
          <p:nvPr/>
        </p:nvGrpSpPr>
        <p:grpSpPr bwMode="auto">
          <a:xfrm>
            <a:off x="539750" y="260350"/>
            <a:ext cx="3024188" cy="3313113"/>
            <a:chOff x="340" y="164"/>
            <a:chExt cx="1905" cy="2087"/>
          </a:xfrm>
        </p:grpSpPr>
        <p:grpSp>
          <p:nvGrpSpPr>
            <p:cNvPr id="486460" name="Group 60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86461" name="Line 61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62" name="Line 62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63" name="Text Box 63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6464" name="Text Box 64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6465" name="Oval 65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86466" name="Text Box 66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6467" name="Text Box 67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6468" name="Rectangle 68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86469" name="Group 69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86470" name="Group 70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6471" name="Arc 7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6472" name="Arc 72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6473" name="Group 73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6474" name="Arc 74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6475" name="Arc 75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6476" name="Group 76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6477" name="Arc 77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6478" name="Arc 78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86479" name="Line 79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80" name="Text Box 80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86481" name="Group 81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86482" name="Line 82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6483" name="Line 83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86484" name="Line 84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85" name="Line 85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86" name="Text Box 86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6487" name="Text Box 87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6488" name="Text Box 88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6489" name="Line 89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90" name="Oval 90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91" name="Oval 91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86492" name="AutoShape 92"/>
              <p:cNvCxnSpPr>
                <a:cxnSpLocks noChangeShapeType="1"/>
                <a:stCxn id="486468" idx="2"/>
                <a:endCxn id="486490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6493" name="Freeform 93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94" name="Line 94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6495" name="Line 95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86496" name="AutoShape 96"/>
              <p:cNvCxnSpPr>
                <a:cxnSpLocks noChangeShapeType="1"/>
                <a:stCxn id="486465" idx="2"/>
                <a:endCxn id="486490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6497" name="AutoShape 97"/>
              <p:cNvCxnSpPr>
                <a:cxnSpLocks noChangeShapeType="1"/>
                <a:stCxn id="486465" idx="6"/>
                <a:endCxn id="486491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86498" name="Line 98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6499" name="Line 99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6500" name="Text Box 100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6501" name="Text Box 101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86503" name="Text Box 103"/>
          <p:cNvSpPr txBox="1">
            <a:spLocks noChangeArrowheads="1"/>
          </p:cNvSpPr>
          <p:nvPr/>
        </p:nvSpPr>
        <p:spPr bwMode="auto">
          <a:xfrm>
            <a:off x="7869238" y="3141663"/>
            <a:ext cx="2746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3399"/>
                </a:solidFill>
                <a:effectLst/>
                <a:cs typeface="Arial" panose="020B0604020202020204" pitchFamily="34" charset="0"/>
              </a:rPr>
              <a:t>Û</a:t>
            </a:r>
          </a:p>
        </p:txBody>
      </p:sp>
      <p:sp>
        <p:nvSpPr>
          <p:cNvPr id="486505" name="Text Box 105"/>
          <p:cNvSpPr txBox="1">
            <a:spLocks noChangeArrowheads="1"/>
          </p:cNvSpPr>
          <p:nvPr/>
        </p:nvSpPr>
        <p:spPr bwMode="auto">
          <a:xfrm>
            <a:off x="5724525" y="1989138"/>
            <a:ext cx="360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C</a:t>
            </a:r>
            <a:endParaRPr lang="en-US" altLang="cs-CZ" sz="2200" b="1" dirty="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86508" name="Text Box 108"/>
          <p:cNvSpPr txBox="1">
            <a:spLocks noChangeArrowheads="1"/>
          </p:cNvSpPr>
          <p:nvPr/>
        </p:nvSpPr>
        <p:spPr bwMode="auto">
          <a:xfrm>
            <a:off x="5780088" y="4316413"/>
            <a:ext cx="5048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RLj</a:t>
            </a:r>
            <a:endParaRPr lang="en-US" altLang="cs-CZ" sz="2200" b="1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86509" name="Text Box 109"/>
          <p:cNvSpPr txBox="1">
            <a:spLocks noChangeArrowheads="1"/>
          </p:cNvSpPr>
          <p:nvPr/>
        </p:nvSpPr>
        <p:spPr bwMode="auto">
          <a:xfrm>
            <a:off x="6861175" y="3021013"/>
            <a:ext cx="5762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RLč</a:t>
            </a:r>
            <a:endParaRPr lang="en-US" altLang="cs-CZ" sz="2200" b="1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86510" name="Line 110"/>
          <p:cNvSpPr>
            <a:spLocks noChangeShapeType="1"/>
          </p:cNvSpPr>
          <p:nvPr/>
        </p:nvSpPr>
        <p:spPr bwMode="auto">
          <a:xfrm>
            <a:off x="5780088" y="4292600"/>
            <a:ext cx="1081087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6511" name="Line 111"/>
          <p:cNvSpPr>
            <a:spLocks noChangeShapeType="1"/>
          </p:cNvSpPr>
          <p:nvPr/>
        </p:nvSpPr>
        <p:spPr bwMode="auto">
          <a:xfrm>
            <a:off x="6894513" y="3068638"/>
            <a:ext cx="0" cy="1223962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6512" name="Line 112"/>
          <p:cNvSpPr>
            <a:spLocks noChangeShapeType="1"/>
          </p:cNvSpPr>
          <p:nvPr/>
        </p:nvSpPr>
        <p:spPr bwMode="auto">
          <a:xfrm>
            <a:off x="5780088" y="3068638"/>
            <a:ext cx="1081087" cy="1223962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6513" name="Text Box 113"/>
          <p:cNvSpPr txBox="1">
            <a:spLocks noChangeArrowheads="1"/>
          </p:cNvSpPr>
          <p:nvPr/>
        </p:nvSpPr>
        <p:spPr bwMode="auto">
          <a:xfrm>
            <a:off x="6932613" y="4005263"/>
            <a:ext cx="4318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RL</a:t>
            </a:r>
            <a:endParaRPr lang="en-US" altLang="cs-CZ" sz="2200" b="1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86515" name="Line 115"/>
          <p:cNvSpPr>
            <a:spLocks noChangeShapeType="1"/>
          </p:cNvSpPr>
          <p:nvPr/>
        </p:nvSpPr>
        <p:spPr bwMode="auto">
          <a:xfrm>
            <a:off x="5795963" y="1700213"/>
            <a:ext cx="1081087" cy="1296987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6516" name="Text Box 116"/>
          <p:cNvSpPr txBox="1">
            <a:spLocks noChangeArrowheads="1"/>
          </p:cNvSpPr>
          <p:nvPr/>
        </p:nvSpPr>
        <p:spPr bwMode="auto">
          <a:xfrm>
            <a:off x="6804025" y="3068638"/>
            <a:ext cx="950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000" b="1" dirty="0">
                <a:solidFill>
                  <a:schemeClr val="bg2"/>
                </a:solidFill>
                <a:effectLst/>
              </a:rPr>
              <a:t>Î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0</a:t>
            </a:r>
            <a:r>
              <a:rPr lang="cs-CZ" alt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=</a:t>
            </a:r>
            <a:r>
              <a:rPr lang="en-US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Î</a:t>
            </a:r>
            <a:r>
              <a:rPr lang="cs-CZ" altLang="cs-CZ" sz="2000" b="1" baseline="-25000" dirty="0" err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RLč</a:t>
            </a:r>
            <a:endParaRPr lang="en-US" altLang="cs-CZ" sz="2000" b="1" baseline="-25000" dirty="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86517" name="Picture 117" descr="MC90044132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05388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6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6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6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8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8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6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8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8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8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8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/>
      <p:bldP spid="486447" grpId="0" animBg="1"/>
      <p:bldP spid="486449" grpId="0" animBg="1"/>
      <p:bldP spid="486454" grpId="0" animBg="1"/>
      <p:bldP spid="486456" grpId="0" animBg="1"/>
      <p:bldP spid="486503" grpId="0"/>
      <p:bldP spid="486505" grpId="0"/>
      <p:bldP spid="486508" grpId="0"/>
      <p:bldP spid="486509" grpId="0"/>
      <p:bldP spid="486509" grpId="1"/>
      <p:bldP spid="486510" grpId="0" animBg="1"/>
      <p:bldP spid="486511" grpId="0" animBg="1"/>
      <p:bldP spid="486512" grpId="0" animBg="1"/>
      <p:bldP spid="486513" grpId="0"/>
      <p:bldP spid="486515" grpId="0" animBg="1"/>
      <p:bldP spid="4865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9838" y="188913"/>
            <a:ext cx="518477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rezonance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4067175" y="981075"/>
            <a:ext cx="302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kondenzátoru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87439" name="Group 15"/>
          <p:cNvGrpSpPr>
            <a:grpSpLocks/>
          </p:cNvGrpSpPr>
          <p:nvPr/>
        </p:nvGrpSpPr>
        <p:grpSpPr bwMode="auto">
          <a:xfrm>
            <a:off x="539750" y="260350"/>
            <a:ext cx="3024188" cy="3313113"/>
            <a:chOff x="340" y="164"/>
            <a:chExt cx="1905" cy="2087"/>
          </a:xfrm>
        </p:grpSpPr>
        <p:grpSp>
          <p:nvGrpSpPr>
            <p:cNvPr id="487440" name="Group 16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87441" name="Line 17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42" name="Line 18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43" name="Text Box 19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7444" name="Text Box 20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7445" name="Oval 21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87446" name="Text Box 22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7447" name="Text Box 23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7448" name="Rectangle 24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87449" name="Group 25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87450" name="Group 26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7451" name="Arc 27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7452" name="Arc 28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7453" name="Group 29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7454" name="Arc 30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7455" name="Arc 31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7456" name="Group 32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7457" name="Arc 33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7458" name="Arc 34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87459" name="Line 35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60" name="Text Box 36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87461" name="Group 37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87462" name="Line 38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7463" name="Line 39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87464" name="Line 40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65" name="Line 41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66" name="Text Box 42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7467" name="Text Box 43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7468" name="Text Box 44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7469" name="Line 45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70" name="Oval 46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71" name="Oval 47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87472" name="AutoShape 48"/>
              <p:cNvCxnSpPr>
                <a:cxnSpLocks noChangeShapeType="1"/>
                <a:stCxn id="487448" idx="2"/>
                <a:endCxn id="487470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7473" name="Freeform 49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74" name="Line 50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7475" name="Line 51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87476" name="AutoShape 52"/>
              <p:cNvCxnSpPr>
                <a:cxnSpLocks noChangeShapeType="1"/>
                <a:stCxn id="487445" idx="2"/>
                <a:endCxn id="487470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7477" name="AutoShape 53"/>
              <p:cNvCxnSpPr>
                <a:cxnSpLocks noChangeShapeType="1"/>
                <a:stCxn id="487445" idx="6"/>
                <a:endCxn id="487471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87478" name="Line 54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7479" name="Line 55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7480" name="Text Box 56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7481" name="Text Box 57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graphicFrame>
        <p:nvGraphicFramePr>
          <p:cNvPr id="487493" name="Object 69"/>
          <p:cNvGraphicFramePr>
            <a:graphicFrameLocks noChangeAspect="1"/>
          </p:cNvGraphicFramePr>
          <p:nvPr/>
        </p:nvGraphicFramePr>
        <p:xfrm>
          <a:off x="4073525" y="1412875"/>
          <a:ext cx="27305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1" name="Rovnice" r:id="rId3" imgW="1625400" imgH="431640" progId="Equation.3">
                  <p:embed/>
                </p:oleObj>
              </mc:Choice>
              <mc:Fallback>
                <p:oleObj name="Rovnice" r:id="rId3" imgW="1625400" imgH="43164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1412875"/>
                        <a:ext cx="2730500" cy="727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94" name="Rectangle 70"/>
          <p:cNvSpPr>
            <a:spLocks noChangeArrowheads="1"/>
          </p:cNvSpPr>
          <p:nvPr/>
        </p:nvSpPr>
        <p:spPr bwMode="auto">
          <a:xfrm>
            <a:off x="4068763" y="2403475"/>
            <a:ext cx="331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na skutečné cívce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7495" name="Object 71"/>
          <p:cNvGraphicFramePr>
            <a:graphicFrameLocks noChangeAspect="1"/>
          </p:cNvGraphicFramePr>
          <p:nvPr/>
        </p:nvGraphicFramePr>
        <p:xfrm>
          <a:off x="4067175" y="2781300"/>
          <a:ext cx="27320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2" name="Rovnice" r:id="rId5" imgW="1447560" imgH="431640" progId="Equation.3">
                  <p:embed/>
                </p:oleObj>
              </mc:Choice>
              <mc:Fallback>
                <p:oleObj name="Rovnice" r:id="rId5" imgW="1447560" imgH="43164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81300"/>
                        <a:ext cx="2732088" cy="817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96" name="Rectangle 72"/>
          <p:cNvSpPr>
            <a:spLocks noChangeArrowheads="1"/>
          </p:cNvSpPr>
          <p:nvPr/>
        </p:nvSpPr>
        <p:spPr bwMode="auto">
          <a:xfrm>
            <a:off x="250825" y="3789363"/>
            <a:ext cx="2736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Jalová složka proudu na skutečné cívce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7497" name="Object 73"/>
          <p:cNvGraphicFramePr>
            <a:graphicFrameLocks noChangeAspect="1"/>
          </p:cNvGraphicFramePr>
          <p:nvPr/>
        </p:nvGraphicFramePr>
        <p:xfrm>
          <a:off x="2987675" y="3716338"/>
          <a:ext cx="60785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3" name="Rovnice" r:id="rId7" imgW="3619440" imgH="431640" progId="Equation.3">
                  <p:embed/>
                </p:oleObj>
              </mc:Choice>
              <mc:Fallback>
                <p:oleObj name="Rovnice" r:id="rId7" imgW="3619440" imgH="4316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16338"/>
                        <a:ext cx="6078538" cy="727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98" name="Rectangle 74"/>
          <p:cNvSpPr>
            <a:spLocks noChangeArrowheads="1"/>
          </p:cNvSpPr>
          <p:nvPr/>
        </p:nvSpPr>
        <p:spPr bwMode="auto">
          <a:xfrm>
            <a:off x="250825" y="4706938"/>
            <a:ext cx="3241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rezonanci musí platit: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7499" name="Object 75"/>
          <p:cNvGraphicFramePr>
            <a:graphicFrameLocks noChangeAspect="1"/>
          </p:cNvGraphicFramePr>
          <p:nvPr/>
        </p:nvGraphicFramePr>
        <p:xfrm>
          <a:off x="3606800" y="4581525"/>
          <a:ext cx="12525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4" name="Rovnice" r:id="rId9" imgW="545760" imgH="241200" progId="Equation.3">
                  <p:embed/>
                </p:oleObj>
              </mc:Choice>
              <mc:Fallback>
                <p:oleObj name="Rovnice" r:id="rId9" imgW="545760" imgH="2412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581525"/>
                        <a:ext cx="1252538" cy="554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500" name="Rectangle 76"/>
          <p:cNvSpPr>
            <a:spLocks noChangeArrowheads="1"/>
          </p:cNvSpPr>
          <p:nvPr/>
        </p:nvSpPr>
        <p:spPr bwMode="auto">
          <a:xfrm>
            <a:off x="250825" y="5300663"/>
            <a:ext cx="165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dosazení: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7502" name="Object 78"/>
          <p:cNvGraphicFramePr>
            <a:graphicFrameLocks noChangeAspect="1"/>
          </p:cNvGraphicFramePr>
          <p:nvPr/>
        </p:nvGraphicFramePr>
        <p:xfrm>
          <a:off x="1995488" y="5229225"/>
          <a:ext cx="24320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5" name="Rovnice" r:id="rId11" imgW="1371600" imgH="393480" progId="Equation.3">
                  <p:embed/>
                </p:oleObj>
              </mc:Choice>
              <mc:Fallback>
                <p:oleObj name="Rovnice" r:id="rId11" imgW="1371600" imgH="39348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229225"/>
                        <a:ext cx="2432050" cy="700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503" name="Rectangle 79"/>
          <p:cNvSpPr>
            <a:spLocks noChangeArrowheads="1"/>
          </p:cNvSpPr>
          <p:nvPr/>
        </p:nvSpPr>
        <p:spPr bwMode="auto">
          <a:xfrm>
            <a:off x="4643438" y="5373688"/>
            <a:ext cx="1441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7504" name="Object 80"/>
          <p:cNvGraphicFramePr>
            <a:graphicFrameLocks noChangeAspect="1"/>
          </p:cNvGraphicFramePr>
          <p:nvPr/>
        </p:nvGraphicFramePr>
        <p:xfrm>
          <a:off x="6156325" y="5229225"/>
          <a:ext cx="16668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6" name="Rovnice" r:id="rId13" imgW="939600" imgH="393480" progId="Equation.3">
                  <p:embed/>
                </p:oleObj>
              </mc:Choice>
              <mc:Fallback>
                <p:oleObj name="Rovnice" r:id="rId13" imgW="939600" imgH="39348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229225"/>
                        <a:ext cx="1666875" cy="700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7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7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7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7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7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9838" y="188913"/>
            <a:ext cx="518477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Paralelní rezonance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88452" name="Group 4"/>
          <p:cNvGrpSpPr>
            <a:grpSpLocks/>
          </p:cNvGrpSpPr>
          <p:nvPr/>
        </p:nvGrpSpPr>
        <p:grpSpPr bwMode="auto">
          <a:xfrm>
            <a:off x="539750" y="260350"/>
            <a:ext cx="3024188" cy="3313113"/>
            <a:chOff x="340" y="164"/>
            <a:chExt cx="1905" cy="2087"/>
          </a:xfrm>
        </p:grpSpPr>
        <p:grpSp>
          <p:nvGrpSpPr>
            <p:cNvPr id="488453" name="Group 5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88454" name="Line 6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55" name="Line 7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56" name="Text Box 8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 dirty="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8457" name="Text Box 9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8458" name="Oval 10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88459" name="Text Box 11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8460" name="Text Box 12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8461" name="Rectangle 13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88462" name="Group 14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88463" name="Group 1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8464" name="Arc 1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8465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8466" name="Group 1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8467" name="Arc 1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8468" name="Arc 2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8469" name="Group 2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8470" name="Arc 2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8471" name="Arc 2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88472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73" name="Text Box 25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88474" name="Group 26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88475" name="Line 27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8476" name="Line 28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88477" name="Line 29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78" name="Line 30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79" name="Text Box 31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8480" name="Text Box 32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8481" name="Text Box 33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8482" name="Line 34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83" name="Oval 35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84" name="Oval 36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88485" name="AutoShape 37"/>
              <p:cNvCxnSpPr>
                <a:cxnSpLocks noChangeShapeType="1"/>
                <a:stCxn id="488461" idx="2"/>
                <a:endCxn id="488483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8486" name="Freeform 38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87" name="Line 39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8488" name="Line 40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88489" name="AutoShape 41"/>
              <p:cNvCxnSpPr>
                <a:cxnSpLocks noChangeShapeType="1"/>
                <a:stCxn id="488458" idx="2"/>
                <a:endCxn id="488483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8490" name="AutoShape 42"/>
              <p:cNvCxnSpPr>
                <a:cxnSpLocks noChangeShapeType="1"/>
                <a:stCxn id="488458" idx="6"/>
                <a:endCxn id="488484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88491" name="Line 43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8492" name="Line 44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8493" name="Text Box 45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8494" name="Text Box 46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88504" name="Rectangle 56"/>
          <p:cNvSpPr>
            <a:spLocks noChangeArrowheads="1"/>
          </p:cNvSpPr>
          <p:nvPr/>
        </p:nvSpPr>
        <p:spPr bwMode="auto">
          <a:xfrm>
            <a:off x="3924300" y="1125538"/>
            <a:ext cx="1441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8505" name="Object 57"/>
          <p:cNvGraphicFramePr>
            <a:graphicFrameLocks noChangeAspect="1"/>
          </p:cNvGraphicFramePr>
          <p:nvPr/>
        </p:nvGraphicFramePr>
        <p:xfrm>
          <a:off x="5364163" y="981075"/>
          <a:ext cx="16668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19" name="Rovnice" r:id="rId3" imgW="939600" imgH="393480" progId="Equation.3">
                  <p:embed/>
                </p:oleObj>
              </mc:Choice>
              <mc:Fallback>
                <p:oleObj name="Rovnice" r:id="rId3" imgW="939600" imgH="393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981075"/>
                        <a:ext cx="1666875" cy="700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506" name="Rectangle 58"/>
          <p:cNvSpPr>
            <a:spLocks noChangeArrowheads="1"/>
          </p:cNvSpPr>
          <p:nvPr/>
        </p:nvSpPr>
        <p:spPr bwMode="auto">
          <a:xfrm>
            <a:off x="3924300" y="1916113"/>
            <a:ext cx="2160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roznásobení: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8507" name="Object 59"/>
          <p:cNvGraphicFramePr>
            <a:graphicFrameLocks noChangeAspect="1"/>
          </p:cNvGraphicFramePr>
          <p:nvPr/>
        </p:nvGraphicFramePr>
        <p:xfrm>
          <a:off x="3924300" y="2354263"/>
          <a:ext cx="36718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20" name="Rovnice" r:id="rId5" imgW="1650960" imgH="203040" progId="Equation.3">
                  <p:embed/>
                </p:oleObj>
              </mc:Choice>
              <mc:Fallback>
                <p:oleObj name="Rovnice" r:id="rId5" imgW="1650960" imgH="20304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54263"/>
                        <a:ext cx="3671888" cy="454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508" name="Rectangle 60"/>
          <p:cNvSpPr>
            <a:spLocks noChangeArrowheads="1"/>
          </p:cNvSpPr>
          <p:nvPr/>
        </p:nvSpPr>
        <p:spPr bwMode="auto">
          <a:xfrm>
            <a:off x="179388" y="3644900"/>
            <a:ext cx="4105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Úhlová frekvence pro rezonanci: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8509" name="Object 61"/>
          <p:cNvGraphicFramePr>
            <a:graphicFrameLocks noChangeAspect="1"/>
          </p:cNvGraphicFramePr>
          <p:nvPr/>
        </p:nvGraphicFramePr>
        <p:xfrm>
          <a:off x="4211638" y="3357563"/>
          <a:ext cx="38020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21" name="Rovnice" r:id="rId7" imgW="1815840" imgH="419040" progId="Equation.3">
                  <p:embed/>
                </p:oleObj>
              </mc:Choice>
              <mc:Fallback>
                <p:oleObj name="Rovnice" r:id="rId7" imgW="1815840" imgH="4190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357563"/>
                        <a:ext cx="3802062" cy="881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510" name="Rectangle 62"/>
          <p:cNvSpPr>
            <a:spLocks noChangeArrowheads="1"/>
          </p:cNvSpPr>
          <p:nvPr/>
        </p:nvSpPr>
        <p:spPr bwMode="auto">
          <a:xfrm>
            <a:off x="107950" y="4851400"/>
            <a:ext cx="3240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Frekvence pro rezonanci: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8511" name="Object 63"/>
          <p:cNvGraphicFramePr>
            <a:graphicFrameLocks noChangeAspect="1"/>
          </p:cNvGraphicFramePr>
          <p:nvPr/>
        </p:nvGraphicFramePr>
        <p:xfrm>
          <a:off x="3419475" y="4554538"/>
          <a:ext cx="32162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22" name="Rovnice" r:id="rId9" imgW="1536480" imgH="457200" progId="Equation.3">
                  <p:embed/>
                </p:oleObj>
              </mc:Choice>
              <mc:Fallback>
                <p:oleObj name="Rovnice" r:id="rId9" imgW="1536480" imgH="4572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554538"/>
                        <a:ext cx="3216275" cy="962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512" name="Rectangle 64"/>
          <p:cNvSpPr>
            <a:spLocks noChangeArrowheads="1"/>
          </p:cNvSpPr>
          <p:nvPr/>
        </p:nvSpPr>
        <p:spPr bwMode="auto">
          <a:xfrm>
            <a:off x="179388" y="5715000"/>
            <a:ext cx="37433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praktické výpočty se většinou člen R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/L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zanedbává a pro rezonanci pak platí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88513" name="Object 65"/>
          <p:cNvGraphicFramePr>
            <a:graphicFrameLocks noChangeAspect="1"/>
          </p:cNvGraphicFramePr>
          <p:nvPr/>
        </p:nvGraphicFramePr>
        <p:xfrm>
          <a:off x="4140200" y="5734050"/>
          <a:ext cx="46529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23" name="Rovnice" r:id="rId11" imgW="2222280" imgH="457200" progId="Equation.3">
                  <p:embed/>
                </p:oleObj>
              </mc:Choice>
              <mc:Fallback>
                <p:oleObj name="Rovnice" r:id="rId11" imgW="2222280" imgH="4572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734050"/>
                        <a:ext cx="4652963" cy="962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8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8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8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8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8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3635375" y="981075"/>
            <a:ext cx="532923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rezonanční kmitočet paralelního rezonančního obvodu. Kapacita kondenzátoru je 5nF, skutečná cívka má indukčnost 2 H a vnitřní odpor 40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. </a:t>
            </a:r>
          </a:p>
        </p:txBody>
      </p:sp>
      <p:sp>
        <p:nvSpPr>
          <p:cNvPr id="489510" name="Rectangle 38"/>
          <p:cNvSpPr>
            <a:spLocks noChangeArrowheads="1"/>
          </p:cNvSpPr>
          <p:nvPr/>
        </p:nvSpPr>
        <p:spPr bwMode="auto">
          <a:xfrm>
            <a:off x="3635375" y="2852738"/>
            <a:ext cx="4537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Rezonanční kmitočet – přesný vztah:</a:t>
            </a:r>
          </a:p>
        </p:txBody>
      </p:sp>
      <p:grpSp>
        <p:nvGrpSpPr>
          <p:cNvPr id="489516" name="Group 44"/>
          <p:cNvGrpSpPr>
            <a:grpSpLocks/>
          </p:cNvGrpSpPr>
          <p:nvPr/>
        </p:nvGrpSpPr>
        <p:grpSpPr bwMode="auto">
          <a:xfrm>
            <a:off x="250825" y="260350"/>
            <a:ext cx="3024188" cy="3313113"/>
            <a:chOff x="340" y="164"/>
            <a:chExt cx="1905" cy="2087"/>
          </a:xfrm>
        </p:grpSpPr>
        <p:grpSp>
          <p:nvGrpSpPr>
            <p:cNvPr id="489517" name="Group 45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89518" name="Line 46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19" name="Line 47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20" name="Text Box 48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9521" name="Text Box 49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9522" name="Oval 50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89523" name="Text Box 51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9524" name="Text Box 52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9525" name="Rectangle 53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89526" name="Group 54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89527" name="Group 5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9528" name="Arc 5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9529" name="Arc 5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9530" name="Group 5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9531" name="Arc 5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9532" name="Arc 6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89533" name="Group 6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89534" name="Arc 6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89535" name="Arc 6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89536" name="Line 64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37" name="Text Box 65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89538" name="Group 66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89539" name="Line 67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89540" name="Line 68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89541" name="Line 69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42" name="Line 70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43" name="Text Box 71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9544" name="Text Box 72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9545" name="Text Box 73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89546" name="Line 74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47" name="Oval 75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48" name="Oval 76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89549" name="AutoShape 77"/>
              <p:cNvCxnSpPr>
                <a:cxnSpLocks noChangeShapeType="1"/>
                <a:stCxn id="489525" idx="2"/>
                <a:endCxn id="489547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9550" name="Freeform 78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51" name="Line 79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89552" name="Line 80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89553" name="AutoShape 81"/>
              <p:cNvCxnSpPr>
                <a:cxnSpLocks noChangeShapeType="1"/>
                <a:stCxn id="489522" idx="2"/>
                <a:endCxn id="489547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9554" name="AutoShape 82"/>
              <p:cNvCxnSpPr>
                <a:cxnSpLocks noChangeShapeType="1"/>
                <a:stCxn id="489522" idx="6"/>
                <a:endCxn id="489548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89555" name="Line 83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9556" name="Line 84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89557" name="Text Box 85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89558" name="Text Box 86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graphicFrame>
        <p:nvGraphicFramePr>
          <p:cNvPr id="489559" name="Object 87"/>
          <p:cNvGraphicFramePr>
            <a:graphicFrameLocks noChangeAspect="1"/>
          </p:cNvGraphicFramePr>
          <p:nvPr/>
        </p:nvGraphicFramePr>
        <p:xfrm>
          <a:off x="2790825" y="3284538"/>
          <a:ext cx="6156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04" name="Rovnice" r:id="rId3" imgW="3924000" imgH="457200" progId="Equation.3">
                  <p:embed/>
                </p:oleObj>
              </mc:Choice>
              <mc:Fallback>
                <p:oleObj name="Rovnice" r:id="rId3" imgW="3924000" imgH="45720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3284538"/>
                        <a:ext cx="6156325" cy="720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560" name="Rectangle 88"/>
          <p:cNvSpPr>
            <a:spLocks noChangeArrowheads="1"/>
          </p:cNvSpPr>
          <p:nvPr/>
        </p:nvSpPr>
        <p:spPr bwMode="auto">
          <a:xfrm>
            <a:off x="107950" y="4275138"/>
            <a:ext cx="5545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Rezonanční kmitočet – zjednodušený vztah:</a:t>
            </a:r>
          </a:p>
        </p:txBody>
      </p:sp>
      <p:graphicFrame>
        <p:nvGraphicFramePr>
          <p:cNvPr id="489561" name="Object 89"/>
          <p:cNvGraphicFramePr>
            <a:graphicFrameLocks noChangeAspect="1"/>
          </p:cNvGraphicFramePr>
          <p:nvPr/>
        </p:nvGraphicFramePr>
        <p:xfrm>
          <a:off x="179388" y="4652963"/>
          <a:ext cx="5200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05" name="Rovnice" r:id="rId5" imgW="3314520" imgH="457200" progId="Equation.3">
                  <p:embed/>
                </p:oleObj>
              </mc:Choice>
              <mc:Fallback>
                <p:oleObj name="Rovnice" r:id="rId5" imgW="3314520" imgH="45720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652963"/>
                        <a:ext cx="5200650" cy="720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9838" y="188913"/>
            <a:ext cx="518477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Impedance při rezonanci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90499" name="Group 3"/>
          <p:cNvGrpSpPr>
            <a:grpSpLocks/>
          </p:cNvGrpSpPr>
          <p:nvPr/>
        </p:nvGrpSpPr>
        <p:grpSpPr bwMode="auto">
          <a:xfrm>
            <a:off x="539750" y="260350"/>
            <a:ext cx="3024188" cy="3313113"/>
            <a:chOff x="340" y="164"/>
            <a:chExt cx="1905" cy="2087"/>
          </a:xfrm>
        </p:grpSpPr>
        <p:grpSp>
          <p:nvGrpSpPr>
            <p:cNvPr id="490500" name="Group 4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90501" name="Line 5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02" name="Line 6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03" name="Text Box 7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0504" name="Text Box 8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0505" name="Oval 9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90506" name="Text Box 10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0507" name="Text Box 11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0508" name="Rectangle 12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90509" name="Group 13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90510" name="Group 14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0511" name="Arc 1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0512" name="Arc 1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0513" name="Group 17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0514" name="Arc 1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0515" name="Arc 1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0516" name="Group 20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0517" name="Arc 2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0518" name="Arc 22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90519" name="Line 23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20" name="Text Box 24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90521" name="Group 25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90522" name="Line 26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90523" name="Line 27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90524" name="Line 28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25" name="Line 29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26" name="Text Box 30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0527" name="Text Box 31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0528" name="Text Box 32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0529" name="Line 33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30" name="Oval 34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31" name="Oval 35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0532" name="AutoShape 36"/>
              <p:cNvCxnSpPr>
                <a:cxnSpLocks noChangeShapeType="1"/>
                <a:stCxn id="490508" idx="2"/>
                <a:endCxn id="490530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0533" name="Freeform 37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34" name="Line 38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0535" name="Line 39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0536" name="AutoShape 40"/>
              <p:cNvCxnSpPr>
                <a:cxnSpLocks noChangeShapeType="1"/>
                <a:stCxn id="490505" idx="2"/>
                <a:endCxn id="490530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0537" name="AutoShape 41"/>
              <p:cNvCxnSpPr>
                <a:cxnSpLocks noChangeShapeType="1"/>
                <a:stCxn id="490505" idx="6"/>
                <a:endCxn id="490531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0538" name="Line 42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0539" name="Line 43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0540" name="Text Box 44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0541" name="Text Box 45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90542" name="Rectangle 46"/>
          <p:cNvSpPr>
            <a:spLocks noChangeArrowheads="1"/>
          </p:cNvSpPr>
          <p:nvPr/>
        </p:nvSpPr>
        <p:spPr bwMode="auto">
          <a:xfrm>
            <a:off x="3924300" y="1125538"/>
            <a:ext cx="4895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Při rezonanci je jalová složka proudu nulová: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90546" name="Rectangle 50"/>
          <p:cNvSpPr>
            <a:spLocks noChangeArrowheads="1"/>
          </p:cNvSpPr>
          <p:nvPr/>
        </p:nvSpPr>
        <p:spPr bwMode="auto">
          <a:xfrm>
            <a:off x="3924300" y="3122613"/>
            <a:ext cx="2160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Celkový proud: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90550" name="Rectangle 54"/>
          <p:cNvSpPr>
            <a:spLocks noChangeArrowheads="1"/>
          </p:cNvSpPr>
          <p:nvPr/>
        </p:nvSpPr>
        <p:spPr bwMode="auto">
          <a:xfrm>
            <a:off x="179388" y="4724400"/>
            <a:ext cx="3241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Impedance při rezonanci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0552" name="Object 56"/>
          <p:cNvGraphicFramePr>
            <a:graphicFrameLocks noChangeAspect="1"/>
          </p:cNvGraphicFramePr>
          <p:nvPr/>
        </p:nvGraphicFramePr>
        <p:xfrm>
          <a:off x="3995738" y="1841500"/>
          <a:ext cx="19446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47" name="Rovnice" r:id="rId3" imgW="774360" imgH="241200" progId="Equation.3">
                  <p:embed/>
                </p:oleObj>
              </mc:Choice>
              <mc:Fallback>
                <p:oleObj name="Rovnice" r:id="rId3" imgW="774360" imgH="2412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841500"/>
                        <a:ext cx="1944687" cy="604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58" name="Object 62"/>
          <p:cNvGraphicFramePr>
            <a:graphicFrameLocks noChangeAspect="1"/>
          </p:cNvGraphicFramePr>
          <p:nvPr/>
        </p:nvGraphicFramePr>
        <p:xfrm>
          <a:off x="1236663" y="3573463"/>
          <a:ext cx="76565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48" name="Rovnice" r:id="rId5" imgW="4228920" imgH="431640" progId="Equation.3">
                  <p:embed/>
                </p:oleObj>
              </mc:Choice>
              <mc:Fallback>
                <p:oleObj name="Rovnice" r:id="rId5" imgW="4228920" imgH="43164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573463"/>
                        <a:ext cx="7656512" cy="781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60" name="Object 64"/>
          <p:cNvGraphicFramePr>
            <a:graphicFrameLocks noChangeAspect="1"/>
          </p:cNvGraphicFramePr>
          <p:nvPr/>
        </p:nvGraphicFramePr>
        <p:xfrm>
          <a:off x="3562350" y="4508500"/>
          <a:ext cx="27352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49" name="Rovnice" r:id="rId7" imgW="1409400" imgH="457200" progId="Equation.3">
                  <p:embed/>
                </p:oleObj>
              </mc:Choice>
              <mc:Fallback>
                <p:oleObj name="Rovnice" r:id="rId7" imgW="1409400" imgH="4572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508500"/>
                        <a:ext cx="2735263" cy="884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561" name="Rectangle 65"/>
          <p:cNvSpPr>
            <a:spLocks noChangeArrowheads="1"/>
          </p:cNvSpPr>
          <p:nvPr/>
        </p:nvSpPr>
        <p:spPr bwMode="auto">
          <a:xfrm>
            <a:off x="1404938" y="5876925"/>
            <a:ext cx="1871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dosazení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0562" name="Object 66"/>
          <p:cNvGraphicFramePr>
            <a:graphicFrameLocks noChangeAspect="1"/>
          </p:cNvGraphicFramePr>
          <p:nvPr/>
        </p:nvGraphicFramePr>
        <p:xfrm>
          <a:off x="3562350" y="5516563"/>
          <a:ext cx="46815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50" name="Rovnice" r:id="rId9" imgW="2641320" imgH="647640" progId="Equation.3">
                  <p:embed/>
                </p:oleObj>
              </mc:Choice>
              <mc:Fallback>
                <p:oleObj name="Rovnice" r:id="rId9" imgW="2641320" imgH="64764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5516563"/>
                        <a:ext cx="4681538" cy="1143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0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0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9838" y="188913"/>
            <a:ext cx="518477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Impedance při rezonanci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91523" name="Group 3"/>
          <p:cNvGrpSpPr>
            <a:grpSpLocks/>
          </p:cNvGrpSpPr>
          <p:nvPr/>
        </p:nvGrpSpPr>
        <p:grpSpPr bwMode="auto">
          <a:xfrm>
            <a:off x="539750" y="260350"/>
            <a:ext cx="3024188" cy="3313113"/>
            <a:chOff x="340" y="164"/>
            <a:chExt cx="1905" cy="2087"/>
          </a:xfrm>
        </p:grpSpPr>
        <p:grpSp>
          <p:nvGrpSpPr>
            <p:cNvPr id="491524" name="Group 4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91525" name="Line 5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26" name="Line 6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27" name="Text Box 7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1528" name="Text Box 8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1529" name="Oval 9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91530" name="Text Box 10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1531" name="Text Box 11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1532" name="Rectangle 12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91533" name="Group 13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91534" name="Group 14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1535" name="Arc 1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1536" name="Arc 1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1537" name="Group 17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1538" name="Arc 1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1539" name="Arc 1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1540" name="Group 20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1541" name="Arc 2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1542" name="Arc 22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91543" name="Line 23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44" name="Text Box 24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91545" name="Group 25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91546" name="Line 26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91547" name="Line 27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91548" name="Line 28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49" name="Line 29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50" name="Text Box 30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1551" name="Text Box 31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1552" name="Text Box 32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1553" name="Line 33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54" name="Oval 34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55" name="Oval 35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1556" name="AutoShape 36"/>
              <p:cNvCxnSpPr>
                <a:cxnSpLocks noChangeShapeType="1"/>
                <a:stCxn id="491532" idx="2"/>
                <a:endCxn id="491554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1557" name="Freeform 37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58" name="Line 38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1559" name="Line 39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1560" name="AutoShape 40"/>
              <p:cNvCxnSpPr>
                <a:cxnSpLocks noChangeShapeType="1"/>
                <a:stCxn id="491529" idx="2"/>
                <a:endCxn id="491554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1561" name="AutoShape 41"/>
              <p:cNvCxnSpPr>
                <a:cxnSpLocks noChangeShapeType="1"/>
                <a:stCxn id="491529" idx="6"/>
                <a:endCxn id="491555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1562" name="Line 42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1563" name="Line 43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1564" name="Text Box 44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1565" name="Text Box 45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91566" name="Rectangle 46"/>
          <p:cNvSpPr>
            <a:spLocks noChangeArrowheads="1"/>
          </p:cNvSpPr>
          <p:nvPr/>
        </p:nvSpPr>
        <p:spPr bwMode="auto">
          <a:xfrm>
            <a:off x="3924300" y="1125538"/>
            <a:ext cx="1511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1573" name="Object 53"/>
          <p:cNvGraphicFramePr>
            <a:graphicFrameLocks noChangeAspect="1"/>
          </p:cNvGraphicFramePr>
          <p:nvPr/>
        </p:nvGraphicFramePr>
        <p:xfrm>
          <a:off x="3995738" y="1557338"/>
          <a:ext cx="39608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6" name="Rovnice" r:id="rId3" imgW="2234880" imgH="647640" progId="Equation.3">
                  <p:embed/>
                </p:oleObj>
              </mc:Choice>
              <mc:Fallback>
                <p:oleObj name="Rovnice" r:id="rId3" imgW="2234880" imgH="6476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557338"/>
                        <a:ext cx="3960812" cy="1143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4" name="Rectangle 54"/>
          <p:cNvSpPr>
            <a:spLocks noChangeArrowheads="1"/>
          </p:cNvSpPr>
          <p:nvPr/>
        </p:nvSpPr>
        <p:spPr bwMode="auto">
          <a:xfrm>
            <a:off x="323850" y="3736975"/>
            <a:ext cx="8424863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Závěr: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Paralelní rezonanční obvod má při rezonanci největší impedanci, proud do obvodu je minimální.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Velikost proudu závisí na činném odporu cívky a na poměru L/C.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 nulový činný odpor cívky je proud ze zdroje nulový  obvodem by mezi cívkou a kondenzátorem procházel pouze jalový proud  docházelo by ke vzájemné výměně energie mezi magnetickým polem ideální cívky a elektrickým polem ideálního kondenzátoru.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1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9838" y="188913"/>
            <a:ext cx="518477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Rezonanční křivka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92547" name="Group 3"/>
          <p:cNvGrpSpPr>
            <a:grpSpLocks/>
          </p:cNvGrpSpPr>
          <p:nvPr/>
        </p:nvGrpSpPr>
        <p:grpSpPr bwMode="auto">
          <a:xfrm>
            <a:off x="250825" y="260350"/>
            <a:ext cx="3024188" cy="3313113"/>
            <a:chOff x="340" y="164"/>
            <a:chExt cx="1905" cy="2087"/>
          </a:xfrm>
        </p:grpSpPr>
        <p:grpSp>
          <p:nvGrpSpPr>
            <p:cNvPr id="492548" name="Group 4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92549" name="Line 5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50" name="Line 6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51" name="Text Box 7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2552" name="Text Box 8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2553" name="Oval 9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92554" name="Text Box 10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2555" name="Text Box 11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2556" name="Rectangle 12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92557" name="Group 13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92558" name="Group 14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2559" name="Arc 1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2560" name="Arc 1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2561" name="Group 17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2562" name="Arc 1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2563" name="Arc 1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2564" name="Group 20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2565" name="Arc 2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2566" name="Arc 22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92567" name="Line 23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68" name="Text Box 24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92569" name="Group 25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92570" name="Line 26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92571" name="Line 27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92572" name="Line 28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73" name="Line 29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74" name="Text Box 30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2575" name="Text Box 31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2576" name="Text Box 32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2577" name="Line 33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78" name="Oval 34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79" name="Oval 35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2580" name="AutoShape 36"/>
              <p:cNvCxnSpPr>
                <a:cxnSpLocks noChangeShapeType="1"/>
                <a:stCxn id="492556" idx="2"/>
                <a:endCxn id="492578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2581" name="Freeform 37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82" name="Line 38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2583" name="Line 39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2584" name="AutoShape 40"/>
              <p:cNvCxnSpPr>
                <a:cxnSpLocks noChangeShapeType="1"/>
                <a:stCxn id="492553" idx="2"/>
                <a:endCxn id="492578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2585" name="AutoShape 41"/>
              <p:cNvCxnSpPr>
                <a:cxnSpLocks noChangeShapeType="1"/>
                <a:stCxn id="492553" idx="6"/>
                <a:endCxn id="492579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2586" name="Line 42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2587" name="Line 43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2588" name="Text Box 44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2589" name="Text Box 45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92590" name="Rectangle 46"/>
          <p:cNvSpPr>
            <a:spLocks noChangeArrowheads="1"/>
          </p:cNvSpPr>
          <p:nvPr/>
        </p:nvSpPr>
        <p:spPr bwMode="auto">
          <a:xfrm>
            <a:off x="3419475" y="981075"/>
            <a:ext cx="5545138" cy="216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Znázorňuje průběh proudu a impedance na frekvenci.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Při f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0 je impedance …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 = R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Při f 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∞ je impedance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 = 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492593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92463"/>
            <a:ext cx="5832475" cy="36210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2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2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2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2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2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 Skutečná cívka má činný odpor 200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 a indukčnost 2,5 H. Vypočítejte celkovou impedanci, cos ,  proud a napětí na ideální cívce a činném odporu. Napětí zdroje je 100V/50Hz.</a:t>
            </a:r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107950" y="981075"/>
            <a:ext cx="2562225" cy="2808288"/>
            <a:chOff x="158" y="1026"/>
            <a:chExt cx="1614" cy="1769"/>
          </a:xfrm>
        </p:grpSpPr>
        <p:sp>
          <p:nvSpPr>
            <p:cNvPr id="437253" name="Text Box 5"/>
            <p:cNvSpPr txBox="1">
              <a:spLocks noChangeArrowheads="1"/>
            </p:cNvSpPr>
            <p:nvPr/>
          </p:nvSpPr>
          <p:spPr bwMode="auto">
            <a:xfrm>
              <a:off x="476" y="102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7254" name="Oval 6"/>
            <p:cNvSpPr>
              <a:spLocks noChangeAspect="1" noChangeArrowheads="1"/>
            </p:cNvSpPr>
            <p:nvPr/>
          </p:nvSpPr>
          <p:spPr bwMode="auto">
            <a:xfrm>
              <a:off x="158" y="1842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37255" name="Oval 7"/>
            <p:cNvSpPr>
              <a:spLocks noChangeArrowheads="1"/>
            </p:cNvSpPr>
            <p:nvPr/>
          </p:nvSpPr>
          <p:spPr bwMode="auto">
            <a:xfrm>
              <a:off x="1113" y="131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7256" name="Oval 8"/>
            <p:cNvSpPr>
              <a:spLocks noChangeArrowheads="1"/>
            </p:cNvSpPr>
            <p:nvPr/>
          </p:nvSpPr>
          <p:spPr bwMode="auto">
            <a:xfrm>
              <a:off x="1114" y="270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7257" name="AutoShape 9"/>
            <p:cNvCxnSpPr>
              <a:cxnSpLocks noChangeShapeType="1"/>
              <a:stCxn id="437254" idx="4"/>
              <a:endCxn id="437256" idx="2"/>
            </p:cNvCxnSpPr>
            <p:nvPr/>
          </p:nvCxnSpPr>
          <p:spPr bwMode="auto">
            <a:xfrm rot="16200000" flipH="1">
              <a:off x="488" y="2136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>
              <a:off x="657" y="170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7259" name="Line 11"/>
            <p:cNvSpPr>
              <a:spLocks noChangeShapeType="1"/>
            </p:cNvSpPr>
            <p:nvPr/>
          </p:nvSpPr>
          <p:spPr bwMode="auto">
            <a:xfrm>
              <a:off x="430" y="1253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7260" name="Text Box 12"/>
            <p:cNvSpPr txBox="1">
              <a:spLocks noChangeArrowheads="1"/>
            </p:cNvSpPr>
            <p:nvPr/>
          </p:nvSpPr>
          <p:spPr bwMode="auto">
            <a:xfrm>
              <a:off x="1610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37261" name="AutoShape 13"/>
            <p:cNvCxnSpPr>
              <a:cxnSpLocks noChangeShapeType="1"/>
              <a:stCxn id="437254" idx="0"/>
              <a:endCxn id="437255" idx="2"/>
            </p:cNvCxnSpPr>
            <p:nvPr/>
          </p:nvCxnSpPr>
          <p:spPr bwMode="auto">
            <a:xfrm rot="16200000">
              <a:off x="499" y="1228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7262" name="Text Box 14"/>
            <p:cNvSpPr txBox="1">
              <a:spLocks noChangeArrowheads="1"/>
            </p:cNvSpPr>
            <p:nvPr/>
          </p:nvSpPr>
          <p:spPr bwMode="auto">
            <a:xfrm>
              <a:off x="660" y="192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37263" name="Group 15"/>
            <p:cNvGrpSpPr>
              <a:grpSpLocks/>
            </p:cNvGrpSpPr>
            <p:nvPr/>
          </p:nvGrpSpPr>
          <p:grpSpPr bwMode="auto">
            <a:xfrm rot="5400000">
              <a:off x="1314" y="1677"/>
              <a:ext cx="410" cy="69"/>
              <a:chOff x="294" y="3589"/>
              <a:chExt cx="410" cy="69"/>
            </a:xfrm>
          </p:grpSpPr>
          <p:grpSp>
            <p:nvGrpSpPr>
              <p:cNvPr id="437264" name="Group 16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37265" name="Arc 17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7266" name="Arc 18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7267" name="Group 19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37268" name="Arc 2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7269" name="Arc 2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7270" name="Group 22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37271" name="Arc 23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7272" name="Arc 24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37273" name="Rectangle 25"/>
            <p:cNvSpPr>
              <a:spLocks noChangeArrowheads="1"/>
            </p:cNvSpPr>
            <p:nvPr/>
          </p:nvSpPr>
          <p:spPr bwMode="auto">
            <a:xfrm>
              <a:off x="1429" y="2160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7274" name="AutoShape 26"/>
            <p:cNvCxnSpPr>
              <a:cxnSpLocks noChangeShapeType="1"/>
              <a:stCxn id="437256" idx="6"/>
              <a:endCxn id="437273" idx="2"/>
            </p:cNvCxnSpPr>
            <p:nvPr/>
          </p:nvCxnSpPr>
          <p:spPr bwMode="auto">
            <a:xfrm flipV="1">
              <a:off x="1217" y="2535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7275" name="Line 27"/>
            <p:cNvSpPr>
              <a:spLocks noChangeShapeType="1"/>
            </p:cNvSpPr>
            <p:nvPr/>
          </p:nvSpPr>
          <p:spPr bwMode="auto">
            <a:xfrm>
              <a:off x="1496" y="1926"/>
              <a:ext cx="0" cy="22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7276" name="Freeform 28"/>
            <p:cNvSpPr>
              <a:spLocks/>
            </p:cNvSpPr>
            <p:nvPr/>
          </p:nvSpPr>
          <p:spPr bwMode="auto">
            <a:xfrm>
              <a:off x="1202" y="1360"/>
              <a:ext cx="272" cy="165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7277" name="Line 29"/>
            <p:cNvSpPr>
              <a:spLocks noChangeShapeType="1"/>
            </p:cNvSpPr>
            <p:nvPr/>
          </p:nvSpPr>
          <p:spPr bwMode="auto">
            <a:xfrm>
              <a:off x="1292" y="1525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7278" name="Line 30"/>
            <p:cNvSpPr>
              <a:spLocks noChangeShapeType="1"/>
            </p:cNvSpPr>
            <p:nvPr/>
          </p:nvSpPr>
          <p:spPr bwMode="auto">
            <a:xfrm>
              <a:off x="1292" y="2160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7279" name="Text Box 31"/>
            <p:cNvSpPr txBox="1">
              <a:spLocks noChangeArrowheads="1"/>
            </p:cNvSpPr>
            <p:nvPr/>
          </p:nvSpPr>
          <p:spPr bwMode="auto">
            <a:xfrm>
              <a:off x="1042" y="1525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7280" name="Text Box 32"/>
            <p:cNvSpPr txBox="1">
              <a:spLocks noChangeArrowheads="1"/>
            </p:cNvSpPr>
            <p:nvPr/>
          </p:nvSpPr>
          <p:spPr bwMode="auto">
            <a:xfrm>
              <a:off x="1020" y="2205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7281" name="Text Box 33"/>
            <p:cNvSpPr txBox="1">
              <a:spLocks noChangeArrowheads="1"/>
            </p:cNvSpPr>
            <p:nvPr/>
          </p:nvSpPr>
          <p:spPr bwMode="auto">
            <a:xfrm>
              <a:off x="1610" y="220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graphicFrame>
        <p:nvGraphicFramePr>
          <p:cNvPr id="437291" name="Object 43"/>
          <p:cNvGraphicFramePr>
            <a:graphicFrameLocks noChangeAspect="1"/>
          </p:cNvGraphicFramePr>
          <p:nvPr/>
        </p:nvGraphicFramePr>
        <p:xfrm>
          <a:off x="2843213" y="2924175"/>
          <a:ext cx="6121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07" name="Rovnice" r:id="rId3" imgW="2679480" imgH="215640" progId="Equation.3">
                  <p:embed/>
                </p:oleObj>
              </mc:Choice>
              <mc:Fallback>
                <p:oleObj name="Rovnice" r:id="rId3" imgW="2679480" imgH="2156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924175"/>
                        <a:ext cx="612140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2771775" y="2565400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indukční reaktance: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37295" name="Rectangle 47"/>
          <p:cNvSpPr>
            <a:spLocks noChangeArrowheads="1"/>
          </p:cNvSpPr>
          <p:nvPr/>
        </p:nvSpPr>
        <p:spPr bwMode="auto">
          <a:xfrm>
            <a:off x="2843213" y="3716338"/>
            <a:ext cx="2592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impedance: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37296" name="Object 48"/>
          <p:cNvGraphicFramePr>
            <a:graphicFrameLocks noChangeAspect="1"/>
          </p:cNvGraphicFramePr>
          <p:nvPr/>
        </p:nvGraphicFramePr>
        <p:xfrm>
          <a:off x="3635375" y="4076700"/>
          <a:ext cx="53292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08" name="Rovnice" r:id="rId5" imgW="2628720" imgH="279360" progId="Equation.3">
                  <p:embed/>
                </p:oleObj>
              </mc:Choice>
              <mc:Fallback>
                <p:oleObj name="Rovnice" r:id="rId5" imgW="262872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076700"/>
                        <a:ext cx="5329238" cy="568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97" name="Rectangle 49"/>
          <p:cNvSpPr>
            <a:spLocks noChangeArrowheads="1"/>
          </p:cNvSpPr>
          <p:nvPr/>
        </p:nvSpPr>
        <p:spPr bwMode="auto">
          <a:xfrm>
            <a:off x="179388" y="4779963"/>
            <a:ext cx="3529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celkového proudu: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37298" name="Object 50"/>
          <p:cNvGraphicFramePr>
            <a:graphicFrameLocks noChangeAspect="1"/>
          </p:cNvGraphicFramePr>
          <p:nvPr/>
        </p:nvGraphicFramePr>
        <p:xfrm>
          <a:off x="3635375" y="4724400"/>
          <a:ext cx="28797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09" name="Rovnice" r:id="rId7" imgW="1600200" imgH="419040" progId="Equation.3">
                  <p:embed/>
                </p:oleObj>
              </mc:Choice>
              <mc:Fallback>
                <p:oleObj name="Rovnice" r:id="rId7" imgW="1600200" imgH="41904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24400"/>
                        <a:ext cx="2879725" cy="757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99" name="Rectangle 51"/>
          <p:cNvSpPr>
            <a:spLocks noChangeArrowheads="1"/>
          </p:cNvSpPr>
          <p:nvPr/>
        </p:nvSpPr>
        <p:spPr bwMode="auto">
          <a:xfrm>
            <a:off x="395288" y="5788025"/>
            <a:ext cx="288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dílčích napětí: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37300" name="Object 52"/>
          <p:cNvGraphicFramePr>
            <a:graphicFrameLocks noChangeAspect="1"/>
          </p:cNvGraphicFramePr>
          <p:nvPr/>
        </p:nvGraphicFramePr>
        <p:xfrm>
          <a:off x="3419475" y="5734050"/>
          <a:ext cx="41052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10" name="Rovnice" r:id="rId9" imgW="1955520" imgH="215640" progId="Equation.3">
                  <p:embed/>
                </p:oleObj>
              </mc:Choice>
              <mc:Fallback>
                <p:oleObj name="Rovnice" r:id="rId9" imgW="1955520" imgH="2156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734050"/>
                        <a:ext cx="4105275" cy="4556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01" name="Object 53"/>
          <p:cNvGraphicFramePr>
            <a:graphicFrameLocks noChangeAspect="1"/>
          </p:cNvGraphicFramePr>
          <p:nvPr/>
        </p:nvGraphicFramePr>
        <p:xfrm>
          <a:off x="3419475" y="6237288"/>
          <a:ext cx="44783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11" name="Rovnice" r:id="rId11" imgW="2133360" imgH="215640" progId="Equation.3">
                  <p:embed/>
                </p:oleObj>
              </mc:Choice>
              <mc:Fallback>
                <p:oleObj name="Rovnice" r:id="rId11" imgW="2133360" imgH="2156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6237288"/>
                        <a:ext cx="4478338" cy="455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7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9838" y="188913"/>
            <a:ext cx="518477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Činitel jakosti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93571" name="Group 3"/>
          <p:cNvGrpSpPr>
            <a:grpSpLocks/>
          </p:cNvGrpSpPr>
          <p:nvPr/>
        </p:nvGrpSpPr>
        <p:grpSpPr bwMode="auto">
          <a:xfrm>
            <a:off x="250825" y="260350"/>
            <a:ext cx="3024188" cy="3313113"/>
            <a:chOff x="340" y="164"/>
            <a:chExt cx="1905" cy="2087"/>
          </a:xfrm>
        </p:grpSpPr>
        <p:grpSp>
          <p:nvGrpSpPr>
            <p:cNvPr id="493572" name="Group 4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93573" name="Line 5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574" name="Line 6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575" name="Text Box 7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3576" name="Text Box 8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3577" name="Oval 9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93578" name="Text Box 10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3579" name="Text Box 11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3580" name="Rectangle 12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93581" name="Group 13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93582" name="Group 14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3583" name="Arc 1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3584" name="Arc 1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3585" name="Group 17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3586" name="Arc 1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3587" name="Arc 1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3588" name="Group 20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3589" name="Arc 2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3590" name="Arc 22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93591" name="Line 23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592" name="Text Box 24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93593" name="Group 25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93594" name="Line 26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93595" name="Line 27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93596" name="Line 28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597" name="Line 29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598" name="Text Box 30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3599" name="Text Box 31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3600" name="Text Box 32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3601" name="Line 33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602" name="Oval 34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603" name="Oval 35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3604" name="AutoShape 36"/>
              <p:cNvCxnSpPr>
                <a:cxnSpLocks noChangeShapeType="1"/>
                <a:stCxn id="493580" idx="2"/>
                <a:endCxn id="493602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3605" name="Freeform 37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606" name="Line 38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3607" name="Line 39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3608" name="AutoShape 40"/>
              <p:cNvCxnSpPr>
                <a:cxnSpLocks noChangeShapeType="1"/>
                <a:stCxn id="493577" idx="2"/>
                <a:endCxn id="493602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3609" name="AutoShape 41"/>
              <p:cNvCxnSpPr>
                <a:cxnSpLocks noChangeShapeType="1"/>
                <a:stCxn id="493577" idx="6"/>
                <a:endCxn id="493603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3610" name="Line 42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3611" name="Line 43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3612" name="Text Box 44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3613" name="Text Box 45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93616" name="Rectangle 48"/>
          <p:cNvSpPr>
            <a:spLocks noChangeArrowheads="1"/>
          </p:cNvSpPr>
          <p:nvPr/>
        </p:nvSpPr>
        <p:spPr bwMode="auto">
          <a:xfrm>
            <a:off x="3995738" y="1052513"/>
            <a:ext cx="47529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se odvodí z poměru proudů přes kondenzátor a celkovým proudem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Musí platit (proudový dělič):</a:t>
            </a:r>
          </a:p>
        </p:txBody>
      </p:sp>
      <p:graphicFrame>
        <p:nvGraphicFramePr>
          <p:cNvPr id="493617" name="Object 49"/>
          <p:cNvGraphicFramePr>
            <a:graphicFrameLocks noChangeAspect="1"/>
          </p:cNvGraphicFramePr>
          <p:nvPr/>
        </p:nvGraphicFramePr>
        <p:xfrm>
          <a:off x="3995738" y="2133600"/>
          <a:ext cx="345598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09" name="Rovnice" r:id="rId3" imgW="1815840" imgH="622080" progId="Equation.3">
                  <p:embed/>
                </p:oleObj>
              </mc:Choice>
              <mc:Fallback>
                <p:oleObj name="Rovnice" r:id="rId3" imgW="1815840" imgH="6220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133600"/>
                        <a:ext cx="3455987" cy="11795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18" name="Rectangle 50"/>
          <p:cNvSpPr>
            <a:spLocks noChangeArrowheads="1"/>
          </p:cNvSpPr>
          <p:nvPr/>
        </p:nvSpPr>
        <p:spPr bwMode="auto">
          <a:xfrm>
            <a:off x="179388" y="3573463"/>
            <a:ext cx="1944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dosazení:</a:t>
            </a:r>
          </a:p>
        </p:txBody>
      </p:sp>
      <p:graphicFrame>
        <p:nvGraphicFramePr>
          <p:cNvPr id="493619" name="Object 51"/>
          <p:cNvGraphicFramePr>
            <a:graphicFrameLocks noChangeAspect="1"/>
          </p:cNvGraphicFramePr>
          <p:nvPr/>
        </p:nvGraphicFramePr>
        <p:xfrm>
          <a:off x="2093913" y="3644900"/>
          <a:ext cx="62230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10" name="Rovnice" r:id="rId5" imgW="2831760" imgH="431640" progId="Equation.3">
                  <p:embed/>
                </p:oleObj>
              </mc:Choice>
              <mc:Fallback>
                <p:oleObj name="Rovnice" r:id="rId5" imgW="2831760" imgH="4316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3644900"/>
                        <a:ext cx="6223000" cy="946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20" name="Rectangle 52"/>
          <p:cNvSpPr>
            <a:spLocks noChangeArrowheads="1"/>
          </p:cNvSpPr>
          <p:nvPr/>
        </p:nvSpPr>
        <p:spPr bwMode="auto">
          <a:xfrm>
            <a:off x="179388" y="4941888"/>
            <a:ext cx="1439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 úpravě:</a:t>
            </a:r>
          </a:p>
        </p:txBody>
      </p:sp>
      <p:graphicFrame>
        <p:nvGraphicFramePr>
          <p:cNvPr id="493621" name="Object 53"/>
          <p:cNvGraphicFramePr>
            <a:graphicFrameLocks noChangeAspect="1"/>
          </p:cNvGraphicFramePr>
          <p:nvPr/>
        </p:nvGraphicFramePr>
        <p:xfrm>
          <a:off x="1763713" y="4868863"/>
          <a:ext cx="1933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11" name="Rovnice" r:id="rId7" imgW="723600" imgH="228600" progId="Equation.3">
                  <p:embed/>
                </p:oleObj>
              </mc:Choice>
              <mc:Fallback>
                <p:oleObj name="Rovnice" r:id="rId7" imgW="723600" imgH="2286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68863"/>
                        <a:ext cx="1933575" cy="609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22" name="Rectangle 54"/>
          <p:cNvSpPr>
            <a:spLocks noChangeArrowheads="1"/>
          </p:cNvSpPr>
          <p:nvPr/>
        </p:nvSpPr>
        <p:spPr bwMode="auto">
          <a:xfrm>
            <a:off x="3995738" y="4941888"/>
            <a:ext cx="122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obdobně</a:t>
            </a:r>
          </a:p>
        </p:txBody>
      </p:sp>
      <p:graphicFrame>
        <p:nvGraphicFramePr>
          <p:cNvPr id="493623" name="Object 55"/>
          <p:cNvGraphicFramePr>
            <a:graphicFrameLocks noChangeAspect="1"/>
          </p:cNvGraphicFramePr>
          <p:nvPr/>
        </p:nvGraphicFramePr>
        <p:xfrm>
          <a:off x="5367338" y="4868863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12" name="Rovnice" r:id="rId9" imgW="774360" imgH="228600" progId="Equation.3">
                  <p:embed/>
                </p:oleObj>
              </mc:Choice>
              <mc:Fallback>
                <p:oleObj name="Rovnice" r:id="rId9" imgW="774360" imgH="228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4868863"/>
                        <a:ext cx="2070100" cy="609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624" name="Rectangle 56"/>
          <p:cNvSpPr>
            <a:spLocks noChangeArrowheads="1"/>
          </p:cNvSpPr>
          <p:nvPr/>
        </p:nvSpPr>
        <p:spPr bwMode="auto">
          <a:xfrm>
            <a:off x="323850" y="5973763"/>
            <a:ext cx="83518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 vyšší činitel jakosti přibližně platí I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C0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I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LR0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3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3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9838" y="188913"/>
            <a:ext cx="5184775" cy="647700"/>
          </a:xfrm>
        </p:spPr>
        <p:txBody>
          <a:bodyPr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94595" name="Group 3"/>
          <p:cNvGrpSpPr>
            <a:grpSpLocks/>
          </p:cNvGrpSpPr>
          <p:nvPr/>
        </p:nvGrpSpPr>
        <p:grpSpPr bwMode="auto">
          <a:xfrm>
            <a:off x="250825" y="260350"/>
            <a:ext cx="3024188" cy="3313113"/>
            <a:chOff x="340" y="164"/>
            <a:chExt cx="1905" cy="2087"/>
          </a:xfrm>
        </p:grpSpPr>
        <p:grpSp>
          <p:nvGrpSpPr>
            <p:cNvPr id="494596" name="Group 4"/>
            <p:cNvGrpSpPr>
              <a:grpSpLocks/>
            </p:cNvGrpSpPr>
            <p:nvPr/>
          </p:nvGrpSpPr>
          <p:grpSpPr bwMode="auto">
            <a:xfrm>
              <a:off x="340" y="164"/>
              <a:ext cx="1905" cy="2087"/>
              <a:chOff x="204" y="481"/>
              <a:chExt cx="1905" cy="2087"/>
            </a:xfrm>
          </p:grpSpPr>
          <p:sp>
            <p:nvSpPr>
              <p:cNvPr id="494597" name="Line 5"/>
              <p:cNvSpPr>
                <a:spLocks noChangeShapeType="1"/>
              </p:cNvSpPr>
              <p:nvPr/>
            </p:nvSpPr>
            <p:spPr bwMode="auto">
              <a:xfrm rot="16200000">
                <a:off x="816" y="616"/>
                <a:ext cx="0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598" name="Line 6"/>
              <p:cNvSpPr>
                <a:spLocks noChangeShapeType="1"/>
              </p:cNvSpPr>
              <p:nvPr/>
            </p:nvSpPr>
            <p:spPr bwMode="auto">
              <a:xfrm rot="10800000">
                <a:off x="431" y="2069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599" name="Text Box 7"/>
              <p:cNvSpPr txBox="1">
                <a:spLocks noChangeArrowheads="1"/>
              </p:cNvSpPr>
              <p:nvPr/>
            </p:nvSpPr>
            <p:spPr bwMode="auto">
              <a:xfrm>
                <a:off x="1156" y="2330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4600" name="Text Box 8"/>
              <p:cNvSpPr txBox="1">
                <a:spLocks noChangeArrowheads="1"/>
              </p:cNvSpPr>
              <p:nvPr/>
            </p:nvSpPr>
            <p:spPr bwMode="auto">
              <a:xfrm>
                <a:off x="613" y="2103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Î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4601" name="Oval 9"/>
              <p:cNvSpPr>
                <a:spLocks noChangeAspect="1" noChangeArrowheads="1"/>
              </p:cNvSpPr>
              <p:nvPr/>
            </p:nvSpPr>
            <p:spPr bwMode="auto">
              <a:xfrm>
                <a:off x="1020" y="17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</a:t>
                </a:r>
              </a:p>
            </p:txBody>
          </p:sp>
          <p:sp>
            <p:nvSpPr>
              <p:cNvPr id="494602" name="Text Box 10"/>
              <p:cNvSpPr txBox="1">
                <a:spLocks noChangeArrowheads="1"/>
              </p:cNvSpPr>
              <p:nvPr/>
            </p:nvSpPr>
            <p:spPr bwMode="auto">
              <a:xfrm>
                <a:off x="722" y="481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4603" name="Text Box 11"/>
              <p:cNvSpPr txBox="1">
                <a:spLocks noChangeArrowheads="1"/>
              </p:cNvSpPr>
              <p:nvPr/>
            </p:nvSpPr>
            <p:spPr bwMode="auto">
              <a:xfrm>
                <a:off x="975" y="152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4604" name="Rectangle 12"/>
              <p:cNvSpPr>
                <a:spLocks noChangeArrowheads="1"/>
              </p:cNvSpPr>
              <p:nvPr/>
            </p:nvSpPr>
            <p:spPr bwMode="auto">
              <a:xfrm rot="5400000">
                <a:off x="725" y="594"/>
                <a:ext cx="136" cy="363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94605" name="Group 13"/>
              <p:cNvGrpSpPr>
                <a:grpSpLocks/>
              </p:cNvGrpSpPr>
              <p:nvPr/>
            </p:nvGrpSpPr>
            <p:grpSpPr bwMode="auto">
              <a:xfrm rot="21600000">
                <a:off x="1338" y="707"/>
                <a:ext cx="410" cy="69"/>
                <a:chOff x="294" y="3589"/>
                <a:chExt cx="410" cy="69"/>
              </a:xfrm>
            </p:grpSpPr>
            <p:grpSp>
              <p:nvGrpSpPr>
                <p:cNvPr id="494606" name="Group 14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4607" name="Arc 1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4608" name="Arc 1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4609" name="Group 17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4610" name="Arc 18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4611" name="Arc 19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494612" name="Group 20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494613" name="Arc 2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494614" name="Arc 22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494615" name="Line 23"/>
              <p:cNvSpPr>
                <a:spLocks noChangeShapeType="1"/>
              </p:cNvSpPr>
              <p:nvPr/>
            </p:nvSpPr>
            <p:spPr bwMode="auto">
              <a:xfrm rot="16200000" flipV="1">
                <a:off x="1156" y="595"/>
                <a:ext cx="0" cy="36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616" name="Text Box 24"/>
              <p:cNvSpPr txBox="1">
                <a:spLocks noChangeArrowheads="1"/>
              </p:cNvSpPr>
              <p:nvPr/>
            </p:nvSpPr>
            <p:spPr bwMode="auto">
              <a:xfrm>
                <a:off x="1473" y="481"/>
                <a:ext cx="14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grpSp>
            <p:nvGrpSpPr>
              <p:cNvPr id="494617" name="Group 25"/>
              <p:cNvGrpSpPr>
                <a:grpSpLocks/>
              </p:cNvGrpSpPr>
              <p:nvPr/>
            </p:nvGrpSpPr>
            <p:grpSpPr bwMode="auto">
              <a:xfrm rot="5400000">
                <a:off x="1098" y="1469"/>
                <a:ext cx="228" cy="68"/>
                <a:chOff x="736" y="1752"/>
                <a:chExt cx="228" cy="68"/>
              </a:xfrm>
            </p:grpSpPr>
            <p:sp>
              <p:nvSpPr>
                <p:cNvPr id="494618" name="Line 26"/>
                <p:cNvSpPr>
                  <a:spLocks noChangeShapeType="1"/>
                </p:cNvSpPr>
                <p:nvPr/>
              </p:nvSpPr>
              <p:spPr bwMode="auto">
                <a:xfrm>
                  <a:off x="736" y="1752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94619" name="Line 27"/>
                <p:cNvSpPr>
                  <a:spLocks noChangeShapeType="1"/>
                </p:cNvSpPr>
                <p:nvPr/>
              </p:nvSpPr>
              <p:spPr bwMode="auto">
                <a:xfrm>
                  <a:off x="737" y="1820"/>
                  <a:ext cx="227" cy="0"/>
                </a:xfrm>
                <a:prstGeom prst="line">
                  <a:avLst/>
                </a:prstGeom>
                <a:noFill/>
                <a:ln w="635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94620" name="Line 28"/>
              <p:cNvSpPr>
                <a:spLocks noChangeShapeType="1"/>
              </p:cNvSpPr>
              <p:nvPr/>
            </p:nvSpPr>
            <p:spPr bwMode="auto">
              <a:xfrm rot="16200000">
                <a:off x="1542" y="661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621" name="Line 29"/>
              <p:cNvSpPr>
                <a:spLocks noChangeShapeType="1"/>
              </p:cNvSpPr>
              <p:nvPr/>
            </p:nvSpPr>
            <p:spPr bwMode="auto">
              <a:xfrm rot="16200000">
                <a:off x="1225" y="1093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622" name="Text Box 30"/>
              <p:cNvSpPr txBox="1">
                <a:spLocks noChangeArrowheads="1"/>
              </p:cNvSpPr>
              <p:nvPr/>
            </p:nvSpPr>
            <p:spPr bwMode="auto">
              <a:xfrm>
                <a:off x="1428" y="923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L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4623" name="Text Box 31"/>
              <p:cNvSpPr txBox="1">
                <a:spLocks noChangeArrowheads="1"/>
              </p:cNvSpPr>
              <p:nvPr/>
            </p:nvSpPr>
            <p:spPr bwMode="auto">
              <a:xfrm>
                <a:off x="722" y="923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4624" name="Text Box 32"/>
              <p:cNvSpPr txBox="1">
                <a:spLocks noChangeArrowheads="1"/>
              </p:cNvSpPr>
              <p:nvPr/>
            </p:nvSpPr>
            <p:spPr bwMode="auto">
              <a:xfrm>
                <a:off x="1111" y="1071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000" b="1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Û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  <a:cs typeface="Arial" panose="020B0604020202020204" pitchFamily="34" charset="0"/>
                  </a:rPr>
                  <a:t>C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494625" name="Line 33"/>
              <p:cNvSpPr>
                <a:spLocks noChangeShapeType="1"/>
              </p:cNvSpPr>
              <p:nvPr/>
            </p:nvSpPr>
            <p:spPr bwMode="auto">
              <a:xfrm rot="16200000">
                <a:off x="1225" y="2046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626" name="Oval 34"/>
              <p:cNvSpPr>
                <a:spLocks noChangeArrowheads="1"/>
              </p:cNvSpPr>
              <p:nvPr/>
            </p:nvSpPr>
            <p:spPr bwMode="auto">
              <a:xfrm>
                <a:off x="204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627" name="Oval 35"/>
              <p:cNvSpPr>
                <a:spLocks noChangeArrowheads="1"/>
              </p:cNvSpPr>
              <p:nvPr/>
            </p:nvSpPr>
            <p:spPr bwMode="auto">
              <a:xfrm>
                <a:off x="2018" y="147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4628" name="AutoShape 36"/>
              <p:cNvCxnSpPr>
                <a:cxnSpLocks noChangeShapeType="1"/>
                <a:stCxn id="494604" idx="2"/>
                <a:endCxn id="494626" idx="0"/>
              </p:cNvCxnSpPr>
              <p:nvPr/>
            </p:nvCxnSpPr>
            <p:spPr bwMode="auto">
              <a:xfrm rot="10800000" flipV="1">
                <a:off x="250" y="777"/>
                <a:ext cx="350" cy="69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4629" name="Freeform 37"/>
              <p:cNvSpPr>
                <a:spLocks/>
              </p:cNvSpPr>
              <p:nvPr/>
            </p:nvSpPr>
            <p:spPr bwMode="auto">
              <a:xfrm>
                <a:off x="1746" y="754"/>
                <a:ext cx="317" cy="725"/>
              </a:xfrm>
              <a:custGeom>
                <a:avLst/>
                <a:gdLst>
                  <a:gd name="T0" fmla="*/ 0 w 317"/>
                  <a:gd name="T1" fmla="*/ 0 h 725"/>
                  <a:gd name="T2" fmla="*/ 317 w 317"/>
                  <a:gd name="T3" fmla="*/ 0 h 725"/>
                  <a:gd name="T4" fmla="*/ 317 w 317"/>
                  <a:gd name="T5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725">
                    <a:moveTo>
                      <a:pt x="0" y="0"/>
                    </a:moveTo>
                    <a:lnTo>
                      <a:pt x="317" y="0"/>
                    </a:lnTo>
                    <a:lnTo>
                      <a:pt x="317" y="72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630" name="Line 38"/>
              <p:cNvSpPr>
                <a:spLocks noChangeShapeType="1"/>
              </p:cNvSpPr>
              <p:nvPr/>
            </p:nvSpPr>
            <p:spPr bwMode="auto">
              <a:xfrm flipH="1">
                <a:off x="294" y="1525"/>
                <a:ext cx="9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94631" name="Line 39"/>
              <p:cNvSpPr>
                <a:spLocks noChangeShapeType="1"/>
              </p:cNvSpPr>
              <p:nvPr/>
            </p:nvSpPr>
            <p:spPr bwMode="auto">
              <a:xfrm flipH="1">
                <a:off x="1247" y="1525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94632" name="AutoShape 40"/>
              <p:cNvCxnSpPr>
                <a:cxnSpLocks noChangeShapeType="1"/>
                <a:stCxn id="494601" idx="2"/>
                <a:endCxn id="494626" idx="4"/>
              </p:cNvCxnSpPr>
              <p:nvPr/>
            </p:nvCxnSpPr>
            <p:spPr bwMode="auto">
              <a:xfrm rot="10800000">
                <a:off x="250" y="1582"/>
                <a:ext cx="758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4633" name="AutoShape 41"/>
              <p:cNvCxnSpPr>
                <a:cxnSpLocks noChangeShapeType="1"/>
                <a:stCxn id="494601" idx="6"/>
                <a:endCxn id="494627" idx="4"/>
              </p:cNvCxnSpPr>
              <p:nvPr/>
            </p:nvCxnSpPr>
            <p:spPr bwMode="auto">
              <a:xfrm flipV="1">
                <a:off x="1440" y="1582"/>
                <a:ext cx="624" cy="41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4634" name="Line 42"/>
            <p:cNvSpPr>
              <a:spLocks noChangeShapeType="1"/>
            </p:cNvSpPr>
            <p:nvPr/>
          </p:nvSpPr>
          <p:spPr bwMode="auto">
            <a:xfrm>
              <a:off x="521" y="1299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4635" name="Line 43"/>
            <p:cNvSpPr>
              <a:spLocks noChangeShapeType="1"/>
            </p:cNvSpPr>
            <p:nvPr/>
          </p:nvSpPr>
          <p:spPr bwMode="auto">
            <a:xfrm rot="16200000">
              <a:off x="317" y="754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4636" name="Text Box 44"/>
            <p:cNvSpPr txBox="1">
              <a:spLocks noChangeArrowheads="1"/>
            </p:cNvSpPr>
            <p:nvPr/>
          </p:nvSpPr>
          <p:spPr bwMode="auto">
            <a:xfrm>
              <a:off x="476" y="754"/>
              <a:ext cx="2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4637" name="Text Box 45"/>
            <p:cNvSpPr txBox="1">
              <a:spLocks noChangeArrowheads="1"/>
            </p:cNvSpPr>
            <p:nvPr/>
          </p:nvSpPr>
          <p:spPr bwMode="auto">
            <a:xfrm>
              <a:off x="521" y="1299"/>
              <a:ext cx="1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94638" name="Rectangle 46"/>
          <p:cNvSpPr>
            <a:spLocks noChangeArrowheads="1"/>
          </p:cNvSpPr>
          <p:nvPr/>
        </p:nvSpPr>
        <p:spPr bwMode="auto">
          <a:xfrm>
            <a:off x="3635375" y="908050"/>
            <a:ext cx="532923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Paralelní rezonanční obvod je složen z cívky 5,6H/1k a kondenzátoru 40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nF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. Napětí zdroje je 100 V. Vypočítejte rezonanční kmitočet, impedanci a proudy při rezonanci a činitel jakosti</a:t>
            </a:r>
          </a:p>
        </p:txBody>
      </p:sp>
      <p:sp>
        <p:nvSpPr>
          <p:cNvPr id="494640" name="Rectangle 48"/>
          <p:cNvSpPr>
            <a:spLocks noChangeArrowheads="1"/>
          </p:cNvSpPr>
          <p:nvPr/>
        </p:nvSpPr>
        <p:spPr bwMode="auto">
          <a:xfrm>
            <a:off x="3635375" y="2565400"/>
            <a:ext cx="2808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Rezonanční kmitočet:</a:t>
            </a:r>
          </a:p>
        </p:txBody>
      </p:sp>
      <p:sp>
        <p:nvSpPr>
          <p:cNvPr id="494642" name="Rectangle 50"/>
          <p:cNvSpPr>
            <a:spLocks noChangeArrowheads="1"/>
          </p:cNvSpPr>
          <p:nvPr/>
        </p:nvSpPr>
        <p:spPr bwMode="auto">
          <a:xfrm>
            <a:off x="1258888" y="3860800"/>
            <a:ext cx="1584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Impedance:</a:t>
            </a:r>
          </a:p>
        </p:txBody>
      </p:sp>
      <p:sp>
        <p:nvSpPr>
          <p:cNvPr id="494646" name="Rectangle 54"/>
          <p:cNvSpPr>
            <a:spLocks noChangeArrowheads="1"/>
          </p:cNvSpPr>
          <p:nvPr/>
        </p:nvSpPr>
        <p:spPr bwMode="auto">
          <a:xfrm>
            <a:off x="827088" y="5326063"/>
            <a:ext cx="2087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Činitel jakosti: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4647" name="Object 55"/>
          <p:cNvGraphicFramePr>
            <a:graphicFrameLocks noChangeAspect="1"/>
          </p:cNvGraphicFramePr>
          <p:nvPr/>
        </p:nvGraphicFramePr>
        <p:xfrm>
          <a:off x="2916238" y="2924175"/>
          <a:ext cx="61547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59" name="Rovnice" r:id="rId3" imgW="4267080" imgH="482400" progId="Equation.3">
                  <p:embed/>
                </p:oleObj>
              </mc:Choice>
              <mc:Fallback>
                <p:oleObj name="Rovnice" r:id="rId3" imgW="4267080" imgH="4824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24175"/>
                        <a:ext cx="6154737" cy="700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48" name="Object 56"/>
          <p:cNvGraphicFramePr>
            <a:graphicFrameLocks noChangeAspect="1"/>
          </p:cNvGraphicFramePr>
          <p:nvPr/>
        </p:nvGraphicFramePr>
        <p:xfrm>
          <a:off x="2916238" y="3716338"/>
          <a:ext cx="37099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60" name="Rovnice" r:id="rId5" imgW="2336760" imgH="393480" progId="Equation.3">
                  <p:embed/>
                </p:oleObj>
              </mc:Choice>
              <mc:Fallback>
                <p:oleObj name="Rovnice" r:id="rId5" imgW="233676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716338"/>
                        <a:ext cx="3709987" cy="6207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4649" name="Rectangle 57"/>
          <p:cNvSpPr>
            <a:spLocks noChangeArrowheads="1"/>
          </p:cNvSpPr>
          <p:nvPr/>
        </p:nvSpPr>
        <p:spPr bwMode="auto">
          <a:xfrm>
            <a:off x="900113" y="4581525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Celkový proud:</a:t>
            </a:r>
          </a:p>
        </p:txBody>
      </p:sp>
      <p:graphicFrame>
        <p:nvGraphicFramePr>
          <p:cNvPr id="494650" name="Object 58"/>
          <p:cNvGraphicFramePr>
            <a:graphicFrameLocks noChangeAspect="1"/>
          </p:cNvGraphicFramePr>
          <p:nvPr/>
        </p:nvGraphicFramePr>
        <p:xfrm>
          <a:off x="2916238" y="4437063"/>
          <a:ext cx="26638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61" name="Rovnice" r:id="rId7" imgW="1752480" imgH="431640" progId="Equation.3">
                  <p:embed/>
                </p:oleObj>
              </mc:Choice>
              <mc:Fallback>
                <p:oleObj name="Rovnice" r:id="rId7" imgW="1752480" imgH="4316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437063"/>
                        <a:ext cx="2663825" cy="654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51" name="Object 59"/>
          <p:cNvGraphicFramePr>
            <a:graphicFrameLocks noChangeAspect="1"/>
          </p:cNvGraphicFramePr>
          <p:nvPr/>
        </p:nvGraphicFramePr>
        <p:xfrm>
          <a:off x="2916238" y="5189538"/>
          <a:ext cx="34559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62" name="Rovnice" r:id="rId9" imgW="2209680" imgH="393480" progId="Equation.3">
                  <p:embed/>
                </p:oleObj>
              </mc:Choice>
              <mc:Fallback>
                <p:oleObj name="Rovnice" r:id="rId9" imgW="2209680" imgH="3934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189538"/>
                        <a:ext cx="3455987" cy="615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4652" name="Rectangle 60"/>
          <p:cNvSpPr>
            <a:spLocks noChangeArrowheads="1"/>
          </p:cNvSpPr>
          <p:nvPr/>
        </p:nvSpPr>
        <p:spPr bwMode="auto">
          <a:xfrm>
            <a:off x="179388" y="5805488"/>
            <a:ext cx="25923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Proud na kondenzátoru: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94653" name="Object 61"/>
          <p:cNvGraphicFramePr>
            <a:graphicFrameLocks noChangeAspect="1"/>
          </p:cNvGraphicFramePr>
          <p:nvPr/>
        </p:nvGraphicFramePr>
        <p:xfrm>
          <a:off x="2916238" y="5949950"/>
          <a:ext cx="60483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63" name="Rovnice" r:id="rId11" imgW="3429000" imgH="241200" progId="Equation.3">
                  <p:embed/>
                </p:oleObj>
              </mc:Choice>
              <mc:Fallback>
                <p:oleObj name="Rovnice" r:id="rId11" imgW="3429000" imgH="241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949950"/>
                        <a:ext cx="6048375" cy="425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4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4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74" name="Picture 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25538"/>
            <a:ext cx="9002712" cy="55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5675" name="Rectangle 59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713788" cy="647700"/>
          </a:xfrm>
          <a:noFill/>
          <a:ln/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Nakreslete rezonanční křivky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7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Blahovec	Elektrotechnika 2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2"/>
              </a:rPr>
              <a:t>http://www.leifiphysik.de/index.php</a:t>
            </a:r>
            <a:endParaRPr lang="cs-CZ" altLang="cs-CZ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3"/>
              </a:rPr>
              <a:t>http://www.zum.de/dwu/umaptg.htm</a:t>
            </a:r>
            <a:endParaRPr lang="cs-CZ" altLang="cs-CZ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ideální cívky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2771775" y="1052513"/>
            <a:ext cx="62642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 Skutečná cívka má činný odpor 200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 a indukčnost 2,5 H. Vypočítejte celkovou impedanci, cos , proud a napětí na ideální cívce a činném odporu. Napětí zdroje je 100V/50Hz.</a:t>
            </a:r>
          </a:p>
        </p:txBody>
      </p:sp>
      <p:grpSp>
        <p:nvGrpSpPr>
          <p:cNvPr id="438276" name="Group 4"/>
          <p:cNvGrpSpPr>
            <a:grpSpLocks/>
          </p:cNvGrpSpPr>
          <p:nvPr/>
        </p:nvGrpSpPr>
        <p:grpSpPr bwMode="auto">
          <a:xfrm>
            <a:off x="107950" y="908050"/>
            <a:ext cx="2562225" cy="2808288"/>
            <a:chOff x="158" y="1026"/>
            <a:chExt cx="1614" cy="1769"/>
          </a:xfrm>
        </p:grpSpPr>
        <p:sp>
          <p:nvSpPr>
            <p:cNvPr id="438277" name="Text Box 5"/>
            <p:cNvSpPr txBox="1">
              <a:spLocks noChangeArrowheads="1"/>
            </p:cNvSpPr>
            <p:nvPr/>
          </p:nvSpPr>
          <p:spPr bwMode="auto">
            <a:xfrm>
              <a:off x="476" y="102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8278" name="Oval 6"/>
            <p:cNvSpPr>
              <a:spLocks noChangeAspect="1" noChangeArrowheads="1"/>
            </p:cNvSpPr>
            <p:nvPr/>
          </p:nvSpPr>
          <p:spPr bwMode="auto">
            <a:xfrm>
              <a:off x="158" y="1842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38279" name="Oval 7"/>
            <p:cNvSpPr>
              <a:spLocks noChangeArrowheads="1"/>
            </p:cNvSpPr>
            <p:nvPr/>
          </p:nvSpPr>
          <p:spPr bwMode="auto">
            <a:xfrm>
              <a:off x="1113" y="131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8280" name="Oval 8"/>
            <p:cNvSpPr>
              <a:spLocks noChangeArrowheads="1"/>
            </p:cNvSpPr>
            <p:nvPr/>
          </p:nvSpPr>
          <p:spPr bwMode="auto">
            <a:xfrm>
              <a:off x="1114" y="270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8281" name="AutoShape 9"/>
            <p:cNvCxnSpPr>
              <a:cxnSpLocks noChangeShapeType="1"/>
              <a:stCxn id="438278" idx="4"/>
              <a:endCxn id="438280" idx="2"/>
            </p:cNvCxnSpPr>
            <p:nvPr/>
          </p:nvCxnSpPr>
          <p:spPr bwMode="auto">
            <a:xfrm rot="16200000" flipH="1">
              <a:off x="488" y="2136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8282" name="Line 10"/>
            <p:cNvSpPr>
              <a:spLocks noChangeShapeType="1"/>
            </p:cNvSpPr>
            <p:nvPr/>
          </p:nvSpPr>
          <p:spPr bwMode="auto">
            <a:xfrm>
              <a:off x="657" y="170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8283" name="Line 11"/>
            <p:cNvSpPr>
              <a:spLocks noChangeShapeType="1"/>
            </p:cNvSpPr>
            <p:nvPr/>
          </p:nvSpPr>
          <p:spPr bwMode="auto">
            <a:xfrm>
              <a:off x="430" y="1253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8284" name="Text Box 12"/>
            <p:cNvSpPr txBox="1">
              <a:spLocks noChangeArrowheads="1"/>
            </p:cNvSpPr>
            <p:nvPr/>
          </p:nvSpPr>
          <p:spPr bwMode="auto">
            <a:xfrm>
              <a:off x="1610" y="1570"/>
              <a:ext cx="1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38285" name="AutoShape 13"/>
            <p:cNvCxnSpPr>
              <a:cxnSpLocks noChangeShapeType="1"/>
              <a:stCxn id="438278" idx="0"/>
              <a:endCxn id="438279" idx="2"/>
            </p:cNvCxnSpPr>
            <p:nvPr/>
          </p:nvCxnSpPr>
          <p:spPr bwMode="auto">
            <a:xfrm rot="16200000">
              <a:off x="499" y="1228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8286" name="Text Box 14"/>
            <p:cNvSpPr txBox="1">
              <a:spLocks noChangeArrowheads="1"/>
            </p:cNvSpPr>
            <p:nvPr/>
          </p:nvSpPr>
          <p:spPr bwMode="auto">
            <a:xfrm>
              <a:off x="660" y="192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38287" name="Group 15"/>
            <p:cNvGrpSpPr>
              <a:grpSpLocks/>
            </p:cNvGrpSpPr>
            <p:nvPr/>
          </p:nvGrpSpPr>
          <p:grpSpPr bwMode="auto">
            <a:xfrm rot="5400000">
              <a:off x="1314" y="1677"/>
              <a:ext cx="410" cy="69"/>
              <a:chOff x="294" y="3589"/>
              <a:chExt cx="410" cy="69"/>
            </a:xfrm>
          </p:grpSpPr>
          <p:grpSp>
            <p:nvGrpSpPr>
              <p:cNvPr id="438288" name="Group 16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438289" name="Arc 17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8290" name="Arc 18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8291" name="Group 19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438292" name="Arc 2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8293" name="Arc 2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438294" name="Group 22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438295" name="Arc 23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438296" name="Arc 24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438297" name="Rectangle 25"/>
            <p:cNvSpPr>
              <a:spLocks noChangeArrowheads="1"/>
            </p:cNvSpPr>
            <p:nvPr/>
          </p:nvSpPr>
          <p:spPr bwMode="auto">
            <a:xfrm>
              <a:off x="1429" y="2160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8298" name="AutoShape 26"/>
            <p:cNvCxnSpPr>
              <a:cxnSpLocks noChangeShapeType="1"/>
              <a:stCxn id="438280" idx="6"/>
              <a:endCxn id="438297" idx="2"/>
            </p:cNvCxnSpPr>
            <p:nvPr/>
          </p:nvCxnSpPr>
          <p:spPr bwMode="auto">
            <a:xfrm flipV="1">
              <a:off x="1217" y="2535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8299" name="Line 27"/>
            <p:cNvSpPr>
              <a:spLocks noChangeShapeType="1"/>
            </p:cNvSpPr>
            <p:nvPr/>
          </p:nvSpPr>
          <p:spPr bwMode="auto">
            <a:xfrm>
              <a:off x="1496" y="1926"/>
              <a:ext cx="0" cy="22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8300" name="Freeform 28"/>
            <p:cNvSpPr>
              <a:spLocks/>
            </p:cNvSpPr>
            <p:nvPr/>
          </p:nvSpPr>
          <p:spPr bwMode="auto">
            <a:xfrm>
              <a:off x="1202" y="1360"/>
              <a:ext cx="272" cy="165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8301" name="Line 29"/>
            <p:cNvSpPr>
              <a:spLocks noChangeShapeType="1"/>
            </p:cNvSpPr>
            <p:nvPr/>
          </p:nvSpPr>
          <p:spPr bwMode="auto">
            <a:xfrm>
              <a:off x="1292" y="1525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8302" name="Line 30"/>
            <p:cNvSpPr>
              <a:spLocks noChangeShapeType="1"/>
            </p:cNvSpPr>
            <p:nvPr/>
          </p:nvSpPr>
          <p:spPr bwMode="auto">
            <a:xfrm>
              <a:off x="1292" y="2160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8303" name="Text Box 31"/>
            <p:cNvSpPr txBox="1">
              <a:spLocks noChangeArrowheads="1"/>
            </p:cNvSpPr>
            <p:nvPr/>
          </p:nvSpPr>
          <p:spPr bwMode="auto">
            <a:xfrm>
              <a:off x="1042" y="1525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L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8304" name="Text Box 32"/>
            <p:cNvSpPr txBox="1">
              <a:spLocks noChangeArrowheads="1"/>
            </p:cNvSpPr>
            <p:nvPr/>
          </p:nvSpPr>
          <p:spPr bwMode="auto">
            <a:xfrm>
              <a:off x="1020" y="2205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8305" name="Text Box 33"/>
            <p:cNvSpPr txBox="1">
              <a:spLocks noChangeArrowheads="1"/>
            </p:cNvSpPr>
            <p:nvPr/>
          </p:nvSpPr>
          <p:spPr bwMode="auto">
            <a:xfrm>
              <a:off x="1610" y="220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2771775" y="2565400"/>
            <a:ext cx="5472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Ověření výpočtu – určení celkového napětí: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38308" name="Rectangle 36"/>
          <p:cNvSpPr>
            <a:spLocks noChangeArrowheads="1"/>
          </p:cNvSpPr>
          <p:nvPr/>
        </p:nvSpPr>
        <p:spPr bwMode="auto">
          <a:xfrm>
            <a:off x="1258888" y="4076700"/>
            <a:ext cx="2592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38309" name="Object 37"/>
          <p:cNvGraphicFramePr>
            <a:graphicFrameLocks noChangeAspect="1"/>
          </p:cNvGraphicFramePr>
          <p:nvPr/>
        </p:nvGraphicFramePr>
        <p:xfrm>
          <a:off x="2843213" y="2924175"/>
          <a:ext cx="50974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8" name="Rovnice" r:id="rId3" imgW="2514600" imgH="279360" progId="Equation.3">
                  <p:embed/>
                </p:oleObj>
              </mc:Choice>
              <mc:Fallback>
                <p:oleObj name="Rovnice" r:id="rId3" imgW="2514600" imgH="27936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924175"/>
                        <a:ext cx="5097462" cy="568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250825" y="4222750"/>
            <a:ext cx="2376488" cy="2519363"/>
            <a:chOff x="3560" y="2432"/>
            <a:chExt cx="1497" cy="1587"/>
          </a:xfrm>
        </p:grpSpPr>
        <p:grpSp>
          <p:nvGrpSpPr>
            <p:cNvPr id="438316" name="Group 44"/>
            <p:cNvGrpSpPr>
              <a:grpSpLocks/>
            </p:cNvGrpSpPr>
            <p:nvPr/>
          </p:nvGrpSpPr>
          <p:grpSpPr bwMode="auto">
            <a:xfrm>
              <a:off x="3560" y="2749"/>
              <a:ext cx="1270" cy="1134"/>
              <a:chOff x="3470" y="2432"/>
              <a:chExt cx="1270" cy="1134"/>
            </a:xfrm>
          </p:grpSpPr>
          <p:sp>
            <p:nvSpPr>
              <p:cNvPr id="438317" name="Line 45"/>
              <p:cNvSpPr>
                <a:spLocks noChangeShapeType="1"/>
              </p:cNvSpPr>
              <p:nvPr/>
            </p:nvSpPr>
            <p:spPr bwMode="auto">
              <a:xfrm>
                <a:off x="3470" y="2432"/>
                <a:ext cx="0" cy="113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8318" name="Line 46"/>
              <p:cNvSpPr>
                <a:spLocks noChangeShapeType="1"/>
              </p:cNvSpPr>
              <p:nvPr/>
            </p:nvSpPr>
            <p:spPr bwMode="auto">
              <a:xfrm>
                <a:off x="3470" y="3339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38319" name="Line 47"/>
            <p:cNvSpPr>
              <a:spLocks noChangeShapeType="1"/>
            </p:cNvSpPr>
            <p:nvPr/>
          </p:nvSpPr>
          <p:spPr bwMode="auto">
            <a:xfrm>
              <a:off x="3560" y="3638"/>
              <a:ext cx="454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8320" name="Text Box 48"/>
            <p:cNvSpPr txBox="1">
              <a:spLocks noChangeArrowheads="1"/>
            </p:cNvSpPr>
            <p:nvPr/>
          </p:nvSpPr>
          <p:spPr bwMode="auto">
            <a:xfrm>
              <a:off x="3663" y="3717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8321" name="Line 49"/>
            <p:cNvSpPr>
              <a:spLocks noChangeShapeType="1"/>
            </p:cNvSpPr>
            <p:nvPr/>
          </p:nvSpPr>
          <p:spPr bwMode="auto">
            <a:xfrm>
              <a:off x="3560" y="3702"/>
              <a:ext cx="149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8322" name="Text Box 50"/>
            <p:cNvSpPr txBox="1">
              <a:spLocks noChangeArrowheads="1"/>
            </p:cNvSpPr>
            <p:nvPr/>
          </p:nvSpPr>
          <p:spPr bwMode="auto">
            <a:xfrm>
              <a:off x="4830" y="3762"/>
              <a:ext cx="9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Î</a:t>
              </a:r>
            </a:p>
          </p:txBody>
        </p:sp>
        <p:grpSp>
          <p:nvGrpSpPr>
            <p:cNvPr id="438323" name="Group 51"/>
            <p:cNvGrpSpPr>
              <a:grpSpLocks/>
            </p:cNvGrpSpPr>
            <p:nvPr/>
          </p:nvGrpSpPr>
          <p:grpSpPr bwMode="auto">
            <a:xfrm>
              <a:off x="4241" y="2750"/>
              <a:ext cx="318" cy="318"/>
              <a:chOff x="838" y="1525"/>
              <a:chExt cx="318" cy="318"/>
            </a:xfrm>
          </p:grpSpPr>
          <p:sp>
            <p:nvSpPr>
              <p:cNvPr id="438324" name="Arc 52"/>
              <p:cNvSpPr>
                <a:spLocks/>
              </p:cNvSpPr>
              <p:nvPr/>
            </p:nvSpPr>
            <p:spPr bwMode="auto">
              <a:xfrm rot="10800000" flipH="1" flipV="1">
                <a:off x="838" y="152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8325" name="Text Box 53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38326" name="Line 54"/>
            <p:cNvSpPr>
              <a:spLocks noChangeShapeType="1"/>
            </p:cNvSpPr>
            <p:nvPr/>
          </p:nvSpPr>
          <p:spPr bwMode="auto">
            <a:xfrm rot="16200000">
              <a:off x="3389" y="3033"/>
              <a:ext cx="1202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8327" name="Text Box 55"/>
            <p:cNvSpPr txBox="1">
              <a:spLocks noChangeArrowheads="1"/>
            </p:cNvSpPr>
            <p:nvPr/>
          </p:nvSpPr>
          <p:spPr bwMode="auto">
            <a:xfrm>
              <a:off x="4014" y="3203"/>
              <a:ext cx="24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L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8328" name="Line 56"/>
            <p:cNvSpPr>
              <a:spLocks noChangeShapeType="1"/>
            </p:cNvSpPr>
            <p:nvPr/>
          </p:nvSpPr>
          <p:spPr bwMode="auto">
            <a:xfrm flipV="1">
              <a:off x="3560" y="2432"/>
              <a:ext cx="454" cy="1195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8329" name="Text Box 57"/>
            <p:cNvSpPr txBox="1">
              <a:spLocks noChangeArrowheads="1"/>
            </p:cNvSpPr>
            <p:nvPr/>
          </p:nvSpPr>
          <p:spPr bwMode="auto">
            <a:xfrm>
              <a:off x="3606" y="2795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8330" name="Freeform 58"/>
            <p:cNvSpPr>
              <a:spLocks/>
            </p:cNvSpPr>
            <p:nvPr/>
          </p:nvSpPr>
          <p:spPr bwMode="auto">
            <a:xfrm>
              <a:off x="3651" y="3385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8331" name="Text Box 59"/>
            <p:cNvSpPr txBox="1">
              <a:spLocks noChangeArrowheads="1"/>
            </p:cNvSpPr>
            <p:nvPr/>
          </p:nvSpPr>
          <p:spPr bwMode="auto">
            <a:xfrm>
              <a:off x="3606" y="3385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38333" name="Rectangle 61"/>
          <p:cNvSpPr>
            <a:spLocks noChangeArrowheads="1"/>
          </p:cNvSpPr>
          <p:nvPr/>
        </p:nvSpPr>
        <p:spPr bwMode="auto">
          <a:xfrm>
            <a:off x="2843213" y="4564063"/>
            <a:ext cx="2016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cos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38334" name="Object 62"/>
          <p:cNvGraphicFramePr>
            <a:graphicFrameLocks noChangeAspect="1"/>
          </p:cNvGraphicFramePr>
          <p:nvPr/>
        </p:nvGraphicFramePr>
        <p:xfrm>
          <a:off x="4787900" y="4437063"/>
          <a:ext cx="34956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9" name="Rovnice" r:id="rId5" imgW="1942920" imgH="393480" progId="Equation.3">
                  <p:embed/>
                </p:oleObj>
              </mc:Choice>
              <mc:Fallback>
                <p:oleObj name="Rovnice" r:id="rId5" imgW="194292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437063"/>
                        <a:ext cx="3495675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3994150" y="5373688"/>
            <a:ext cx="42497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praxi se cos 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 nazývá účiník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8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51838" cy="1368425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ideálního kondenzátoru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2843213" y="1773238"/>
            <a:ext cx="3960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Výpočet kapacitní reaktance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6980238" y="1644650"/>
          <a:ext cx="13366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03" name="Rovnice" r:id="rId3" imgW="749160" imgH="393480" progId="Equation.3">
                  <p:embed/>
                </p:oleObj>
              </mc:Choice>
              <mc:Fallback>
                <p:oleObj name="Rovnice" r:id="rId3" imgW="749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1644650"/>
                        <a:ext cx="1336675" cy="704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31" name="Rectangle 35"/>
          <p:cNvSpPr>
            <a:spLocks noChangeArrowheads="1"/>
          </p:cNvSpPr>
          <p:nvPr/>
        </p:nvSpPr>
        <p:spPr bwMode="auto">
          <a:xfrm>
            <a:off x="2843213" y="2474913"/>
            <a:ext cx="56165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Oba prvky jsou zapojeny do série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prochází přes ně stejný proud.</a:t>
            </a:r>
          </a:p>
        </p:txBody>
      </p:sp>
      <p:sp>
        <p:nvSpPr>
          <p:cNvPr id="439332" name="Rectangle 36"/>
          <p:cNvSpPr>
            <a:spLocks noChangeArrowheads="1"/>
          </p:cNvSpPr>
          <p:nvPr/>
        </p:nvSpPr>
        <p:spPr bwMode="auto">
          <a:xfrm>
            <a:off x="179388" y="4292600"/>
            <a:ext cx="5472112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Fázorový diagram kreslíme od proudu.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Napětí na rezistoru je ve fázi s proudem,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napětí na kondenzátoru je zpožděno o  90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Výsledný fázor napětí je součtem dílčích obou fázorů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39356" name="Group 60"/>
          <p:cNvGrpSpPr>
            <a:grpSpLocks/>
          </p:cNvGrpSpPr>
          <p:nvPr/>
        </p:nvGrpSpPr>
        <p:grpSpPr bwMode="auto">
          <a:xfrm>
            <a:off x="6300788" y="3643313"/>
            <a:ext cx="2016125" cy="1800225"/>
            <a:chOff x="3969" y="2840"/>
            <a:chExt cx="1270" cy="1134"/>
          </a:xfrm>
        </p:grpSpPr>
        <p:sp>
          <p:nvSpPr>
            <p:cNvPr id="439334" name="Line 38"/>
            <p:cNvSpPr>
              <a:spLocks noChangeShapeType="1"/>
            </p:cNvSpPr>
            <p:nvPr/>
          </p:nvSpPr>
          <p:spPr bwMode="auto">
            <a:xfrm>
              <a:off x="3969" y="2840"/>
              <a:ext cx="0" cy="11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9335" name="Line 39"/>
            <p:cNvSpPr>
              <a:spLocks noChangeShapeType="1"/>
            </p:cNvSpPr>
            <p:nvPr/>
          </p:nvSpPr>
          <p:spPr bwMode="auto">
            <a:xfrm>
              <a:off x="3969" y="3066"/>
              <a:ext cx="127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39336" name="Line 40"/>
          <p:cNvSpPr>
            <a:spLocks noChangeShapeType="1"/>
          </p:cNvSpPr>
          <p:nvPr/>
        </p:nvSpPr>
        <p:spPr bwMode="auto">
          <a:xfrm>
            <a:off x="6300788" y="4065588"/>
            <a:ext cx="1871662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9337" name="Text Box 41"/>
          <p:cNvSpPr txBox="1">
            <a:spLocks noChangeArrowheads="1"/>
          </p:cNvSpPr>
          <p:nvPr/>
        </p:nvSpPr>
        <p:spPr bwMode="auto">
          <a:xfrm>
            <a:off x="7615238" y="4100513"/>
            <a:ext cx="4127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Û</a:t>
            </a:r>
            <a:r>
              <a:rPr lang="cs-CZ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39338" name="Line 42"/>
          <p:cNvSpPr>
            <a:spLocks noChangeShapeType="1"/>
          </p:cNvSpPr>
          <p:nvPr/>
        </p:nvSpPr>
        <p:spPr bwMode="auto">
          <a:xfrm>
            <a:off x="6300788" y="3957638"/>
            <a:ext cx="23764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9339" name="Text Box 43"/>
          <p:cNvSpPr txBox="1">
            <a:spLocks noChangeArrowheads="1"/>
          </p:cNvSpPr>
          <p:nvPr/>
        </p:nvSpPr>
        <p:spPr bwMode="auto">
          <a:xfrm>
            <a:off x="8316913" y="3500438"/>
            <a:ext cx="1492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3399"/>
                </a:solidFill>
                <a:effectLst/>
                <a:cs typeface="Arial" panose="020B0604020202020204" pitchFamily="34" charset="0"/>
              </a:rPr>
              <a:t>Î</a:t>
            </a:r>
          </a:p>
        </p:txBody>
      </p:sp>
      <p:grpSp>
        <p:nvGrpSpPr>
          <p:cNvPr id="439340" name="Group 44"/>
          <p:cNvGrpSpPr>
            <a:grpSpLocks/>
          </p:cNvGrpSpPr>
          <p:nvPr/>
        </p:nvGrpSpPr>
        <p:grpSpPr bwMode="auto">
          <a:xfrm>
            <a:off x="8316913" y="3141663"/>
            <a:ext cx="504825" cy="504825"/>
            <a:chOff x="838" y="1525"/>
            <a:chExt cx="318" cy="318"/>
          </a:xfrm>
        </p:grpSpPr>
        <p:sp>
          <p:nvSpPr>
            <p:cNvPr id="439341" name="Arc 45"/>
            <p:cNvSpPr>
              <a:spLocks/>
            </p:cNvSpPr>
            <p:nvPr/>
          </p:nvSpPr>
          <p:spPr bwMode="auto">
            <a:xfrm rot="10800000" flipH="1" flipV="1">
              <a:off x="838" y="1525"/>
              <a:ext cx="318" cy="3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9342" name="Text Box 46"/>
            <p:cNvSpPr txBox="1">
              <a:spLocks noChangeArrowheads="1"/>
            </p:cNvSpPr>
            <p:nvPr/>
          </p:nvSpPr>
          <p:spPr bwMode="auto">
            <a:xfrm>
              <a:off x="884" y="1525"/>
              <a:ext cx="16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</a:t>
              </a:r>
            </a:p>
          </p:txBody>
        </p:sp>
      </p:grpSp>
      <p:sp>
        <p:nvSpPr>
          <p:cNvPr id="439343" name="Line 47"/>
          <p:cNvSpPr>
            <a:spLocks noChangeShapeType="1"/>
          </p:cNvSpPr>
          <p:nvPr/>
        </p:nvSpPr>
        <p:spPr bwMode="auto">
          <a:xfrm rot="5400000">
            <a:off x="7539037" y="4705351"/>
            <a:ext cx="1260475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9344" name="Text Box 48"/>
          <p:cNvSpPr txBox="1">
            <a:spLocks noChangeArrowheads="1"/>
          </p:cNvSpPr>
          <p:nvPr/>
        </p:nvSpPr>
        <p:spPr bwMode="auto">
          <a:xfrm>
            <a:off x="8191500" y="4579938"/>
            <a:ext cx="4127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Û</a:t>
            </a:r>
            <a:r>
              <a:rPr lang="cs-CZ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C</a:t>
            </a:r>
            <a:endParaRPr lang="en-US" altLang="cs-CZ" sz="2200" b="1" baseline="-25000" dirty="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39345" name="Line 49"/>
          <p:cNvSpPr>
            <a:spLocks noChangeShapeType="1"/>
          </p:cNvSpPr>
          <p:nvPr/>
        </p:nvSpPr>
        <p:spPr bwMode="auto">
          <a:xfrm>
            <a:off x="6300788" y="4076700"/>
            <a:ext cx="1871662" cy="1223963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 type="none" w="med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9346" name="Text Box 50"/>
          <p:cNvSpPr txBox="1">
            <a:spLocks noChangeArrowheads="1"/>
          </p:cNvSpPr>
          <p:nvPr/>
        </p:nvSpPr>
        <p:spPr bwMode="auto">
          <a:xfrm>
            <a:off x="6877050" y="4603750"/>
            <a:ext cx="2746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Û</a:t>
            </a:r>
            <a:endParaRPr lang="en-US" altLang="cs-CZ" sz="2200" b="1" baseline="-25000">
              <a:solidFill>
                <a:schemeClr val="bg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439347" name="Object 51"/>
          <p:cNvGraphicFramePr>
            <a:graphicFrameLocks noChangeAspect="1"/>
          </p:cNvGraphicFramePr>
          <p:nvPr/>
        </p:nvGraphicFramePr>
        <p:xfrm>
          <a:off x="1979613" y="5734050"/>
          <a:ext cx="1905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04" name="Rovnice" r:id="rId5" imgW="812520" imgH="253800" progId="Equation.3">
                  <p:embed/>
                </p:oleObj>
              </mc:Choice>
              <mc:Fallback>
                <p:oleObj name="Rovnice" r:id="rId5" imgW="812520" imgH="2538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734050"/>
                        <a:ext cx="1905000" cy="596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48" name="Freeform 52"/>
          <p:cNvSpPr>
            <a:spLocks/>
          </p:cNvSpPr>
          <p:nvPr/>
        </p:nvSpPr>
        <p:spPr bwMode="auto">
          <a:xfrm rot="3600000">
            <a:off x="6877050" y="4111626"/>
            <a:ext cx="287337" cy="360362"/>
          </a:xfrm>
          <a:custGeom>
            <a:avLst/>
            <a:gdLst>
              <a:gd name="T0" fmla="*/ 0 w 181"/>
              <a:gd name="T1" fmla="*/ 0 h 227"/>
              <a:gd name="T2" fmla="*/ 136 w 181"/>
              <a:gd name="T3" fmla="*/ 91 h 227"/>
              <a:gd name="T4" fmla="*/ 181 w 181"/>
              <a:gd name="T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" h="227">
                <a:moveTo>
                  <a:pt x="0" y="0"/>
                </a:moveTo>
                <a:cubicBezTo>
                  <a:pt x="53" y="26"/>
                  <a:pt x="106" y="53"/>
                  <a:pt x="136" y="91"/>
                </a:cubicBezTo>
                <a:cubicBezTo>
                  <a:pt x="166" y="129"/>
                  <a:pt x="173" y="178"/>
                  <a:pt x="181" y="227"/>
                </a:cubicBez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9349" name="Text Box 53"/>
          <p:cNvSpPr txBox="1">
            <a:spLocks noChangeArrowheads="1"/>
          </p:cNvSpPr>
          <p:nvPr/>
        </p:nvSpPr>
        <p:spPr bwMode="auto">
          <a:xfrm>
            <a:off x="6778625" y="4003675"/>
            <a:ext cx="2413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</a:t>
            </a:r>
            <a:endParaRPr lang="en-US" altLang="cs-CZ" sz="2200" b="1" baseline="-25000" dirty="0">
              <a:solidFill>
                <a:schemeClr val="bg2"/>
              </a:solidFill>
              <a:effectLst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39355" name="Group 59"/>
          <p:cNvGrpSpPr>
            <a:grpSpLocks/>
          </p:cNvGrpSpPr>
          <p:nvPr/>
        </p:nvGrpSpPr>
        <p:grpSpPr bwMode="auto">
          <a:xfrm>
            <a:off x="107950" y="1196975"/>
            <a:ext cx="2562225" cy="2808288"/>
            <a:chOff x="68" y="754"/>
            <a:chExt cx="1614" cy="1769"/>
          </a:xfrm>
        </p:grpSpPr>
        <p:sp>
          <p:nvSpPr>
            <p:cNvPr id="439302" name="Text Box 6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9303" name="Oval 7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39304" name="Oval 8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9305" name="Oval 9"/>
            <p:cNvSpPr>
              <a:spLocks noChangeArrowheads="1"/>
            </p:cNvSpPr>
            <p:nvPr/>
          </p:nvSpPr>
          <p:spPr bwMode="auto">
            <a:xfrm>
              <a:off x="1024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9306" name="AutoShape 10"/>
            <p:cNvCxnSpPr>
              <a:cxnSpLocks noChangeShapeType="1"/>
              <a:stCxn id="439303" idx="4"/>
              <a:endCxn id="439305" idx="2"/>
            </p:cNvCxnSpPr>
            <p:nvPr/>
          </p:nvCxnSpPr>
          <p:spPr bwMode="auto">
            <a:xfrm rot="16200000" flipH="1">
              <a:off x="398" y="1864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9307" name="Line 11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9308" name="Line 12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9309" name="Text Box 13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39310" name="AutoShape 14"/>
            <p:cNvCxnSpPr>
              <a:cxnSpLocks noChangeShapeType="1"/>
              <a:stCxn id="439303" idx="0"/>
              <a:endCxn id="439304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9311" name="Text Box 15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9322" name="Rectangle 26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39323" name="AutoShape 27"/>
            <p:cNvCxnSpPr>
              <a:cxnSpLocks noChangeShapeType="1"/>
              <a:stCxn id="439305" idx="6"/>
              <a:endCxn id="439322" idx="2"/>
            </p:cNvCxnSpPr>
            <p:nvPr/>
          </p:nvCxnSpPr>
          <p:spPr bwMode="auto">
            <a:xfrm flipV="1">
              <a:off x="1127" y="2263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9324" name="Line 28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9325" name="Freeform 29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9326" name="Line 30"/>
            <p:cNvSpPr>
              <a:spLocks noChangeShapeType="1"/>
            </p:cNvSpPr>
            <p:nvPr/>
          </p:nvSpPr>
          <p:spPr bwMode="auto">
            <a:xfrm>
              <a:off x="1202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9327" name="Line 31"/>
            <p:cNvSpPr>
              <a:spLocks noChangeShapeType="1"/>
            </p:cNvSpPr>
            <p:nvPr/>
          </p:nvSpPr>
          <p:spPr bwMode="auto">
            <a:xfrm>
              <a:off x="1202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39328" name="Text Box 32"/>
            <p:cNvSpPr txBox="1">
              <a:spLocks noChangeArrowheads="1"/>
            </p:cNvSpPr>
            <p:nvPr/>
          </p:nvSpPr>
          <p:spPr bwMode="auto">
            <a:xfrm>
              <a:off x="952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9329" name="Text Box 33"/>
            <p:cNvSpPr txBox="1">
              <a:spLocks noChangeArrowheads="1"/>
            </p:cNvSpPr>
            <p:nvPr/>
          </p:nvSpPr>
          <p:spPr bwMode="auto">
            <a:xfrm>
              <a:off x="930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39330" name="Text Box 34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39354" name="Group 58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39350" name="Line 54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9351" name="Line 55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9352" name="Line 56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39353" name="Line 57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439357" name="Picture 61" descr="MC9003474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534025"/>
            <a:ext cx="129540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3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  <p:bldP spid="439336" grpId="0" animBg="1"/>
      <p:bldP spid="439337" grpId="0"/>
      <p:bldP spid="439338" grpId="0" animBg="1"/>
      <p:bldP spid="439339" grpId="0"/>
      <p:bldP spid="439343" grpId="0" animBg="1"/>
      <p:bldP spid="439344" grpId="0"/>
      <p:bldP spid="439345" grpId="0" animBg="1"/>
      <p:bldP spid="439346" grpId="0"/>
      <p:bldP spid="439348" grpId="0" animBg="1"/>
      <p:bldP spid="4393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719137"/>
          </a:xfrm>
        </p:spPr>
        <p:txBody>
          <a:bodyPr/>
          <a:lstStyle/>
          <a:p>
            <a:r>
              <a:rPr lang="cs-CZ" altLang="cs-CZ" sz="27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Sériové zapojení ideálního rezistoru a kondenzátoru</a:t>
            </a:r>
            <a:endParaRPr lang="cs-CZ" altLang="cs-CZ" sz="27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2771775" y="1052513"/>
            <a:ext cx="6048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základě fázorové diagramu lze v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sériovém obvodu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nakreslit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trojúhelník napětí</a:t>
            </a:r>
          </a:p>
        </p:txBody>
      </p:sp>
      <p:grpSp>
        <p:nvGrpSpPr>
          <p:cNvPr id="440371" name="Group 51"/>
          <p:cNvGrpSpPr>
            <a:grpSpLocks/>
          </p:cNvGrpSpPr>
          <p:nvPr/>
        </p:nvGrpSpPr>
        <p:grpSpPr bwMode="auto">
          <a:xfrm>
            <a:off x="6659563" y="1916113"/>
            <a:ext cx="2190750" cy="1800225"/>
            <a:chOff x="4195" y="1207"/>
            <a:chExt cx="1380" cy="1134"/>
          </a:xfrm>
        </p:grpSpPr>
        <p:sp>
          <p:nvSpPr>
            <p:cNvPr id="440372" name="Text Box 52"/>
            <p:cNvSpPr txBox="1">
              <a:spLocks noChangeArrowheads="1"/>
            </p:cNvSpPr>
            <p:nvPr/>
          </p:nvSpPr>
          <p:spPr bwMode="auto">
            <a:xfrm>
              <a:off x="4661" y="2084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>
                  <a:solidFill>
                    <a:schemeClr val="accent2">
                      <a:lumMod val="50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r>
                <a:rPr lang="cs-CZ" altLang="cs-CZ" sz="2200" b="1" baseline="-25000">
                  <a:solidFill>
                    <a:schemeClr val="accent2">
                      <a:lumMod val="50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0373" name="Text Box 53"/>
            <p:cNvSpPr txBox="1">
              <a:spLocks noChangeArrowheads="1"/>
            </p:cNvSpPr>
            <p:nvPr/>
          </p:nvSpPr>
          <p:spPr bwMode="auto">
            <a:xfrm>
              <a:off x="5315" y="1479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accent2">
                      <a:lumMod val="50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r>
                <a:rPr lang="cs-CZ" altLang="cs-CZ" sz="2200" b="1" baseline="-25000" dirty="0">
                  <a:solidFill>
                    <a:schemeClr val="accent2">
                      <a:lumMod val="50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0374" name="Text Box 54"/>
            <p:cNvSpPr txBox="1">
              <a:spLocks noChangeArrowheads="1"/>
            </p:cNvSpPr>
            <p:nvPr/>
          </p:nvSpPr>
          <p:spPr bwMode="auto">
            <a:xfrm>
              <a:off x="4558" y="1434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200" b="1" dirty="0">
                  <a:solidFill>
                    <a:schemeClr val="accent2">
                      <a:lumMod val="50000"/>
                    </a:schemeClr>
                  </a:solidFill>
                  <a:effectLst/>
                  <a:cs typeface="Arial" panose="020B0604020202020204" pitchFamily="34" charset="0"/>
                </a:rPr>
                <a:t>U</a:t>
              </a:r>
              <a:endParaRPr lang="en-US" altLang="cs-CZ" sz="2200" b="1" baseline="-25000" dirty="0">
                <a:solidFill>
                  <a:schemeClr val="accent2">
                    <a:lumMod val="50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0375" name="AutoShape 55"/>
            <p:cNvSpPr>
              <a:spLocks noChangeArrowheads="1"/>
            </p:cNvSpPr>
            <p:nvPr/>
          </p:nvSpPr>
          <p:spPr bwMode="auto">
            <a:xfrm rot="16200000">
              <a:off x="4331" y="1071"/>
              <a:ext cx="862" cy="1134"/>
            </a:xfrm>
            <a:prstGeom prst="rtTriangle">
              <a:avLst/>
            </a:prstGeom>
            <a:noFill/>
            <a:ln w="38100" algn="ctr">
              <a:solidFill>
                <a:schemeClr val="accent2">
                  <a:lumMod val="50000"/>
                </a:schemeClr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0376" name="Freeform 56"/>
            <p:cNvSpPr>
              <a:spLocks/>
            </p:cNvSpPr>
            <p:nvPr/>
          </p:nvSpPr>
          <p:spPr bwMode="auto">
            <a:xfrm>
              <a:off x="4513" y="1827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377" name="Text Box 57"/>
            <p:cNvSpPr txBox="1">
              <a:spLocks noChangeArrowheads="1"/>
            </p:cNvSpPr>
            <p:nvPr/>
          </p:nvSpPr>
          <p:spPr bwMode="auto">
            <a:xfrm>
              <a:off x="4422" y="1797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40378" name="Rectangle 58"/>
          <p:cNvSpPr>
            <a:spLocks noChangeArrowheads="1"/>
          </p:cNvSpPr>
          <p:nvPr/>
        </p:nvSpPr>
        <p:spPr bwMode="auto">
          <a:xfrm>
            <a:off x="2843213" y="1916113"/>
            <a:ext cx="43211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výpočet jednotlivých složek a úhlu lze použít Pythagorovu větu nebo funkce úhlu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  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0379" name="Rectangle 59"/>
          <p:cNvSpPr>
            <a:spLocks noChangeArrowheads="1"/>
          </p:cNvSpPr>
          <p:nvPr/>
        </p:nvSpPr>
        <p:spPr bwMode="auto">
          <a:xfrm>
            <a:off x="3276600" y="3860800"/>
            <a:ext cx="56880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Určení celkového napětí pomocí Pythagorovy věty: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40380" name="Object 60"/>
          <p:cNvGraphicFramePr>
            <a:graphicFrameLocks noChangeAspect="1"/>
          </p:cNvGraphicFramePr>
          <p:nvPr/>
        </p:nvGraphicFramePr>
        <p:xfrm>
          <a:off x="4211638" y="4278313"/>
          <a:ext cx="22034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8" name="Rovnice" r:id="rId3" imgW="939600" imgH="291960" progId="Equation.3">
                  <p:embed/>
                </p:oleObj>
              </mc:Choice>
              <mc:Fallback>
                <p:oleObj name="Rovnice" r:id="rId3" imgW="939600" imgH="2919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278313"/>
                        <a:ext cx="2203450" cy="687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1" name="Rectangle 61"/>
          <p:cNvSpPr>
            <a:spLocks noChangeArrowheads="1"/>
          </p:cNvSpPr>
          <p:nvPr/>
        </p:nvSpPr>
        <p:spPr bwMode="auto">
          <a:xfrm>
            <a:off x="3203575" y="5084763"/>
            <a:ext cx="5688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úpravě (stejný proud přes oba prvky):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40382" name="Object 62"/>
          <p:cNvGraphicFramePr>
            <a:graphicFrameLocks noChangeAspect="1"/>
          </p:cNvGraphicFramePr>
          <p:nvPr/>
        </p:nvGraphicFramePr>
        <p:xfrm>
          <a:off x="3190875" y="5502275"/>
          <a:ext cx="58435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9" name="Rovnice" r:id="rId5" imgW="2831760" imgH="291960" progId="Equation.3">
                  <p:embed/>
                </p:oleObj>
              </mc:Choice>
              <mc:Fallback>
                <p:oleObj name="Rovnice" r:id="rId5" imgW="2831760" imgH="29196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5502275"/>
                        <a:ext cx="5843588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3" name="Rectangle 63"/>
          <p:cNvSpPr>
            <a:spLocks noChangeArrowheads="1"/>
          </p:cNvSpPr>
          <p:nvPr/>
        </p:nvSpPr>
        <p:spPr bwMode="auto">
          <a:xfrm>
            <a:off x="3348038" y="6237288"/>
            <a:ext cx="41052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kde Z je impedance obvodu (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).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40384" name="Group 64"/>
          <p:cNvGrpSpPr>
            <a:grpSpLocks/>
          </p:cNvGrpSpPr>
          <p:nvPr/>
        </p:nvGrpSpPr>
        <p:grpSpPr bwMode="auto">
          <a:xfrm>
            <a:off x="179388" y="836613"/>
            <a:ext cx="2562225" cy="2808287"/>
            <a:chOff x="68" y="754"/>
            <a:chExt cx="1614" cy="1769"/>
          </a:xfrm>
        </p:grpSpPr>
        <p:sp>
          <p:nvSpPr>
            <p:cNvPr id="440385" name="Text Box 65"/>
            <p:cNvSpPr txBox="1">
              <a:spLocks noChangeArrowheads="1"/>
            </p:cNvSpPr>
            <p:nvPr/>
          </p:nvSpPr>
          <p:spPr bwMode="auto">
            <a:xfrm>
              <a:off x="386" y="75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Î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0386" name="Oval 66"/>
            <p:cNvSpPr>
              <a:spLocks noChangeAspect="1" noChangeArrowheads="1"/>
            </p:cNvSpPr>
            <p:nvPr/>
          </p:nvSpPr>
          <p:spPr bwMode="auto">
            <a:xfrm>
              <a:off x="68" y="157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40387" name="Oval 67"/>
            <p:cNvSpPr>
              <a:spLocks noChangeArrowheads="1"/>
            </p:cNvSpPr>
            <p:nvPr/>
          </p:nvSpPr>
          <p:spPr bwMode="auto">
            <a:xfrm>
              <a:off x="1023" y="1047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388" name="Oval 68"/>
            <p:cNvSpPr>
              <a:spLocks noChangeArrowheads="1"/>
            </p:cNvSpPr>
            <p:nvPr/>
          </p:nvSpPr>
          <p:spPr bwMode="auto">
            <a:xfrm>
              <a:off x="1024" y="243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0389" name="AutoShape 69"/>
            <p:cNvCxnSpPr>
              <a:cxnSpLocks noChangeShapeType="1"/>
              <a:stCxn id="440386" idx="4"/>
              <a:endCxn id="440388" idx="2"/>
            </p:cNvCxnSpPr>
            <p:nvPr/>
          </p:nvCxnSpPr>
          <p:spPr bwMode="auto">
            <a:xfrm rot="16200000" flipH="1">
              <a:off x="398" y="1864"/>
              <a:ext cx="488" cy="7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390" name="Line 70"/>
            <p:cNvSpPr>
              <a:spLocks noChangeShapeType="1"/>
            </p:cNvSpPr>
            <p:nvPr/>
          </p:nvSpPr>
          <p:spPr bwMode="auto">
            <a:xfrm>
              <a:off x="567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391" name="Line 71"/>
            <p:cNvSpPr>
              <a:spLocks noChangeShapeType="1"/>
            </p:cNvSpPr>
            <p:nvPr/>
          </p:nvSpPr>
          <p:spPr bwMode="auto">
            <a:xfrm>
              <a:off x="340" y="98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392" name="Text Box 72"/>
            <p:cNvSpPr txBox="1">
              <a:spLocks noChangeArrowheads="1"/>
            </p:cNvSpPr>
            <p:nvPr/>
          </p:nvSpPr>
          <p:spPr bwMode="auto">
            <a:xfrm>
              <a:off x="1519" y="129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40393" name="AutoShape 73"/>
            <p:cNvCxnSpPr>
              <a:cxnSpLocks noChangeShapeType="1"/>
              <a:stCxn id="440386" idx="0"/>
              <a:endCxn id="440387" idx="2"/>
            </p:cNvCxnSpPr>
            <p:nvPr/>
          </p:nvCxnSpPr>
          <p:spPr bwMode="auto">
            <a:xfrm rot="16200000">
              <a:off x="409" y="956"/>
              <a:ext cx="465" cy="73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394" name="Text Box 74"/>
            <p:cNvSpPr txBox="1">
              <a:spLocks noChangeArrowheads="1"/>
            </p:cNvSpPr>
            <p:nvPr/>
          </p:nvSpPr>
          <p:spPr bwMode="auto">
            <a:xfrm>
              <a:off x="570" y="165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0395" name="Rectangle 75"/>
            <p:cNvSpPr>
              <a:spLocks noChangeArrowheads="1"/>
            </p:cNvSpPr>
            <p:nvPr/>
          </p:nvSpPr>
          <p:spPr bwMode="auto">
            <a:xfrm>
              <a:off x="1339" y="1888"/>
              <a:ext cx="136" cy="363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440396" name="AutoShape 76"/>
            <p:cNvCxnSpPr>
              <a:cxnSpLocks noChangeShapeType="1"/>
              <a:stCxn id="440388" idx="6"/>
              <a:endCxn id="440395" idx="2"/>
            </p:cNvCxnSpPr>
            <p:nvPr/>
          </p:nvCxnSpPr>
          <p:spPr bwMode="auto">
            <a:xfrm flipV="1">
              <a:off x="1127" y="2263"/>
              <a:ext cx="280" cy="21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397" name="Line 77"/>
            <p:cNvSpPr>
              <a:spLocks noChangeShapeType="1"/>
            </p:cNvSpPr>
            <p:nvPr/>
          </p:nvSpPr>
          <p:spPr bwMode="auto">
            <a:xfrm>
              <a:off x="1406" y="1616"/>
              <a:ext cx="0" cy="2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398" name="Freeform 78"/>
            <p:cNvSpPr>
              <a:spLocks/>
            </p:cNvSpPr>
            <p:nvPr/>
          </p:nvSpPr>
          <p:spPr bwMode="auto">
            <a:xfrm>
              <a:off x="1111" y="1088"/>
              <a:ext cx="296" cy="119"/>
            </a:xfrm>
            <a:custGeom>
              <a:avLst/>
              <a:gdLst>
                <a:gd name="T0" fmla="*/ 272 w 272"/>
                <a:gd name="T1" fmla="*/ 181 h 181"/>
                <a:gd name="T2" fmla="*/ 272 w 272"/>
                <a:gd name="T3" fmla="*/ 0 h 181"/>
                <a:gd name="T4" fmla="*/ 0 w 272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81">
                  <a:moveTo>
                    <a:pt x="272" y="181"/>
                  </a:moveTo>
                  <a:lnTo>
                    <a:pt x="2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399" name="Line 79"/>
            <p:cNvSpPr>
              <a:spLocks noChangeShapeType="1"/>
            </p:cNvSpPr>
            <p:nvPr/>
          </p:nvSpPr>
          <p:spPr bwMode="auto">
            <a:xfrm>
              <a:off x="1202" y="1253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400" name="Line 80"/>
            <p:cNvSpPr>
              <a:spLocks noChangeShapeType="1"/>
            </p:cNvSpPr>
            <p:nvPr/>
          </p:nvSpPr>
          <p:spPr bwMode="auto">
            <a:xfrm>
              <a:off x="1202" y="1888"/>
              <a:ext cx="0" cy="4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40401" name="Text Box 81"/>
            <p:cNvSpPr txBox="1">
              <a:spLocks noChangeArrowheads="1"/>
            </p:cNvSpPr>
            <p:nvPr/>
          </p:nvSpPr>
          <p:spPr bwMode="auto">
            <a:xfrm>
              <a:off x="952" y="125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0402" name="Text Box 82"/>
            <p:cNvSpPr txBox="1">
              <a:spLocks noChangeArrowheads="1"/>
            </p:cNvSpPr>
            <p:nvPr/>
          </p:nvSpPr>
          <p:spPr bwMode="auto">
            <a:xfrm>
              <a:off x="930" y="1933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0403" name="Text Box 83"/>
            <p:cNvSpPr txBox="1">
              <a:spLocks noChangeArrowheads="1"/>
            </p:cNvSpPr>
            <p:nvPr/>
          </p:nvSpPr>
          <p:spPr bwMode="auto">
            <a:xfrm>
              <a:off x="1520" y="1933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440404" name="Group 84"/>
            <p:cNvGrpSpPr>
              <a:grpSpLocks/>
            </p:cNvGrpSpPr>
            <p:nvPr/>
          </p:nvGrpSpPr>
          <p:grpSpPr bwMode="auto">
            <a:xfrm>
              <a:off x="1314" y="1207"/>
              <a:ext cx="181" cy="408"/>
              <a:chOff x="3243" y="2523"/>
              <a:chExt cx="181" cy="408"/>
            </a:xfrm>
          </p:grpSpPr>
          <p:sp>
            <p:nvSpPr>
              <p:cNvPr id="440405" name="Line 85"/>
              <p:cNvSpPr>
                <a:spLocks noChangeShapeType="1"/>
              </p:cNvSpPr>
              <p:nvPr/>
            </p:nvSpPr>
            <p:spPr bwMode="auto">
              <a:xfrm>
                <a:off x="3334" y="252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0406" name="Line 86"/>
              <p:cNvSpPr>
                <a:spLocks noChangeShapeType="1"/>
              </p:cNvSpPr>
              <p:nvPr/>
            </p:nvSpPr>
            <p:spPr bwMode="auto">
              <a:xfrm>
                <a:off x="3334" y="2750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0407" name="Line 87"/>
              <p:cNvSpPr>
                <a:spLocks noChangeShapeType="1"/>
              </p:cNvSpPr>
              <p:nvPr/>
            </p:nvSpPr>
            <p:spPr bwMode="auto">
              <a:xfrm rot="5400000">
                <a:off x="3334" y="261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40408" name="Line 88"/>
              <p:cNvSpPr>
                <a:spLocks noChangeShapeType="1"/>
              </p:cNvSpPr>
              <p:nvPr/>
            </p:nvSpPr>
            <p:spPr bwMode="auto">
              <a:xfrm rot="5400000">
                <a:off x="3334" y="2659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40425" name="Group 105"/>
          <p:cNvGrpSpPr>
            <a:grpSpLocks/>
          </p:cNvGrpSpPr>
          <p:nvPr/>
        </p:nvGrpSpPr>
        <p:grpSpPr bwMode="auto">
          <a:xfrm>
            <a:off x="179388" y="4005263"/>
            <a:ext cx="2520950" cy="2301875"/>
            <a:chOff x="158" y="2615"/>
            <a:chExt cx="1588" cy="1450"/>
          </a:xfrm>
        </p:grpSpPr>
        <p:grpSp>
          <p:nvGrpSpPr>
            <p:cNvPr id="440409" name="Group 89"/>
            <p:cNvGrpSpPr>
              <a:grpSpLocks/>
            </p:cNvGrpSpPr>
            <p:nvPr/>
          </p:nvGrpSpPr>
          <p:grpSpPr bwMode="auto">
            <a:xfrm>
              <a:off x="158" y="2931"/>
              <a:ext cx="1270" cy="1134"/>
              <a:chOff x="3969" y="2840"/>
              <a:chExt cx="1270" cy="1134"/>
            </a:xfrm>
          </p:grpSpPr>
          <p:sp>
            <p:nvSpPr>
              <p:cNvPr id="440410" name="Line 90"/>
              <p:cNvSpPr>
                <a:spLocks noChangeShapeType="1"/>
              </p:cNvSpPr>
              <p:nvPr/>
            </p:nvSpPr>
            <p:spPr bwMode="auto">
              <a:xfrm>
                <a:off x="3969" y="2840"/>
                <a:ext cx="0" cy="113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411" name="Line 91"/>
              <p:cNvSpPr>
                <a:spLocks noChangeShapeType="1"/>
              </p:cNvSpPr>
              <p:nvPr/>
            </p:nvSpPr>
            <p:spPr bwMode="auto">
              <a:xfrm>
                <a:off x="3969" y="3066"/>
                <a:ext cx="127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0412" name="Line 92"/>
            <p:cNvSpPr>
              <a:spLocks noChangeShapeType="1"/>
            </p:cNvSpPr>
            <p:nvPr/>
          </p:nvSpPr>
          <p:spPr bwMode="auto">
            <a:xfrm>
              <a:off x="158" y="3197"/>
              <a:ext cx="1179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13" name="Text Box 93"/>
            <p:cNvSpPr txBox="1">
              <a:spLocks noChangeArrowheads="1"/>
            </p:cNvSpPr>
            <p:nvPr/>
          </p:nvSpPr>
          <p:spPr bwMode="auto">
            <a:xfrm>
              <a:off x="986" y="3219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R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0414" name="Line 94"/>
            <p:cNvSpPr>
              <a:spLocks noChangeShapeType="1"/>
            </p:cNvSpPr>
            <p:nvPr/>
          </p:nvSpPr>
          <p:spPr bwMode="auto">
            <a:xfrm>
              <a:off x="158" y="3129"/>
              <a:ext cx="149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15" name="Text Box 95"/>
            <p:cNvSpPr txBox="1">
              <a:spLocks noChangeArrowheads="1"/>
            </p:cNvSpPr>
            <p:nvPr/>
          </p:nvSpPr>
          <p:spPr bwMode="auto">
            <a:xfrm>
              <a:off x="1428" y="2841"/>
              <a:ext cx="9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3399"/>
                  </a:solidFill>
                  <a:effectLst/>
                  <a:cs typeface="Arial" panose="020B0604020202020204" pitchFamily="34" charset="0"/>
                </a:rPr>
                <a:t>Î</a:t>
              </a:r>
            </a:p>
          </p:txBody>
        </p:sp>
        <p:grpSp>
          <p:nvGrpSpPr>
            <p:cNvPr id="440416" name="Group 96"/>
            <p:cNvGrpSpPr>
              <a:grpSpLocks/>
            </p:cNvGrpSpPr>
            <p:nvPr/>
          </p:nvGrpSpPr>
          <p:grpSpPr bwMode="auto">
            <a:xfrm>
              <a:off x="1428" y="2615"/>
              <a:ext cx="318" cy="318"/>
              <a:chOff x="838" y="1525"/>
              <a:chExt cx="318" cy="318"/>
            </a:xfrm>
          </p:grpSpPr>
          <p:sp>
            <p:nvSpPr>
              <p:cNvPr id="440417" name="Arc 97"/>
              <p:cNvSpPr>
                <a:spLocks/>
              </p:cNvSpPr>
              <p:nvPr/>
            </p:nvSpPr>
            <p:spPr bwMode="auto">
              <a:xfrm rot="10800000" flipH="1" flipV="1">
                <a:off x="838" y="1525"/>
                <a:ext cx="318" cy="3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0418" name="Text Box 98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7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chemeClr val="bg2"/>
                    </a:solidFill>
                    <a:effectLst/>
                    <a:cs typeface="Arial" panose="020B0604020202020204" pitchFamily="34" charset="0"/>
                    <a:sym typeface="Symbol" panose="05050102010706020507" pitchFamily="18" charset="2"/>
                  </a:rPr>
                  <a:t></a:t>
                </a:r>
              </a:p>
            </p:txBody>
          </p:sp>
        </p:grpSp>
        <p:sp>
          <p:nvSpPr>
            <p:cNvPr id="440419" name="Line 99"/>
            <p:cNvSpPr>
              <a:spLocks noChangeShapeType="1"/>
            </p:cNvSpPr>
            <p:nvPr/>
          </p:nvSpPr>
          <p:spPr bwMode="auto">
            <a:xfrm rot="5400000">
              <a:off x="938" y="3600"/>
              <a:ext cx="794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20" name="Text Box 100"/>
            <p:cNvSpPr txBox="1">
              <a:spLocks noChangeArrowheads="1"/>
            </p:cNvSpPr>
            <p:nvPr/>
          </p:nvSpPr>
          <p:spPr bwMode="auto">
            <a:xfrm>
              <a:off x="1349" y="3521"/>
              <a:ext cx="26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r>
                <a:rPr lang="cs-CZ" altLang="cs-CZ" sz="2200" b="1" baseline="-2500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C</a:t>
              </a:r>
              <a:endParaRPr lang="en-US" altLang="cs-CZ" sz="2200" b="1" baseline="-2500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0421" name="Line 101"/>
            <p:cNvSpPr>
              <a:spLocks noChangeShapeType="1"/>
            </p:cNvSpPr>
            <p:nvPr/>
          </p:nvSpPr>
          <p:spPr bwMode="auto">
            <a:xfrm>
              <a:off x="158" y="3204"/>
              <a:ext cx="1179" cy="771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22" name="Text Box 102"/>
            <p:cNvSpPr txBox="1">
              <a:spLocks noChangeArrowheads="1"/>
            </p:cNvSpPr>
            <p:nvPr/>
          </p:nvSpPr>
          <p:spPr bwMode="auto">
            <a:xfrm>
              <a:off x="521" y="3536"/>
              <a:ext cx="17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1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Û</a:t>
              </a:r>
              <a:endParaRPr lang="en-US" altLang="cs-CZ" sz="2200" b="1" baseline="-25000" dirty="0">
                <a:solidFill>
                  <a:schemeClr val="bg1">
                    <a:lumMod val="75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40423" name="Freeform 103"/>
            <p:cNvSpPr>
              <a:spLocks/>
            </p:cNvSpPr>
            <p:nvPr/>
          </p:nvSpPr>
          <p:spPr bwMode="auto">
            <a:xfrm rot="3600000">
              <a:off x="521" y="3226"/>
              <a:ext cx="181" cy="227"/>
            </a:xfrm>
            <a:custGeom>
              <a:avLst/>
              <a:gdLst>
                <a:gd name="T0" fmla="*/ 0 w 181"/>
                <a:gd name="T1" fmla="*/ 0 h 227"/>
                <a:gd name="T2" fmla="*/ 136 w 181"/>
                <a:gd name="T3" fmla="*/ 91 h 227"/>
                <a:gd name="T4" fmla="*/ 181 w 181"/>
                <a:gd name="T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27">
                  <a:moveTo>
                    <a:pt x="0" y="0"/>
                  </a:moveTo>
                  <a:cubicBezTo>
                    <a:pt x="53" y="26"/>
                    <a:pt x="106" y="53"/>
                    <a:pt x="136" y="91"/>
                  </a:cubicBezTo>
                  <a:cubicBezTo>
                    <a:pt x="166" y="129"/>
                    <a:pt x="173" y="178"/>
                    <a:pt x="181" y="2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24" name="Text Box 104"/>
            <p:cNvSpPr txBox="1">
              <a:spLocks noChangeArrowheads="1"/>
            </p:cNvSpPr>
            <p:nvPr/>
          </p:nvSpPr>
          <p:spPr bwMode="auto">
            <a:xfrm>
              <a:off x="459" y="3158"/>
              <a:ext cx="15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chemeClr val="bg2"/>
                  </a:solidFill>
                  <a:effectLst/>
                  <a:cs typeface="Arial" panose="020B0604020202020204" pitchFamily="34" charset="0"/>
                  <a:sym typeface="Symbol" panose="05050102010706020507" pitchFamily="18" charset="2"/>
                </a:rPr>
                <a:t></a:t>
              </a:r>
              <a:endParaRPr lang="en-US" altLang="cs-CZ" sz="2200" b="1" baseline="-2500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0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2" grpId="0"/>
    </p:bldLst>
  </p:timing>
</p:sld>
</file>

<file path=ppt/theme/theme1.xml><?xml version="1.0" encoding="utf-8"?>
<a:theme xmlns:a="http://schemas.openxmlformats.org/drawingml/2006/main" name="Proudění">
  <a:themeElements>
    <a:clrScheme name="Vlastní 14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0000"/>
      </a:hlink>
      <a:folHlink>
        <a:srgbClr val="007299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11348</TotalTime>
  <Words>4235</Words>
  <Application>Microsoft Office PowerPoint</Application>
  <PresentationFormat>Předvádění na obrazovce (4:3)</PresentationFormat>
  <Paragraphs>990</Paragraphs>
  <Slides>63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1" baseType="lpstr">
      <vt:lpstr>Arial</vt:lpstr>
      <vt:lpstr>Arial Unicode MS</vt:lpstr>
      <vt:lpstr>Comic Sans MS</vt:lpstr>
      <vt:lpstr>Garamond</vt:lpstr>
      <vt:lpstr>Symbol</vt:lpstr>
      <vt:lpstr>Wingdings</vt:lpstr>
      <vt:lpstr>Proudění</vt:lpstr>
      <vt:lpstr>Rovnice</vt:lpstr>
      <vt:lpstr>Základy elektrotechniky Složené obvody s harmonickým průběhem </vt:lpstr>
      <vt:lpstr>Základní pojmy</vt:lpstr>
      <vt:lpstr>Sériové zapojení ideálního rezistoru a ideální cívky</vt:lpstr>
      <vt:lpstr>Sériové zapojení ideálního rezistoru a ideální cívky</vt:lpstr>
      <vt:lpstr>Sériové zapojení ideálního rezistoru a ideální cívky</vt:lpstr>
      <vt:lpstr>Sériové zapojení ideálního rezistoru a ideální cívky</vt:lpstr>
      <vt:lpstr>Sériové zapojení ideálního rezistoru a ideální cívky</vt:lpstr>
      <vt:lpstr>Sériové zapojení ideálního rezistoru a ideálního kondenzátoru</vt:lpstr>
      <vt:lpstr>Sériové zapojení ideálního rezistoru a kondenzátoru</vt:lpstr>
      <vt:lpstr>Sériové zapojení ideálního rezistoru a kondenzátoru</vt:lpstr>
      <vt:lpstr>Sériové zapojení ideálního rezistoru a ideální cívky</vt:lpstr>
      <vt:lpstr>Sériové zapojení ideálního rezistoru a kondenzátoru</vt:lpstr>
      <vt:lpstr>Sériové zapojení rezistoru, ideální cívky a kondenzátoru</vt:lpstr>
      <vt:lpstr>Sériové zapojení rezistoru, cívky a kondenzátoru</vt:lpstr>
      <vt:lpstr>Sériové zapojení rezistoru, cívky a kondenzátoru</vt:lpstr>
      <vt:lpstr>Sériové zapojení rezistoru, cívky a kondenzátoru</vt:lpstr>
      <vt:lpstr>Sériové zapojení rezistoru, cívky a kondenzátoru</vt:lpstr>
      <vt:lpstr>Paralelní zapojení ideálního rezistoru a ideální cívky</vt:lpstr>
      <vt:lpstr>Paralelní zapojení ideálního rezistoru a ideální cívky</vt:lpstr>
      <vt:lpstr>Paralelní zapojení ideálního rezistoru a ideální cívky</vt:lpstr>
      <vt:lpstr>Paralelní zapojení ideálního rezistoru a ideální cívky</vt:lpstr>
      <vt:lpstr>Paralelní zapojení ideálního rezistoru a ideální cívky</vt:lpstr>
      <vt:lpstr>Paralelní zapojení ideálního rezistoru a kondenzátoru</vt:lpstr>
      <vt:lpstr>Paralelní zapojení rezistoru a kondenzátoru</vt:lpstr>
      <vt:lpstr>Paralelní zapojení rezistoru a kondenzátoru</vt:lpstr>
      <vt:lpstr>Paralelní zapojení rezistoru a kondenzátoru</vt:lpstr>
      <vt:lpstr>Paralelní zapojení rezistoru a kondenzátoru</vt:lpstr>
      <vt:lpstr>Příklady</vt:lpstr>
      <vt:lpstr>Paralelní zapojení rezistoru, cívky  a kondenzátoru</vt:lpstr>
      <vt:lpstr>Paralelní zapojení rezistoru, cívky a kondenzátoru</vt:lpstr>
      <vt:lpstr>Paralelní zapojení rezistoru, cívky a kondenzátoru</vt:lpstr>
      <vt:lpstr>Paralelní zapojení rezistoru, cívky a kondenzátoru</vt:lpstr>
      <vt:lpstr>Paralelní zapojení rezistoru, cívky a kondenzátoru</vt:lpstr>
      <vt:lpstr>Paralelní zapojení rezistoru, cívky a kondenzátoru</vt:lpstr>
      <vt:lpstr>Paralelní zapojení rezistoru, cívky a kondenzátoru</vt:lpstr>
      <vt:lpstr>Paralelní řazení impedancí</vt:lpstr>
      <vt:lpstr>Paralelní řazení impedancí</vt:lpstr>
      <vt:lpstr>Paralelní řazení impedancí</vt:lpstr>
      <vt:lpstr>Paralelní řazení impedancí - příklad</vt:lpstr>
      <vt:lpstr>Paralelní řazení impedancí - příklad</vt:lpstr>
      <vt:lpstr>Paralelní řazení impedancí - příklad</vt:lpstr>
      <vt:lpstr>Paralelní řazení impedancí - příklad</vt:lpstr>
      <vt:lpstr>Rezonanční obvody – sériová rezonance</vt:lpstr>
      <vt:lpstr>Sériová rezonance</vt:lpstr>
      <vt:lpstr>Sériová rezonance</vt:lpstr>
      <vt:lpstr>Sériová rezonance</vt:lpstr>
      <vt:lpstr>Sériová rezonance</vt:lpstr>
      <vt:lpstr>Rezonanční křivky</vt:lpstr>
      <vt:lpstr>Prezentace aplikace PowerPoint</vt:lpstr>
      <vt:lpstr>Činitel jakosti</vt:lpstr>
      <vt:lpstr>Příklad</vt:lpstr>
      <vt:lpstr>Rezonanční obvody – paralelní rezonance</vt:lpstr>
      <vt:lpstr>Paralelní rezonance</vt:lpstr>
      <vt:lpstr>Paralelní rezonance</vt:lpstr>
      <vt:lpstr>Paralelní rezonance</vt:lpstr>
      <vt:lpstr>Příklad</vt:lpstr>
      <vt:lpstr>Impedance při rezonanci</vt:lpstr>
      <vt:lpstr>Impedance při rezonanci</vt:lpstr>
      <vt:lpstr>Rezonanční křivka</vt:lpstr>
      <vt:lpstr>Činitel jakosti</vt:lpstr>
      <vt:lpstr>Příklad</vt:lpstr>
      <vt:lpstr>Nakreslete rezonanční křivky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1268</cp:revision>
  <dcterms:created xsi:type="dcterms:W3CDTF">2006-07-11T07:50:54Z</dcterms:created>
  <dcterms:modified xsi:type="dcterms:W3CDTF">2023-12-18T06:51:04Z</dcterms:modified>
</cp:coreProperties>
</file>