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80" r:id="rId4"/>
    <p:sldId id="281" r:id="rId5"/>
    <p:sldId id="295" r:id="rId6"/>
    <p:sldId id="298" r:id="rId7"/>
    <p:sldId id="282" r:id="rId8"/>
    <p:sldId id="284" r:id="rId9"/>
    <p:sldId id="285" r:id="rId10"/>
    <p:sldId id="286" r:id="rId11"/>
    <p:sldId id="287" r:id="rId12"/>
    <p:sldId id="288" r:id="rId13"/>
    <p:sldId id="296" r:id="rId14"/>
    <p:sldId id="289" r:id="rId15"/>
    <p:sldId id="290" r:id="rId16"/>
    <p:sldId id="291" r:id="rId17"/>
    <p:sldId id="292" r:id="rId18"/>
    <p:sldId id="297" r:id="rId19"/>
    <p:sldId id="299" r:id="rId20"/>
    <p:sldId id="293" r:id="rId21"/>
    <p:sldId id="294" r:id="rId22"/>
    <p:sldId id="279" r:id="rId2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E"/>
    <a:srgbClr val="00FF00"/>
    <a:srgbClr val="FF6600"/>
    <a:srgbClr val="0033CC"/>
    <a:srgbClr val="EAEAEA"/>
    <a:srgbClr val="FF9900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138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8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4100174-22B9-46E9-8B51-81392471A6A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D2343A-A772-4344-A845-76D1E5F8503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243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0E5AE7-706C-4B9B-B378-FC50918BB9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807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85B673-FFA0-4F3A-8C1F-4DA38016FA2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658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8D7F7E-756F-44CF-AC43-0FD36240F73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945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1C0753-F2B3-4A8A-9239-D955EF2CEBD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996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41886C-56D4-4497-B232-4487D2041A8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364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5FC928-9F34-4C89-BA7B-68EFEFDE1DC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63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749147-CC86-405A-BD2D-E2BA2998D8F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025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8CF91C-9036-4EB6-8C02-DD37D39CCAC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23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DA92BF-0766-4F62-B2D0-936E59DCE65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634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011AAC14-4FB0-4B7E-8D03-6479E25185F7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0.jpeg"/><Relationship Id="rId4" Type="http://schemas.openxmlformats.org/officeDocument/2006/relationships/image" Target="../media/image27.wmf"/><Relationship Id="rId9" Type="http://schemas.openxmlformats.org/officeDocument/2006/relationships/hyperlink" Target="http://upload.wikimedia.org/wikipedia/commons/5/58/Stator_and_rotor_by_Zureks.JPG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hyperlink" Target="https://www.leifiphysik.de/elektrizitaetslehre/wechselstromtechnik/grundwissen/wechselstromwiderstaende" TargetMode="External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3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Relationship Id="rId14" Type="http://schemas.openxmlformats.org/officeDocument/2006/relationships/hyperlink" Target="https://www.walter-fendt.de/html5/phcz/accircuits_cz.htm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hyperlink" Target="https://www.leifiphysik.de/elektrizitaetslehre/wechselstromtechnik/grundwissen/wechselstromwiderstaende" TargetMode="External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2.bin"/><Relationship Id="rId14" Type="http://schemas.openxmlformats.org/officeDocument/2006/relationships/hyperlink" Target="https://www.walter-fendt.de/html5/phcz/accircuits_cz.htm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7" Type="http://schemas.openxmlformats.org/officeDocument/2006/relationships/image" Target="../media/image57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7" Type="http://schemas.openxmlformats.org/officeDocument/2006/relationships/image" Target="../media/image60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hyperlink" Target="http://upload.wikimedia.org/wikipedia/commons/5/57/Drahtwid.jpg" TargetMode="Externa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ifiphysik.de/elektrizitaetslehre/wechselstromtechnik/grundwissen/wechselstromwiderstaende" TargetMode="Externa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wmf"/><Relationship Id="rId4" Type="http://schemas.openxmlformats.org/officeDocument/2006/relationships/hyperlink" Target="https://www.walter-fendt.de/html5/phcz/accircuits_cz.ht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Electromagnet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4813"/>
            <a:ext cx="6192837" cy="625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496300" cy="1441450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l"/>
            <a: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Jednoduché obvody s harmonickým průběhem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cívka v obvodu střídavého proudu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323850" y="981075"/>
            <a:ext cx="75612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Zakreslete harmonický průběh napětí a proudu na ideální cívce, nakreslete fázorový diagram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114425" y="6159500"/>
            <a:ext cx="669766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 ideální cívce předbíhá napětí proud o 90</a:t>
            </a:r>
            <a:r>
              <a:rPr lang="cs-CZ" altLang="cs-CZ" sz="2400" b="1" u="sng" baseline="30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cs-CZ" altLang="cs-CZ" sz="24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</a:t>
            </a:r>
            <a:endParaRPr lang="cs-CZ" altLang="cs-CZ" sz="2400" b="1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21894" name="Group 6"/>
          <p:cNvGrpSpPr>
            <a:grpSpLocks/>
          </p:cNvGrpSpPr>
          <p:nvPr/>
        </p:nvGrpSpPr>
        <p:grpSpPr bwMode="auto">
          <a:xfrm>
            <a:off x="539750" y="2349500"/>
            <a:ext cx="2016125" cy="2735263"/>
            <a:chOff x="340" y="1480"/>
            <a:chExt cx="1270" cy="1723"/>
          </a:xfrm>
        </p:grpSpPr>
        <p:sp>
          <p:nvSpPr>
            <p:cNvPr id="421895" name="Line 7"/>
            <p:cNvSpPr>
              <a:spLocks noChangeShapeType="1"/>
            </p:cNvSpPr>
            <p:nvPr/>
          </p:nvSpPr>
          <p:spPr bwMode="auto">
            <a:xfrm>
              <a:off x="340" y="1480"/>
              <a:ext cx="0" cy="17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1896" name="Line 8"/>
            <p:cNvSpPr>
              <a:spLocks noChangeShapeType="1"/>
            </p:cNvSpPr>
            <p:nvPr/>
          </p:nvSpPr>
          <p:spPr bwMode="auto">
            <a:xfrm>
              <a:off x="340" y="2387"/>
              <a:ext cx="127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21897" name="Group 9"/>
          <p:cNvGrpSpPr>
            <a:grpSpLocks/>
          </p:cNvGrpSpPr>
          <p:nvPr/>
        </p:nvGrpSpPr>
        <p:grpSpPr bwMode="auto">
          <a:xfrm rot="16200000">
            <a:off x="-552449" y="2647950"/>
            <a:ext cx="1871662" cy="407987"/>
            <a:chOff x="340" y="2140"/>
            <a:chExt cx="1179" cy="257"/>
          </a:xfrm>
        </p:grpSpPr>
        <p:sp>
          <p:nvSpPr>
            <p:cNvPr id="421898" name="Line 10"/>
            <p:cNvSpPr>
              <a:spLocks noChangeShapeType="1"/>
            </p:cNvSpPr>
            <p:nvPr/>
          </p:nvSpPr>
          <p:spPr bwMode="auto">
            <a:xfrm>
              <a:off x="340" y="2369"/>
              <a:ext cx="1179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1899" name="Text Box 11"/>
            <p:cNvSpPr txBox="1">
              <a:spLocks noChangeArrowheads="1"/>
            </p:cNvSpPr>
            <p:nvPr/>
          </p:nvSpPr>
          <p:spPr bwMode="auto">
            <a:xfrm>
              <a:off x="1165" y="2140"/>
              <a:ext cx="17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</a:p>
          </p:txBody>
        </p:sp>
      </p:grpSp>
      <p:grpSp>
        <p:nvGrpSpPr>
          <p:cNvPr id="421900" name="Group 12"/>
          <p:cNvGrpSpPr>
            <a:grpSpLocks/>
          </p:cNvGrpSpPr>
          <p:nvPr/>
        </p:nvGrpSpPr>
        <p:grpSpPr bwMode="auto">
          <a:xfrm>
            <a:off x="539750" y="3789363"/>
            <a:ext cx="1008063" cy="436562"/>
            <a:chOff x="340" y="2414"/>
            <a:chExt cx="635" cy="275"/>
          </a:xfrm>
        </p:grpSpPr>
        <p:sp>
          <p:nvSpPr>
            <p:cNvPr id="421901" name="Line 13"/>
            <p:cNvSpPr>
              <a:spLocks noChangeShapeType="1"/>
            </p:cNvSpPr>
            <p:nvPr/>
          </p:nvSpPr>
          <p:spPr bwMode="auto">
            <a:xfrm>
              <a:off x="340" y="2414"/>
              <a:ext cx="63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1902" name="Text Box 14"/>
            <p:cNvSpPr txBox="1">
              <a:spLocks noChangeArrowheads="1"/>
            </p:cNvSpPr>
            <p:nvPr/>
          </p:nvSpPr>
          <p:spPr bwMode="auto">
            <a:xfrm>
              <a:off x="744" y="2432"/>
              <a:ext cx="95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>
                  <a:solidFill>
                    <a:srgbClr val="FF3399"/>
                  </a:solidFill>
                  <a:effectLst/>
                  <a:cs typeface="Arial" panose="020B0604020202020204" pitchFamily="34" charset="0"/>
                </a:rPr>
                <a:t>Î</a:t>
              </a:r>
            </a:p>
          </p:txBody>
        </p:sp>
      </p:grpSp>
      <p:grpSp>
        <p:nvGrpSpPr>
          <p:cNvPr id="421903" name="Group 15"/>
          <p:cNvGrpSpPr>
            <a:grpSpLocks/>
          </p:cNvGrpSpPr>
          <p:nvPr/>
        </p:nvGrpSpPr>
        <p:grpSpPr bwMode="auto">
          <a:xfrm>
            <a:off x="1116013" y="2420938"/>
            <a:ext cx="504825" cy="504825"/>
            <a:chOff x="838" y="1525"/>
            <a:chExt cx="318" cy="318"/>
          </a:xfrm>
        </p:grpSpPr>
        <p:sp>
          <p:nvSpPr>
            <p:cNvPr id="421904" name="Arc 16"/>
            <p:cNvSpPr>
              <a:spLocks/>
            </p:cNvSpPr>
            <p:nvPr/>
          </p:nvSpPr>
          <p:spPr bwMode="auto">
            <a:xfrm rot="10800000" flipH="1" flipV="1">
              <a:off x="838" y="1525"/>
              <a:ext cx="318" cy="3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1905" name="Text Box 17"/>
            <p:cNvSpPr txBox="1">
              <a:spLocks noChangeArrowheads="1"/>
            </p:cNvSpPr>
            <p:nvPr/>
          </p:nvSpPr>
          <p:spPr bwMode="auto">
            <a:xfrm>
              <a:off x="884" y="1525"/>
              <a:ext cx="16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  <a:sym typeface="Symbol" panose="05050102010706020507" pitchFamily="18" charset="2"/>
                </a:rPr>
                <a:t></a:t>
              </a:r>
            </a:p>
          </p:txBody>
        </p:sp>
      </p:grpSp>
      <p:pic>
        <p:nvPicPr>
          <p:cNvPr id="421906" name="Picture 18" descr="MC90042357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437063"/>
            <a:ext cx="887413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1907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16113"/>
            <a:ext cx="6192837" cy="38433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1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1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Ideální cívka v obvodu střídavého proudu </a:t>
            </a:r>
            <a:endParaRPr lang="cs-CZ" altLang="cs-CZ" sz="3000">
              <a:solidFill>
                <a:schemeClr val="bg1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422915" name="Group 3"/>
          <p:cNvGrpSpPr>
            <a:grpSpLocks/>
          </p:cNvGrpSpPr>
          <p:nvPr/>
        </p:nvGrpSpPr>
        <p:grpSpPr bwMode="auto">
          <a:xfrm>
            <a:off x="34925" y="836613"/>
            <a:ext cx="2446338" cy="2089150"/>
            <a:chOff x="122" y="1524"/>
            <a:chExt cx="1541" cy="1316"/>
          </a:xfrm>
        </p:grpSpPr>
        <p:sp>
          <p:nvSpPr>
            <p:cNvPr id="422916" name="Text Box 4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22917" name="Oval 5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1">
                      <a:lumMod val="75000"/>
                    </a:schemeClr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22918" name="Oval 6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2919" name="Oval 7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22920" name="AutoShape 8"/>
            <p:cNvCxnSpPr>
              <a:cxnSpLocks noChangeShapeType="1"/>
              <a:stCxn id="422917" idx="4"/>
              <a:endCxn id="422919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2921" name="Line 9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2922" name="Line 10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2923" name="Text Box 11"/>
            <p:cNvSpPr txBox="1">
              <a:spLocks noChangeArrowheads="1"/>
            </p:cNvSpPr>
            <p:nvPr/>
          </p:nvSpPr>
          <p:spPr bwMode="auto">
            <a:xfrm>
              <a:off x="1519" y="2285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1">
                      <a:lumMod val="75000"/>
                    </a:schemeClr>
                  </a:solidFill>
                  <a:effectLst/>
                </a:rPr>
                <a:t>L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cxnSp>
          <p:nvCxnSpPr>
            <p:cNvPr id="422924" name="AutoShape 12"/>
            <p:cNvCxnSpPr>
              <a:cxnSpLocks noChangeShapeType="1"/>
              <a:stCxn id="422917" idx="0"/>
              <a:endCxn id="422918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2925" name="Text Box 13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grpSp>
          <p:nvGrpSpPr>
            <p:cNvPr id="422926" name="Group 14"/>
            <p:cNvGrpSpPr>
              <a:grpSpLocks/>
            </p:cNvGrpSpPr>
            <p:nvPr/>
          </p:nvGrpSpPr>
          <p:grpSpPr bwMode="auto">
            <a:xfrm>
              <a:off x="1156" y="1865"/>
              <a:ext cx="341" cy="930"/>
              <a:chOff x="1156" y="1865"/>
              <a:chExt cx="341" cy="930"/>
            </a:xfrm>
          </p:grpSpPr>
          <p:grpSp>
            <p:nvGrpSpPr>
              <p:cNvPr id="422927" name="Group 15"/>
              <p:cNvGrpSpPr>
                <a:grpSpLocks/>
              </p:cNvGrpSpPr>
              <p:nvPr/>
            </p:nvGrpSpPr>
            <p:grpSpPr bwMode="auto">
              <a:xfrm rot="5400000">
                <a:off x="1258" y="2353"/>
                <a:ext cx="410" cy="69"/>
                <a:chOff x="294" y="3589"/>
                <a:chExt cx="410" cy="69"/>
              </a:xfrm>
            </p:grpSpPr>
            <p:grpSp>
              <p:nvGrpSpPr>
                <p:cNvPr id="422928" name="Group 16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2929" name="Arc 1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2930" name="Arc 1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22931" name="Group 19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2932" name="Arc 2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2933" name="Arc 2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22934" name="Group 22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2935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2936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422937" name="Freeform 25"/>
              <p:cNvSpPr>
                <a:spLocks/>
              </p:cNvSpPr>
              <p:nvPr/>
            </p:nvSpPr>
            <p:spPr bwMode="auto">
              <a:xfrm>
                <a:off x="1156" y="1865"/>
                <a:ext cx="273" cy="318"/>
              </a:xfrm>
              <a:custGeom>
                <a:avLst/>
                <a:gdLst>
                  <a:gd name="T0" fmla="*/ 0 w 273"/>
                  <a:gd name="T1" fmla="*/ 0 h 318"/>
                  <a:gd name="T2" fmla="*/ 273 w 273"/>
                  <a:gd name="T3" fmla="*/ 0 h 318"/>
                  <a:gd name="T4" fmla="*/ 273 w 273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318">
                    <a:moveTo>
                      <a:pt x="0" y="0"/>
                    </a:moveTo>
                    <a:lnTo>
                      <a:pt x="273" y="0"/>
                    </a:lnTo>
                    <a:lnTo>
                      <a:pt x="273" y="318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38" name="Freeform 26"/>
              <p:cNvSpPr>
                <a:spLocks/>
              </p:cNvSpPr>
              <p:nvPr/>
            </p:nvSpPr>
            <p:spPr bwMode="auto">
              <a:xfrm>
                <a:off x="1156" y="2584"/>
                <a:ext cx="273" cy="211"/>
              </a:xfrm>
              <a:custGeom>
                <a:avLst/>
                <a:gdLst>
                  <a:gd name="T0" fmla="*/ 273 w 273"/>
                  <a:gd name="T1" fmla="*/ 0 h 181"/>
                  <a:gd name="T2" fmla="*/ 273 w 273"/>
                  <a:gd name="T3" fmla="*/ 181 h 181"/>
                  <a:gd name="T4" fmla="*/ 0 w 273"/>
                  <a:gd name="T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181">
                    <a:moveTo>
                      <a:pt x="273" y="0"/>
                    </a:moveTo>
                    <a:lnTo>
                      <a:pt x="273" y="181"/>
                    </a:lnTo>
                    <a:lnTo>
                      <a:pt x="0" y="181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22945" name="Rectangle 33"/>
          <p:cNvSpPr>
            <a:spLocks noChangeArrowheads="1"/>
          </p:cNvSpPr>
          <p:nvPr/>
        </p:nvSpPr>
        <p:spPr bwMode="auto">
          <a:xfrm>
            <a:off x="2700338" y="1125538"/>
            <a:ext cx="44640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Indukované napětí na ideální cívce: </a:t>
            </a:r>
          </a:p>
        </p:txBody>
      </p:sp>
      <p:graphicFrame>
        <p:nvGraphicFramePr>
          <p:cNvPr id="422946" name="Object 34"/>
          <p:cNvGraphicFramePr>
            <a:graphicFrameLocks noChangeAspect="1"/>
          </p:cNvGraphicFramePr>
          <p:nvPr/>
        </p:nvGraphicFramePr>
        <p:xfrm>
          <a:off x="2659063" y="1484313"/>
          <a:ext cx="612616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91" name="Rovnice" r:id="rId3" imgW="3251160" imgH="393480" progId="Equation.3">
                  <p:embed/>
                </p:oleObj>
              </mc:Choice>
              <mc:Fallback>
                <p:oleObj name="Rovnice" r:id="rId3" imgW="325116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1484313"/>
                        <a:ext cx="6126162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47" name="Rectangle 35"/>
          <p:cNvSpPr>
            <a:spLocks noChangeArrowheads="1"/>
          </p:cNvSpPr>
          <p:nvPr/>
        </p:nvSpPr>
        <p:spPr bwMode="auto">
          <a:xfrm>
            <a:off x="107950" y="6059488"/>
            <a:ext cx="89281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Výsledný vztah U</a:t>
            </a:r>
            <a:r>
              <a: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= 4,44 * N * f * 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</a:t>
            </a:r>
            <a:r>
              <a: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max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má zásadní význam pro všechna elektrická zařízení, která pracují na principu elektromagnetické indukce.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22948" name="Rectangle 36"/>
          <p:cNvSpPr>
            <a:spLocks noChangeArrowheads="1"/>
          </p:cNvSpPr>
          <p:nvPr/>
        </p:nvSpPr>
        <p:spPr bwMode="auto">
          <a:xfrm>
            <a:off x="2700338" y="2420938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 maximální hodnotu (amplitudu) platí:</a:t>
            </a:r>
          </a:p>
        </p:txBody>
      </p:sp>
      <p:graphicFrame>
        <p:nvGraphicFramePr>
          <p:cNvPr id="422949" name="Object 37"/>
          <p:cNvGraphicFramePr>
            <a:graphicFrameLocks noChangeAspect="1"/>
          </p:cNvGraphicFramePr>
          <p:nvPr/>
        </p:nvGraphicFramePr>
        <p:xfrm>
          <a:off x="2657475" y="2781300"/>
          <a:ext cx="275113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92" name="Rovnice" r:id="rId5" imgW="1193760" imgH="228600" progId="Equation.3">
                  <p:embed/>
                </p:oleObj>
              </mc:Choice>
              <mc:Fallback>
                <p:oleObj name="Rovnice" r:id="rId5" imgW="1193760" imgH="2286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2781300"/>
                        <a:ext cx="2751138" cy="527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50" name="Rectangle 38"/>
          <p:cNvSpPr>
            <a:spLocks noChangeArrowheads="1"/>
          </p:cNvSpPr>
          <p:nvPr/>
        </p:nvSpPr>
        <p:spPr bwMode="auto">
          <a:xfrm>
            <a:off x="250825" y="3500438"/>
            <a:ext cx="86423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Maximální hodnotu indukovaného napětí lze převést na efektivní hodnotu a úhlovou frekvenci vyjádřit pomocí frekvence:</a:t>
            </a:r>
          </a:p>
        </p:txBody>
      </p:sp>
      <p:graphicFrame>
        <p:nvGraphicFramePr>
          <p:cNvPr id="422951" name="Object 39"/>
          <p:cNvGraphicFramePr>
            <a:graphicFrameLocks noChangeAspect="1"/>
          </p:cNvGraphicFramePr>
          <p:nvPr/>
        </p:nvGraphicFramePr>
        <p:xfrm>
          <a:off x="3344863" y="4348163"/>
          <a:ext cx="5548312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93" name="Rovnice" r:id="rId7" imgW="2654280" imgH="685800" progId="Equation.3">
                  <p:embed/>
                </p:oleObj>
              </mc:Choice>
              <mc:Fallback>
                <p:oleObj name="Rovnice" r:id="rId7" imgW="2654280" imgH="685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4348163"/>
                        <a:ext cx="5548312" cy="14335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2954" name="Picture 42" descr="Datei:Stator and rotor by Zureks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221163"/>
            <a:ext cx="24479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2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Ideální cívka v obvodu střídavého proudu </a:t>
            </a:r>
            <a:endParaRPr lang="cs-CZ" altLang="cs-CZ" sz="3000">
              <a:solidFill>
                <a:schemeClr val="bg1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423939" name="Group 3"/>
          <p:cNvGrpSpPr>
            <a:grpSpLocks/>
          </p:cNvGrpSpPr>
          <p:nvPr/>
        </p:nvGrpSpPr>
        <p:grpSpPr bwMode="auto">
          <a:xfrm>
            <a:off x="34925" y="836613"/>
            <a:ext cx="2446338" cy="2089150"/>
            <a:chOff x="122" y="1524"/>
            <a:chExt cx="1541" cy="1316"/>
          </a:xfrm>
        </p:grpSpPr>
        <p:sp>
          <p:nvSpPr>
            <p:cNvPr id="423940" name="Text Box 4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23941" name="Oval 5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1">
                      <a:lumMod val="75000"/>
                    </a:schemeClr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23942" name="Oval 6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3943" name="Oval 7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23944" name="AutoShape 8"/>
            <p:cNvCxnSpPr>
              <a:cxnSpLocks noChangeShapeType="1"/>
              <a:stCxn id="423941" idx="4"/>
              <a:endCxn id="423943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3945" name="Line 9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3946" name="Line 10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3947" name="Text Box 11"/>
            <p:cNvSpPr txBox="1">
              <a:spLocks noChangeArrowheads="1"/>
            </p:cNvSpPr>
            <p:nvPr/>
          </p:nvSpPr>
          <p:spPr bwMode="auto">
            <a:xfrm>
              <a:off x="1519" y="2285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1">
                      <a:lumMod val="75000"/>
                    </a:schemeClr>
                  </a:solidFill>
                  <a:effectLst/>
                </a:rPr>
                <a:t>L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cxnSp>
          <p:nvCxnSpPr>
            <p:cNvPr id="423948" name="AutoShape 12"/>
            <p:cNvCxnSpPr>
              <a:cxnSpLocks noChangeShapeType="1"/>
              <a:stCxn id="423941" idx="0"/>
              <a:endCxn id="423942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3949" name="Text Box 13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grpSp>
          <p:nvGrpSpPr>
            <p:cNvPr id="423950" name="Group 14"/>
            <p:cNvGrpSpPr>
              <a:grpSpLocks/>
            </p:cNvGrpSpPr>
            <p:nvPr/>
          </p:nvGrpSpPr>
          <p:grpSpPr bwMode="auto">
            <a:xfrm>
              <a:off x="1156" y="1865"/>
              <a:ext cx="341" cy="930"/>
              <a:chOff x="1156" y="1865"/>
              <a:chExt cx="341" cy="930"/>
            </a:xfrm>
          </p:grpSpPr>
          <p:grpSp>
            <p:nvGrpSpPr>
              <p:cNvPr id="423951" name="Group 15"/>
              <p:cNvGrpSpPr>
                <a:grpSpLocks/>
              </p:cNvGrpSpPr>
              <p:nvPr/>
            </p:nvGrpSpPr>
            <p:grpSpPr bwMode="auto">
              <a:xfrm rot="5400000">
                <a:off x="1258" y="2353"/>
                <a:ext cx="410" cy="69"/>
                <a:chOff x="294" y="3589"/>
                <a:chExt cx="410" cy="69"/>
              </a:xfrm>
            </p:grpSpPr>
            <p:grpSp>
              <p:nvGrpSpPr>
                <p:cNvPr id="423952" name="Group 16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3953" name="Arc 1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3954" name="Arc 1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23955" name="Group 19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3956" name="Arc 2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3957" name="Arc 2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23958" name="Group 22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3959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3960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423961" name="Freeform 25"/>
              <p:cNvSpPr>
                <a:spLocks/>
              </p:cNvSpPr>
              <p:nvPr/>
            </p:nvSpPr>
            <p:spPr bwMode="auto">
              <a:xfrm>
                <a:off x="1156" y="1865"/>
                <a:ext cx="273" cy="318"/>
              </a:xfrm>
              <a:custGeom>
                <a:avLst/>
                <a:gdLst>
                  <a:gd name="T0" fmla="*/ 0 w 273"/>
                  <a:gd name="T1" fmla="*/ 0 h 318"/>
                  <a:gd name="T2" fmla="*/ 273 w 273"/>
                  <a:gd name="T3" fmla="*/ 0 h 318"/>
                  <a:gd name="T4" fmla="*/ 273 w 273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318">
                    <a:moveTo>
                      <a:pt x="0" y="0"/>
                    </a:moveTo>
                    <a:lnTo>
                      <a:pt x="273" y="0"/>
                    </a:lnTo>
                    <a:lnTo>
                      <a:pt x="273" y="318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962" name="Freeform 26"/>
              <p:cNvSpPr>
                <a:spLocks/>
              </p:cNvSpPr>
              <p:nvPr/>
            </p:nvSpPr>
            <p:spPr bwMode="auto">
              <a:xfrm>
                <a:off x="1156" y="2584"/>
                <a:ext cx="273" cy="211"/>
              </a:xfrm>
              <a:custGeom>
                <a:avLst/>
                <a:gdLst>
                  <a:gd name="T0" fmla="*/ 273 w 273"/>
                  <a:gd name="T1" fmla="*/ 0 h 181"/>
                  <a:gd name="T2" fmla="*/ 273 w 273"/>
                  <a:gd name="T3" fmla="*/ 181 h 181"/>
                  <a:gd name="T4" fmla="*/ 0 w 273"/>
                  <a:gd name="T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181">
                    <a:moveTo>
                      <a:pt x="273" y="0"/>
                    </a:moveTo>
                    <a:lnTo>
                      <a:pt x="273" y="181"/>
                    </a:lnTo>
                    <a:lnTo>
                      <a:pt x="0" y="181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23963" name="Rectangle 27"/>
          <p:cNvSpPr>
            <a:spLocks noChangeArrowheads="1"/>
          </p:cNvSpPr>
          <p:nvPr/>
        </p:nvSpPr>
        <p:spPr bwMode="auto">
          <a:xfrm>
            <a:off x="2700338" y="1125538"/>
            <a:ext cx="611981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Ideální cívkou prochází ve střídavém obvodu určitý proud 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 ideální cívka musí mít ve střídavém obvodu odpor.</a:t>
            </a:r>
          </a:p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Při odvození vyjdeme z vyjádření U</a:t>
            </a:r>
            <a:r>
              <a:rPr lang="cs-CZ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max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423971" name="Object 35"/>
          <p:cNvGraphicFramePr>
            <a:graphicFrameLocks noChangeAspect="1"/>
          </p:cNvGraphicFramePr>
          <p:nvPr/>
        </p:nvGraphicFramePr>
        <p:xfrm>
          <a:off x="4700588" y="2565400"/>
          <a:ext cx="27511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42" name="Rovnice" r:id="rId3" imgW="1193760" imgH="228600" progId="Equation.3">
                  <p:embed/>
                </p:oleObj>
              </mc:Choice>
              <mc:Fallback>
                <p:oleObj name="Rovnice" r:id="rId3" imgW="1193760" imgH="2286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2565400"/>
                        <a:ext cx="2751137" cy="527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72" name="Rectangle 36"/>
          <p:cNvSpPr>
            <a:spLocks noChangeArrowheads="1"/>
          </p:cNvSpPr>
          <p:nvPr/>
        </p:nvSpPr>
        <p:spPr bwMode="auto">
          <a:xfrm>
            <a:off x="252413" y="3338513"/>
            <a:ext cx="86407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Indukční tok lze vyjádřit pomocí Hopkinsovova zákona a vztah upravit:</a:t>
            </a:r>
            <a:endParaRPr lang="cs-CZ" altLang="cs-CZ" sz="2000" b="1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3973" name="Object 37"/>
          <p:cNvGraphicFramePr>
            <a:graphicFrameLocks noChangeAspect="1"/>
          </p:cNvGraphicFramePr>
          <p:nvPr/>
        </p:nvGraphicFramePr>
        <p:xfrm>
          <a:off x="2989263" y="3716338"/>
          <a:ext cx="568642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43" name="Rovnice" r:id="rId5" imgW="3174840" imgH="457200" progId="Equation.3">
                  <p:embed/>
                </p:oleObj>
              </mc:Choice>
              <mc:Fallback>
                <p:oleObj name="Rovnice" r:id="rId5" imgW="3174840" imgH="4572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63" y="3716338"/>
                        <a:ext cx="5686425" cy="819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74" name="Rectangle 38"/>
          <p:cNvSpPr>
            <a:spLocks noChangeArrowheads="1"/>
          </p:cNvSpPr>
          <p:nvPr/>
        </p:nvSpPr>
        <p:spPr bwMode="auto">
          <a:xfrm>
            <a:off x="252413" y="4779963"/>
            <a:ext cx="54721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Po přepočtu maximální hodnoty na efektivní </a:t>
            </a:r>
            <a:endParaRPr lang="cs-CZ" altLang="cs-CZ" sz="2000" b="1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3975" name="Object 39"/>
          <p:cNvGraphicFramePr>
            <a:graphicFrameLocks noChangeAspect="1"/>
          </p:cNvGraphicFramePr>
          <p:nvPr/>
        </p:nvGraphicFramePr>
        <p:xfrm>
          <a:off x="5795963" y="4724400"/>
          <a:ext cx="2870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44" name="Rovnice" r:id="rId7" imgW="1371600" imgH="228600" progId="Equation.3">
                  <p:embed/>
                </p:oleObj>
              </mc:Choice>
              <mc:Fallback>
                <p:oleObj name="Rovnice" r:id="rId7" imgW="1371600" imgH="2286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724400"/>
                        <a:ext cx="2870200" cy="4778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76" name="Rectangle 40"/>
          <p:cNvSpPr>
            <a:spLocks noChangeArrowheads="1"/>
          </p:cNvSpPr>
          <p:nvPr/>
        </p:nvSpPr>
        <p:spPr bwMode="auto">
          <a:xfrm>
            <a:off x="250825" y="5432425"/>
            <a:ext cx="13684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kde výraz  </a:t>
            </a:r>
            <a:endParaRPr lang="cs-CZ" altLang="cs-CZ" sz="2000" b="1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3977" name="Object 41"/>
          <p:cNvGraphicFramePr>
            <a:graphicFrameLocks noChangeAspect="1"/>
          </p:cNvGraphicFramePr>
          <p:nvPr/>
        </p:nvGraphicFramePr>
        <p:xfrm>
          <a:off x="1619250" y="5373688"/>
          <a:ext cx="146208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45" name="Rovnice" r:id="rId9" imgW="698400" imgH="215640" progId="Equation.3">
                  <p:embed/>
                </p:oleObj>
              </mc:Choice>
              <mc:Fallback>
                <p:oleObj name="Rovnice" r:id="rId9" imgW="698400" imgH="215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373688"/>
                        <a:ext cx="1462088" cy="452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78" name="Rectangle 42"/>
          <p:cNvSpPr>
            <a:spLocks noChangeArrowheads="1"/>
          </p:cNvSpPr>
          <p:nvPr/>
        </p:nvSpPr>
        <p:spPr bwMode="auto">
          <a:xfrm>
            <a:off x="3203575" y="5414963"/>
            <a:ext cx="57610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se nazývá </a:t>
            </a:r>
            <a:r>
              <a:rPr lang="cs-CZ" altLang="cs-CZ" sz="2000" b="1" u="sng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indukční reaktance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a má jednotku  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endParaRPr lang="cs-CZ" altLang="cs-CZ" sz="2000" b="1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23979" name="Rectangle 43"/>
          <p:cNvSpPr>
            <a:spLocks noChangeArrowheads="1"/>
          </p:cNvSpPr>
          <p:nvPr/>
        </p:nvSpPr>
        <p:spPr bwMode="auto">
          <a:xfrm>
            <a:off x="107950" y="5999163"/>
            <a:ext cx="8636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Vztah </a:t>
            </a:r>
            <a:endParaRPr lang="cs-CZ" altLang="cs-CZ" sz="2000" b="1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3980" name="Object 44"/>
          <p:cNvGraphicFramePr>
            <a:graphicFrameLocks noChangeAspect="1"/>
          </p:cNvGraphicFramePr>
          <p:nvPr/>
        </p:nvGraphicFramePr>
        <p:xfrm>
          <a:off x="900113" y="5957888"/>
          <a:ext cx="14605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46" name="Rovnice" r:id="rId11" imgW="698400" imgH="215640" progId="Equation.3">
                  <p:embed/>
                </p:oleObj>
              </mc:Choice>
              <mc:Fallback>
                <p:oleObj name="Rovnice" r:id="rId11" imgW="698400" imgH="2156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957888"/>
                        <a:ext cx="1460500" cy="450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81" name="Rectangle 45"/>
          <p:cNvSpPr>
            <a:spLocks noChangeArrowheads="1"/>
          </p:cNvSpPr>
          <p:nvPr/>
        </p:nvSpPr>
        <p:spPr bwMode="auto">
          <a:xfrm>
            <a:off x="2411413" y="6018213"/>
            <a:ext cx="65532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je analogií k Ohmovu zákonu ve stejnosměrném obvodu – </a:t>
            </a:r>
            <a:r>
              <a:rPr lang="cs-CZ" altLang="cs-CZ" sz="19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hlinkClick r:id="rId13"/>
              </a:rPr>
              <a:t>simulace 1</a:t>
            </a:r>
            <a:r>
              <a:rPr lang="cs-CZ" altLang="cs-CZ" sz="19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hlinkClick r:id="rId14"/>
              </a:rPr>
              <a:t>simulace 2</a:t>
            </a:r>
            <a:endParaRPr lang="cs-CZ" altLang="cs-CZ" sz="1900" b="1" dirty="0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3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3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3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3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3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3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3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15888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000">
              <a:solidFill>
                <a:schemeClr val="bg1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2131" name="Rectangle 3"/>
          <p:cNvSpPr>
            <a:spLocks noChangeArrowheads="1"/>
          </p:cNvSpPr>
          <p:nvPr/>
        </p:nvSpPr>
        <p:spPr bwMode="auto">
          <a:xfrm>
            <a:off x="179388" y="908050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Na zdroj střídavého napětí je připojena ideální cívka L = 200 </a:t>
            </a:r>
            <a:r>
              <a:rPr lang="cs-CZ" altLang="cs-CZ" sz="2000" b="1" dirty="0" err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mH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Harmonický průběh napětí zdroje je u(t) = 20*sin(1000*t).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Určete průběh proudu a vypočítejte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efektivní hodnotu napětí, maximální hodnotu proudu a okamžitou hodnotu proudu v čase 2ms.</a:t>
            </a:r>
          </a:p>
        </p:txBody>
      </p:sp>
      <p:sp>
        <p:nvSpPr>
          <p:cNvPr id="432132" name="Rectangle 4"/>
          <p:cNvSpPr>
            <a:spLocks noChangeArrowheads="1"/>
          </p:cNvSpPr>
          <p:nvPr/>
        </p:nvSpPr>
        <p:spPr bwMode="auto">
          <a:xfrm>
            <a:off x="179388" y="2708275"/>
            <a:ext cx="34559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1. Efektivní hodnoty napětí</a:t>
            </a:r>
          </a:p>
        </p:txBody>
      </p:sp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4219575" y="2492375"/>
          <a:ext cx="229711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02" name="Rovnice" r:id="rId3" imgW="1562040" imgH="419040" progId="Equation.3">
                  <p:embed/>
                </p:oleObj>
              </mc:Choice>
              <mc:Fallback>
                <p:oleObj name="Rovnice" r:id="rId3" imgW="156204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575" y="2492375"/>
                        <a:ext cx="2297113" cy="617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ChangeArrowheads="1"/>
          </p:cNvSpPr>
          <p:nvPr/>
        </p:nvSpPr>
        <p:spPr bwMode="auto">
          <a:xfrm>
            <a:off x="179388" y="3338513"/>
            <a:ext cx="28797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2. Indukční reaktance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4211638" y="3213100"/>
          <a:ext cx="36480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03" name="Rovnice" r:id="rId5" imgW="1930320" imgH="215640" progId="Equation.3">
                  <p:embed/>
                </p:oleObj>
              </mc:Choice>
              <mc:Fallback>
                <p:oleObj name="Rovnice" r:id="rId5" imgW="193032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213100"/>
                        <a:ext cx="3648075" cy="4079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6" name="Rectangle 8"/>
          <p:cNvSpPr>
            <a:spLocks noChangeArrowheads="1"/>
          </p:cNvSpPr>
          <p:nvPr/>
        </p:nvSpPr>
        <p:spPr bwMode="auto">
          <a:xfrm>
            <a:off x="179388" y="3933825"/>
            <a:ext cx="37449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3. Maximální  hodnota proudu</a:t>
            </a:r>
          </a:p>
        </p:txBody>
      </p:sp>
      <p:graphicFrame>
        <p:nvGraphicFramePr>
          <p:cNvPr id="432137" name="Object 9"/>
          <p:cNvGraphicFramePr>
            <a:graphicFrameLocks noChangeAspect="1"/>
          </p:cNvGraphicFramePr>
          <p:nvPr/>
        </p:nvGraphicFramePr>
        <p:xfrm>
          <a:off x="4211638" y="3730625"/>
          <a:ext cx="25209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04" name="Rovnice" r:id="rId7" imgW="1714320" imgH="431640" progId="Equation.3">
                  <p:embed/>
                </p:oleObj>
              </mc:Choice>
              <mc:Fallback>
                <p:oleObj name="Rovnice" r:id="rId7" imgW="171432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730625"/>
                        <a:ext cx="2520950" cy="635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8" name="Rectangle 10"/>
          <p:cNvSpPr>
            <a:spLocks noChangeArrowheads="1"/>
          </p:cNvSpPr>
          <p:nvPr/>
        </p:nvSpPr>
        <p:spPr bwMode="auto">
          <a:xfrm>
            <a:off x="179388" y="4581525"/>
            <a:ext cx="37449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4. Harmonický průběh proudu</a:t>
            </a:r>
          </a:p>
        </p:txBody>
      </p:sp>
      <p:graphicFrame>
        <p:nvGraphicFramePr>
          <p:cNvPr id="432139" name="Object 11"/>
          <p:cNvGraphicFramePr>
            <a:graphicFrameLocks noChangeAspect="1"/>
          </p:cNvGraphicFramePr>
          <p:nvPr/>
        </p:nvGraphicFramePr>
        <p:xfrm>
          <a:off x="4211638" y="4437063"/>
          <a:ext cx="439261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05" name="Rovnice" r:id="rId9" imgW="2882880" imgH="393480" progId="Equation.3">
                  <p:embed/>
                </p:oleObj>
              </mc:Choice>
              <mc:Fallback>
                <p:oleObj name="Rovnice" r:id="rId9" imgW="288288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437063"/>
                        <a:ext cx="4392612" cy="600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40" name="Rectangle 12"/>
          <p:cNvSpPr>
            <a:spLocks noChangeArrowheads="1"/>
          </p:cNvSpPr>
          <p:nvPr/>
        </p:nvSpPr>
        <p:spPr bwMode="auto">
          <a:xfrm>
            <a:off x="179388" y="5084763"/>
            <a:ext cx="51133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5. Okamžitá hodnota proudu v čase 2 ms</a:t>
            </a:r>
          </a:p>
        </p:txBody>
      </p:sp>
      <p:graphicFrame>
        <p:nvGraphicFramePr>
          <p:cNvPr id="432141" name="Object 13"/>
          <p:cNvGraphicFramePr>
            <a:graphicFrameLocks noChangeAspect="1"/>
          </p:cNvGraphicFramePr>
          <p:nvPr/>
        </p:nvGraphicFramePr>
        <p:xfrm>
          <a:off x="1692275" y="5457825"/>
          <a:ext cx="6929438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06" name="Rovnice" r:id="rId11" imgW="4394160" imgH="812520" progId="Equation.3">
                  <p:embed/>
                </p:oleObj>
              </mc:Choice>
              <mc:Fallback>
                <p:oleObj name="Rovnice" r:id="rId11" imgW="4394160" imgH="8125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457825"/>
                        <a:ext cx="6929438" cy="12842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2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2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2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2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2800" u="sng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Ideální kondenzátor v obvodu střídavého proudu </a:t>
            </a:r>
            <a:endParaRPr lang="cs-CZ" altLang="cs-CZ" sz="2800">
              <a:solidFill>
                <a:schemeClr val="bg1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179388" y="981075"/>
            <a:ext cx="58324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Jak lze vysvětlit pojem ideální kondenzátor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Je to kondenzátor, který má jen kapacitu a má nekonečně velký elektrický odpor (R 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 </a:t>
            </a:r>
            <a:r>
              <a:rPr lang="cs-CZ" altLang="cs-CZ" sz="26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Jak lze vypočítat kapacitu kondenzátoru ?</a:t>
            </a:r>
          </a:p>
        </p:txBody>
      </p:sp>
      <p:graphicFrame>
        <p:nvGraphicFramePr>
          <p:cNvPr id="424964" name="Object 4"/>
          <p:cNvGraphicFramePr>
            <a:graphicFrameLocks noChangeAspect="1"/>
          </p:cNvGraphicFramePr>
          <p:nvPr/>
        </p:nvGraphicFramePr>
        <p:xfrm>
          <a:off x="6372225" y="1268413"/>
          <a:ext cx="16335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38" name="Rovnice" r:id="rId3" imgW="901440" imgH="393480" progId="Equation.3">
                  <p:embed/>
                </p:oleObj>
              </mc:Choice>
              <mc:Fallback>
                <p:oleObj name="Rovnice" r:id="rId3" imgW="9014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268413"/>
                        <a:ext cx="1633538" cy="714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65" name="Rectangle 5"/>
          <p:cNvSpPr>
            <a:spLocks noChangeArrowheads="1"/>
          </p:cNvSpPr>
          <p:nvPr/>
        </p:nvSpPr>
        <p:spPr bwMode="auto">
          <a:xfrm>
            <a:off x="2771775" y="2565400"/>
            <a:ext cx="6192838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Jak se chová ideální kondenzátor v obvodu ustáleného stejnosměrného proudu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Ideální kondenzátor má v obvodu ustáleného proudu nekonečně velký odpor (rozpojený obvod).</a:t>
            </a:r>
          </a:p>
        </p:txBody>
      </p:sp>
      <p:graphicFrame>
        <p:nvGraphicFramePr>
          <p:cNvPr id="424966" name="Object 6"/>
          <p:cNvGraphicFramePr>
            <a:graphicFrameLocks noChangeAspect="1"/>
          </p:cNvGraphicFramePr>
          <p:nvPr/>
        </p:nvGraphicFramePr>
        <p:xfrm>
          <a:off x="5722938" y="5035550"/>
          <a:ext cx="2449512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39" name="Rovnice" r:id="rId5" imgW="1168200" imgH="228600" progId="Equation.3">
                  <p:embed/>
                </p:oleObj>
              </mc:Choice>
              <mc:Fallback>
                <p:oleObj name="Rovnice" r:id="rId5" imgW="1168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5035550"/>
                        <a:ext cx="2449512" cy="4810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67" name="Rectangle 7"/>
          <p:cNvSpPr>
            <a:spLocks noChangeArrowheads="1"/>
          </p:cNvSpPr>
          <p:nvPr/>
        </p:nvSpPr>
        <p:spPr bwMode="auto">
          <a:xfrm>
            <a:off x="179388" y="5661025"/>
            <a:ext cx="60483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Po připojení k harmonickému průběhu napětí se kondenzátor začne nabíjet – získává náboj  </a:t>
            </a:r>
          </a:p>
        </p:txBody>
      </p:sp>
      <p:graphicFrame>
        <p:nvGraphicFramePr>
          <p:cNvPr id="424968" name="Object 8"/>
          <p:cNvGraphicFramePr>
            <a:graphicFrameLocks noChangeAspect="1"/>
          </p:cNvGraphicFramePr>
          <p:nvPr/>
        </p:nvGraphicFramePr>
        <p:xfrm>
          <a:off x="5580063" y="6021388"/>
          <a:ext cx="33845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40" name="Rovnice" r:id="rId7" imgW="1523880" imgH="203040" progId="Equation.3">
                  <p:embed/>
                </p:oleObj>
              </mc:Choice>
              <mc:Fallback>
                <p:oleObj name="Rovnice" r:id="rId7" imgW="15238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6021388"/>
                        <a:ext cx="3384550" cy="450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93" name="Rectangle 33"/>
          <p:cNvSpPr>
            <a:spLocks noChangeArrowheads="1"/>
          </p:cNvSpPr>
          <p:nvPr/>
        </p:nvSpPr>
        <p:spPr bwMode="auto">
          <a:xfrm>
            <a:off x="2771775" y="3933825"/>
            <a:ext cx="5976938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 vytvoření elektrického pole musí být kondenzátor připojený na napětí.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Vyjádřete harmonický průběh napětí</a:t>
            </a:r>
          </a:p>
        </p:txBody>
      </p:sp>
      <p:grpSp>
        <p:nvGrpSpPr>
          <p:cNvPr id="425000" name="Group 40"/>
          <p:cNvGrpSpPr>
            <a:grpSpLocks/>
          </p:cNvGrpSpPr>
          <p:nvPr/>
        </p:nvGrpSpPr>
        <p:grpSpPr bwMode="auto">
          <a:xfrm>
            <a:off x="193675" y="2419350"/>
            <a:ext cx="2289175" cy="2089150"/>
            <a:chOff x="122" y="1524"/>
            <a:chExt cx="1442" cy="1316"/>
          </a:xfrm>
        </p:grpSpPr>
        <p:sp>
          <p:nvSpPr>
            <p:cNvPr id="424970" name="Text Box 10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24971" name="Oval 11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1">
                      <a:lumMod val="75000"/>
                    </a:schemeClr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24972" name="Oval 12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4973" name="Oval 13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24974" name="AutoShape 14"/>
            <p:cNvCxnSpPr>
              <a:cxnSpLocks noChangeShapeType="1"/>
              <a:stCxn id="424971" idx="4"/>
              <a:endCxn id="424973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4975" name="Line 15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4976" name="Line 16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4977" name="Text Box 17"/>
            <p:cNvSpPr txBox="1">
              <a:spLocks noChangeArrowheads="1"/>
            </p:cNvSpPr>
            <p:nvPr/>
          </p:nvSpPr>
          <p:spPr bwMode="auto">
            <a:xfrm>
              <a:off x="1066" y="220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1">
                      <a:lumMod val="75000"/>
                    </a:schemeClr>
                  </a:solidFill>
                  <a:effectLst/>
                </a:rPr>
                <a:t>C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cxnSp>
          <p:nvCxnSpPr>
            <p:cNvPr id="424978" name="AutoShape 18"/>
            <p:cNvCxnSpPr>
              <a:cxnSpLocks noChangeShapeType="1"/>
              <a:stCxn id="424971" idx="0"/>
              <a:endCxn id="424972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4979" name="Text Box 19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sp>
          <p:nvSpPr>
            <p:cNvPr id="424991" name="Freeform 31"/>
            <p:cNvSpPr>
              <a:spLocks/>
            </p:cNvSpPr>
            <p:nvPr/>
          </p:nvSpPr>
          <p:spPr bwMode="auto">
            <a:xfrm>
              <a:off x="1156" y="1865"/>
              <a:ext cx="273" cy="318"/>
            </a:xfrm>
            <a:custGeom>
              <a:avLst/>
              <a:gdLst>
                <a:gd name="T0" fmla="*/ 0 w 273"/>
                <a:gd name="T1" fmla="*/ 0 h 318"/>
                <a:gd name="T2" fmla="*/ 273 w 273"/>
                <a:gd name="T3" fmla="*/ 0 h 318"/>
                <a:gd name="T4" fmla="*/ 273 w 273"/>
                <a:gd name="T5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318">
                  <a:moveTo>
                    <a:pt x="0" y="0"/>
                  </a:moveTo>
                  <a:lnTo>
                    <a:pt x="273" y="0"/>
                  </a:lnTo>
                  <a:lnTo>
                    <a:pt x="273" y="318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4992" name="Freeform 32"/>
            <p:cNvSpPr>
              <a:spLocks/>
            </p:cNvSpPr>
            <p:nvPr/>
          </p:nvSpPr>
          <p:spPr bwMode="auto">
            <a:xfrm>
              <a:off x="1156" y="2478"/>
              <a:ext cx="273" cy="317"/>
            </a:xfrm>
            <a:custGeom>
              <a:avLst/>
              <a:gdLst>
                <a:gd name="T0" fmla="*/ 273 w 273"/>
                <a:gd name="T1" fmla="*/ 0 h 181"/>
                <a:gd name="T2" fmla="*/ 273 w 273"/>
                <a:gd name="T3" fmla="*/ 181 h 181"/>
                <a:gd name="T4" fmla="*/ 0 w 273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181">
                  <a:moveTo>
                    <a:pt x="273" y="0"/>
                  </a:moveTo>
                  <a:lnTo>
                    <a:pt x="273" y="181"/>
                  </a:lnTo>
                  <a:lnTo>
                    <a:pt x="0" y="181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24999" name="Group 39"/>
            <p:cNvGrpSpPr>
              <a:grpSpLocks/>
            </p:cNvGrpSpPr>
            <p:nvPr/>
          </p:nvGrpSpPr>
          <p:grpSpPr bwMode="auto">
            <a:xfrm>
              <a:off x="1292" y="2160"/>
              <a:ext cx="272" cy="356"/>
              <a:chOff x="1292" y="2160"/>
              <a:chExt cx="272" cy="356"/>
            </a:xfrm>
          </p:grpSpPr>
          <p:sp>
            <p:nvSpPr>
              <p:cNvPr id="424994" name="Line 34"/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4995" name="Line 35"/>
              <p:cNvSpPr>
                <a:spLocks noChangeShapeType="1"/>
              </p:cNvSpPr>
              <p:nvPr/>
            </p:nvSpPr>
            <p:spPr bwMode="auto">
              <a:xfrm>
                <a:off x="1292" y="2364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4996" name="Line 36"/>
              <p:cNvSpPr>
                <a:spLocks noChangeShapeType="1"/>
              </p:cNvSpPr>
              <p:nvPr/>
            </p:nvSpPr>
            <p:spPr bwMode="auto">
              <a:xfrm>
                <a:off x="1429" y="2160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4997" name="Line 37"/>
              <p:cNvSpPr>
                <a:spLocks noChangeShapeType="1"/>
              </p:cNvSpPr>
              <p:nvPr/>
            </p:nvSpPr>
            <p:spPr bwMode="auto">
              <a:xfrm>
                <a:off x="1429" y="2380"/>
                <a:ext cx="0" cy="13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4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4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4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4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4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24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2800" u="sng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Ideální kondenzátor v obvodu střídavého proudu</a:t>
            </a:r>
            <a:endParaRPr lang="cs-CZ" altLang="cs-CZ" sz="2800">
              <a:solidFill>
                <a:schemeClr val="bg1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5988" name="Rectangle 4"/>
          <p:cNvSpPr>
            <a:spLocks noChangeArrowheads="1"/>
          </p:cNvSpPr>
          <p:nvPr/>
        </p:nvSpPr>
        <p:spPr bwMode="auto">
          <a:xfrm>
            <a:off x="2700338" y="1196975"/>
            <a:ext cx="30241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Proud na kondenzátoru</a:t>
            </a:r>
          </a:p>
        </p:txBody>
      </p:sp>
      <p:graphicFrame>
        <p:nvGraphicFramePr>
          <p:cNvPr id="425989" name="Object 5"/>
          <p:cNvGraphicFramePr>
            <a:graphicFrameLocks noChangeAspect="1"/>
          </p:cNvGraphicFramePr>
          <p:nvPr/>
        </p:nvGraphicFramePr>
        <p:xfrm>
          <a:off x="5651500" y="1341438"/>
          <a:ext cx="23542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64" name="Rovnice" r:id="rId3" imgW="1041120" imgH="393480" progId="Equation.3">
                  <p:embed/>
                </p:oleObj>
              </mc:Choice>
              <mc:Fallback>
                <p:oleObj name="Rovnice" r:id="rId3" imgW="1041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341438"/>
                        <a:ext cx="2354263" cy="892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18" name="Rectangle 34"/>
          <p:cNvSpPr>
            <a:spLocks noChangeArrowheads="1"/>
          </p:cNvSpPr>
          <p:nvPr/>
        </p:nvSpPr>
        <p:spPr bwMode="auto">
          <a:xfrm>
            <a:off x="2627313" y="2492375"/>
            <a:ext cx="626427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Proud na kondenzátoru na ideálním kondenzátoru ve střídavém obvodu (řešení pomocí vyšší matematiky)</a:t>
            </a:r>
          </a:p>
        </p:txBody>
      </p:sp>
      <p:graphicFrame>
        <p:nvGraphicFramePr>
          <p:cNvPr id="426019" name="Object 35"/>
          <p:cNvGraphicFramePr>
            <a:graphicFrameLocks noChangeAspect="1"/>
          </p:cNvGraphicFramePr>
          <p:nvPr/>
        </p:nvGraphicFramePr>
        <p:xfrm>
          <a:off x="900113" y="3535363"/>
          <a:ext cx="803116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65" name="Rovnice" r:id="rId5" imgW="4178160" imgH="393480" progId="Equation.3">
                  <p:embed/>
                </p:oleObj>
              </mc:Choice>
              <mc:Fallback>
                <p:oleObj name="Rovnice" r:id="rId5" imgW="417816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535363"/>
                        <a:ext cx="8031162" cy="757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6021" name="Group 37"/>
          <p:cNvGrpSpPr>
            <a:grpSpLocks/>
          </p:cNvGrpSpPr>
          <p:nvPr/>
        </p:nvGrpSpPr>
        <p:grpSpPr bwMode="auto">
          <a:xfrm>
            <a:off x="179388" y="981075"/>
            <a:ext cx="2289175" cy="2089150"/>
            <a:chOff x="122" y="1524"/>
            <a:chExt cx="1442" cy="1316"/>
          </a:xfrm>
        </p:grpSpPr>
        <p:sp>
          <p:nvSpPr>
            <p:cNvPr id="426022" name="Text Box 38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26023" name="Oval 39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1">
                      <a:lumMod val="75000"/>
                    </a:schemeClr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26024" name="Oval 40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6025" name="Oval 41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26026" name="AutoShape 42"/>
            <p:cNvCxnSpPr>
              <a:cxnSpLocks noChangeShapeType="1"/>
              <a:stCxn id="426023" idx="4"/>
              <a:endCxn id="426025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27" name="Line 43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6028" name="Line 44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6029" name="Text Box 45"/>
            <p:cNvSpPr txBox="1">
              <a:spLocks noChangeArrowheads="1"/>
            </p:cNvSpPr>
            <p:nvPr/>
          </p:nvSpPr>
          <p:spPr bwMode="auto">
            <a:xfrm>
              <a:off x="1066" y="2185"/>
              <a:ext cx="14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C</a:t>
              </a:r>
              <a:endParaRPr lang="cs-CZ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cxnSp>
          <p:nvCxnSpPr>
            <p:cNvPr id="426030" name="AutoShape 46"/>
            <p:cNvCxnSpPr>
              <a:cxnSpLocks noChangeShapeType="1"/>
              <a:stCxn id="426023" idx="0"/>
              <a:endCxn id="426024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31" name="Text Box 47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  <p:sp>
          <p:nvSpPr>
            <p:cNvPr id="426032" name="Freeform 48"/>
            <p:cNvSpPr>
              <a:spLocks/>
            </p:cNvSpPr>
            <p:nvPr/>
          </p:nvSpPr>
          <p:spPr bwMode="auto">
            <a:xfrm>
              <a:off x="1156" y="1865"/>
              <a:ext cx="273" cy="318"/>
            </a:xfrm>
            <a:custGeom>
              <a:avLst/>
              <a:gdLst>
                <a:gd name="T0" fmla="*/ 0 w 273"/>
                <a:gd name="T1" fmla="*/ 0 h 318"/>
                <a:gd name="T2" fmla="*/ 273 w 273"/>
                <a:gd name="T3" fmla="*/ 0 h 318"/>
                <a:gd name="T4" fmla="*/ 273 w 273"/>
                <a:gd name="T5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318">
                  <a:moveTo>
                    <a:pt x="0" y="0"/>
                  </a:moveTo>
                  <a:lnTo>
                    <a:pt x="273" y="0"/>
                  </a:lnTo>
                  <a:lnTo>
                    <a:pt x="273" y="318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6033" name="Freeform 49"/>
            <p:cNvSpPr>
              <a:spLocks/>
            </p:cNvSpPr>
            <p:nvPr/>
          </p:nvSpPr>
          <p:spPr bwMode="auto">
            <a:xfrm>
              <a:off x="1156" y="2478"/>
              <a:ext cx="273" cy="317"/>
            </a:xfrm>
            <a:custGeom>
              <a:avLst/>
              <a:gdLst>
                <a:gd name="T0" fmla="*/ 273 w 273"/>
                <a:gd name="T1" fmla="*/ 0 h 181"/>
                <a:gd name="T2" fmla="*/ 273 w 273"/>
                <a:gd name="T3" fmla="*/ 181 h 181"/>
                <a:gd name="T4" fmla="*/ 0 w 273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181">
                  <a:moveTo>
                    <a:pt x="273" y="0"/>
                  </a:moveTo>
                  <a:lnTo>
                    <a:pt x="273" y="181"/>
                  </a:lnTo>
                  <a:lnTo>
                    <a:pt x="0" y="181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26034" name="Group 50"/>
            <p:cNvGrpSpPr>
              <a:grpSpLocks/>
            </p:cNvGrpSpPr>
            <p:nvPr/>
          </p:nvGrpSpPr>
          <p:grpSpPr bwMode="auto">
            <a:xfrm>
              <a:off x="1292" y="2160"/>
              <a:ext cx="272" cy="356"/>
              <a:chOff x="1292" y="2160"/>
              <a:chExt cx="272" cy="356"/>
            </a:xfrm>
          </p:grpSpPr>
          <p:sp>
            <p:nvSpPr>
              <p:cNvPr id="426035" name="Line 51"/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6036" name="Line 52"/>
              <p:cNvSpPr>
                <a:spLocks noChangeShapeType="1"/>
              </p:cNvSpPr>
              <p:nvPr/>
            </p:nvSpPr>
            <p:spPr bwMode="auto">
              <a:xfrm>
                <a:off x="1292" y="2364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6037" name="Line 53"/>
              <p:cNvSpPr>
                <a:spLocks noChangeShapeType="1"/>
              </p:cNvSpPr>
              <p:nvPr/>
            </p:nvSpPr>
            <p:spPr bwMode="auto">
              <a:xfrm>
                <a:off x="1429" y="2160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6038" name="Line 54"/>
              <p:cNvSpPr>
                <a:spLocks noChangeShapeType="1"/>
              </p:cNvSpPr>
              <p:nvPr/>
            </p:nvSpPr>
            <p:spPr bwMode="auto">
              <a:xfrm>
                <a:off x="1429" y="2380"/>
                <a:ext cx="0" cy="13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26039" name="Rectangle 55"/>
          <p:cNvSpPr>
            <a:spLocks noChangeArrowheads="1"/>
          </p:cNvSpPr>
          <p:nvPr/>
        </p:nvSpPr>
        <p:spPr bwMode="auto">
          <a:xfrm>
            <a:off x="252413" y="4581525"/>
            <a:ext cx="87122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Proud ideálním kondenzátorem má harmonický průběh se stejnou frekvencí, proud na kondenzátoru předbíhá napětí o 90</a:t>
            </a:r>
            <a:r>
              <a:rPr lang="cs-CZ" altLang="cs-CZ" sz="2100" b="1" u="sng" baseline="3000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cs-CZ" altLang="cs-CZ" sz="2100" b="1" u="sng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5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6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6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6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28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kondenzátor v obvodu střídavého proudu 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7011" name="Rectangle 3"/>
          <p:cNvSpPr>
            <a:spLocks noChangeArrowheads="1"/>
          </p:cNvSpPr>
          <p:nvPr/>
        </p:nvSpPr>
        <p:spPr bwMode="auto">
          <a:xfrm>
            <a:off x="323850" y="981075"/>
            <a:ext cx="75612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Zakreslete harmonický průběh napětí a proudu na ideálním kondenzátoru, nakreslete fázorový diagram</a:t>
            </a:r>
          </a:p>
        </p:txBody>
      </p:sp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468313" y="6159500"/>
            <a:ext cx="8208962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 ideálním kondenzátoru předbíhá proud napětí o 90</a:t>
            </a:r>
            <a:r>
              <a:rPr lang="cs-CZ" altLang="cs-CZ" sz="2400" b="1" u="sng" baseline="30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cs-CZ" altLang="cs-CZ" sz="24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</a:t>
            </a:r>
            <a:endParaRPr lang="cs-CZ" altLang="cs-CZ" sz="2400" b="1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27013" name="Group 5"/>
          <p:cNvGrpSpPr>
            <a:grpSpLocks/>
          </p:cNvGrpSpPr>
          <p:nvPr/>
        </p:nvGrpSpPr>
        <p:grpSpPr bwMode="auto">
          <a:xfrm>
            <a:off x="539750" y="2349500"/>
            <a:ext cx="2016125" cy="2735263"/>
            <a:chOff x="340" y="1480"/>
            <a:chExt cx="1270" cy="1723"/>
          </a:xfrm>
        </p:grpSpPr>
        <p:sp>
          <p:nvSpPr>
            <p:cNvPr id="427014" name="Line 6"/>
            <p:cNvSpPr>
              <a:spLocks noChangeShapeType="1"/>
            </p:cNvSpPr>
            <p:nvPr/>
          </p:nvSpPr>
          <p:spPr bwMode="auto">
            <a:xfrm>
              <a:off x="340" y="1480"/>
              <a:ext cx="0" cy="17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7015" name="Line 7"/>
            <p:cNvSpPr>
              <a:spLocks noChangeShapeType="1"/>
            </p:cNvSpPr>
            <p:nvPr/>
          </p:nvSpPr>
          <p:spPr bwMode="auto">
            <a:xfrm>
              <a:off x="340" y="2387"/>
              <a:ext cx="127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27016" name="Group 8"/>
          <p:cNvGrpSpPr>
            <a:grpSpLocks/>
          </p:cNvGrpSpPr>
          <p:nvPr/>
        </p:nvGrpSpPr>
        <p:grpSpPr bwMode="auto">
          <a:xfrm>
            <a:off x="539750" y="3429000"/>
            <a:ext cx="1871663" cy="407988"/>
            <a:chOff x="340" y="2140"/>
            <a:chExt cx="1179" cy="257"/>
          </a:xfrm>
        </p:grpSpPr>
        <p:sp>
          <p:nvSpPr>
            <p:cNvPr id="427017" name="Line 9"/>
            <p:cNvSpPr>
              <a:spLocks noChangeShapeType="1"/>
            </p:cNvSpPr>
            <p:nvPr/>
          </p:nvSpPr>
          <p:spPr bwMode="auto">
            <a:xfrm>
              <a:off x="340" y="2369"/>
              <a:ext cx="1179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7018" name="Text Box 10"/>
            <p:cNvSpPr txBox="1">
              <a:spLocks noChangeArrowheads="1"/>
            </p:cNvSpPr>
            <p:nvPr/>
          </p:nvSpPr>
          <p:spPr bwMode="auto">
            <a:xfrm>
              <a:off x="1165" y="2140"/>
              <a:ext cx="17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</a:p>
          </p:txBody>
        </p:sp>
      </p:grpSp>
      <p:grpSp>
        <p:nvGrpSpPr>
          <p:cNvPr id="427028" name="Group 20"/>
          <p:cNvGrpSpPr>
            <a:grpSpLocks/>
          </p:cNvGrpSpPr>
          <p:nvPr/>
        </p:nvGrpSpPr>
        <p:grpSpPr bwMode="auto">
          <a:xfrm>
            <a:off x="107950" y="2781300"/>
            <a:ext cx="430213" cy="1008063"/>
            <a:chOff x="68" y="1752"/>
            <a:chExt cx="271" cy="635"/>
          </a:xfrm>
        </p:grpSpPr>
        <p:sp>
          <p:nvSpPr>
            <p:cNvPr id="427020" name="Line 12"/>
            <p:cNvSpPr>
              <a:spLocks noChangeShapeType="1"/>
            </p:cNvSpPr>
            <p:nvPr/>
          </p:nvSpPr>
          <p:spPr bwMode="auto">
            <a:xfrm rot="16200000">
              <a:off x="21" y="2070"/>
              <a:ext cx="63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7021" name="Text Box 13"/>
            <p:cNvSpPr txBox="1">
              <a:spLocks noChangeArrowheads="1"/>
            </p:cNvSpPr>
            <p:nvPr/>
          </p:nvSpPr>
          <p:spPr bwMode="auto">
            <a:xfrm rot="16200000">
              <a:off x="149" y="1807"/>
              <a:ext cx="95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>
                  <a:solidFill>
                    <a:srgbClr val="FF3399"/>
                  </a:solidFill>
                  <a:effectLst/>
                  <a:cs typeface="Arial" panose="020B0604020202020204" pitchFamily="34" charset="0"/>
                </a:rPr>
                <a:t>Î</a:t>
              </a:r>
            </a:p>
          </p:txBody>
        </p:sp>
      </p:grpSp>
      <p:grpSp>
        <p:nvGrpSpPr>
          <p:cNvPr id="427022" name="Group 14"/>
          <p:cNvGrpSpPr>
            <a:grpSpLocks/>
          </p:cNvGrpSpPr>
          <p:nvPr/>
        </p:nvGrpSpPr>
        <p:grpSpPr bwMode="auto">
          <a:xfrm>
            <a:off x="1116013" y="2420938"/>
            <a:ext cx="504825" cy="504825"/>
            <a:chOff x="838" y="1525"/>
            <a:chExt cx="318" cy="318"/>
          </a:xfrm>
        </p:grpSpPr>
        <p:sp>
          <p:nvSpPr>
            <p:cNvPr id="427023" name="Arc 15"/>
            <p:cNvSpPr>
              <a:spLocks/>
            </p:cNvSpPr>
            <p:nvPr/>
          </p:nvSpPr>
          <p:spPr bwMode="auto">
            <a:xfrm rot="10800000" flipH="1" flipV="1">
              <a:off x="838" y="1525"/>
              <a:ext cx="318" cy="3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7024" name="Text Box 16"/>
            <p:cNvSpPr txBox="1">
              <a:spLocks noChangeArrowheads="1"/>
            </p:cNvSpPr>
            <p:nvPr/>
          </p:nvSpPr>
          <p:spPr bwMode="auto">
            <a:xfrm>
              <a:off x="884" y="1525"/>
              <a:ext cx="16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  <a:sym typeface="Symbol" panose="05050102010706020507" pitchFamily="18" charset="2"/>
                </a:rPr>
                <a:t></a:t>
              </a:r>
            </a:p>
          </p:txBody>
        </p:sp>
      </p:grpSp>
      <p:pic>
        <p:nvPicPr>
          <p:cNvPr id="427025" name="Picture 17" descr="MC90042357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437063"/>
            <a:ext cx="887413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7027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773238"/>
            <a:ext cx="6084887" cy="377666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7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7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7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7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7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7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7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7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28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kondenzátor v obvodu střídavého proudu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8059" name="Rectangle 27"/>
          <p:cNvSpPr>
            <a:spLocks noChangeArrowheads="1"/>
          </p:cNvSpPr>
          <p:nvPr/>
        </p:nvSpPr>
        <p:spPr bwMode="auto">
          <a:xfrm>
            <a:off x="2700338" y="1125538"/>
            <a:ext cx="44640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Proud na ideálním kondenzátoru: </a:t>
            </a:r>
          </a:p>
        </p:txBody>
      </p:sp>
      <p:sp>
        <p:nvSpPr>
          <p:cNvPr id="428062" name="Rectangle 30"/>
          <p:cNvSpPr>
            <a:spLocks noChangeArrowheads="1"/>
          </p:cNvSpPr>
          <p:nvPr/>
        </p:nvSpPr>
        <p:spPr bwMode="auto">
          <a:xfrm>
            <a:off x="2700338" y="2420938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 maximální hodnotu (amplitudu) platí:</a:t>
            </a:r>
          </a:p>
        </p:txBody>
      </p:sp>
      <p:graphicFrame>
        <p:nvGraphicFramePr>
          <p:cNvPr id="428063" name="Object 31"/>
          <p:cNvGraphicFramePr>
            <a:graphicFrameLocks noChangeAspect="1"/>
          </p:cNvGraphicFramePr>
          <p:nvPr/>
        </p:nvGraphicFramePr>
        <p:xfrm>
          <a:off x="2730500" y="2852738"/>
          <a:ext cx="26050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49" name="Rovnice" r:id="rId3" imgW="1130040" imgH="228600" progId="Equation.3">
                  <p:embed/>
                </p:oleObj>
              </mc:Choice>
              <mc:Fallback>
                <p:oleObj name="Rovnice" r:id="rId3" imgW="1130040" imgH="2286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2852738"/>
                        <a:ext cx="2605088" cy="527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8067" name="Group 35"/>
          <p:cNvGrpSpPr>
            <a:grpSpLocks/>
          </p:cNvGrpSpPr>
          <p:nvPr/>
        </p:nvGrpSpPr>
        <p:grpSpPr bwMode="auto">
          <a:xfrm>
            <a:off x="194593" y="1052513"/>
            <a:ext cx="2289175" cy="2089150"/>
            <a:chOff x="122" y="1524"/>
            <a:chExt cx="1442" cy="1316"/>
          </a:xfrm>
        </p:grpSpPr>
        <p:sp>
          <p:nvSpPr>
            <p:cNvPr id="428068" name="Text Box 36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28069" name="Oval 37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28070" name="Oval 38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8071" name="Oval 39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28072" name="AutoShape 40"/>
            <p:cNvCxnSpPr>
              <a:cxnSpLocks noChangeShapeType="1"/>
              <a:stCxn id="428069" idx="4"/>
              <a:endCxn id="428071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8073" name="Line 41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8074" name="Line 42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8075" name="Text Box 43"/>
            <p:cNvSpPr txBox="1">
              <a:spLocks noChangeArrowheads="1"/>
            </p:cNvSpPr>
            <p:nvPr/>
          </p:nvSpPr>
          <p:spPr bwMode="auto">
            <a:xfrm>
              <a:off x="1066" y="220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C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28076" name="AutoShape 44"/>
            <p:cNvCxnSpPr>
              <a:cxnSpLocks noChangeShapeType="1"/>
              <a:stCxn id="428069" idx="0"/>
              <a:endCxn id="428070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8077" name="Text Box 45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8078" name="Freeform 46"/>
            <p:cNvSpPr>
              <a:spLocks/>
            </p:cNvSpPr>
            <p:nvPr/>
          </p:nvSpPr>
          <p:spPr bwMode="auto">
            <a:xfrm>
              <a:off x="1156" y="1865"/>
              <a:ext cx="273" cy="318"/>
            </a:xfrm>
            <a:custGeom>
              <a:avLst/>
              <a:gdLst>
                <a:gd name="T0" fmla="*/ 0 w 273"/>
                <a:gd name="T1" fmla="*/ 0 h 318"/>
                <a:gd name="T2" fmla="*/ 273 w 273"/>
                <a:gd name="T3" fmla="*/ 0 h 318"/>
                <a:gd name="T4" fmla="*/ 273 w 273"/>
                <a:gd name="T5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318">
                  <a:moveTo>
                    <a:pt x="0" y="0"/>
                  </a:moveTo>
                  <a:lnTo>
                    <a:pt x="273" y="0"/>
                  </a:lnTo>
                  <a:lnTo>
                    <a:pt x="273" y="318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8079" name="Freeform 47"/>
            <p:cNvSpPr>
              <a:spLocks/>
            </p:cNvSpPr>
            <p:nvPr/>
          </p:nvSpPr>
          <p:spPr bwMode="auto">
            <a:xfrm>
              <a:off x="1156" y="2478"/>
              <a:ext cx="273" cy="317"/>
            </a:xfrm>
            <a:custGeom>
              <a:avLst/>
              <a:gdLst>
                <a:gd name="T0" fmla="*/ 273 w 273"/>
                <a:gd name="T1" fmla="*/ 0 h 181"/>
                <a:gd name="T2" fmla="*/ 273 w 273"/>
                <a:gd name="T3" fmla="*/ 181 h 181"/>
                <a:gd name="T4" fmla="*/ 0 w 273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181">
                  <a:moveTo>
                    <a:pt x="273" y="0"/>
                  </a:moveTo>
                  <a:lnTo>
                    <a:pt x="273" y="181"/>
                  </a:lnTo>
                  <a:lnTo>
                    <a:pt x="0" y="181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28080" name="Group 48"/>
            <p:cNvGrpSpPr>
              <a:grpSpLocks/>
            </p:cNvGrpSpPr>
            <p:nvPr/>
          </p:nvGrpSpPr>
          <p:grpSpPr bwMode="auto">
            <a:xfrm>
              <a:off x="1292" y="2160"/>
              <a:ext cx="272" cy="356"/>
              <a:chOff x="1292" y="2160"/>
              <a:chExt cx="272" cy="356"/>
            </a:xfrm>
          </p:grpSpPr>
          <p:sp>
            <p:nvSpPr>
              <p:cNvPr id="428081" name="Line 49"/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8082" name="Line 50"/>
              <p:cNvSpPr>
                <a:spLocks noChangeShapeType="1"/>
              </p:cNvSpPr>
              <p:nvPr/>
            </p:nvSpPr>
            <p:spPr bwMode="auto">
              <a:xfrm>
                <a:off x="1292" y="2364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8083" name="Line 51"/>
              <p:cNvSpPr>
                <a:spLocks noChangeShapeType="1"/>
              </p:cNvSpPr>
              <p:nvPr/>
            </p:nvSpPr>
            <p:spPr bwMode="auto">
              <a:xfrm>
                <a:off x="1429" y="2160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8084" name="Line 52"/>
              <p:cNvSpPr>
                <a:spLocks noChangeShapeType="1"/>
              </p:cNvSpPr>
              <p:nvPr/>
            </p:nvSpPr>
            <p:spPr bwMode="auto">
              <a:xfrm>
                <a:off x="1429" y="2380"/>
                <a:ext cx="0" cy="13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aphicFrame>
        <p:nvGraphicFramePr>
          <p:cNvPr id="428085" name="Object 53"/>
          <p:cNvGraphicFramePr>
            <a:graphicFrameLocks noChangeAspect="1"/>
          </p:cNvGraphicFramePr>
          <p:nvPr/>
        </p:nvGraphicFramePr>
        <p:xfrm>
          <a:off x="2771775" y="1484313"/>
          <a:ext cx="5468938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50" name="Rovnice" r:id="rId5" imgW="2844720" imgH="393480" progId="Equation.3">
                  <p:embed/>
                </p:oleObj>
              </mc:Choice>
              <mc:Fallback>
                <p:oleObj name="Rovnice" r:id="rId5" imgW="2844720" imgH="3934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484313"/>
                        <a:ext cx="5468938" cy="757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86" name="Rectangle 54"/>
          <p:cNvSpPr>
            <a:spLocks noChangeArrowheads="1"/>
          </p:cNvSpPr>
          <p:nvPr/>
        </p:nvSpPr>
        <p:spPr bwMode="auto">
          <a:xfrm>
            <a:off x="179388" y="3771900"/>
            <a:ext cx="54721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 přepočtu maximální hodnoty na efektivní 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8087" name="Object 55"/>
          <p:cNvGraphicFramePr>
            <a:graphicFrameLocks noChangeAspect="1"/>
          </p:cNvGraphicFramePr>
          <p:nvPr/>
        </p:nvGraphicFramePr>
        <p:xfrm>
          <a:off x="5867400" y="3505200"/>
          <a:ext cx="249713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51" name="Rovnice" r:id="rId7" imgW="1193760" imgH="431640" progId="Equation.3">
                  <p:embed/>
                </p:oleObj>
              </mc:Choice>
              <mc:Fallback>
                <p:oleObj name="Rovnice" r:id="rId7" imgW="1193760" imgH="43164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505200"/>
                        <a:ext cx="2497138" cy="901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88" name="Rectangle 56"/>
          <p:cNvSpPr>
            <a:spLocks noChangeArrowheads="1"/>
          </p:cNvSpPr>
          <p:nvPr/>
        </p:nvSpPr>
        <p:spPr bwMode="auto">
          <a:xfrm>
            <a:off x="177800" y="4508500"/>
            <a:ext cx="13684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kde výraz  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8089" name="Object 57"/>
          <p:cNvGraphicFramePr>
            <a:graphicFrameLocks noChangeAspect="1"/>
          </p:cNvGraphicFramePr>
          <p:nvPr/>
        </p:nvGraphicFramePr>
        <p:xfrm>
          <a:off x="1493838" y="4264025"/>
          <a:ext cx="15684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52" name="Rovnice" r:id="rId9" imgW="749160" imgH="393480" progId="Equation.3">
                  <p:embed/>
                </p:oleObj>
              </mc:Choice>
              <mc:Fallback>
                <p:oleObj name="Rovnice" r:id="rId9" imgW="749160" imgH="39348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4264025"/>
                        <a:ext cx="1568450" cy="825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90" name="Rectangle 58"/>
          <p:cNvSpPr>
            <a:spLocks noChangeArrowheads="1"/>
          </p:cNvSpPr>
          <p:nvPr/>
        </p:nvSpPr>
        <p:spPr bwMode="auto">
          <a:xfrm>
            <a:off x="3095625" y="4491038"/>
            <a:ext cx="59404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se nazývá 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kapacitní reaktance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a má jednotku 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28091" name="Rectangle 59"/>
          <p:cNvSpPr>
            <a:spLocks noChangeArrowheads="1"/>
          </p:cNvSpPr>
          <p:nvPr/>
        </p:nvSpPr>
        <p:spPr bwMode="auto">
          <a:xfrm>
            <a:off x="34925" y="5486400"/>
            <a:ext cx="8636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Vztah 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28092" name="Object 60"/>
          <p:cNvGraphicFramePr>
            <a:graphicFrameLocks noChangeAspect="1"/>
          </p:cNvGraphicFramePr>
          <p:nvPr/>
        </p:nvGraphicFramePr>
        <p:xfrm>
          <a:off x="827088" y="5432425"/>
          <a:ext cx="14605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53" name="Rovnice" r:id="rId11" imgW="698400" imgH="228600" progId="Equation.3">
                  <p:embed/>
                </p:oleObj>
              </mc:Choice>
              <mc:Fallback>
                <p:oleObj name="Rovnice" r:id="rId11" imgW="698400" imgH="2286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432425"/>
                        <a:ext cx="1460500" cy="476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93" name="Rectangle 61"/>
          <p:cNvSpPr>
            <a:spLocks noChangeArrowheads="1"/>
          </p:cNvSpPr>
          <p:nvPr/>
        </p:nvSpPr>
        <p:spPr bwMode="auto">
          <a:xfrm>
            <a:off x="2338388" y="5505450"/>
            <a:ext cx="65532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 analogií k Ohmovu zákonu ve stejnosměrném obvodu  –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" panose="020B0604020202020204" pitchFamily="34" charset="0"/>
                <a:hlinkClick r:id="rId13"/>
              </a:rPr>
              <a:t>simulace 1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hlinkClick r:id="rId14"/>
              </a:rPr>
              <a:t>simulace 2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8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8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8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8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8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8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8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8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8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8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2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8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8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8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15888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3155" name="Rectangle 3"/>
          <p:cNvSpPr>
            <a:spLocks noChangeArrowheads="1"/>
          </p:cNvSpPr>
          <p:nvPr/>
        </p:nvSpPr>
        <p:spPr bwMode="auto">
          <a:xfrm>
            <a:off x="179388" y="908050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 zdroj střídavého napětí je připojena ideální kondenzátor C = 200 nF.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Harmonický průběh napětí zdroje je u(t) = 50*sin(1000*t).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Určete průběh proudu a vypočítejte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: efektivní hodnotu napětí, maximální hodnotu proudu a okamžitou hodnotu proudu v čase 2ms.</a:t>
            </a:r>
          </a:p>
        </p:txBody>
      </p:sp>
      <p:sp>
        <p:nvSpPr>
          <p:cNvPr id="433158" name="Rectangle 6"/>
          <p:cNvSpPr>
            <a:spLocks noChangeArrowheads="1"/>
          </p:cNvSpPr>
          <p:nvPr/>
        </p:nvSpPr>
        <p:spPr bwMode="auto">
          <a:xfrm>
            <a:off x="179388" y="2565400"/>
            <a:ext cx="28797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1. Kapacitní reaktance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3840163" y="2398713"/>
          <a:ext cx="43926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10" name="Rovnice" r:id="rId3" imgW="2323800" imgH="393480" progId="Equation.3">
                  <p:embed/>
                </p:oleObj>
              </mc:Choice>
              <mc:Fallback>
                <p:oleObj name="Rovnice" r:id="rId3" imgW="23238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2398713"/>
                        <a:ext cx="4392612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60" name="Rectangle 8"/>
          <p:cNvSpPr>
            <a:spLocks noChangeArrowheads="1"/>
          </p:cNvSpPr>
          <p:nvPr/>
        </p:nvSpPr>
        <p:spPr bwMode="auto">
          <a:xfrm>
            <a:off x="179388" y="3482975"/>
            <a:ext cx="37449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2. Maximální  hodnota proudu</a:t>
            </a:r>
          </a:p>
        </p:txBody>
      </p:sp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4067175" y="3284538"/>
          <a:ext cx="28813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11" name="Rovnice" r:id="rId5" imgW="1714320" imgH="431640" progId="Equation.3">
                  <p:embed/>
                </p:oleObj>
              </mc:Choice>
              <mc:Fallback>
                <p:oleObj name="Rovnice" r:id="rId5" imgW="171432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284538"/>
                        <a:ext cx="2881313" cy="7254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62" name="Rectangle 10"/>
          <p:cNvSpPr>
            <a:spLocks noChangeArrowheads="1"/>
          </p:cNvSpPr>
          <p:nvPr/>
        </p:nvSpPr>
        <p:spPr bwMode="auto">
          <a:xfrm>
            <a:off x="179388" y="4221163"/>
            <a:ext cx="37449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3. Harmonický průběh proudu</a:t>
            </a:r>
          </a:p>
        </p:txBody>
      </p:sp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4052888" y="4076700"/>
          <a:ext cx="4551362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12" name="Rovnice" r:id="rId7" imgW="2806560" imgH="393480" progId="Equation.3">
                  <p:embed/>
                </p:oleObj>
              </mc:Choice>
              <mc:Fallback>
                <p:oleObj name="Rovnice" r:id="rId7" imgW="28065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4076700"/>
                        <a:ext cx="4551362" cy="638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64" name="Rectangle 12"/>
          <p:cNvSpPr>
            <a:spLocks noChangeArrowheads="1"/>
          </p:cNvSpPr>
          <p:nvPr/>
        </p:nvSpPr>
        <p:spPr bwMode="auto">
          <a:xfrm>
            <a:off x="179388" y="4868863"/>
            <a:ext cx="51133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4. Okamžitá hodnota proudu v čase 2 ms</a:t>
            </a:r>
          </a:p>
        </p:txBody>
      </p:sp>
      <p:graphicFrame>
        <p:nvGraphicFramePr>
          <p:cNvPr id="433165" name="Object 13"/>
          <p:cNvGraphicFramePr>
            <a:graphicFrameLocks noChangeAspect="1"/>
          </p:cNvGraphicFramePr>
          <p:nvPr/>
        </p:nvGraphicFramePr>
        <p:xfrm>
          <a:off x="3502025" y="5300663"/>
          <a:ext cx="5246688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13" name="Rovnice" r:id="rId9" imgW="3327120" imgH="812520" progId="Equation.3">
                  <p:embed/>
                </p:oleObj>
              </mc:Choice>
              <mc:Fallback>
                <p:oleObj name="Rovnice" r:id="rId9" imgW="3327120" imgH="8125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025" y="5300663"/>
                        <a:ext cx="5246688" cy="12842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3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3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3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15888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3155" name="Rectangle 3"/>
          <p:cNvSpPr>
            <a:spLocks noChangeArrowheads="1"/>
          </p:cNvSpPr>
          <p:nvPr/>
        </p:nvSpPr>
        <p:spPr bwMode="auto">
          <a:xfrm>
            <a:off x="179388" y="908050"/>
            <a:ext cx="8856662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Průběh proudu na kondenzátoru je i(t)=Imax*sin(*t). Určete průběh napětí a proudu a okamžitou hodnotu napětí v čase 2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ms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 Efektivní hodnota proudu je 6 mA, doba periody jsou 3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ms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kapacita kondenzátoru je 20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nF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9388" y="2420888"/>
            <a:ext cx="885666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i(t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)=85*sin(2094*t), u(t)=17,8*sin(2094*t-900), u(t1)=8,9V.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79388" y="3140968"/>
            <a:ext cx="8856662" cy="996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Průběh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napětí na kondenzátoru je u(t)=100*sin(500*t) (V). Určete průběh proudu a okamžitou hodnotu proudu v čase 0,01 s. Kapacita kondenzátoru je 2 µF.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79388" y="4293096"/>
            <a:ext cx="885666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i(t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)=0,1*sin(500*t+900), i(t1)=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28,4mA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3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pojmy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79388" y="981075"/>
            <a:ext cx="8785225" cy="241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Jaké jsou hlavní části jednoduchého střídavého obvodu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Stejně jako ve stejnosměrném obvodu jsou to zdroj a rezistor, navíc může být v obvodu cívka a kondenzátor.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V čem se bude lišit výpočet ve střídavém obvodu od stejnosměrného?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 střídavém obvodu pracujeme s časově proměnnými veličinami. Cívka a kondenzátor způsobují navíc fázové posuny mezi napětím a proudem</a:t>
            </a:r>
          </a:p>
        </p:txBody>
      </p:sp>
      <p:sp>
        <p:nvSpPr>
          <p:cNvPr id="90192" name="Rectangle 80"/>
          <p:cNvSpPr>
            <a:spLocks noChangeArrowheads="1"/>
          </p:cNvSpPr>
          <p:nvPr/>
        </p:nvSpPr>
        <p:spPr bwMode="auto">
          <a:xfrm>
            <a:off x="2771775" y="3411538"/>
            <a:ext cx="30956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Napěťový střídavý zdroj</a:t>
            </a:r>
            <a:endParaRPr lang="cs-CZ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90203" name="Text Box 91"/>
          <p:cNvSpPr txBox="1">
            <a:spLocks noChangeArrowheads="1"/>
          </p:cNvSpPr>
          <p:nvPr/>
        </p:nvSpPr>
        <p:spPr bwMode="auto">
          <a:xfrm>
            <a:off x="741363" y="6018573"/>
            <a:ext cx="7090650" cy="688256"/>
          </a:xfrm>
          <a:prstGeom prst="rect">
            <a:avLst/>
          </a:prstGeom>
          <a:noFill/>
          <a:ln w="25400" algn="ctr">
            <a:noFill/>
            <a:miter lim="800000"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Veličiny v obvodu se označují většinou fázory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zjednodušení uvažujeme většinou ideální napěťový zdroj </a:t>
            </a:r>
          </a:p>
        </p:txBody>
      </p:sp>
      <p:grpSp>
        <p:nvGrpSpPr>
          <p:cNvPr id="90265" name="Group 153"/>
          <p:cNvGrpSpPr>
            <a:grpSpLocks/>
          </p:cNvGrpSpPr>
          <p:nvPr/>
        </p:nvGrpSpPr>
        <p:grpSpPr bwMode="auto">
          <a:xfrm>
            <a:off x="179388" y="3717925"/>
            <a:ext cx="4252912" cy="2087563"/>
            <a:chOff x="113" y="2523"/>
            <a:chExt cx="2679" cy="1315"/>
          </a:xfrm>
        </p:grpSpPr>
        <p:grpSp>
          <p:nvGrpSpPr>
            <p:cNvPr id="90221" name="Group 109"/>
            <p:cNvGrpSpPr>
              <a:grpSpLocks/>
            </p:cNvGrpSpPr>
            <p:nvPr/>
          </p:nvGrpSpPr>
          <p:grpSpPr bwMode="auto">
            <a:xfrm>
              <a:off x="113" y="2794"/>
              <a:ext cx="1815" cy="1044"/>
              <a:chOff x="431" y="935"/>
              <a:chExt cx="1815" cy="1044"/>
            </a:xfrm>
          </p:grpSpPr>
          <p:sp>
            <p:nvSpPr>
              <p:cNvPr id="90222" name="Oval 110"/>
              <p:cNvSpPr>
                <a:spLocks noChangeAspect="1" noChangeArrowheads="1"/>
              </p:cNvSpPr>
              <p:nvPr/>
            </p:nvSpPr>
            <p:spPr bwMode="auto">
              <a:xfrm>
                <a:off x="431" y="1253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90223" name="Rectangle 111"/>
              <p:cNvSpPr>
                <a:spLocks noChangeAspect="1" noChangeArrowheads="1"/>
              </p:cNvSpPr>
              <p:nvPr/>
            </p:nvSpPr>
            <p:spPr bwMode="auto">
              <a:xfrm>
                <a:off x="1292" y="935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90224" name="Oval 112"/>
              <p:cNvSpPr>
                <a:spLocks noChangeArrowheads="1"/>
              </p:cNvSpPr>
              <p:nvPr/>
            </p:nvSpPr>
            <p:spPr bwMode="auto">
              <a:xfrm>
                <a:off x="2154" y="956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90225" name="Oval 113"/>
              <p:cNvSpPr>
                <a:spLocks noChangeArrowheads="1"/>
              </p:cNvSpPr>
              <p:nvPr/>
            </p:nvSpPr>
            <p:spPr bwMode="auto">
              <a:xfrm>
                <a:off x="2155" y="1888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90226" name="AutoShape 114"/>
              <p:cNvCxnSpPr>
                <a:cxnSpLocks noChangeShapeType="1"/>
                <a:stCxn id="90222" idx="0"/>
                <a:endCxn id="90223" idx="1"/>
              </p:cNvCxnSpPr>
              <p:nvPr/>
            </p:nvCxnSpPr>
            <p:spPr bwMode="auto">
              <a:xfrm rot="16200000">
                <a:off x="839" y="799"/>
                <a:ext cx="238" cy="645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0227" name="AutoShape 115"/>
              <p:cNvCxnSpPr>
                <a:cxnSpLocks noChangeShapeType="1"/>
                <a:stCxn id="90223" idx="3"/>
                <a:endCxn id="90224" idx="2"/>
              </p:cNvCxnSpPr>
              <p:nvPr/>
            </p:nvCxnSpPr>
            <p:spPr bwMode="auto">
              <a:xfrm flipV="1">
                <a:off x="1644" y="1002"/>
                <a:ext cx="498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0228" name="AutoShape 116"/>
              <p:cNvCxnSpPr>
                <a:cxnSpLocks noChangeShapeType="1"/>
                <a:stCxn id="90222" idx="4"/>
                <a:endCxn id="90225" idx="2"/>
              </p:cNvCxnSpPr>
              <p:nvPr/>
            </p:nvCxnSpPr>
            <p:spPr bwMode="auto">
              <a:xfrm rot="16200000" flipH="1">
                <a:off x="1258" y="1050"/>
                <a:ext cx="261" cy="150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90229" name="Line 117"/>
            <p:cNvSpPr>
              <a:spLocks noChangeShapeType="1"/>
            </p:cNvSpPr>
            <p:nvPr/>
          </p:nvSpPr>
          <p:spPr bwMode="auto">
            <a:xfrm>
              <a:off x="1882" y="2976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90230" name="Line 118"/>
            <p:cNvSpPr>
              <a:spLocks noChangeShapeType="1"/>
            </p:cNvSpPr>
            <p:nvPr/>
          </p:nvSpPr>
          <p:spPr bwMode="auto">
            <a:xfrm>
              <a:off x="612" y="2976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90231" name="Text Box 119"/>
            <p:cNvSpPr txBox="1">
              <a:spLocks noChangeArrowheads="1"/>
            </p:cNvSpPr>
            <p:nvPr/>
          </p:nvSpPr>
          <p:spPr bwMode="auto">
            <a:xfrm>
              <a:off x="1056" y="3011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90232" name="Text Box 120"/>
            <p:cNvSpPr txBox="1">
              <a:spLocks noChangeArrowheads="1"/>
            </p:cNvSpPr>
            <p:nvPr/>
          </p:nvSpPr>
          <p:spPr bwMode="auto">
            <a:xfrm>
              <a:off x="1021" y="2557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 err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 err="1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90233" name="Text Box 121"/>
            <p:cNvSpPr txBox="1">
              <a:spLocks noChangeArrowheads="1"/>
            </p:cNvSpPr>
            <p:nvPr/>
          </p:nvSpPr>
          <p:spPr bwMode="auto">
            <a:xfrm>
              <a:off x="1701" y="3158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en-US" altLang="cs-CZ" sz="20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0234" name="Text Box 122"/>
            <p:cNvSpPr txBox="1">
              <a:spLocks noChangeArrowheads="1"/>
            </p:cNvSpPr>
            <p:nvPr/>
          </p:nvSpPr>
          <p:spPr bwMode="auto">
            <a:xfrm>
              <a:off x="612" y="315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90235" name="Line 123"/>
            <p:cNvSpPr>
              <a:spLocks noChangeShapeType="1"/>
            </p:cNvSpPr>
            <p:nvPr/>
          </p:nvSpPr>
          <p:spPr bwMode="auto">
            <a:xfrm>
              <a:off x="883" y="3021"/>
              <a:ext cx="58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90236" name="Line 124"/>
            <p:cNvSpPr>
              <a:spLocks noChangeShapeType="1"/>
            </p:cNvSpPr>
            <p:nvPr/>
          </p:nvSpPr>
          <p:spPr bwMode="auto">
            <a:xfrm>
              <a:off x="385" y="2749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90237" name="Text Box 125"/>
            <p:cNvSpPr txBox="1">
              <a:spLocks noChangeArrowheads="1"/>
            </p:cNvSpPr>
            <p:nvPr/>
          </p:nvSpPr>
          <p:spPr bwMode="auto">
            <a:xfrm>
              <a:off x="431" y="2523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grpSp>
          <p:nvGrpSpPr>
            <p:cNvPr id="90238" name="Group 126"/>
            <p:cNvGrpSpPr>
              <a:grpSpLocks/>
            </p:cNvGrpSpPr>
            <p:nvPr/>
          </p:nvGrpSpPr>
          <p:grpSpPr bwMode="auto">
            <a:xfrm>
              <a:off x="1939" y="2861"/>
              <a:ext cx="853" cy="932"/>
              <a:chOff x="1939" y="3043"/>
              <a:chExt cx="853" cy="932"/>
            </a:xfrm>
          </p:grpSpPr>
          <p:sp>
            <p:nvSpPr>
              <p:cNvPr id="90239" name="Rectangle 127"/>
              <p:cNvSpPr>
                <a:spLocks noChangeAspect="1" noChangeArrowheads="1"/>
              </p:cNvSpPr>
              <p:nvPr/>
            </p:nvSpPr>
            <p:spPr bwMode="auto">
              <a:xfrm>
                <a:off x="2200" y="3339"/>
                <a:ext cx="136" cy="340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90240" name="AutoShape 128"/>
              <p:cNvCxnSpPr>
                <a:cxnSpLocks noChangeShapeType="1"/>
                <a:stCxn id="90224" idx="6"/>
                <a:endCxn id="90239" idx="0"/>
              </p:cNvCxnSpPr>
              <p:nvPr/>
            </p:nvCxnSpPr>
            <p:spPr bwMode="auto">
              <a:xfrm>
                <a:off x="1939" y="3043"/>
                <a:ext cx="329" cy="28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0241" name="AutoShape 129"/>
              <p:cNvCxnSpPr>
                <a:cxnSpLocks noChangeShapeType="1"/>
                <a:stCxn id="90239" idx="2"/>
                <a:endCxn id="90225" idx="6"/>
              </p:cNvCxnSpPr>
              <p:nvPr/>
            </p:nvCxnSpPr>
            <p:spPr bwMode="auto">
              <a:xfrm rot="5400000">
                <a:off x="1962" y="3669"/>
                <a:ext cx="284" cy="32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0242" name="Text Box 130"/>
              <p:cNvSpPr txBox="1">
                <a:spLocks noChangeArrowheads="1"/>
              </p:cNvSpPr>
              <p:nvPr/>
            </p:nvSpPr>
            <p:spPr bwMode="auto">
              <a:xfrm>
                <a:off x="2355" y="3385"/>
                <a:ext cx="43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>
                    <a:solidFill>
                      <a:schemeClr val="bg2"/>
                    </a:solidFill>
                    <a:effectLst/>
                  </a:rPr>
                  <a:t>zátěž</a:t>
                </a:r>
                <a:endParaRPr lang="cs-CZ" altLang="cs-CZ" sz="2000" b="1" baseline="-25000" dirty="0">
                  <a:solidFill>
                    <a:schemeClr val="bg2"/>
                  </a:solidFill>
                  <a:effectLst/>
                </a:endParaRPr>
              </a:p>
            </p:txBody>
          </p:sp>
        </p:grpSp>
      </p:grpSp>
      <p:grpSp>
        <p:nvGrpSpPr>
          <p:cNvPr id="90292" name="Group 180"/>
          <p:cNvGrpSpPr>
            <a:grpSpLocks/>
          </p:cNvGrpSpPr>
          <p:nvPr/>
        </p:nvGrpSpPr>
        <p:grpSpPr bwMode="auto">
          <a:xfrm>
            <a:off x="5878513" y="3716338"/>
            <a:ext cx="3014662" cy="2089150"/>
            <a:chOff x="2968" y="2296"/>
            <a:chExt cx="1899" cy="1316"/>
          </a:xfrm>
        </p:grpSpPr>
        <p:sp>
          <p:nvSpPr>
            <p:cNvPr id="90283" name="Text Box 171"/>
            <p:cNvSpPr txBox="1">
              <a:spLocks noChangeArrowheads="1"/>
            </p:cNvSpPr>
            <p:nvPr/>
          </p:nvSpPr>
          <p:spPr bwMode="auto">
            <a:xfrm>
              <a:off x="3286" y="2296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grpSp>
          <p:nvGrpSpPr>
            <p:cNvPr id="90291" name="Group 179"/>
            <p:cNvGrpSpPr>
              <a:grpSpLocks/>
            </p:cNvGrpSpPr>
            <p:nvPr/>
          </p:nvGrpSpPr>
          <p:grpSpPr bwMode="auto">
            <a:xfrm>
              <a:off x="2968" y="2523"/>
              <a:ext cx="1899" cy="1089"/>
              <a:chOff x="2968" y="2522"/>
              <a:chExt cx="1899" cy="1089"/>
            </a:xfrm>
          </p:grpSpPr>
          <p:sp>
            <p:nvSpPr>
              <p:cNvPr id="90268" name="Oval 156"/>
              <p:cNvSpPr>
                <a:spLocks noChangeAspect="1" noChangeArrowheads="1"/>
              </p:cNvSpPr>
              <p:nvPr/>
            </p:nvSpPr>
            <p:spPr bwMode="auto">
              <a:xfrm>
                <a:off x="2968" y="2885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90270" name="Oval 158"/>
              <p:cNvSpPr>
                <a:spLocks noChangeArrowheads="1"/>
              </p:cNvSpPr>
              <p:nvPr/>
            </p:nvSpPr>
            <p:spPr bwMode="auto">
              <a:xfrm>
                <a:off x="3923" y="2588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90271" name="Oval 159"/>
              <p:cNvSpPr>
                <a:spLocks noChangeArrowheads="1"/>
              </p:cNvSpPr>
              <p:nvPr/>
            </p:nvSpPr>
            <p:spPr bwMode="auto">
              <a:xfrm>
                <a:off x="3924" y="3520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90274" name="AutoShape 162"/>
              <p:cNvCxnSpPr>
                <a:cxnSpLocks noChangeShapeType="1"/>
                <a:stCxn id="90268" idx="4"/>
                <a:endCxn id="90271" idx="2"/>
              </p:cNvCxnSpPr>
              <p:nvPr/>
            </p:nvCxnSpPr>
            <p:spPr bwMode="auto">
              <a:xfrm rot="16200000" flipH="1">
                <a:off x="3411" y="3066"/>
                <a:ext cx="261" cy="74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0275" name="Line 163"/>
              <p:cNvSpPr>
                <a:spLocks noChangeShapeType="1"/>
              </p:cNvSpPr>
              <p:nvPr/>
            </p:nvSpPr>
            <p:spPr bwMode="auto">
              <a:xfrm>
                <a:off x="3969" y="2749"/>
                <a:ext cx="0" cy="68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90276" name="Line 164"/>
              <p:cNvSpPr>
                <a:spLocks noChangeShapeType="1"/>
              </p:cNvSpPr>
              <p:nvPr/>
            </p:nvSpPr>
            <p:spPr bwMode="auto">
              <a:xfrm>
                <a:off x="3467" y="2749"/>
                <a:ext cx="0" cy="68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90280" name="Text Box 168"/>
              <p:cNvSpPr txBox="1">
                <a:spLocks noChangeArrowheads="1"/>
              </p:cNvSpPr>
              <p:nvPr/>
            </p:nvSpPr>
            <p:spPr bwMode="auto">
              <a:xfrm>
                <a:off x="3807" y="2931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90282" name="Line 170"/>
              <p:cNvSpPr>
                <a:spLocks noChangeShapeType="1"/>
              </p:cNvSpPr>
              <p:nvPr/>
            </p:nvSpPr>
            <p:spPr bwMode="auto">
              <a:xfrm>
                <a:off x="3240" y="2522"/>
                <a:ext cx="363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90284" name="Group 172"/>
              <p:cNvGrpSpPr>
                <a:grpSpLocks/>
              </p:cNvGrpSpPr>
              <p:nvPr/>
            </p:nvGrpSpPr>
            <p:grpSpPr bwMode="auto">
              <a:xfrm>
                <a:off x="4014" y="2634"/>
                <a:ext cx="853" cy="932"/>
                <a:chOff x="1939" y="3043"/>
                <a:chExt cx="853" cy="932"/>
              </a:xfrm>
            </p:grpSpPr>
            <p:sp>
              <p:nvSpPr>
                <p:cNvPr id="90285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2200" y="3339"/>
                  <a:ext cx="136" cy="340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cxnSp>
              <p:nvCxnSpPr>
                <p:cNvPr id="90286" name="AutoShape 174"/>
                <p:cNvCxnSpPr>
                  <a:cxnSpLocks noChangeShapeType="1"/>
                  <a:stCxn id="90270" idx="6"/>
                  <a:endCxn id="90285" idx="0"/>
                </p:cNvCxnSpPr>
                <p:nvPr/>
              </p:nvCxnSpPr>
              <p:spPr bwMode="auto">
                <a:xfrm>
                  <a:off x="1939" y="3043"/>
                  <a:ext cx="329" cy="284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0287" name="AutoShape 175"/>
                <p:cNvCxnSpPr>
                  <a:cxnSpLocks noChangeShapeType="1"/>
                  <a:stCxn id="90285" idx="2"/>
                  <a:endCxn id="90271" idx="6"/>
                </p:cNvCxnSpPr>
                <p:nvPr/>
              </p:nvCxnSpPr>
              <p:spPr bwMode="auto">
                <a:xfrm rot="5400000">
                  <a:off x="1962" y="3669"/>
                  <a:ext cx="284" cy="328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9028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55" y="3385"/>
                  <a:ext cx="437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 dirty="0">
                      <a:solidFill>
                        <a:schemeClr val="bg2"/>
                      </a:solidFill>
                      <a:effectLst/>
                    </a:rPr>
                    <a:t>zátěž</a:t>
                  </a:r>
                  <a:endParaRPr lang="cs-CZ" altLang="cs-CZ" sz="2000" b="1" baseline="-25000" dirty="0">
                    <a:solidFill>
                      <a:schemeClr val="bg2"/>
                    </a:solidFill>
                    <a:effectLst/>
                  </a:endParaRPr>
                </a:p>
              </p:txBody>
            </p:sp>
          </p:grpSp>
          <p:cxnSp>
            <p:nvCxnSpPr>
              <p:cNvPr id="90289" name="AutoShape 177"/>
              <p:cNvCxnSpPr>
                <a:cxnSpLocks noChangeShapeType="1"/>
                <a:stCxn id="90268" idx="0"/>
                <a:endCxn id="90270" idx="2"/>
              </p:cNvCxnSpPr>
              <p:nvPr/>
            </p:nvCxnSpPr>
            <p:spPr bwMode="auto">
              <a:xfrm rot="16200000">
                <a:off x="3422" y="2384"/>
                <a:ext cx="239" cy="739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0290" name="Text Box 178"/>
              <p:cNvSpPr txBox="1">
                <a:spLocks noChangeArrowheads="1"/>
              </p:cNvSpPr>
              <p:nvPr/>
            </p:nvSpPr>
            <p:spPr bwMode="auto">
              <a:xfrm>
                <a:off x="3470" y="2931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</p:grpSp>
      <p:sp>
        <p:nvSpPr>
          <p:cNvPr id="90293" name="AutoShape 181"/>
          <p:cNvSpPr>
            <a:spLocks noChangeArrowheads="1"/>
          </p:cNvSpPr>
          <p:nvPr/>
        </p:nvSpPr>
        <p:spPr bwMode="auto">
          <a:xfrm>
            <a:off x="4716463" y="4797425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noFill/>
          <a:ln w="38100" algn="ctr">
            <a:solidFill>
              <a:schemeClr val="bg2"/>
            </a:solidFill>
            <a:miter lim="800000"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0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0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92" grpId="0"/>
      <p:bldP spid="9029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28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Frekvenční závislost cívky a kondenzátoru  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179388" y="1125538"/>
            <a:ext cx="41052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Indukční reaktance ideální cívky</a:t>
            </a:r>
          </a:p>
        </p:txBody>
      </p:sp>
      <p:grpSp>
        <p:nvGrpSpPr>
          <p:cNvPr id="429089" name="Group 33"/>
          <p:cNvGrpSpPr>
            <a:grpSpLocks/>
          </p:cNvGrpSpPr>
          <p:nvPr/>
        </p:nvGrpSpPr>
        <p:grpSpPr bwMode="auto">
          <a:xfrm>
            <a:off x="5435600" y="908050"/>
            <a:ext cx="2446338" cy="2089150"/>
            <a:chOff x="122" y="1524"/>
            <a:chExt cx="1541" cy="1316"/>
          </a:xfrm>
        </p:grpSpPr>
        <p:sp>
          <p:nvSpPr>
            <p:cNvPr id="429090" name="Text Box 34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29091" name="Oval 35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29092" name="Oval 36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9093" name="Oval 37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29094" name="AutoShape 38"/>
            <p:cNvCxnSpPr>
              <a:cxnSpLocks noChangeShapeType="1"/>
              <a:stCxn id="429091" idx="4"/>
              <a:endCxn id="429093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9095" name="Line 39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9096" name="Line 40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9097" name="Text Box 41"/>
            <p:cNvSpPr txBox="1">
              <a:spLocks noChangeArrowheads="1"/>
            </p:cNvSpPr>
            <p:nvPr/>
          </p:nvSpPr>
          <p:spPr bwMode="auto">
            <a:xfrm>
              <a:off x="1519" y="2285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29098" name="AutoShape 42"/>
            <p:cNvCxnSpPr>
              <a:cxnSpLocks noChangeShapeType="1"/>
              <a:stCxn id="429091" idx="0"/>
              <a:endCxn id="429092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9099" name="Text Box 43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9100" name="Group 44"/>
            <p:cNvGrpSpPr>
              <a:grpSpLocks/>
            </p:cNvGrpSpPr>
            <p:nvPr/>
          </p:nvGrpSpPr>
          <p:grpSpPr bwMode="auto">
            <a:xfrm>
              <a:off x="1156" y="1865"/>
              <a:ext cx="341" cy="930"/>
              <a:chOff x="1156" y="1865"/>
              <a:chExt cx="341" cy="930"/>
            </a:xfrm>
          </p:grpSpPr>
          <p:grpSp>
            <p:nvGrpSpPr>
              <p:cNvPr id="429101" name="Group 45"/>
              <p:cNvGrpSpPr>
                <a:grpSpLocks/>
              </p:cNvGrpSpPr>
              <p:nvPr/>
            </p:nvGrpSpPr>
            <p:grpSpPr bwMode="auto">
              <a:xfrm rot="5400000">
                <a:off x="1258" y="2353"/>
                <a:ext cx="410" cy="69"/>
                <a:chOff x="294" y="3589"/>
                <a:chExt cx="410" cy="69"/>
              </a:xfrm>
            </p:grpSpPr>
            <p:grpSp>
              <p:nvGrpSpPr>
                <p:cNvPr id="429102" name="Group 46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9103" name="Arc 4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9104" name="Arc 4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29105" name="Group 49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9106" name="Arc 5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9107" name="Arc 5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29108" name="Group 52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29109" name="Arc 5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9110" name="Arc 5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429111" name="Freeform 55"/>
              <p:cNvSpPr>
                <a:spLocks/>
              </p:cNvSpPr>
              <p:nvPr/>
            </p:nvSpPr>
            <p:spPr bwMode="auto">
              <a:xfrm>
                <a:off x="1156" y="1865"/>
                <a:ext cx="273" cy="318"/>
              </a:xfrm>
              <a:custGeom>
                <a:avLst/>
                <a:gdLst>
                  <a:gd name="T0" fmla="*/ 0 w 273"/>
                  <a:gd name="T1" fmla="*/ 0 h 318"/>
                  <a:gd name="T2" fmla="*/ 273 w 273"/>
                  <a:gd name="T3" fmla="*/ 0 h 318"/>
                  <a:gd name="T4" fmla="*/ 273 w 273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318">
                    <a:moveTo>
                      <a:pt x="0" y="0"/>
                    </a:moveTo>
                    <a:lnTo>
                      <a:pt x="273" y="0"/>
                    </a:lnTo>
                    <a:lnTo>
                      <a:pt x="273" y="318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9112" name="Freeform 56"/>
              <p:cNvSpPr>
                <a:spLocks/>
              </p:cNvSpPr>
              <p:nvPr/>
            </p:nvSpPr>
            <p:spPr bwMode="auto">
              <a:xfrm>
                <a:off x="1156" y="2584"/>
                <a:ext cx="273" cy="211"/>
              </a:xfrm>
              <a:custGeom>
                <a:avLst/>
                <a:gdLst>
                  <a:gd name="T0" fmla="*/ 273 w 273"/>
                  <a:gd name="T1" fmla="*/ 0 h 181"/>
                  <a:gd name="T2" fmla="*/ 273 w 273"/>
                  <a:gd name="T3" fmla="*/ 181 h 181"/>
                  <a:gd name="T4" fmla="*/ 0 w 273"/>
                  <a:gd name="T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181">
                    <a:moveTo>
                      <a:pt x="273" y="0"/>
                    </a:moveTo>
                    <a:lnTo>
                      <a:pt x="273" y="181"/>
                    </a:lnTo>
                    <a:lnTo>
                      <a:pt x="0" y="181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aphicFrame>
        <p:nvGraphicFramePr>
          <p:cNvPr id="429113" name="Object 57"/>
          <p:cNvGraphicFramePr>
            <a:graphicFrameLocks noChangeAspect="1"/>
          </p:cNvGraphicFramePr>
          <p:nvPr/>
        </p:nvGraphicFramePr>
        <p:xfrm>
          <a:off x="179388" y="1557338"/>
          <a:ext cx="45323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42" name="Rovnice" r:id="rId3" imgW="2031840" imgH="215640" progId="Equation.3">
                  <p:embed/>
                </p:oleObj>
              </mc:Choice>
              <mc:Fallback>
                <p:oleObj name="Rovnice" r:id="rId3" imgW="2031840" imgH="2156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557338"/>
                        <a:ext cx="4532312" cy="482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115" name="Rectangle 59"/>
          <p:cNvSpPr>
            <a:spLocks noChangeArrowheads="1"/>
          </p:cNvSpPr>
          <p:nvPr/>
        </p:nvSpPr>
        <p:spPr bwMode="auto">
          <a:xfrm>
            <a:off x="252413" y="2205038"/>
            <a:ext cx="24479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Proud ideální cívky</a:t>
            </a:r>
          </a:p>
        </p:txBody>
      </p:sp>
      <p:graphicFrame>
        <p:nvGraphicFramePr>
          <p:cNvPr id="429116" name="Object 60"/>
          <p:cNvGraphicFramePr>
            <a:graphicFrameLocks noChangeAspect="1"/>
          </p:cNvGraphicFramePr>
          <p:nvPr/>
        </p:nvGraphicFramePr>
        <p:xfrm>
          <a:off x="179388" y="2590800"/>
          <a:ext cx="3246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43" name="Rovnice" r:id="rId5" imgW="1676160" imgH="431640" progId="Equation.3">
                  <p:embed/>
                </p:oleObj>
              </mc:Choice>
              <mc:Fallback>
                <p:oleObj name="Rovnice" r:id="rId5" imgW="1676160" imgH="43164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590800"/>
                        <a:ext cx="3246437" cy="838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118" name="Rectangle 62"/>
          <p:cNvSpPr>
            <a:spLocks noChangeArrowheads="1"/>
          </p:cNvSpPr>
          <p:nvPr/>
        </p:nvSpPr>
        <p:spPr bwMode="auto">
          <a:xfrm>
            <a:off x="179388" y="4149725"/>
            <a:ext cx="3600450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 malé frekvence je indukční reaktance zanedbatelná a proud maximální a naopak 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cívka nepropustí vysokofrekvenční  průběhy 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29119" name="Picture 6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503613"/>
            <a:ext cx="5040312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9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9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9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9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9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9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9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9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28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Frekvenční závislost cívky a kondenzátoru  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0083" name="Rectangle 3"/>
          <p:cNvSpPr>
            <a:spLocks noChangeArrowheads="1"/>
          </p:cNvSpPr>
          <p:nvPr/>
        </p:nvSpPr>
        <p:spPr bwMode="auto">
          <a:xfrm>
            <a:off x="179388" y="1125538"/>
            <a:ext cx="54006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Kapacitní reaktance ideálního kondenzátoru</a:t>
            </a:r>
          </a:p>
        </p:txBody>
      </p:sp>
      <p:sp>
        <p:nvSpPr>
          <p:cNvPr id="430109" name="Rectangle 29"/>
          <p:cNvSpPr>
            <a:spLocks noChangeArrowheads="1"/>
          </p:cNvSpPr>
          <p:nvPr/>
        </p:nvSpPr>
        <p:spPr bwMode="auto">
          <a:xfrm>
            <a:off x="252413" y="2349500"/>
            <a:ext cx="4679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Proud ideálním kondenzátorem cívky</a:t>
            </a:r>
          </a:p>
        </p:txBody>
      </p:sp>
      <p:graphicFrame>
        <p:nvGraphicFramePr>
          <p:cNvPr id="430110" name="Object 30"/>
          <p:cNvGraphicFramePr>
            <a:graphicFrameLocks noChangeAspect="1"/>
          </p:cNvGraphicFramePr>
          <p:nvPr/>
        </p:nvGraphicFramePr>
        <p:xfrm>
          <a:off x="276225" y="2779713"/>
          <a:ext cx="314325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5" name="Rovnice" r:id="rId3" imgW="2095200" imgH="431640" progId="Equation.3">
                  <p:embed/>
                </p:oleObj>
              </mc:Choice>
              <mc:Fallback>
                <p:oleObj name="Rovnice" r:id="rId3" imgW="2095200" imgH="4316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779713"/>
                        <a:ext cx="3143250" cy="6492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12" name="Rectangle 32"/>
          <p:cNvSpPr>
            <a:spLocks noChangeArrowheads="1"/>
          </p:cNvSpPr>
          <p:nvPr/>
        </p:nvSpPr>
        <p:spPr bwMode="auto">
          <a:xfrm>
            <a:off x="179388" y="4005263"/>
            <a:ext cx="3600450" cy="232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 malé frekvence je kapacitní reaktance maximální  a proud zanedbatelný a naopak 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kondenzátor nepropustí stejnosměrné  průběhy 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30113" name="Group 33"/>
          <p:cNvGrpSpPr>
            <a:grpSpLocks/>
          </p:cNvGrpSpPr>
          <p:nvPr/>
        </p:nvGrpSpPr>
        <p:grpSpPr bwMode="auto">
          <a:xfrm>
            <a:off x="5940425" y="1052513"/>
            <a:ext cx="2289175" cy="2089150"/>
            <a:chOff x="122" y="1524"/>
            <a:chExt cx="1442" cy="1316"/>
          </a:xfrm>
        </p:grpSpPr>
        <p:sp>
          <p:nvSpPr>
            <p:cNvPr id="430114" name="Text Box 34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30115" name="Oval 35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30116" name="Oval 36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0117" name="Oval 37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30118" name="AutoShape 38"/>
            <p:cNvCxnSpPr>
              <a:cxnSpLocks noChangeShapeType="1"/>
              <a:stCxn id="430115" idx="4"/>
              <a:endCxn id="430117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0119" name="Line 39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120" name="Line 40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121" name="Text Box 41"/>
            <p:cNvSpPr txBox="1">
              <a:spLocks noChangeArrowheads="1"/>
            </p:cNvSpPr>
            <p:nvPr/>
          </p:nvSpPr>
          <p:spPr bwMode="auto">
            <a:xfrm>
              <a:off x="1066" y="220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C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30122" name="AutoShape 42"/>
            <p:cNvCxnSpPr>
              <a:cxnSpLocks noChangeShapeType="1"/>
              <a:stCxn id="430115" idx="0"/>
              <a:endCxn id="430116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0123" name="Text Box 43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30124" name="Freeform 44"/>
            <p:cNvSpPr>
              <a:spLocks/>
            </p:cNvSpPr>
            <p:nvPr/>
          </p:nvSpPr>
          <p:spPr bwMode="auto">
            <a:xfrm>
              <a:off x="1156" y="1865"/>
              <a:ext cx="273" cy="318"/>
            </a:xfrm>
            <a:custGeom>
              <a:avLst/>
              <a:gdLst>
                <a:gd name="T0" fmla="*/ 0 w 273"/>
                <a:gd name="T1" fmla="*/ 0 h 318"/>
                <a:gd name="T2" fmla="*/ 273 w 273"/>
                <a:gd name="T3" fmla="*/ 0 h 318"/>
                <a:gd name="T4" fmla="*/ 273 w 273"/>
                <a:gd name="T5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318">
                  <a:moveTo>
                    <a:pt x="0" y="0"/>
                  </a:moveTo>
                  <a:lnTo>
                    <a:pt x="273" y="0"/>
                  </a:lnTo>
                  <a:lnTo>
                    <a:pt x="273" y="318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125" name="Freeform 45"/>
            <p:cNvSpPr>
              <a:spLocks/>
            </p:cNvSpPr>
            <p:nvPr/>
          </p:nvSpPr>
          <p:spPr bwMode="auto">
            <a:xfrm>
              <a:off x="1156" y="2478"/>
              <a:ext cx="273" cy="317"/>
            </a:xfrm>
            <a:custGeom>
              <a:avLst/>
              <a:gdLst>
                <a:gd name="T0" fmla="*/ 273 w 273"/>
                <a:gd name="T1" fmla="*/ 0 h 181"/>
                <a:gd name="T2" fmla="*/ 273 w 273"/>
                <a:gd name="T3" fmla="*/ 181 h 181"/>
                <a:gd name="T4" fmla="*/ 0 w 273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181">
                  <a:moveTo>
                    <a:pt x="273" y="0"/>
                  </a:moveTo>
                  <a:lnTo>
                    <a:pt x="273" y="181"/>
                  </a:lnTo>
                  <a:lnTo>
                    <a:pt x="0" y="181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30126" name="Group 46"/>
            <p:cNvGrpSpPr>
              <a:grpSpLocks/>
            </p:cNvGrpSpPr>
            <p:nvPr/>
          </p:nvGrpSpPr>
          <p:grpSpPr bwMode="auto">
            <a:xfrm>
              <a:off x="1292" y="2160"/>
              <a:ext cx="272" cy="356"/>
              <a:chOff x="1292" y="2160"/>
              <a:chExt cx="272" cy="356"/>
            </a:xfrm>
          </p:grpSpPr>
          <p:sp>
            <p:nvSpPr>
              <p:cNvPr id="430127" name="Line 47"/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128" name="Line 48"/>
              <p:cNvSpPr>
                <a:spLocks noChangeShapeType="1"/>
              </p:cNvSpPr>
              <p:nvPr/>
            </p:nvSpPr>
            <p:spPr bwMode="auto">
              <a:xfrm>
                <a:off x="1292" y="2364"/>
                <a:ext cx="272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129" name="Line 49"/>
              <p:cNvSpPr>
                <a:spLocks noChangeShapeType="1"/>
              </p:cNvSpPr>
              <p:nvPr/>
            </p:nvSpPr>
            <p:spPr bwMode="auto">
              <a:xfrm>
                <a:off x="1429" y="2160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130" name="Line 50"/>
              <p:cNvSpPr>
                <a:spLocks noChangeShapeType="1"/>
              </p:cNvSpPr>
              <p:nvPr/>
            </p:nvSpPr>
            <p:spPr bwMode="auto">
              <a:xfrm>
                <a:off x="1429" y="2380"/>
                <a:ext cx="0" cy="13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aphicFrame>
        <p:nvGraphicFramePr>
          <p:cNvPr id="430131" name="Object 51"/>
          <p:cNvGraphicFramePr>
            <a:graphicFrameLocks noChangeAspect="1"/>
          </p:cNvGraphicFramePr>
          <p:nvPr/>
        </p:nvGraphicFramePr>
        <p:xfrm>
          <a:off x="2195513" y="1484313"/>
          <a:ext cx="332581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6" name="Rovnice" r:id="rId5" imgW="1930320" imgH="419040" progId="Equation.3">
                  <p:embed/>
                </p:oleObj>
              </mc:Choice>
              <mc:Fallback>
                <p:oleObj name="Rovnice" r:id="rId5" imgW="1930320" imgH="41904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484313"/>
                        <a:ext cx="3325812" cy="723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32" name="Picture 5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429000"/>
            <a:ext cx="4968875" cy="319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0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0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0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0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Blahovec	Elektrotechnika 2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dirty="0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2"/>
              </a:rPr>
              <a:t>http://www.leifiphysik.de/index.php</a:t>
            </a:r>
            <a:endParaRPr lang="cs-CZ" altLang="cs-CZ" dirty="0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dirty="0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3"/>
              </a:rPr>
              <a:t>http://www.zum.de/dwu/umaptg.htm</a:t>
            </a:r>
            <a:endParaRPr lang="cs-CZ" altLang="cs-CZ" dirty="0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rezistor v obvodu střídavého proudu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4723" name="Rectangle 3"/>
          <p:cNvSpPr>
            <a:spLocks noChangeArrowheads="1"/>
          </p:cNvSpPr>
          <p:nvPr/>
        </p:nvSpPr>
        <p:spPr bwMode="auto">
          <a:xfrm>
            <a:off x="179388" y="981075"/>
            <a:ext cx="5832475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Jak lze vysvětlit pojem ideální rezistor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 to rezistor, který má jen elektrický odpor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Jak lze vypočítat odpor ideálního rezistoru ?</a:t>
            </a:r>
          </a:p>
        </p:txBody>
      </p:sp>
      <p:grpSp>
        <p:nvGrpSpPr>
          <p:cNvPr id="414769" name="Group 49"/>
          <p:cNvGrpSpPr>
            <a:grpSpLocks/>
          </p:cNvGrpSpPr>
          <p:nvPr/>
        </p:nvGrpSpPr>
        <p:grpSpPr bwMode="auto">
          <a:xfrm>
            <a:off x="193675" y="2419350"/>
            <a:ext cx="2578100" cy="2089150"/>
            <a:chOff x="431" y="1389"/>
            <a:chExt cx="1624" cy="1316"/>
          </a:xfrm>
        </p:grpSpPr>
        <p:sp>
          <p:nvSpPr>
            <p:cNvPr id="414750" name="Text Box 30"/>
            <p:cNvSpPr txBox="1">
              <a:spLocks noChangeArrowheads="1"/>
            </p:cNvSpPr>
            <p:nvPr/>
          </p:nvSpPr>
          <p:spPr bwMode="auto">
            <a:xfrm>
              <a:off x="749" y="1389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14752" name="Oval 32"/>
            <p:cNvSpPr>
              <a:spLocks noChangeAspect="1" noChangeArrowheads="1"/>
            </p:cNvSpPr>
            <p:nvPr/>
          </p:nvSpPr>
          <p:spPr bwMode="auto">
            <a:xfrm>
              <a:off x="431" y="1979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14753" name="Oval 33"/>
            <p:cNvSpPr>
              <a:spLocks noChangeArrowheads="1"/>
            </p:cNvSpPr>
            <p:nvPr/>
          </p:nvSpPr>
          <p:spPr bwMode="auto">
            <a:xfrm>
              <a:off x="1386" y="1682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4754" name="Oval 34"/>
            <p:cNvSpPr>
              <a:spLocks noChangeArrowheads="1"/>
            </p:cNvSpPr>
            <p:nvPr/>
          </p:nvSpPr>
          <p:spPr bwMode="auto">
            <a:xfrm>
              <a:off x="1387" y="2614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14755" name="AutoShape 35"/>
            <p:cNvCxnSpPr>
              <a:cxnSpLocks noChangeShapeType="1"/>
              <a:stCxn id="414752" idx="4"/>
              <a:endCxn id="414754" idx="2"/>
            </p:cNvCxnSpPr>
            <p:nvPr/>
          </p:nvCxnSpPr>
          <p:spPr bwMode="auto">
            <a:xfrm rot="16200000" flipH="1">
              <a:off x="874" y="2160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57" name="Line 37"/>
            <p:cNvSpPr>
              <a:spLocks noChangeShapeType="1"/>
            </p:cNvSpPr>
            <p:nvPr/>
          </p:nvSpPr>
          <p:spPr bwMode="auto">
            <a:xfrm>
              <a:off x="930" y="1843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4759" name="Line 39"/>
            <p:cNvSpPr>
              <a:spLocks noChangeShapeType="1"/>
            </p:cNvSpPr>
            <p:nvPr/>
          </p:nvSpPr>
          <p:spPr bwMode="auto">
            <a:xfrm>
              <a:off x="703" y="1616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4760" name="Group 40"/>
            <p:cNvGrpSpPr>
              <a:grpSpLocks/>
            </p:cNvGrpSpPr>
            <p:nvPr/>
          </p:nvGrpSpPr>
          <p:grpSpPr bwMode="auto">
            <a:xfrm>
              <a:off x="1477" y="1728"/>
              <a:ext cx="578" cy="932"/>
              <a:chOff x="1939" y="3043"/>
              <a:chExt cx="578" cy="932"/>
            </a:xfrm>
          </p:grpSpPr>
          <p:sp>
            <p:nvSpPr>
              <p:cNvPr id="414761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2200" y="3339"/>
                <a:ext cx="136" cy="340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14762" name="AutoShape 42"/>
              <p:cNvCxnSpPr>
                <a:cxnSpLocks noChangeShapeType="1"/>
                <a:stCxn id="414753" idx="6"/>
                <a:endCxn id="414761" idx="0"/>
              </p:cNvCxnSpPr>
              <p:nvPr/>
            </p:nvCxnSpPr>
            <p:spPr bwMode="auto">
              <a:xfrm>
                <a:off x="1939" y="3043"/>
                <a:ext cx="329" cy="28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4763" name="AutoShape 43"/>
              <p:cNvCxnSpPr>
                <a:cxnSpLocks noChangeShapeType="1"/>
                <a:stCxn id="414761" idx="2"/>
                <a:endCxn id="414754" idx="6"/>
              </p:cNvCxnSpPr>
              <p:nvPr/>
            </p:nvCxnSpPr>
            <p:spPr bwMode="auto">
              <a:xfrm rot="5400000">
                <a:off x="1962" y="3669"/>
                <a:ext cx="284" cy="32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4764" name="Text Box 44"/>
              <p:cNvSpPr txBox="1">
                <a:spLocks noChangeArrowheads="1"/>
              </p:cNvSpPr>
              <p:nvPr/>
            </p:nvSpPr>
            <p:spPr bwMode="auto">
              <a:xfrm>
                <a:off x="2355" y="3385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>
                    <a:solidFill>
                      <a:schemeClr val="bg2"/>
                    </a:solidFill>
                    <a:effectLst/>
                  </a:rPr>
                  <a:t>R</a:t>
                </a:r>
                <a:endParaRPr lang="cs-CZ" altLang="cs-CZ" sz="2000" b="1" baseline="-25000" dirty="0">
                  <a:solidFill>
                    <a:schemeClr val="bg2"/>
                  </a:solidFill>
                  <a:effectLst/>
                </a:endParaRPr>
              </a:p>
            </p:txBody>
          </p:sp>
        </p:grpSp>
        <p:cxnSp>
          <p:nvCxnSpPr>
            <p:cNvPr id="414765" name="AutoShape 45"/>
            <p:cNvCxnSpPr>
              <a:cxnSpLocks noChangeShapeType="1"/>
              <a:stCxn id="414752" idx="0"/>
              <a:endCxn id="414753" idx="2"/>
            </p:cNvCxnSpPr>
            <p:nvPr/>
          </p:nvCxnSpPr>
          <p:spPr bwMode="auto">
            <a:xfrm rot="16200000">
              <a:off x="885" y="1478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66" name="Text Box 46"/>
            <p:cNvSpPr txBox="1">
              <a:spLocks noChangeArrowheads="1"/>
            </p:cNvSpPr>
            <p:nvPr/>
          </p:nvSpPr>
          <p:spPr bwMode="auto">
            <a:xfrm>
              <a:off x="933" y="202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414768" name="Object 48"/>
          <p:cNvGraphicFramePr>
            <a:graphicFrameLocks noChangeAspect="1"/>
          </p:cNvGraphicFramePr>
          <p:nvPr/>
        </p:nvGraphicFramePr>
        <p:xfrm>
          <a:off x="6084888" y="1066800"/>
          <a:ext cx="136842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23" name="Rovnice" r:id="rId3" imgW="583920" imgH="393480" progId="Equation.3">
                  <p:embed/>
                </p:oleObj>
              </mc:Choice>
              <mc:Fallback>
                <p:oleObj name="Rovnice" r:id="rId3" imgW="58392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066800"/>
                        <a:ext cx="1368425" cy="9223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70" name="Rectangle 50"/>
          <p:cNvSpPr>
            <a:spLocks noChangeArrowheads="1"/>
          </p:cNvSpPr>
          <p:nvPr/>
        </p:nvSpPr>
        <p:spPr bwMode="auto">
          <a:xfrm>
            <a:off x="3348038" y="2349500"/>
            <a:ext cx="48244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Vyjádřete harmonický průběh napětí </a:t>
            </a:r>
          </a:p>
        </p:txBody>
      </p:sp>
      <p:graphicFrame>
        <p:nvGraphicFramePr>
          <p:cNvPr id="414771" name="Object 51"/>
          <p:cNvGraphicFramePr>
            <a:graphicFrameLocks noChangeAspect="1"/>
          </p:cNvGraphicFramePr>
          <p:nvPr/>
        </p:nvGraphicFramePr>
        <p:xfrm>
          <a:off x="5435600" y="2781300"/>
          <a:ext cx="24495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24" name="Rovnice" r:id="rId5" imgW="1168200" imgH="228600" progId="Equation.3">
                  <p:embed/>
                </p:oleObj>
              </mc:Choice>
              <mc:Fallback>
                <p:oleObj name="Rovnice" r:id="rId5" imgW="1168200" imgH="2286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781300"/>
                        <a:ext cx="2449513" cy="4810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72" name="Rectangle 52"/>
          <p:cNvSpPr>
            <a:spLocks noChangeArrowheads="1"/>
          </p:cNvSpPr>
          <p:nvPr/>
        </p:nvSpPr>
        <p:spPr bwMode="auto">
          <a:xfrm>
            <a:off x="3203575" y="3500438"/>
            <a:ext cx="56880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Pro výpočet proudu lze použít Ohmův zákon </a:t>
            </a:r>
          </a:p>
        </p:txBody>
      </p:sp>
      <p:graphicFrame>
        <p:nvGraphicFramePr>
          <p:cNvPr id="414773" name="Object 53"/>
          <p:cNvGraphicFramePr>
            <a:graphicFrameLocks noChangeAspect="1"/>
          </p:cNvGraphicFramePr>
          <p:nvPr/>
        </p:nvGraphicFramePr>
        <p:xfrm>
          <a:off x="3132138" y="3933825"/>
          <a:ext cx="37449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25" name="Rovnice" r:id="rId7" imgW="2006280" imgH="393480" progId="Equation.3">
                  <p:embed/>
                </p:oleObj>
              </mc:Choice>
              <mc:Fallback>
                <p:oleObj name="Rovnice" r:id="rId7" imgW="2006280" imgH="3934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933825"/>
                        <a:ext cx="3744912" cy="736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75" name="Rectangle 55"/>
          <p:cNvSpPr>
            <a:spLocks noChangeArrowheads="1"/>
          </p:cNvSpPr>
          <p:nvPr/>
        </p:nvSpPr>
        <p:spPr bwMode="auto">
          <a:xfrm>
            <a:off x="323850" y="5405438"/>
            <a:ext cx="6624638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Vyjádřete maximální a efektivní hodnotu proudu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 vyjádření efektivní hodnoty proudu je analogií k výpočtu proudu ve stejnosměrném obvodu.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  </a:t>
            </a:r>
          </a:p>
        </p:txBody>
      </p:sp>
      <p:graphicFrame>
        <p:nvGraphicFramePr>
          <p:cNvPr id="414776" name="Object 56"/>
          <p:cNvGraphicFramePr>
            <a:graphicFrameLocks noChangeAspect="1"/>
          </p:cNvGraphicFramePr>
          <p:nvPr/>
        </p:nvGraphicFramePr>
        <p:xfrm>
          <a:off x="7115175" y="4365625"/>
          <a:ext cx="19939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26" name="Rovnice" r:id="rId9" imgW="1015920" imgH="1244520" progId="Equation.3">
                  <p:embed/>
                </p:oleObj>
              </mc:Choice>
              <mc:Fallback>
                <p:oleObj name="Rovnice" r:id="rId9" imgW="1015920" imgH="124452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4365625"/>
                        <a:ext cx="1993900" cy="24479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4778" name="Picture 58" descr="Soubor:Drahtwid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836613"/>
            <a:ext cx="1089025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4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4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4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4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14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14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rezistor v obvodu střídavého proudu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5766" name="Rectangle 22"/>
          <p:cNvSpPr>
            <a:spLocks noChangeArrowheads="1"/>
          </p:cNvSpPr>
          <p:nvPr/>
        </p:nvSpPr>
        <p:spPr bwMode="auto">
          <a:xfrm>
            <a:off x="323850" y="1125538"/>
            <a:ext cx="756126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Zakreslete harmonický průběh napětí a proudu na rezistoru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Nakreslete fázorový diagram</a:t>
            </a:r>
          </a:p>
        </p:txBody>
      </p:sp>
      <p:pic>
        <p:nvPicPr>
          <p:cNvPr id="415771" name="Picture 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182813"/>
            <a:ext cx="5835650" cy="3622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5772" name="Rectangle 28"/>
          <p:cNvSpPr>
            <a:spLocks noChangeArrowheads="1"/>
          </p:cNvSpPr>
          <p:nvPr/>
        </p:nvSpPr>
        <p:spPr bwMode="auto">
          <a:xfrm>
            <a:off x="611188" y="5986463"/>
            <a:ext cx="813752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Napětí a proud jsou na ideálním rezistoru ve fázi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(fázový posun je nulový) –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hlinkClick r:id="rId3"/>
              </a:rPr>
              <a:t>simulace 1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hlinkClick r:id="rId4"/>
              </a:rPr>
              <a:t>simulace 2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15775" name="Group 31"/>
          <p:cNvGrpSpPr>
            <a:grpSpLocks/>
          </p:cNvGrpSpPr>
          <p:nvPr/>
        </p:nvGrpSpPr>
        <p:grpSpPr bwMode="auto">
          <a:xfrm>
            <a:off x="539750" y="2349500"/>
            <a:ext cx="2016125" cy="2735263"/>
            <a:chOff x="340" y="1480"/>
            <a:chExt cx="1270" cy="1723"/>
          </a:xfrm>
        </p:grpSpPr>
        <p:sp>
          <p:nvSpPr>
            <p:cNvPr id="415773" name="Line 29"/>
            <p:cNvSpPr>
              <a:spLocks noChangeShapeType="1"/>
            </p:cNvSpPr>
            <p:nvPr/>
          </p:nvSpPr>
          <p:spPr bwMode="auto">
            <a:xfrm>
              <a:off x="340" y="1480"/>
              <a:ext cx="0" cy="17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5774" name="Line 30"/>
            <p:cNvSpPr>
              <a:spLocks noChangeShapeType="1"/>
            </p:cNvSpPr>
            <p:nvPr/>
          </p:nvSpPr>
          <p:spPr bwMode="auto">
            <a:xfrm>
              <a:off x="340" y="2387"/>
              <a:ext cx="127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5784" name="Group 40"/>
          <p:cNvGrpSpPr>
            <a:grpSpLocks/>
          </p:cNvGrpSpPr>
          <p:nvPr/>
        </p:nvGrpSpPr>
        <p:grpSpPr bwMode="auto">
          <a:xfrm>
            <a:off x="539750" y="3397250"/>
            <a:ext cx="1871663" cy="407988"/>
            <a:chOff x="340" y="2140"/>
            <a:chExt cx="1179" cy="257"/>
          </a:xfrm>
        </p:grpSpPr>
        <p:sp>
          <p:nvSpPr>
            <p:cNvPr id="415777" name="Line 33"/>
            <p:cNvSpPr>
              <a:spLocks noChangeShapeType="1"/>
            </p:cNvSpPr>
            <p:nvPr/>
          </p:nvSpPr>
          <p:spPr bwMode="auto">
            <a:xfrm>
              <a:off x="340" y="2369"/>
              <a:ext cx="1179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5780" name="Text Box 36"/>
            <p:cNvSpPr txBox="1">
              <a:spLocks noChangeArrowheads="1"/>
            </p:cNvSpPr>
            <p:nvPr/>
          </p:nvSpPr>
          <p:spPr bwMode="auto">
            <a:xfrm>
              <a:off x="1165" y="2140"/>
              <a:ext cx="17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</a:p>
          </p:txBody>
        </p:sp>
      </p:grpSp>
      <p:grpSp>
        <p:nvGrpSpPr>
          <p:cNvPr id="415785" name="Group 41"/>
          <p:cNvGrpSpPr>
            <a:grpSpLocks/>
          </p:cNvGrpSpPr>
          <p:nvPr/>
        </p:nvGrpSpPr>
        <p:grpSpPr bwMode="auto">
          <a:xfrm>
            <a:off x="539750" y="3832225"/>
            <a:ext cx="1008063" cy="436563"/>
            <a:chOff x="340" y="2414"/>
            <a:chExt cx="635" cy="275"/>
          </a:xfrm>
        </p:grpSpPr>
        <p:sp>
          <p:nvSpPr>
            <p:cNvPr id="415776" name="Line 32"/>
            <p:cNvSpPr>
              <a:spLocks noChangeShapeType="1"/>
            </p:cNvSpPr>
            <p:nvPr/>
          </p:nvSpPr>
          <p:spPr bwMode="auto">
            <a:xfrm>
              <a:off x="340" y="2414"/>
              <a:ext cx="63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5781" name="Text Box 37"/>
            <p:cNvSpPr txBox="1">
              <a:spLocks noChangeArrowheads="1"/>
            </p:cNvSpPr>
            <p:nvPr/>
          </p:nvSpPr>
          <p:spPr bwMode="auto">
            <a:xfrm>
              <a:off x="744" y="2432"/>
              <a:ext cx="95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>
                  <a:solidFill>
                    <a:srgbClr val="FF3399"/>
                  </a:solidFill>
                  <a:effectLst/>
                  <a:cs typeface="Arial" panose="020B0604020202020204" pitchFamily="34" charset="0"/>
                </a:rPr>
                <a:t>Î</a:t>
              </a:r>
            </a:p>
          </p:txBody>
        </p:sp>
      </p:grpSp>
      <p:grpSp>
        <p:nvGrpSpPr>
          <p:cNvPr id="415783" name="Group 39"/>
          <p:cNvGrpSpPr>
            <a:grpSpLocks/>
          </p:cNvGrpSpPr>
          <p:nvPr/>
        </p:nvGrpSpPr>
        <p:grpSpPr bwMode="auto">
          <a:xfrm>
            <a:off x="1330325" y="2420938"/>
            <a:ext cx="504825" cy="504825"/>
            <a:chOff x="838" y="1525"/>
            <a:chExt cx="318" cy="318"/>
          </a:xfrm>
        </p:grpSpPr>
        <p:sp>
          <p:nvSpPr>
            <p:cNvPr id="415779" name="Arc 35"/>
            <p:cNvSpPr>
              <a:spLocks/>
            </p:cNvSpPr>
            <p:nvPr/>
          </p:nvSpPr>
          <p:spPr bwMode="auto">
            <a:xfrm rot="10800000" flipH="1" flipV="1">
              <a:off x="838" y="1525"/>
              <a:ext cx="318" cy="3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5782" name="Text Box 38"/>
            <p:cNvSpPr txBox="1">
              <a:spLocks noChangeArrowheads="1"/>
            </p:cNvSpPr>
            <p:nvPr/>
          </p:nvSpPr>
          <p:spPr bwMode="auto">
            <a:xfrm>
              <a:off x="884" y="1525"/>
              <a:ext cx="16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bg2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2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  <a:sym typeface="Symbol" panose="05050102010706020507" pitchFamily="18" charset="2"/>
                </a:rPr>
                <a:t></a:t>
              </a:r>
            </a:p>
          </p:txBody>
        </p:sp>
      </p:grpSp>
      <p:pic>
        <p:nvPicPr>
          <p:cNvPr id="415786" name="Picture 42" descr="MC900423575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437063"/>
            <a:ext cx="887413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5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5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5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5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5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5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5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5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1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179388" y="981075"/>
            <a:ext cx="8640762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 zdroj střídavého napětí je připojen rezistor R = 200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. Harmonický průběh napětí zdroje je u(t) = 30*sin(1000*t).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Určete harmonický průběh proudu a vypočítejte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: efektivní hodnotu napětí, efektivní a maximální hodnotu proudu a okamžitou hodnotu proudu v čase 2ms.</a:t>
            </a:r>
          </a:p>
        </p:txBody>
      </p:sp>
      <p:sp>
        <p:nvSpPr>
          <p:cNvPr id="431123" name="Rectangle 19"/>
          <p:cNvSpPr>
            <a:spLocks noChangeArrowheads="1"/>
          </p:cNvSpPr>
          <p:nvPr/>
        </p:nvSpPr>
        <p:spPr bwMode="auto">
          <a:xfrm>
            <a:off x="179388" y="2708275"/>
            <a:ext cx="3384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1. Efektivní hodnota napětí</a:t>
            </a:r>
          </a:p>
        </p:txBody>
      </p:sp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3995738" y="2636838"/>
          <a:ext cx="177323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3" name="Rovnice" r:id="rId3" imgW="1206360" imgH="419040" progId="Equation.3">
                  <p:embed/>
                </p:oleObj>
              </mc:Choice>
              <mc:Fallback>
                <p:oleObj name="Rovnice" r:id="rId3" imgW="120636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636838"/>
                        <a:ext cx="1773237" cy="6175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25" name="Rectangle 21"/>
          <p:cNvSpPr>
            <a:spLocks noChangeArrowheads="1"/>
          </p:cNvSpPr>
          <p:nvPr/>
        </p:nvSpPr>
        <p:spPr bwMode="auto">
          <a:xfrm>
            <a:off x="179388" y="3338513"/>
            <a:ext cx="34559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2. Efektivní hodnota proudu</a:t>
            </a:r>
          </a:p>
        </p:txBody>
      </p:sp>
      <p:graphicFrame>
        <p:nvGraphicFramePr>
          <p:cNvPr id="431126" name="Object 22"/>
          <p:cNvGraphicFramePr>
            <a:graphicFrameLocks noChangeAspect="1"/>
          </p:cNvGraphicFramePr>
          <p:nvPr/>
        </p:nvGraphicFramePr>
        <p:xfrm>
          <a:off x="3995738" y="3303588"/>
          <a:ext cx="2446337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4" name="Rovnice" r:id="rId5" imgW="1663560" imgH="393480" progId="Equation.3">
                  <p:embed/>
                </p:oleObj>
              </mc:Choice>
              <mc:Fallback>
                <p:oleObj name="Rovnice" r:id="rId5" imgW="166356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303588"/>
                        <a:ext cx="2446337" cy="579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27" name="Rectangle 23"/>
          <p:cNvSpPr>
            <a:spLocks noChangeArrowheads="1"/>
          </p:cNvSpPr>
          <p:nvPr/>
        </p:nvSpPr>
        <p:spPr bwMode="auto">
          <a:xfrm>
            <a:off x="179388" y="4076700"/>
            <a:ext cx="3600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3. Maximální hodnota proudu</a:t>
            </a:r>
          </a:p>
        </p:txBody>
      </p:sp>
      <p:graphicFrame>
        <p:nvGraphicFramePr>
          <p:cNvPr id="431128" name="Object 24"/>
          <p:cNvGraphicFramePr>
            <a:graphicFrameLocks noChangeAspect="1"/>
          </p:cNvGraphicFramePr>
          <p:nvPr/>
        </p:nvGraphicFramePr>
        <p:xfrm>
          <a:off x="3995738" y="3929063"/>
          <a:ext cx="252095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5" name="Rovnice" r:id="rId7" imgW="1714320" imgH="393480" progId="Equation.3">
                  <p:embed/>
                </p:oleObj>
              </mc:Choice>
              <mc:Fallback>
                <p:oleObj name="Rovnice" r:id="rId7" imgW="171432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929063"/>
                        <a:ext cx="2520950" cy="579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29" name="Rectangle 25"/>
          <p:cNvSpPr>
            <a:spLocks noChangeArrowheads="1"/>
          </p:cNvSpPr>
          <p:nvPr/>
        </p:nvSpPr>
        <p:spPr bwMode="auto">
          <a:xfrm>
            <a:off x="179388" y="4706938"/>
            <a:ext cx="37449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4. Harmonický průběh proudu</a:t>
            </a:r>
          </a:p>
        </p:txBody>
      </p:sp>
      <p:graphicFrame>
        <p:nvGraphicFramePr>
          <p:cNvPr id="431130" name="Object 26"/>
          <p:cNvGraphicFramePr>
            <a:graphicFrameLocks noChangeAspect="1"/>
          </p:cNvGraphicFramePr>
          <p:nvPr/>
        </p:nvGraphicFramePr>
        <p:xfrm>
          <a:off x="3995738" y="4578350"/>
          <a:ext cx="3957637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6" name="Rovnice" r:id="rId9" imgW="2692080" imgH="393480" progId="Equation.3">
                  <p:embed/>
                </p:oleObj>
              </mc:Choice>
              <mc:Fallback>
                <p:oleObj name="Rovnice" r:id="rId9" imgW="269208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578350"/>
                        <a:ext cx="3957637" cy="5794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31" name="Rectangle 27"/>
          <p:cNvSpPr>
            <a:spLocks noChangeArrowheads="1"/>
          </p:cNvSpPr>
          <p:nvPr/>
        </p:nvSpPr>
        <p:spPr bwMode="auto">
          <a:xfrm>
            <a:off x="179388" y="5356225"/>
            <a:ext cx="51133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5. Okamžitá hodnota proudu v čase 2 ms</a:t>
            </a:r>
          </a:p>
        </p:txBody>
      </p:sp>
      <p:graphicFrame>
        <p:nvGraphicFramePr>
          <p:cNvPr id="431132" name="Object 28"/>
          <p:cNvGraphicFramePr>
            <a:graphicFrameLocks noChangeAspect="1"/>
          </p:cNvGraphicFramePr>
          <p:nvPr/>
        </p:nvGraphicFramePr>
        <p:xfrm>
          <a:off x="1628775" y="5770563"/>
          <a:ext cx="64643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7" name="Rovnice" r:id="rId11" imgW="3924000" imgH="457200" progId="Equation.3">
                  <p:embed/>
                </p:oleObj>
              </mc:Choice>
              <mc:Fallback>
                <p:oleObj name="Rovnice" r:id="rId11" imgW="3924000" imgH="4572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5770563"/>
                        <a:ext cx="6464300" cy="7540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1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1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1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1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1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1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179388" y="981075"/>
            <a:ext cx="8640762" cy="996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zdroj u(t) =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250*sin(300*t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) je připojen rezistor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200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Určete průběh proudu a vypočítejte efektivní a okamžitou hodnotu proudu v čase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17ms.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79388" y="2050133"/>
            <a:ext cx="864076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(I = 0,88A, i(t=0,017) = -1,15 A)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79388" y="2564904"/>
            <a:ext cx="8640762" cy="996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Okamžitá hodnota proudu na rezistoru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0,5k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v čase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11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ms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450mA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 Zapište průběh napětí a určete efektivní hodnotu a okamžitou hodnotu napětí při frekvenci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70Hz.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75979" y="3664714"/>
            <a:ext cx="864076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(U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= 160,4V, u(t=0,01) = 225V)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6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cívka v obvodu střídavého proudu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6771" name="Rectangle 3"/>
          <p:cNvSpPr>
            <a:spLocks noChangeArrowheads="1"/>
          </p:cNvSpPr>
          <p:nvPr/>
        </p:nvSpPr>
        <p:spPr bwMode="auto">
          <a:xfrm>
            <a:off x="179388" y="981075"/>
            <a:ext cx="5832475" cy="142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Jak lze vysvětlit pojem ideální cívka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 to cívka, který má jen vlastní indukčnost a nemá žádný elektrický odpor (R=0)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Jak lze vypočítat indukčnost ideální cívky ?</a:t>
            </a:r>
          </a:p>
        </p:txBody>
      </p:sp>
      <p:graphicFrame>
        <p:nvGraphicFramePr>
          <p:cNvPr id="416787" name="Object 19"/>
          <p:cNvGraphicFramePr>
            <a:graphicFrameLocks noChangeAspect="1"/>
          </p:cNvGraphicFramePr>
          <p:nvPr/>
        </p:nvGraphicFramePr>
        <p:xfrm>
          <a:off x="6300788" y="1196975"/>
          <a:ext cx="9207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47" name="Rovnice" r:id="rId3" imgW="507960" imgH="457200" progId="Equation.3">
                  <p:embed/>
                </p:oleObj>
              </mc:Choice>
              <mc:Fallback>
                <p:oleObj name="Rovnice" r:id="rId3" imgW="50796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1196975"/>
                        <a:ext cx="920750" cy="8286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88" name="Rectangle 20"/>
          <p:cNvSpPr>
            <a:spLocks noChangeArrowheads="1"/>
          </p:cNvSpPr>
          <p:nvPr/>
        </p:nvSpPr>
        <p:spPr bwMode="auto">
          <a:xfrm>
            <a:off x="3059113" y="2565400"/>
            <a:ext cx="590550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Jak se chová ideální cívka v obvodu ustáleného stejnosměrného proudu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Ideální cívka má v obvodu ustáleného proudu nulový odpor.</a:t>
            </a:r>
          </a:p>
        </p:txBody>
      </p:sp>
      <p:graphicFrame>
        <p:nvGraphicFramePr>
          <p:cNvPr id="416789" name="Object 21"/>
          <p:cNvGraphicFramePr>
            <a:graphicFrameLocks noChangeAspect="1"/>
          </p:cNvGraphicFramePr>
          <p:nvPr/>
        </p:nvGraphicFramePr>
        <p:xfrm>
          <a:off x="4140200" y="4652963"/>
          <a:ext cx="22891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48" name="Rovnice" r:id="rId5" imgW="1091880" imgH="228600" progId="Equation.3">
                  <p:embed/>
                </p:oleObj>
              </mc:Choice>
              <mc:Fallback>
                <p:oleObj name="Rovnice" r:id="rId5" imgW="109188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4652963"/>
                        <a:ext cx="2289175" cy="4810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90" name="Rectangle 22"/>
          <p:cNvSpPr>
            <a:spLocks noChangeArrowheads="1"/>
          </p:cNvSpPr>
          <p:nvPr/>
        </p:nvSpPr>
        <p:spPr bwMode="auto">
          <a:xfrm>
            <a:off x="107950" y="5229225"/>
            <a:ext cx="60483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Při průchodu proudu se na cívce indukuje napětí</a:t>
            </a:r>
          </a:p>
        </p:txBody>
      </p:sp>
      <p:graphicFrame>
        <p:nvGraphicFramePr>
          <p:cNvPr id="416791" name="Object 23"/>
          <p:cNvGraphicFramePr>
            <a:graphicFrameLocks noChangeAspect="1"/>
          </p:cNvGraphicFramePr>
          <p:nvPr/>
        </p:nvGraphicFramePr>
        <p:xfrm>
          <a:off x="6130925" y="5300663"/>
          <a:ext cx="17541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49" name="Rovnice" r:id="rId7" imgW="939600" imgH="393480" progId="Equation.3">
                  <p:embed/>
                </p:oleObj>
              </mc:Choice>
              <mc:Fallback>
                <p:oleObj name="Rovnice" r:id="rId7" imgW="93960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0925" y="5300663"/>
                        <a:ext cx="1754188" cy="736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6809" name="Group 41"/>
          <p:cNvGrpSpPr>
            <a:grpSpLocks/>
          </p:cNvGrpSpPr>
          <p:nvPr/>
        </p:nvGrpSpPr>
        <p:grpSpPr bwMode="auto">
          <a:xfrm>
            <a:off x="193675" y="2419350"/>
            <a:ext cx="2446338" cy="2089150"/>
            <a:chOff x="122" y="1524"/>
            <a:chExt cx="1541" cy="1316"/>
          </a:xfrm>
        </p:grpSpPr>
        <p:sp>
          <p:nvSpPr>
            <p:cNvPr id="416773" name="Text Box 5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16774" name="Oval 6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16775" name="Oval 7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6776" name="Oval 8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16777" name="AutoShape 9"/>
            <p:cNvCxnSpPr>
              <a:cxnSpLocks noChangeShapeType="1"/>
              <a:stCxn id="416774" idx="4"/>
              <a:endCxn id="416776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6778" name="Line 10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6779" name="Line 11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6784" name="Text Box 16"/>
            <p:cNvSpPr txBox="1">
              <a:spLocks noChangeArrowheads="1"/>
            </p:cNvSpPr>
            <p:nvPr/>
          </p:nvSpPr>
          <p:spPr bwMode="auto">
            <a:xfrm>
              <a:off x="1519" y="2285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16785" name="AutoShape 17"/>
            <p:cNvCxnSpPr>
              <a:cxnSpLocks noChangeShapeType="1"/>
              <a:stCxn id="416774" idx="0"/>
              <a:endCxn id="416775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6786" name="Text Box 18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16808" name="Group 40"/>
            <p:cNvGrpSpPr>
              <a:grpSpLocks/>
            </p:cNvGrpSpPr>
            <p:nvPr/>
          </p:nvGrpSpPr>
          <p:grpSpPr bwMode="auto">
            <a:xfrm>
              <a:off x="1156" y="1865"/>
              <a:ext cx="341" cy="930"/>
              <a:chOff x="1156" y="1865"/>
              <a:chExt cx="341" cy="930"/>
            </a:xfrm>
          </p:grpSpPr>
          <p:grpSp>
            <p:nvGrpSpPr>
              <p:cNvPr id="416805" name="Group 37"/>
              <p:cNvGrpSpPr>
                <a:grpSpLocks/>
              </p:cNvGrpSpPr>
              <p:nvPr/>
            </p:nvGrpSpPr>
            <p:grpSpPr bwMode="auto">
              <a:xfrm rot="5400000">
                <a:off x="1258" y="2353"/>
                <a:ext cx="410" cy="69"/>
                <a:chOff x="294" y="3589"/>
                <a:chExt cx="410" cy="69"/>
              </a:xfrm>
            </p:grpSpPr>
            <p:grpSp>
              <p:nvGrpSpPr>
                <p:cNvPr id="416798" name="Group 30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6796" name="Arc 28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6797" name="Arc 29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16799" name="Group 31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6800" name="Arc 32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6801" name="Arc 33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16802" name="Group 34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6803" name="Arc 35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6804" name="Arc 36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416806" name="Freeform 38"/>
              <p:cNvSpPr>
                <a:spLocks/>
              </p:cNvSpPr>
              <p:nvPr/>
            </p:nvSpPr>
            <p:spPr bwMode="auto">
              <a:xfrm>
                <a:off x="1156" y="1865"/>
                <a:ext cx="273" cy="318"/>
              </a:xfrm>
              <a:custGeom>
                <a:avLst/>
                <a:gdLst>
                  <a:gd name="T0" fmla="*/ 0 w 273"/>
                  <a:gd name="T1" fmla="*/ 0 h 318"/>
                  <a:gd name="T2" fmla="*/ 273 w 273"/>
                  <a:gd name="T3" fmla="*/ 0 h 318"/>
                  <a:gd name="T4" fmla="*/ 273 w 273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318">
                    <a:moveTo>
                      <a:pt x="0" y="0"/>
                    </a:moveTo>
                    <a:lnTo>
                      <a:pt x="273" y="0"/>
                    </a:lnTo>
                    <a:lnTo>
                      <a:pt x="273" y="318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6807" name="Freeform 39"/>
              <p:cNvSpPr>
                <a:spLocks/>
              </p:cNvSpPr>
              <p:nvPr/>
            </p:nvSpPr>
            <p:spPr bwMode="auto">
              <a:xfrm>
                <a:off x="1156" y="2584"/>
                <a:ext cx="273" cy="211"/>
              </a:xfrm>
              <a:custGeom>
                <a:avLst/>
                <a:gdLst>
                  <a:gd name="T0" fmla="*/ 273 w 273"/>
                  <a:gd name="T1" fmla="*/ 0 h 181"/>
                  <a:gd name="T2" fmla="*/ 273 w 273"/>
                  <a:gd name="T3" fmla="*/ 181 h 181"/>
                  <a:gd name="T4" fmla="*/ 0 w 273"/>
                  <a:gd name="T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181">
                    <a:moveTo>
                      <a:pt x="273" y="0"/>
                    </a:moveTo>
                    <a:lnTo>
                      <a:pt x="273" y="181"/>
                    </a:lnTo>
                    <a:lnTo>
                      <a:pt x="0" y="181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16810" name="Rectangle 42"/>
          <p:cNvSpPr>
            <a:spLocks noChangeArrowheads="1"/>
          </p:cNvSpPr>
          <p:nvPr/>
        </p:nvSpPr>
        <p:spPr bwMode="auto">
          <a:xfrm>
            <a:off x="3059113" y="3933825"/>
            <a:ext cx="597693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Pro vytvoření magnetického pole musí cívkou procházet proud. Vyjádřete harmonický průběh proudu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6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16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6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6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cívka v obvodu střídavého proudu </a:t>
            </a:r>
            <a:endParaRPr lang="cs-CZ" altLang="cs-CZ" sz="3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8821" name="Rectangle 5"/>
          <p:cNvSpPr>
            <a:spLocks noChangeArrowheads="1"/>
          </p:cNvSpPr>
          <p:nvPr/>
        </p:nvSpPr>
        <p:spPr bwMode="auto">
          <a:xfrm>
            <a:off x="2771775" y="2060575"/>
            <a:ext cx="47529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Úprava pomocí Hopkinsonova zákona</a:t>
            </a:r>
          </a:p>
        </p:txBody>
      </p:sp>
      <p:sp>
        <p:nvSpPr>
          <p:cNvPr id="418823" name="Rectangle 7"/>
          <p:cNvSpPr>
            <a:spLocks noChangeArrowheads="1"/>
          </p:cNvSpPr>
          <p:nvPr/>
        </p:nvSpPr>
        <p:spPr bwMode="auto">
          <a:xfrm>
            <a:off x="2700338" y="1196975"/>
            <a:ext cx="34559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Indukované napětí na cívce</a:t>
            </a:r>
          </a:p>
        </p:txBody>
      </p:sp>
      <p:graphicFrame>
        <p:nvGraphicFramePr>
          <p:cNvPr id="418824" name="Object 8"/>
          <p:cNvGraphicFramePr>
            <a:graphicFrameLocks noChangeAspect="1"/>
          </p:cNvGraphicFramePr>
          <p:nvPr/>
        </p:nvGraphicFramePr>
        <p:xfrm>
          <a:off x="6146800" y="1052513"/>
          <a:ext cx="20621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05" name="Rovnice" r:id="rId3" imgW="1104840" imgH="393480" progId="Equation.3">
                  <p:embed/>
                </p:oleObj>
              </mc:Choice>
              <mc:Fallback>
                <p:oleObj name="Rovnice" r:id="rId3" imgW="11048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1052513"/>
                        <a:ext cx="2062163" cy="736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8825" name="Group 9"/>
          <p:cNvGrpSpPr>
            <a:grpSpLocks/>
          </p:cNvGrpSpPr>
          <p:nvPr/>
        </p:nvGrpSpPr>
        <p:grpSpPr bwMode="auto">
          <a:xfrm>
            <a:off x="34925" y="836613"/>
            <a:ext cx="2446338" cy="2089150"/>
            <a:chOff x="122" y="1524"/>
            <a:chExt cx="1541" cy="1316"/>
          </a:xfrm>
        </p:grpSpPr>
        <p:sp>
          <p:nvSpPr>
            <p:cNvPr id="418826" name="Text Box 10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18827" name="Oval 11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18828" name="Oval 12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8829" name="Oval 13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18830" name="AutoShape 14"/>
            <p:cNvCxnSpPr>
              <a:cxnSpLocks noChangeShapeType="1"/>
              <a:stCxn id="418827" idx="4"/>
              <a:endCxn id="418829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8831" name="Line 15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8832" name="Line 16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8833" name="Text Box 17"/>
            <p:cNvSpPr txBox="1">
              <a:spLocks noChangeArrowheads="1"/>
            </p:cNvSpPr>
            <p:nvPr/>
          </p:nvSpPr>
          <p:spPr bwMode="auto">
            <a:xfrm>
              <a:off x="1519" y="2285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effectLst/>
                </a:rPr>
                <a:t>L</a:t>
              </a:r>
              <a:endParaRPr lang="cs-CZ" altLang="cs-CZ" sz="2000" b="1" baseline="-25000">
                <a:effectLst/>
              </a:endParaRPr>
            </a:p>
          </p:txBody>
        </p:sp>
        <p:cxnSp>
          <p:nvCxnSpPr>
            <p:cNvPr id="418834" name="AutoShape 18"/>
            <p:cNvCxnSpPr>
              <a:cxnSpLocks noChangeShapeType="1"/>
              <a:stCxn id="418827" idx="0"/>
              <a:endCxn id="418828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8835" name="Text Box 19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18836" name="Group 20"/>
            <p:cNvGrpSpPr>
              <a:grpSpLocks/>
            </p:cNvGrpSpPr>
            <p:nvPr/>
          </p:nvGrpSpPr>
          <p:grpSpPr bwMode="auto">
            <a:xfrm>
              <a:off x="1156" y="1865"/>
              <a:ext cx="341" cy="930"/>
              <a:chOff x="1156" y="1865"/>
              <a:chExt cx="341" cy="930"/>
            </a:xfrm>
          </p:grpSpPr>
          <p:grpSp>
            <p:nvGrpSpPr>
              <p:cNvPr id="418837" name="Group 21"/>
              <p:cNvGrpSpPr>
                <a:grpSpLocks/>
              </p:cNvGrpSpPr>
              <p:nvPr/>
            </p:nvGrpSpPr>
            <p:grpSpPr bwMode="auto">
              <a:xfrm rot="5400000">
                <a:off x="1258" y="2353"/>
                <a:ext cx="410" cy="69"/>
                <a:chOff x="294" y="3589"/>
                <a:chExt cx="410" cy="69"/>
              </a:xfrm>
            </p:grpSpPr>
            <p:grpSp>
              <p:nvGrpSpPr>
                <p:cNvPr id="418838" name="Group 22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8839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8840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18841" name="Group 25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8842" name="Arc 2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8843" name="Arc 2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18844" name="Group 28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8845" name="Arc 2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8846" name="Arc 3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418847" name="Freeform 31"/>
              <p:cNvSpPr>
                <a:spLocks/>
              </p:cNvSpPr>
              <p:nvPr/>
            </p:nvSpPr>
            <p:spPr bwMode="auto">
              <a:xfrm>
                <a:off x="1156" y="1865"/>
                <a:ext cx="273" cy="318"/>
              </a:xfrm>
              <a:custGeom>
                <a:avLst/>
                <a:gdLst>
                  <a:gd name="T0" fmla="*/ 0 w 273"/>
                  <a:gd name="T1" fmla="*/ 0 h 318"/>
                  <a:gd name="T2" fmla="*/ 273 w 273"/>
                  <a:gd name="T3" fmla="*/ 0 h 318"/>
                  <a:gd name="T4" fmla="*/ 273 w 273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318">
                    <a:moveTo>
                      <a:pt x="0" y="0"/>
                    </a:moveTo>
                    <a:lnTo>
                      <a:pt x="273" y="0"/>
                    </a:lnTo>
                    <a:lnTo>
                      <a:pt x="273" y="318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8848" name="Freeform 32"/>
              <p:cNvSpPr>
                <a:spLocks/>
              </p:cNvSpPr>
              <p:nvPr/>
            </p:nvSpPr>
            <p:spPr bwMode="auto">
              <a:xfrm>
                <a:off x="1156" y="2584"/>
                <a:ext cx="273" cy="211"/>
              </a:xfrm>
              <a:custGeom>
                <a:avLst/>
                <a:gdLst>
                  <a:gd name="T0" fmla="*/ 273 w 273"/>
                  <a:gd name="T1" fmla="*/ 0 h 181"/>
                  <a:gd name="T2" fmla="*/ 273 w 273"/>
                  <a:gd name="T3" fmla="*/ 181 h 181"/>
                  <a:gd name="T4" fmla="*/ 0 w 273"/>
                  <a:gd name="T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181">
                    <a:moveTo>
                      <a:pt x="273" y="0"/>
                    </a:moveTo>
                    <a:lnTo>
                      <a:pt x="273" y="181"/>
                    </a:lnTo>
                    <a:lnTo>
                      <a:pt x="0" y="181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18849" name="Rectangle 33"/>
          <p:cNvSpPr>
            <a:spLocks noChangeArrowheads="1"/>
          </p:cNvSpPr>
          <p:nvPr/>
        </p:nvSpPr>
        <p:spPr bwMode="auto">
          <a:xfrm>
            <a:off x="395288" y="3284538"/>
            <a:ext cx="55451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 dosazení harmonického průběhu proudu</a:t>
            </a:r>
          </a:p>
        </p:txBody>
      </p:sp>
      <p:graphicFrame>
        <p:nvGraphicFramePr>
          <p:cNvPr id="418851" name="Object 35"/>
          <p:cNvGraphicFramePr>
            <a:graphicFrameLocks noChangeAspect="1"/>
          </p:cNvGraphicFramePr>
          <p:nvPr/>
        </p:nvGraphicFramePr>
        <p:xfrm>
          <a:off x="6877050" y="2781300"/>
          <a:ext cx="180181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06" name="Rovnice" r:id="rId5" imgW="965160" imgH="431640" progId="Equation.3">
                  <p:embed/>
                </p:oleObj>
              </mc:Choice>
              <mc:Fallback>
                <p:oleObj name="Rovnice" r:id="rId5" imgW="965160" imgH="431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2781300"/>
                        <a:ext cx="1801813" cy="8080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52" name="Rectangle 36"/>
          <p:cNvSpPr>
            <a:spLocks noChangeArrowheads="1"/>
          </p:cNvSpPr>
          <p:nvPr/>
        </p:nvSpPr>
        <p:spPr bwMode="auto">
          <a:xfrm>
            <a:off x="2771775" y="2420938"/>
            <a:ext cx="49688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Hopkinsonův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zákon pro ustálený proud</a:t>
            </a:r>
          </a:p>
        </p:txBody>
      </p:sp>
      <p:graphicFrame>
        <p:nvGraphicFramePr>
          <p:cNvPr id="418853" name="Object 37"/>
          <p:cNvGraphicFramePr>
            <a:graphicFrameLocks noChangeAspect="1"/>
          </p:cNvGraphicFramePr>
          <p:nvPr/>
        </p:nvGraphicFramePr>
        <p:xfrm>
          <a:off x="4211638" y="3644900"/>
          <a:ext cx="1658937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07" name="Rovnice" r:id="rId7" imgW="888840" imgH="431640" progId="Equation.3">
                  <p:embed/>
                </p:oleObj>
              </mc:Choice>
              <mc:Fallback>
                <p:oleObj name="Rovnice" r:id="rId7" imgW="888840" imgH="4316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644900"/>
                        <a:ext cx="1658937" cy="8080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54" name="Rectangle 38"/>
          <p:cNvSpPr>
            <a:spLocks noChangeArrowheads="1"/>
          </p:cNvSpPr>
          <p:nvPr/>
        </p:nvSpPr>
        <p:spPr bwMode="auto">
          <a:xfrm>
            <a:off x="179388" y="4581525"/>
            <a:ext cx="60483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Indukované napětí na cívce ve střídavém obvodu</a:t>
            </a:r>
          </a:p>
        </p:txBody>
      </p:sp>
      <p:graphicFrame>
        <p:nvGraphicFramePr>
          <p:cNvPr id="418855" name="Object 39"/>
          <p:cNvGraphicFramePr>
            <a:graphicFrameLocks noChangeAspect="1"/>
          </p:cNvGraphicFramePr>
          <p:nvPr/>
        </p:nvGraphicFramePr>
        <p:xfrm>
          <a:off x="3924300" y="5013325"/>
          <a:ext cx="481171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08" name="Rovnice" r:id="rId9" imgW="2577960" imgH="457200" progId="Equation.3">
                  <p:embed/>
                </p:oleObj>
              </mc:Choice>
              <mc:Fallback>
                <p:oleObj name="Rovnice" r:id="rId9" imgW="2577960" imgH="4572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013325"/>
                        <a:ext cx="4811713" cy="854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8856" name="Picture 40" descr="MC900078629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5084763"/>
            <a:ext cx="1490663" cy="1512887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8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8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8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8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8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8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8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8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0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Ideální cívka v obvodu střídavého proudu </a:t>
            </a:r>
            <a:endParaRPr lang="cs-CZ" altLang="cs-CZ" sz="3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419846" name="Group 6"/>
          <p:cNvGrpSpPr>
            <a:grpSpLocks/>
          </p:cNvGrpSpPr>
          <p:nvPr/>
        </p:nvGrpSpPr>
        <p:grpSpPr bwMode="auto">
          <a:xfrm>
            <a:off x="181446" y="836613"/>
            <a:ext cx="2446338" cy="2089150"/>
            <a:chOff x="122" y="1524"/>
            <a:chExt cx="1541" cy="1316"/>
          </a:xfrm>
        </p:grpSpPr>
        <p:sp>
          <p:nvSpPr>
            <p:cNvPr id="419847" name="Text Box 7"/>
            <p:cNvSpPr txBox="1">
              <a:spLocks noChangeArrowheads="1"/>
            </p:cNvSpPr>
            <p:nvPr/>
          </p:nvSpPr>
          <p:spPr bwMode="auto">
            <a:xfrm>
              <a:off x="440" y="152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19848" name="Oval 8"/>
            <p:cNvSpPr>
              <a:spLocks noChangeAspect="1" noChangeArrowheads="1"/>
            </p:cNvSpPr>
            <p:nvPr/>
          </p:nvSpPr>
          <p:spPr bwMode="auto">
            <a:xfrm>
              <a:off x="122" y="21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419849" name="Oval 9"/>
            <p:cNvSpPr>
              <a:spLocks noChangeArrowheads="1"/>
            </p:cNvSpPr>
            <p:nvPr/>
          </p:nvSpPr>
          <p:spPr bwMode="auto">
            <a:xfrm>
              <a:off x="1077" y="181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9850" name="Oval 10"/>
            <p:cNvSpPr>
              <a:spLocks noChangeArrowheads="1"/>
            </p:cNvSpPr>
            <p:nvPr/>
          </p:nvSpPr>
          <p:spPr bwMode="auto">
            <a:xfrm>
              <a:off x="1078" y="2749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19851" name="AutoShape 11"/>
            <p:cNvCxnSpPr>
              <a:cxnSpLocks noChangeShapeType="1"/>
              <a:stCxn id="419848" idx="4"/>
              <a:endCxn id="419850" idx="2"/>
            </p:cNvCxnSpPr>
            <p:nvPr/>
          </p:nvCxnSpPr>
          <p:spPr bwMode="auto">
            <a:xfrm rot="16200000" flipH="1">
              <a:off x="565" y="2295"/>
              <a:ext cx="261" cy="74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9852" name="Line 12"/>
            <p:cNvSpPr>
              <a:spLocks noChangeShapeType="1"/>
            </p:cNvSpPr>
            <p:nvPr/>
          </p:nvSpPr>
          <p:spPr bwMode="auto">
            <a:xfrm>
              <a:off x="621" y="1978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9853" name="Line 13"/>
            <p:cNvSpPr>
              <a:spLocks noChangeShapeType="1"/>
            </p:cNvSpPr>
            <p:nvPr/>
          </p:nvSpPr>
          <p:spPr bwMode="auto">
            <a:xfrm>
              <a:off x="394" y="1751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9854" name="Text Box 14"/>
            <p:cNvSpPr txBox="1">
              <a:spLocks noChangeArrowheads="1"/>
            </p:cNvSpPr>
            <p:nvPr/>
          </p:nvSpPr>
          <p:spPr bwMode="auto">
            <a:xfrm>
              <a:off x="1519" y="2285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19855" name="AutoShape 15"/>
            <p:cNvCxnSpPr>
              <a:cxnSpLocks noChangeShapeType="1"/>
              <a:stCxn id="419848" idx="0"/>
              <a:endCxn id="419849" idx="2"/>
            </p:cNvCxnSpPr>
            <p:nvPr/>
          </p:nvCxnSpPr>
          <p:spPr bwMode="auto">
            <a:xfrm rot="16200000">
              <a:off x="576" y="1613"/>
              <a:ext cx="239" cy="73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9856" name="Text Box 16"/>
            <p:cNvSpPr txBox="1">
              <a:spLocks noChangeArrowheads="1"/>
            </p:cNvSpPr>
            <p:nvPr/>
          </p:nvSpPr>
          <p:spPr bwMode="auto">
            <a:xfrm>
              <a:off x="624" y="216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 dirty="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19857" name="Group 17"/>
            <p:cNvGrpSpPr>
              <a:grpSpLocks/>
            </p:cNvGrpSpPr>
            <p:nvPr/>
          </p:nvGrpSpPr>
          <p:grpSpPr bwMode="auto">
            <a:xfrm>
              <a:off x="1156" y="1865"/>
              <a:ext cx="341" cy="930"/>
              <a:chOff x="1156" y="1865"/>
              <a:chExt cx="341" cy="930"/>
            </a:xfrm>
          </p:grpSpPr>
          <p:grpSp>
            <p:nvGrpSpPr>
              <p:cNvPr id="419858" name="Group 18"/>
              <p:cNvGrpSpPr>
                <a:grpSpLocks/>
              </p:cNvGrpSpPr>
              <p:nvPr/>
            </p:nvGrpSpPr>
            <p:grpSpPr bwMode="auto">
              <a:xfrm rot="5400000">
                <a:off x="1258" y="2353"/>
                <a:ext cx="410" cy="69"/>
                <a:chOff x="294" y="3589"/>
                <a:chExt cx="410" cy="69"/>
              </a:xfrm>
            </p:grpSpPr>
            <p:grpSp>
              <p:nvGrpSpPr>
                <p:cNvPr id="419859" name="Group 19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9860" name="Arc 2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9861" name="Arc 2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19862" name="Group 22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9863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9864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419865" name="Group 25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419866" name="Arc 2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19867" name="Arc 2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419868" name="Freeform 28"/>
              <p:cNvSpPr>
                <a:spLocks/>
              </p:cNvSpPr>
              <p:nvPr/>
            </p:nvSpPr>
            <p:spPr bwMode="auto">
              <a:xfrm>
                <a:off x="1156" y="1865"/>
                <a:ext cx="273" cy="318"/>
              </a:xfrm>
              <a:custGeom>
                <a:avLst/>
                <a:gdLst>
                  <a:gd name="T0" fmla="*/ 0 w 273"/>
                  <a:gd name="T1" fmla="*/ 0 h 318"/>
                  <a:gd name="T2" fmla="*/ 273 w 273"/>
                  <a:gd name="T3" fmla="*/ 0 h 318"/>
                  <a:gd name="T4" fmla="*/ 273 w 273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318">
                    <a:moveTo>
                      <a:pt x="0" y="0"/>
                    </a:moveTo>
                    <a:lnTo>
                      <a:pt x="273" y="0"/>
                    </a:lnTo>
                    <a:lnTo>
                      <a:pt x="273" y="318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869" name="Freeform 29"/>
              <p:cNvSpPr>
                <a:spLocks/>
              </p:cNvSpPr>
              <p:nvPr/>
            </p:nvSpPr>
            <p:spPr bwMode="auto">
              <a:xfrm>
                <a:off x="1156" y="2584"/>
                <a:ext cx="273" cy="211"/>
              </a:xfrm>
              <a:custGeom>
                <a:avLst/>
                <a:gdLst>
                  <a:gd name="T0" fmla="*/ 273 w 273"/>
                  <a:gd name="T1" fmla="*/ 0 h 181"/>
                  <a:gd name="T2" fmla="*/ 273 w 273"/>
                  <a:gd name="T3" fmla="*/ 181 h 181"/>
                  <a:gd name="T4" fmla="*/ 0 w 273"/>
                  <a:gd name="T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3" h="181">
                    <a:moveTo>
                      <a:pt x="273" y="0"/>
                    </a:moveTo>
                    <a:lnTo>
                      <a:pt x="273" y="181"/>
                    </a:lnTo>
                    <a:lnTo>
                      <a:pt x="0" y="181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19874" name="Rectangle 34"/>
          <p:cNvSpPr>
            <a:spLocks noChangeArrowheads="1"/>
          </p:cNvSpPr>
          <p:nvPr/>
        </p:nvSpPr>
        <p:spPr bwMode="auto">
          <a:xfrm>
            <a:off x="2843213" y="1196975"/>
            <a:ext cx="60483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Výpočet indukovaného napětí z indukčního zákona </a:t>
            </a:r>
          </a:p>
        </p:txBody>
      </p:sp>
      <p:graphicFrame>
        <p:nvGraphicFramePr>
          <p:cNvPr id="419875" name="Object 35"/>
          <p:cNvGraphicFramePr>
            <a:graphicFrameLocks noChangeAspect="1"/>
          </p:cNvGraphicFramePr>
          <p:nvPr/>
        </p:nvGraphicFramePr>
        <p:xfrm>
          <a:off x="4067175" y="1557338"/>
          <a:ext cx="17272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2" name="Rovnice" r:id="rId3" imgW="1104840" imgH="393480" progId="Equation.3">
                  <p:embed/>
                </p:oleObj>
              </mc:Choice>
              <mc:Fallback>
                <p:oleObj name="Rovnice" r:id="rId3" imgW="110484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557338"/>
                        <a:ext cx="1727200" cy="615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7" name="Rectangle 37"/>
          <p:cNvSpPr>
            <a:spLocks noChangeArrowheads="1"/>
          </p:cNvSpPr>
          <p:nvPr/>
        </p:nvSpPr>
        <p:spPr bwMode="auto">
          <a:xfrm>
            <a:off x="2843213" y="2349500"/>
            <a:ext cx="60483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Při harmonickém průběhu proudu na cívce je i harmonický průběh toku: </a:t>
            </a:r>
          </a:p>
        </p:txBody>
      </p:sp>
      <p:graphicFrame>
        <p:nvGraphicFramePr>
          <p:cNvPr id="419878" name="Object 38"/>
          <p:cNvGraphicFramePr>
            <a:graphicFrameLocks noChangeAspect="1"/>
          </p:cNvGraphicFramePr>
          <p:nvPr/>
        </p:nvGraphicFramePr>
        <p:xfrm>
          <a:off x="6156325" y="2852738"/>
          <a:ext cx="236855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3" name="Rovnice" r:id="rId5" imgW="1130040" imgH="228600" progId="Equation.3">
                  <p:embed/>
                </p:oleObj>
              </mc:Choice>
              <mc:Fallback>
                <p:oleObj name="Rovnice" r:id="rId5" imgW="1130040" imgH="228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852738"/>
                        <a:ext cx="2368550" cy="4810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9" name="Rectangle 39"/>
          <p:cNvSpPr>
            <a:spLocks noChangeArrowheads="1"/>
          </p:cNvSpPr>
          <p:nvPr/>
        </p:nvSpPr>
        <p:spPr bwMode="auto">
          <a:xfrm>
            <a:off x="395288" y="3482975"/>
            <a:ext cx="1728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 dosazení: </a:t>
            </a:r>
          </a:p>
        </p:txBody>
      </p:sp>
      <p:graphicFrame>
        <p:nvGraphicFramePr>
          <p:cNvPr id="419880" name="Object 40"/>
          <p:cNvGraphicFramePr>
            <a:graphicFrameLocks noChangeAspect="1"/>
          </p:cNvGraphicFramePr>
          <p:nvPr/>
        </p:nvGraphicFramePr>
        <p:xfrm>
          <a:off x="2124075" y="3357563"/>
          <a:ext cx="295275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4" name="Rovnice" r:id="rId7" imgW="1663560" imgH="393480" progId="Equation.3">
                  <p:embed/>
                </p:oleObj>
              </mc:Choice>
              <mc:Fallback>
                <p:oleObj name="Rovnice" r:id="rId7" imgW="1663560" imgH="3934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357563"/>
                        <a:ext cx="2952750" cy="700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1" name="Rectangle 41"/>
          <p:cNvSpPr>
            <a:spLocks noChangeArrowheads="1"/>
          </p:cNvSpPr>
          <p:nvPr/>
        </p:nvSpPr>
        <p:spPr bwMode="auto">
          <a:xfrm>
            <a:off x="323850" y="4292600"/>
            <a:ext cx="66246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Řešeni rovnice vyžaduje vyšší matematiku, výsledek: </a:t>
            </a:r>
          </a:p>
        </p:txBody>
      </p:sp>
      <p:graphicFrame>
        <p:nvGraphicFramePr>
          <p:cNvPr id="419882" name="Object 42"/>
          <p:cNvGraphicFramePr>
            <a:graphicFrameLocks noChangeAspect="1"/>
          </p:cNvGraphicFramePr>
          <p:nvPr/>
        </p:nvGraphicFramePr>
        <p:xfrm>
          <a:off x="2081213" y="4724400"/>
          <a:ext cx="652303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5" name="Rovnice" r:id="rId9" imgW="3213000" imgH="393480" progId="Equation.3">
                  <p:embed/>
                </p:oleObj>
              </mc:Choice>
              <mc:Fallback>
                <p:oleObj name="Rovnice" r:id="rId9" imgW="3213000" imgH="393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4724400"/>
                        <a:ext cx="6523037" cy="8001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3" name="Rectangle 43"/>
          <p:cNvSpPr>
            <a:spLocks noChangeArrowheads="1"/>
          </p:cNvSpPr>
          <p:nvPr/>
        </p:nvSpPr>
        <p:spPr bwMode="auto">
          <a:xfrm>
            <a:off x="107950" y="5915025"/>
            <a:ext cx="89281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Indukované napětí na ideální cívce má harmonický průběh se stejnou frekvencí, indukované napětí předbíhá proud (indukční tok) o 90</a:t>
            </a:r>
            <a:r>
              <a:rPr lang="cs-CZ" altLang="cs-CZ" sz="2100" b="1" u="sng" baseline="30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9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9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9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9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9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9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2" grpId="0"/>
    </p:bldLst>
  </p:timing>
</p:sld>
</file>

<file path=ppt/theme/theme1.xml><?xml version="1.0" encoding="utf-8"?>
<a:theme xmlns:a="http://schemas.openxmlformats.org/drawingml/2006/main" name="Proudění">
  <a:themeElements>
    <a:clrScheme name="Vlastní 1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00238E"/>
      </a:hlink>
      <a:folHlink>
        <a:srgbClr val="FF0000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arrow" w="med" len="lg"/>
          <a:tailEnd type="arrow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arrow" w="med" len="lg"/>
          <a:tailEnd type="arrow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10029</TotalTime>
  <Words>1257</Words>
  <Application>Microsoft Office PowerPoint</Application>
  <PresentationFormat>Předvádění na obrazovce (4:3)</PresentationFormat>
  <Paragraphs>196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Arial Unicode MS</vt:lpstr>
      <vt:lpstr>Comic Sans MS</vt:lpstr>
      <vt:lpstr>Garamond</vt:lpstr>
      <vt:lpstr>Symbol</vt:lpstr>
      <vt:lpstr>Wingdings</vt:lpstr>
      <vt:lpstr>Proudění</vt:lpstr>
      <vt:lpstr>Rovnice</vt:lpstr>
      <vt:lpstr>Základy elektrotechniky Jednoduché obvody s harmonickým průběhem </vt:lpstr>
      <vt:lpstr>Základní pojmy</vt:lpstr>
      <vt:lpstr>Ideální rezistor v obvodu střídavého proudu </vt:lpstr>
      <vt:lpstr>Ideální rezistor v obvodu střídavého proudu </vt:lpstr>
      <vt:lpstr>Příklad </vt:lpstr>
      <vt:lpstr>Příklad </vt:lpstr>
      <vt:lpstr>Ideální cívka v obvodu střídavého proudu </vt:lpstr>
      <vt:lpstr>Ideální cívka v obvodu střídavého proudu </vt:lpstr>
      <vt:lpstr>Ideální cívka v obvodu střídavého proudu </vt:lpstr>
      <vt:lpstr>Ideální cívka v obvodu střídavého proudu </vt:lpstr>
      <vt:lpstr>Ideální cívka v obvodu střídavého proudu </vt:lpstr>
      <vt:lpstr>Ideální cívka v obvodu střídavého proudu </vt:lpstr>
      <vt:lpstr>Příklad </vt:lpstr>
      <vt:lpstr>Ideální kondenzátor v obvodu střídavého proudu </vt:lpstr>
      <vt:lpstr>Ideální kondenzátor v obvodu střídavého proudu</vt:lpstr>
      <vt:lpstr>Ideální kondenzátor v obvodu střídavého proudu </vt:lpstr>
      <vt:lpstr>Ideální kondenzátor v obvodu střídavého proudu </vt:lpstr>
      <vt:lpstr>Příklad </vt:lpstr>
      <vt:lpstr>Příklad </vt:lpstr>
      <vt:lpstr>Frekvenční závislost cívky a kondenzátoru   </vt:lpstr>
      <vt:lpstr>Frekvenční závislost cívky a kondenzátoru   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1095</cp:revision>
  <dcterms:created xsi:type="dcterms:W3CDTF">2006-07-11T07:50:54Z</dcterms:created>
  <dcterms:modified xsi:type="dcterms:W3CDTF">2023-11-21T11:53:33Z</dcterms:modified>
</cp:coreProperties>
</file>