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handoutMasterIdLst>
    <p:handoutMasterId r:id="rId41"/>
  </p:handout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313" r:id="rId13"/>
    <p:sldId id="314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15" r:id="rId27"/>
    <p:sldId id="310" r:id="rId28"/>
    <p:sldId id="311" r:id="rId29"/>
    <p:sldId id="312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279" r:id="rId40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E"/>
    <a:srgbClr val="00FF00"/>
    <a:srgbClr val="FF6600"/>
    <a:srgbClr val="0033CC"/>
    <a:srgbClr val="EAEAEA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114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4F8A3-F59C-4943-9C79-16E5F97A33E6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8C3FA-52CB-4CC8-9DCF-8623BA400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80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028A7B-4BDC-4C27-9A56-E673322266C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94D9D4-603F-429B-B8DC-23DA148CFAE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19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A1762-0F4C-416F-8058-1764C42EF5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958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9E3ADE-D79D-4A8A-97E0-CDC5A18AF8D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186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4F903A-B4E0-42DF-B1FC-ED0300F307C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199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2FF623-B876-496B-931F-B8818AA2156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45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F31393-7E37-46FD-88B6-C1B1D98BC54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843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A508E3-6ACF-47F8-A11A-59B421711BA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39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CD414C-3B72-4419-8007-E3107B25072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322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E8FA36-3D90-431C-8904-CB00553DDEE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68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1801E2-4440-4CED-A62C-6822874373E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956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165A434B-0B40-4F54-BCC7-1C64870C49A7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0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7.wmf"/><Relationship Id="rId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52.emf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7.bin"/><Relationship Id="rId11" Type="http://schemas.openxmlformats.org/officeDocument/2006/relationships/hyperlink" Target="https://www.leifiphysik.de/elektrizitaetslehre/wechselstromtechnik" TargetMode="External"/><Relationship Id="rId5" Type="http://schemas.openxmlformats.org/officeDocument/2006/relationships/image" Target="../media/image50.wmf"/><Relationship Id="rId10" Type="http://schemas.openxmlformats.org/officeDocument/2006/relationships/image" Target="../media/image47.wmf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9.bin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7.wmf"/><Relationship Id="rId5" Type="http://schemas.openxmlformats.org/officeDocument/2006/relationships/image" Target="../media/image53.emf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54.wmf"/><Relationship Id="rId9" Type="http://schemas.openxmlformats.org/officeDocument/2006/relationships/image" Target="../media/image5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37.wmf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hyperlink" Target="https://www.leifiphysik.de/elektrizitaetslehre/elektromagnetische-induktion/grundwissen/induktion-und-lorentz-kraf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ifiphysik.de/elektrizitaetslehre/wechselstromtechnik/downloads/zeigerdiagramme-der-wechselstromtechnik-summenspannung-animation" TargetMode="External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5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m.de/dwu/umaptg.htm" TargetMode="External"/><Relationship Id="rId2" Type="http://schemas.openxmlformats.org/officeDocument/2006/relationships/hyperlink" Target="http://www.leifiphysik.de/index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emf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ifiphysik.de/elektrizitaetslehre/wechselstromtechnik/downloads?field_download_type_target_id=287" TargetMode="External"/><Relationship Id="rId3" Type="http://schemas.openxmlformats.org/officeDocument/2006/relationships/image" Target="../media/image12.em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Electromagnet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6192837" cy="62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7343775" cy="1441450"/>
          </a:xfrm>
          <a:solidFill>
            <a:schemeClr val="tx1">
              <a:alpha val="60001"/>
            </a:schemeClr>
          </a:solidFill>
        </p:spPr>
        <p:txBody>
          <a:bodyPr/>
          <a:lstStyle/>
          <a:p>
            <a:pPr algn="l"/>
            <a: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Základy elektrotechniky</a:t>
            </a:r>
            <a:b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Střídavé proudy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9287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107950" y="908050"/>
            <a:ext cx="88566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Zapište harmonický průběh proudu a vypočítejte frekvenci, úhlový kmitočet a okamžitou hodnotu proudu v čase 2,3 ms je-li maximální hodnota 200 mA, doba periody 4 ms.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387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8941"/>
              </p:ext>
            </p:extLst>
          </p:nvPr>
        </p:nvGraphicFramePr>
        <p:xfrm>
          <a:off x="4651375" y="2054225"/>
          <a:ext cx="43132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16" name="Rovnice" r:id="rId3" imgW="2323800" imgH="393480" progId="Equation.3">
                  <p:embed/>
                </p:oleObj>
              </mc:Choice>
              <mc:Fallback>
                <p:oleObj name="Rovnice" r:id="rId3" imgW="23238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2054225"/>
                        <a:ext cx="4313238" cy="7270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86" name="Rectangle 14"/>
          <p:cNvSpPr>
            <a:spLocks noChangeArrowheads="1"/>
          </p:cNvSpPr>
          <p:nvPr/>
        </p:nvSpPr>
        <p:spPr bwMode="auto">
          <a:xfrm>
            <a:off x="2124075" y="2276475"/>
            <a:ext cx="2447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frekvence: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3870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66437"/>
              </p:ext>
            </p:extLst>
          </p:nvPr>
        </p:nvGraphicFramePr>
        <p:xfrm>
          <a:off x="3449638" y="4076700"/>
          <a:ext cx="55149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17" name="Rovnice" r:id="rId5" imgW="2184120" imgH="228600" progId="Equation.3">
                  <p:embed/>
                </p:oleObj>
              </mc:Choice>
              <mc:Fallback>
                <p:oleObj name="Rovnice" r:id="rId5" imgW="218412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4076700"/>
                        <a:ext cx="5514975" cy="574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94" name="Rectangle 22"/>
          <p:cNvSpPr>
            <a:spLocks noChangeArrowheads="1"/>
          </p:cNvSpPr>
          <p:nvPr/>
        </p:nvSpPr>
        <p:spPr bwMode="auto">
          <a:xfrm>
            <a:off x="395288" y="2997200"/>
            <a:ext cx="33131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úhlové frekvence: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38709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026881"/>
              </p:ext>
            </p:extLst>
          </p:nvPr>
        </p:nvGraphicFramePr>
        <p:xfrm>
          <a:off x="3852863" y="2924175"/>
          <a:ext cx="5111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18" name="Rovnice" r:id="rId7" imgW="2400120" imgH="215640" progId="Equation.3">
                  <p:embed/>
                </p:oleObj>
              </mc:Choice>
              <mc:Fallback>
                <p:oleObj name="Rovnice" r:id="rId7" imgW="2400120" imgH="215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2924175"/>
                        <a:ext cx="5111750" cy="4556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96" name="Rectangle 24"/>
          <p:cNvSpPr>
            <a:spLocks noChangeArrowheads="1"/>
          </p:cNvSpPr>
          <p:nvPr/>
        </p:nvSpPr>
        <p:spPr bwMode="auto">
          <a:xfrm>
            <a:off x="323850" y="3644900"/>
            <a:ext cx="4752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Zápis harmonického průběhu proudu: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387097" name="Rectangle 25"/>
          <p:cNvSpPr>
            <a:spLocks noChangeArrowheads="1"/>
          </p:cNvSpPr>
          <p:nvPr/>
        </p:nvSpPr>
        <p:spPr bwMode="auto">
          <a:xfrm>
            <a:off x="252413" y="4941888"/>
            <a:ext cx="4464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okamžité hodnoty proudu: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38709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267663"/>
              </p:ext>
            </p:extLst>
          </p:nvPr>
        </p:nvGraphicFramePr>
        <p:xfrm>
          <a:off x="539750" y="5373688"/>
          <a:ext cx="8470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19" name="Rovnice" r:id="rId9" imgW="4152600" imgH="241200" progId="Equation.3">
                  <p:embed/>
                </p:oleObj>
              </mc:Choice>
              <mc:Fallback>
                <p:oleObj name="Rovnice" r:id="rId9" imgW="4152600" imgH="241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73688"/>
                        <a:ext cx="8470900" cy="488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99" name="Rectangle 27"/>
          <p:cNvSpPr>
            <a:spLocks noChangeArrowheads="1"/>
          </p:cNvSpPr>
          <p:nvPr/>
        </p:nvSpPr>
        <p:spPr bwMode="auto">
          <a:xfrm>
            <a:off x="107950" y="6165850"/>
            <a:ext cx="88566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Průběh proudu zakreslete a označte okamžitou hodnotu. Porovnejte s výpočtem.</a:t>
            </a:r>
            <a:endParaRPr lang="cs-CZ" altLang="cs-CZ" sz="18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7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9287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107950" y="908050"/>
            <a:ext cx="88566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maximální hodnotu napětí, je-li kmitočet 2kHz, okamžitá hodnota napětí u(0,35 ms) = - 45 V. Fázový posun napětí je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 = -30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.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1187450" y="1773238"/>
            <a:ext cx="3889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Obecný zápis průběhu napětí: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388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785565"/>
              </p:ext>
            </p:extLst>
          </p:nvPr>
        </p:nvGraphicFramePr>
        <p:xfrm>
          <a:off x="5148263" y="1700213"/>
          <a:ext cx="371951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29" name="Rovnice" r:id="rId3" imgW="1473120" imgH="228600" progId="Equation.3">
                  <p:embed/>
                </p:oleObj>
              </mc:Choice>
              <mc:Fallback>
                <p:oleObj name="Rovnice" r:id="rId3" imgW="147312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700213"/>
                        <a:ext cx="3719512" cy="574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395288" y="2690813"/>
            <a:ext cx="4752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Obecné vyjádření maximální hodnoty:</a:t>
            </a:r>
          </a:p>
        </p:txBody>
      </p:sp>
      <p:sp>
        <p:nvSpPr>
          <p:cNvPr id="388105" name="Rectangle 9"/>
          <p:cNvSpPr>
            <a:spLocks noChangeArrowheads="1"/>
          </p:cNvSpPr>
          <p:nvPr/>
        </p:nvSpPr>
        <p:spPr bwMode="auto">
          <a:xfrm>
            <a:off x="1547813" y="3933825"/>
            <a:ext cx="360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maximální hodnoty: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388108" name="Rectangle 12"/>
          <p:cNvSpPr>
            <a:spLocks noChangeArrowheads="1"/>
          </p:cNvSpPr>
          <p:nvPr/>
        </p:nvSpPr>
        <p:spPr bwMode="auto">
          <a:xfrm>
            <a:off x="107950" y="6165850"/>
            <a:ext cx="8856663" cy="36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Průběh napětí zakreslete a označte okamžitou hodnotu. Porovnejte s výpočtem.</a:t>
            </a:r>
            <a:endParaRPr lang="cs-CZ" altLang="cs-CZ" sz="1900" b="1" u="sng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388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64283"/>
              </p:ext>
            </p:extLst>
          </p:nvPr>
        </p:nvGraphicFramePr>
        <p:xfrm>
          <a:off x="5148263" y="2349500"/>
          <a:ext cx="23018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30" name="Rovnice" r:id="rId5" imgW="1168200" imgH="419040" progId="Equation.3">
                  <p:embed/>
                </p:oleObj>
              </mc:Choice>
              <mc:Fallback>
                <p:oleObj name="Rovnice" r:id="rId5" imgW="1168200" imgH="419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349500"/>
                        <a:ext cx="2301875" cy="822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092205"/>
              </p:ext>
            </p:extLst>
          </p:nvPr>
        </p:nvGraphicFramePr>
        <p:xfrm>
          <a:off x="5148263" y="3213100"/>
          <a:ext cx="3938587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31" name="Rovnice" r:id="rId7" imgW="2463480" imgH="1193760" progId="Equation.3">
                  <p:embed/>
                </p:oleObj>
              </mc:Choice>
              <mc:Fallback>
                <p:oleObj name="Rovnice" r:id="rId7" imgW="2463480" imgH="11937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213100"/>
                        <a:ext cx="3938587" cy="18986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11" name="Rectangle 15"/>
          <p:cNvSpPr>
            <a:spLocks noChangeArrowheads="1"/>
          </p:cNvSpPr>
          <p:nvPr/>
        </p:nvSpPr>
        <p:spPr bwMode="auto">
          <a:xfrm>
            <a:off x="973138" y="5373688"/>
            <a:ext cx="4103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Kompletní zápis průběhu napětí :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3881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118157"/>
              </p:ext>
            </p:extLst>
          </p:nvPr>
        </p:nvGraphicFramePr>
        <p:xfrm>
          <a:off x="5148263" y="5157788"/>
          <a:ext cx="388143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32" name="Rovnice" r:id="rId9" imgW="1828800" imgH="393480" progId="Equation.3">
                  <p:embed/>
                </p:oleObj>
              </mc:Choice>
              <mc:Fallback>
                <p:oleObj name="Rovnice" r:id="rId9" imgW="18288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157788"/>
                        <a:ext cx="3881437" cy="831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8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83951"/>
            <a:ext cx="8856984" cy="57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5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251520" y="404664"/>
            <a:ext cx="8642350" cy="481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tabLst>
                <a:tab pos="2686050" algn="l"/>
                <a:tab pos="6457950" algn="l"/>
                <a:tab pos="66373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2686050" algn="l"/>
                <a:tab pos="6457950" algn="l"/>
                <a:tab pos="66373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tabLst>
                <a:tab pos="2686050" algn="l"/>
                <a:tab pos="6457950" algn="l"/>
                <a:tab pos="66373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Příklady</a:t>
            </a:r>
          </a:p>
          <a:p>
            <a:pPr>
              <a:spcBef>
                <a:spcPct val="30000"/>
              </a:spcBef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1.	Vypočítejte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periodu a okamžitou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hodnotu proudu v čase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0,022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s, je-li maximální hodnota proudu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29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 a frekvence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850 Hz.  </a:t>
            </a:r>
          </a:p>
          <a:p>
            <a:pPr>
              <a:spcBef>
                <a:spcPct val="30000"/>
              </a:spcBef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i(22ms) = -27,6mA</a:t>
            </a:r>
          </a:p>
          <a:p>
            <a:pPr>
              <a:spcBef>
                <a:spcPct val="30000"/>
              </a:spcBef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maximální hodnotu proudu, je-li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i(0,0012)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=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81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mA. Kmitočet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60 Hz</a:t>
            </a:r>
          </a:p>
          <a:p>
            <a:pPr>
              <a:spcBef>
                <a:spcPct val="30000"/>
              </a:spcBef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Imax = 185,3 mA</a:t>
            </a:r>
          </a:p>
          <a:p>
            <a:pPr>
              <a:spcBef>
                <a:spcPct val="30000"/>
              </a:spcBef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3.	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maximální hodnotu proudu, je-li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i(0,008)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=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57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mA. Kmitočet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55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Hz a fázový posun je </a:t>
            </a:r>
            <a:r>
              <a:rPr lang="el-GR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φ = </a:t>
            </a:r>
            <a:r>
              <a:rPr lang="el-GR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45</a:t>
            </a:r>
            <a:r>
              <a:rPr lang="cs-CZ" altLang="cs-CZ" sz="2000" b="1" baseline="30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Znázorněte graficky. </a:t>
            </a:r>
            <a:endParaRPr lang="cs-CZ" altLang="cs-CZ" sz="2000" b="1" dirty="0" smtClean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30000"/>
              </a:spcBef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Imax = 143,5 mA</a:t>
            </a:r>
          </a:p>
          <a:p>
            <a:pPr>
              <a:spcBef>
                <a:spcPct val="30000"/>
              </a:spcBef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4.	Sinusové střídavé napětí má amplitudu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78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V, dobu periody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0,006s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fázový posun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-210</a:t>
            </a:r>
            <a:r>
              <a:rPr lang="cs-CZ" altLang="cs-CZ" sz="2000" b="1" baseline="30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Vypočtěte okamžitou hodnotu v čase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0,004s.</a:t>
            </a:r>
          </a:p>
          <a:p>
            <a:pPr>
              <a:spcBef>
                <a:spcPct val="30000"/>
              </a:spcBef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u(4ms)=39V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35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7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7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7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7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7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7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7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19137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Střední hodnota obecného průběhu</a:t>
            </a:r>
            <a:endParaRPr lang="cs-CZ" altLang="cs-CZ" sz="36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180975" y="981075"/>
            <a:ext cx="878363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Při měření obecného průběhu napětí (proudu) ukazuje měřící přístroj pouze jednu hodnotu napětí (proudu). Také údaje o napětí (proudu) na elektrickém zařízení jsou vyjádřeny jednou hodnotou.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Vyjadřuje tato hodnota skutečný průběh veličiny ?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Nevyjadřuje průběh, posun, ani tvar napětí (proudu), ale určuje pouze určitým způsobem definovanou „velikost“ napětí (proudu)    </a:t>
            </a:r>
          </a:p>
        </p:txBody>
      </p:sp>
      <p:sp>
        <p:nvSpPr>
          <p:cNvPr id="389132" name="Rectangle 12"/>
          <p:cNvSpPr>
            <a:spLocks noChangeArrowheads="1"/>
          </p:cNvSpPr>
          <p:nvPr/>
        </p:nvSpPr>
        <p:spPr bwMode="auto">
          <a:xfrm>
            <a:off x="252413" y="3206750"/>
            <a:ext cx="84963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stejnosměrné průběhy definujeme střední hodnotu.</a:t>
            </a:r>
          </a:p>
        </p:txBody>
      </p:sp>
      <p:sp>
        <p:nvSpPr>
          <p:cNvPr id="389147" name="Rectangle 27"/>
          <p:cNvSpPr>
            <a:spLocks noChangeArrowheads="1"/>
          </p:cNvSpPr>
          <p:nvPr/>
        </p:nvSpPr>
        <p:spPr bwMode="auto">
          <a:xfrm>
            <a:off x="179388" y="3810000"/>
            <a:ext cx="878363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Střední hodnota obecného průběhu je myšlená hodnota ustáleného stejnosměrného proudu, která je vztažena k obecnému průběhu na základě stanoveného kritéria. </a:t>
            </a:r>
          </a:p>
        </p:txBody>
      </p:sp>
      <p:sp>
        <p:nvSpPr>
          <p:cNvPr id="389148" name="Rectangle 28"/>
          <p:cNvSpPr>
            <a:spLocks noChangeArrowheads="1"/>
          </p:cNvSpPr>
          <p:nvPr/>
        </p:nvSpPr>
        <p:spPr bwMode="auto">
          <a:xfrm>
            <a:off x="179388" y="5362575"/>
            <a:ext cx="6553200" cy="81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střední hodnotu je kritériem stejný přenesený náboj (stejné chemické účinky).</a:t>
            </a:r>
          </a:p>
        </p:txBody>
      </p:sp>
      <p:pic>
        <p:nvPicPr>
          <p:cNvPr id="389152" name="Picture 32" descr="MC90044139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864100"/>
            <a:ext cx="1878013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9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19137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Střední hodnota proudu (napětí) – I</a:t>
            </a:r>
            <a:r>
              <a:rPr lang="cs-CZ" altLang="cs-CZ" sz="3100" u="sng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AV</a:t>
            </a:r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(U</a:t>
            </a:r>
            <a:r>
              <a:rPr lang="cs-CZ" altLang="cs-CZ" sz="3100" u="sng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AV</a:t>
            </a:r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)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180975" y="981075"/>
            <a:ext cx="640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Nejjednodušší odvození je pro obdélníkový průběh. </a:t>
            </a:r>
          </a:p>
        </p:txBody>
      </p:sp>
      <p:grpSp>
        <p:nvGrpSpPr>
          <p:cNvPr id="390172" name="Group 28"/>
          <p:cNvGrpSpPr>
            <a:grpSpLocks/>
          </p:cNvGrpSpPr>
          <p:nvPr/>
        </p:nvGrpSpPr>
        <p:grpSpPr bwMode="auto">
          <a:xfrm>
            <a:off x="250825" y="1628775"/>
            <a:ext cx="4216400" cy="1223963"/>
            <a:chOff x="158" y="1026"/>
            <a:chExt cx="2656" cy="771"/>
          </a:xfrm>
        </p:grpSpPr>
        <p:sp>
          <p:nvSpPr>
            <p:cNvPr id="390153" name="Text Box 9"/>
            <p:cNvSpPr txBox="1">
              <a:spLocks noChangeAspect="1" noChangeArrowheads="1"/>
            </p:cNvSpPr>
            <p:nvPr/>
          </p:nvSpPr>
          <p:spPr bwMode="auto">
            <a:xfrm>
              <a:off x="2680" y="1586"/>
              <a:ext cx="8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t</a:t>
              </a:r>
            </a:p>
          </p:txBody>
        </p:sp>
        <p:grpSp>
          <p:nvGrpSpPr>
            <p:cNvPr id="390171" name="Group 27"/>
            <p:cNvGrpSpPr>
              <a:grpSpLocks/>
            </p:cNvGrpSpPr>
            <p:nvPr/>
          </p:nvGrpSpPr>
          <p:grpSpPr bwMode="auto">
            <a:xfrm>
              <a:off x="273" y="1061"/>
              <a:ext cx="2541" cy="736"/>
              <a:chOff x="273" y="1061"/>
              <a:chExt cx="2541" cy="736"/>
            </a:xfrm>
          </p:grpSpPr>
          <p:sp>
            <p:nvSpPr>
              <p:cNvPr id="390155" name="Line 11"/>
              <p:cNvSpPr>
                <a:spLocks noChangeAspect="1" noChangeShapeType="1"/>
              </p:cNvSpPr>
              <p:nvPr/>
            </p:nvSpPr>
            <p:spPr bwMode="auto">
              <a:xfrm>
                <a:off x="273" y="1061"/>
                <a:ext cx="0" cy="73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0156" name="Line 12"/>
              <p:cNvSpPr>
                <a:spLocks noChangeAspect="1" noChangeShapeType="1"/>
              </p:cNvSpPr>
              <p:nvPr/>
            </p:nvSpPr>
            <p:spPr bwMode="auto">
              <a:xfrm>
                <a:off x="273" y="1620"/>
                <a:ext cx="254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90157" name="Text Box 13"/>
            <p:cNvSpPr txBox="1">
              <a:spLocks noChangeAspect="1" noChangeArrowheads="1"/>
            </p:cNvSpPr>
            <p:nvPr/>
          </p:nvSpPr>
          <p:spPr bwMode="auto">
            <a:xfrm>
              <a:off x="158" y="1026"/>
              <a:ext cx="82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i</a:t>
              </a:r>
            </a:p>
          </p:txBody>
        </p:sp>
      </p:grpSp>
      <p:grpSp>
        <p:nvGrpSpPr>
          <p:cNvPr id="390167" name="Group 23"/>
          <p:cNvGrpSpPr>
            <a:grpSpLocks/>
          </p:cNvGrpSpPr>
          <p:nvPr/>
        </p:nvGrpSpPr>
        <p:grpSpPr bwMode="auto">
          <a:xfrm>
            <a:off x="434975" y="1873250"/>
            <a:ext cx="3455988" cy="708025"/>
            <a:chOff x="1111" y="1480"/>
            <a:chExt cx="2177" cy="446"/>
          </a:xfrm>
        </p:grpSpPr>
        <p:sp>
          <p:nvSpPr>
            <p:cNvPr id="390159" name="Freeform 15"/>
            <p:cNvSpPr>
              <a:spLocks noChangeAspect="1"/>
            </p:cNvSpPr>
            <p:nvPr/>
          </p:nvSpPr>
          <p:spPr bwMode="auto">
            <a:xfrm>
              <a:off x="1111" y="1480"/>
              <a:ext cx="438" cy="439"/>
            </a:xfrm>
            <a:custGeom>
              <a:avLst/>
              <a:gdLst>
                <a:gd name="T0" fmla="*/ 0 w 498"/>
                <a:gd name="T1" fmla="*/ 499 h 499"/>
                <a:gd name="T2" fmla="*/ 0 w 498"/>
                <a:gd name="T3" fmla="*/ 0 h 499"/>
                <a:gd name="T4" fmla="*/ 498 w 498"/>
                <a:gd name="T5" fmla="*/ 0 h 499"/>
                <a:gd name="T6" fmla="*/ 498 w 498"/>
                <a:gd name="T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8" h="499">
                  <a:moveTo>
                    <a:pt x="0" y="499"/>
                  </a:moveTo>
                  <a:lnTo>
                    <a:pt x="0" y="0"/>
                  </a:lnTo>
                  <a:lnTo>
                    <a:pt x="498" y="0"/>
                  </a:lnTo>
                  <a:lnTo>
                    <a:pt x="498" y="499"/>
                  </a:lnTo>
                </a:path>
              </a:pathLst>
            </a:custGeom>
            <a:noFill/>
            <a:ln w="508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0161" name="Freeform 17"/>
            <p:cNvSpPr>
              <a:spLocks noChangeAspect="1"/>
            </p:cNvSpPr>
            <p:nvPr/>
          </p:nvSpPr>
          <p:spPr bwMode="auto">
            <a:xfrm>
              <a:off x="1837" y="1480"/>
              <a:ext cx="439" cy="439"/>
            </a:xfrm>
            <a:custGeom>
              <a:avLst/>
              <a:gdLst>
                <a:gd name="T0" fmla="*/ 0 w 498"/>
                <a:gd name="T1" fmla="*/ 499 h 499"/>
                <a:gd name="T2" fmla="*/ 0 w 498"/>
                <a:gd name="T3" fmla="*/ 0 h 499"/>
                <a:gd name="T4" fmla="*/ 498 w 498"/>
                <a:gd name="T5" fmla="*/ 0 h 499"/>
                <a:gd name="T6" fmla="*/ 498 w 498"/>
                <a:gd name="T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8" h="499">
                  <a:moveTo>
                    <a:pt x="0" y="499"/>
                  </a:moveTo>
                  <a:lnTo>
                    <a:pt x="0" y="0"/>
                  </a:lnTo>
                  <a:lnTo>
                    <a:pt x="498" y="0"/>
                  </a:lnTo>
                  <a:lnTo>
                    <a:pt x="498" y="499"/>
                  </a:lnTo>
                </a:path>
              </a:pathLst>
            </a:custGeom>
            <a:noFill/>
            <a:ln w="508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0163" name="Freeform 19"/>
            <p:cNvSpPr>
              <a:spLocks noChangeAspect="1"/>
            </p:cNvSpPr>
            <p:nvPr/>
          </p:nvSpPr>
          <p:spPr bwMode="auto">
            <a:xfrm>
              <a:off x="2561" y="1480"/>
              <a:ext cx="439" cy="439"/>
            </a:xfrm>
            <a:custGeom>
              <a:avLst/>
              <a:gdLst>
                <a:gd name="T0" fmla="*/ 0 w 498"/>
                <a:gd name="T1" fmla="*/ 499 h 499"/>
                <a:gd name="T2" fmla="*/ 0 w 498"/>
                <a:gd name="T3" fmla="*/ 0 h 499"/>
                <a:gd name="T4" fmla="*/ 498 w 498"/>
                <a:gd name="T5" fmla="*/ 0 h 499"/>
                <a:gd name="T6" fmla="*/ 498 w 498"/>
                <a:gd name="T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8" h="499">
                  <a:moveTo>
                    <a:pt x="0" y="499"/>
                  </a:moveTo>
                  <a:lnTo>
                    <a:pt x="0" y="0"/>
                  </a:lnTo>
                  <a:lnTo>
                    <a:pt x="498" y="0"/>
                  </a:lnTo>
                  <a:lnTo>
                    <a:pt x="498" y="499"/>
                  </a:lnTo>
                </a:path>
              </a:pathLst>
            </a:custGeom>
            <a:noFill/>
            <a:ln w="508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0164" name="Line 20"/>
            <p:cNvSpPr>
              <a:spLocks noChangeShapeType="1"/>
            </p:cNvSpPr>
            <p:nvPr/>
          </p:nvSpPr>
          <p:spPr bwMode="auto">
            <a:xfrm>
              <a:off x="1542" y="1926"/>
              <a:ext cx="29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0165" name="Line 21"/>
            <p:cNvSpPr>
              <a:spLocks noChangeShapeType="1"/>
            </p:cNvSpPr>
            <p:nvPr/>
          </p:nvSpPr>
          <p:spPr bwMode="auto">
            <a:xfrm>
              <a:off x="2267" y="1926"/>
              <a:ext cx="29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0166" name="Line 22"/>
            <p:cNvSpPr>
              <a:spLocks noChangeShapeType="1"/>
            </p:cNvSpPr>
            <p:nvPr/>
          </p:nvSpPr>
          <p:spPr bwMode="auto">
            <a:xfrm>
              <a:off x="2993" y="1926"/>
              <a:ext cx="29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90168" name="Rectangle 24"/>
          <p:cNvSpPr>
            <a:spLocks noChangeArrowheads="1"/>
          </p:cNvSpPr>
          <p:nvPr/>
        </p:nvSpPr>
        <p:spPr bwMode="auto">
          <a:xfrm>
            <a:off x="5292725" y="1522413"/>
            <a:ext cx="367188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Jak lze obecně matematicky vyjádřit přenesený náboj ?</a:t>
            </a:r>
          </a:p>
        </p:txBody>
      </p:sp>
      <p:graphicFrame>
        <p:nvGraphicFramePr>
          <p:cNvPr id="39016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714991"/>
              </p:ext>
            </p:extLst>
          </p:nvPr>
        </p:nvGraphicFramePr>
        <p:xfrm>
          <a:off x="6083300" y="2276475"/>
          <a:ext cx="16573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50" name="Rovnice" r:id="rId3" imgW="533160" imgH="203040" progId="Equation.3">
                  <p:embed/>
                </p:oleObj>
              </mc:Choice>
              <mc:Fallback>
                <p:oleObj name="Rovnice" r:id="rId3" imgW="53316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2276475"/>
                        <a:ext cx="1657350" cy="6286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170" name="Rectangle 26"/>
          <p:cNvSpPr>
            <a:spLocks noChangeArrowheads="1"/>
          </p:cNvSpPr>
          <p:nvPr/>
        </p:nvSpPr>
        <p:spPr bwMode="auto">
          <a:xfrm>
            <a:off x="179388" y="3573463"/>
            <a:ext cx="8785225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Jak lze vyznačit přenesený náboj za dobu jedné periody ?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Přenesený náboj je dán plochou, která je ohraničena daným průběhem, časovou osou a dobou jedné periody  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Čím je definován daný průběh ?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Maximální hodnotou (I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max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), periodou (T) a časem t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 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Vyznačte do průběhu.</a:t>
            </a:r>
          </a:p>
        </p:txBody>
      </p:sp>
      <p:sp>
        <p:nvSpPr>
          <p:cNvPr id="390173" name="Rectangle 29" descr="Široký šikmo nahoru"/>
          <p:cNvSpPr>
            <a:spLocks noChangeArrowheads="1"/>
          </p:cNvSpPr>
          <p:nvPr/>
        </p:nvSpPr>
        <p:spPr bwMode="auto">
          <a:xfrm>
            <a:off x="468313" y="1906588"/>
            <a:ext cx="647700" cy="647700"/>
          </a:xfrm>
          <a:prstGeom prst="rect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0177" name="Line 33"/>
          <p:cNvSpPr>
            <a:spLocks noChangeShapeType="1"/>
          </p:cNvSpPr>
          <p:nvPr/>
        </p:nvSpPr>
        <p:spPr bwMode="auto">
          <a:xfrm>
            <a:off x="3419475" y="1844675"/>
            <a:ext cx="10810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0178" name="Line 34"/>
          <p:cNvSpPr>
            <a:spLocks noChangeShapeType="1"/>
          </p:cNvSpPr>
          <p:nvPr/>
        </p:nvSpPr>
        <p:spPr bwMode="auto">
          <a:xfrm>
            <a:off x="4356100" y="1844675"/>
            <a:ext cx="0" cy="720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0179" name="Rectangle 35"/>
          <p:cNvSpPr>
            <a:spLocks noChangeArrowheads="1"/>
          </p:cNvSpPr>
          <p:nvPr/>
        </p:nvSpPr>
        <p:spPr bwMode="auto">
          <a:xfrm>
            <a:off x="3779838" y="2032000"/>
            <a:ext cx="5032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8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max</a:t>
            </a:r>
          </a:p>
        </p:txBody>
      </p:sp>
      <p:sp>
        <p:nvSpPr>
          <p:cNvPr id="390180" name="Line 36"/>
          <p:cNvSpPr>
            <a:spLocks noChangeShapeType="1"/>
          </p:cNvSpPr>
          <p:nvPr/>
        </p:nvSpPr>
        <p:spPr bwMode="auto">
          <a:xfrm>
            <a:off x="1582738" y="2565400"/>
            <a:ext cx="0" cy="7191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0181" name="Line 37"/>
          <p:cNvSpPr>
            <a:spLocks noChangeShapeType="1"/>
          </p:cNvSpPr>
          <p:nvPr/>
        </p:nvSpPr>
        <p:spPr bwMode="auto">
          <a:xfrm>
            <a:off x="395288" y="3284538"/>
            <a:ext cx="12239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0182" name="Line 38"/>
          <p:cNvSpPr>
            <a:spLocks noChangeShapeType="1"/>
          </p:cNvSpPr>
          <p:nvPr/>
        </p:nvSpPr>
        <p:spPr bwMode="auto">
          <a:xfrm>
            <a:off x="431800" y="2852738"/>
            <a:ext cx="0" cy="431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0183" name="Rectangle 39"/>
          <p:cNvSpPr>
            <a:spLocks noChangeArrowheads="1"/>
          </p:cNvSpPr>
          <p:nvPr/>
        </p:nvSpPr>
        <p:spPr bwMode="auto">
          <a:xfrm>
            <a:off x="828675" y="2997200"/>
            <a:ext cx="358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T</a:t>
            </a:r>
            <a:endParaRPr lang="cs-CZ" altLang="cs-CZ" sz="18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90185" name="Line 41"/>
          <p:cNvSpPr>
            <a:spLocks noChangeShapeType="1"/>
          </p:cNvSpPr>
          <p:nvPr/>
        </p:nvSpPr>
        <p:spPr bwMode="auto">
          <a:xfrm>
            <a:off x="1116013" y="2565400"/>
            <a:ext cx="0" cy="3587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0186" name="Line 42"/>
          <p:cNvSpPr>
            <a:spLocks noChangeShapeType="1"/>
          </p:cNvSpPr>
          <p:nvPr/>
        </p:nvSpPr>
        <p:spPr bwMode="auto">
          <a:xfrm>
            <a:off x="395288" y="2924175"/>
            <a:ext cx="7207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0187" name="Rectangle 43"/>
          <p:cNvSpPr>
            <a:spLocks noChangeArrowheads="1"/>
          </p:cNvSpPr>
          <p:nvPr/>
        </p:nvSpPr>
        <p:spPr bwMode="auto">
          <a:xfrm>
            <a:off x="612775" y="2565400"/>
            <a:ext cx="358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t</a:t>
            </a:r>
            <a:r>
              <a:rPr lang="cs-CZ" altLang="cs-CZ" sz="18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</a:p>
        </p:txBody>
      </p:sp>
      <p:sp>
        <p:nvSpPr>
          <p:cNvPr id="390188" name="Rectangle 44"/>
          <p:cNvSpPr>
            <a:spLocks noChangeArrowheads="1"/>
          </p:cNvSpPr>
          <p:nvPr/>
        </p:nvSpPr>
        <p:spPr bwMode="auto">
          <a:xfrm>
            <a:off x="323850" y="5986463"/>
            <a:ext cx="47529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Jak velký náboj je přenesen u daného průběhu za dobu jedné periody ?</a:t>
            </a:r>
          </a:p>
        </p:txBody>
      </p:sp>
      <p:graphicFrame>
        <p:nvGraphicFramePr>
          <p:cNvPr id="390189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565168"/>
              </p:ext>
            </p:extLst>
          </p:nvPr>
        </p:nvGraphicFramePr>
        <p:xfrm>
          <a:off x="5435600" y="6034088"/>
          <a:ext cx="224948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51" name="Rovnice" r:id="rId5" imgW="723600" imgH="228600" progId="Equation.3">
                  <p:embed/>
                </p:oleObj>
              </mc:Choice>
              <mc:Fallback>
                <p:oleObj name="Rovnice" r:id="rId5" imgW="72360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6034088"/>
                        <a:ext cx="2249488" cy="7080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39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0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0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0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0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0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0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0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0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0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0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0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0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0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0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0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0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0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0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9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9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9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/>
      <p:bldP spid="390173" grpId="0" animBg="1"/>
      <p:bldP spid="390177" grpId="0" animBg="1"/>
      <p:bldP spid="390178" grpId="0" animBg="1"/>
      <p:bldP spid="390179" grpId="0" build="allAtOnce"/>
      <p:bldP spid="390180" grpId="0" animBg="1"/>
      <p:bldP spid="390181" grpId="0" animBg="1"/>
      <p:bldP spid="390182" grpId="0" animBg="1"/>
      <p:bldP spid="390183" grpId="0" build="allAtOnce"/>
      <p:bldP spid="390185" grpId="0" animBg="1"/>
      <p:bldP spid="390186" grpId="0" animBg="1"/>
      <p:bldP spid="39018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19137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Střední hodnota proudu (napětí) – I</a:t>
            </a:r>
            <a:r>
              <a:rPr lang="cs-CZ" altLang="cs-CZ" sz="3100" u="sng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AV</a:t>
            </a:r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(U</a:t>
            </a:r>
            <a:r>
              <a:rPr lang="cs-CZ" altLang="cs-CZ" sz="3100" u="sng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AV</a:t>
            </a:r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)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91202" name="Rectangle 34"/>
          <p:cNvSpPr>
            <a:spLocks noChangeArrowheads="1"/>
          </p:cNvSpPr>
          <p:nvPr/>
        </p:nvSpPr>
        <p:spPr bwMode="auto">
          <a:xfrm>
            <a:off x="2484438" y="2349500"/>
            <a:ext cx="64087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přenesený náboj střední hodnotou musí platit: </a:t>
            </a:r>
          </a:p>
        </p:txBody>
      </p:sp>
      <p:graphicFrame>
        <p:nvGraphicFramePr>
          <p:cNvPr id="39120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164904"/>
              </p:ext>
            </p:extLst>
          </p:nvPr>
        </p:nvGraphicFramePr>
        <p:xfrm>
          <a:off x="7235825" y="2770188"/>
          <a:ext cx="14097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06" name="Rovnice" r:id="rId3" imgW="545760" imgH="228600" progId="Equation.3">
                  <p:embed/>
                </p:oleObj>
              </mc:Choice>
              <mc:Fallback>
                <p:oleObj name="Rovnice" r:id="rId3" imgW="545760" imgH="2286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770188"/>
                        <a:ext cx="1409700" cy="587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1218" name="Group 50"/>
          <p:cNvGrpSpPr>
            <a:grpSpLocks/>
          </p:cNvGrpSpPr>
          <p:nvPr/>
        </p:nvGrpSpPr>
        <p:grpSpPr bwMode="auto">
          <a:xfrm>
            <a:off x="179388" y="981075"/>
            <a:ext cx="4537075" cy="1716088"/>
            <a:chOff x="113" y="618"/>
            <a:chExt cx="2858" cy="1081"/>
          </a:xfrm>
        </p:grpSpPr>
        <p:sp>
          <p:nvSpPr>
            <p:cNvPr id="391182" name="Line 14"/>
            <p:cNvSpPr>
              <a:spLocks noChangeShapeType="1"/>
            </p:cNvSpPr>
            <p:nvPr/>
          </p:nvSpPr>
          <p:spPr bwMode="auto">
            <a:xfrm>
              <a:off x="660" y="1207"/>
              <a:ext cx="29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1183" name="Line 15"/>
            <p:cNvSpPr>
              <a:spLocks noChangeShapeType="1"/>
            </p:cNvSpPr>
            <p:nvPr/>
          </p:nvSpPr>
          <p:spPr bwMode="auto">
            <a:xfrm>
              <a:off x="1385" y="1207"/>
              <a:ext cx="29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1184" name="Line 16"/>
            <p:cNvSpPr>
              <a:spLocks noChangeShapeType="1"/>
            </p:cNvSpPr>
            <p:nvPr/>
          </p:nvSpPr>
          <p:spPr bwMode="auto">
            <a:xfrm>
              <a:off x="2111" y="1207"/>
              <a:ext cx="29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391217" name="Group 49"/>
            <p:cNvGrpSpPr>
              <a:grpSpLocks/>
            </p:cNvGrpSpPr>
            <p:nvPr/>
          </p:nvGrpSpPr>
          <p:grpSpPr bwMode="auto">
            <a:xfrm>
              <a:off x="113" y="618"/>
              <a:ext cx="2858" cy="1081"/>
              <a:chOff x="113" y="618"/>
              <a:chExt cx="2858" cy="1081"/>
            </a:xfrm>
          </p:grpSpPr>
          <p:sp>
            <p:nvSpPr>
              <p:cNvPr id="391173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2336" y="1189"/>
                <a:ext cx="89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effectLst/>
                  </a:rPr>
                  <a:t>t</a:t>
                </a:r>
              </a:p>
            </p:txBody>
          </p:sp>
          <p:grpSp>
            <p:nvGrpSpPr>
              <p:cNvPr id="391174" name="Group 6"/>
              <p:cNvGrpSpPr>
                <a:grpSpLocks/>
              </p:cNvGrpSpPr>
              <p:nvPr/>
            </p:nvGrpSpPr>
            <p:grpSpPr bwMode="auto">
              <a:xfrm>
                <a:off x="228" y="653"/>
                <a:ext cx="2541" cy="736"/>
                <a:chOff x="273" y="1061"/>
                <a:chExt cx="2541" cy="736"/>
              </a:xfrm>
            </p:grpSpPr>
            <p:sp>
              <p:nvSpPr>
                <p:cNvPr id="391175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73" y="1061"/>
                  <a:ext cx="0" cy="736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1176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273" y="1620"/>
                  <a:ext cx="2541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391177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113" y="618"/>
                <a:ext cx="8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effectLst/>
                  </a:rPr>
                  <a:t>i</a:t>
                </a:r>
              </a:p>
            </p:txBody>
          </p:sp>
          <p:sp>
            <p:nvSpPr>
              <p:cNvPr id="391179" name="Freeform 11"/>
              <p:cNvSpPr>
                <a:spLocks noChangeAspect="1"/>
              </p:cNvSpPr>
              <p:nvPr/>
            </p:nvSpPr>
            <p:spPr bwMode="auto">
              <a:xfrm>
                <a:off x="229" y="772"/>
                <a:ext cx="438" cy="439"/>
              </a:xfrm>
              <a:custGeom>
                <a:avLst/>
                <a:gdLst>
                  <a:gd name="T0" fmla="*/ 0 w 498"/>
                  <a:gd name="T1" fmla="*/ 499 h 499"/>
                  <a:gd name="T2" fmla="*/ 0 w 498"/>
                  <a:gd name="T3" fmla="*/ 0 h 499"/>
                  <a:gd name="T4" fmla="*/ 498 w 498"/>
                  <a:gd name="T5" fmla="*/ 0 h 499"/>
                  <a:gd name="T6" fmla="*/ 498 w 498"/>
                  <a:gd name="T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8" h="499">
                    <a:moveTo>
                      <a:pt x="0" y="499"/>
                    </a:moveTo>
                    <a:lnTo>
                      <a:pt x="0" y="0"/>
                    </a:lnTo>
                    <a:lnTo>
                      <a:pt x="498" y="0"/>
                    </a:lnTo>
                    <a:lnTo>
                      <a:pt x="498" y="499"/>
                    </a:lnTo>
                  </a:path>
                </a:pathLst>
              </a:custGeom>
              <a:noFill/>
              <a:ln w="508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1180" name="Freeform 12"/>
              <p:cNvSpPr>
                <a:spLocks noChangeAspect="1"/>
              </p:cNvSpPr>
              <p:nvPr/>
            </p:nvSpPr>
            <p:spPr bwMode="auto">
              <a:xfrm>
                <a:off x="955" y="772"/>
                <a:ext cx="439" cy="439"/>
              </a:xfrm>
              <a:custGeom>
                <a:avLst/>
                <a:gdLst>
                  <a:gd name="T0" fmla="*/ 0 w 498"/>
                  <a:gd name="T1" fmla="*/ 499 h 499"/>
                  <a:gd name="T2" fmla="*/ 0 w 498"/>
                  <a:gd name="T3" fmla="*/ 0 h 499"/>
                  <a:gd name="T4" fmla="*/ 498 w 498"/>
                  <a:gd name="T5" fmla="*/ 0 h 499"/>
                  <a:gd name="T6" fmla="*/ 498 w 498"/>
                  <a:gd name="T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8" h="499">
                    <a:moveTo>
                      <a:pt x="0" y="499"/>
                    </a:moveTo>
                    <a:lnTo>
                      <a:pt x="0" y="0"/>
                    </a:lnTo>
                    <a:lnTo>
                      <a:pt x="498" y="0"/>
                    </a:lnTo>
                    <a:lnTo>
                      <a:pt x="498" y="499"/>
                    </a:lnTo>
                  </a:path>
                </a:pathLst>
              </a:custGeom>
              <a:noFill/>
              <a:ln w="508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1181" name="Freeform 13"/>
              <p:cNvSpPr>
                <a:spLocks noChangeAspect="1"/>
              </p:cNvSpPr>
              <p:nvPr/>
            </p:nvSpPr>
            <p:spPr bwMode="auto">
              <a:xfrm>
                <a:off x="1679" y="772"/>
                <a:ext cx="439" cy="439"/>
              </a:xfrm>
              <a:custGeom>
                <a:avLst/>
                <a:gdLst>
                  <a:gd name="T0" fmla="*/ 0 w 498"/>
                  <a:gd name="T1" fmla="*/ 499 h 499"/>
                  <a:gd name="T2" fmla="*/ 0 w 498"/>
                  <a:gd name="T3" fmla="*/ 0 h 499"/>
                  <a:gd name="T4" fmla="*/ 498 w 498"/>
                  <a:gd name="T5" fmla="*/ 0 h 499"/>
                  <a:gd name="T6" fmla="*/ 498 w 498"/>
                  <a:gd name="T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8" h="499">
                    <a:moveTo>
                      <a:pt x="0" y="499"/>
                    </a:moveTo>
                    <a:lnTo>
                      <a:pt x="0" y="0"/>
                    </a:lnTo>
                    <a:lnTo>
                      <a:pt x="498" y="0"/>
                    </a:lnTo>
                    <a:lnTo>
                      <a:pt x="498" y="499"/>
                    </a:lnTo>
                  </a:path>
                </a:pathLst>
              </a:custGeom>
              <a:noFill/>
              <a:ln w="508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1189" name="Rectangle 21" descr="Široký šikmo nahoru"/>
              <p:cNvSpPr>
                <a:spLocks noChangeArrowheads="1"/>
              </p:cNvSpPr>
              <p:nvPr/>
            </p:nvSpPr>
            <p:spPr bwMode="auto">
              <a:xfrm>
                <a:off x="250" y="793"/>
                <a:ext cx="408" cy="408"/>
              </a:xfrm>
              <a:prstGeom prst="rect">
                <a:avLst/>
              </a:prstGeom>
              <a:pattFill prst="wdUpDiag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1192" name="Line 24"/>
              <p:cNvSpPr>
                <a:spLocks noChangeShapeType="1"/>
              </p:cNvSpPr>
              <p:nvPr/>
            </p:nvSpPr>
            <p:spPr bwMode="auto">
              <a:xfrm>
                <a:off x="2109" y="754"/>
                <a:ext cx="86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1193" name="Line 25"/>
              <p:cNvSpPr>
                <a:spLocks noChangeShapeType="1"/>
              </p:cNvSpPr>
              <p:nvPr/>
            </p:nvSpPr>
            <p:spPr bwMode="auto">
              <a:xfrm>
                <a:off x="2971" y="754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1194" name="Rectangle 26"/>
              <p:cNvSpPr>
                <a:spLocks noChangeArrowheads="1"/>
              </p:cNvSpPr>
              <p:nvPr/>
            </p:nvSpPr>
            <p:spPr bwMode="auto">
              <a:xfrm>
                <a:off x="2654" y="872"/>
                <a:ext cx="317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algn="l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742950" indent="-285750" algn="l">
                  <a:buClr>
                    <a:schemeClr val="accent2"/>
                  </a:buClr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143000" indent="-228600" algn="l">
                  <a:buClr>
                    <a:schemeClr val="tx2"/>
                  </a:buClr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1600200" indent="-228600" algn="l">
                  <a:buClr>
                    <a:schemeClr val="accent2"/>
                  </a:buCl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 algn="r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 Unicode MS" panose="020B0604020202020204" pitchFamily="34" charset="-128"/>
                  </a:rPr>
                  <a:t>I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 Unicode MS" panose="020B0604020202020204" pitchFamily="34" charset="-128"/>
                  </a:rPr>
                  <a:t>max</a:t>
                </a:r>
              </a:p>
            </p:txBody>
          </p:sp>
          <p:sp>
            <p:nvSpPr>
              <p:cNvPr id="391195" name="Line 27"/>
              <p:cNvSpPr>
                <a:spLocks noChangeShapeType="1"/>
              </p:cNvSpPr>
              <p:nvPr/>
            </p:nvSpPr>
            <p:spPr bwMode="auto">
              <a:xfrm>
                <a:off x="952" y="1208"/>
                <a:ext cx="0" cy="45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1196" name="Line 28"/>
              <p:cNvSpPr>
                <a:spLocks noChangeShapeType="1"/>
              </p:cNvSpPr>
              <p:nvPr/>
            </p:nvSpPr>
            <p:spPr bwMode="auto">
              <a:xfrm>
                <a:off x="204" y="1661"/>
                <a:ext cx="77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1197" name="Line 29"/>
              <p:cNvSpPr>
                <a:spLocks noChangeShapeType="1"/>
              </p:cNvSpPr>
              <p:nvPr/>
            </p:nvSpPr>
            <p:spPr bwMode="auto">
              <a:xfrm>
                <a:off x="227" y="1389"/>
                <a:ext cx="0" cy="27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1198" name="Rectangle 30"/>
              <p:cNvSpPr>
                <a:spLocks noChangeArrowheads="1"/>
              </p:cNvSpPr>
              <p:nvPr/>
            </p:nvSpPr>
            <p:spPr bwMode="auto">
              <a:xfrm>
                <a:off x="477" y="1480"/>
                <a:ext cx="22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algn="l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742950" indent="-285750" algn="l">
                  <a:buClr>
                    <a:schemeClr val="accent2"/>
                  </a:buClr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143000" indent="-228600" algn="l">
                  <a:buClr>
                    <a:schemeClr val="tx2"/>
                  </a:buClr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1600200" indent="-228600" algn="l">
                  <a:buClr>
                    <a:schemeClr val="accent2"/>
                  </a:buCl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 algn="ctr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 Unicode MS" panose="020B0604020202020204" pitchFamily="34" charset="-128"/>
                  </a:rPr>
                  <a:t>T</a:t>
                </a:r>
                <a:endParaRPr lang="cs-CZ" altLang="cs-CZ" sz="1800" b="1" baseline="-25000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endParaRPr>
              </a:p>
            </p:txBody>
          </p:sp>
          <p:sp>
            <p:nvSpPr>
              <p:cNvPr id="391199" name="Line 31"/>
              <p:cNvSpPr>
                <a:spLocks noChangeShapeType="1"/>
              </p:cNvSpPr>
              <p:nvPr/>
            </p:nvSpPr>
            <p:spPr bwMode="auto">
              <a:xfrm>
                <a:off x="658" y="1208"/>
                <a:ext cx="0" cy="22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1200" name="Line 32"/>
              <p:cNvSpPr>
                <a:spLocks noChangeShapeType="1"/>
              </p:cNvSpPr>
              <p:nvPr/>
            </p:nvSpPr>
            <p:spPr bwMode="auto">
              <a:xfrm>
                <a:off x="204" y="1434"/>
                <a:ext cx="45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1201" name="Rectangle 33"/>
              <p:cNvSpPr>
                <a:spLocks noChangeArrowheads="1"/>
              </p:cNvSpPr>
              <p:nvPr/>
            </p:nvSpPr>
            <p:spPr bwMode="auto">
              <a:xfrm>
                <a:off x="341" y="1208"/>
                <a:ext cx="22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algn="l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742950" indent="-285750" algn="l">
                  <a:buClr>
                    <a:schemeClr val="accent2"/>
                  </a:buClr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143000" indent="-228600" algn="l">
                  <a:buClr>
                    <a:schemeClr val="tx2"/>
                  </a:buClr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1600200" indent="-228600" algn="l">
                  <a:buClr>
                    <a:schemeClr val="accent2"/>
                  </a:buCl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 algn="ctr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 Unicode MS" panose="020B0604020202020204" pitchFamily="34" charset="-128"/>
                  </a:rPr>
                  <a:t>t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 Unicode MS" panose="020B0604020202020204" pitchFamily="34" charset="-128"/>
                  </a:rPr>
                  <a:t>1</a:t>
                </a:r>
              </a:p>
            </p:txBody>
          </p:sp>
          <p:sp>
            <p:nvSpPr>
              <p:cNvPr id="391205" name="Line 37"/>
              <p:cNvSpPr>
                <a:spLocks noChangeShapeType="1"/>
              </p:cNvSpPr>
              <p:nvPr/>
            </p:nvSpPr>
            <p:spPr bwMode="auto">
              <a:xfrm>
                <a:off x="2765" y="1212"/>
                <a:ext cx="20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391209" name="Rectangle 41"/>
          <p:cNvSpPr>
            <a:spLocks noChangeArrowheads="1"/>
          </p:cNvSpPr>
          <p:nvPr/>
        </p:nvSpPr>
        <p:spPr bwMode="auto">
          <a:xfrm>
            <a:off x="539750" y="3538538"/>
            <a:ext cx="8064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 lze vyjádřit náboj přenesený střední hodnotou za dobu jedné periody: </a:t>
            </a:r>
          </a:p>
        </p:txBody>
      </p:sp>
      <p:graphicFrame>
        <p:nvGraphicFramePr>
          <p:cNvPr id="39121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529072"/>
              </p:ext>
            </p:extLst>
          </p:nvPr>
        </p:nvGraphicFramePr>
        <p:xfrm>
          <a:off x="6372225" y="4329113"/>
          <a:ext cx="23225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07" name="Rovnice" r:id="rId5" imgW="863280" imgH="228600" progId="Equation.3">
                  <p:embed/>
                </p:oleObj>
              </mc:Choice>
              <mc:Fallback>
                <p:oleObj name="Rovnice" r:id="rId5" imgW="863280" imgH="228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329113"/>
                        <a:ext cx="2322513" cy="612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211" name="Rectangle 43"/>
          <p:cNvSpPr>
            <a:spLocks noChangeArrowheads="1"/>
          </p:cNvSpPr>
          <p:nvPr/>
        </p:nvSpPr>
        <p:spPr bwMode="auto">
          <a:xfrm>
            <a:off x="611188" y="5122863"/>
            <a:ext cx="8064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 dosazení lze vyjádřit velikost střední hodnoty pro obdélníkový průběh: </a:t>
            </a:r>
          </a:p>
        </p:txBody>
      </p:sp>
      <p:graphicFrame>
        <p:nvGraphicFramePr>
          <p:cNvPr id="39121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60566"/>
              </p:ext>
            </p:extLst>
          </p:nvPr>
        </p:nvGraphicFramePr>
        <p:xfrm>
          <a:off x="4427538" y="5876925"/>
          <a:ext cx="42878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08" name="Rovnice" r:id="rId7" imgW="2082600" imgH="393480" progId="Equation.3">
                  <p:embed/>
                </p:oleObj>
              </mc:Choice>
              <mc:Fallback>
                <p:oleObj name="Rovnice" r:id="rId7" imgW="2082600" imgH="3934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876925"/>
                        <a:ext cx="4287837" cy="8080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213" name="Line 45"/>
          <p:cNvSpPr>
            <a:spLocks noChangeShapeType="1"/>
          </p:cNvSpPr>
          <p:nvPr/>
        </p:nvSpPr>
        <p:spPr bwMode="auto">
          <a:xfrm>
            <a:off x="395288" y="1484313"/>
            <a:ext cx="367188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1214" name="Line 46"/>
          <p:cNvSpPr>
            <a:spLocks noChangeShapeType="1"/>
          </p:cNvSpPr>
          <p:nvPr/>
        </p:nvSpPr>
        <p:spPr bwMode="auto">
          <a:xfrm>
            <a:off x="4067175" y="1484313"/>
            <a:ext cx="0" cy="431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1215" name="Rectangle 47"/>
          <p:cNvSpPr>
            <a:spLocks noChangeArrowheads="1"/>
          </p:cNvSpPr>
          <p:nvPr/>
        </p:nvSpPr>
        <p:spPr bwMode="auto">
          <a:xfrm>
            <a:off x="3563938" y="1484313"/>
            <a:ext cx="5032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8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AV</a:t>
            </a:r>
          </a:p>
        </p:txBody>
      </p:sp>
      <p:sp>
        <p:nvSpPr>
          <p:cNvPr id="391216" name="Rectangle 48" descr="Široký šikmo dolů"/>
          <p:cNvSpPr>
            <a:spLocks noChangeArrowheads="1"/>
          </p:cNvSpPr>
          <p:nvPr/>
        </p:nvSpPr>
        <p:spPr bwMode="auto">
          <a:xfrm>
            <a:off x="358775" y="1484313"/>
            <a:ext cx="1152525" cy="431800"/>
          </a:xfrm>
          <a:prstGeom prst="rect">
            <a:avLst/>
          </a:prstGeom>
          <a:pattFill prst="wdDnDiag">
            <a:fgClr>
              <a:srgbClr val="FF9900">
                <a:alpha val="69000"/>
              </a:srgbClr>
            </a:fgClr>
            <a:bgClr>
              <a:schemeClr val="bg1">
                <a:alpha val="69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1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1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1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0" grpId="0"/>
      <p:bldP spid="391213" grpId="0" animBg="1"/>
      <p:bldP spid="391214" grpId="0" animBg="1"/>
      <p:bldP spid="391215" grpId="0" build="allAtOnce"/>
      <p:bldP spid="3912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229" name="Picture 3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0"/>
          <a:stretch>
            <a:fillRect/>
          </a:stretch>
        </p:blipFill>
        <p:spPr bwMode="auto">
          <a:xfrm>
            <a:off x="107950" y="1412875"/>
            <a:ext cx="4408488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2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19137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Střední hodnota pulsujícího průběhu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179388" y="981075"/>
            <a:ext cx="8496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Pulsující průběh patří mezi nejčastější stejnosměrné průběhy . </a:t>
            </a:r>
          </a:p>
        </p:txBody>
      </p:sp>
      <p:sp>
        <p:nvSpPr>
          <p:cNvPr id="392209" name="Rectangle 17"/>
          <p:cNvSpPr>
            <a:spLocks noChangeArrowheads="1"/>
          </p:cNvSpPr>
          <p:nvPr/>
        </p:nvSpPr>
        <p:spPr bwMode="auto">
          <a:xfrm>
            <a:off x="4859338" y="1522413"/>
            <a:ext cx="4105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Jak dostaneme pulsující průběh?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Například průběh napětí za usměrňovačem </a:t>
            </a:r>
          </a:p>
        </p:txBody>
      </p:sp>
      <p:grpSp>
        <p:nvGrpSpPr>
          <p:cNvPr id="392263" name="Group 71"/>
          <p:cNvGrpSpPr>
            <a:grpSpLocks/>
          </p:cNvGrpSpPr>
          <p:nvPr/>
        </p:nvGrpSpPr>
        <p:grpSpPr bwMode="auto">
          <a:xfrm>
            <a:off x="179388" y="3141663"/>
            <a:ext cx="3889375" cy="465137"/>
            <a:chOff x="113" y="1979"/>
            <a:chExt cx="2450" cy="293"/>
          </a:xfrm>
        </p:grpSpPr>
        <p:sp>
          <p:nvSpPr>
            <p:cNvPr id="392219" name="Line 27"/>
            <p:cNvSpPr>
              <a:spLocks noChangeShapeType="1"/>
            </p:cNvSpPr>
            <p:nvPr/>
          </p:nvSpPr>
          <p:spPr bwMode="auto">
            <a:xfrm>
              <a:off x="2562" y="1979"/>
              <a:ext cx="0" cy="27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2220" name="Line 28"/>
            <p:cNvSpPr>
              <a:spLocks noChangeShapeType="1"/>
            </p:cNvSpPr>
            <p:nvPr/>
          </p:nvSpPr>
          <p:spPr bwMode="auto">
            <a:xfrm>
              <a:off x="113" y="2251"/>
              <a:ext cx="245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2221" name="Line 29"/>
            <p:cNvSpPr>
              <a:spLocks noChangeShapeType="1"/>
            </p:cNvSpPr>
            <p:nvPr/>
          </p:nvSpPr>
          <p:spPr bwMode="auto">
            <a:xfrm>
              <a:off x="113" y="1979"/>
              <a:ext cx="0" cy="2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2222" name="Rectangle 30"/>
            <p:cNvSpPr>
              <a:spLocks noChangeArrowheads="1"/>
            </p:cNvSpPr>
            <p:nvPr/>
          </p:nvSpPr>
          <p:spPr bwMode="auto">
            <a:xfrm>
              <a:off x="1203" y="2053"/>
              <a:ext cx="22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rgbClr val="FF3300"/>
                  </a:solidFill>
                  <a:effectLst/>
                  <a:latin typeface="Arial Unicode MS" panose="020B0604020202020204" pitchFamily="34" charset="-128"/>
                </a:rPr>
                <a:t>T</a:t>
              </a:r>
              <a:endParaRPr lang="cs-CZ" altLang="cs-CZ" sz="1800" b="1" baseline="-25000">
                <a:solidFill>
                  <a:srgbClr val="FF3300"/>
                </a:solidFill>
                <a:effectLst/>
                <a:latin typeface="Arial Unicode MS" panose="020B0604020202020204" pitchFamily="34" charset="-128"/>
              </a:endParaRPr>
            </a:p>
          </p:txBody>
        </p:sp>
      </p:grpSp>
      <p:graphicFrame>
        <p:nvGraphicFramePr>
          <p:cNvPr id="39222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00971"/>
              </p:ext>
            </p:extLst>
          </p:nvPr>
        </p:nvGraphicFramePr>
        <p:xfrm>
          <a:off x="2195513" y="4581525"/>
          <a:ext cx="19431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25" name="Rovnice" r:id="rId4" imgW="863280" imgH="393480" progId="Equation.3">
                  <p:embed/>
                </p:oleObj>
              </mc:Choice>
              <mc:Fallback>
                <p:oleObj name="Rovnice" r:id="rId4" imgW="863280" imgH="3934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581525"/>
                        <a:ext cx="1943100" cy="8842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2266" name="Group 74"/>
          <p:cNvGrpSpPr>
            <a:grpSpLocks/>
          </p:cNvGrpSpPr>
          <p:nvPr/>
        </p:nvGrpSpPr>
        <p:grpSpPr bwMode="auto">
          <a:xfrm>
            <a:off x="1042988" y="1412875"/>
            <a:ext cx="3384550" cy="347663"/>
            <a:chOff x="657" y="890"/>
            <a:chExt cx="2132" cy="219"/>
          </a:xfrm>
        </p:grpSpPr>
        <p:sp>
          <p:nvSpPr>
            <p:cNvPr id="392218" name="Rectangle 26"/>
            <p:cNvSpPr>
              <a:spLocks noChangeArrowheads="1"/>
            </p:cNvSpPr>
            <p:nvPr/>
          </p:nvSpPr>
          <p:spPr bwMode="auto">
            <a:xfrm>
              <a:off x="2472" y="890"/>
              <a:ext cx="3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rgbClr val="FF3300"/>
                  </a:solidFill>
                  <a:effectLst/>
                  <a:latin typeface="Arial Unicode MS" panose="020B0604020202020204" pitchFamily="34" charset="-128"/>
                </a:rPr>
                <a:t>I</a:t>
              </a:r>
              <a:r>
                <a:rPr lang="cs-CZ" altLang="cs-CZ" sz="1800" b="1" baseline="-25000">
                  <a:solidFill>
                    <a:srgbClr val="FF3300"/>
                  </a:solidFill>
                  <a:effectLst/>
                  <a:latin typeface="Arial Unicode MS" panose="020B0604020202020204" pitchFamily="34" charset="-128"/>
                </a:rPr>
                <a:t>max</a:t>
              </a:r>
            </a:p>
          </p:txBody>
        </p:sp>
        <p:sp>
          <p:nvSpPr>
            <p:cNvPr id="392232" name="Line 40"/>
            <p:cNvSpPr>
              <a:spLocks noChangeShapeType="1"/>
            </p:cNvSpPr>
            <p:nvPr/>
          </p:nvSpPr>
          <p:spPr bwMode="auto">
            <a:xfrm>
              <a:off x="657" y="1049"/>
              <a:ext cx="1815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92233" name="Rectangle 41"/>
          <p:cNvSpPr>
            <a:spLocks noChangeArrowheads="1"/>
          </p:cNvSpPr>
          <p:nvPr/>
        </p:nvSpPr>
        <p:spPr bwMode="auto">
          <a:xfrm>
            <a:off x="323850" y="3751263"/>
            <a:ext cx="8640763" cy="78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Zakreslete přenesený náboj za dobu jedné periody u daného průběhu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Matematické vyjádření přeneseného náboje vyžaduje vyšší matematiku …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392257" name="Group 65"/>
          <p:cNvGrpSpPr>
            <a:grpSpLocks noChangeAspect="1"/>
          </p:cNvGrpSpPr>
          <p:nvPr/>
        </p:nvGrpSpPr>
        <p:grpSpPr bwMode="auto">
          <a:xfrm>
            <a:off x="269875" y="1798638"/>
            <a:ext cx="3651250" cy="1384300"/>
            <a:chOff x="147" y="1093"/>
            <a:chExt cx="1917" cy="727"/>
          </a:xfrm>
        </p:grpSpPr>
        <p:grpSp>
          <p:nvGrpSpPr>
            <p:cNvPr id="392247" name="Group 55"/>
            <p:cNvGrpSpPr>
              <a:grpSpLocks noChangeAspect="1"/>
            </p:cNvGrpSpPr>
            <p:nvPr/>
          </p:nvGrpSpPr>
          <p:grpSpPr bwMode="auto">
            <a:xfrm>
              <a:off x="147" y="1093"/>
              <a:ext cx="908" cy="727"/>
              <a:chOff x="158" y="1093"/>
              <a:chExt cx="908" cy="727"/>
            </a:xfrm>
          </p:grpSpPr>
          <p:sp>
            <p:nvSpPr>
              <p:cNvPr id="392238" name="Line 46"/>
              <p:cNvSpPr>
                <a:spLocks noChangeAspect="1" noChangeShapeType="1"/>
              </p:cNvSpPr>
              <p:nvPr/>
            </p:nvSpPr>
            <p:spPr bwMode="auto">
              <a:xfrm>
                <a:off x="158" y="1706"/>
                <a:ext cx="182" cy="9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239" name="Line 47"/>
              <p:cNvSpPr>
                <a:spLocks noChangeAspect="1" noChangeShapeType="1"/>
              </p:cNvSpPr>
              <p:nvPr/>
            </p:nvSpPr>
            <p:spPr bwMode="auto">
              <a:xfrm>
                <a:off x="204" y="1616"/>
                <a:ext cx="363" cy="18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240" name="Line 48"/>
              <p:cNvSpPr>
                <a:spLocks noChangeAspect="1" noChangeShapeType="1"/>
              </p:cNvSpPr>
              <p:nvPr/>
            </p:nvSpPr>
            <p:spPr bwMode="auto">
              <a:xfrm>
                <a:off x="249" y="1525"/>
                <a:ext cx="544" cy="27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241" name="Line 49"/>
              <p:cNvSpPr>
                <a:spLocks noChangeAspect="1" noChangeShapeType="1"/>
              </p:cNvSpPr>
              <p:nvPr/>
            </p:nvSpPr>
            <p:spPr bwMode="auto">
              <a:xfrm>
                <a:off x="340" y="1344"/>
                <a:ext cx="726" cy="363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242" name="Line 50"/>
              <p:cNvSpPr>
                <a:spLocks noChangeAspect="1" noChangeShapeType="1"/>
              </p:cNvSpPr>
              <p:nvPr/>
            </p:nvSpPr>
            <p:spPr bwMode="auto">
              <a:xfrm>
                <a:off x="295" y="1434"/>
                <a:ext cx="771" cy="38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244" name="Line 52"/>
              <p:cNvSpPr>
                <a:spLocks noChangeAspect="1" noChangeShapeType="1"/>
              </p:cNvSpPr>
              <p:nvPr/>
            </p:nvSpPr>
            <p:spPr bwMode="auto">
              <a:xfrm>
                <a:off x="431" y="1162"/>
                <a:ext cx="544" cy="27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245" name="Line 53"/>
              <p:cNvSpPr>
                <a:spLocks noChangeAspect="1" noChangeShapeType="1"/>
              </p:cNvSpPr>
              <p:nvPr/>
            </p:nvSpPr>
            <p:spPr bwMode="auto">
              <a:xfrm>
                <a:off x="385" y="1253"/>
                <a:ext cx="635" cy="318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246" name="Line 54"/>
              <p:cNvSpPr>
                <a:spLocks noChangeAspect="1" noChangeShapeType="1"/>
              </p:cNvSpPr>
              <p:nvPr/>
            </p:nvSpPr>
            <p:spPr bwMode="auto">
              <a:xfrm>
                <a:off x="521" y="1093"/>
                <a:ext cx="363" cy="18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92248" name="Group 56"/>
            <p:cNvGrpSpPr>
              <a:grpSpLocks noChangeAspect="1"/>
            </p:cNvGrpSpPr>
            <p:nvPr/>
          </p:nvGrpSpPr>
          <p:grpSpPr bwMode="auto">
            <a:xfrm>
              <a:off x="1156" y="1093"/>
              <a:ext cx="908" cy="727"/>
              <a:chOff x="158" y="1093"/>
              <a:chExt cx="908" cy="727"/>
            </a:xfrm>
          </p:grpSpPr>
          <p:sp>
            <p:nvSpPr>
              <p:cNvPr id="392249" name="Line 57"/>
              <p:cNvSpPr>
                <a:spLocks noChangeAspect="1" noChangeShapeType="1"/>
              </p:cNvSpPr>
              <p:nvPr/>
            </p:nvSpPr>
            <p:spPr bwMode="auto">
              <a:xfrm>
                <a:off x="158" y="1706"/>
                <a:ext cx="182" cy="9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250" name="Line 58"/>
              <p:cNvSpPr>
                <a:spLocks noChangeAspect="1" noChangeShapeType="1"/>
              </p:cNvSpPr>
              <p:nvPr/>
            </p:nvSpPr>
            <p:spPr bwMode="auto">
              <a:xfrm>
                <a:off x="204" y="1616"/>
                <a:ext cx="363" cy="18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251" name="Line 59"/>
              <p:cNvSpPr>
                <a:spLocks noChangeAspect="1" noChangeShapeType="1"/>
              </p:cNvSpPr>
              <p:nvPr/>
            </p:nvSpPr>
            <p:spPr bwMode="auto">
              <a:xfrm>
                <a:off x="249" y="1525"/>
                <a:ext cx="544" cy="27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252" name="Line 60"/>
              <p:cNvSpPr>
                <a:spLocks noChangeAspect="1" noChangeShapeType="1"/>
              </p:cNvSpPr>
              <p:nvPr/>
            </p:nvSpPr>
            <p:spPr bwMode="auto">
              <a:xfrm>
                <a:off x="340" y="1344"/>
                <a:ext cx="726" cy="363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253" name="Line 61"/>
              <p:cNvSpPr>
                <a:spLocks noChangeAspect="1" noChangeShapeType="1"/>
              </p:cNvSpPr>
              <p:nvPr/>
            </p:nvSpPr>
            <p:spPr bwMode="auto">
              <a:xfrm>
                <a:off x="295" y="1434"/>
                <a:ext cx="771" cy="38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254" name="Line 62"/>
              <p:cNvSpPr>
                <a:spLocks noChangeAspect="1" noChangeShapeType="1"/>
              </p:cNvSpPr>
              <p:nvPr/>
            </p:nvSpPr>
            <p:spPr bwMode="auto">
              <a:xfrm>
                <a:off x="431" y="1162"/>
                <a:ext cx="544" cy="27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255" name="Line 63"/>
              <p:cNvSpPr>
                <a:spLocks noChangeAspect="1" noChangeShapeType="1"/>
              </p:cNvSpPr>
              <p:nvPr/>
            </p:nvSpPr>
            <p:spPr bwMode="auto">
              <a:xfrm>
                <a:off x="385" y="1253"/>
                <a:ext cx="635" cy="318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256" name="Line 64"/>
              <p:cNvSpPr>
                <a:spLocks noChangeAspect="1" noChangeShapeType="1"/>
              </p:cNvSpPr>
              <p:nvPr/>
            </p:nvSpPr>
            <p:spPr bwMode="auto">
              <a:xfrm>
                <a:off x="521" y="1093"/>
                <a:ext cx="363" cy="18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92258" name="Rectangle 66"/>
          <p:cNvSpPr>
            <a:spLocks noChangeArrowheads="1"/>
          </p:cNvSpPr>
          <p:nvPr/>
        </p:nvSpPr>
        <p:spPr bwMode="auto">
          <a:xfrm>
            <a:off x="250825" y="5589588"/>
            <a:ext cx="6913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Jak lze definovat náboj přenesený střední hodnotou ?</a:t>
            </a:r>
          </a:p>
        </p:txBody>
      </p:sp>
      <p:graphicFrame>
        <p:nvGraphicFramePr>
          <p:cNvPr id="392260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77985"/>
              </p:ext>
            </p:extLst>
          </p:nvPr>
        </p:nvGraphicFramePr>
        <p:xfrm>
          <a:off x="2268538" y="6021388"/>
          <a:ext cx="230346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26" name="Rovnice" r:id="rId6" imgW="863280" imgH="228600" progId="Equation.3">
                  <p:embed/>
                </p:oleObj>
              </mc:Choice>
              <mc:Fallback>
                <p:oleObj name="Rovnice" r:id="rId6" imgW="863280" imgH="22860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6021388"/>
                        <a:ext cx="2303462" cy="6080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261" name="Line 69"/>
          <p:cNvSpPr>
            <a:spLocks noChangeShapeType="1"/>
          </p:cNvSpPr>
          <p:nvPr/>
        </p:nvSpPr>
        <p:spPr bwMode="auto">
          <a:xfrm>
            <a:off x="179388" y="2205038"/>
            <a:ext cx="4176712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2262" name="Rectangle 70" descr="Široký šikmo nahoru"/>
          <p:cNvSpPr>
            <a:spLocks noChangeArrowheads="1"/>
          </p:cNvSpPr>
          <p:nvPr/>
        </p:nvSpPr>
        <p:spPr bwMode="auto">
          <a:xfrm>
            <a:off x="179388" y="2205038"/>
            <a:ext cx="3887787" cy="936625"/>
          </a:xfrm>
          <a:prstGeom prst="rect">
            <a:avLst/>
          </a:prstGeom>
          <a:pattFill prst="wdUpDiag">
            <a:fgClr>
              <a:srgbClr val="663300">
                <a:alpha val="70000"/>
              </a:srgbClr>
            </a:fgClr>
            <a:bgClr>
              <a:schemeClr val="tx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2265" name="Rectangle 73"/>
          <p:cNvSpPr>
            <a:spLocks noChangeArrowheads="1"/>
          </p:cNvSpPr>
          <p:nvPr/>
        </p:nvSpPr>
        <p:spPr bwMode="auto">
          <a:xfrm>
            <a:off x="3924300" y="1785938"/>
            <a:ext cx="50323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663300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800" b="1" baseline="-25000">
                <a:solidFill>
                  <a:srgbClr val="663300"/>
                </a:solidFill>
                <a:effectLst/>
                <a:latin typeface="Arial Unicode MS" panose="020B0604020202020204" pitchFamily="34" charset="-128"/>
              </a:rPr>
              <a:t>AV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2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2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2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2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2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4" grpId="0"/>
      <p:bldP spid="392261" grpId="0" animBg="1"/>
      <p:bldP spid="392262" grpId="0" animBg="1"/>
      <p:bldP spid="3922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19137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Střední hodnota pulsujícího průběhu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93221" name="Rectangle 5"/>
          <p:cNvSpPr>
            <a:spLocks noChangeArrowheads="1"/>
          </p:cNvSpPr>
          <p:nvPr/>
        </p:nvSpPr>
        <p:spPr bwMode="auto">
          <a:xfrm>
            <a:off x="4787900" y="1196975"/>
            <a:ext cx="41052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Vyjádřete střední hodnotu pulsujícího proudu</a:t>
            </a:r>
          </a:p>
        </p:txBody>
      </p:sp>
      <p:graphicFrame>
        <p:nvGraphicFramePr>
          <p:cNvPr id="393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380947"/>
              </p:ext>
            </p:extLst>
          </p:nvPr>
        </p:nvGraphicFramePr>
        <p:xfrm>
          <a:off x="4643438" y="1989138"/>
          <a:ext cx="43926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89" name="Rovnice" r:id="rId3" imgW="2209680" imgH="393480" progId="Equation.3">
                  <p:embed/>
                </p:oleObj>
              </mc:Choice>
              <mc:Fallback>
                <p:oleObj name="Rovnice" r:id="rId3" imgW="220968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89138"/>
                        <a:ext cx="4392612" cy="781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3256" name="Group 40"/>
          <p:cNvGrpSpPr>
            <a:grpSpLocks/>
          </p:cNvGrpSpPr>
          <p:nvPr/>
        </p:nvGrpSpPr>
        <p:grpSpPr bwMode="auto">
          <a:xfrm>
            <a:off x="107950" y="1052513"/>
            <a:ext cx="4408488" cy="2219325"/>
            <a:chOff x="68" y="890"/>
            <a:chExt cx="2777" cy="1398"/>
          </a:xfrm>
        </p:grpSpPr>
        <p:pic>
          <p:nvPicPr>
            <p:cNvPr id="393218" name="Picture 2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70"/>
            <a:stretch>
              <a:fillRect/>
            </a:stretch>
          </p:blipFill>
          <p:spPr bwMode="auto">
            <a:xfrm>
              <a:off x="68" y="890"/>
              <a:ext cx="2777" cy="1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93222" name="Group 6"/>
            <p:cNvGrpSpPr>
              <a:grpSpLocks/>
            </p:cNvGrpSpPr>
            <p:nvPr/>
          </p:nvGrpSpPr>
          <p:grpSpPr bwMode="auto">
            <a:xfrm>
              <a:off x="113" y="1979"/>
              <a:ext cx="2450" cy="293"/>
              <a:chOff x="113" y="1979"/>
              <a:chExt cx="2450" cy="293"/>
            </a:xfrm>
          </p:grpSpPr>
          <p:sp>
            <p:nvSpPr>
              <p:cNvPr id="393223" name="Line 7"/>
              <p:cNvSpPr>
                <a:spLocks noChangeShapeType="1"/>
              </p:cNvSpPr>
              <p:nvPr/>
            </p:nvSpPr>
            <p:spPr bwMode="auto">
              <a:xfrm>
                <a:off x="2562" y="1979"/>
                <a:ext cx="0" cy="27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3224" name="Line 8"/>
              <p:cNvSpPr>
                <a:spLocks noChangeShapeType="1"/>
              </p:cNvSpPr>
              <p:nvPr/>
            </p:nvSpPr>
            <p:spPr bwMode="auto">
              <a:xfrm>
                <a:off x="113" y="2251"/>
                <a:ext cx="245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3225" name="Line 9"/>
              <p:cNvSpPr>
                <a:spLocks noChangeShapeType="1"/>
              </p:cNvSpPr>
              <p:nvPr/>
            </p:nvSpPr>
            <p:spPr bwMode="auto">
              <a:xfrm>
                <a:off x="113" y="1979"/>
                <a:ext cx="0" cy="27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3226" name="Rectangle 10"/>
              <p:cNvSpPr>
                <a:spLocks noChangeArrowheads="1"/>
              </p:cNvSpPr>
              <p:nvPr/>
            </p:nvSpPr>
            <p:spPr bwMode="auto">
              <a:xfrm>
                <a:off x="1203" y="2053"/>
                <a:ext cx="226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algn="l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742950" indent="-285750" algn="l">
                  <a:buClr>
                    <a:schemeClr val="accent2"/>
                  </a:buClr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143000" indent="-228600" algn="l">
                  <a:buClr>
                    <a:schemeClr val="tx2"/>
                  </a:buClr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1600200" indent="-228600" algn="l">
                  <a:buClr>
                    <a:schemeClr val="accent2"/>
                  </a:buCl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 algn="ctr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rgbClr val="FF3300"/>
                    </a:solidFill>
                    <a:effectLst/>
                    <a:latin typeface="Arial Unicode MS" panose="020B0604020202020204" pitchFamily="34" charset="-128"/>
                  </a:rPr>
                  <a:t>T</a:t>
                </a:r>
                <a:endParaRPr lang="cs-CZ" altLang="cs-CZ" sz="1800" b="1" baseline="-25000">
                  <a:solidFill>
                    <a:srgbClr val="FF3300"/>
                  </a:solidFill>
                  <a:effectLst/>
                  <a:latin typeface="Arial Unicode MS" panose="020B0604020202020204" pitchFamily="34" charset="-128"/>
                </a:endParaRPr>
              </a:p>
            </p:txBody>
          </p:sp>
        </p:grpSp>
        <p:grpSp>
          <p:nvGrpSpPr>
            <p:cNvPr id="393228" name="Group 12"/>
            <p:cNvGrpSpPr>
              <a:grpSpLocks/>
            </p:cNvGrpSpPr>
            <p:nvPr/>
          </p:nvGrpSpPr>
          <p:grpSpPr bwMode="auto">
            <a:xfrm>
              <a:off x="657" y="890"/>
              <a:ext cx="2132" cy="219"/>
              <a:chOff x="657" y="890"/>
              <a:chExt cx="2132" cy="219"/>
            </a:xfrm>
          </p:grpSpPr>
          <p:sp>
            <p:nvSpPr>
              <p:cNvPr id="393229" name="Rectangle 13"/>
              <p:cNvSpPr>
                <a:spLocks noChangeArrowheads="1"/>
              </p:cNvSpPr>
              <p:nvPr/>
            </p:nvSpPr>
            <p:spPr bwMode="auto">
              <a:xfrm>
                <a:off x="2472" y="890"/>
                <a:ext cx="317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algn="l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742950" indent="-285750" algn="l">
                  <a:buClr>
                    <a:schemeClr val="accent2"/>
                  </a:buClr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143000" indent="-228600" algn="l">
                  <a:buClr>
                    <a:schemeClr val="tx2"/>
                  </a:buClr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1600200" indent="-228600" algn="l">
                  <a:buClr>
                    <a:schemeClr val="accent2"/>
                  </a:buCl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 algn="r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rgbClr val="FF3300"/>
                    </a:solidFill>
                    <a:effectLst/>
                    <a:latin typeface="Arial Unicode MS" panose="020B0604020202020204" pitchFamily="34" charset="-128"/>
                  </a:rPr>
                  <a:t>I</a:t>
                </a:r>
                <a:r>
                  <a:rPr lang="cs-CZ" altLang="cs-CZ" sz="1800" b="1" baseline="-25000">
                    <a:solidFill>
                      <a:srgbClr val="FF3300"/>
                    </a:solidFill>
                    <a:effectLst/>
                    <a:latin typeface="Arial Unicode MS" panose="020B0604020202020204" pitchFamily="34" charset="-128"/>
                  </a:rPr>
                  <a:t>max</a:t>
                </a:r>
              </a:p>
            </p:txBody>
          </p:sp>
          <p:sp>
            <p:nvSpPr>
              <p:cNvPr id="393230" name="Line 14"/>
              <p:cNvSpPr>
                <a:spLocks noChangeShapeType="1"/>
              </p:cNvSpPr>
              <p:nvPr/>
            </p:nvSpPr>
            <p:spPr bwMode="auto">
              <a:xfrm>
                <a:off x="657" y="1049"/>
                <a:ext cx="1815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ysDot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93232" name="Group 16"/>
            <p:cNvGrpSpPr>
              <a:grpSpLocks noChangeAspect="1"/>
            </p:cNvGrpSpPr>
            <p:nvPr/>
          </p:nvGrpSpPr>
          <p:grpSpPr bwMode="auto">
            <a:xfrm>
              <a:off x="170" y="1133"/>
              <a:ext cx="2300" cy="872"/>
              <a:chOff x="147" y="1093"/>
              <a:chExt cx="1917" cy="727"/>
            </a:xfrm>
          </p:grpSpPr>
          <p:grpSp>
            <p:nvGrpSpPr>
              <p:cNvPr id="393233" name="Group 17"/>
              <p:cNvGrpSpPr>
                <a:grpSpLocks noChangeAspect="1"/>
              </p:cNvGrpSpPr>
              <p:nvPr/>
            </p:nvGrpSpPr>
            <p:grpSpPr bwMode="auto">
              <a:xfrm>
                <a:off x="147" y="1093"/>
                <a:ext cx="908" cy="727"/>
                <a:chOff x="158" y="1093"/>
                <a:chExt cx="908" cy="727"/>
              </a:xfrm>
            </p:grpSpPr>
            <p:sp>
              <p:nvSpPr>
                <p:cNvPr id="393234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158" y="1706"/>
                  <a:ext cx="182" cy="9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3235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204" y="1616"/>
                  <a:ext cx="363" cy="182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3236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249" y="1525"/>
                  <a:ext cx="544" cy="272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3237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340" y="1344"/>
                  <a:ext cx="726" cy="363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3238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95" y="1434"/>
                  <a:ext cx="771" cy="38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3239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431" y="1162"/>
                  <a:ext cx="544" cy="272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3240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385" y="1253"/>
                  <a:ext cx="635" cy="318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3241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521" y="1093"/>
                  <a:ext cx="363" cy="182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393242" name="Group 26"/>
              <p:cNvGrpSpPr>
                <a:grpSpLocks noChangeAspect="1"/>
              </p:cNvGrpSpPr>
              <p:nvPr/>
            </p:nvGrpSpPr>
            <p:grpSpPr bwMode="auto">
              <a:xfrm>
                <a:off x="1156" y="1093"/>
                <a:ext cx="908" cy="727"/>
                <a:chOff x="158" y="1093"/>
                <a:chExt cx="908" cy="727"/>
              </a:xfrm>
            </p:grpSpPr>
            <p:sp>
              <p:nvSpPr>
                <p:cNvPr id="393243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158" y="1706"/>
                  <a:ext cx="182" cy="9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324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04" y="1616"/>
                  <a:ext cx="363" cy="182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3245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49" y="1525"/>
                  <a:ext cx="544" cy="272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3246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340" y="1344"/>
                  <a:ext cx="726" cy="363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3247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95" y="1434"/>
                  <a:ext cx="771" cy="38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3248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431" y="1162"/>
                  <a:ext cx="544" cy="272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3249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385" y="1253"/>
                  <a:ext cx="635" cy="318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3250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521" y="1093"/>
                  <a:ext cx="363" cy="182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393253" name="Line 37"/>
            <p:cNvSpPr>
              <a:spLocks noChangeShapeType="1"/>
            </p:cNvSpPr>
            <p:nvPr/>
          </p:nvSpPr>
          <p:spPr bwMode="auto">
            <a:xfrm>
              <a:off x="113" y="1389"/>
              <a:ext cx="2631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3254" name="Rectangle 38" descr="Široký šikmo nahoru"/>
            <p:cNvSpPr>
              <a:spLocks noChangeArrowheads="1"/>
            </p:cNvSpPr>
            <p:nvPr/>
          </p:nvSpPr>
          <p:spPr bwMode="auto">
            <a:xfrm>
              <a:off x="113" y="1389"/>
              <a:ext cx="2449" cy="590"/>
            </a:xfrm>
            <a:prstGeom prst="rect">
              <a:avLst/>
            </a:prstGeom>
            <a:pattFill prst="wdUpDiag">
              <a:fgClr>
                <a:srgbClr val="663300">
                  <a:alpha val="70000"/>
                </a:srgbClr>
              </a:fgClr>
              <a:bgClr>
                <a:schemeClr val="tx1">
                  <a:alpha val="70000"/>
                </a:scheme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93255" name="Rectangle 39"/>
            <p:cNvSpPr>
              <a:spLocks noChangeArrowheads="1"/>
            </p:cNvSpPr>
            <p:nvPr/>
          </p:nvSpPr>
          <p:spPr bwMode="auto">
            <a:xfrm>
              <a:off x="2472" y="1125"/>
              <a:ext cx="3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rgbClr val="663300"/>
                  </a:solidFill>
                  <a:effectLst/>
                  <a:latin typeface="Arial Unicode MS" panose="020B0604020202020204" pitchFamily="34" charset="-128"/>
                </a:rPr>
                <a:t>I</a:t>
              </a:r>
              <a:r>
                <a:rPr lang="cs-CZ" altLang="cs-CZ" sz="1800" b="1" baseline="-25000">
                  <a:solidFill>
                    <a:srgbClr val="663300"/>
                  </a:solidFill>
                  <a:effectLst/>
                  <a:latin typeface="Arial Unicode MS" panose="020B0604020202020204" pitchFamily="34" charset="-128"/>
                </a:rPr>
                <a:t>AV</a:t>
              </a:r>
            </a:p>
          </p:txBody>
        </p:sp>
      </p:grpSp>
      <p:sp>
        <p:nvSpPr>
          <p:cNvPr id="393257" name="Rectangle 41"/>
          <p:cNvSpPr>
            <a:spLocks noChangeArrowheads="1"/>
          </p:cNvSpPr>
          <p:nvPr/>
        </p:nvSpPr>
        <p:spPr bwMode="auto">
          <a:xfrm>
            <a:off x="179388" y="3429000"/>
            <a:ext cx="8640762" cy="152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Definice střední hodnoty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Střední hodnota časově proměnného průběhu proudu se rovná ustálené hodnotě stejnosměrného proudu, který za stejný čas přenese stejný náboj jako uvažovaný, časově proměnný průběh </a:t>
            </a:r>
          </a:p>
        </p:txBody>
      </p:sp>
      <p:sp>
        <p:nvSpPr>
          <p:cNvPr id="393258" name="Rectangle 42"/>
          <p:cNvSpPr>
            <a:spLocks noChangeArrowheads="1"/>
          </p:cNvSpPr>
          <p:nvPr/>
        </p:nvSpPr>
        <p:spPr bwMode="auto">
          <a:xfrm>
            <a:off x="179388" y="5084763"/>
            <a:ext cx="8640762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Střední hodnota je udávána pro elektrická zařízení ve stejnosměrných obvodech a střední hodnotu ukazují ampérmetry a voltmetry na stejnosměrném rozsahu.</a:t>
            </a:r>
          </a:p>
        </p:txBody>
      </p:sp>
      <p:sp>
        <p:nvSpPr>
          <p:cNvPr id="393259" name="Rectangle 43"/>
          <p:cNvSpPr>
            <a:spLocks noChangeArrowheads="1"/>
          </p:cNvSpPr>
          <p:nvPr/>
        </p:nvSpPr>
        <p:spPr bwMode="auto">
          <a:xfrm>
            <a:off x="71438" y="6092825"/>
            <a:ext cx="896461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Jaký je vztah mezi střední a maximální hodnotou pro ustálený průběhu proudu ?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Jaká je střední hodnota harmonického průběhu 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19137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394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069411"/>
              </p:ext>
            </p:extLst>
          </p:nvPr>
        </p:nvGraphicFramePr>
        <p:xfrm>
          <a:off x="2693988" y="4005263"/>
          <a:ext cx="62706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89" name="Rovnice" r:id="rId3" imgW="2743200" imgH="228600" progId="Equation.3">
                  <p:embed/>
                </p:oleObj>
              </mc:Choice>
              <mc:Fallback>
                <p:oleObj name="Rovnice" r:id="rId3" imgW="2743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005263"/>
                        <a:ext cx="6270625" cy="520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4278" name="Rectangle 38"/>
          <p:cNvSpPr>
            <a:spLocks noChangeArrowheads="1"/>
          </p:cNvSpPr>
          <p:nvPr/>
        </p:nvSpPr>
        <p:spPr bwMode="auto">
          <a:xfrm>
            <a:off x="179388" y="1125538"/>
            <a:ext cx="8640762" cy="65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střední hodnotu daného průběhu. I</a:t>
            </a:r>
            <a:r>
              <a:rPr lang="cs-CZ" altLang="cs-CZ" sz="19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1max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30 mA, I</a:t>
            </a:r>
            <a:r>
              <a:rPr lang="cs-CZ" altLang="cs-CZ" sz="19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2max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20mA, t</a:t>
            </a:r>
            <a:r>
              <a:rPr lang="cs-CZ" altLang="cs-CZ" sz="19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5ms, t</a:t>
            </a:r>
            <a:r>
              <a:rPr lang="cs-CZ" altLang="cs-CZ" sz="19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t</a:t>
            </a:r>
            <a:r>
              <a:rPr lang="cs-CZ" altLang="cs-CZ" sz="19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2ms, t</a:t>
            </a:r>
            <a:r>
              <a:rPr lang="cs-CZ" altLang="cs-CZ" sz="19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6ms.</a:t>
            </a:r>
          </a:p>
        </p:txBody>
      </p:sp>
      <p:sp>
        <p:nvSpPr>
          <p:cNvPr id="394279" name="Rectangle 39"/>
          <p:cNvSpPr>
            <a:spLocks noChangeArrowheads="1"/>
          </p:cNvSpPr>
          <p:nvPr/>
        </p:nvSpPr>
        <p:spPr bwMode="auto">
          <a:xfrm>
            <a:off x="179388" y="3644900"/>
            <a:ext cx="51847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přeneseného náboje daného průběhu:</a:t>
            </a:r>
          </a:p>
        </p:txBody>
      </p:sp>
      <p:grpSp>
        <p:nvGrpSpPr>
          <p:cNvPr id="394325" name="Group 85"/>
          <p:cNvGrpSpPr>
            <a:grpSpLocks/>
          </p:cNvGrpSpPr>
          <p:nvPr/>
        </p:nvGrpSpPr>
        <p:grpSpPr bwMode="auto">
          <a:xfrm>
            <a:off x="177800" y="1801813"/>
            <a:ext cx="4826000" cy="1482725"/>
            <a:chOff x="112" y="1090"/>
            <a:chExt cx="3040" cy="934"/>
          </a:xfrm>
        </p:grpSpPr>
        <p:grpSp>
          <p:nvGrpSpPr>
            <p:cNvPr id="394313" name="Group 73"/>
            <p:cNvGrpSpPr>
              <a:grpSpLocks/>
            </p:cNvGrpSpPr>
            <p:nvPr/>
          </p:nvGrpSpPr>
          <p:grpSpPr bwMode="auto">
            <a:xfrm>
              <a:off x="112" y="1162"/>
              <a:ext cx="2656" cy="862"/>
              <a:chOff x="112" y="1162"/>
              <a:chExt cx="2656" cy="862"/>
            </a:xfrm>
          </p:grpSpPr>
          <p:sp>
            <p:nvSpPr>
              <p:cNvPr id="394284" name="Text Box 44"/>
              <p:cNvSpPr txBox="1">
                <a:spLocks noChangeAspect="1" noChangeArrowheads="1"/>
              </p:cNvSpPr>
              <p:nvPr/>
            </p:nvSpPr>
            <p:spPr bwMode="auto">
              <a:xfrm>
                <a:off x="2634" y="1722"/>
                <a:ext cx="89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effectLst/>
                  </a:rPr>
                  <a:t>t</a:t>
                </a:r>
              </a:p>
            </p:txBody>
          </p:sp>
          <p:grpSp>
            <p:nvGrpSpPr>
              <p:cNvPr id="394312" name="Group 72"/>
              <p:cNvGrpSpPr>
                <a:grpSpLocks/>
              </p:cNvGrpSpPr>
              <p:nvPr/>
            </p:nvGrpSpPr>
            <p:grpSpPr bwMode="auto">
              <a:xfrm>
                <a:off x="227" y="1197"/>
                <a:ext cx="2541" cy="827"/>
                <a:chOff x="227" y="1197"/>
                <a:chExt cx="2541" cy="827"/>
              </a:xfrm>
            </p:grpSpPr>
            <p:sp>
              <p:nvSpPr>
                <p:cNvPr id="394286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27" y="1197"/>
                  <a:ext cx="0" cy="82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4287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27" y="1756"/>
                  <a:ext cx="2541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394288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112" y="1162"/>
                <a:ext cx="8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effectLst/>
                  </a:rPr>
                  <a:t>i</a:t>
                </a:r>
              </a:p>
            </p:txBody>
          </p:sp>
        </p:grp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793" y="2024"/>
              <a:ext cx="5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4299" name="Rectangle 59"/>
            <p:cNvSpPr>
              <a:spLocks noChangeArrowheads="1"/>
            </p:cNvSpPr>
            <p:nvPr/>
          </p:nvSpPr>
          <p:spPr bwMode="auto">
            <a:xfrm>
              <a:off x="2653" y="1234"/>
              <a:ext cx="40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r"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I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2max</a:t>
              </a:r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793" y="1752"/>
              <a:ext cx="0" cy="2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657" y="1752"/>
              <a:ext cx="0" cy="2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15" y="2024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4306" name="Rectangle 66"/>
            <p:cNvSpPr>
              <a:spLocks noChangeArrowheads="1"/>
            </p:cNvSpPr>
            <p:nvPr/>
          </p:nvSpPr>
          <p:spPr bwMode="auto">
            <a:xfrm>
              <a:off x="340" y="1824"/>
              <a:ext cx="226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t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1</a:t>
              </a:r>
            </a:p>
          </p:txBody>
        </p:sp>
        <p:grpSp>
          <p:nvGrpSpPr>
            <p:cNvPr id="394311" name="Group 71"/>
            <p:cNvGrpSpPr>
              <a:grpSpLocks/>
            </p:cNvGrpSpPr>
            <p:nvPr/>
          </p:nvGrpSpPr>
          <p:grpSpPr bwMode="auto">
            <a:xfrm>
              <a:off x="228" y="1303"/>
              <a:ext cx="2516" cy="446"/>
              <a:chOff x="228" y="1316"/>
              <a:chExt cx="2516" cy="446"/>
            </a:xfrm>
          </p:grpSpPr>
          <p:sp>
            <p:nvSpPr>
              <p:cNvPr id="394290" name="Freeform 50"/>
              <p:cNvSpPr>
                <a:spLocks noChangeAspect="1"/>
              </p:cNvSpPr>
              <p:nvPr/>
            </p:nvSpPr>
            <p:spPr bwMode="auto">
              <a:xfrm>
                <a:off x="228" y="1316"/>
                <a:ext cx="429" cy="439"/>
              </a:xfrm>
              <a:custGeom>
                <a:avLst/>
                <a:gdLst>
                  <a:gd name="T0" fmla="*/ 0 w 498"/>
                  <a:gd name="T1" fmla="*/ 499 h 499"/>
                  <a:gd name="T2" fmla="*/ 0 w 498"/>
                  <a:gd name="T3" fmla="*/ 0 h 499"/>
                  <a:gd name="T4" fmla="*/ 498 w 498"/>
                  <a:gd name="T5" fmla="*/ 0 h 499"/>
                  <a:gd name="T6" fmla="*/ 498 w 498"/>
                  <a:gd name="T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8" h="499">
                    <a:moveTo>
                      <a:pt x="0" y="499"/>
                    </a:moveTo>
                    <a:lnTo>
                      <a:pt x="0" y="0"/>
                    </a:lnTo>
                    <a:lnTo>
                      <a:pt x="498" y="0"/>
                    </a:lnTo>
                    <a:lnTo>
                      <a:pt x="498" y="499"/>
                    </a:lnTo>
                  </a:path>
                </a:pathLst>
              </a:custGeom>
              <a:noFill/>
              <a:ln w="508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4291" name="Freeform 51"/>
              <p:cNvSpPr>
                <a:spLocks noChangeAspect="1"/>
              </p:cNvSpPr>
              <p:nvPr/>
            </p:nvSpPr>
            <p:spPr bwMode="auto">
              <a:xfrm>
                <a:off x="793" y="1480"/>
                <a:ext cx="544" cy="275"/>
              </a:xfrm>
              <a:custGeom>
                <a:avLst/>
                <a:gdLst>
                  <a:gd name="T0" fmla="*/ 0 w 498"/>
                  <a:gd name="T1" fmla="*/ 499 h 499"/>
                  <a:gd name="T2" fmla="*/ 0 w 498"/>
                  <a:gd name="T3" fmla="*/ 0 h 499"/>
                  <a:gd name="T4" fmla="*/ 498 w 498"/>
                  <a:gd name="T5" fmla="*/ 0 h 499"/>
                  <a:gd name="T6" fmla="*/ 498 w 498"/>
                  <a:gd name="T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8" h="499">
                    <a:moveTo>
                      <a:pt x="0" y="499"/>
                    </a:moveTo>
                    <a:lnTo>
                      <a:pt x="0" y="0"/>
                    </a:lnTo>
                    <a:lnTo>
                      <a:pt x="498" y="0"/>
                    </a:lnTo>
                    <a:lnTo>
                      <a:pt x="498" y="499"/>
                    </a:lnTo>
                  </a:path>
                </a:pathLst>
              </a:custGeom>
              <a:noFill/>
              <a:ln w="508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4292" name="Freeform 52"/>
              <p:cNvSpPr>
                <a:spLocks noChangeAspect="1"/>
              </p:cNvSpPr>
              <p:nvPr/>
            </p:nvSpPr>
            <p:spPr bwMode="auto">
              <a:xfrm>
                <a:off x="1474" y="1316"/>
                <a:ext cx="439" cy="439"/>
              </a:xfrm>
              <a:custGeom>
                <a:avLst/>
                <a:gdLst>
                  <a:gd name="T0" fmla="*/ 0 w 498"/>
                  <a:gd name="T1" fmla="*/ 499 h 499"/>
                  <a:gd name="T2" fmla="*/ 0 w 498"/>
                  <a:gd name="T3" fmla="*/ 0 h 499"/>
                  <a:gd name="T4" fmla="*/ 498 w 498"/>
                  <a:gd name="T5" fmla="*/ 0 h 499"/>
                  <a:gd name="T6" fmla="*/ 498 w 498"/>
                  <a:gd name="T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8" h="499">
                    <a:moveTo>
                      <a:pt x="0" y="499"/>
                    </a:moveTo>
                    <a:lnTo>
                      <a:pt x="0" y="0"/>
                    </a:lnTo>
                    <a:lnTo>
                      <a:pt x="498" y="0"/>
                    </a:lnTo>
                    <a:lnTo>
                      <a:pt x="498" y="499"/>
                    </a:lnTo>
                  </a:path>
                </a:pathLst>
              </a:custGeom>
              <a:noFill/>
              <a:ln w="508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4293" name="Line 53"/>
              <p:cNvSpPr>
                <a:spLocks noChangeShapeType="1"/>
              </p:cNvSpPr>
              <p:nvPr/>
            </p:nvSpPr>
            <p:spPr bwMode="auto">
              <a:xfrm>
                <a:off x="659" y="1762"/>
                <a:ext cx="13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4295" name="Line 55"/>
              <p:cNvSpPr>
                <a:spLocks noChangeShapeType="1"/>
              </p:cNvSpPr>
              <p:nvPr/>
            </p:nvSpPr>
            <p:spPr bwMode="auto">
              <a:xfrm>
                <a:off x="1927" y="1762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4307" name="Line 67"/>
              <p:cNvSpPr>
                <a:spLocks noChangeShapeType="1"/>
              </p:cNvSpPr>
              <p:nvPr/>
            </p:nvSpPr>
            <p:spPr bwMode="auto">
              <a:xfrm>
                <a:off x="1338" y="1762"/>
                <a:ext cx="13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4308" name="Freeform 68"/>
              <p:cNvSpPr>
                <a:spLocks noChangeAspect="1"/>
              </p:cNvSpPr>
              <p:nvPr/>
            </p:nvSpPr>
            <p:spPr bwMode="auto">
              <a:xfrm>
                <a:off x="2064" y="1480"/>
                <a:ext cx="544" cy="275"/>
              </a:xfrm>
              <a:custGeom>
                <a:avLst/>
                <a:gdLst>
                  <a:gd name="T0" fmla="*/ 0 w 498"/>
                  <a:gd name="T1" fmla="*/ 499 h 499"/>
                  <a:gd name="T2" fmla="*/ 0 w 498"/>
                  <a:gd name="T3" fmla="*/ 0 h 499"/>
                  <a:gd name="T4" fmla="*/ 498 w 498"/>
                  <a:gd name="T5" fmla="*/ 0 h 499"/>
                  <a:gd name="T6" fmla="*/ 498 w 498"/>
                  <a:gd name="T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8" h="499">
                    <a:moveTo>
                      <a:pt x="0" y="499"/>
                    </a:moveTo>
                    <a:lnTo>
                      <a:pt x="0" y="0"/>
                    </a:lnTo>
                    <a:lnTo>
                      <a:pt x="498" y="0"/>
                    </a:lnTo>
                    <a:lnTo>
                      <a:pt x="498" y="499"/>
                    </a:lnTo>
                  </a:path>
                </a:pathLst>
              </a:custGeom>
              <a:noFill/>
              <a:ln w="508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4310" name="Line 70"/>
              <p:cNvSpPr>
                <a:spLocks noChangeShapeType="1"/>
              </p:cNvSpPr>
              <p:nvPr/>
            </p:nvSpPr>
            <p:spPr bwMode="auto">
              <a:xfrm>
                <a:off x="2608" y="1762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1338" y="1706"/>
              <a:ext cx="0" cy="3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 rot="5400000">
              <a:off x="725" y="1956"/>
              <a:ext cx="0" cy="1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1474" y="1752"/>
              <a:ext cx="0" cy="2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rot="5400000">
              <a:off x="1406" y="1956"/>
              <a:ext cx="0" cy="1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rot="5400000">
              <a:off x="1542" y="1956"/>
              <a:ext cx="0" cy="1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4319" name="Rectangle 79"/>
            <p:cNvSpPr>
              <a:spLocks noChangeArrowheads="1"/>
            </p:cNvSpPr>
            <p:nvPr/>
          </p:nvSpPr>
          <p:spPr bwMode="auto">
            <a:xfrm>
              <a:off x="612" y="1824"/>
              <a:ext cx="226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t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394320" name="Rectangle 80"/>
            <p:cNvSpPr>
              <a:spLocks noChangeArrowheads="1"/>
            </p:cNvSpPr>
            <p:nvPr/>
          </p:nvSpPr>
          <p:spPr bwMode="auto">
            <a:xfrm>
              <a:off x="930" y="1824"/>
              <a:ext cx="226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t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394321" name="Rectangle 81"/>
            <p:cNvSpPr>
              <a:spLocks noChangeArrowheads="1"/>
            </p:cNvSpPr>
            <p:nvPr/>
          </p:nvSpPr>
          <p:spPr bwMode="auto">
            <a:xfrm>
              <a:off x="1293" y="1824"/>
              <a:ext cx="226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t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394322" name="Rectangle 82"/>
            <p:cNvSpPr>
              <a:spLocks noChangeArrowheads="1"/>
            </p:cNvSpPr>
            <p:nvPr/>
          </p:nvSpPr>
          <p:spPr bwMode="auto">
            <a:xfrm>
              <a:off x="793" y="1090"/>
              <a:ext cx="36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r"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I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1max</a:t>
              </a:r>
            </a:p>
          </p:txBody>
        </p:sp>
        <p:sp>
          <p:nvSpPr>
            <p:cNvPr id="394323" name="Line 83"/>
            <p:cNvSpPr>
              <a:spLocks noChangeShapeType="1"/>
            </p:cNvSpPr>
            <p:nvPr/>
          </p:nvSpPr>
          <p:spPr bwMode="auto">
            <a:xfrm>
              <a:off x="657" y="1298"/>
              <a:ext cx="5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4324" name="Line 84"/>
            <p:cNvSpPr>
              <a:spLocks noChangeShapeType="1"/>
            </p:cNvSpPr>
            <p:nvPr/>
          </p:nvSpPr>
          <p:spPr bwMode="auto">
            <a:xfrm>
              <a:off x="2607" y="1462"/>
              <a:ext cx="5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394326" name="Rectangle 86"/>
          <p:cNvSpPr>
            <a:spLocks noChangeArrowheads="1"/>
          </p:cNvSpPr>
          <p:nvPr/>
        </p:nvSpPr>
        <p:spPr bwMode="auto">
          <a:xfrm>
            <a:off x="539750" y="5097463"/>
            <a:ext cx="29527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střední hodnoty:</a:t>
            </a:r>
          </a:p>
        </p:txBody>
      </p:sp>
      <p:graphicFrame>
        <p:nvGraphicFramePr>
          <p:cNvPr id="394327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645653"/>
              </p:ext>
            </p:extLst>
          </p:nvPr>
        </p:nvGraphicFramePr>
        <p:xfrm>
          <a:off x="3652838" y="4868863"/>
          <a:ext cx="531177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90" name="Rovnice" r:id="rId5" imgW="2323800" imgH="393480" progId="Equation.3">
                  <p:embed/>
                </p:oleObj>
              </mc:Choice>
              <mc:Fallback>
                <p:oleObj name="Rovnice" r:id="rId5" imgW="2323800" imgH="39348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4868863"/>
                        <a:ext cx="5311775" cy="8969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4328" name="Rectangle 88"/>
          <p:cNvSpPr>
            <a:spLocks noChangeArrowheads="1"/>
          </p:cNvSpPr>
          <p:nvPr/>
        </p:nvSpPr>
        <p:spPr bwMode="auto">
          <a:xfrm>
            <a:off x="252413" y="6092825"/>
            <a:ext cx="864076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Pozn. při výpočtu je třeba dbát na jednotky. Není nutné převádět na základní jednotky, jednotky pro proud (napětí) a čas musí být ale stejné.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116632"/>
            <a:ext cx="4392612" cy="719137"/>
          </a:xfrm>
        </p:spPr>
        <p:txBody>
          <a:bodyPr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Základní pojmy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79388" y="764704"/>
            <a:ext cx="8785225" cy="284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Jak je definován střídavý proud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Je to elektrický proud, jehož velikost i smysl se s časem mění.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Jak lze vyjádřit střídavý proud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Střídavý proud lze znázornit vždy časovým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průběhem, např. pomocí osciloskopu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(I=f(t), U=f(t), P=f(t),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…). Ve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většině případů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lze vyjádřit průběh proudu i matematicky.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Lze znázornit časový průběh ustáleného proudu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Ano, ale nemá to smysl. Průběh proudu je rovnoběžný s časovou osou.  </a:t>
            </a:r>
          </a:p>
        </p:txBody>
      </p:sp>
      <p:sp>
        <p:nvSpPr>
          <p:cNvPr id="90192" name="Rectangle 80"/>
          <p:cNvSpPr>
            <a:spLocks noChangeArrowheads="1"/>
          </p:cNvSpPr>
          <p:nvPr/>
        </p:nvSpPr>
        <p:spPr bwMode="auto">
          <a:xfrm>
            <a:off x="1908175" y="3627438"/>
            <a:ext cx="4679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Základní rozdělení střídavých proudů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</a:p>
        </p:txBody>
      </p:sp>
      <p:grpSp>
        <p:nvGrpSpPr>
          <p:cNvPr id="90204" name="Group 92"/>
          <p:cNvGrpSpPr>
            <a:grpSpLocks/>
          </p:cNvGrpSpPr>
          <p:nvPr/>
        </p:nvGrpSpPr>
        <p:grpSpPr bwMode="auto">
          <a:xfrm>
            <a:off x="311150" y="4005263"/>
            <a:ext cx="3179763" cy="2160587"/>
            <a:chOff x="196" y="2795"/>
            <a:chExt cx="2003" cy="1361"/>
          </a:xfrm>
        </p:grpSpPr>
        <p:grpSp>
          <p:nvGrpSpPr>
            <p:cNvPr id="90195" name="Group 83"/>
            <p:cNvGrpSpPr>
              <a:grpSpLocks/>
            </p:cNvGrpSpPr>
            <p:nvPr/>
          </p:nvGrpSpPr>
          <p:grpSpPr bwMode="auto">
            <a:xfrm>
              <a:off x="340" y="2840"/>
              <a:ext cx="1814" cy="1316"/>
              <a:chOff x="340" y="2840"/>
              <a:chExt cx="1814" cy="1316"/>
            </a:xfrm>
          </p:grpSpPr>
          <p:sp>
            <p:nvSpPr>
              <p:cNvPr id="90193" name="Line 81"/>
              <p:cNvSpPr>
                <a:spLocks noChangeShapeType="1"/>
              </p:cNvSpPr>
              <p:nvPr/>
            </p:nvSpPr>
            <p:spPr bwMode="auto">
              <a:xfrm>
                <a:off x="340" y="2840"/>
                <a:ext cx="0" cy="1316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90194" name="Line 82"/>
              <p:cNvSpPr>
                <a:spLocks noChangeShapeType="1"/>
              </p:cNvSpPr>
              <p:nvPr/>
            </p:nvSpPr>
            <p:spPr bwMode="auto">
              <a:xfrm>
                <a:off x="340" y="3475"/>
                <a:ext cx="1814" cy="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90196" name="Text Box 84"/>
            <p:cNvSpPr txBox="1">
              <a:spLocks noChangeArrowheads="1"/>
            </p:cNvSpPr>
            <p:nvPr/>
          </p:nvSpPr>
          <p:spPr bwMode="auto">
            <a:xfrm>
              <a:off x="2100" y="3521"/>
              <a:ext cx="9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t</a:t>
              </a:r>
            </a:p>
          </p:txBody>
        </p:sp>
        <p:sp>
          <p:nvSpPr>
            <p:cNvPr id="90198" name="Text Box 86"/>
            <p:cNvSpPr txBox="1">
              <a:spLocks noChangeArrowheads="1"/>
            </p:cNvSpPr>
            <p:nvPr/>
          </p:nvSpPr>
          <p:spPr bwMode="auto">
            <a:xfrm>
              <a:off x="196" y="2795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</a:p>
          </p:txBody>
        </p:sp>
      </p:grpSp>
      <p:sp>
        <p:nvSpPr>
          <p:cNvPr id="90201" name="Freeform 89"/>
          <p:cNvSpPr>
            <a:spLocks/>
          </p:cNvSpPr>
          <p:nvPr/>
        </p:nvSpPr>
        <p:spPr bwMode="auto">
          <a:xfrm>
            <a:off x="587375" y="4141788"/>
            <a:ext cx="2798763" cy="1473200"/>
          </a:xfrm>
          <a:custGeom>
            <a:avLst/>
            <a:gdLst>
              <a:gd name="T0" fmla="*/ 0 w 1763"/>
              <a:gd name="T1" fmla="*/ 589 h 928"/>
              <a:gd name="T2" fmla="*/ 106 w 1763"/>
              <a:gd name="T3" fmla="*/ 411 h 928"/>
              <a:gd name="T4" fmla="*/ 135 w 1763"/>
              <a:gd name="T5" fmla="*/ 340 h 928"/>
              <a:gd name="T6" fmla="*/ 163 w 1763"/>
              <a:gd name="T7" fmla="*/ 269 h 928"/>
              <a:gd name="T8" fmla="*/ 234 w 1763"/>
              <a:gd name="T9" fmla="*/ 141 h 928"/>
              <a:gd name="T10" fmla="*/ 270 w 1763"/>
              <a:gd name="T11" fmla="*/ 42 h 928"/>
              <a:gd name="T12" fmla="*/ 341 w 1763"/>
              <a:gd name="T13" fmla="*/ 13 h 928"/>
              <a:gd name="T14" fmla="*/ 377 w 1763"/>
              <a:gd name="T15" fmla="*/ 42 h 928"/>
              <a:gd name="T16" fmla="*/ 405 w 1763"/>
              <a:gd name="T17" fmla="*/ 84 h 928"/>
              <a:gd name="T18" fmla="*/ 498 w 1763"/>
              <a:gd name="T19" fmla="*/ 525 h 928"/>
              <a:gd name="T20" fmla="*/ 547 w 1763"/>
              <a:gd name="T21" fmla="*/ 675 h 928"/>
              <a:gd name="T22" fmla="*/ 604 w 1763"/>
              <a:gd name="T23" fmla="*/ 795 h 928"/>
              <a:gd name="T24" fmla="*/ 647 w 1763"/>
              <a:gd name="T25" fmla="*/ 888 h 928"/>
              <a:gd name="T26" fmla="*/ 718 w 1763"/>
              <a:gd name="T27" fmla="*/ 923 h 928"/>
              <a:gd name="T28" fmla="*/ 810 w 1763"/>
              <a:gd name="T29" fmla="*/ 902 h 928"/>
              <a:gd name="T30" fmla="*/ 846 w 1763"/>
              <a:gd name="T31" fmla="*/ 867 h 928"/>
              <a:gd name="T32" fmla="*/ 860 w 1763"/>
              <a:gd name="T33" fmla="*/ 852 h 928"/>
              <a:gd name="T34" fmla="*/ 924 w 1763"/>
              <a:gd name="T35" fmla="*/ 660 h 928"/>
              <a:gd name="T36" fmla="*/ 967 w 1763"/>
              <a:gd name="T37" fmla="*/ 611 h 928"/>
              <a:gd name="T38" fmla="*/ 1038 w 1763"/>
              <a:gd name="T39" fmla="*/ 547 h 928"/>
              <a:gd name="T40" fmla="*/ 1194 w 1763"/>
              <a:gd name="T41" fmla="*/ 525 h 928"/>
              <a:gd name="T42" fmla="*/ 1273 w 1763"/>
              <a:gd name="T43" fmla="*/ 582 h 928"/>
              <a:gd name="T44" fmla="*/ 1294 w 1763"/>
              <a:gd name="T45" fmla="*/ 603 h 928"/>
              <a:gd name="T46" fmla="*/ 1308 w 1763"/>
              <a:gd name="T47" fmla="*/ 618 h 928"/>
              <a:gd name="T48" fmla="*/ 1344 w 1763"/>
              <a:gd name="T49" fmla="*/ 675 h 928"/>
              <a:gd name="T50" fmla="*/ 1401 w 1763"/>
              <a:gd name="T51" fmla="*/ 724 h 928"/>
              <a:gd name="T52" fmla="*/ 1557 w 1763"/>
              <a:gd name="T53" fmla="*/ 717 h 928"/>
              <a:gd name="T54" fmla="*/ 1614 w 1763"/>
              <a:gd name="T55" fmla="*/ 675 h 928"/>
              <a:gd name="T56" fmla="*/ 1706 w 1763"/>
              <a:gd name="T57" fmla="*/ 596 h 928"/>
              <a:gd name="T58" fmla="*/ 1742 w 1763"/>
              <a:gd name="T59" fmla="*/ 568 h 928"/>
              <a:gd name="T60" fmla="*/ 1763 w 1763"/>
              <a:gd name="T61" fmla="*/ 547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63" h="928">
                <a:moveTo>
                  <a:pt x="0" y="589"/>
                </a:moveTo>
                <a:cubicBezTo>
                  <a:pt x="39" y="531"/>
                  <a:pt x="71" y="472"/>
                  <a:pt x="106" y="411"/>
                </a:cubicBezTo>
                <a:cubicBezTo>
                  <a:pt x="123" y="319"/>
                  <a:pt x="100" y="412"/>
                  <a:pt x="135" y="340"/>
                </a:cubicBezTo>
                <a:cubicBezTo>
                  <a:pt x="146" y="317"/>
                  <a:pt x="151" y="291"/>
                  <a:pt x="163" y="269"/>
                </a:cubicBezTo>
                <a:cubicBezTo>
                  <a:pt x="186" y="226"/>
                  <a:pt x="213" y="185"/>
                  <a:pt x="234" y="141"/>
                </a:cubicBezTo>
                <a:cubicBezTo>
                  <a:pt x="242" y="105"/>
                  <a:pt x="249" y="73"/>
                  <a:pt x="270" y="42"/>
                </a:cubicBezTo>
                <a:cubicBezTo>
                  <a:pt x="283" y="0"/>
                  <a:pt x="298" y="6"/>
                  <a:pt x="341" y="13"/>
                </a:cubicBezTo>
                <a:cubicBezTo>
                  <a:pt x="356" y="23"/>
                  <a:pt x="366" y="28"/>
                  <a:pt x="377" y="42"/>
                </a:cubicBezTo>
                <a:cubicBezTo>
                  <a:pt x="387" y="55"/>
                  <a:pt x="405" y="84"/>
                  <a:pt x="405" y="84"/>
                </a:cubicBezTo>
                <a:cubicBezTo>
                  <a:pt x="451" y="228"/>
                  <a:pt x="455" y="381"/>
                  <a:pt x="498" y="525"/>
                </a:cubicBezTo>
                <a:cubicBezTo>
                  <a:pt x="512" y="572"/>
                  <a:pt x="513" y="639"/>
                  <a:pt x="547" y="675"/>
                </a:cubicBezTo>
                <a:cubicBezTo>
                  <a:pt x="567" y="739"/>
                  <a:pt x="568" y="747"/>
                  <a:pt x="604" y="795"/>
                </a:cubicBezTo>
                <a:cubicBezTo>
                  <a:pt x="612" y="835"/>
                  <a:pt x="613" y="865"/>
                  <a:pt x="647" y="888"/>
                </a:cubicBezTo>
                <a:cubicBezTo>
                  <a:pt x="667" y="918"/>
                  <a:pt x="682" y="916"/>
                  <a:pt x="718" y="923"/>
                </a:cubicBezTo>
                <a:cubicBezTo>
                  <a:pt x="768" y="918"/>
                  <a:pt x="780" y="928"/>
                  <a:pt x="810" y="902"/>
                </a:cubicBezTo>
                <a:cubicBezTo>
                  <a:pt x="823" y="891"/>
                  <a:pt x="834" y="879"/>
                  <a:pt x="846" y="867"/>
                </a:cubicBezTo>
                <a:cubicBezTo>
                  <a:pt x="851" y="862"/>
                  <a:pt x="860" y="852"/>
                  <a:pt x="860" y="852"/>
                </a:cubicBezTo>
                <a:cubicBezTo>
                  <a:pt x="877" y="800"/>
                  <a:pt x="889" y="698"/>
                  <a:pt x="924" y="660"/>
                </a:cubicBezTo>
                <a:cubicBezTo>
                  <a:pt x="933" y="633"/>
                  <a:pt x="943" y="627"/>
                  <a:pt x="967" y="611"/>
                </a:cubicBezTo>
                <a:cubicBezTo>
                  <a:pt x="986" y="581"/>
                  <a:pt x="1004" y="558"/>
                  <a:pt x="1038" y="547"/>
                </a:cubicBezTo>
                <a:cubicBezTo>
                  <a:pt x="1086" y="495"/>
                  <a:pt x="1103" y="520"/>
                  <a:pt x="1194" y="525"/>
                </a:cubicBezTo>
                <a:cubicBezTo>
                  <a:pt x="1231" y="534"/>
                  <a:pt x="1246" y="556"/>
                  <a:pt x="1273" y="582"/>
                </a:cubicBezTo>
                <a:cubicBezTo>
                  <a:pt x="1280" y="589"/>
                  <a:pt x="1287" y="596"/>
                  <a:pt x="1294" y="603"/>
                </a:cubicBezTo>
                <a:cubicBezTo>
                  <a:pt x="1299" y="608"/>
                  <a:pt x="1308" y="618"/>
                  <a:pt x="1308" y="618"/>
                </a:cubicBezTo>
                <a:cubicBezTo>
                  <a:pt x="1316" y="649"/>
                  <a:pt x="1323" y="653"/>
                  <a:pt x="1344" y="675"/>
                </a:cubicBezTo>
                <a:cubicBezTo>
                  <a:pt x="1354" y="706"/>
                  <a:pt x="1372" y="710"/>
                  <a:pt x="1401" y="724"/>
                </a:cubicBezTo>
                <a:cubicBezTo>
                  <a:pt x="1453" y="722"/>
                  <a:pt x="1506" y="728"/>
                  <a:pt x="1557" y="717"/>
                </a:cubicBezTo>
                <a:cubicBezTo>
                  <a:pt x="1580" y="712"/>
                  <a:pt x="1592" y="682"/>
                  <a:pt x="1614" y="675"/>
                </a:cubicBezTo>
                <a:cubicBezTo>
                  <a:pt x="1642" y="645"/>
                  <a:pt x="1677" y="625"/>
                  <a:pt x="1706" y="596"/>
                </a:cubicBezTo>
                <a:cubicBezTo>
                  <a:pt x="1740" y="562"/>
                  <a:pt x="1699" y="604"/>
                  <a:pt x="1742" y="568"/>
                </a:cubicBezTo>
                <a:cubicBezTo>
                  <a:pt x="1750" y="562"/>
                  <a:pt x="1763" y="547"/>
                  <a:pt x="1763" y="547"/>
                </a:cubicBezTo>
              </a:path>
            </a:pathLst>
          </a:custGeom>
          <a:noFill/>
          <a:ln w="25400" cap="flat" cmpd="sng">
            <a:solidFill>
              <a:schemeClr val="bg2"/>
            </a:solidFill>
            <a:prstDash val="solid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203" name="Text Box 91"/>
          <p:cNvSpPr txBox="1">
            <a:spLocks noChangeArrowheads="1"/>
          </p:cNvSpPr>
          <p:nvPr/>
        </p:nvSpPr>
        <p:spPr bwMode="auto">
          <a:xfrm>
            <a:off x="231440" y="6087142"/>
            <a:ext cx="3458245" cy="65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aperiodický průběh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perioda i velikost proudu se mění</a:t>
            </a:r>
          </a:p>
        </p:txBody>
      </p:sp>
      <p:sp>
        <p:nvSpPr>
          <p:cNvPr id="90205" name="Text Box 93"/>
          <p:cNvSpPr txBox="1">
            <a:spLocks noChangeArrowheads="1"/>
          </p:cNvSpPr>
          <p:nvPr/>
        </p:nvSpPr>
        <p:spPr bwMode="auto">
          <a:xfrm>
            <a:off x="4424363" y="6089650"/>
            <a:ext cx="4468812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periodický průběh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perioda i velikost proudu je konstantní</a:t>
            </a:r>
          </a:p>
        </p:txBody>
      </p:sp>
      <p:grpSp>
        <p:nvGrpSpPr>
          <p:cNvPr id="90218" name="Group 106"/>
          <p:cNvGrpSpPr>
            <a:grpSpLocks/>
          </p:cNvGrpSpPr>
          <p:nvPr/>
        </p:nvGrpSpPr>
        <p:grpSpPr bwMode="auto">
          <a:xfrm>
            <a:off x="4211638" y="4076700"/>
            <a:ext cx="4752975" cy="2160588"/>
            <a:chOff x="2653" y="2568"/>
            <a:chExt cx="2994" cy="1361"/>
          </a:xfrm>
        </p:grpSpPr>
        <p:sp>
          <p:nvSpPr>
            <p:cNvPr id="90197" name="Text Box 85"/>
            <p:cNvSpPr txBox="1">
              <a:spLocks noChangeArrowheads="1"/>
            </p:cNvSpPr>
            <p:nvPr/>
          </p:nvSpPr>
          <p:spPr bwMode="auto">
            <a:xfrm>
              <a:off x="5548" y="3204"/>
              <a:ext cx="9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t</a:t>
              </a:r>
            </a:p>
          </p:txBody>
        </p:sp>
        <p:grpSp>
          <p:nvGrpSpPr>
            <p:cNvPr id="90207" name="Group 95"/>
            <p:cNvGrpSpPr>
              <a:grpSpLocks/>
            </p:cNvGrpSpPr>
            <p:nvPr/>
          </p:nvGrpSpPr>
          <p:grpSpPr bwMode="auto">
            <a:xfrm>
              <a:off x="2789" y="2613"/>
              <a:ext cx="2813" cy="1316"/>
              <a:chOff x="340" y="2840"/>
              <a:chExt cx="1814" cy="1316"/>
            </a:xfrm>
          </p:grpSpPr>
          <p:sp>
            <p:nvSpPr>
              <p:cNvPr id="90208" name="Line 96"/>
              <p:cNvSpPr>
                <a:spLocks noChangeShapeType="1"/>
              </p:cNvSpPr>
              <p:nvPr/>
            </p:nvSpPr>
            <p:spPr bwMode="auto">
              <a:xfrm>
                <a:off x="340" y="2840"/>
                <a:ext cx="0" cy="1316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90209" name="Line 97"/>
              <p:cNvSpPr>
                <a:spLocks noChangeShapeType="1"/>
              </p:cNvSpPr>
              <p:nvPr/>
            </p:nvSpPr>
            <p:spPr bwMode="auto">
              <a:xfrm>
                <a:off x="340" y="3475"/>
                <a:ext cx="1814" cy="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90211" name="Text Box 99"/>
            <p:cNvSpPr txBox="1">
              <a:spLocks noChangeArrowheads="1"/>
            </p:cNvSpPr>
            <p:nvPr/>
          </p:nvSpPr>
          <p:spPr bwMode="auto">
            <a:xfrm>
              <a:off x="2653" y="2568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</a:p>
          </p:txBody>
        </p:sp>
      </p:grpSp>
      <p:grpSp>
        <p:nvGrpSpPr>
          <p:cNvPr id="90219" name="Group 107"/>
          <p:cNvGrpSpPr>
            <a:grpSpLocks/>
          </p:cNvGrpSpPr>
          <p:nvPr/>
        </p:nvGrpSpPr>
        <p:grpSpPr bwMode="auto">
          <a:xfrm>
            <a:off x="4478338" y="4333875"/>
            <a:ext cx="4144962" cy="1647825"/>
            <a:chOff x="2821" y="2730"/>
            <a:chExt cx="2611" cy="1038"/>
          </a:xfrm>
        </p:grpSpPr>
        <p:sp>
          <p:nvSpPr>
            <p:cNvPr id="90214" name="Freeform 102"/>
            <p:cNvSpPr>
              <a:spLocks/>
            </p:cNvSpPr>
            <p:nvPr/>
          </p:nvSpPr>
          <p:spPr bwMode="auto">
            <a:xfrm>
              <a:off x="2821" y="2738"/>
              <a:ext cx="647" cy="519"/>
            </a:xfrm>
            <a:custGeom>
              <a:avLst/>
              <a:gdLst>
                <a:gd name="T0" fmla="*/ 0 w 647"/>
                <a:gd name="T1" fmla="*/ 505 h 519"/>
                <a:gd name="T2" fmla="*/ 50 w 647"/>
                <a:gd name="T3" fmla="*/ 412 h 519"/>
                <a:gd name="T4" fmla="*/ 107 w 647"/>
                <a:gd name="T5" fmla="*/ 249 h 519"/>
                <a:gd name="T6" fmla="*/ 206 w 647"/>
                <a:gd name="T7" fmla="*/ 28 h 519"/>
                <a:gd name="T8" fmla="*/ 419 w 647"/>
                <a:gd name="T9" fmla="*/ 0 h 519"/>
                <a:gd name="T10" fmla="*/ 526 w 647"/>
                <a:gd name="T11" fmla="*/ 35 h 519"/>
                <a:gd name="T12" fmla="*/ 611 w 647"/>
                <a:gd name="T13" fmla="*/ 355 h 519"/>
                <a:gd name="T14" fmla="*/ 647 w 647"/>
                <a:gd name="T15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7" h="519">
                  <a:moveTo>
                    <a:pt x="0" y="505"/>
                  </a:moveTo>
                  <a:cubicBezTo>
                    <a:pt x="15" y="459"/>
                    <a:pt x="17" y="443"/>
                    <a:pt x="50" y="412"/>
                  </a:cubicBezTo>
                  <a:cubicBezTo>
                    <a:pt x="68" y="358"/>
                    <a:pt x="94" y="304"/>
                    <a:pt x="107" y="249"/>
                  </a:cubicBezTo>
                  <a:cubicBezTo>
                    <a:pt x="131" y="146"/>
                    <a:pt x="112" y="90"/>
                    <a:pt x="206" y="28"/>
                  </a:cubicBezTo>
                  <a:cubicBezTo>
                    <a:pt x="303" y="36"/>
                    <a:pt x="336" y="42"/>
                    <a:pt x="419" y="0"/>
                  </a:cubicBezTo>
                  <a:cubicBezTo>
                    <a:pt x="473" y="6"/>
                    <a:pt x="491" y="0"/>
                    <a:pt x="526" y="35"/>
                  </a:cubicBezTo>
                  <a:cubicBezTo>
                    <a:pt x="552" y="142"/>
                    <a:pt x="586" y="247"/>
                    <a:pt x="611" y="355"/>
                  </a:cubicBezTo>
                  <a:cubicBezTo>
                    <a:pt x="624" y="409"/>
                    <a:pt x="647" y="463"/>
                    <a:pt x="647" y="519"/>
                  </a:cubicBez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215" name="Freeform 103"/>
            <p:cNvSpPr>
              <a:spLocks/>
            </p:cNvSpPr>
            <p:nvPr/>
          </p:nvSpPr>
          <p:spPr bwMode="auto">
            <a:xfrm rot="10800000">
              <a:off x="3470" y="3249"/>
              <a:ext cx="647" cy="519"/>
            </a:xfrm>
            <a:custGeom>
              <a:avLst/>
              <a:gdLst>
                <a:gd name="T0" fmla="*/ 0 w 647"/>
                <a:gd name="T1" fmla="*/ 505 h 519"/>
                <a:gd name="T2" fmla="*/ 50 w 647"/>
                <a:gd name="T3" fmla="*/ 412 h 519"/>
                <a:gd name="T4" fmla="*/ 107 w 647"/>
                <a:gd name="T5" fmla="*/ 249 h 519"/>
                <a:gd name="T6" fmla="*/ 206 w 647"/>
                <a:gd name="T7" fmla="*/ 28 h 519"/>
                <a:gd name="T8" fmla="*/ 419 w 647"/>
                <a:gd name="T9" fmla="*/ 0 h 519"/>
                <a:gd name="T10" fmla="*/ 526 w 647"/>
                <a:gd name="T11" fmla="*/ 35 h 519"/>
                <a:gd name="T12" fmla="*/ 611 w 647"/>
                <a:gd name="T13" fmla="*/ 355 h 519"/>
                <a:gd name="T14" fmla="*/ 647 w 647"/>
                <a:gd name="T15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7" h="519">
                  <a:moveTo>
                    <a:pt x="0" y="505"/>
                  </a:moveTo>
                  <a:cubicBezTo>
                    <a:pt x="15" y="459"/>
                    <a:pt x="17" y="443"/>
                    <a:pt x="50" y="412"/>
                  </a:cubicBezTo>
                  <a:cubicBezTo>
                    <a:pt x="68" y="358"/>
                    <a:pt x="94" y="304"/>
                    <a:pt x="107" y="249"/>
                  </a:cubicBezTo>
                  <a:cubicBezTo>
                    <a:pt x="131" y="146"/>
                    <a:pt x="112" y="90"/>
                    <a:pt x="206" y="28"/>
                  </a:cubicBezTo>
                  <a:cubicBezTo>
                    <a:pt x="303" y="36"/>
                    <a:pt x="336" y="42"/>
                    <a:pt x="419" y="0"/>
                  </a:cubicBezTo>
                  <a:cubicBezTo>
                    <a:pt x="473" y="6"/>
                    <a:pt x="491" y="0"/>
                    <a:pt x="526" y="35"/>
                  </a:cubicBezTo>
                  <a:cubicBezTo>
                    <a:pt x="552" y="142"/>
                    <a:pt x="586" y="247"/>
                    <a:pt x="611" y="355"/>
                  </a:cubicBezTo>
                  <a:cubicBezTo>
                    <a:pt x="624" y="409"/>
                    <a:pt x="647" y="463"/>
                    <a:pt x="647" y="519"/>
                  </a:cubicBez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216" name="Freeform 104"/>
            <p:cNvSpPr>
              <a:spLocks/>
            </p:cNvSpPr>
            <p:nvPr/>
          </p:nvSpPr>
          <p:spPr bwMode="auto">
            <a:xfrm rot="10800000">
              <a:off x="4785" y="3249"/>
              <a:ext cx="647" cy="519"/>
            </a:xfrm>
            <a:custGeom>
              <a:avLst/>
              <a:gdLst>
                <a:gd name="T0" fmla="*/ 0 w 647"/>
                <a:gd name="T1" fmla="*/ 505 h 519"/>
                <a:gd name="T2" fmla="*/ 50 w 647"/>
                <a:gd name="T3" fmla="*/ 412 h 519"/>
                <a:gd name="T4" fmla="*/ 107 w 647"/>
                <a:gd name="T5" fmla="*/ 249 h 519"/>
                <a:gd name="T6" fmla="*/ 206 w 647"/>
                <a:gd name="T7" fmla="*/ 28 h 519"/>
                <a:gd name="T8" fmla="*/ 419 w 647"/>
                <a:gd name="T9" fmla="*/ 0 h 519"/>
                <a:gd name="T10" fmla="*/ 526 w 647"/>
                <a:gd name="T11" fmla="*/ 35 h 519"/>
                <a:gd name="T12" fmla="*/ 611 w 647"/>
                <a:gd name="T13" fmla="*/ 355 h 519"/>
                <a:gd name="T14" fmla="*/ 647 w 647"/>
                <a:gd name="T15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7" h="519">
                  <a:moveTo>
                    <a:pt x="0" y="505"/>
                  </a:moveTo>
                  <a:cubicBezTo>
                    <a:pt x="15" y="459"/>
                    <a:pt x="17" y="443"/>
                    <a:pt x="50" y="412"/>
                  </a:cubicBezTo>
                  <a:cubicBezTo>
                    <a:pt x="68" y="358"/>
                    <a:pt x="94" y="304"/>
                    <a:pt x="107" y="249"/>
                  </a:cubicBezTo>
                  <a:cubicBezTo>
                    <a:pt x="131" y="146"/>
                    <a:pt x="112" y="90"/>
                    <a:pt x="206" y="28"/>
                  </a:cubicBezTo>
                  <a:cubicBezTo>
                    <a:pt x="303" y="36"/>
                    <a:pt x="336" y="42"/>
                    <a:pt x="419" y="0"/>
                  </a:cubicBezTo>
                  <a:cubicBezTo>
                    <a:pt x="473" y="6"/>
                    <a:pt x="491" y="0"/>
                    <a:pt x="526" y="35"/>
                  </a:cubicBezTo>
                  <a:cubicBezTo>
                    <a:pt x="552" y="142"/>
                    <a:pt x="586" y="247"/>
                    <a:pt x="611" y="355"/>
                  </a:cubicBezTo>
                  <a:cubicBezTo>
                    <a:pt x="624" y="409"/>
                    <a:pt x="647" y="463"/>
                    <a:pt x="647" y="519"/>
                  </a:cubicBez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217" name="Freeform 105"/>
            <p:cNvSpPr>
              <a:spLocks/>
            </p:cNvSpPr>
            <p:nvPr/>
          </p:nvSpPr>
          <p:spPr bwMode="auto">
            <a:xfrm>
              <a:off x="4138" y="2730"/>
              <a:ext cx="647" cy="519"/>
            </a:xfrm>
            <a:custGeom>
              <a:avLst/>
              <a:gdLst>
                <a:gd name="T0" fmla="*/ 0 w 647"/>
                <a:gd name="T1" fmla="*/ 505 h 519"/>
                <a:gd name="T2" fmla="*/ 50 w 647"/>
                <a:gd name="T3" fmla="*/ 412 h 519"/>
                <a:gd name="T4" fmla="*/ 107 w 647"/>
                <a:gd name="T5" fmla="*/ 249 h 519"/>
                <a:gd name="T6" fmla="*/ 206 w 647"/>
                <a:gd name="T7" fmla="*/ 28 h 519"/>
                <a:gd name="T8" fmla="*/ 419 w 647"/>
                <a:gd name="T9" fmla="*/ 0 h 519"/>
                <a:gd name="T10" fmla="*/ 526 w 647"/>
                <a:gd name="T11" fmla="*/ 35 h 519"/>
                <a:gd name="T12" fmla="*/ 611 w 647"/>
                <a:gd name="T13" fmla="*/ 355 h 519"/>
                <a:gd name="T14" fmla="*/ 647 w 647"/>
                <a:gd name="T15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7" h="519">
                  <a:moveTo>
                    <a:pt x="0" y="505"/>
                  </a:moveTo>
                  <a:cubicBezTo>
                    <a:pt x="15" y="459"/>
                    <a:pt x="17" y="443"/>
                    <a:pt x="50" y="412"/>
                  </a:cubicBezTo>
                  <a:cubicBezTo>
                    <a:pt x="68" y="358"/>
                    <a:pt x="94" y="304"/>
                    <a:pt x="107" y="249"/>
                  </a:cubicBezTo>
                  <a:cubicBezTo>
                    <a:pt x="131" y="146"/>
                    <a:pt x="112" y="90"/>
                    <a:pt x="206" y="28"/>
                  </a:cubicBezTo>
                  <a:cubicBezTo>
                    <a:pt x="303" y="36"/>
                    <a:pt x="336" y="42"/>
                    <a:pt x="419" y="0"/>
                  </a:cubicBezTo>
                  <a:cubicBezTo>
                    <a:pt x="473" y="6"/>
                    <a:pt x="491" y="0"/>
                    <a:pt x="526" y="35"/>
                  </a:cubicBezTo>
                  <a:cubicBezTo>
                    <a:pt x="552" y="142"/>
                    <a:pt x="586" y="247"/>
                    <a:pt x="611" y="355"/>
                  </a:cubicBezTo>
                  <a:cubicBezTo>
                    <a:pt x="624" y="409"/>
                    <a:pt x="647" y="463"/>
                    <a:pt x="647" y="519"/>
                  </a:cubicBez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0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9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9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92" grpId="0"/>
      <p:bldP spid="90201" grpId="0" animBg="1"/>
      <p:bldP spid="90203" grpId="0"/>
      <p:bldP spid="902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19137"/>
          </a:xfrm>
        </p:spPr>
        <p:txBody>
          <a:bodyPr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Efektivní hodnota obecného průběhu</a:t>
            </a:r>
            <a:endParaRPr lang="cs-CZ" altLang="cs-CZ" sz="36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252413" y="981075"/>
            <a:ext cx="84963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Efektivní hodnota má obdobný význam jako střední hodnota, opět převádíme obecný průběh na hodnotu ustáleného stejnosměrného proudu. Efektivní hodnota se liší od střední hodnoty srovnávacím kritériem.</a:t>
            </a:r>
          </a:p>
        </p:txBody>
      </p:sp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250825" y="2420938"/>
            <a:ext cx="86423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efektivní hodnotu je kritériem stejná vykonaná práce.</a:t>
            </a:r>
          </a:p>
        </p:txBody>
      </p:sp>
      <p:sp>
        <p:nvSpPr>
          <p:cNvPr id="395272" name="Rectangle 8"/>
          <p:cNvSpPr>
            <a:spLocks noChangeArrowheads="1"/>
          </p:cNvSpPr>
          <p:nvPr/>
        </p:nvSpPr>
        <p:spPr bwMode="auto">
          <a:xfrm>
            <a:off x="323850" y="3141663"/>
            <a:ext cx="8496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Efektivní hodnota je vázána na střídavé obvody a je zásadní pro určení výkonu (elektrické práce) u časově proměnných průběhů.</a:t>
            </a:r>
          </a:p>
        </p:txBody>
      </p:sp>
      <p:sp>
        <p:nvSpPr>
          <p:cNvPr id="395273" name="Rectangle 9"/>
          <p:cNvSpPr>
            <a:spLocks noChangeArrowheads="1"/>
          </p:cNvSpPr>
          <p:nvPr/>
        </p:nvSpPr>
        <p:spPr bwMode="auto">
          <a:xfrm>
            <a:off x="323850" y="4149725"/>
            <a:ext cx="86407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Efektivní hodnota je udávána pro elektrická zařízení ve střídavých obvodech a efektivní hodnotu ukazují ampérmetry a voltmetry na střídavém rozsahu.</a:t>
            </a:r>
          </a:p>
        </p:txBody>
      </p:sp>
      <p:pic>
        <p:nvPicPr>
          <p:cNvPr id="395276" name="Picture 12" descr="MC90027969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229225"/>
            <a:ext cx="1824037" cy="139223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95278" name="Picture 14" descr="MC90034677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300663"/>
            <a:ext cx="1393825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81" name="Picture 17" descr="MC9003398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373688"/>
            <a:ext cx="985838" cy="129381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5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5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5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5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5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5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5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95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95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95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9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115888"/>
            <a:ext cx="8893175" cy="719137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Efektivní hodnota proudu (napětí) – I (U)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96291" name="Rectangle 3"/>
          <p:cNvSpPr>
            <a:spLocks noChangeArrowheads="1"/>
          </p:cNvSpPr>
          <p:nvPr/>
        </p:nvSpPr>
        <p:spPr bwMode="auto">
          <a:xfrm>
            <a:off x="180975" y="981075"/>
            <a:ext cx="87836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Pozn. Protože efektivní hodnota napětí a proudu je nejčastěji používaná veličina, nemá žádný index.</a:t>
            </a:r>
          </a:p>
        </p:txBody>
      </p:sp>
      <p:graphicFrame>
        <p:nvGraphicFramePr>
          <p:cNvPr id="3963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996877"/>
              </p:ext>
            </p:extLst>
          </p:nvPr>
        </p:nvGraphicFramePr>
        <p:xfrm>
          <a:off x="5580063" y="3244850"/>
          <a:ext cx="3384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13" name="Rovnice" r:id="rId3" imgW="1447560" imgH="203040" progId="Equation.3">
                  <p:embed/>
                </p:oleObj>
              </mc:Choice>
              <mc:Fallback>
                <p:oleObj name="Rovnice" r:id="rId3" imgW="144756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244850"/>
                        <a:ext cx="3384550" cy="4730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6307" name="Rectangle 19"/>
          <p:cNvSpPr>
            <a:spLocks noChangeArrowheads="1"/>
          </p:cNvSpPr>
          <p:nvPr/>
        </p:nvSpPr>
        <p:spPr bwMode="auto">
          <a:xfrm>
            <a:off x="287338" y="5822950"/>
            <a:ext cx="71643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Lze vyjádřit elektrickou práci graficky v daném průběhu ?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Ano, ale nejprve musíme umocnit proud </a:t>
            </a:r>
          </a:p>
        </p:txBody>
      </p:sp>
      <p:sp>
        <p:nvSpPr>
          <p:cNvPr id="396321" name="Rectangle 33"/>
          <p:cNvSpPr>
            <a:spLocks noChangeArrowheads="1"/>
          </p:cNvSpPr>
          <p:nvPr/>
        </p:nvSpPr>
        <p:spPr bwMode="auto">
          <a:xfrm>
            <a:off x="179388" y="1827213"/>
            <a:ext cx="8783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Nejjednodušší odvození je opět pro obdélníkový průběh</a:t>
            </a:r>
          </a:p>
        </p:txBody>
      </p:sp>
      <p:grpSp>
        <p:nvGrpSpPr>
          <p:cNvPr id="396350" name="Group 62"/>
          <p:cNvGrpSpPr>
            <a:grpSpLocks/>
          </p:cNvGrpSpPr>
          <p:nvPr/>
        </p:nvGrpSpPr>
        <p:grpSpPr bwMode="auto">
          <a:xfrm>
            <a:off x="250825" y="2349500"/>
            <a:ext cx="5257800" cy="3311525"/>
            <a:chOff x="158" y="1253"/>
            <a:chExt cx="3312" cy="2086"/>
          </a:xfrm>
        </p:grpSpPr>
        <p:sp>
          <p:nvSpPr>
            <p:cNvPr id="396293" name="Text Box 5"/>
            <p:cNvSpPr txBox="1">
              <a:spLocks noChangeAspect="1" noChangeArrowheads="1"/>
            </p:cNvSpPr>
            <p:nvPr/>
          </p:nvSpPr>
          <p:spPr bwMode="auto">
            <a:xfrm>
              <a:off x="3381" y="2479"/>
              <a:ext cx="8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t</a:t>
              </a:r>
            </a:p>
          </p:txBody>
        </p:sp>
        <p:grpSp>
          <p:nvGrpSpPr>
            <p:cNvPr id="396349" name="Group 61"/>
            <p:cNvGrpSpPr>
              <a:grpSpLocks/>
            </p:cNvGrpSpPr>
            <p:nvPr/>
          </p:nvGrpSpPr>
          <p:grpSpPr bwMode="auto">
            <a:xfrm>
              <a:off x="273" y="1298"/>
              <a:ext cx="3106" cy="1392"/>
              <a:chOff x="273" y="1298"/>
              <a:chExt cx="3106" cy="1392"/>
            </a:xfrm>
          </p:grpSpPr>
          <p:sp>
            <p:nvSpPr>
              <p:cNvPr id="396295" name="Line 7"/>
              <p:cNvSpPr>
                <a:spLocks noChangeAspect="1" noChangeShapeType="1"/>
              </p:cNvSpPr>
              <p:nvPr/>
            </p:nvSpPr>
            <p:spPr bwMode="auto">
              <a:xfrm>
                <a:off x="273" y="1298"/>
                <a:ext cx="0" cy="139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6296" name="Line 8"/>
              <p:cNvSpPr>
                <a:spLocks noChangeAspect="1" noChangeShapeType="1"/>
              </p:cNvSpPr>
              <p:nvPr/>
            </p:nvSpPr>
            <p:spPr bwMode="auto">
              <a:xfrm>
                <a:off x="273" y="2513"/>
                <a:ext cx="310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96297" name="Text Box 9"/>
            <p:cNvSpPr txBox="1">
              <a:spLocks noChangeAspect="1" noChangeArrowheads="1"/>
            </p:cNvSpPr>
            <p:nvPr/>
          </p:nvSpPr>
          <p:spPr bwMode="auto">
            <a:xfrm>
              <a:off x="158" y="1253"/>
              <a:ext cx="82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i</a:t>
              </a:r>
            </a:p>
          </p:txBody>
        </p:sp>
        <p:sp>
          <p:nvSpPr>
            <p:cNvPr id="396309" name="Line 21"/>
            <p:cNvSpPr>
              <a:spLocks noChangeShapeType="1"/>
            </p:cNvSpPr>
            <p:nvPr/>
          </p:nvSpPr>
          <p:spPr bwMode="auto">
            <a:xfrm>
              <a:off x="2154" y="2055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6310" name="Line 22"/>
            <p:cNvSpPr>
              <a:spLocks noChangeShapeType="1"/>
            </p:cNvSpPr>
            <p:nvPr/>
          </p:nvSpPr>
          <p:spPr bwMode="auto">
            <a:xfrm>
              <a:off x="2608" y="2055"/>
              <a:ext cx="0" cy="4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6311" name="Rectangle 23"/>
            <p:cNvSpPr>
              <a:spLocks noChangeArrowheads="1"/>
            </p:cNvSpPr>
            <p:nvPr/>
          </p:nvSpPr>
          <p:spPr bwMode="auto">
            <a:xfrm>
              <a:off x="2290" y="2173"/>
              <a:ext cx="3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I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max</a:t>
              </a:r>
            </a:p>
          </p:txBody>
        </p:sp>
        <p:sp>
          <p:nvSpPr>
            <p:cNvPr id="396312" name="Line 24"/>
            <p:cNvSpPr>
              <a:spLocks noChangeShapeType="1"/>
            </p:cNvSpPr>
            <p:nvPr/>
          </p:nvSpPr>
          <p:spPr bwMode="auto">
            <a:xfrm>
              <a:off x="997" y="2509"/>
              <a:ext cx="0" cy="453"/>
            </a:xfrm>
            <a:prstGeom prst="line">
              <a:avLst/>
            </a:prstGeom>
            <a:noFill/>
            <a:ln w="12700">
              <a:solidFill>
                <a:schemeClr val="bg2">
                  <a:lumMod val="75000"/>
                  <a:lumOff val="25000"/>
                </a:schemeClr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6313" name="Line 25"/>
            <p:cNvSpPr>
              <a:spLocks noChangeShapeType="1"/>
            </p:cNvSpPr>
            <p:nvPr/>
          </p:nvSpPr>
          <p:spPr bwMode="auto">
            <a:xfrm>
              <a:off x="260" y="3325"/>
              <a:ext cx="145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6314" name="Line 26"/>
            <p:cNvSpPr>
              <a:spLocks noChangeShapeType="1"/>
            </p:cNvSpPr>
            <p:nvPr/>
          </p:nvSpPr>
          <p:spPr bwMode="auto">
            <a:xfrm>
              <a:off x="272" y="2690"/>
              <a:ext cx="0" cy="63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6315" name="Rectangle 27"/>
            <p:cNvSpPr>
              <a:spLocks noChangeArrowheads="1"/>
            </p:cNvSpPr>
            <p:nvPr/>
          </p:nvSpPr>
          <p:spPr bwMode="auto">
            <a:xfrm>
              <a:off x="749" y="3120"/>
              <a:ext cx="22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T</a:t>
              </a:r>
              <a:endParaRPr lang="cs-CZ" altLang="cs-CZ" sz="18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endParaRPr>
            </a:p>
          </p:txBody>
        </p:sp>
        <p:sp>
          <p:nvSpPr>
            <p:cNvPr id="396316" name="Line 28"/>
            <p:cNvSpPr>
              <a:spLocks noChangeShapeType="1"/>
            </p:cNvSpPr>
            <p:nvPr/>
          </p:nvSpPr>
          <p:spPr bwMode="auto">
            <a:xfrm>
              <a:off x="703" y="2509"/>
              <a:ext cx="0" cy="5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6317" name="Line 29"/>
            <p:cNvSpPr>
              <a:spLocks noChangeShapeType="1"/>
            </p:cNvSpPr>
            <p:nvPr/>
          </p:nvSpPr>
          <p:spPr bwMode="auto">
            <a:xfrm>
              <a:off x="249" y="3098"/>
              <a:ext cx="4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6318" name="Rectangle 30"/>
            <p:cNvSpPr>
              <a:spLocks noChangeArrowheads="1"/>
            </p:cNvSpPr>
            <p:nvPr/>
          </p:nvSpPr>
          <p:spPr bwMode="auto">
            <a:xfrm>
              <a:off x="386" y="2871"/>
              <a:ext cx="22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t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1</a:t>
              </a:r>
            </a:p>
          </p:txBody>
        </p:sp>
        <p:grpSp>
          <p:nvGrpSpPr>
            <p:cNvPr id="396323" name="Group 35"/>
            <p:cNvGrpSpPr>
              <a:grpSpLocks/>
            </p:cNvGrpSpPr>
            <p:nvPr/>
          </p:nvGrpSpPr>
          <p:grpSpPr bwMode="auto">
            <a:xfrm>
              <a:off x="274" y="2073"/>
              <a:ext cx="2606" cy="882"/>
              <a:chOff x="274" y="1641"/>
              <a:chExt cx="2606" cy="882"/>
            </a:xfrm>
          </p:grpSpPr>
          <p:sp>
            <p:nvSpPr>
              <p:cNvPr id="396299" name="Freeform 11"/>
              <p:cNvSpPr>
                <a:spLocks noChangeAspect="1"/>
              </p:cNvSpPr>
              <p:nvPr/>
            </p:nvSpPr>
            <p:spPr bwMode="auto">
              <a:xfrm>
                <a:off x="274" y="1641"/>
                <a:ext cx="438" cy="439"/>
              </a:xfrm>
              <a:custGeom>
                <a:avLst/>
                <a:gdLst>
                  <a:gd name="T0" fmla="*/ 0 w 498"/>
                  <a:gd name="T1" fmla="*/ 499 h 499"/>
                  <a:gd name="T2" fmla="*/ 0 w 498"/>
                  <a:gd name="T3" fmla="*/ 0 h 499"/>
                  <a:gd name="T4" fmla="*/ 498 w 498"/>
                  <a:gd name="T5" fmla="*/ 0 h 499"/>
                  <a:gd name="T6" fmla="*/ 498 w 498"/>
                  <a:gd name="T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8" h="499">
                    <a:moveTo>
                      <a:pt x="0" y="499"/>
                    </a:moveTo>
                    <a:lnTo>
                      <a:pt x="0" y="0"/>
                    </a:lnTo>
                    <a:lnTo>
                      <a:pt x="498" y="0"/>
                    </a:lnTo>
                    <a:lnTo>
                      <a:pt x="498" y="499"/>
                    </a:lnTo>
                  </a:path>
                </a:pathLst>
              </a:custGeom>
              <a:noFill/>
              <a:ln w="50800" cap="flat" cmpd="sng">
                <a:solidFill>
                  <a:schemeClr val="bg2">
                    <a:lumMod val="75000"/>
                    <a:lumOff val="25000"/>
                  </a:schemeClr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6300" name="Freeform 12"/>
              <p:cNvSpPr>
                <a:spLocks noChangeAspect="1"/>
              </p:cNvSpPr>
              <p:nvPr/>
            </p:nvSpPr>
            <p:spPr bwMode="auto">
              <a:xfrm rot="10800000">
                <a:off x="1000" y="2084"/>
                <a:ext cx="439" cy="439"/>
              </a:xfrm>
              <a:custGeom>
                <a:avLst/>
                <a:gdLst>
                  <a:gd name="T0" fmla="*/ 0 w 498"/>
                  <a:gd name="T1" fmla="*/ 499 h 499"/>
                  <a:gd name="T2" fmla="*/ 0 w 498"/>
                  <a:gd name="T3" fmla="*/ 0 h 499"/>
                  <a:gd name="T4" fmla="*/ 498 w 498"/>
                  <a:gd name="T5" fmla="*/ 0 h 499"/>
                  <a:gd name="T6" fmla="*/ 498 w 498"/>
                  <a:gd name="T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8" h="499">
                    <a:moveTo>
                      <a:pt x="0" y="499"/>
                    </a:moveTo>
                    <a:lnTo>
                      <a:pt x="0" y="0"/>
                    </a:lnTo>
                    <a:lnTo>
                      <a:pt x="498" y="0"/>
                    </a:lnTo>
                    <a:lnTo>
                      <a:pt x="498" y="499"/>
                    </a:lnTo>
                  </a:path>
                </a:pathLst>
              </a:custGeom>
              <a:noFill/>
              <a:ln w="50800" cap="flat" cmpd="sng">
                <a:solidFill>
                  <a:schemeClr val="bg2">
                    <a:lumMod val="75000"/>
                    <a:lumOff val="25000"/>
                  </a:schemeClr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6301" name="Freeform 13"/>
              <p:cNvSpPr>
                <a:spLocks noChangeAspect="1"/>
              </p:cNvSpPr>
              <p:nvPr/>
            </p:nvSpPr>
            <p:spPr bwMode="auto">
              <a:xfrm>
                <a:off x="1724" y="1641"/>
                <a:ext cx="439" cy="439"/>
              </a:xfrm>
              <a:custGeom>
                <a:avLst/>
                <a:gdLst>
                  <a:gd name="T0" fmla="*/ 0 w 498"/>
                  <a:gd name="T1" fmla="*/ 499 h 499"/>
                  <a:gd name="T2" fmla="*/ 0 w 498"/>
                  <a:gd name="T3" fmla="*/ 0 h 499"/>
                  <a:gd name="T4" fmla="*/ 498 w 498"/>
                  <a:gd name="T5" fmla="*/ 0 h 499"/>
                  <a:gd name="T6" fmla="*/ 498 w 498"/>
                  <a:gd name="T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8" h="499">
                    <a:moveTo>
                      <a:pt x="0" y="499"/>
                    </a:moveTo>
                    <a:lnTo>
                      <a:pt x="0" y="0"/>
                    </a:lnTo>
                    <a:lnTo>
                      <a:pt x="498" y="0"/>
                    </a:lnTo>
                    <a:lnTo>
                      <a:pt x="498" y="499"/>
                    </a:lnTo>
                  </a:path>
                </a:pathLst>
              </a:custGeom>
              <a:noFill/>
              <a:ln w="50800" cap="flat" cmpd="sng">
                <a:solidFill>
                  <a:schemeClr val="bg2">
                    <a:lumMod val="75000"/>
                    <a:lumOff val="25000"/>
                  </a:schemeClr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6302" name="Line 14"/>
              <p:cNvSpPr>
                <a:spLocks noChangeShapeType="1"/>
              </p:cNvSpPr>
              <p:nvPr/>
            </p:nvSpPr>
            <p:spPr bwMode="auto">
              <a:xfrm>
                <a:off x="705" y="2087"/>
                <a:ext cx="295" cy="0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  <a:lumOff val="25000"/>
                  </a:schemeClr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6303" name="Line 15"/>
              <p:cNvSpPr>
                <a:spLocks noChangeShapeType="1"/>
              </p:cNvSpPr>
              <p:nvPr/>
            </p:nvSpPr>
            <p:spPr bwMode="auto">
              <a:xfrm>
                <a:off x="1430" y="2087"/>
                <a:ext cx="295" cy="0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  <a:lumOff val="25000"/>
                  </a:schemeClr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6304" name="Line 16"/>
              <p:cNvSpPr>
                <a:spLocks noChangeShapeType="1"/>
              </p:cNvSpPr>
              <p:nvPr/>
            </p:nvSpPr>
            <p:spPr bwMode="auto">
              <a:xfrm>
                <a:off x="2156" y="2087"/>
                <a:ext cx="295" cy="0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  <a:lumOff val="25000"/>
                  </a:schemeClr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6322" name="Freeform 34"/>
              <p:cNvSpPr>
                <a:spLocks noChangeAspect="1"/>
              </p:cNvSpPr>
              <p:nvPr/>
            </p:nvSpPr>
            <p:spPr bwMode="auto">
              <a:xfrm rot="10800000">
                <a:off x="2441" y="2084"/>
                <a:ext cx="439" cy="439"/>
              </a:xfrm>
              <a:custGeom>
                <a:avLst/>
                <a:gdLst>
                  <a:gd name="T0" fmla="*/ 0 w 498"/>
                  <a:gd name="T1" fmla="*/ 499 h 499"/>
                  <a:gd name="T2" fmla="*/ 0 w 498"/>
                  <a:gd name="T3" fmla="*/ 0 h 499"/>
                  <a:gd name="T4" fmla="*/ 498 w 498"/>
                  <a:gd name="T5" fmla="*/ 0 h 499"/>
                  <a:gd name="T6" fmla="*/ 498 w 498"/>
                  <a:gd name="T7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8" h="499">
                    <a:moveTo>
                      <a:pt x="0" y="499"/>
                    </a:moveTo>
                    <a:lnTo>
                      <a:pt x="0" y="0"/>
                    </a:lnTo>
                    <a:lnTo>
                      <a:pt x="498" y="0"/>
                    </a:lnTo>
                    <a:lnTo>
                      <a:pt x="498" y="499"/>
                    </a:lnTo>
                  </a:path>
                </a:pathLst>
              </a:custGeom>
              <a:noFill/>
              <a:ln w="50800" cap="flat" cmpd="sng">
                <a:solidFill>
                  <a:schemeClr val="bg2">
                    <a:lumMod val="75000"/>
                    <a:lumOff val="25000"/>
                  </a:schemeClr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96325" name="Line 37"/>
            <p:cNvSpPr>
              <a:spLocks noChangeShapeType="1"/>
            </p:cNvSpPr>
            <p:nvPr/>
          </p:nvSpPr>
          <p:spPr bwMode="auto">
            <a:xfrm>
              <a:off x="1722" y="2508"/>
              <a:ext cx="0" cy="8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6326" name="Line 38"/>
            <p:cNvSpPr>
              <a:spLocks noChangeShapeType="1"/>
            </p:cNvSpPr>
            <p:nvPr/>
          </p:nvSpPr>
          <p:spPr bwMode="auto">
            <a:xfrm>
              <a:off x="703" y="3098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6328" name="Line 40"/>
            <p:cNvSpPr>
              <a:spLocks noChangeShapeType="1"/>
            </p:cNvSpPr>
            <p:nvPr/>
          </p:nvSpPr>
          <p:spPr bwMode="auto">
            <a:xfrm>
              <a:off x="997" y="2961"/>
              <a:ext cx="0" cy="1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6329" name="Rectangle 41"/>
            <p:cNvSpPr>
              <a:spLocks noChangeArrowheads="1"/>
            </p:cNvSpPr>
            <p:nvPr/>
          </p:nvSpPr>
          <p:spPr bwMode="auto">
            <a:xfrm>
              <a:off x="704" y="2871"/>
              <a:ext cx="22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t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2</a:t>
              </a:r>
            </a:p>
          </p:txBody>
        </p:sp>
      </p:grpSp>
      <p:sp>
        <p:nvSpPr>
          <p:cNvPr id="396331" name="Rectangle 43"/>
          <p:cNvSpPr>
            <a:spLocks noChangeArrowheads="1"/>
          </p:cNvSpPr>
          <p:nvPr/>
        </p:nvSpPr>
        <p:spPr bwMode="auto">
          <a:xfrm>
            <a:off x="5364163" y="2530475"/>
            <a:ext cx="36718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Jak lze obecně matematicky vyjádřit elektrickou práci ?</a:t>
            </a:r>
          </a:p>
        </p:txBody>
      </p:sp>
      <p:grpSp>
        <p:nvGrpSpPr>
          <p:cNvPr id="396354" name="Group 66"/>
          <p:cNvGrpSpPr>
            <a:grpSpLocks/>
          </p:cNvGrpSpPr>
          <p:nvPr/>
        </p:nvGrpSpPr>
        <p:grpSpPr bwMode="auto">
          <a:xfrm>
            <a:off x="412750" y="2709863"/>
            <a:ext cx="3511550" cy="1657350"/>
            <a:chOff x="260" y="1707"/>
            <a:chExt cx="2212" cy="1044"/>
          </a:xfrm>
        </p:grpSpPr>
        <p:sp>
          <p:nvSpPr>
            <p:cNvPr id="396332" name="Line 44"/>
            <p:cNvSpPr>
              <a:spLocks noChangeShapeType="1"/>
            </p:cNvSpPr>
            <p:nvPr/>
          </p:nvSpPr>
          <p:spPr bwMode="auto">
            <a:xfrm flipV="1">
              <a:off x="272" y="1707"/>
              <a:ext cx="0" cy="10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6333" name="Line 45"/>
            <p:cNvSpPr>
              <a:spLocks noChangeShapeType="1"/>
            </p:cNvSpPr>
            <p:nvPr/>
          </p:nvSpPr>
          <p:spPr bwMode="auto">
            <a:xfrm flipV="1">
              <a:off x="703" y="1707"/>
              <a:ext cx="0" cy="10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6334" name="Line 46"/>
            <p:cNvSpPr>
              <a:spLocks noChangeShapeType="1"/>
            </p:cNvSpPr>
            <p:nvPr/>
          </p:nvSpPr>
          <p:spPr bwMode="auto">
            <a:xfrm flipV="1">
              <a:off x="1020" y="1707"/>
              <a:ext cx="0" cy="10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6335" name="Line 47"/>
            <p:cNvSpPr>
              <a:spLocks noChangeShapeType="1"/>
            </p:cNvSpPr>
            <p:nvPr/>
          </p:nvSpPr>
          <p:spPr bwMode="auto">
            <a:xfrm flipV="1">
              <a:off x="1429" y="1707"/>
              <a:ext cx="0" cy="10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6336" name="Line 48"/>
            <p:cNvSpPr>
              <a:spLocks noChangeShapeType="1"/>
            </p:cNvSpPr>
            <p:nvPr/>
          </p:nvSpPr>
          <p:spPr bwMode="auto">
            <a:xfrm flipV="1">
              <a:off x="1734" y="1707"/>
              <a:ext cx="0" cy="10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6337" name="Line 49"/>
            <p:cNvSpPr>
              <a:spLocks noChangeShapeType="1"/>
            </p:cNvSpPr>
            <p:nvPr/>
          </p:nvSpPr>
          <p:spPr bwMode="auto">
            <a:xfrm flipV="1">
              <a:off x="2154" y="1707"/>
              <a:ext cx="0" cy="10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6338" name="Line 50"/>
            <p:cNvSpPr>
              <a:spLocks noChangeShapeType="1"/>
            </p:cNvSpPr>
            <p:nvPr/>
          </p:nvSpPr>
          <p:spPr bwMode="auto">
            <a:xfrm>
              <a:off x="703" y="2750"/>
              <a:ext cx="31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6339" name="Line 51"/>
            <p:cNvSpPr>
              <a:spLocks noChangeShapeType="1"/>
            </p:cNvSpPr>
            <p:nvPr/>
          </p:nvSpPr>
          <p:spPr bwMode="auto">
            <a:xfrm>
              <a:off x="2155" y="2750"/>
              <a:ext cx="31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6340" name="Line 52"/>
            <p:cNvSpPr>
              <a:spLocks noChangeShapeType="1"/>
            </p:cNvSpPr>
            <p:nvPr/>
          </p:nvSpPr>
          <p:spPr bwMode="auto">
            <a:xfrm>
              <a:off x="1429" y="2750"/>
              <a:ext cx="31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6341" name="Line 53"/>
            <p:cNvSpPr>
              <a:spLocks noChangeShapeType="1"/>
            </p:cNvSpPr>
            <p:nvPr/>
          </p:nvSpPr>
          <p:spPr bwMode="auto">
            <a:xfrm>
              <a:off x="260" y="1707"/>
              <a:ext cx="453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6342" name="Line 54"/>
            <p:cNvSpPr>
              <a:spLocks noChangeShapeType="1"/>
            </p:cNvSpPr>
            <p:nvPr/>
          </p:nvSpPr>
          <p:spPr bwMode="auto">
            <a:xfrm>
              <a:off x="1008" y="1707"/>
              <a:ext cx="431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6343" name="Line 55"/>
            <p:cNvSpPr>
              <a:spLocks noChangeShapeType="1"/>
            </p:cNvSpPr>
            <p:nvPr/>
          </p:nvSpPr>
          <p:spPr bwMode="auto">
            <a:xfrm>
              <a:off x="1734" y="1707"/>
              <a:ext cx="431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96344" name="Line 56"/>
          <p:cNvSpPr>
            <a:spLocks noChangeShapeType="1"/>
          </p:cNvSpPr>
          <p:nvPr/>
        </p:nvSpPr>
        <p:spPr bwMode="auto">
          <a:xfrm>
            <a:off x="3419475" y="2709863"/>
            <a:ext cx="12969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6345" name="Rectangle 57"/>
          <p:cNvSpPr>
            <a:spLocks noChangeArrowheads="1"/>
          </p:cNvSpPr>
          <p:nvPr/>
        </p:nvSpPr>
        <p:spPr bwMode="auto">
          <a:xfrm>
            <a:off x="4067175" y="3154363"/>
            <a:ext cx="64928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800" b="1" baseline="30000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1800" b="1" baseline="-25000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max</a:t>
            </a:r>
          </a:p>
        </p:txBody>
      </p:sp>
      <p:sp>
        <p:nvSpPr>
          <p:cNvPr id="396346" name="Line 58"/>
          <p:cNvSpPr>
            <a:spLocks noChangeShapeType="1"/>
          </p:cNvSpPr>
          <p:nvPr/>
        </p:nvSpPr>
        <p:spPr bwMode="auto">
          <a:xfrm>
            <a:off x="4716463" y="2709863"/>
            <a:ext cx="0" cy="16557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396351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741592"/>
              </p:ext>
            </p:extLst>
          </p:nvPr>
        </p:nvGraphicFramePr>
        <p:xfrm>
          <a:off x="6467475" y="4578350"/>
          <a:ext cx="19208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14" name="Rovnice" r:id="rId5" imgW="596880" imgH="203040" progId="Equation.3">
                  <p:embed/>
                </p:oleObj>
              </mc:Choice>
              <mc:Fallback>
                <p:oleObj name="Rovnice" r:id="rId5" imgW="596880" imgH="20304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475" y="4578350"/>
                        <a:ext cx="1920875" cy="650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6352" name="Rectangle 64"/>
          <p:cNvSpPr>
            <a:spLocks noChangeArrowheads="1"/>
          </p:cNvSpPr>
          <p:nvPr/>
        </p:nvSpPr>
        <p:spPr bwMode="auto">
          <a:xfrm>
            <a:off x="6084888" y="4149725"/>
            <a:ext cx="2881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 daném případě platí: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6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6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6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39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6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6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6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6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0" grpId="0"/>
      <p:bldP spid="396344" grpId="0" animBg="1"/>
      <p:bldP spid="396345" grpId="0"/>
      <p:bldP spid="3963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115888"/>
            <a:ext cx="8893175" cy="719137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Efektivní hodnota proudu (napětí) – I (U)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180975" y="981075"/>
            <a:ext cx="878363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Vyjádřete graficky práci vykonanou daným průběhem za dobu jedné periody. </a:t>
            </a:r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179388" y="6021388"/>
            <a:ext cx="4464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Vyjádřete efektivní hodnotu daného průběhu a znázorněte graficky </a:t>
            </a:r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>
            <a:off x="179388" y="1827213"/>
            <a:ext cx="2952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Matematické vyjádření</a:t>
            </a:r>
          </a:p>
        </p:txBody>
      </p:sp>
      <p:sp>
        <p:nvSpPr>
          <p:cNvPr id="398371" name="Rectangle 35"/>
          <p:cNvSpPr>
            <a:spLocks noChangeArrowheads="1"/>
          </p:cNvSpPr>
          <p:nvPr/>
        </p:nvSpPr>
        <p:spPr bwMode="auto">
          <a:xfrm>
            <a:off x="5364163" y="2530475"/>
            <a:ext cx="36718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práci vykonanou efektivní hodnou musí platit:</a:t>
            </a:r>
          </a:p>
        </p:txBody>
      </p:sp>
      <p:grpSp>
        <p:nvGrpSpPr>
          <p:cNvPr id="398400" name="Group 64"/>
          <p:cNvGrpSpPr>
            <a:grpSpLocks/>
          </p:cNvGrpSpPr>
          <p:nvPr/>
        </p:nvGrpSpPr>
        <p:grpSpPr bwMode="auto">
          <a:xfrm>
            <a:off x="250825" y="2349500"/>
            <a:ext cx="5257800" cy="3311525"/>
            <a:chOff x="158" y="1480"/>
            <a:chExt cx="3312" cy="2086"/>
          </a:xfrm>
        </p:grpSpPr>
        <p:grpSp>
          <p:nvGrpSpPr>
            <p:cNvPr id="398399" name="Group 63"/>
            <p:cNvGrpSpPr>
              <a:grpSpLocks/>
            </p:cNvGrpSpPr>
            <p:nvPr/>
          </p:nvGrpSpPr>
          <p:grpSpPr bwMode="auto">
            <a:xfrm>
              <a:off x="158" y="1480"/>
              <a:ext cx="3312" cy="2086"/>
              <a:chOff x="158" y="1480"/>
              <a:chExt cx="3312" cy="2086"/>
            </a:xfrm>
          </p:grpSpPr>
          <p:grpSp>
            <p:nvGrpSpPr>
              <p:cNvPr id="398343" name="Group 7"/>
              <p:cNvGrpSpPr>
                <a:grpSpLocks/>
              </p:cNvGrpSpPr>
              <p:nvPr/>
            </p:nvGrpSpPr>
            <p:grpSpPr bwMode="auto">
              <a:xfrm>
                <a:off x="158" y="1480"/>
                <a:ext cx="3312" cy="2086"/>
                <a:chOff x="158" y="1253"/>
                <a:chExt cx="3312" cy="2086"/>
              </a:xfrm>
            </p:grpSpPr>
            <p:sp>
              <p:nvSpPr>
                <p:cNvPr id="398344" name="Text Box 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81" y="2479"/>
                  <a:ext cx="89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600" b="1">
                      <a:solidFill>
                        <a:schemeClr val="bg2"/>
                      </a:solidFill>
                      <a:effectLst/>
                    </a:rPr>
                    <a:t>t</a:t>
                  </a:r>
                </a:p>
              </p:txBody>
            </p:sp>
            <p:grpSp>
              <p:nvGrpSpPr>
                <p:cNvPr id="398345" name="Group 9"/>
                <p:cNvGrpSpPr>
                  <a:grpSpLocks/>
                </p:cNvGrpSpPr>
                <p:nvPr/>
              </p:nvGrpSpPr>
              <p:grpSpPr bwMode="auto">
                <a:xfrm>
                  <a:off x="273" y="1298"/>
                  <a:ext cx="3106" cy="1392"/>
                  <a:chOff x="273" y="1298"/>
                  <a:chExt cx="3106" cy="1392"/>
                </a:xfrm>
              </p:grpSpPr>
              <p:sp>
                <p:nvSpPr>
                  <p:cNvPr id="398346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3" y="1298"/>
                    <a:ext cx="0" cy="139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98347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3" y="2513"/>
                    <a:ext cx="310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sp>
              <p:nvSpPr>
                <p:cNvPr id="398348" name="Text Box 1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58" y="1253"/>
                  <a:ext cx="82" cy="2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 type="none" w="med" len="lg"/>
                      <a:tailEnd type="none" w="med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algn="l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600" b="1">
                      <a:solidFill>
                        <a:schemeClr val="bg2"/>
                      </a:solidFill>
                      <a:effectLst/>
                    </a:rPr>
                    <a:t>i</a:t>
                  </a:r>
                </a:p>
              </p:txBody>
            </p:sp>
            <p:sp>
              <p:nvSpPr>
                <p:cNvPr id="398349" name="Line 13"/>
                <p:cNvSpPr>
                  <a:spLocks noChangeShapeType="1"/>
                </p:cNvSpPr>
                <p:nvPr/>
              </p:nvSpPr>
              <p:spPr bwMode="auto">
                <a:xfrm>
                  <a:off x="2154" y="2055"/>
                  <a:ext cx="454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50" name="Line 14"/>
                <p:cNvSpPr>
                  <a:spLocks noChangeShapeType="1"/>
                </p:cNvSpPr>
                <p:nvPr/>
              </p:nvSpPr>
              <p:spPr bwMode="auto">
                <a:xfrm>
                  <a:off x="2608" y="2055"/>
                  <a:ext cx="0" cy="4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arrow" w="med" len="lg"/>
                  <a:tailEnd type="arrow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51" name="Rectangle 15"/>
                <p:cNvSpPr>
                  <a:spLocks noChangeArrowheads="1"/>
                </p:cNvSpPr>
                <p:nvPr/>
              </p:nvSpPr>
              <p:spPr bwMode="auto">
                <a:xfrm>
                  <a:off x="2290" y="2173"/>
                  <a:ext cx="317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36000" bIns="36000">
                  <a:spAutoFit/>
                </a:bodyPr>
                <a:lstStyle>
                  <a:lvl1pPr algn="l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1pPr>
                  <a:lvl2pPr marL="742950" indent="-285750" algn="l">
                    <a:buClr>
                      <a:schemeClr val="accent2"/>
                    </a:buClr>
                    <a:defRPr sz="24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2pPr>
                  <a:lvl3pPr marL="1143000" indent="-228600" algn="l">
                    <a:buClr>
                      <a:schemeClr val="tx2"/>
                    </a:buClr>
                    <a:defRPr sz="20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3pPr>
                  <a:lvl4pPr marL="1600200" indent="-228600" algn="l">
                    <a:buClr>
                      <a:schemeClr val="accent2"/>
                    </a:buClr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9pPr>
                </a:lstStyle>
                <a:p>
                  <a:pPr algn="r">
                    <a:buFont typeface="Wingdings" panose="05000000000000000000" pitchFamily="2" charset="2"/>
                    <a:buNone/>
                  </a:pPr>
                  <a:r>
                    <a:rPr lang="cs-CZ" altLang="cs-CZ" sz="1800" b="1" dirty="0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effectLst/>
                      <a:latin typeface="Arial Unicode MS" panose="020B0604020202020204" pitchFamily="34" charset="-128"/>
                    </a:rPr>
                    <a:t>I</a:t>
                  </a:r>
                  <a:r>
                    <a:rPr lang="cs-CZ" altLang="cs-CZ" sz="1800" b="1" baseline="-25000" dirty="0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effectLst/>
                      <a:latin typeface="Arial Unicode MS" panose="020B0604020202020204" pitchFamily="34" charset="-128"/>
                    </a:rPr>
                    <a:t>max</a:t>
                  </a:r>
                </a:p>
              </p:txBody>
            </p:sp>
            <p:sp>
              <p:nvSpPr>
                <p:cNvPr id="398352" name="Line 16"/>
                <p:cNvSpPr>
                  <a:spLocks noChangeShapeType="1"/>
                </p:cNvSpPr>
                <p:nvPr/>
              </p:nvSpPr>
              <p:spPr bwMode="auto">
                <a:xfrm>
                  <a:off x="997" y="2509"/>
                  <a:ext cx="0" cy="4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53" name="Line 17"/>
                <p:cNvSpPr>
                  <a:spLocks noChangeShapeType="1"/>
                </p:cNvSpPr>
                <p:nvPr/>
              </p:nvSpPr>
              <p:spPr bwMode="auto">
                <a:xfrm>
                  <a:off x="260" y="3325"/>
                  <a:ext cx="145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arrow" w="med" len="lg"/>
                  <a:tailEnd type="arrow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54" name="Line 18"/>
                <p:cNvSpPr>
                  <a:spLocks noChangeShapeType="1"/>
                </p:cNvSpPr>
                <p:nvPr/>
              </p:nvSpPr>
              <p:spPr bwMode="auto">
                <a:xfrm>
                  <a:off x="272" y="2690"/>
                  <a:ext cx="0" cy="63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55" name="Rectangle 19"/>
                <p:cNvSpPr>
                  <a:spLocks noChangeArrowheads="1"/>
                </p:cNvSpPr>
                <p:nvPr/>
              </p:nvSpPr>
              <p:spPr bwMode="auto">
                <a:xfrm>
                  <a:off x="749" y="3120"/>
                  <a:ext cx="226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36000" bIns="36000">
                  <a:spAutoFit/>
                </a:bodyPr>
                <a:lstStyle>
                  <a:lvl1pPr algn="l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1pPr>
                  <a:lvl2pPr marL="742950" indent="-285750" algn="l">
                    <a:buClr>
                      <a:schemeClr val="accent2"/>
                    </a:buClr>
                    <a:defRPr sz="24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2pPr>
                  <a:lvl3pPr marL="1143000" indent="-228600" algn="l">
                    <a:buClr>
                      <a:schemeClr val="tx2"/>
                    </a:buClr>
                    <a:defRPr sz="20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3pPr>
                  <a:lvl4pPr marL="1600200" indent="-228600" algn="l">
                    <a:buClr>
                      <a:schemeClr val="accent2"/>
                    </a:buClr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  <a:latin typeface="Arial Unicode MS" panose="020B0604020202020204" pitchFamily="34" charset="-128"/>
                    </a:rPr>
                    <a:t>T</a:t>
                  </a:r>
                  <a:endParaRPr lang="cs-CZ" altLang="cs-CZ" sz="1800" b="1" baseline="-25000">
                    <a:solidFill>
                      <a:schemeClr val="bg2"/>
                    </a:solidFill>
                    <a:effectLst/>
                    <a:latin typeface="Arial Unicode MS" panose="020B0604020202020204" pitchFamily="34" charset="-128"/>
                  </a:endParaRPr>
                </a:p>
              </p:txBody>
            </p:sp>
            <p:sp>
              <p:nvSpPr>
                <p:cNvPr id="398356" name="Line 20"/>
                <p:cNvSpPr>
                  <a:spLocks noChangeShapeType="1"/>
                </p:cNvSpPr>
                <p:nvPr/>
              </p:nvSpPr>
              <p:spPr bwMode="auto">
                <a:xfrm>
                  <a:off x="703" y="2509"/>
                  <a:ext cx="0" cy="589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57" name="Line 21"/>
                <p:cNvSpPr>
                  <a:spLocks noChangeShapeType="1"/>
                </p:cNvSpPr>
                <p:nvPr/>
              </p:nvSpPr>
              <p:spPr bwMode="auto">
                <a:xfrm>
                  <a:off x="249" y="3098"/>
                  <a:ext cx="454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arrow" w="med" len="lg"/>
                  <a:tailEnd type="arrow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58" name="Rectangle 22"/>
                <p:cNvSpPr>
                  <a:spLocks noChangeArrowheads="1"/>
                </p:cNvSpPr>
                <p:nvPr/>
              </p:nvSpPr>
              <p:spPr bwMode="auto">
                <a:xfrm>
                  <a:off x="386" y="2871"/>
                  <a:ext cx="226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36000" bIns="36000">
                  <a:spAutoFit/>
                </a:bodyPr>
                <a:lstStyle>
                  <a:lvl1pPr algn="l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1pPr>
                  <a:lvl2pPr marL="742950" indent="-285750" algn="l">
                    <a:buClr>
                      <a:schemeClr val="accent2"/>
                    </a:buClr>
                    <a:defRPr sz="24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2pPr>
                  <a:lvl3pPr marL="1143000" indent="-228600" algn="l">
                    <a:buClr>
                      <a:schemeClr val="tx2"/>
                    </a:buClr>
                    <a:defRPr sz="20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3pPr>
                  <a:lvl4pPr marL="1600200" indent="-228600" algn="l">
                    <a:buClr>
                      <a:schemeClr val="accent2"/>
                    </a:buClr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  <a:latin typeface="Arial Unicode MS" panose="020B0604020202020204" pitchFamily="34" charset="-128"/>
                    </a:rPr>
                    <a:t>t</a:t>
                  </a:r>
                  <a:r>
                    <a:rPr lang="cs-CZ" altLang="cs-CZ" sz="1800" b="1" baseline="-25000">
                      <a:solidFill>
                        <a:schemeClr val="bg2"/>
                      </a:solidFill>
                      <a:effectLst/>
                      <a:latin typeface="Arial Unicode MS" panose="020B0604020202020204" pitchFamily="34" charset="-128"/>
                    </a:rPr>
                    <a:t>1</a:t>
                  </a:r>
                </a:p>
              </p:txBody>
            </p:sp>
            <p:grpSp>
              <p:nvGrpSpPr>
                <p:cNvPr id="398359" name="Group 23"/>
                <p:cNvGrpSpPr>
                  <a:grpSpLocks/>
                </p:cNvGrpSpPr>
                <p:nvPr/>
              </p:nvGrpSpPr>
              <p:grpSpPr bwMode="auto">
                <a:xfrm>
                  <a:off x="274" y="2073"/>
                  <a:ext cx="2606" cy="882"/>
                  <a:chOff x="274" y="1641"/>
                  <a:chExt cx="2606" cy="882"/>
                </a:xfrm>
              </p:grpSpPr>
              <p:sp>
                <p:nvSpPr>
                  <p:cNvPr id="398360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74" y="1641"/>
                    <a:ext cx="438" cy="439"/>
                  </a:xfrm>
                  <a:custGeom>
                    <a:avLst/>
                    <a:gdLst>
                      <a:gd name="T0" fmla="*/ 0 w 498"/>
                      <a:gd name="T1" fmla="*/ 499 h 499"/>
                      <a:gd name="T2" fmla="*/ 0 w 498"/>
                      <a:gd name="T3" fmla="*/ 0 h 499"/>
                      <a:gd name="T4" fmla="*/ 498 w 498"/>
                      <a:gd name="T5" fmla="*/ 0 h 499"/>
                      <a:gd name="T6" fmla="*/ 498 w 498"/>
                      <a:gd name="T7" fmla="*/ 499 h 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8" h="499">
                        <a:moveTo>
                          <a:pt x="0" y="499"/>
                        </a:moveTo>
                        <a:lnTo>
                          <a:pt x="0" y="0"/>
                        </a:lnTo>
                        <a:lnTo>
                          <a:pt x="498" y="0"/>
                        </a:lnTo>
                        <a:lnTo>
                          <a:pt x="498" y="499"/>
                        </a:lnTo>
                      </a:path>
                    </a:pathLst>
                  </a:custGeom>
                  <a:noFill/>
                  <a:ln w="50800" cap="flat" cmpd="sng">
                    <a:solidFill>
                      <a:schemeClr val="bg2">
                        <a:lumMod val="75000"/>
                        <a:lumOff val="25000"/>
                      </a:schemeClr>
                    </a:solidFill>
                    <a:prstDash val="solid"/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98361" name="Freeform 25"/>
                  <p:cNvSpPr>
                    <a:spLocks noChangeAspect="1"/>
                  </p:cNvSpPr>
                  <p:nvPr/>
                </p:nvSpPr>
                <p:spPr bwMode="auto">
                  <a:xfrm rot="10800000">
                    <a:off x="1000" y="2084"/>
                    <a:ext cx="439" cy="439"/>
                  </a:xfrm>
                  <a:custGeom>
                    <a:avLst/>
                    <a:gdLst>
                      <a:gd name="T0" fmla="*/ 0 w 498"/>
                      <a:gd name="T1" fmla="*/ 499 h 499"/>
                      <a:gd name="T2" fmla="*/ 0 w 498"/>
                      <a:gd name="T3" fmla="*/ 0 h 499"/>
                      <a:gd name="T4" fmla="*/ 498 w 498"/>
                      <a:gd name="T5" fmla="*/ 0 h 499"/>
                      <a:gd name="T6" fmla="*/ 498 w 498"/>
                      <a:gd name="T7" fmla="*/ 499 h 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8" h="499">
                        <a:moveTo>
                          <a:pt x="0" y="499"/>
                        </a:moveTo>
                        <a:lnTo>
                          <a:pt x="0" y="0"/>
                        </a:lnTo>
                        <a:lnTo>
                          <a:pt x="498" y="0"/>
                        </a:lnTo>
                        <a:lnTo>
                          <a:pt x="498" y="499"/>
                        </a:lnTo>
                      </a:path>
                    </a:pathLst>
                  </a:custGeom>
                  <a:noFill/>
                  <a:ln w="50800" cap="flat" cmpd="sng">
                    <a:solidFill>
                      <a:schemeClr val="bg2">
                        <a:lumMod val="75000"/>
                        <a:lumOff val="25000"/>
                      </a:schemeClr>
                    </a:solidFill>
                    <a:prstDash val="solid"/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98362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1724" y="1641"/>
                    <a:ext cx="439" cy="439"/>
                  </a:xfrm>
                  <a:custGeom>
                    <a:avLst/>
                    <a:gdLst>
                      <a:gd name="T0" fmla="*/ 0 w 498"/>
                      <a:gd name="T1" fmla="*/ 499 h 499"/>
                      <a:gd name="T2" fmla="*/ 0 w 498"/>
                      <a:gd name="T3" fmla="*/ 0 h 499"/>
                      <a:gd name="T4" fmla="*/ 498 w 498"/>
                      <a:gd name="T5" fmla="*/ 0 h 499"/>
                      <a:gd name="T6" fmla="*/ 498 w 498"/>
                      <a:gd name="T7" fmla="*/ 499 h 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8" h="499">
                        <a:moveTo>
                          <a:pt x="0" y="499"/>
                        </a:moveTo>
                        <a:lnTo>
                          <a:pt x="0" y="0"/>
                        </a:lnTo>
                        <a:lnTo>
                          <a:pt x="498" y="0"/>
                        </a:lnTo>
                        <a:lnTo>
                          <a:pt x="498" y="499"/>
                        </a:lnTo>
                      </a:path>
                    </a:pathLst>
                  </a:custGeom>
                  <a:noFill/>
                  <a:ln w="50800" cap="flat" cmpd="sng">
                    <a:solidFill>
                      <a:schemeClr val="bg2">
                        <a:lumMod val="75000"/>
                        <a:lumOff val="25000"/>
                      </a:schemeClr>
                    </a:solidFill>
                    <a:prstDash val="solid"/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9836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705" y="2087"/>
                    <a:ext cx="29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>
                        <a:lumMod val="75000"/>
                        <a:lumOff val="25000"/>
                      </a:schemeClr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9836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430" y="2087"/>
                    <a:ext cx="29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>
                        <a:lumMod val="75000"/>
                        <a:lumOff val="25000"/>
                      </a:schemeClr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9836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156" y="2087"/>
                    <a:ext cx="29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>
                        <a:lumMod val="75000"/>
                        <a:lumOff val="25000"/>
                      </a:schemeClr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98366" name="Freeform 30"/>
                  <p:cNvSpPr>
                    <a:spLocks noChangeAspect="1"/>
                  </p:cNvSpPr>
                  <p:nvPr/>
                </p:nvSpPr>
                <p:spPr bwMode="auto">
                  <a:xfrm rot="10800000">
                    <a:off x="2441" y="2084"/>
                    <a:ext cx="439" cy="439"/>
                  </a:xfrm>
                  <a:custGeom>
                    <a:avLst/>
                    <a:gdLst>
                      <a:gd name="T0" fmla="*/ 0 w 498"/>
                      <a:gd name="T1" fmla="*/ 499 h 499"/>
                      <a:gd name="T2" fmla="*/ 0 w 498"/>
                      <a:gd name="T3" fmla="*/ 0 h 499"/>
                      <a:gd name="T4" fmla="*/ 498 w 498"/>
                      <a:gd name="T5" fmla="*/ 0 h 499"/>
                      <a:gd name="T6" fmla="*/ 498 w 498"/>
                      <a:gd name="T7" fmla="*/ 499 h 4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8" h="499">
                        <a:moveTo>
                          <a:pt x="0" y="499"/>
                        </a:moveTo>
                        <a:lnTo>
                          <a:pt x="0" y="0"/>
                        </a:lnTo>
                        <a:lnTo>
                          <a:pt x="498" y="0"/>
                        </a:lnTo>
                        <a:lnTo>
                          <a:pt x="498" y="499"/>
                        </a:lnTo>
                      </a:path>
                    </a:pathLst>
                  </a:custGeom>
                  <a:noFill/>
                  <a:ln w="50800" cap="flat" cmpd="sng">
                    <a:solidFill>
                      <a:schemeClr val="bg2">
                        <a:lumMod val="75000"/>
                        <a:lumOff val="25000"/>
                      </a:schemeClr>
                    </a:solidFill>
                    <a:prstDash val="solid"/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sp>
              <p:nvSpPr>
                <p:cNvPr id="398367" name="Line 31"/>
                <p:cNvSpPr>
                  <a:spLocks noChangeShapeType="1"/>
                </p:cNvSpPr>
                <p:nvPr/>
              </p:nvSpPr>
              <p:spPr bwMode="auto">
                <a:xfrm>
                  <a:off x="1722" y="2508"/>
                  <a:ext cx="0" cy="81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68" name="Line 32"/>
                <p:cNvSpPr>
                  <a:spLocks noChangeShapeType="1"/>
                </p:cNvSpPr>
                <p:nvPr/>
              </p:nvSpPr>
              <p:spPr bwMode="auto">
                <a:xfrm>
                  <a:off x="703" y="3098"/>
                  <a:ext cx="27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arrow" w="med" len="lg"/>
                  <a:tailEnd type="arrow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69" name="Line 33"/>
                <p:cNvSpPr>
                  <a:spLocks noChangeShapeType="1"/>
                </p:cNvSpPr>
                <p:nvPr/>
              </p:nvSpPr>
              <p:spPr bwMode="auto">
                <a:xfrm>
                  <a:off x="997" y="2961"/>
                  <a:ext cx="0" cy="13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70" name="Rectangle 34"/>
                <p:cNvSpPr>
                  <a:spLocks noChangeArrowheads="1"/>
                </p:cNvSpPr>
                <p:nvPr/>
              </p:nvSpPr>
              <p:spPr bwMode="auto">
                <a:xfrm>
                  <a:off x="704" y="2871"/>
                  <a:ext cx="226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36000" bIns="36000">
                  <a:spAutoFit/>
                </a:bodyPr>
                <a:lstStyle>
                  <a:lvl1pPr algn="l"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1pPr>
                  <a:lvl2pPr marL="742950" indent="-285750" algn="l">
                    <a:buClr>
                      <a:schemeClr val="accent2"/>
                    </a:buClr>
                    <a:defRPr sz="24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2pPr>
                  <a:lvl3pPr marL="1143000" indent="-228600" algn="l">
                    <a:buClr>
                      <a:schemeClr val="tx2"/>
                    </a:buClr>
                    <a:defRPr sz="20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3pPr>
                  <a:lvl4pPr marL="1600200" indent="-228600" algn="l">
                    <a:buClr>
                      <a:schemeClr val="accent2"/>
                    </a:buClr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n"/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</a:defRPr>
                  </a:lvl9pPr>
                </a:lstStyle>
                <a:p>
                  <a:pPr algn="ctr">
                    <a:buFont typeface="Wingdings" panose="05000000000000000000" pitchFamily="2" charset="2"/>
                    <a:buNone/>
                  </a:pPr>
                  <a:r>
                    <a:rPr lang="cs-CZ" altLang="cs-CZ" sz="1800" b="1">
                      <a:solidFill>
                        <a:schemeClr val="bg2"/>
                      </a:solidFill>
                      <a:effectLst/>
                      <a:latin typeface="Arial Unicode MS" panose="020B0604020202020204" pitchFamily="34" charset="-128"/>
                    </a:rPr>
                    <a:t>t</a:t>
                  </a:r>
                  <a:r>
                    <a:rPr lang="cs-CZ" altLang="cs-CZ" sz="1800" b="1" baseline="-25000">
                      <a:solidFill>
                        <a:schemeClr val="bg2"/>
                      </a:solidFill>
                      <a:effectLst/>
                      <a:latin typeface="Arial Unicode MS" panose="020B0604020202020204" pitchFamily="34" charset="-128"/>
                    </a:rPr>
                    <a:t>2</a:t>
                  </a:r>
                </a:p>
              </p:txBody>
            </p:sp>
          </p:grpSp>
          <p:grpSp>
            <p:nvGrpSpPr>
              <p:cNvPr id="398372" name="Group 36"/>
              <p:cNvGrpSpPr>
                <a:grpSpLocks/>
              </p:cNvGrpSpPr>
              <p:nvPr/>
            </p:nvGrpSpPr>
            <p:grpSpPr bwMode="auto">
              <a:xfrm>
                <a:off x="260" y="1707"/>
                <a:ext cx="2212" cy="1044"/>
                <a:chOff x="260" y="1707"/>
                <a:chExt cx="2212" cy="1044"/>
              </a:xfrm>
            </p:grpSpPr>
            <p:sp>
              <p:nvSpPr>
                <p:cNvPr id="39837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72" y="1707"/>
                  <a:ext cx="0" cy="1044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7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703" y="1707"/>
                  <a:ext cx="0" cy="1044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7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020" y="1707"/>
                  <a:ext cx="0" cy="1044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7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429" y="1707"/>
                  <a:ext cx="0" cy="1044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77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734" y="1707"/>
                  <a:ext cx="0" cy="1044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78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154" y="1707"/>
                  <a:ext cx="0" cy="1044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79" name="Line 43"/>
                <p:cNvSpPr>
                  <a:spLocks noChangeShapeType="1"/>
                </p:cNvSpPr>
                <p:nvPr/>
              </p:nvSpPr>
              <p:spPr bwMode="auto">
                <a:xfrm>
                  <a:off x="703" y="2750"/>
                  <a:ext cx="317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80" name="Line 44"/>
                <p:cNvSpPr>
                  <a:spLocks noChangeShapeType="1"/>
                </p:cNvSpPr>
                <p:nvPr/>
              </p:nvSpPr>
              <p:spPr bwMode="auto">
                <a:xfrm>
                  <a:off x="2155" y="2750"/>
                  <a:ext cx="317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81" name="Line 45"/>
                <p:cNvSpPr>
                  <a:spLocks noChangeShapeType="1"/>
                </p:cNvSpPr>
                <p:nvPr/>
              </p:nvSpPr>
              <p:spPr bwMode="auto">
                <a:xfrm>
                  <a:off x="1429" y="2750"/>
                  <a:ext cx="317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82" name="Line 46"/>
                <p:cNvSpPr>
                  <a:spLocks noChangeShapeType="1"/>
                </p:cNvSpPr>
                <p:nvPr/>
              </p:nvSpPr>
              <p:spPr bwMode="auto">
                <a:xfrm>
                  <a:off x="260" y="1707"/>
                  <a:ext cx="453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83" name="Line 47"/>
                <p:cNvSpPr>
                  <a:spLocks noChangeShapeType="1"/>
                </p:cNvSpPr>
                <p:nvPr/>
              </p:nvSpPr>
              <p:spPr bwMode="auto">
                <a:xfrm>
                  <a:off x="1008" y="1707"/>
                  <a:ext cx="431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98384" name="Line 48"/>
                <p:cNvSpPr>
                  <a:spLocks noChangeShapeType="1"/>
                </p:cNvSpPr>
                <p:nvPr/>
              </p:nvSpPr>
              <p:spPr bwMode="auto">
                <a:xfrm>
                  <a:off x="1734" y="1707"/>
                  <a:ext cx="431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398385" name="Line 49"/>
            <p:cNvSpPr>
              <a:spLocks noChangeShapeType="1"/>
            </p:cNvSpPr>
            <p:nvPr/>
          </p:nvSpPr>
          <p:spPr bwMode="auto">
            <a:xfrm>
              <a:off x="2154" y="1707"/>
              <a:ext cx="81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98386" name="Rectangle 50"/>
            <p:cNvSpPr>
              <a:spLocks noChangeArrowheads="1"/>
            </p:cNvSpPr>
            <p:nvPr/>
          </p:nvSpPr>
          <p:spPr bwMode="auto">
            <a:xfrm>
              <a:off x="2925" y="2069"/>
              <a:ext cx="40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rgbClr val="FF0000"/>
                  </a:solidFill>
                  <a:effectLst/>
                  <a:latin typeface="Arial Unicode MS" panose="020B0604020202020204" pitchFamily="34" charset="-128"/>
                </a:rPr>
                <a:t>I</a:t>
              </a:r>
              <a:r>
                <a:rPr lang="cs-CZ" altLang="cs-CZ" sz="1800" b="1" baseline="30000">
                  <a:solidFill>
                    <a:srgbClr val="FF0000"/>
                  </a:solidFill>
                  <a:effectLst/>
                  <a:latin typeface="Arial Unicode MS" panose="020B0604020202020204" pitchFamily="34" charset="-128"/>
                </a:rPr>
                <a:t>2</a:t>
              </a:r>
              <a:r>
                <a:rPr lang="cs-CZ" altLang="cs-CZ" sz="1800" b="1" baseline="-25000">
                  <a:solidFill>
                    <a:srgbClr val="FF0000"/>
                  </a:solidFill>
                  <a:effectLst/>
                  <a:latin typeface="Arial Unicode MS" panose="020B0604020202020204" pitchFamily="34" charset="-128"/>
                </a:rPr>
                <a:t>max</a:t>
              </a:r>
            </a:p>
          </p:txBody>
        </p:sp>
        <p:sp>
          <p:nvSpPr>
            <p:cNvPr id="398387" name="Line 51"/>
            <p:cNvSpPr>
              <a:spLocks noChangeShapeType="1"/>
            </p:cNvSpPr>
            <p:nvPr/>
          </p:nvSpPr>
          <p:spPr bwMode="auto">
            <a:xfrm>
              <a:off x="2971" y="1707"/>
              <a:ext cx="0" cy="104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39838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232030"/>
              </p:ext>
            </p:extLst>
          </p:nvPr>
        </p:nvGraphicFramePr>
        <p:xfrm>
          <a:off x="3059113" y="1657350"/>
          <a:ext cx="23050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22" name="Rovnice" r:id="rId3" imgW="939600" imgH="241200" progId="Equation.3">
                  <p:embed/>
                </p:oleObj>
              </mc:Choice>
              <mc:Fallback>
                <p:oleObj name="Rovnice" r:id="rId3" imgW="939600" imgH="2412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657350"/>
                        <a:ext cx="2305050" cy="587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89" name="Rectangle 53"/>
          <p:cNvSpPr>
            <a:spLocks noChangeArrowheads="1"/>
          </p:cNvSpPr>
          <p:nvPr/>
        </p:nvSpPr>
        <p:spPr bwMode="auto">
          <a:xfrm>
            <a:off x="6084888" y="4149725"/>
            <a:ext cx="1727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 dosazení</a:t>
            </a:r>
          </a:p>
        </p:txBody>
      </p:sp>
      <p:grpSp>
        <p:nvGrpSpPr>
          <p:cNvPr id="398392" name="Group 56"/>
          <p:cNvGrpSpPr>
            <a:grpSpLocks/>
          </p:cNvGrpSpPr>
          <p:nvPr/>
        </p:nvGrpSpPr>
        <p:grpSpPr bwMode="auto">
          <a:xfrm>
            <a:off x="468313" y="2708275"/>
            <a:ext cx="1800225" cy="1657350"/>
            <a:chOff x="295" y="1706"/>
            <a:chExt cx="1134" cy="1044"/>
          </a:xfrm>
        </p:grpSpPr>
        <p:sp>
          <p:nvSpPr>
            <p:cNvPr id="398390" name="Rectangle 54" descr="Široký šikmo nahoru"/>
            <p:cNvSpPr>
              <a:spLocks noChangeArrowheads="1"/>
            </p:cNvSpPr>
            <p:nvPr/>
          </p:nvSpPr>
          <p:spPr bwMode="auto">
            <a:xfrm>
              <a:off x="295" y="1706"/>
              <a:ext cx="408" cy="1044"/>
            </a:xfrm>
            <a:prstGeom prst="rect">
              <a:avLst/>
            </a:prstGeom>
            <a:pattFill prst="wdUpDiag">
              <a:fgClr>
                <a:srgbClr val="FFFF00">
                  <a:alpha val="70000"/>
                </a:srgbClr>
              </a:fgClr>
              <a:bgClr>
                <a:srgbClr val="FF0000">
                  <a:alpha val="70000"/>
                </a:srgb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98391" name="Rectangle 55" descr="Široký šikmo nahoru"/>
            <p:cNvSpPr>
              <a:spLocks noChangeArrowheads="1"/>
            </p:cNvSpPr>
            <p:nvPr/>
          </p:nvSpPr>
          <p:spPr bwMode="auto">
            <a:xfrm>
              <a:off x="1021" y="1706"/>
              <a:ext cx="408" cy="1044"/>
            </a:xfrm>
            <a:prstGeom prst="rect">
              <a:avLst/>
            </a:prstGeom>
            <a:pattFill prst="wdUpDiag">
              <a:fgClr>
                <a:srgbClr val="FFFF00">
                  <a:alpha val="70000"/>
                </a:srgbClr>
              </a:fgClr>
              <a:bgClr>
                <a:srgbClr val="FF0000">
                  <a:alpha val="70000"/>
                </a:srgb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aphicFrame>
        <p:nvGraphicFramePr>
          <p:cNvPr id="39839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105976"/>
              </p:ext>
            </p:extLst>
          </p:nvPr>
        </p:nvGraphicFramePr>
        <p:xfrm>
          <a:off x="6365875" y="3213100"/>
          <a:ext cx="13081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23" name="Rovnice" r:id="rId5" imgW="533160" imgH="241200" progId="Equation.3">
                  <p:embed/>
                </p:oleObj>
              </mc:Choice>
              <mc:Fallback>
                <p:oleObj name="Rovnice" r:id="rId5" imgW="533160" imgH="2412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3213100"/>
                        <a:ext cx="1308100" cy="587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9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32748"/>
              </p:ext>
            </p:extLst>
          </p:nvPr>
        </p:nvGraphicFramePr>
        <p:xfrm>
          <a:off x="5707063" y="4540250"/>
          <a:ext cx="289718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24" name="Rovnice" r:id="rId7" imgW="1180800" imgH="253800" progId="Equation.3">
                  <p:embed/>
                </p:oleObj>
              </mc:Choice>
              <mc:Fallback>
                <p:oleObj name="Rovnice" r:id="rId7" imgW="1180800" imgH="2538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4540250"/>
                        <a:ext cx="2897187" cy="617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9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736342"/>
              </p:ext>
            </p:extLst>
          </p:nvPr>
        </p:nvGraphicFramePr>
        <p:xfrm>
          <a:off x="4643438" y="5743575"/>
          <a:ext cx="43989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525" name="Rovnice" r:id="rId9" imgW="1993680" imgH="457200" progId="Equation.3">
                  <p:embed/>
                </p:oleObj>
              </mc:Choice>
              <mc:Fallback>
                <p:oleObj name="Rovnice" r:id="rId9" imgW="1993680" imgH="4572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743575"/>
                        <a:ext cx="4398962" cy="998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97" name="Rectangle 61"/>
          <p:cNvSpPr>
            <a:spLocks noChangeArrowheads="1"/>
          </p:cNvSpPr>
          <p:nvPr/>
        </p:nvSpPr>
        <p:spPr bwMode="auto">
          <a:xfrm>
            <a:off x="4140200" y="2924175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33CCFF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800" b="1" baseline="30000">
                <a:solidFill>
                  <a:srgbClr val="33CCFF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1800" b="1" baseline="-25000">
                <a:solidFill>
                  <a:srgbClr val="33CCFF"/>
                </a:solidFill>
                <a:effectLst/>
                <a:latin typeface="Arial Unicode MS" panose="020B0604020202020204" pitchFamily="34" charset="-128"/>
              </a:rPr>
              <a:t>ef</a:t>
            </a:r>
          </a:p>
        </p:txBody>
      </p:sp>
      <p:grpSp>
        <p:nvGrpSpPr>
          <p:cNvPr id="398401" name="Group 65"/>
          <p:cNvGrpSpPr>
            <a:grpSpLocks/>
          </p:cNvGrpSpPr>
          <p:nvPr/>
        </p:nvGrpSpPr>
        <p:grpSpPr bwMode="auto">
          <a:xfrm>
            <a:off x="431800" y="3357563"/>
            <a:ext cx="3976688" cy="1008062"/>
            <a:chOff x="272" y="2115"/>
            <a:chExt cx="2505" cy="635"/>
          </a:xfrm>
        </p:grpSpPr>
        <p:sp>
          <p:nvSpPr>
            <p:cNvPr id="398396" name="Line 60"/>
            <p:cNvSpPr>
              <a:spLocks noChangeShapeType="1"/>
            </p:cNvSpPr>
            <p:nvPr/>
          </p:nvSpPr>
          <p:spPr bwMode="auto">
            <a:xfrm>
              <a:off x="283" y="2115"/>
              <a:ext cx="2494" cy="0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8398" name="Rectangle 62" descr="Široký šikmo nahoru"/>
            <p:cNvSpPr>
              <a:spLocks noChangeArrowheads="1"/>
            </p:cNvSpPr>
            <p:nvPr/>
          </p:nvSpPr>
          <p:spPr bwMode="auto">
            <a:xfrm>
              <a:off x="272" y="2115"/>
              <a:ext cx="1451" cy="635"/>
            </a:xfrm>
            <a:prstGeom prst="rect">
              <a:avLst/>
            </a:prstGeom>
            <a:pattFill prst="wdUpDiag">
              <a:fgClr>
                <a:srgbClr val="33CCFF">
                  <a:alpha val="67999"/>
                </a:srgbClr>
              </a:fgClr>
              <a:bgClr>
                <a:schemeClr val="bg1">
                  <a:alpha val="67999"/>
                </a:scheme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8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8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8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8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/>
      <p:bldP spid="3983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115888"/>
            <a:ext cx="8893175" cy="719137"/>
          </a:xfrm>
        </p:spPr>
        <p:txBody>
          <a:bodyPr/>
          <a:lstStyle/>
          <a:p>
            <a:r>
              <a:rPr lang="cs-CZ" altLang="cs-CZ" sz="31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Efektivní hodnota harmonického průběhu</a:t>
            </a:r>
            <a:endParaRPr lang="cs-CZ" altLang="cs-CZ" sz="3100" baseline="-25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4356100" y="981075"/>
            <a:ext cx="4464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Harmonický průběh proudu:</a:t>
            </a:r>
          </a:p>
        </p:txBody>
      </p:sp>
      <p:grpSp>
        <p:nvGrpSpPr>
          <p:cNvPr id="399444" name="Group 84"/>
          <p:cNvGrpSpPr>
            <a:grpSpLocks/>
          </p:cNvGrpSpPr>
          <p:nvPr/>
        </p:nvGrpSpPr>
        <p:grpSpPr bwMode="auto">
          <a:xfrm>
            <a:off x="34925" y="946150"/>
            <a:ext cx="3959225" cy="3044825"/>
            <a:chOff x="22" y="527"/>
            <a:chExt cx="2494" cy="1918"/>
          </a:xfrm>
        </p:grpSpPr>
        <p:pic>
          <p:nvPicPr>
            <p:cNvPr id="399426" name="Picture 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527"/>
              <a:ext cx="2404" cy="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9428" name="Rectangle 68"/>
            <p:cNvSpPr>
              <a:spLocks noChangeArrowheads="1"/>
            </p:cNvSpPr>
            <p:nvPr/>
          </p:nvSpPr>
          <p:spPr bwMode="auto">
            <a:xfrm>
              <a:off x="158" y="580"/>
              <a:ext cx="3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I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max</a:t>
              </a:r>
            </a:p>
          </p:txBody>
        </p:sp>
        <p:sp>
          <p:nvSpPr>
            <p:cNvPr id="399429" name="Rectangle 69"/>
            <p:cNvSpPr>
              <a:spLocks noChangeArrowheads="1"/>
            </p:cNvSpPr>
            <p:nvPr/>
          </p:nvSpPr>
          <p:spPr bwMode="auto">
            <a:xfrm>
              <a:off x="22" y="617"/>
              <a:ext cx="11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r">
                <a:buFont typeface="Wingdings" panose="05000000000000000000" pitchFamily="2" charset="2"/>
                <a:buNone/>
              </a:pPr>
              <a:r>
                <a:rPr lang="cs-CZ" altLang="cs-CZ" sz="1800" b="1">
                  <a:effectLst/>
                  <a:latin typeface="Arial Unicode MS" panose="020B0604020202020204" pitchFamily="34" charset="-128"/>
                </a:rPr>
                <a:t>i</a:t>
              </a:r>
              <a:endParaRPr lang="cs-CZ" altLang="cs-CZ" sz="1800" b="1" baseline="-25000">
                <a:effectLst/>
                <a:latin typeface="Arial Unicode MS" panose="020B0604020202020204" pitchFamily="34" charset="-128"/>
              </a:endParaRPr>
            </a:p>
          </p:txBody>
        </p:sp>
        <p:sp>
          <p:nvSpPr>
            <p:cNvPr id="399430" name="Line 70"/>
            <p:cNvSpPr>
              <a:spLocks noChangeShapeType="1"/>
            </p:cNvSpPr>
            <p:nvPr/>
          </p:nvSpPr>
          <p:spPr bwMode="auto">
            <a:xfrm flipH="1">
              <a:off x="158" y="822"/>
              <a:ext cx="54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431" name="Line 71"/>
            <p:cNvSpPr>
              <a:spLocks noChangeShapeType="1"/>
            </p:cNvSpPr>
            <p:nvPr/>
          </p:nvSpPr>
          <p:spPr bwMode="auto">
            <a:xfrm>
              <a:off x="2311" y="1502"/>
              <a:ext cx="0" cy="90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432" name="Line 72"/>
            <p:cNvSpPr>
              <a:spLocks noChangeShapeType="1"/>
            </p:cNvSpPr>
            <p:nvPr/>
          </p:nvSpPr>
          <p:spPr bwMode="auto">
            <a:xfrm>
              <a:off x="158" y="2386"/>
              <a:ext cx="213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433" name="Rectangle 73"/>
            <p:cNvSpPr>
              <a:spLocks noChangeArrowheads="1"/>
            </p:cNvSpPr>
            <p:nvPr/>
          </p:nvSpPr>
          <p:spPr bwMode="auto">
            <a:xfrm>
              <a:off x="1065" y="2167"/>
              <a:ext cx="18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T</a:t>
              </a:r>
              <a:endParaRPr lang="cs-CZ" altLang="cs-CZ" sz="18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endParaRPr>
            </a:p>
          </p:txBody>
        </p:sp>
      </p:grpSp>
      <p:graphicFrame>
        <p:nvGraphicFramePr>
          <p:cNvPr id="399435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831573"/>
              </p:ext>
            </p:extLst>
          </p:nvPr>
        </p:nvGraphicFramePr>
        <p:xfrm>
          <a:off x="6832600" y="1412875"/>
          <a:ext cx="2203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1" name="Rovnice" r:id="rId4" imgW="1091880" imgH="228600" progId="Equation.3">
                  <p:embed/>
                </p:oleObj>
              </mc:Choice>
              <mc:Fallback>
                <p:oleObj name="Rovnice" r:id="rId4" imgW="1091880" imgH="2286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1412875"/>
                        <a:ext cx="2203450" cy="457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6" name="Rectangle 76"/>
          <p:cNvSpPr>
            <a:spLocks noChangeArrowheads="1"/>
          </p:cNvSpPr>
          <p:nvPr/>
        </p:nvSpPr>
        <p:spPr bwMode="auto">
          <a:xfrm>
            <a:off x="4427538" y="2133600"/>
            <a:ext cx="460851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určení efektivní hodnoty určíme druhou mocninu proudu: </a:t>
            </a:r>
          </a:p>
        </p:txBody>
      </p:sp>
      <p:graphicFrame>
        <p:nvGraphicFramePr>
          <p:cNvPr id="399437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218187"/>
              </p:ext>
            </p:extLst>
          </p:nvPr>
        </p:nvGraphicFramePr>
        <p:xfrm>
          <a:off x="6084888" y="2852738"/>
          <a:ext cx="29511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2" name="Rovnice" r:id="rId6" imgW="1231560" imgH="241200" progId="Equation.3">
                  <p:embed/>
                </p:oleObj>
              </mc:Choice>
              <mc:Fallback>
                <p:oleObj name="Rovnice" r:id="rId6" imgW="1231560" imgH="24120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852738"/>
                        <a:ext cx="2951162" cy="5730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45" name="Group 85"/>
          <p:cNvGrpSpPr>
            <a:grpSpLocks/>
          </p:cNvGrpSpPr>
          <p:nvPr/>
        </p:nvGrpSpPr>
        <p:grpSpPr bwMode="auto">
          <a:xfrm>
            <a:off x="33338" y="874713"/>
            <a:ext cx="3960812" cy="3130550"/>
            <a:chOff x="2517" y="2251"/>
            <a:chExt cx="2495" cy="1972"/>
          </a:xfrm>
        </p:grpSpPr>
        <p:pic>
          <p:nvPicPr>
            <p:cNvPr id="399427" name="Picture 6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341"/>
              <a:ext cx="2359" cy="1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9438" name="Rectangle 78"/>
            <p:cNvSpPr>
              <a:spLocks noChangeArrowheads="1"/>
            </p:cNvSpPr>
            <p:nvPr/>
          </p:nvSpPr>
          <p:spPr bwMode="auto">
            <a:xfrm>
              <a:off x="3424" y="2251"/>
              <a:ext cx="363" cy="2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I</a:t>
              </a:r>
              <a:r>
                <a:rPr lang="cs-CZ" altLang="cs-CZ" sz="1800" b="1" baseline="30000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2</a:t>
              </a:r>
              <a:r>
                <a:rPr lang="cs-CZ" altLang="cs-CZ" sz="1800" b="1" baseline="-25000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max</a:t>
              </a:r>
            </a:p>
          </p:txBody>
        </p:sp>
        <p:sp>
          <p:nvSpPr>
            <p:cNvPr id="399439" name="Rectangle 79"/>
            <p:cNvSpPr>
              <a:spLocks noChangeArrowheads="1"/>
            </p:cNvSpPr>
            <p:nvPr/>
          </p:nvSpPr>
          <p:spPr bwMode="auto">
            <a:xfrm>
              <a:off x="2517" y="2424"/>
              <a:ext cx="11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r">
                <a:buFont typeface="Wingdings" panose="05000000000000000000" pitchFamily="2" charset="2"/>
                <a:buNone/>
              </a:pPr>
              <a:r>
                <a:rPr lang="cs-CZ" altLang="cs-CZ" sz="1800" b="1">
                  <a:effectLst/>
                  <a:latin typeface="Arial Unicode MS" panose="020B0604020202020204" pitchFamily="34" charset="-128"/>
                </a:rPr>
                <a:t>i</a:t>
              </a:r>
              <a:endParaRPr lang="cs-CZ" altLang="cs-CZ" sz="1800" b="1" baseline="-25000">
                <a:effectLst/>
                <a:latin typeface="Arial Unicode MS" panose="020B0604020202020204" pitchFamily="34" charset="-128"/>
              </a:endParaRPr>
            </a:p>
          </p:txBody>
        </p:sp>
        <p:sp>
          <p:nvSpPr>
            <p:cNvPr id="399440" name="Line 80"/>
            <p:cNvSpPr>
              <a:spLocks noChangeShapeType="1"/>
            </p:cNvSpPr>
            <p:nvPr/>
          </p:nvSpPr>
          <p:spPr bwMode="auto">
            <a:xfrm flipH="1">
              <a:off x="3198" y="2482"/>
              <a:ext cx="54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441" name="Line 81"/>
            <p:cNvSpPr>
              <a:spLocks noChangeShapeType="1"/>
            </p:cNvSpPr>
            <p:nvPr/>
          </p:nvSpPr>
          <p:spPr bwMode="auto">
            <a:xfrm>
              <a:off x="4783" y="3657"/>
              <a:ext cx="0" cy="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442" name="Line 82"/>
            <p:cNvSpPr>
              <a:spLocks noChangeShapeType="1"/>
            </p:cNvSpPr>
            <p:nvPr/>
          </p:nvSpPr>
          <p:spPr bwMode="auto">
            <a:xfrm>
              <a:off x="2699" y="4156"/>
              <a:ext cx="208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443" name="Rectangle 83"/>
            <p:cNvSpPr>
              <a:spLocks noChangeArrowheads="1"/>
            </p:cNvSpPr>
            <p:nvPr/>
          </p:nvSpPr>
          <p:spPr bwMode="auto">
            <a:xfrm>
              <a:off x="3560" y="3974"/>
              <a:ext cx="18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rPr>
                <a:t>T</a:t>
              </a:r>
              <a:endParaRPr lang="cs-CZ" altLang="cs-CZ" sz="18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endParaRPr>
            </a:p>
          </p:txBody>
        </p:sp>
      </p:grpSp>
      <p:sp>
        <p:nvSpPr>
          <p:cNvPr id="399446" name="Rectangle 86"/>
          <p:cNvSpPr>
            <a:spLocks noChangeArrowheads="1"/>
          </p:cNvSpPr>
          <p:nvPr/>
        </p:nvSpPr>
        <p:spPr bwMode="auto">
          <a:xfrm>
            <a:off x="4284663" y="3683000"/>
            <a:ext cx="460851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Vyjádřete graficky vykonanou práci za dobu jedné periody </a:t>
            </a:r>
          </a:p>
        </p:txBody>
      </p:sp>
      <p:grpSp>
        <p:nvGrpSpPr>
          <p:cNvPr id="399470" name="Group 110"/>
          <p:cNvGrpSpPr>
            <a:grpSpLocks/>
          </p:cNvGrpSpPr>
          <p:nvPr/>
        </p:nvGrpSpPr>
        <p:grpSpPr bwMode="auto">
          <a:xfrm>
            <a:off x="468313" y="1341438"/>
            <a:ext cx="3024187" cy="1716087"/>
            <a:chOff x="295" y="845"/>
            <a:chExt cx="1905" cy="1081"/>
          </a:xfrm>
        </p:grpSpPr>
        <p:grpSp>
          <p:nvGrpSpPr>
            <p:cNvPr id="399458" name="Group 98"/>
            <p:cNvGrpSpPr>
              <a:grpSpLocks/>
            </p:cNvGrpSpPr>
            <p:nvPr/>
          </p:nvGrpSpPr>
          <p:grpSpPr bwMode="auto">
            <a:xfrm>
              <a:off x="295" y="845"/>
              <a:ext cx="861" cy="1081"/>
              <a:chOff x="295" y="845"/>
              <a:chExt cx="861" cy="1081"/>
            </a:xfrm>
          </p:grpSpPr>
          <p:sp>
            <p:nvSpPr>
              <p:cNvPr id="399447" name="Line 87"/>
              <p:cNvSpPr>
                <a:spLocks noChangeShapeType="1"/>
              </p:cNvSpPr>
              <p:nvPr/>
            </p:nvSpPr>
            <p:spPr bwMode="auto">
              <a:xfrm>
                <a:off x="295" y="1836"/>
                <a:ext cx="91" cy="9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48" name="Line 88"/>
              <p:cNvSpPr>
                <a:spLocks noChangeShapeType="1"/>
              </p:cNvSpPr>
              <p:nvPr/>
            </p:nvSpPr>
            <p:spPr bwMode="auto">
              <a:xfrm>
                <a:off x="431" y="1388"/>
                <a:ext cx="544" cy="53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49" name="Line 89"/>
              <p:cNvSpPr>
                <a:spLocks noChangeShapeType="1"/>
              </p:cNvSpPr>
              <p:nvPr/>
            </p:nvSpPr>
            <p:spPr bwMode="auto">
              <a:xfrm>
                <a:off x="431" y="1522"/>
                <a:ext cx="408" cy="40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50" name="Line 90"/>
              <p:cNvSpPr>
                <a:spLocks noChangeShapeType="1"/>
              </p:cNvSpPr>
              <p:nvPr/>
            </p:nvSpPr>
            <p:spPr bwMode="auto">
              <a:xfrm>
                <a:off x="385" y="1612"/>
                <a:ext cx="318" cy="31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51" name="Line 91"/>
              <p:cNvSpPr>
                <a:spLocks noChangeShapeType="1"/>
              </p:cNvSpPr>
              <p:nvPr/>
            </p:nvSpPr>
            <p:spPr bwMode="auto">
              <a:xfrm>
                <a:off x="340" y="1747"/>
                <a:ext cx="181" cy="1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52" name="Line 92"/>
              <p:cNvSpPr>
                <a:spLocks noChangeShapeType="1"/>
              </p:cNvSpPr>
              <p:nvPr/>
            </p:nvSpPr>
            <p:spPr bwMode="auto">
              <a:xfrm>
                <a:off x="634" y="845"/>
                <a:ext cx="273" cy="27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53" name="Line 93"/>
              <p:cNvSpPr>
                <a:spLocks noChangeShapeType="1"/>
              </p:cNvSpPr>
              <p:nvPr/>
            </p:nvSpPr>
            <p:spPr bwMode="auto">
              <a:xfrm>
                <a:off x="589" y="963"/>
                <a:ext cx="363" cy="35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54" name="Line 94"/>
              <p:cNvSpPr>
                <a:spLocks noChangeShapeType="1"/>
              </p:cNvSpPr>
              <p:nvPr/>
            </p:nvSpPr>
            <p:spPr bwMode="auto">
              <a:xfrm>
                <a:off x="555" y="1065"/>
                <a:ext cx="453" cy="44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55" name="Line 95"/>
              <p:cNvSpPr>
                <a:spLocks noChangeShapeType="1"/>
              </p:cNvSpPr>
              <p:nvPr/>
            </p:nvSpPr>
            <p:spPr bwMode="auto">
              <a:xfrm>
                <a:off x="521" y="1162"/>
                <a:ext cx="499" cy="49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56" name="Line 96"/>
              <p:cNvSpPr>
                <a:spLocks noChangeShapeType="1"/>
              </p:cNvSpPr>
              <p:nvPr/>
            </p:nvSpPr>
            <p:spPr bwMode="auto">
              <a:xfrm>
                <a:off x="476" y="1253"/>
                <a:ext cx="680" cy="67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99459" name="Group 99"/>
            <p:cNvGrpSpPr>
              <a:grpSpLocks/>
            </p:cNvGrpSpPr>
            <p:nvPr/>
          </p:nvGrpSpPr>
          <p:grpSpPr bwMode="auto">
            <a:xfrm>
              <a:off x="1339" y="845"/>
              <a:ext cx="861" cy="1081"/>
              <a:chOff x="295" y="845"/>
              <a:chExt cx="861" cy="1081"/>
            </a:xfrm>
          </p:grpSpPr>
          <p:sp>
            <p:nvSpPr>
              <p:cNvPr id="399460" name="Line 100"/>
              <p:cNvSpPr>
                <a:spLocks noChangeShapeType="1"/>
              </p:cNvSpPr>
              <p:nvPr/>
            </p:nvSpPr>
            <p:spPr bwMode="auto">
              <a:xfrm>
                <a:off x="295" y="1836"/>
                <a:ext cx="91" cy="9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61" name="Line 101"/>
              <p:cNvSpPr>
                <a:spLocks noChangeShapeType="1"/>
              </p:cNvSpPr>
              <p:nvPr/>
            </p:nvSpPr>
            <p:spPr bwMode="auto">
              <a:xfrm>
                <a:off x="431" y="1388"/>
                <a:ext cx="544" cy="53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62" name="Line 102"/>
              <p:cNvSpPr>
                <a:spLocks noChangeShapeType="1"/>
              </p:cNvSpPr>
              <p:nvPr/>
            </p:nvSpPr>
            <p:spPr bwMode="auto">
              <a:xfrm>
                <a:off x="431" y="1522"/>
                <a:ext cx="408" cy="40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63" name="Line 103"/>
              <p:cNvSpPr>
                <a:spLocks noChangeShapeType="1"/>
              </p:cNvSpPr>
              <p:nvPr/>
            </p:nvSpPr>
            <p:spPr bwMode="auto">
              <a:xfrm>
                <a:off x="385" y="1612"/>
                <a:ext cx="318" cy="31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64" name="Line 104"/>
              <p:cNvSpPr>
                <a:spLocks noChangeShapeType="1"/>
              </p:cNvSpPr>
              <p:nvPr/>
            </p:nvSpPr>
            <p:spPr bwMode="auto">
              <a:xfrm>
                <a:off x="340" y="1747"/>
                <a:ext cx="181" cy="1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65" name="Line 105"/>
              <p:cNvSpPr>
                <a:spLocks noChangeShapeType="1"/>
              </p:cNvSpPr>
              <p:nvPr/>
            </p:nvSpPr>
            <p:spPr bwMode="auto">
              <a:xfrm>
                <a:off x="634" y="845"/>
                <a:ext cx="273" cy="27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66" name="Line 106"/>
              <p:cNvSpPr>
                <a:spLocks noChangeShapeType="1"/>
              </p:cNvSpPr>
              <p:nvPr/>
            </p:nvSpPr>
            <p:spPr bwMode="auto">
              <a:xfrm>
                <a:off x="589" y="963"/>
                <a:ext cx="363" cy="35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67" name="Line 107"/>
              <p:cNvSpPr>
                <a:spLocks noChangeShapeType="1"/>
              </p:cNvSpPr>
              <p:nvPr/>
            </p:nvSpPr>
            <p:spPr bwMode="auto">
              <a:xfrm>
                <a:off x="555" y="1065"/>
                <a:ext cx="453" cy="44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68" name="Line 108"/>
              <p:cNvSpPr>
                <a:spLocks noChangeShapeType="1"/>
              </p:cNvSpPr>
              <p:nvPr/>
            </p:nvSpPr>
            <p:spPr bwMode="auto">
              <a:xfrm>
                <a:off x="521" y="1162"/>
                <a:ext cx="499" cy="49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69" name="Line 109"/>
              <p:cNvSpPr>
                <a:spLocks noChangeShapeType="1"/>
              </p:cNvSpPr>
              <p:nvPr/>
            </p:nvSpPr>
            <p:spPr bwMode="auto">
              <a:xfrm>
                <a:off x="476" y="1253"/>
                <a:ext cx="680" cy="67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99472" name="Rectangle 112"/>
          <p:cNvSpPr>
            <a:spLocks noChangeArrowheads="1"/>
          </p:cNvSpPr>
          <p:nvPr/>
        </p:nvSpPr>
        <p:spPr bwMode="auto">
          <a:xfrm>
            <a:off x="179388" y="5589588"/>
            <a:ext cx="64436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práci vykonanou efektivní hodnou musí platit:</a:t>
            </a:r>
          </a:p>
        </p:txBody>
      </p:sp>
      <p:sp>
        <p:nvSpPr>
          <p:cNvPr id="399473" name="Rectangle 113"/>
          <p:cNvSpPr>
            <a:spLocks noChangeArrowheads="1"/>
          </p:cNvSpPr>
          <p:nvPr/>
        </p:nvSpPr>
        <p:spPr bwMode="auto">
          <a:xfrm>
            <a:off x="250825" y="4618038"/>
            <a:ext cx="81375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Vyjádřete graficky práci, kterou vykoná efektivní hodnota za dobu jedné periody</a:t>
            </a:r>
          </a:p>
        </p:txBody>
      </p:sp>
      <p:graphicFrame>
        <p:nvGraphicFramePr>
          <p:cNvPr id="399474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411526"/>
              </p:ext>
            </p:extLst>
          </p:nvPr>
        </p:nvGraphicFramePr>
        <p:xfrm>
          <a:off x="6588125" y="5516563"/>
          <a:ext cx="13081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3" name="Rovnice" r:id="rId9" imgW="533160" imgH="241200" progId="Equation.3">
                  <p:embed/>
                </p:oleObj>
              </mc:Choice>
              <mc:Fallback>
                <p:oleObj name="Rovnice" r:id="rId9" imgW="533160" imgH="241200" progId="Equation.3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516563"/>
                        <a:ext cx="1308100" cy="587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83" name="Group 123"/>
          <p:cNvGrpSpPr>
            <a:grpSpLocks/>
          </p:cNvGrpSpPr>
          <p:nvPr/>
        </p:nvGrpSpPr>
        <p:grpSpPr bwMode="auto">
          <a:xfrm>
            <a:off x="250825" y="1773238"/>
            <a:ext cx="3600450" cy="1295400"/>
            <a:chOff x="158" y="1117"/>
            <a:chExt cx="2268" cy="816"/>
          </a:xfrm>
        </p:grpSpPr>
        <p:sp>
          <p:nvSpPr>
            <p:cNvPr id="399480" name="Line 120"/>
            <p:cNvSpPr>
              <a:spLocks noChangeShapeType="1"/>
            </p:cNvSpPr>
            <p:nvPr/>
          </p:nvSpPr>
          <p:spPr bwMode="auto">
            <a:xfrm>
              <a:off x="158" y="1367"/>
              <a:ext cx="2223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481" name="Rectangle 121"/>
            <p:cNvSpPr>
              <a:spLocks noChangeArrowheads="1"/>
            </p:cNvSpPr>
            <p:nvPr/>
          </p:nvSpPr>
          <p:spPr bwMode="auto">
            <a:xfrm>
              <a:off x="2109" y="1117"/>
              <a:ext cx="3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rgbClr val="33CCFF"/>
                  </a:solidFill>
                  <a:effectLst/>
                  <a:latin typeface="Arial Unicode MS" panose="020B0604020202020204" pitchFamily="34" charset="-128"/>
                </a:rPr>
                <a:t>I</a:t>
              </a:r>
              <a:r>
                <a:rPr lang="cs-CZ" altLang="cs-CZ" sz="1800" b="1" baseline="30000">
                  <a:solidFill>
                    <a:srgbClr val="33CCFF"/>
                  </a:solidFill>
                  <a:effectLst/>
                  <a:latin typeface="Arial Unicode MS" panose="020B0604020202020204" pitchFamily="34" charset="-128"/>
                </a:rPr>
                <a:t>2</a:t>
              </a:r>
              <a:r>
                <a:rPr lang="cs-CZ" altLang="cs-CZ" sz="1800" b="1" baseline="-25000">
                  <a:solidFill>
                    <a:srgbClr val="33CCFF"/>
                  </a:solidFill>
                  <a:effectLst/>
                  <a:latin typeface="Arial Unicode MS" panose="020B0604020202020204" pitchFamily="34" charset="-128"/>
                </a:rPr>
                <a:t>ef</a:t>
              </a:r>
            </a:p>
          </p:txBody>
        </p:sp>
        <p:sp>
          <p:nvSpPr>
            <p:cNvPr id="399482" name="Rectangle 122" descr="Široký šikmo nahoru"/>
            <p:cNvSpPr>
              <a:spLocks noChangeArrowheads="1"/>
            </p:cNvSpPr>
            <p:nvPr/>
          </p:nvSpPr>
          <p:spPr bwMode="auto">
            <a:xfrm>
              <a:off x="204" y="1344"/>
              <a:ext cx="2086" cy="589"/>
            </a:xfrm>
            <a:prstGeom prst="rect">
              <a:avLst/>
            </a:prstGeom>
            <a:pattFill prst="wdUpDiag">
              <a:fgClr>
                <a:srgbClr val="33CCFF">
                  <a:alpha val="69000"/>
                </a:srgbClr>
              </a:fgClr>
              <a:bgClr>
                <a:schemeClr val="tx1">
                  <a:alpha val="69000"/>
                </a:scheme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4" name="Rectangle 112"/>
          <p:cNvSpPr>
            <a:spLocks noChangeArrowheads="1"/>
          </p:cNvSpPr>
          <p:nvPr/>
        </p:nvSpPr>
        <p:spPr bwMode="auto">
          <a:xfrm>
            <a:off x="179512" y="6147519"/>
            <a:ext cx="1869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Animace: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hlinkClick r:id="rId11"/>
              </a:rPr>
              <a:t>zde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9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99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115888"/>
            <a:ext cx="8893175" cy="719137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Efektivní hodnota harmonického průběhu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00431" name="Rectangle 47"/>
          <p:cNvSpPr>
            <a:spLocks noChangeArrowheads="1"/>
          </p:cNvSpPr>
          <p:nvPr/>
        </p:nvSpPr>
        <p:spPr bwMode="auto">
          <a:xfrm>
            <a:off x="250825" y="5084763"/>
            <a:ext cx="871378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Daný vztah platí pouze pro harmonický průběh proudu (napětí) !</a:t>
            </a:r>
          </a:p>
        </p:txBody>
      </p:sp>
      <p:sp>
        <p:nvSpPr>
          <p:cNvPr id="400432" name="Rectangle 48"/>
          <p:cNvSpPr>
            <a:spLocks noChangeArrowheads="1"/>
          </p:cNvSpPr>
          <p:nvPr/>
        </p:nvSpPr>
        <p:spPr bwMode="auto">
          <a:xfrm>
            <a:off x="4140200" y="3644900"/>
            <a:ext cx="2808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 dosazení a úpravě:</a:t>
            </a:r>
          </a:p>
        </p:txBody>
      </p:sp>
      <p:sp>
        <p:nvSpPr>
          <p:cNvPr id="400433" name="Rectangle 49"/>
          <p:cNvSpPr>
            <a:spLocks noChangeArrowheads="1"/>
          </p:cNvSpPr>
          <p:nvPr/>
        </p:nvSpPr>
        <p:spPr bwMode="auto">
          <a:xfrm>
            <a:off x="4067175" y="1090613"/>
            <a:ext cx="48974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práce, kterou vykoná efektivní hodnota:</a:t>
            </a:r>
          </a:p>
        </p:txBody>
      </p:sp>
      <p:graphicFrame>
        <p:nvGraphicFramePr>
          <p:cNvPr id="40043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223711"/>
              </p:ext>
            </p:extLst>
          </p:nvPr>
        </p:nvGraphicFramePr>
        <p:xfrm>
          <a:off x="5508625" y="4005263"/>
          <a:ext cx="26638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88" name="Rovnice" r:id="rId3" imgW="1434960" imgH="444240" progId="Equation.3">
                  <p:embed/>
                </p:oleObj>
              </mc:Choice>
              <mc:Fallback>
                <p:oleObj name="Rovnice" r:id="rId3" imgW="1434960" imgH="44424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005263"/>
                        <a:ext cx="2663825" cy="8175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0466" name="Group 82"/>
          <p:cNvGrpSpPr>
            <a:grpSpLocks/>
          </p:cNvGrpSpPr>
          <p:nvPr/>
        </p:nvGrpSpPr>
        <p:grpSpPr bwMode="auto">
          <a:xfrm>
            <a:off x="-36513" y="874713"/>
            <a:ext cx="3960813" cy="3130550"/>
            <a:chOff x="-23" y="551"/>
            <a:chExt cx="2495" cy="1972"/>
          </a:xfrm>
        </p:grpSpPr>
        <p:grpSp>
          <p:nvGrpSpPr>
            <p:cNvPr id="400399" name="Group 15"/>
            <p:cNvGrpSpPr>
              <a:grpSpLocks/>
            </p:cNvGrpSpPr>
            <p:nvPr/>
          </p:nvGrpSpPr>
          <p:grpSpPr bwMode="auto">
            <a:xfrm>
              <a:off x="-23" y="551"/>
              <a:ext cx="2495" cy="1972"/>
              <a:chOff x="2517" y="2251"/>
              <a:chExt cx="2495" cy="1972"/>
            </a:xfrm>
          </p:grpSpPr>
          <p:pic>
            <p:nvPicPr>
              <p:cNvPr id="400400" name="Picture 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2341"/>
                <a:ext cx="2359" cy="1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0401" name="Rectangle 17"/>
              <p:cNvSpPr>
                <a:spLocks noChangeArrowheads="1"/>
              </p:cNvSpPr>
              <p:nvPr/>
            </p:nvSpPr>
            <p:spPr bwMode="auto">
              <a:xfrm>
                <a:off x="3424" y="2251"/>
                <a:ext cx="363" cy="2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algn="l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anose="02020404030301010803" pitchFamily="18" charset="0"/>
                  </a:defRPr>
                </a:lvl1pPr>
                <a:lvl2pPr marL="742950" indent="-285750" algn="l">
                  <a:buClr>
                    <a:schemeClr val="accent2"/>
                  </a:buClr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143000" indent="-228600" algn="l">
                  <a:buClr>
                    <a:schemeClr val="tx2"/>
                  </a:buClr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anose="02020404030301010803" pitchFamily="18" charset="0"/>
                  </a:defRPr>
                </a:lvl3pPr>
                <a:lvl4pPr marL="1600200" indent="-228600" algn="l">
                  <a:buClr>
                    <a:schemeClr val="accent2"/>
                  </a:buCl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anose="020204040303010108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anose="020204040303010108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 algn="r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 Unicode MS" panose="020B0604020202020204" pitchFamily="34" charset="-128"/>
                  </a:rPr>
                  <a:t>I</a:t>
                </a:r>
                <a:r>
                  <a:rPr lang="cs-CZ" altLang="cs-CZ" sz="1800" b="1" baseline="30000">
                    <a:solidFill>
                      <a:schemeClr val="bg2"/>
                    </a:solidFill>
                    <a:effectLst/>
                    <a:latin typeface="Arial Unicode MS" panose="020B0604020202020204" pitchFamily="34" charset="-128"/>
                  </a:rPr>
                  <a:t>2</a:t>
                </a:r>
                <a:r>
                  <a:rPr lang="cs-CZ" altLang="cs-CZ" sz="1800" b="1" baseline="-25000">
                    <a:solidFill>
                      <a:schemeClr val="bg2"/>
                    </a:solidFill>
                    <a:effectLst/>
                    <a:latin typeface="Arial Unicode MS" panose="020B0604020202020204" pitchFamily="34" charset="-128"/>
                  </a:rPr>
                  <a:t>max</a:t>
                </a:r>
              </a:p>
            </p:txBody>
          </p:sp>
          <p:sp>
            <p:nvSpPr>
              <p:cNvPr id="400402" name="Rectangle 18"/>
              <p:cNvSpPr>
                <a:spLocks noChangeArrowheads="1"/>
              </p:cNvSpPr>
              <p:nvPr/>
            </p:nvSpPr>
            <p:spPr bwMode="auto">
              <a:xfrm>
                <a:off x="2517" y="2424"/>
                <a:ext cx="11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algn="l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742950" indent="-285750" algn="l">
                  <a:buClr>
                    <a:schemeClr val="accent2"/>
                  </a:buClr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143000" indent="-228600" algn="l">
                  <a:buClr>
                    <a:schemeClr val="tx2"/>
                  </a:buClr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1600200" indent="-228600" algn="l">
                  <a:buClr>
                    <a:schemeClr val="accent2"/>
                  </a:buCl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 algn="r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effectLst/>
                    <a:latin typeface="Arial Unicode MS" panose="020B0604020202020204" pitchFamily="34" charset="-128"/>
                  </a:rPr>
                  <a:t>i</a:t>
                </a:r>
                <a:endParaRPr lang="cs-CZ" altLang="cs-CZ" sz="1800" b="1" baseline="-25000">
                  <a:effectLst/>
                  <a:latin typeface="Arial Unicode MS" panose="020B0604020202020204" pitchFamily="34" charset="-128"/>
                </a:endParaRPr>
              </a:p>
            </p:txBody>
          </p:sp>
          <p:sp>
            <p:nvSpPr>
              <p:cNvPr id="400403" name="Line 19"/>
              <p:cNvSpPr>
                <a:spLocks noChangeShapeType="1"/>
              </p:cNvSpPr>
              <p:nvPr/>
            </p:nvSpPr>
            <p:spPr bwMode="auto">
              <a:xfrm flipH="1">
                <a:off x="3198" y="2482"/>
                <a:ext cx="54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0404" name="Line 20"/>
              <p:cNvSpPr>
                <a:spLocks noChangeShapeType="1"/>
              </p:cNvSpPr>
              <p:nvPr/>
            </p:nvSpPr>
            <p:spPr bwMode="auto">
              <a:xfrm>
                <a:off x="4783" y="3657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0405" name="Line 21"/>
              <p:cNvSpPr>
                <a:spLocks noChangeShapeType="1"/>
              </p:cNvSpPr>
              <p:nvPr/>
            </p:nvSpPr>
            <p:spPr bwMode="auto">
              <a:xfrm>
                <a:off x="2699" y="4156"/>
                <a:ext cx="2086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arrow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0406" name="Rectangle 22"/>
              <p:cNvSpPr>
                <a:spLocks noChangeArrowheads="1"/>
              </p:cNvSpPr>
              <p:nvPr/>
            </p:nvSpPr>
            <p:spPr bwMode="auto">
              <a:xfrm>
                <a:off x="3560" y="3974"/>
                <a:ext cx="181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algn="l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742950" indent="-285750" algn="l">
                  <a:buClr>
                    <a:schemeClr val="accent2"/>
                  </a:buClr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143000" indent="-228600" algn="l">
                  <a:buClr>
                    <a:schemeClr val="tx2"/>
                  </a:buClr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1600200" indent="-228600" algn="l">
                  <a:buClr>
                    <a:schemeClr val="accent2"/>
                  </a:buCl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 algn="ctr"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  <a:latin typeface="Arial Unicode MS" panose="020B0604020202020204" pitchFamily="34" charset="-128"/>
                  </a:rPr>
                  <a:t>T</a:t>
                </a:r>
                <a:endParaRPr lang="cs-CZ" altLang="cs-CZ" sz="1800" b="1" baseline="-25000">
                  <a:solidFill>
                    <a:schemeClr val="bg2"/>
                  </a:solidFill>
                  <a:effectLst/>
                  <a:latin typeface="Arial Unicode MS" panose="020B0604020202020204" pitchFamily="34" charset="-128"/>
                </a:endParaRPr>
              </a:p>
            </p:txBody>
          </p:sp>
        </p:grpSp>
        <p:grpSp>
          <p:nvGrpSpPr>
            <p:cNvPr id="400439" name="Group 55"/>
            <p:cNvGrpSpPr>
              <a:grpSpLocks/>
            </p:cNvGrpSpPr>
            <p:nvPr/>
          </p:nvGrpSpPr>
          <p:grpSpPr bwMode="auto">
            <a:xfrm>
              <a:off x="249" y="845"/>
              <a:ext cx="1905" cy="1081"/>
              <a:chOff x="295" y="845"/>
              <a:chExt cx="1905" cy="1081"/>
            </a:xfrm>
          </p:grpSpPr>
          <p:grpSp>
            <p:nvGrpSpPr>
              <p:cNvPr id="400440" name="Group 56"/>
              <p:cNvGrpSpPr>
                <a:grpSpLocks/>
              </p:cNvGrpSpPr>
              <p:nvPr/>
            </p:nvGrpSpPr>
            <p:grpSpPr bwMode="auto">
              <a:xfrm>
                <a:off x="295" y="845"/>
                <a:ext cx="861" cy="1081"/>
                <a:chOff x="295" y="845"/>
                <a:chExt cx="861" cy="1081"/>
              </a:xfrm>
            </p:grpSpPr>
            <p:sp>
              <p:nvSpPr>
                <p:cNvPr id="400441" name="Line 57"/>
                <p:cNvSpPr>
                  <a:spLocks noChangeShapeType="1"/>
                </p:cNvSpPr>
                <p:nvPr/>
              </p:nvSpPr>
              <p:spPr bwMode="auto">
                <a:xfrm>
                  <a:off x="295" y="1836"/>
                  <a:ext cx="91" cy="9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42" name="Line 58"/>
                <p:cNvSpPr>
                  <a:spLocks noChangeShapeType="1"/>
                </p:cNvSpPr>
                <p:nvPr/>
              </p:nvSpPr>
              <p:spPr bwMode="auto">
                <a:xfrm>
                  <a:off x="431" y="1388"/>
                  <a:ext cx="544" cy="538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43" name="Line 59"/>
                <p:cNvSpPr>
                  <a:spLocks noChangeShapeType="1"/>
                </p:cNvSpPr>
                <p:nvPr/>
              </p:nvSpPr>
              <p:spPr bwMode="auto">
                <a:xfrm>
                  <a:off x="431" y="1522"/>
                  <a:ext cx="408" cy="40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44" name="Line 60"/>
                <p:cNvSpPr>
                  <a:spLocks noChangeShapeType="1"/>
                </p:cNvSpPr>
                <p:nvPr/>
              </p:nvSpPr>
              <p:spPr bwMode="auto">
                <a:xfrm>
                  <a:off x="385" y="1612"/>
                  <a:ext cx="318" cy="31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45" name="Line 61"/>
                <p:cNvSpPr>
                  <a:spLocks noChangeShapeType="1"/>
                </p:cNvSpPr>
                <p:nvPr/>
              </p:nvSpPr>
              <p:spPr bwMode="auto">
                <a:xfrm>
                  <a:off x="340" y="1747"/>
                  <a:ext cx="181" cy="17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46" name="Line 62"/>
                <p:cNvSpPr>
                  <a:spLocks noChangeShapeType="1"/>
                </p:cNvSpPr>
                <p:nvPr/>
              </p:nvSpPr>
              <p:spPr bwMode="auto">
                <a:xfrm>
                  <a:off x="634" y="845"/>
                  <a:ext cx="273" cy="27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47" name="Line 63"/>
                <p:cNvSpPr>
                  <a:spLocks noChangeShapeType="1"/>
                </p:cNvSpPr>
                <p:nvPr/>
              </p:nvSpPr>
              <p:spPr bwMode="auto">
                <a:xfrm>
                  <a:off x="589" y="963"/>
                  <a:ext cx="363" cy="35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48" name="Line 64"/>
                <p:cNvSpPr>
                  <a:spLocks noChangeShapeType="1"/>
                </p:cNvSpPr>
                <p:nvPr/>
              </p:nvSpPr>
              <p:spPr bwMode="auto">
                <a:xfrm>
                  <a:off x="555" y="1065"/>
                  <a:ext cx="453" cy="44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49" name="Line 65"/>
                <p:cNvSpPr>
                  <a:spLocks noChangeShapeType="1"/>
                </p:cNvSpPr>
                <p:nvPr/>
              </p:nvSpPr>
              <p:spPr bwMode="auto">
                <a:xfrm>
                  <a:off x="521" y="1162"/>
                  <a:ext cx="499" cy="49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50" name="Line 66"/>
                <p:cNvSpPr>
                  <a:spLocks noChangeShapeType="1"/>
                </p:cNvSpPr>
                <p:nvPr/>
              </p:nvSpPr>
              <p:spPr bwMode="auto">
                <a:xfrm>
                  <a:off x="476" y="1253"/>
                  <a:ext cx="680" cy="673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400451" name="Group 67"/>
              <p:cNvGrpSpPr>
                <a:grpSpLocks/>
              </p:cNvGrpSpPr>
              <p:nvPr/>
            </p:nvGrpSpPr>
            <p:grpSpPr bwMode="auto">
              <a:xfrm>
                <a:off x="1339" y="845"/>
                <a:ext cx="861" cy="1081"/>
                <a:chOff x="295" y="845"/>
                <a:chExt cx="861" cy="1081"/>
              </a:xfrm>
            </p:grpSpPr>
            <p:sp>
              <p:nvSpPr>
                <p:cNvPr id="400452" name="Line 68"/>
                <p:cNvSpPr>
                  <a:spLocks noChangeShapeType="1"/>
                </p:cNvSpPr>
                <p:nvPr/>
              </p:nvSpPr>
              <p:spPr bwMode="auto">
                <a:xfrm>
                  <a:off x="295" y="1836"/>
                  <a:ext cx="91" cy="9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53" name="Line 69"/>
                <p:cNvSpPr>
                  <a:spLocks noChangeShapeType="1"/>
                </p:cNvSpPr>
                <p:nvPr/>
              </p:nvSpPr>
              <p:spPr bwMode="auto">
                <a:xfrm>
                  <a:off x="431" y="1388"/>
                  <a:ext cx="544" cy="538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54" name="Line 70"/>
                <p:cNvSpPr>
                  <a:spLocks noChangeShapeType="1"/>
                </p:cNvSpPr>
                <p:nvPr/>
              </p:nvSpPr>
              <p:spPr bwMode="auto">
                <a:xfrm>
                  <a:off x="431" y="1522"/>
                  <a:ext cx="408" cy="40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55" name="Line 71"/>
                <p:cNvSpPr>
                  <a:spLocks noChangeShapeType="1"/>
                </p:cNvSpPr>
                <p:nvPr/>
              </p:nvSpPr>
              <p:spPr bwMode="auto">
                <a:xfrm>
                  <a:off x="385" y="1612"/>
                  <a:ext cx="318" cy="31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56" name="Line 72"/>
                <p:cNvSpPr>
                  <a:spLocks noChangeShapeType="1"/>
                </p:cNvSpPr>
                <p:nvPr/>
              </p:nvSpPr>
              <p:spPr bwMode="auto">
                <a:xfrm>
                  <a:off x="340" y="1747"/>
                  <a:ext cx="181" cy="17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57" name="Line 73"/>
                <p:cNvSpPr>
                  <a:spLocks noChangeShapeType="1"/>
                </p:cNvSpPr>
                <p:nvPr/>
              </p:nvSpPr>
              <p:spPr bwMode="auto">
                <a:xfrm>
                  <a:off x="634" y="845"/>
                  <a:ext cx="273" cy="27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58" name="Line 74"/>
                <p:cNvSpPr>
                  <a:spLocks noChangeShapeType="1"/>
                </p:cNvSpPr>
                <p:nvPr/>
              </p:nvSpPr>
              <p:spPr bwMode="auto">
                <a:xfrm>
                  <a:off x="589" y="963"/>
                  <a:ext cx="363" cy="35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59" name="Line 75"/>
                <p:cNvSpPr>
                  <a:spLocks noChangeShapeType="1"/>
                </p:cNvSpPr>
                <p:nvPr/>
              </p:nvSpPr>
              <p:spPr bwMode="auto">
                <a:xfrm>
                  <a:off x="555" y="1065"/>
                  <a:ext cx="453" cy="44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60" name="Line 76"/>
                <p:cNvSpPr>
                  <a:spLocks noChangeShapeType="1"/>
                </p:cNvSpPr>
                <p:nvPr/>
              </p:nvSpPr>
              <p:spPr bwMode="auto">
                <a:xfrm>
                  <a:off x="521" y="1162"/>
                  <a:ext cx="499" cy="49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461" name="Line 77"/>
                <p:cNvSpPr>
                  <a:spLocks noChangeShapeType="1"/>
                </p:cNvSpPr>
                <p:nvPr/>
              </p:nvSpPr>
              <p:spPr bwMode="auto">
                <a:xfrm>
                  <a:off x="476" y="1253"/>
                  <a:ext cx="680" cy="673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400463" name="Line 79"/>
            <p:cNvSpPr>
              <a:spLocks noChangeShapeType="1"/>
            </p:cNvSpPr>
            <p:nvPr/>
          </p:nvSpPr>
          <p:spPr bwMode="auto">
            <a:xfrm>
              <a:off x="158" y="1367"/>
              <a:ext cx="2223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0464" name="Rectangle 80"/>
            <p:cNvSpPr>
              <a:spLocks noChangeArrowheads="1"/>
            </p:cNvSpPr>
            <p:nvPr/>
          </p:nvSpPr>
          <p:spPr bwMode="auto">
            <a:xfrm>
              <a:off x="2109" y="1117"/>
              <a:ext cx="3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rgbClr val="33CCFF"/>
                  </a:solidFill>
                  <a:effectLst/>
                  <a:latin typeface="Arial Unicode MS" panose="020B0604020202020204" pitchFamily="34" charset="-128"/>
                </a:rPr>
                <a:t>I</a:t>
              </a:r>
              <a:r>
                <a:rPr lang="cs-CZ" altLang="cs-CZ" sz="1800" b="1" baseline="30000">
                  <a:solidFill>
                    <a:srgbClr val="33CCFF"/>
                  </a:solidFill>
                  <a:effectLst/>
                  <a:latin typeface="Arial Unicode MS" panose="020B0604020202020204" pitchFamily="34" charset="-128"/>
                </a:rPr>
                <a:t>2</a:t>
              </a:r>
              <a:r>
                <a:rPr lang="cs-CZ" altLang="cs-CZ" sz="1800" b="1" baseline="-25000">
                  <a:solidFill>
                    <a:srgbClr val="33CCFF"/>
                  </a:solidFill>
                  <a:effectLst/>
                  <a:latin typeface="Arial Unicode MS" panose="020B0604020202020204" pitchFamily="34" charset="-128"/>
                </a:rPr>
                <a:t>ef</a:t>
              </a:r>
            </a:p>
          </p:txBody>
        </p:sp>
        <p:sp>
          <p:nvSpPr>
            <p:cNvPr id="400465" name="Rectangle 81" descr="Široký šikmo nahoru"/>
            <p:cNvSpPr>
              <a:spLocks noChangeArrowheads="1"/>
            </p:cNvSpPr>
            <p:nvPr/>
          </p:nvSpPr>
          <p:spPr bwMode="auto">
            <a:xfrm>
              <a:off x="158" y="1344"/>
              <a:ext cx="2086" cy="589"/>
            </a:xfrm>
            <a:prstGeom prst="rect">
              <a:avLst/>
            </a:prstGeom>
            <a:pattFill prst="wdUpDiag">
              <a:fgClr>
                <a:srgbClr val="33CCFF">
                  <a:alpha val="69000"/>
                </a:srgbClr>
              </a:fgClr>
              <a:bgClr>
                <a:schemeClr val="tx1">
                  <a:alpha val="69000"/>
                </a:scheme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00467" name="Rectangle 83"/>
          <p:cNvSpPr>
            <a:spLocks noChangeArrowheads="1"/>
          </p:cNvSpPr>
          <p:nvPr/>
        </p:nvSpPr>
        <p:spPr bwMode="auto">
          <a:xfrm>
            <a:off x="4067175" y="2276475"/>
            <a:ext cx="48974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plochy pod funkcí i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vyžaduje vyšší matematiku:</a:t>
            </a:r>
          </a:p>
        </p:txBody>
      </p:sp>
      <p:graphicFrame>
        <p:nvGraphicFramePr>
          <p:cNvPr id="40046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103450"/>
              </p:ext>
            </p:extLst>
          </p:nvPr>
        </p:nvGraphicFramePr>
        <p:xfrm>
          <a:off x="5508625" y="1484313"/>
          <a:ext cx="189865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89" name="Rovnice" r:id="rId6" imgW="774360" imgH="253800" progId="Equation.3">
                  <p:embed/>
                </p:oleObj>
              </mc:Choice>
              <mc:Fallback>
                <p:oleObj name="Rovnice" r:id="rId6" imgW="774360" imgH="253800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484313"/>
                        <a:ext cx="1898650" cy="6175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46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669795"/>
              </p:ext>
            </p:extLst>
          </p:nvPr>
        </p:nvGraphicFramePr>
        <p:xfrm>
          <a:off x="6484938" y="2636838"/>
          <a:ext cx="16160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90" name="Rovnice" r:id="rId8" imgW="799920" imgH="419040" progId="Equation.3">
                  <p:embed/>
                </p:oleObj>
              </mc:Choice>
              <mc:Fallback>
                <p:oleObj name="Rovnice" r:id="rId8" imgW="799920" imgH="419040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38" y="2636838"/>
                        <a:ext cx="1616075" cy="8397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470" name="Rectangle 86"/>
          <p:cNvSpPr>
            <a:spLocks noChangeArrowheads="1"/>
          </p:cNvSpPr>
          <p:nvPr/>
        </p:nvSpPr>
        <p:spPr bwMode="auto">
          <a:xfrm>
            <a:off x="250825" y="5661025"/>
            <a:ext cx="87137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Příklad: Napětí v běžné zásuvce je efektivní hodnotou (U = 230 V). Vypočítejte maximální hodnotu síťového napětí: </a:t>
            </a:r>
          </a:p>
        </p:txBody>
      </p:sp>
      <p:graphicFrame>
        <p:nvGraphicFramePr>
          <p:cNvPr id="400471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19189"/>
              </p:ext>
            </p:extLst>
          </p:nvPr>
        </p:nvGraphicFramePr>
        <p:xfrm>
          <a:off x="4310063" y="6092825"/>
          <a:ext cx="46545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91" name="Rovnice" r:id="rId10" imgW="2158920" imgH="253800" progId="Equation.3">
                  <p:embed/>
                </p:oleObj>
              </mc:Choice>
              <mc:Fallback>
                <p:oleObj name="Rovnice" r:id="rId10" imgW="2158920" imgH="25380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6092825"/>
                        <a:ext cx="4654550" cy="5445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0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0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0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0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0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0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115888"/>
            <a:ext cx="8893175" cy="719137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Vztah mezi střední a efektivní hodnotou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323850" y="908050"/>
            <a:ext cx="88201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 některých případech musíme přepočítat střední hodnotu na efektivní a naopak.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Co musíme znát před zahájením výpočtu ?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Časový průběh počítané veličiny</a:t>
            </a:r>
          </a:p>
        </p:txBody>
      </p:sp>
      <p:sp>
        <p:nvSpPr>
          <p:cNvPr id="401455" name="Rectangle 47"/>
          <p:cNvSpPr>
            <a:spLocks noChangeArrowheads="1"/>
          </p:cNvSpPr>
          <p:nvPr/>
        </p:nvSpPr>
        <p:spPr bwMode="auto">
          <a:xfrm>
            <a:off x="1908175" y="2565400"/>
            <a:ext cx="52562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b="1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Přepočet pro pulsující průběh </a:t>
            </a:r>
          </a:p>
        </p:txBody>
      </p:sp>
      <p:grpSp>
        <p:nvGrpSpPr>
          <p:cNvPr id="401489" name="Group 81"/>
          <p:cNvGrpSpPr>
            <a:grpSpLocks/>
          </p:cNvGrpSpPr>
          <p:nvPr/>
        </p:nvGrpSpPr>
        <p:grpSpPr bwMode="auto">
          <a:xfrm>
            <a:off x="107950" y="3297238"/>
            <a:ext cx="4408488" cy="2219325"/>
            <a:chOff x="148" y="2160"/>
            <a:chExt cx="2777" cy="1398"/>
          </a:xfrm>
        </p:grpSpPr>
        <p:pic>
          <p:nvPicPr>
            <p:cNvPr id="401457" name="Picture 49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70"/>
            <a:stretch>
              <a:fillRect/>
            </a:stretch>
          </p:blipFill>
          <p:spPr bwMode="auto">
            <a:xfrm>
              <a:off x="148" y="2160"/>
              <a:ext cx="2777" cy="1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1459" name="Line 51"/>
            <p:cNvSpPr>
              <a:spLocks noChangeShapeType="1"/>
            </p:cNvSpPr>
            <p:nvPr/>
          </p:nvSpPr>
          <p:spPr bwMode="auto">
            <a:xfrm>
              <a:off x="1429" y="3249"/>
              <a:ext cx="0" cy="27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1460" name="Line 52"/>
            <p:cNvSpPr>
              <a:spLocks noChangeShapeType="1"/>
            </p:cNvSpPr>
            <p:nvPr/>
          </p:nvSpPr>
          <p:spPr bwMode="auto">
            <a:xfrm>
              <a:off x="203" y="3521"/>
              <a:ext cx="122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1461" name="Line 53"/>
            <p:cNvSpPr>
              <a:spLocks noChangeShapeType="1"/>
            </p:cNvSpPr>
            <p:nvPr/>
          </p:nvSpPr>
          <p:spPr bwMode="auto">
            <a:xfrm>
              <a:off x="203" y="3249"/>
              <a:ext cx="0" cy="2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1462" name="Rectangle 54"/>
            <p:cNvSpPr>
              <a:spLocks noChangeArrowheads="1"/>
            </p:cNvSpPr>
            <p:nvPr/>
          </p:nvSpPr>
          <p:spPr bwMode="auto">
            <a:xfrm>
              <a:off x="657" y="3323"/>
              <a:ext cx="40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rgbClr val="FF3300"/>
                  </a:solidFill>
                  <a:effectLst/>
                  <a:latin typeface="Arial Unicode MS" panose="020B0604020202020204" pitchFamily="34" charset="-128"/>
                </a:rPr>
                <a:t>T/2</a:t>
              </a:r>
              <a:endParaRPr lang="cs-CZ" altLang="cs-CZ" sz="1800" b="1" baseline="-25000">
                <a:solidFill>
                  <a:srgbClr val="FF3300"/>
                </a:solidFill>
                <a:effectLst/>
                <a:latin typeface="Arial Unicode MS" panose="020B0604020202020204" pitchFamily="34" charset="-128"/>
              </a:endParaRPr>
            </a:p>
          </p:txBody>
        </p:sp>
        <p:sp>
          <p:nvSpPr>
            <p:cNvPr id="401464" name="Rectangle 56"/>
            <p:cNvSpPr>
              <a:spLocks noChangeArrowheads="1"/>
            </p:cNvSpPr>
            <p:nvPr/>
          </p:nvSpPr>
          <p:spPr bwMode="auto">
            <a:xfrm>
              <a:off x="1247" y="2205"/>
              <a:ext cx="31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 algn="r"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rgbClr val="FF3300"/>
                  </a:solidFill>
                  <a:effectLst/>
                  <a:latin typeface="Arial Unicode MS" panose="020B0604020202020204" pitchFamily="34" charset="-128"/>
                </a:rPr>
                <a:t>I</a:t>
              </a:r>
              <a:r>
                <a:rPr lang="cs-CZ" altLang="cs-CZ" sz="1800" b="1" baseline="-25000">
                  <a:solidFill>
                    <a:srgbClr val="FF3300"/>
                  </a:solidFill>
                  <a:effectLst/>
                  <a:latin typeface="Arial Unicode MS" panose="020B0604020202020204" pitchFamily="34" charset="-128"/>
                </a:rPr>
                <a:t>max</a:t>
              </a:r>
            </a:p>
          </p:txBody>
        </p:sp>
        <p:sp>
          <p:nvSpPr>
            <p:cNvPr id="401465" name="Line 57"/>
            <p:cNvSpPr>
              <a:spLocks noChangeShapeType="1"/>
            </p:cNvSpPr>
            <p:nvPr/>
          </p:nvSpPr>
          <p:spPr bwMode="auto">
            <a:xfrm>
              <a:off x="747" y="2319"/>
              <a:ext cx="455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01488" name="Rectangle 80"/>
          <p:cNvSpPr>
            <a:spLocks noChangeArrowheads="1"/>
          </p:cNvSpPr>
          <p:nvPr/>
        </p:nvSpPr>
        <p:spPr bwMode="auto">
          <a:xfrm>
            <a:off x="4643438" y="3213100"/>
            <a:ext cx="43561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První půlperioda je pro harmonický a pulsující průběh shodná.</a:t>
            </a:r>
          </a:p>
        </p:txBody>
      </p:sp>
      <p:sp>
        <p:nvSpPr>
          <p:cNvPr id="401490" name="Rectangle 82"/>
          <p:cNvSpPr>
            <a:spLocks noChangeArrowheads="1"/>
          </p:cNvSpPr>
          <p:nvPr/>
        </p:nvSpPr>
        <p:spPr bwMode="auto">
          <a:xfrm>
            <a:off x="4643438" y="4005263"/>
            <a:ext cx="21605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střední hodnoty:</a:t>
            </a:r>
          </a:p>
        </p:txBody>
      </p:sp>
      <p:graphicFrame>
        <p:nvGraphicFramePr>
          <p:cNvPr id="401491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678848"/>
              </p:ext>
            </p:extLst>
          </p:nvPr>
        </p:nvGraphicFramePr>
        <p:xfrm>
          <a:off x="7092950" y="3933825"/>
          <a:ext cx="171608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83" name="Rovnice" r:id="rId4" imgW="863280" imgH="393480" progId="Equation.3">
                  <p:embed/>
                </p:oleObj>
              </mc:Choice>
              <mc:Fallback>
                <p:oleObj name="Rovnice" r:id="rId4" imgW="863280" imgH="393480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933825"/>
                        <a:ext cx="1716088" cy="781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492" name="Rectangle 84"/>
          <p:cNvSpPr>
            <a:spLocks noChangeArrowheads="1"/>
          </p:cNvSpPr>
          <p:nvPr/>
        </p:nvSpPr>
        <p:spPr bwMode="auto">
          <a:xfrm>
            <a:off x="4716463" y="4941888"/>
            <a:ext cx="22320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efektivní hodnoty:</a:t>
            </a:r>
          </a:p>
        </p:txBody>
      </p:sp>
      <p:graphicFrame>
        <p:nvGraphicFramePr>
          <p:cNvPr id="401493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866588"/>
              </p:ext>
            </p:extLst>
          </p:nvPr>
        </p:nvGraphicFramePr>
        <p:xfrm>
          <a:off x="7092950" y="4797425"/>
          <a:ext cx="118268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84" name="Rovnice" r:id="rId6" imgW="533160" imgH="419040" progId="Equation.3">
                  <p:embed/>
                </p:oleObj>
              </mc:Choice>
              <mc:Fallback>
                <p:oleObj name="Rovnice" r:id="rId6" imgW="533160" imgH="419040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4797425"/>
                        <a:ext cx="1182688" cy="9286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494" name="Rectangle 86"/>
          <p:cNvSpPr>
            <a:spLocks noChangeArrowheads="1"/>
          </p:cNvSpPr>
          <p:nvPr/>
        </p:nvSpPr>
        <p:spPr bwMode="auto">
          <a:xfrm>
            <a:off x="179388" y="5949950"/>
            <a:ext cx="47529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Porovnáním obou rovnic dostaneme přepočet pro pulsující průběh:</a:t>
            </a:r>
          </a:p>
        </p:txBody>
      </p:sp>
      <p:graphicFrame>
        <p:nvGraphicFramePr>
          <p:cNvPr id="401495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805648"/>
              </p:ext>
            </p:extLst>
          </p:nvPr>
        </p:nvGraphicFramePr>
        <p:xfrm>
          <a:off x="5276850" y="5818188"/>
          <a:ext cx="368776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85" name="Rovnice" r:id="rId8" imgW="1663560" imgH="419040" progId="Equation.3">
                  <p:embed/>
                </p:oleObj>
              </mc:Choice>
              <mc:Fallback>
                <p:oleObj name="Rovnice" r:id="rId8" imgW="1663560" imgH="41904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5818188"/>
                        <a:ext cx="3687763" cy="9286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1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1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1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1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1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1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1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1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1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1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1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1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1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1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1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227057" y="116632"/>
            <a:ext cx="8642350" cy="78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tabLst>
                <a:tab pos="2686050" algn="l"/>
                <a:tab pos="6457950" algn="l"/>
                <a:tab pos="66373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2686050" algn="l"/>
                <a:tab pos="6457950" algn="l"/>
                <a:tab pos="66373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tabLst>
                <a:tab pos="2686050" algn="l"/>
                <a:tab pos="6457950" algn="l"/>
                <a:tab pos="66373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Příklady</a:t>
            </a:r>
          </a:p>
          <a:p>
            <a:pPr>
              <a:spcBef>
                <a:spcPct val="30000"/>
              </a:spcBef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1.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Vypočítejte efektivní hodnotu průběhu.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max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23V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57" y="980728"/>
            <a:ext cx="5137031" cy="2213517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56176" y="1484784"/>
            <a:ext cx="144016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71463" indent="-271463" algn="l">
              <a:tabLst>
                <a:tab pos="2686050" algn="l"/>
                <a:tab pos="6457950" algn="l"/>
                <a:tab pos="66373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2686050" algn="l"/>
                <a:tab pos="6457950" algn="l"/>
                <a:tab pos="66373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tabLst>
                <a:tab pos="2686050" algn="l"/>
                <a:tab pos="6457950" algn="l"/>
                <a:tab pos="66373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 = 14,76V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7057" y="2988480"/>
            <a:ext cx="8642350" cy="78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tabLst>
                <a:tab pos="2686050" algn="l"/>
                <a:tab pos="6457950" algn="l"/>
                <a:tab pos="66373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2686050" algn="l"/>
                <a:tab pos="6457950" algn="l"/>
                <a:tab pos="66373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tabLst>
                <a:tab pos="2686050" algn="l"/>
                <a:tab pos="6457950" algn="l"/>
                <a:tab pos="66373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Vypočítejte efektivní hodnotu průběhu.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max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23V</a:t>
            </a:r>
          </a:p>
          <a:p>
            <a:pPr>
              <a:spcBef>
                <a:spcPct val="30000"/>
              </a:spcBef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U1max = 17V, U2max = -51V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17032"/>
            <a:ext cx="4744259" cy="1944216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64088" y="4689140"/>
            <a:ext cx="118377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71463" indent="-271463" algn="l">
              <a:tabLst>
                <a:tab pos="2686050" algn="l"/>
                <a:tab pos="6457950" algn="l"/>
                <a:tab pos="66373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2686050" algn="l"/>
                <a:tab pos="6457950" algn="l"/>
                <a:tab pos="66373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tabLst>
                <a:tab pos="2686050" algn="l"/>
                <a:tab pos="6457950" algn="l"/>
                <a:tab pos="66373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 = 17V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85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115888"/>
            <a:ext cx="8893175" cy="719137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Vznik střídavého sinusového napětí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11651" name="Rectangle 3"/>
          <p:cNvSpPr>
            <a:spLocks noChangeArrowheads="1"/>
          </p:cNvSpPr>
          <p:nvPr/>
        </p:nvSpPr>
        <p:spPr bwMode="auto">
          <a:xfrm>
            <a:off x="179388" y="908050"/>
            <a:ext cx="882015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6987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26987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26987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Za jakých podmínek se může ve vodiči indukovat napětí ?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Podmínky pro vytvoření indukovaného napětí jsou dány indukčním zákonem (viz 1. ročník) a obecně musí platit jak pro stejnosměrný, tak i pro střídavý proudu 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-	časovou změnou magnetického toku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-	pohybem vodiče v magnetickém poli</a:t>
            </a:r>
          </a:p>
        </p:txBody>
      </p:sp>
      <p:sp>
        <p:nvSpPr>
          <p:cNvPr id="411661" name="Rectangle 13"/>
          <p:cNvSpPr>
            <a:spLocks noChangeArrowheads="1"/>
          </p:cNvSpPr>
          <p:nvPr/>
        </p:nvSpPr>
        <p:spPr bwMode="auto">
          <a:xfrm>
            <a:off x="179388" y="4149725"/>
            <a:ext cx="85693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Vznik střídavého napětí časovou změnou magnetického toku bude probráno později.</a:t>
            </a:r>
          </a:p>
        </p:txBody>
      </p:sp>
      <p:graphicFrame>
        <p:nvGraphicFramePr>
          <p:cNvPr id="4116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92554"/>
              </p:ext>
            </p:extLst>
          </p:nvPr>
        </p:nvGraphicFramePr>
        <p:xfrm>
          <a:off x="5003800" y="2363788"/>
          <a:ext cx="12969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9" name="Rovnice" r:id="rId3" imgW="723600" imgH="393480" progId="Equation.3">
                  <p:embed/>
                </p:oleObj>
              </mc:Choice>
              <mc:Fallback>
                <p:oleObj name="Rovnice" r:id="rId3" imgW="72360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363788"/>
                        <a:ext cx="1296988" cy="704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6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587419"/>
              </p:ext>
            </p:extLst>
          </p:nvPr>
        </p:nvGraphicFramePr>
        <p:xfrm>
          <a:off x="5014913" y="3144838"/>
          <a:ext cx="17176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30" name="Rovnice" r:id="rId5" imgW="711000" imgH="177480" progId="Equation.3">
                  <p:embed/>
                </p:oleObj>
              </mc:Choice>
              <mc:Fallback>
                <p:oleObj name="Rovnice" r:id="rId5" imgW="711000" imgH="177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3" y="3144838"/>
                        <a:ext cx="1717675" cy="4286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85225" cy="1152525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Vznik střídavého sinusového napětí pohybem vodiče v magnetickém poli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3563938" y="1700213"/>
            <a:ext cx="53657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6987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26987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26987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 obvodu kružnice se v magnetickém poli pohybuje určitou rychlostí vodič.</a:t>
            </a:r>
          </a:p>
          <a:p>
            <a:pPr algn="ct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Bude se ve vodiči indukovat napětí ?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Podle indukčního zákona ano</a:t>
            </a:r>
          </a:p>
          <a:p>
            <a:pPr algn="ct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Bude indukované napětí konstantní ?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Ne, závisí směru vektoru rychlosti. Indukované napětí je dáno pouze složkou vektoru v</a:t>
            </a:r>
            <a:r>
              <a:rPr lang="cs-CZ" altLang="cs-CZ" sz="2000" b="1" u="sng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která je kolmá na indukční čáry</a:t>
            </a:r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323850" y="4941888"/>
            <a:ext cx="5184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Velikost indukovaného napětí lze vyjádřit</a:t>
            </a:r>
          </a:p>
        </p:txBody>
      </p:sp>
      <p:graphicFrame>
        <p:nvGraphicFramePr>
          <p:cNvPr id="412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720845"/>
              </p:ext>
            </p:extLst>
          </p:nvPr>
        </p:nvGraphicFramePr>
        <p:xfrm>
          <a:off x="5878513" y="4879975"/>
          <a:ext cx="21494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31" name="Rovnice" r:id="rId3" imgW="761760" imgH="228600" progId="Equation.3">
                  <p:embed/>
                </p:oleObj>
              </mc:Choice>
              <mc:Fallback>
                <p:oleObj name="Rovnice" r:id="rId3" imgW="7617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4879975"/>
                        <a:ext cx="2149475" cy="644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2684" name="Group 12"/>
          <p:cNvGrpSpPr>
            <a:grpSpLocks/>
          </p:cNvGrpSpPr>
          <p:nvPr/>
        </p:nvGrpSpPr>
        <p:grpSpPr bwMode="auto">
          <a:xfrm>
            <a:off x="250825" y="1844675"/>
            <a:ext cx="3024188" cy="2808288"/>
            <a:chOff x="476" y="1026"/>
            <a:chExt cx="1905" cy="1769"/>
          </a:xfrm>
        </p:grpSpPr>
        <p:sp>
          <p:nvSpPr>
            <p:cNvPr id="412680" name="Oval 8"/>
            <p:cNvSpPr>
              <a:spLocks noChangeArrowheads="1"/>
            </p:cNvSpPr>
            <p:nvPr/>
          </p:nvSpPr>
          <p:spPr bwMode="auto">
            <a:xfrm>
              <a:off x="703" y="1185"/>
              <a:ext cx="1451" cy="1451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2681" name="Line 9"/>
            <p:cNvSpPr>
              <a:spLocks noChangeShapeType="1"/>
            </p:cNvSpPr>
            <p:nvPr/>
          </p:nvSpPr>
          <p:spPr bwMode="auto">
            <a:xfrm>
              <a:off x="476" y="1888"/>
              <a:ext cx="190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82" name="Line 10"/>
            <p:cNvSpPr>
              <a:spLocks noChangeShapeType="1"/>
            </p:cNvSpPr>
            <p:nvPr/>
          </p:nvSpPr>
          <p:spPr bwMode="auto">
            <a:xfrm>
              <a:off x="1428" y="1026"/>
              <a:ext cx="0" cy="176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Dot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12693" name="Group 21"/>
          <p:cNvGrpSpPr>
            <a:grpSpLocks/>
          </p:cNvGrpSpPr>
          <p:nvPr/>
        </p:nvGrpSpPr>
        <p:grpSpPr bwMode="auto">
          <a:xfrm>
            <a:off x="609600" y="1773238"/>
            <a:ext cx="2305050" cy="2808287"/>
            <a:chOff x="521" y="981"/>
            <a:chExt cx="1452" cy="1769"/>
          </a:xfrm>
        </p:grpSpPr>
        <p:sp>
          <p:nvSpPr>
            <p:cNvPr id="412685" name="Line 13"/>
            <p:cNvSpPr>
              <a:spLocks noChangeShapeType="1"/>
            </p:cNvSpPr>
            <p:nvPr/>
          </p:nvSpPr>
          <p:spPr bwMode="auto">
            <a:xfrm>
              <a:off x="521" y="981"/>
              <a:ext cx="0" cy="1769"/>
            </a:xfrm>
            <a:prstGeom prst="line">
              <a:avLst/>
            </a:prstGeom>
            <a:noFill/>
            <a:ln w="12700">
              <a:solidFill>
                <a:schemeClr val="bg2">
                  <a:lumMod val="75000"/>
                  <a:lumOff val="25000"/>
                </a:schemeClr>
              </a:solidFill>
              <a:round/>
              <a:headEnd type="none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86" name="Line 14"/>
            <p:cNvSpPr>
              <a:spLocks noChangeShapeType="1"/>
            </p:cNvSpPr>
            <p:nvPr/>
          </p:nvSpPr>
          <p:spPr bwMode="auto">
            <a:xfrm>
              <a:off x="748" y="981"/>
              <a:ext cx="0" cy="1769"/>
            </a:xfrm>
            <a:prstGeom prst="line">
              <a:avLst/>
            </a:prstGeom>
            <a:noFill/>
            <a:ln w="12700">
              <a:solidFill>
                <a:schemeClr val="bg2">
                  <a:lumMod val="75000"/>
                  <a:lumOff val="25000"/>
                </a:schemeClr>
              </a:solidFill>
              <a:round/>
              <a:headEnd type="none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87" name="Line 15"/>
            <p:cNvSpPr>
              <a:spLocks noChangeShapeType="1"/>
            </p:cNvSpPr>
            <p:nvPr/>
          </p:nvSpPr>
          <p:spPr bwMode="auto">
            <a:xfrm>
              <a:off x="975" y="981"/>
              <a:ext cx="0" cy="1769"/>
            </a:xfrm>
            <a:prstGeom prst="line">
              <a:avLst/>
            </a:prstGeom>
            <a:noFill/>
            <a:ln w="12700">
              <a:solidFill>
                <a:schemeClr val="bg2">
                  <a:lumMod val="75000"/>
                  <a:lumOff val="25000"/>
                </a:schemeClr>
              </a:solidFill>
              <a:round/>
              <a:headEnd type="none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88" name="Line 16"/>
            <p:cNvSpPr>
              <a:spLocks noChangeShapeType="1"/>
            </p:cNvSpPr>
            <p:nvPr/>
          </p:nvSpPr>
          <p:spPr bwMode="auto">
            <a:xfrm>
              <a:off x="1202" y="981"/>
              <a:ext cx="0" cy="1769"/>
            </a:xfrm>
            <a:prstGeom prst="line">
              <a:avLst/>
            </a:prstGeom>
            <a:noFill/>
            <a:ln w="12700">
              <a:solidFill>
                <a:schemeClr val="bg2">
                  <a:lumMod val="75000"/>
                  <a:lumOff val="25000"/>
                </a:schemeClr>
              </a:solidFill>
              <a:round/>
              <a:headEnd type="none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89" name="Line 17"/>
            <p:cNvSpPr>
              <a:spLocks noChangeShapeType="1"/>
            </p:cNvSpPr>
            <p:nvPr/>
          </p:nvSpPr>
          <p:spPr bwMode="auto">
            <a:xfrm>
              <a:off x="1474" y="981"/>
              <a:ext cx="0" cy="1769"/>
            </a:xfrm>
            <a:prstGeom prst="line">
              <a:avLst/>
            </a:prstGeom>
            <a:noFill/>
            <a:ln w="12700">
              <a:solidFill>
                <a:schemeClr val="bg2">
                  <a:lumMod val="75000"/>
                  <a:lumOff val="25000"/>
                </a:schemeClr>
              </a:solidFill>
              <a:round/>
              <a:headEnd type="none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90" name="Line 18"/>
            <p:cNvSpPr>
              <a:spLocks noChangeShapeType="1"/>
            </p:cNvSpPr>
            <p:nvPr/>
          </p:nvSpPr>
          <p:spPr bwMode="auto">
            <a:xfrm>
              <a:off x="1746" y="981"/>
              <a:ext cx="0" cy="1769"/>
            </a:xfrm>
            <a:prstGeom prst="line">
              <a:avLst/>
            </a:prstGeom>
            <a:noFill/>
            <a:ln w="12700">
              <a:solidFill>
                <a:schemeClr val="bg2">
                  <a:lumMod val="75000"/>
                  <a:lumOff val="25000"/>
                </a:schemeClr>
              </a:solidFill>
              <a:round/>
              <a:headEnd type="none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91" name="Line 19"/>
            <p:cNvSpPr>
              <a:spLocks noChangeShapeType="1"/>
            </p:cNvSpPr>
            <p:nvPr/>
          </p:nvSpPr>
          <p:spPr bwMode="auto">
            <a:xfrm>
              <a:off x="1973" y="981"/>
              <a:ext cx="0" cy="1769"/>
            </a:xfrm>
            <a:prstGeom prst="line">
              <a:avLst/>
            </a:prstGeom>
            <a:noFill/>
            <a:ln w="12700">
              <a:solidFill>
                <a:schemeClr val="bg2">
                  <a:lumMod val="75000"/>
                  <a:lumOff val="25000"/>
                </a:schemeClr>
              </a:solidFill>
              <a:round/>
              <a:headEnd type="none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2694" name="Oval 22"/>
          <p:cNvSpPr>
            <a:spLocks noChangeArrowheads="1"/>
          </p:cNvSpPr>
          <p:nvPr/>
        </p:nvSpPr>
        <p:spPr bwMode="auto">
          <a:xfrm>
            <a:off x="2266950" y="2205038"/>
            <a:ext cx="215900" cy="2159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med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2695" name="Line 23"/>
          <p:cNvSpPr>
            <a:spLocks noChangeShapeType="1"/>
          </p:cNvSpPr>
          <p:nvPr/>
        </p:nvSpPr>
        <p:spPr bwMode="auto">
          <a:xfrm flipH="1" flipV="1">
            <a:off x="1620838" y="1628775"/>
            <a:ext cx="719137" cy="647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696" name="Text Box 24"/>
          <p:cNvSpPr txBox="1">
            <a:spLocks noChangeArrowheads="1"/>
          </p:cNvSpPr>
          <p:nvPr/>
        </p:nvSpPr>
        <p:spPr bwMode="auto">
          <a:xfrm>
            <a:off x="1333500" y="1268413"/>
            <a:ext cx="214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v</a:t>
            </a:r>
          </a:p>
        </p:txBody>
      </p:sp>
      <p:sp>
        <p:nvSpPr>
          <p:cNvPr id="412697" name="Rectangle 25"/>
          <p:cNvSpPr>
            <a:spLocks noChangeArrowheads="1"/>
          </p:cNvSpPr>
          <p:nvPr/>
        </p:nvSpPr>
        <p:spPr bwMode="auto">
          <a:xfrm>
            <a:off x="71438" y="5859463"/>
            <a:ext cx="89646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 jaké pozici vodiče bude indukované napětí nulové a v jaké maximální ?</a:t>
            </a:r>
          </a:p>
        </p:txBody>
      </p:sp>
      <p:sp>
        <p:nvSpPr>
          <p:cNvPr id="412698" name="Line 26"/>
          <p:cNvSpPr>
            <a:spLocks noChangeShapeType="1"/>
          </p:cNvSpPr>
          <p:nvPr/>
        </p:nvSpPr>
        <p:spPr bwMode="auto">
          <a:xfrm flipH="1">
            <a:off x="1619250" y="2276475"/>
            <a:ext cx="7207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701" name="Text Box 29"/>
          <p:cNvSpPr txBox="1">
            <a:spLocks noChangeArrowheads="1"/>
          </p:cNvSpPr>
          <p:nvPr/>
        </p:nvSpPr>
        <p:spPr bwMode="auto">
          <a:xfrm>
            <a:off x="1328351" y="2060575"/>
            <a:ext cx="30994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2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2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1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2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2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2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2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2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4" grpId="0"/>
      <p:bldP spid="412694" grpId="0" animBg="1"/>
      <p:bldP spid="412695" grpId="0" animBg="1"/>
      <p:bldP spid="412696" grpId="0"/>
      <p:bldP spid="412698" grpId="0" animBg="1"/>
      <p:bldP spid="41270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85225" cy="1152525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Vznik střídavého sinusového napětí pohybem vodiče v magnetickém poli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3492500" y="1700213"/>
            <a:ext cx="543718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6987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26987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26987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Jak lze vyjádřit velikost složky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x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?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Vyjádření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v závislosti na úhlu natočení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 </a:t>
            </a:r>
          </a:p>
        </p:txBody>
      </p:sp>
      <p:graphicFrame>
        <p:nvGraphicFramePr>
          <p:cNvPr id="413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888386"/>
              </p:ext>
            </p:extLst>
          </p:nvPr>
        </p:nvGraphicFramePr>
        <p:xfrm>
          <a:off x="4356100" y="2565400"/>
          <a:ext cx="31686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31" name="Rovnice" r:id="rId3" imgW="1625400" imgH="393480" progId="Equation.3">
                  <p:embed/>
                </p:oleObj>
              </mc:Choice>
              <mc:Fallback>
                <p:oleObj name="Rovnice" r:id="rId3" imgW="16254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565400"/>
                        <a:ext cx="3168650" cy="7667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3720" name="Group 24"/>
          <p:cNvGrpSpPr>
            <a:grpSpLocks/>
          </p:cNvGrpSpPr>
          <p:nvPr/>
        </p:nvGrpSpPr>
        <p:grpSpPr bwMode="auto">
          <a:xfrm>
            <a:off x="250825" y="1268413"/>
            <a:ext cx="3024188" cy="3384550"/>
            <a:chOff x="158" y="799"/>
            <a:chExt cx="1905" cy="2132"/>
          </a:xfrm>
        </p:grpSpPr>
        <p:grpSp>
          <p:nvGrpSpPr>
            <p:cNvPr id="413702" name="Group 6"/>
            <p:cNvGrpSpPr>
              <a:grpSpLocks/>
            </p:cNvGrpSpPr>
            <p:nvPr/>
          </p:nvGrpSpPr>
          <p:grpSpPr bwMode="auto">
            <a:xfrm>
              <a:off x="158" y="1162"/>
              <a:ext cx="1905" cy="1769"/>
              <a:chOff x="476" y="1026"/>
              <a:chExt cx="1905" cy="1769"/>
            </a:xfrm>
          </p:grpSpPr>
          <p:sp>
            <p:nvSpPr>
              <p:cNvPr id="413703" name="Oval 7"/>
              <p:cNvSpPr>
                <a:spLocks noChangeArrowheads="1"/>
              </p:cNvSpPr>
              <p:nvPr/>
            </p:nvSpPr>
            <p:spPr bwMode="auto">
              <a:xfrm>
                <a:off x="703" y="1185"/>
                <a:ext cx="1451" cy="1451"/>
              </a:xfrm>
              <a:prstGeom prst="ellips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3704" name="Line 8"/>
              <p:cNvSpPr>
                <a:spLocks noChangeShapeType="1"/>
              </p:cNvSpPr>
              <p:nvPr/>
            </p:nvSpPr>
            <p:spPr bwMode="auto">
              <a:xfrm>
                <a:off x="476" y="1888"/>
                <a:ext cx="1905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Dot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705" name="Line 9"/>
              <p:cNvSpPr>
                <a:spLocks noChangeShapeType="1"/>
              </p:cNvSpPr>
              <p:nvPr/>
            </p:nvSpPr>
            <p:spPr bwMode="auto">
              <a:xfrm>
                <a:off x="1428" y="1026"/>
                <a:ext cx="0" cy="176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Dot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13706" name="Group 10"/>
            <p:cNvGrpSpPr>
              <a:grpSpLocks/>
            </p:cNvGrpSpPr>
            <p:nvPr/>
          </p:nvGrpSpPr>
          <p:grpSpPr bwMode="auto">
            <a:xfrm>
              <a:off x="384" y="1117"/>
              <a:ext cx="1452" cy="1769"/>
              <a:chOff x="521" y="981"/>
              <a:chExt cx="1452" cy="1769"/>
            </a:xfrm>
          </p:grpSpPr>
          <p:sp>
            <p:nvSpPr>
              <p:cNvPr id="413707" name="Line 11"/>
              <p:cNvSpPr>
                <a:spLocks noChangeShapeType="1"/>
              </p:cNvSpPr>
              <p:nvPr/>
            </p:nvSpPr>
            <p:spPr bwMode="auto">
              <a:xfrm>
                <a:off x="521" y="981"/>
                <a:ext cx="0" cy="1769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75000"/>
                    <a:lumOff val="25000"/>
                  </a:schemeClr>
                </a:solidFill>
                <a:round/>
                <a:headEnd type="none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708" name="Line 12"/>
              <p:cNvSpPr>
                <a:spLocks noChangeShapeType="1"/>
              </p:cNvSpPr>
              <p:nvPr/>
            </p:nvSpPr>
            <p:spPr bwMode="auto">
              <a:xfrm>
                <a:off x="748" y="981"/>
                <a:ext cx="0" cy="1769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75000"/>
                    <a:lumOff val="25000"/>
                  </a:schemeClr>
                </a:solidFill>
                <a:round/>
                <a:headEnd type="none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709" name="Line 13"/>
              <p:cNvSpPr>
                <a:spLocks noChangeShapeType="1"/>
              </p:cNvSpPr>
              <p:nvPr/>
            </p:nvSpPr>
            <p:spPr bwMode="auto">
              <a:xfrm>
                <a:off x="975" y="981"/>
                <a:ext cx="0" cy="1769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75000"/>
                    <a:lumOff val="25000"/>
                  </a:schemeClr>
                </a:solidFill>
                <a:round/>
                <a:headEnd type="none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710" name="Line 14"/>
              <p:cNvSpPr>
                <a:spLocks noChangeShapeType="1"/>
              </p:cNvSpPr>
              <p:nvPr/>
            </p:nvSpPr>
            <p:spPr bwMode="auto">
              <a:xfrm>
                <a:off x="1202" y="981"/>
                <a:ext cx="0" cy="1769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75000"/>
                    <a:lumOff val="25000"/>
                  </a:schemeClr>
                </a:solidFill>
                <a:round/>
                <a:headEnd type="none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711" name="Line 15"/>
              <p:cNvSpPr>
                <a:spLocks noChangeShapeType="1"/>
              </p:cNvSpPr>
              <p:nvPr/>
            </p:nvSpPr>
            <p:spPr bwMode="auto">
              <a:xfrm>
                <a:off x="1474" y="981"/>
                <a:ext cx="0" cy="1769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75000"/>
                    <a:lumOff val="25000"/>
                  </a:schemeClr>
                </a:solidFill>
                <a:round/>
                <a:headEnd type="none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712" name="Line 16"/>
              <p:cNvSpPr>
                <a:spLocks noChangeShapeType="1"/>
              </p:cNvSpPr>
              <p:nvPr/>
            </p:nvSpPr>
            <p:spPr bwMode="auto">
              <a:xfrm>
                <a:off x="1746" y="981"/>
                <a:ext cx="0" cy="1769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75000"/>
                    <a:lumOff val="25000"/>
                  </a:schemeClr>
                </a:solidFill>
                <a:round/>
                <a:headEnd type="none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713" name="Line 17"/>
              <p:cNvSpPr>
                <a:spLocks noChangeShapeType="1"/>
              </p:cNvSpPr>
              <p:nvPr/>
            </p:nvSpPr>
            <p:spPr bwMode="auto">
              <a:xfrm>
                <a:off x="1973" y="981"/>
                <a:ext cx="0" cy="1769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75000"/>
                    <a:lumOff val="25000"/>
                  </a:schemeClr>
                </a:solidFill>
                <a:round/>
                <a:headEnd type="none" w="med" len="lg"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3714" name="Oval 18"/>
            <p:cNvSpPr>
              <a:spLocks noChangeArrowheads="1"/>
            </p:cNvSpPr>
            <p:nvPr/>
          </p:nvSpPr>
          <p:spPr bwMode="auto">
            <a:xfrm>
              <a:off x="1428" y="1389"/>
              <a:ext cx="136" cy="136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3715" name="Line 19"/>
            <p:cNvSpPr>
              <a:spLocks noChangeShapeType="1"/>
            </p:cNvSpPr>
            <p:nvPr/>
          </p:nvSpPr>
          <p:spPr bwMode="auto">
            <a:xfrm flipH="1" flipV="1">
              <a:off x="1021" y="1026"/>
              <a:ext cx="453" cy="40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716" name="Text Box 20"/>
            <p:cNvSpPr txBox="1">
              <a:spLocks noChangeArrowheads="1"/>
            </p:cNvSpPr>
            <p:nvPr/>
          </p:nvSpPr>
          <p:spPr bwMode="auto">
            <a:xfrm>
              <a:off x="840" y="799"/>
              <a:ext cx="13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v</a:t>
              </a:r>
            </a:p>
          </p:txBody>
        </p:sp>
        <p:sp>
          <p:nvSpPr>
            <p:cNvPr id="413718" name="Line 22"/>
            <p:cNvSpPr>
              <a:spLocks noChangeShapeType="1"/>
            </p:cNvSpPr>
            <p:nvPr/>
          </p:nvSpPr>
          <p:spPr bwMode="auto">
            <a:xfrm flipH="1">
              <a:off x="1020" y="1434"/>
              <a:ext cx="454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719" name="Text Box 23"/>
            <p:cNvSpPr txBox="1">
              <a:spLocks noChangeArrowheads="1"/>
            </p:cNvSpPr>
            <p:nvPr/>
          </p:nvSpPr>
          <p:spPr bwMode="auto">
            <a:xfrm>
              <a:off x="837" y="1298"/>
              <a:ext cx="19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v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x</a:t>
              </a:r>
              <a:endParaRPr lang="cs-CZ" alt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413721" name="Line 25"/>
          <p:cNvSpPr>
            <a:spLocks noChangeShapeType="1"/>
          </p:cNvSpPr>
          <p:nvPr/>
        </p:nvSpPr>
        <p:spPr bwMode="auto">
          <a:xfrm flipV="1">
            <a:off x="1763713" y="2276475"/>
            <a:ext cx="576262" cy="93662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13735" name="Group 39"/>
          <p:cNvGrpSpPr>
            <a:grpSpLocks/>
          </p:cNvGrpSpPr>
          <p:nvPr/>
        </p:nvGrpSpPr>
        <p:grpSpPr bwMode="auto">
          <a:xfrm>
            <a:off x="1890713" y="2852738"/>
            <a:ext cx="304800" cy="377825"/>
            <a:chOff x="1191" y="1797"/>
            <a:chExt cx="192" cy="238"/>
          </a:xfrm>
        </p:grpSpPr>
        <p:sp>
          <p:nvSpPr>
            <p:cNvPr id="413723" name="Text Box 27"/>
            <p:cNvSpPr txBox="1">
              <a:spLocks noChangeArrowheads="1"/>
            </p:cNvSpPr>
            <p:nvPr/>
          </p:nvSpPr>
          <p:spPr bwMode="auto">
            <a:xfrm>
              <a:off x="1191" y="1797"/>
              <a:ext cx="14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413724" name="Freeform 28"/>
            <p:cNvSpPr>
              <a:spLocks/>
            </p:cNvSpPr>
            <p:nvPr/>
          </p:nvSpPr>
          <p:spPr bwMode="auto">
            <a:xfrm>
              <a:off x="1247" y="1797"/>
              <a:ext cx="136" cy="227"/>
            </a:xfrm>
            <a:custGeom>
              <a:avLst/>
              <a:gdLst>
                <a:gd name="T0" fmla="*/ 136 w 136"/>
                <a:gd name="T1" fmla="*/ 227 h 227"/>
                <a:gd name="T2" fmla="*/ 91 w 136"/>
                <a:gd name="T3" fmla="*/ 91 h 227"/>
                <a:gd name="T4" fmla="*/ 0 w 136"/>
                <a:gd name="T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27">
                  <a:moveTo>
                    <a:pt x="136" y="227"/>
                  </a:moveTo>
                  <a:cubicBezTo>
                    <a:pt x="125" y="178"/>
                    <a:pt x="114" y="129"/>
                    <a:pt x="91" y="91"/>
                  </a:cubicBezTo>
                  <a:cubicBezTo>
                    <a:pt x="68" y="53"/>
                    <a:pt x="34" y="26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3725" name="Line 29"/>
          <p:cNvSpPr>
            <a:spLocks noChangeShapeType="1"/>
          </p:cNvSpPr>
          <p:nvPr/>
        </p:nvSpPr>
        <p:spPr bwMode="auto">
          <a:xfrm>
            <a:off x="1619250" y="1628775"/>
            <a:ext cx="0" cy="647700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13736" name="Group 40"/>
          <p:cNvGrpSpPr>
            <a:grpSpLocks/>
          </p:cNvGrpSpPr>
          <p:nvPr/>
        </p:nvGrpSpPr>
        <p:grpSpPr bwMode="auto">
          <a:xfrm>
            <a:off x="1601788" y="1700213"/>
            <a:ext cx="306387" cy="384175"/>
            <a:chOff x="1009" y="1071"/>
            <a:chExt cx="193" cy="242"/>
          </a:xfrm>
        </p:grpSpPr>
        <p:sp>
          <p:nvSpPr>
            <p:cNvPr id="413726" name="Text Box 30"/>
            <p:cNvSpPr txBox="1">
              <a:spLocks noChangeArrowheads="1"/>
            </p:cNvSpPr>
            <p:nvPr/>
          </p:nvSpPr>
          <p:spPr bwMode="auto">
            <a:xfrm>
              <a:off x="1009" y="1071"/>
              <a:ext cx="14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413727" name="Freeform 31"/>
            <p:cNvSpPr>
              <a:spLocks/>
            </p:cNvSpPr>
            <p:nvPr/>
          </p:nvSpPr>
          <p:spPr bwMode="auto">
            <a:xfrm>
              <a:off x="1020" y="1207"/>
              <a:ext cx="182" cy="106"/>
            </a:xfrm>
            <a:custGeom>
              <a:avLst/>
              <a:gdLst>
                <a:gd name="T0" fmla="*/ 0 w 182"/>
                <a:gd name="T1" fmla="*/ 91 h 106"/>
                <a:gd name="T2" fmla="*/ 136 w 182"/>
                <a:gd name="T3" fmla="*/ 91 h 106"/>
                <a:gd name="T4" fmla="*/ 182 w 182"/>
                <a:gd name="T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106">
                  <a:moveTo>
                    <a:pt x="0" y="91"/>
                  </a:moveTo>
                  <a:cubicBezTo>
                    <a:pt x="53" y="98"/>
                    <a:pt x="106" y="106"/>
                    <a:pt x="136" y="91"/>
                  </a:cubicBezTo>
                  <a:cubicBezTo>
                    <a:pt x="166" y="76"/>
                    <a:pt x="174" y="38"/>
                    <a:pt x="182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3728" name="Rectangle 32"/>
          <p:cNvSpPr>
            <a:spLocks noChangeArrowheads="1"/>
          </p:cNvSpPr>
          <p:nvPr/>
        </p:nvSpPr>
        <p:spPr bwMode="auto">
          <a:xfrm>
            <a:off x="3492500" y="3573463"/>
            <a:ext cx="543718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6987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26987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26987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Při časovém vyjádření (odvození je stejné jako v případě sinusového průběhu)</a:t>
            </a:r>
          </a:p>
        </p:txBody>
      </p:sp>
      <p:graphicFrame>
        <p:nvGraphicFramePr>
          <p:cNvPr id="41372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247328"/>
              </p:ext>
            </p:extLst>
          </p:nvPr>
        </p:nvGraphicFramePr>
        <p:xfrm>
          <a:off x="4356100" y="4437063"/>
          <a:ext cx="24130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32" name="Rovnice" r:id="rId5" imgW="850680" imgH="228600" progId="Equation.3">
                  <p:embed/>
                </p:oleObj>
              </mc:Choice>
              <mc:Fallback>
                <p:oleObj name="Rovnice" r:id="rId5" imgW="85068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437063"/>
                        <a:ext cx="2413000" cy="6461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30" name="Rectangle 34"/>
          <p:cNvSpPr>
            <a:spLocks noChangeArrowheads="1"/>
          </p:cNvSpPr>
          <p:nvPr/>
        </p:nvSpPr>
        <p:spPr bwMode="auto">
          <a:xfrm>
            <a:off x="250825" y="4941888"/>
            <a:ext cx="187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6987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26987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26987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effectLst/>
                <a:latin typeface="Arial" panose="020B0604020202020204" pitchFamily="34" charset="0"/>
              </a:rPr>
              <a:t>Po dosazení:</a:t>
            </a:r>
          </a:p>
        </p:txBody>
      </p:sp>
      <p:graphicFrame>
        <p:nvGraphicFramePr>
          <p:cNvPr id="41373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05488"/>
              </p:ext>
            </p:extLst>
          </p:nvPr>
        </p:nvGraphicFramePr>
        <p:xfrm>
          <a:off x="250825" y="5373688"/>
          <a:ext cx="66262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33" name="Rovnice" r:id="rId7" imgW="2705040" imgH="228600" progId="Equation.3">
                  <p:embed/>
                </p:oleObj>
              </mc:Choice>
              <mc:Fallback>
                <p:oleObj name="Rovnice" r:id="rId7" imgW="2705040" imgH="2286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373688"/>
                        <a:ext cx="6626225" cy="558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34" name="Rectangle 38"/>
          <p:cNvSpPr>
            <a:spLocks noChangeArrowheads="1"/>
          </p:cNvSpPr>
          <p:nvPr/>
        </p:nvSpPr>
        <p:spPr bwMode="auto">
          <a:xfrm>
            <a:off x="179388" y="6092825"/>
            <a:ext cx="85693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6987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26987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26987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Obdobně lze odvodit i opačný případ – otáčivý pohyb magnetického pole (např. trvalého magnetu) v okolí vodiče (cívky) -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  <a:hlinkClick r:id="rId9"/>
              </a:rPr>
              <a:t>Simulace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pic>
        <p:nvPicPr>
          <p:cNvPr id="413740" name="Picture 44" descr="MC9004377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508500"/>
            <a:ext cx="1584325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3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3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3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3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3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/>
      <p:bldP spid="413721" grpId="0" animBg="1"/>
      <p:bldP spid="4137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Rozdělení střídavých proudů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3059113" y="1125538"/>
            <a:ext cx="5976937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Aperiodický průběh je typický pro přechodové děje (zapnutí, porucha), jeho matematické vyjádření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náročnější (kombinace několika matematických funkcí).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pSp>
        <p:nvGrpSpPr>
          <p:cNvPr id="378906" name="Group 26"/>
          <p:cNvGrpSpPr>
            <a:grpSpLocks noChangeAspect="1"/>
          </p:cNvGrpSpPr>
          <p:nvPr/>
        </p:nvGrpSpPr>
        <p:grpSpPr bwMode="auto">
          <a:xfrm>
            <a:off x="234950" y="900113"/>
            <a:ext cx="2557463" cy="1735137"/>
            <a:chOff x="183" y="2517"/>
            <a:chExt cx="2016" cy="1367"/>
          </a:xfrm>
        </p:grpSpPr>
        <p:grpSp>
          <p:nvGrpSpPr>
            <p:cNvPr id="378885" name="Group 5"/>
            <p:cNvGrpSpPr>
              <a:grpSpLocks noChangeAspect="1"/>
            </p:cNvGrpSpPr>
            <p:nvPr/>
          </p:nvGrpSpPr>
          <p:grpSpPr bwMode="auto">
            <a:xfrm>
              <a:off x="183" y="2517"/>
              <a:ext cx="2016" cy="1367"/>
              <a:chOff x="183" y="2789"/>
              <a:chExt cx="2016" cy="1367"/>
            </a:xfrm>
          </p:grpSpPr>
          <p:grpSp>
            <p:nvGrpSpPr>
              <p:cNvPr id="378886" name="Group 6"/>
              <p:cNvGrpSpPr>
                <a:grpSpLocks noChangeAspect="1"/>
              </p:cNvGrpSpPr>
              <p:nvPr/>
            </p:nvGrpSpPr>
            <p:grpSpPr bwMode="auto">
              <a:xfrm>
                <a:off x="340" y="2840"/>
                <a:ext cx="1814" cy="1316"/>
                <a:chOff x="340" y="2840"/>
                <a:chExt cx="1814" cy="1316"/>
              </a:xfrm>
            </p:grpSpPr>
            <p:sp>
              <p:nvSpPr>
                <p:cNvPr id="378887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340" y="2840"/>
                  <a:ext cx="0" cy="1316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78888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340" y="3475"/>
                  <a:ext cx="1814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378889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2088" y="3516"/>
                <a:ext cx="11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effectLst/>
                  </a:rPr>
                  <a:t>t</a:t>
                </a:r>
              </a:p>
            </p:txBody>
          </p:sp>
          <p:sp>
            <p:nvSpPr>
              <p:cNvPr id="378890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183" y="2789"/>
                <a:ext cx="10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chemeClr val="bg2"/>
                    </a:solidFill>
                    <a:effectLst/>
                  </a:rPr>
                  <a:t>i</a:t>
                </a:r>
              </a:p>
            </p:txBody>
          </p:sp>
        </p:grpSp>
        <p:sp>
          <p:nvSpPr>
            <p:cNvPr id="378891" name="Freeform 11"/>
            <p:cNvSpPr>
              <a:spLocks noChangeAspect="1"/>
            </p:cNvSpPr>
            <p:nvPr/>
          </p:nvSpPr>
          <p:spPr bwMode="auto">
            <a:xfrm>
              <a:off x="370" y="2609"/>
              <a:ext cx="1763" cy="928"/>
            </a:xfrm>
            <a:custGeom>
              <a:avLst/>
              <a:gdLst>
                <a:gd name="T0" fmla="*/ 0 w 1763"/>
                <a:gd name="T1" fmla="*/ 589 h 928"/>
                <a:gd name="T2" fmla="*/ 106 w 1763"/>
                <a:gd name="T3" fmla="*/ 411 h 928"/>
                <a:gd name="T4" fmla="*/ 135 w 1763"/>
                <a:gd name="T5" fmla="*/ 340 h 928"/>
                <a:gd name="T6" fmla="*/ 163 w 1763"/>
                <a:gd name="T7" fmla="*/ 269 h 928"/>
                <a:gd name="T8" fmla="*/ 234 w 1763"/>
                <a:gd name="T9" fmla="*/ 141 h 928"/>
                <a:gd name="T10" fmla="*/ 270 w 1763"/>
                <a:gd name="T11" fmla="*/ 42 h 928"/>
                <a:gd name="T12" fmla="*/ 341 w 1763"/>
                <a:gd name="T13" fmla="*/ 13 h 928"/>
                <a:gd name="T14" fmla="*/ 377 w 1763"/>
                <a:gd name="T15" fmla="*/ 42 h 928"/>
                <a:gd name="T16" fmla="*/ 405 w 1763"/>
                <a:gd name="T17" fmla="*/ 84 h 928"/>
                <a:gd name="T18" fmla="*/ 498 w 1763"/>
                <a:gd name="T19" fmla="*/ 525 h 928"/>
                <a:gd name="T20" fmla="*/ 547 w 1763"/>
                <a:gd name="T21" fmla="*/ 675 h 928"/>
                <a:gd name="T22" fmla="*/ 604 w 1763"/>
                <a:gd name="T23" fmla="*/ 795 h 928"/>
                <a:gd name="T24" fmla="*/ 647 w 1763"/>
                <a:gd name="T25" fmla="*/ 888 h 928"/>
                <a:gd name="T26" fmla="*/ 718 w 1763"/>
                <a:gd name="T27" fmla="*/ 923 h 928"/>
                <a:gd name="T28" fmla="*/ 810 w 1763"/>
                <a:gd name="T29" fmla="*/ 902 h 928"/>
                <a:gd name="T30" fmla="*/ 846 w 1763"/>
                <a:gd name="T31" fmla="*/ 867 h 928"/>
                <a:gd name="T32" fmla="*/ 860 w 1763"/>
                <a:gd name="T33" fmla="*/ 852 h 928"/>
                <a:gd name="T34" fmla="*/ 924 w 1763"/>
                <a:gd name="T35" fmla="*/ 660 h 928"/>
                <a:gd name="T36" fmla="*/ 967 w 1763"/>
                <a:gd name="T37" fmla="*/ 611 h 928"/>
                <a:gd name="T38" fmla="*/ 1038 w 1763"/>
                <a:gd name="T39" fmla="*/ 547 h 928"/>
                <a:gd name="T40" fmla="*/ 1194 w 1763"/>
                <a:gd name="T41" fmla="*/ 525 h 928"/>
                <a:gd name="T42" fmla="*/ 1273 w 1763"/>
                <a:gd name="T43" fmla="*/ 582 h 928"/>
                <a:gd name="T44" fmla="*/ 1294 w 1763"/>
                <a:gd name="T45" fmla="*/ 603 h 928"/>
                <a:gd name="T46" fmla="*/ 1308 w 1763"/>
                <a:gd name="T47" fmla="*/ 618 h 928"/>
                <a:gd name="T48" fmla="*/ 1344 w 1763"/>
                <a:gd name="T49" fmla="*/ 675 h 928"/>
                <a:gd name="T50" fmla="*/ 1401 w 1763"/>
                <a:gd name="T51" fmla="*/ 724 h 928"/>
                <a:gd name="T52" fmla="*/ 1557 w 1763"/>
                <a:gd name="T53" fmla="*/ 717 h 928"/>
                <a:gd name="T54" fmla="*/ 1614 w 1763"/>
                <a:gd name="T55" fmla="*/ 675 h 928"/>
                <a:gd name="T56" fmla="*/ 1706 w 1763"/>
                <a:gd name="T57" fmla="*/ 596 h 928"/>
                <a:gd name="T58" fmla="*/ 1742 w 1763"/>
                <a:gd name="T59" fmla="*/ 568 h 928"/>
                <a:gd name="T60" fmla="*/ 1763 w 1763"/>
                <a:gd name="T61" fmla="*/ 547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63" h="928">
                  <a:moveTo>
                    <a:pt x="0" y="589"/>
                  </a:moveTo>
                  <a:cubicBezTo>
                    <a:pt x="39" y="531"/>
                    <a:pt x="71" y="472"/>
                    <a:pt x="106" y="411"/>
                  </a:cubicBezTo>
                  <a:cubicBezTo>
                    <a:pt x="123" y="319"/>
                    <a:pt x="100" y="412"/>
                    <a:pt x="135" y="340"/>
                  </a:cubicBezTo>
                  <a:cubicBezTo>
                    <a:pt x="146" y="317"/>
                    <a:pt x="151" y="291"/>
                    <a:pt x="163" y="269"/>
                  </a:cubicBezTo>
                  <a:cubicBezTo>
                    <a:pt x="186" y="226"/>
                    <a:pt x="213" y="185"/>
                    <a:pt x="234" y="141"/>
                  </a:cubicBezTo>
                  <a:cubicBezTo>
                    <a:pt x="242" y="105"/>
                    <a:pt x="249" y="73"/>
                    <a:pt x="270" y="42"/>
                  </a:cubicBezTo>
                  <a:cubicBezTo>
                    <a:pt x="283" y="0"/>
                    <a:pt x="298" y="6"/>
                    <a:pt x="341" y="13"/>
                  </a:cubicBezTo>
                  <a:cubicBezTo>
                    <a:pt x="356" y="23"/>
                    <a:pt x="366" y="28"/>
                    <a:pt x="377" y="42"/>
                  </a:cubicBezTo>
                  <a:cubicBezTo>
                    <a:pt x="387" y="55"/>
                    <a:pt x="405" y="84"/>
                    <a:pt x="405" y="84"/>
                  </a:cubicBezTo>
                  <a:cubicBezTo>
                    <a:pt x="451" y="228"/>
                    <a:pt x="455" y="381"/>
                    <a:pt x="498" y="525"/>
                  </a:cubicBezTo>
                  <a:cubicBezTo>
                    <a:pt x="512" y="572"/>
                    <a:pt x="513" y="639"/>
                    <a:pt x="547" y="675"/>
                  </a:cubicBezTo>
                  <a:cubicBezTo>
                    <a:pt x="567" y="739"/>
                    <a:pt x="568" y="747"/>
                    <a:pt x="604" y="795"/>
                  </a:cubicBezTo>
                  <a:cubicBezTo>
                    <a:pt x="612" y="835"/>
                    <a:pt x="613" y="865"/>
                    <a:pt x="647" y="888"/>
                  </a:cubicBezTo>
                  <a:cubicBezTo>
                    <a:pt x="667" y="918"/>
                    <a:pt x="682" y="916"/>
                    <a:pt x="718" y="923"/>
                  </a:cubicBezTo>
                  <a:cubicBezTo>
                    <a:pt x="768" y="918"/>
                    <a:pt x="780" y="928"/>
                    <a:pt x="810" y="902"/>
                  </a:cubicBezTo>
                  <a:cubicBezTo>
                    <a:pt x="823" y="891"/>
                    <a:pt x="834" y="879"/>
                    <a:pt x="846" y="867"/>
                  </a:cubicBezTo>
                  <a:cubicBezTo>
                    <a:pt x="851" y="862"/>
                    <a:pt x="860" y="852"/>
                    <a:pt x="860" y="852"/>
                  </a:cubicBezTo>
                  <a:cubicBezTo>
                    <a:pt x="877" y="800"/>
                    <a:pt x="889" y="698"/>
                    <a:pt x="924" y="660"/>
                  </a:cubicBezTo>
                  <a:cubicBezTo>
                    <a:pt x="933" y="633"/>
                    <a:pt x="943" y="627"/>
                    <a:pt x="967" y="611"/>
                  </a:cubicBezTo>
                  <a:cubicBezTo>
                    <a:pt x="986" y="581"/>
                    <a:pt x="1004" y="558"/>
                    <a:pt x="1038" y="547"/>
                  </a:cubicBezTo>
                  <a:cubicBezTo>
                    <a:pt x="1086" y="495"/>
                    <a:pt x="1103" y="520"/>
                    <a:pt x="1194" y="525"/>
                  </a:cubicBezTo>
                  <a:cubicBezTo>
                    <a:pt x="1231" y="534"/>
                    <a:pt x="1246" y="556"/>
                    <a:pt x="1273" y="582"/>
                  </a:cubicBezTo>
                  <a:cubicBezTo>
                    <a:pt x="1280" y="589"/>
                    <a:pt x="1287" y="596"/>
                    <a:pt x="1294" y="603"/>
                  </a:cubicBezTo>
                  <a:cubicBezTo>
                    <a:pt x="1299" y="608"/>
                    <a:pt x="1308" y="618"/>
                    <a:pt x="1308" y="618"/>
                  </a:cubicBezTo>
                  <a:cubicBezTo>
                    <a:pt x="1316" y="649"/>
                    <a:pt x="1323" y="653"/>
                    <a:pt x="1344" y="675"/>
                  </a:cubicBezTo>
                  <a:cubicBezTo>
                    <a:pt x="1354" y="706"/>
                    <a:pt x="1372" y="710"/>
                    <a:pt x="1401" y="724"/>
                  </a:cubicBezTo>
                  <a:cubicBezTo>
                    <a:pt x="1453" y="722"/>
                    <a:pt x="1506" y="728"/>
                    <a:pt x="1557" y="717"/>
                  </a:cubicBezTo>
                  <a:cubicBezTo>
                    <a:pt x="1580" y="712"/>
                    <a:pt x="1592" y="682"/>
                    <a:pt x="1614" y="675"/>
                  </a:cubicBezTo>
                  <a:cubicBezTo>
                    <a:pt x="1642" y="645"/>
                    <a:pt x="1677" y="625"/>
                    <a:pt x="1706" y="596"/>
                  </a:cubicBezTo>
                  <a:cubicBezTo>
                    <a:pt x="1740" y="562"/>
                    <a:pt x="1699" y="604"/>
                    <a:pt x="1742" y="568"/>
                  </a:cubicBezTo>
                  <a:cubicBezTo>
                    <a:pt x="1750" y="562"/>
                    <a:pt x="1763" y="547"/>
                    <a:pt x="1763" y="547"/>
                  </a:cubicBez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378908" name="Rectangle 28"/>
          <p:cNvSpPr>
            <a:spLocks noChangeArrowheads="1"/>
          </p:cNvSpPr>
          <p:nvPr/>
        </p:nvSpPr>
        <p:spPr bwMode="auto">
          <a:xfrm>
            <a:off x="3563938" y="2530475"/>
            <a:ext cx="51847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Nejvýhodnější periodické průběhy jsou takové, které lze vyjádřit matematicky</a:t>
            </a:r>
          </a:p>
        </p:txBody>
      </p:sp>
      <p:grpSp>
        <p:nvGrpSpPr>
          <p:cNvPr id="378909" name="Group 29"/>
          <p:cNvGrpSpPr>
            <a:grpSpLocks noChangeAspect="1"/>
          </p:cNvGrpSpPr>
          <p:nvPr/>
        </p:nvGrpSpPr>
        <p:grpSpPr bwMode="auto">
          <a:xfrm>
            <a:off x="247650" y="2789238"/>
            <a:ext cx="3389313" cy="1893887"/>
            <a:chOff x="2626" y="2573"/>
            <a:chExt cx="3021" cy="1356"/>
          </a:xfrm>
        </p:grpSpPr>
        <p:sp>
          <p:nvSpPr>
            <p:cNvPr id="378910" name="Text Box 30"/>
            <p:cNvSpPr txBox="1">
              <a:spLocks noChangeAspect="1" noChangeArrowheads="1"/>
            </p:cNvSpPr>
            <p:nvPr/>
          </p:nvSpPr>
          <p:spPr bwMode="auto">
            <a:xfrm>
              <a:off x="5521" y="3210"/>
              <a:ext cx="12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t</a:t>
              </a:r>
            </a:p>
          </p:txBody>
        </p:sp>
        <p:grpSp>
          <p:nvGrpSpPr>
            <p:cNvPr id="378911" name="Group 31"/>
            <p:cNvGrpSpPr>
              <a:grpSpLocks noChangeAspect="1"/>
            </p:cNvGrpSpPr>
            <p:nvPr/>
          </p:nvGrpSpPr>
          <p:grpSpPr bwMode="auto">
            <a:xfrm>
              <a:off x="2789" y="2613"/>
              <a:ext cx="2813" cy="1316"/>
              <a:chOff x="340" y="2840"/>
              <a:chExt cx="1814" cy="1316"/>
            </a:xfrm>
          </p:grpSpPr>
          <p:sp>
            <p:nvSpPr>
              <p:cNvPr id="378912" name="Line 32"/>
              <p:cNvSpPr>
                <a:spLocks noChangeAspect="1" noChangeShapeType="1"/>
              </p:cNvSpPr>
              <p:nvPr/>
            </p:nvSpPr>
            <p:spPr bwMode="auto">
              <a:xfrm>
                <a:off x="340" y="2840"/>
                <a:ext cx="0" cy="13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78913" name="Line 33"/>
              <p:cNvSpPr>
                <a:spLocks noChangeAspect="1" noChangeShapeType="1"/>
              </p:cNvSpPr>
              <p:nvPr/>
            </p:nvSpPr>
            <p:spPr bwMode="auto">
              <a:xfrm>
                <a:off x="340" y="3475"/>
                <a:ext cx="181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78914" name="Text Box 34"/>
            <p:cNvSpPr txBox="1">
              <a:spLocks noChangeAspect="1" noChangeArrowheads="1"/>
            </p:cNvSpPr>
            <p:nvPr/>
          </p:nvSpPr>
          <p:spPr bwMode="auto">
            <a:xfrm>
              <a:off x="2626" y="2573"/>
              <a:ext cx="11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i</a:t>
              </a:r>
            </a:p>
          </p:txBody>
        </p:sp>
      </p:grpSp>
      <p:grpSp>
        <p:nvGrpSpPr>
          <p:cNvPr id="378919" name="Group 39"/>
          <p:cNvGrpSpPr>
            <a:grpSpLocks noChangeAspect="1"/>
          </p:cNvGrpSpPr>
          <p:nvPr/>
        </p:nvGrpSpPr>
        <p:grpSpPr bwMode="auto">
          <a:xfrm>
            <a:off x="431800" y="3033713"/>
            <a:ext cx="2787650" cy="1393825"/>
            <a:chOff x="295" y="2296"/>
            <a:chExt cx="1995" cy="998"/>
          </a:xfrm>
        </p:grpSpPr>
        <p:sp>
          <p:nvSpPr>
            <p:cNvPr id="378915" name="Freeform 35"/>
            <p:cNvSpPr>
              <a:spLocks noChangeAspect="1"/>
            </p:cNvSpPr>
            <p:nvPr/>
          </p:nvSpPr>
          <p:spPr bwMode="auto">
            <a:xfrm>
              <a:off x="295" y="2296"/>
              <a:ext cx="498" cy="499"/>
            </a:xfrm>
            <a:custGeom>
              <a:avLst/>
              <a:gdLst>
                <a:gd name="T0" fmla="*/ 0 w 498"/>
                <a:gd name="T1" fmla="*/ 499 h 499"/>
                <a:gd name="T2" fmla="*/ 0 w 498"/>
                <a:gd name="T3" fmla="*/ 0 h 499"/>
                <a:gd name="T4" fmla="*/ 498 w 498"/>
                <a:gd name="T5" fmla="*/ 0 h 499"/>
                <a:gd name="T6" fmla="*/ 498 w 498"/>
                <a:gd name="T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8" h="499">
                  <a:moveTo>
                    <a:pt x="0" y="499"/>
                  </a:moveTo>
                  <a:lnTo>
                    <a:pt x="0" y="0"/>
                  </a:lnTo>
                  <a:lnTo>
                    <a:pt x="498" y="0"/>
                  </a:lnTo>
                  <a:lnTo>
                    <a:pt x="498" y="499"/>
                  </a:lnTo>
                </a:path>
              </a:pathLst>
            </a:custGeom>
            <a:noFill/>
            <a:ln w="508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8916" name="Freeform 36"/>
            <p:cNvSpPr>
              <a:spLocks noChangeAspect="1"/>
            </p:cNvSpPr>
            <p:nvPr/>
          </p:nvSpPr>
          <p:spPr bwMode="auto">
            <a:xfrm rot="10800000">
              <a:off x="793" y="2795"/>
              <a:ext cx="498" cy="499"/>
            </a:xfrm>
            <a:custGeom>
              <a:avLst/>
              <a:gdLst>
                <a:gd name="T0" fmla="*/ 0 w 498"/>
                <a:gd name="T1" fmla="*/ 499 h 499"/>
                <a:gd name="T2" fmla="*/ 0 w 498"/>
                <a:gd name="T3" fmla="*/ 0 h 499"/>
                <a:gd name="T4" fmla="*/ 498 w 498"/>
                <a:gd name="T5" fmla="*/ 0 h 499"/>
                <a:gd name="T6" fmla="*/ 498 w 498"/>
                <a:gd name="T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8" h="499">
                  <a:moveTo>
                    <a:pt x="0" y="499"/>
                  </a:moveTo>
                  <a:lnTo>
                    <a:pt x="0" y="0"/>
                  </a:lnTo>
                  <a:lnTo>
                    <a:pt x="498" y="0"/>
                  </a:lnTo>
                  <a:lnTo>
                    <a:pt x="498" y="499"/>
                  </a:lnTo>
                </a:path>
              </a:pathLst>
            </a:custGeom>
            <a:noFill/>
            <a:ln w="508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8917" name="Freeform 37"/>
            <p:cNvSpPr>
              <a:spLocks noChangeAspect="1"/>
            </p:cNvSpPr>
            <p:nvPr/>
          </p:nvSpPr>
          <p:spPr bwMode="auto">
            <a:xfrm>
              <a:off x="1293" y="2296"/>
              <a:ext cx="498" cy="499"/>
            </a:xfrm>
            <a:custGeom>
              <a:avLst/>
              <a:gdLst>
                <a:gd name="T0" fmla="*/ 0 w 498"/>
                <a:gd name="T1" fmla="*/ 499 h 499"/>
                <a:gd name="T2" fmla="*/ 0 w 498"/>
                <a:gd name="T3" fmla="*/ 0 h 499"/>
                <a:gd name="T4" fmla="*/ 498 w 498"/>
                <a:gd name="T5" fmla="*/ 0 h 499"/>
                <a:gd name="T6" fmla="*/ 498 w 498"/>
                <a:gd name="T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8" h="499">
                  <a:moveTo>
                    <a:pt x="0" y="499"/>
                  </a:moveTo>
                  <a:lnTo>
                    <a:pt x="0" y="0"/>
                  </a:lnTo>
                  <a:lnTo>
                    <a:pt x="498" y="0"/>
                  </a:lnTo>
                  <a:lnTo>
                    <a:pt x="498" y="499"/>
                  </a:lnTo>
                </a:path>
              </a:pathLst>
            </a:custGeom>
            <a:noFill/>
            <a:ln w="508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8918" name="Freeform 38"/>
            <p:cNvSpPr>
              <a:spLocks noChangeAspect="1"/>
            </p:cNvSpPr>
            <p:nvPr/>
          </p:nvSpPr>
          <p:spPr bwMode="auto">
            <a:xfrm rot="10800000">
              <a:off x="1792" y="2795"/>
              <a:ext cx="498" cy="499"/>
            </a:xfrm>
            <a:custGeom>
              <a:avLst/>
              <a:gdLst>
                <a:gd name="T0" fmla="*/ 0 w 498"/>
                <a:gd name="T1" fmla="*/ 499 h 499"/>
                <a:gd name="T2" fmla="*/ 0 w 498"/>
                <a:gd name="T3" fmla="*/ 0 h 499"/>
                <a:gd name="T4" fmla="*/ 498 w 498"/>
                <a:gd name="T5" fmla="*/ 0 h 499"/>
                <a:gd name="T6" fmla="*/ 498 w 498"/>
                <a:gd name="T7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8" h="499">
                  <a:moveTo>
                    <a:pt x="0" y="499"/>
                  </a:moveTo>
                  <a:lnTo>
                    <a:pt x="0" y="0"/>
                  </a:lnTo>
                  <a:lnTo>
                    <a:pt x="498" y="0"/>
                  </a:lnTo>
                  <a:lnTo>
                    <a:pt x="498" y="499"/>
                  </a:lnTo>
                </a:path>
              </a:pathLst>
            </a:custGeom>
            <a:noFill/>
            <a:ln w="508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78920" name="Rectangle 40"/>
          <p:cNvSpPr>
            <a:spLocks noChangeArrowheads="1"/>
          </p:cNvSpPr>
          <p:nvPr/>
        </p:nvSpPr>
        <p:spPr bwMode="auto">
          <a:xfrm>
            <a:off x="827088" y="4652963"/>
            <a:ext cx="27352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obdélníkový průběh</a:t>
            </a:r>
          </a:p>
        </p:txBody>
      </p:sp>
      <p:sp>
        <p:nvSpPr>
          <p:cNvPr id="378924" name="Rectangle 44"/>
          <p:cNvSpPr>
            <a:spLocks noChangeArrowheads="1"/>
          </p:cNvSpPr>
          <p:nvPr/>
        </p:nvSpPr>
        <p:spPr bwMode="auto">
          <a:xfrm>
            <a:off x="179388" y="6021388"/>
            <a:ext cx="4321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harmonický (sinusový) průběh</a:t>
            </a:r>
          </a:p>
        </p:txBody>
      </p:sp>
      <p:pic>
        <p:nvPicPr>
          <p:cNvPr id="378925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70263"/>
            <a:ext cx="4321175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8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37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8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115888"/>
            <a:ext cx="8893175" cy="719137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Fázory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179388" y="908050"/>
            <a:ext cx="8820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Jaké jsou parametry harmonického průběhu napětí (proudu) ?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-	maximální hodnota -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max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(I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max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-	kmitočet - f, úhlová frekvence -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 = 2**f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-	fázový posun - 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Pomocí těchto parametrů je sice průběh určen jednoznačně, další matematická výpočty a grafické znázornění je ale značně složité: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-	sčítání průběhů napětí (předpoklad stejná frekvence)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	u(t) =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(t) +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(t), kde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(t) = 200*sin(1000*t),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(t) = 150*sin(1000*t -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/3)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245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817938"/>
            <a:ext cx="4826000" cy="29956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2453" name="Rectangle 21"/>
          <p:cNvSpPr>
            <a:spLocks noChangeArrowheads="1"/>
          </p:cNvSpPr>
          <p:nvPr/>
        </p:nvSpPr>
        <p:spPr bwMode="auto">
          <a:xfrm>
            <a:off x="5076825" y="3933825"/>
            <a:ext cx="3924300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K jakým změnám parametrů došlo u výsledného napětí ?</a:t>
            </a:r>
          </a:p>
          <a:p>
            <a:pPr marL="174625" indent="-174625">
              <a:spcBef>
                <a:spcPct val="30000"/>
              </a:spcBef>
              <a:buFont typeface="Wingdings" panose="05000000000000000000" pitchFamily="2" charset="2"/>
              <a:buNone/>
              <a:tabLst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- amplituda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 fázový posun se změnily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-	frekvence je stejná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Domácí úkol: proveďte matematické řešení součtu harmonických průběhů 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2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2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2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2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2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2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115888"/>
            <a:ext cx="8893175" cy="719137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Fázory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179388" y="908050"/>
            <a:ext cx="88201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-	násobení průběhů napětí (předpoklad stejná frekvence)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	u(t) =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(t) *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(t), kde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(t) = 200*sin(1000*t),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(t) = 150*sin(1000*t -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/3)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5076825" y="3665538"/>
            <a:ext cx="3887788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Domácí úkol: proveďte matematické řešení součinu harmonických průběhů 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346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73238"/>
            <a:ext cx="4826000" cy="299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3463" name="Rectangle 7"/>
          <p:cNvSpPr>
            <a:spLocks noChangeArrowheads="1"/>
          </p:cNvSpPr>
          <p:nvPr/>
        </p:nvSpPr>
        <p:spPr bwMode="auto">
          <a:xfrm>
            <a:off x="5038725" y="1884363"/>
            <a:ext cx="3925888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K jakým změnám parametrů došlo u výsledného napětí ?</a:t>
            </a:r>
          </a:p>
          <a:p>
            <a:pPr marL="174625" indent="-174625">
              <a:spcBef>
                <a:spcPct val="30000"/>
              </a:spcBef>
              <a:buFont typeface="Wingdings" panose="05000000000000000000" pitchFamily="2" charset="2"/>
              <a:buNone/>
              <a:tabLst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-	amplituda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fázový posun i frekvence se změnily, průběh je nesouměrný </a:t>
            </a:r>
          </a:p>
        </p:txBody>
      </p:sp>
      <p:sp>
        <p:nvSpPr>
          <p:cNvPr id="403464" name="Rectangle 8"/>
          <p:cNvSpPr>
            <a:spLocks noChangeArrowheads="1"/>
          </p:cNvSpPr>
          <p:nvPr/>
        </p:nvSpPr>
        <p:spPr bwMode="auto">
          <a:xfrm>
            <a:off x="250825" y="5048250"/>
            <a:ext cx="85693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Závěr: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*	součet harmonických průběhů nemění výslednou frekvenci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*	součin harmonických průběhů mění všechny parametry, výsledný průběh je nesouměrný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3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3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3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3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3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3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3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3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115888"/>
            <a:ext cx="6589365" cy="719137"/>
          </a:xfrm>
        </p:spPr>
        <p:txBody>
          <a:bodyPr/>
          <a:lstStyle/>
          <a:p>
            <a:r>
              <a:rPr lang="cs-CZ" altLang="cs-CZ" sz="31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Fázory</a:t>
            </a:r>
            <a:endParaRPr lang="cs-CZ" altLang="cs-CZ" sz="3100" baseline="-25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179388" y="908050"/>
            <a:ext cx="882015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Při řešení střídavých obvodů zpravidla sčítáme a odčítáme jednotlivé harmonické průběhy. Protože se výsledná frekvence nemění, hledal se matematický nástroj, který by kmitočet z výpočtu vyloučil. 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Řešením jsou fázory (dříve točivé vektory).</a:t>
            </a:r>
          </a:p>
          <a:p>
            <a:pPr algn="ct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Proč nelze fázory využít při výpočtu výkonů ?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 výkon je nutný součin, u kterého se mění výsledná frekvence.</a:t>
            </a:r>
          </a:p>
        </p:txBody>
      </p:sp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179388" y="3284538"/>
            <a:ext cx="87503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Vznik fázoru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Vznik harmonického průběhu byl odvozen podle úsečky, která se otáčí danou (úhlovou) rychlostí.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Fázor je tvořen právě touto úsečkou.</a:t>
            </a:r>
          </a:p>
        </p:txBody>
      </p:sp>
      <p:pic>
        <p:nvPicPr>
          <p:cNvPr id="404490" name="Picture 10" descr="MC90044042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97425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179388" y="4724400"/>
            <a:ext cx="6697662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Čím je definována tato úsečka ?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*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délkou úsečky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– maximální velikostí napětí (proudu)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*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úhlem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který svírá úsečka s osou x.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Jestliže neuvažujeme frekvenci, pak je harmonický průběh napětí (proudu) jednoznačně definován pomocí fázoru. </a:t>
            </a:r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7092280" y="154822"/>
            <a:ext cx="1370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000" b="1" dirty="0">
                <a:effectLst/>
                <a:latin typeface="Arial Unicode MS" panose="020B0604020202020204" pitchFamily="34" charset="-128"/>
                <a:sym typeface="Symbol" panose="05050102010706020507" pitchFamily="18" charset="2"/>
                <a:hlinkClick r:id="rId3"/>
              </a:rPr>
              <a:t>Simulace</a:t>
            </a:r>
            <a:endParaRPr lang="cs-CZ" altLang="cs-CZ" sz="2000" b="1" dirty="0"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4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4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4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4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4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4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4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4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4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115888"/>
            <a:ext cx="8893175" cy="719137"/>
          </a:xfrm>
        </p:spPr>
        <p:txBody>
          <a:bodyPr/>
          <a:lstStyle/>
          <a:p>
            <a:r>
              <a:rPr lang="cs-CZ" altLang="cs-CZ" sz="31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Znázornění a zápis fázoru</a:t>
            </a:r>
            <a:endParaRPr lang="cs-CZ" altLang="cs-CZ" sz="3100" baseline="-25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3348038" y="981075"/>
            <a:ext cx="56165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Velikost fázoru je dána amplitudou harmonického průběhu.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Fázor se otáčí úhlovou rychlostí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 proti směru hodinových ručiček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  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Fázor lze v libovolném čase zastavit, v daném okamžiku je natočen od osy x o úhel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.</a:t>
            </a:r>
          </a:p>
        </p:txBody>
      </p:sp>
      <p:grpSp>
        <p:nvGrpSpPr>
          <p:cNvPr id="405517" name="Group 13"/>
          <p:cNvGrpSpPr>
            <a:grpSpLocks/>
          </p:cNvGrpSpPr>
          <p:nvPr/>
        </p:nvGrpSpPr>
        <p:grpSpPr bwMode="auto">
          <a:xfrm>
            <a:off x="107950" y="1125538"/>
            <a:ext cx="3095625" cy="2951162"/>
            <a:chOff x="159" y="709"/>
            <a:chExt cx="1950" cy="1859"/>
          </a:xfrm>
        </p:grpSpPr>
        <p:sp>
          <p:nvSpPr>
            <p:cNvPr id="405513" name="Oval 9"/>
            <p:cNvSpPr>
              <a:spLocks noChangeArrowheads="1"/>
            </p:cNvSpPr>
            <p:nvPr/>
          </p:nvSpPr>
          <p:spPr bwMode="auto">
            <a:xfrm>
              <a:off x="340" y="867"/>
              <a:ext cx="1542" cy="1542"/>
            </a:xfrm>
            <a:prstGeom prst="ellipse">
              <a:avLst/>
            </a:prstGeom>
            <a:noFill/>
            <a:ln w="12700" algn="ctr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5514" name="Line 10"/>
            <p:cNvSpPr>
              <a:spLocks noChangeShapeType="1"/>
            </p:cNvSpPr>
            <p:nvPr/>
          </p:nvSpPr>
          <p:spPr bwMode="auto">
            <a:xfrm>
              <a:off x="159" y="1616"/>
              <a:ext cx="19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5516" name="Line 12"/>
            <p:cNvSpPr>
              <a:spLocks noChangeShapeType="1"/>
            </p:cNvSpPr>
            <p:nvPr/>
          </p:nvSpPr>
          <p:spPr bwMode="auto">
            <a:xfrm>
              <a:off x="1111" y="709"/>
              <a:ext cx="0" cy="18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05518" name="Line 14"/>
          <p:cNvSpPr>
            <a:spLocks noChangeShapeType="1"/>
          </p:cNvSpPr>
          <p:nvPr/>
        </p:nvSpPr>
        <p:spPr bwMode="auto">
          <a:xfrm flipV="1">
            <a:off x="1619250" y="1628775"/>
            <a:ext cx="720725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405519" name="Arc 15"/>
          <p:cNvSpPr>
            <a:spLocks/>
          </p:cNvSpPr>
          <p:nvPr/>
        </p:nvSpPr>
        <p:spPr bwMode="auto">
          <a:xfrm rot="1055315">
            <a:off x="1979613" y="1268413"/>
            <a:ext cx="652462" cy="10064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3950"/>
              <a:gd name="T1" fmla="*/ 0 h 21600"/>
              <a:gd name="T2" fmla="*/ 13950 w 13950"/>
              <a:gd name="T3" fmla="*/ 5109 h 21600"/>
              <a:gd name="T4" fmla="*/ 0 w 1395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50" h="21600" fill="none" extrusionOk="0">
                <a:moveTo>
                  <a:pt x="-1" y="0"/>
                </a:moveTo>
                <a:cubicBezTo>
                  <a:pt x="5107" y="0"/>
                  <a:pt x="10050" y="1810"/>
                  <a:pt x="13950" y="5108"/>
                </a:cubicBezTo>
              </a:path>
              <a:path w="13950" h="21600" stroke="0" extrusionOk="0">
                <a:moveTo>
                  <a:pt x="-1" y="0"/>
                </a:moveTo>
                <a:cubicBezTo>
                  <a:pt x="5107" y="0"/>
                  <a:pt x="10050" y="1810"/>
                  <a:pt x="13950" y="510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 type="arrow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FF0000"/>
              </a:solidFill>
            </a:endParaRPr>
          </a:p>
        </p:txBody>
      </p:sp>
      <p:sp>
        <p:nvSpPr>
          <p:cNvPr id="405520" name="Rectangle 16"/>
          <p:cNvSpPr>
            <a:spLocks noChangeArrowheads="1"/>
          </p:cNvSpPr>
          <p:nvPr/>
        </p:nvSpPr>
        <p:spPr bwMode="auto">
          <a:xfrm>
            <a:off x="2411413" y="981075"/>
            <a:ext cx="43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</a:t>
            </a:r>
            <a:endParaRPr lang="cs-CZ" altLang="cs-CZ" sz="2000" b="1" baseline="-25000" dirty="0">
              <a:solidFill>
                <a:srgbClr val="FF0000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05521" name="Arc 17"/>
          <p:cNvSpPr>
            <a:spLocks/>
          </p:cNvSpPr>
          <p:nvPr/>
        </p:nvSpPr>
        <p:spPr bwMode="auto">
          <a:xfrm rot="911437">
            <a:off x="1979613" y="2060575"/>
            <a:ext cx="431800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 type="arrow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5522" name="Rectangle 18"/>
          <p:cNvSpPr>
            <a:spLocks noChangeArrowheads="1"/>
          </p:cNvSpPr>
          <p:nvPr/>
        </p:nvSpPr>
        <p:spPr bwMode="auto">
          <a:xfrm>
            <a:off x="1979613" y="2114550"/>
            <a:ext cx="43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FF0000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</a:t>
            </a:r>
            <a:endParaRPr lang="cs-CZ" altLang="cs-CZ" sz="2000" b="1" baseline="-25000">
              <a:solidFill>
                <a:srgbClr val="FF0000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05523" name="Rectangle 19"/>
          <p:cNvSpPr>
            <a:spLocks noChangeArrowheads="1"/>
          </p:cNvSpPr>
          <p:nvPr/>
        </p:nvSpPr>
        <p:spPr bwMode="auto">
          <a:xfrm>
            <a:off x="3492500" y="3213100"/>
            <a:ext cx="53276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Zápis fázoru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Zápis fázoru (napětí, proud) musíme odlišit od běžného zápisu těchto veličin.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Proč ?</a:t>
            </a:r>
          </a:p>
        </p:txBody>
      </p:sp>
      <p:sp>
        <p:nvSpPr>
          <p:cNvPr id="405524" name="Rectangle 20"/>
          <p:cNvSpPr>
            <a:spLocks noChangeArrowheads="1"/>
          </p:cNvSpPr>
          <p:nvPr/>
        </p:nvSpPr>
        <p:spPr bwMode="auto">
          <a:xfrm>
            <a:off x="107950" y="4437063"/>
            <a:ext cx="7056438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Zápis I = 50 mA definuje velikost proudu, neobsahuje však údaj o fázovém posunu. Proto musíme odlišit zápis fázoru a zápisu velikosti dané veličiny.  </a:t>
            </a:r>
          </a:p>
        </p:txBody>
      </p:sp>
      <p:sp>
        <p:nvSpPr>
          <p:cNvPr id="405525" name="Rectangle 21"/>
          <p:cNvSpPr>
            <a:spLocks noChangeArrowheads="1"/>
          </p:cNvSpPr>
          <p:nvPr/>
        </p:nvSpPr>
        <p:spPr bwMode="auto">
          <a:xfrm>
            <a:off x="71438" y="5516563"/>
            <a:ext cx="8964612" cy="118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  <a:tab pos="6457950" algn="l"/>
                <a:tab pos="66373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  <a:tab pos="6457950" algn="l"/>
                <a:tab pos="66373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  <a:tab pos="6457950" algn="l"/>
                <a:tab pos="66373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Fázor je označen stříškou nad danou veličinou	-	</a:t>
            </a:r>
            <a:r>
              <a:rPr lang="en-US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endParaRPr lang="cs-CZ" altLang="cs-CZ" sz="2200" b="1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 učebnicích se z technických důvodů tisku používá tučný symbol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-	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U, I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 </a:t>
            </a:r>
            <a:endParaRPr lang="en-US" altLang="cs-CZ" sz="2200" b="1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405529" name="Picture 25" descr="MC90044041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508500"/>
            <a:ext cx="1512888" cy="12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30" name="Rectangle 26"/>
          <p:cNvSpPr>
            <a:spLocks noChangeArrowheads="1"/>
          </p:cNvSpPr>
          <p:nvPr/>
        </p:nvSpPr>
        <p:spPr bwMode="auto">
          <a:xfrm>
            <a:off x="1908175" y="1508125"/>
            <a:ext cx="2159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endParaRPr lang="en-US" altLang="cs-CZ" sz="2200" b="1" baseline="-2500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0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5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5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5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0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5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5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5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5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5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5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/>
      <p:bldP spid="405518" grpId="0" animBg="1"/>
      <p:bldP spid="405519" grpId="0" animBg="1"/>
      <p:bldP spid="405520" grpId="0" build="allAtOnce"/>
      <p:bldP spid="405521" grpId="0" animBg="1"/>
      <p:bldP spid="405522" grpId="0" build="allAtOnce"/>
      <p:bldP spid="405530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115888"/>
            <a:ext cx="8893175" cy="719137"/>
          </a:xfrm>
        </p:spPr>
        <p:txBody>
          <a:bodyPr/>
          <a:lstStyle/>
          <a:p>
            <a:r>
              <a:rPr lang="cs-CZ" altLang="cs-CZ" sz="31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Znázornění a zápis fázoru</a:t>
            </a:r>
            <a:endParaRPr lang="cs-CZ" altLang="cs-CZ" sz="3100" baseline="-25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06541" name="Rectangle 13"/>
          <p:cNvSpPr>
            <a:spLocks noChangeArrowheads="1"/>
          </p:cNvSpPr>
          <p:nvPr/>
        </p:nvSpPr>
        <p:spPr bwMode="auto">
          <a:xfrm>
            <a:off x="3419475" y="1125538"/>
            <a:ext cx="53276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Zápis fázoru (napětí, proud) lze provádět pomocí rozkladu do složek nebo pomocí komplexních čísel (bude probráno později). </a:t>
            </a:r>
            <a:endParaRPr lang="cs-CZ" altLang="cs-CZ" sz="2000" b="1" dirty="0">
              <a:solidFill>
                <a:schemeClr val="bg2"/>
              </a:solidFill>
              <a:effectLst/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406543" name="Rectangle 15"/>
          <p:cNvSpPr>
            <a:spLocks noChangeArrowheads="1"/>
          </p:cNvSpPr>
          <p:nvPr/>
        </p:nvSpPr>
        <p:spPr bwMode="auto">
          <a:xfrm>
            <a:off x="3419475" y="2349500"/>
            <a:ext cx="5400675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  <a:tab pos="2686050" algn="l"/>
                <a:tab pos="6457950" algn="l"/>
                <a:tab pos="66373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  <a:tab pos="2686050" algn="l"/>
                <a:tab pos="6457950" algn="l"/>
                <a:tab pos="66373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  <a:tab pos="2686050" algn="l"/>
                <a:tab pos="6457950" algn="l"/>
                <a:tab pos="66373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Složkový zápis fázoru 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Fázor lze rozložit na složky do osy x a y</a:t>
            </a:r>
          </a:p>
          <a:p>
            <a:pPr algn="ct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en-US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4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</a:t>
            </a:r>
            <a:r>
              <a:rPr lang="en-US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4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Pozn. i složky </a:t>
            </a:r>
            <a:r>
              <a:rPr lang="en-US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000" b="1" u="sng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</a:t>
            </a:r>
            <a:r>
              <a:rPr lang="en-US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000" b="1" u="sng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jsou </a:t>
            </a:r>
            <a:r>
              <a:rPr lang="cs-CZ" altLang="cs-CZ" sz="2000" b="1" u="sng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fázory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!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cs-CZ" altLang="cs-CZ" sz="21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Vyjádřete velikost složky </a:t>
            </a:r>
            <a:r>
              <a:rPr lang="cs-CZ" altLang="cs-CZ" sz="2100" b="1" dirty="0" err="1">
                <a:solidFill>
                  <a:schemeClr val="bg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cs-CZ" altLang="cs-CZ" sz="2100" b="1" baseline="-25000" dirty="0" err="1">
                <a:solidFill>
                  <a:schemeClr val="bg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100" b="1" dirty="0">
                <a:solidFill>
                  <a:schemeClr val="bg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 a </a:t>
            </a:r>
            <a:r>
              <a:rPr lang="cs-CZ" altLang="cs-CZ" sz="2100" b="1" dirty="0" err="1">
                <a:solidFill>
                  <a:schemeClr val="bg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cs-CZ" altLang="cs-CZ" sz="2100" b="1" baseline="-25000" dirty="0" err="1">
                <a:solidFill>
                  <a:schemeClr val="bg2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endParaRPr lang="cs-CZ" altLang="cs-CZ" sz="2100" b="1" baseline="-25000" dirty="0">
              <a:solidFill>
                <a:schemeClr val="bg2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4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cs-CZ" altLang="cs-CZ" sz="24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I * cos 	</a:t>
            </a:r>
            <a:r>
              <a:rPr lang="cs-CZ" altLang="cs-CZ" sz="24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cs-CZ" altLang="cs-CZ" sz="24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I * sin 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kde I je velikost fázoru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06556" name="Group 28"/>
          <p:cNvGrpSpPr>
            <a:grpSpLocks/>
          </p:cNvGrpSpPr>
          <p:nvPr/>
        </p:nvGrpSpPr>
        <p:grpSpPr bwMode="auto">
          <a:xfrm>
            <a:off x="107950" y="981075"/>
            <a:ext cx="3095625" cy="3095625"/>
            <a:chOff x="68" y="618"/>
            <a:chExt cx="1950" cy="1950"/>
          </a:xfrm>
        </p:grpSpPr>
        <p:grpSp>
          <p:nvGrpSpPr>
            <p:cNvPr id="406532" name="Group 4"/>
            <p:cNvGrpSpPr>
              <a:grpSpLocks/>
            </p:cNvGrpSpPr>
            <p:nvPr/>
          </p:nvGrpSpPr>
          <p:grpSpPr bwMode="auto">
            <a:xfrm>
              <a:off x="68" y="709"/>
              <a:ext cx="1950" cy="1859"/>
              <a:chOff x="159" y="709"/>
              <a:chExt cx="1950" cy="1859"/>
            </a:xfrm>
          </p:grpSpPr>
          <p:sp>
            <p:nvSpPr>
              <p:cNvPr id="406533" name="Oval 5"/>
              <p:cNvSpPr>
                <a:spLocks noChangeArrowheads="1"/>
              </p:cNvSpPr>
              <p:nvPr/>
            </p:nvSpPr>
            <p:spPr bwMode="auto">
              <a:xfrm>
                <a:off x="340" y="867"/>
                <a:ext cx="1542" cy="1542"/>
              </a:xfrm>
              <a:prstGeom prst="ellipse">
                <a:avLst/>
              </a:prstGeom>
              <a:noFill/>
              <a:ln w="12700" algn="ctr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406534" name="Line 6"/>
              <p:cNvSpPr>
                <a:spLocks noChangeShapeType="1"/>
              </p:cNvSpPr>
              <p:nvPr/>
            </p:nvSpPr>
            <p:spPr bwMode="auto">
              <a:xfrm>
                <a:off x="159" y="1616"/>
                <a:ext cx="195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6535" name="Line 7"/>
              <p:cNvSpPr>
                <a:spLocks noChangeShapeType="1"/>
              </p:cNvSpPr>
              <p:nvPr/>
            </p:nvSpPr>
            <p:spPr bwMode="auto">
              <a:xfrm>
                <a:off x="1111" y="709"/>
                <a:ext cx="0" cy="185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06536" name="Line 8"/>
            <p:cNvSpPr>
              <a:spLocks noChangeShapeType="1"/>
            </p:cNvSpPr>
            <p:nvPr/>
          </p:nvSpPr>
          <p:spPr bwMode="auto">
            <a:xfrm flipV="1">
              <a:off x="1020" y="1026"/>
              <a:ext cx="454" cy="5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6537" name="Arc 9"/>
            <p:cNvSpPr>
              <a:spLocks/>
            </p:cNvSpPr>
            <p:nvPr/>
          </p:nvSpPr>
          <p:spPr bwMode="auto">
            <a:xfrm rot="1055315">
              <a:off x="1247" y="799"/>
              <a:ext cx="411" cy="63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3950"/>
                <a:gd name="T1" fmla="*/ 0 h 21600"/>
                <a:gd name="T2" fmla="*/ 13950 w 13950"/>
                <a:gd name="T3" fmla="*/ 5109 h 21600"/>
                <a:gd name="T4" fmla="*/ 0 w 1395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50" h="21600" fill="none" extrusionOk="0">
                  <a:moveTo>
                    <a:pt x="-1" y="0"/>
                  </a:moveTo>
                  <a:cubicBezTo>
                    <a:pt x="5107" y="0"/>
                    <a:pt x="10050" y="1810"/>
                    <a:pt x="13950" y="5108"/>
                  </a:cubicBezTo>
                </a:path>
                <a:path w="13950" h="21600" stroke="0" extrusionOk="0">
                  <a:moveTo>
                    <a:pt x="-1" y="0"/>
                  </a:moveTo>
                  <a:cubicBezTo>
                    <a:pt x="5107" y="0"/>
                    <a:pt x="10050" y="1810"/>
                    <a:pt x="13950" y="510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 type="arrow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6538" name="Rectangle 10"/>
            <p:cNvSpPr>
              <a:spLocks noChangeArrowheads="1"/>
            </p:cNvSpPr>
            <p:nvPr/>
          </p:nvSpPr>
          <p:spPr bwMode="auto">
            <a:xfrm>
              <a:off x="1519" y="618"/>
              <a:ext cx="2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rgbClr val="FF0000"/>
                  </a:solidFill>
                  <a:effectLst/>
                  <a:latin typeface="Arial Unicode MS" panose="020B0604020202020204" pitchFamily="34" charset="-128"/>
                  <a:sym typeface="Symbol" panose="05050102010706020507" pitchFamily="18" charset="2"/>
                </a:rPr>
                <a:t></a:t>
              </a:r>
              <a:endParaRPr lang="cs-CZ" altLang="cs-CZ" sz="2000" b="1" baseline="-25000">
                <a:solidFill>
                  <a:srgbClr val="FF0000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endParaRPr>
            </a:p>
          </p:txBody>
        </p:sp>
        <p:sp>
          <p:nvSpPr>
            <p:cNvPr id="406539" name="Arc 11"/>
            <p:cNvSpPr>
              <a:spLocks/>
            </p:cNvSpPr>
            <p:nvPr/>
          </p:nvSpPr>
          <p:spPr bwMode="auto">
            <a:xfrm rot="911437">
              <a:off x="1247" y="1298"/>
              <a:ext cx="272" cy="2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 type="arrow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6540" name="Rectangle 12"/>
            <p:cNvSpPr>
              <a:spLocks noChangeArrowheads="1"/>
            </p:cNvSpPr>
            <p:nvPr/>
          </p:nvSpPr>
          <p:spPr bwMode="auto">
            <a:xfrm>
              <a:off x="1247" y="1332"/>
              <a:ext cx="2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rgbClr val="FF0000"/>
                  </a:solidFill>
                  <a:effectLst/>
                  <a:latin typeface="Arial Unicode MS" panose="020B0604020202020204" pitchFamily="34" charset="-128"/>
                  <a:sym typeface="Symbol" panose="05050102010706020507" pitchFamily="18" charset="2"/>
                </a:rPr>
                <a:t></a:t>
              </a:r>
              <a:endParaRPr lang="cs-CZ" altLang="cs-CZ" sz="2000" b="1" baseline="-25000" dirty="0">
                <a:solidFill>
                  <a:srgbClr val="FF0000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endParaRPr>
            </a:p>
          </p:txBody>
        </p:sp>
        <p:sp>
          <p:nvSpPr>
            <p:cNvPr id="406545" name="Rectangle 17"/>
            <p:cNvSpPr>
              <a:spLocks noChangeArrowheads="1"/>
            </p:cNvSpPr>
            <p:nvPr/>
          </p:nvSpPr>
          <p:spPr bwMode="auto">
            <a:xfrm>
              <a:off x="1202" y="950"/>
              <a:ext cx="13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Î</a:t>
              </a:r>
              <a:endParaRPr lang="en-US" altLang="cs-CZ" sz="2200" b="1" baseline="-2500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406566" name="Group 38"/>
          <p:cNvGrpSpPr>
            <a:grpSpLocks/>
          </p:cNvGrpSpPr>
          <p:nvPr/>
        </p:nvGrpSpPr>
        <p:grpSpPr bwMode="auto">
          <a:xfrm>
            <a:off x="468313" y="4221163"/>
            <a:ext cx="2016125" cy="2349500"/>
            <a:chOff x="295" y="2659"/>
            <a:chExt cx="1270" cy="1480"/>
          </a:xfrm>
        </p:grpSpPr>
        <p:sp>
          <p:nvSpPr>
            <p:cNvPr id="406562" name="Rectangle 34"/>
            <p:cNvSpPr>
              <a:spLocks noChangeArrowheads="1"/>
            </p:cNvSpPr>
            <p:nvPr/>
          </p:nvSpPr>
          <p:spPr bwMode="auto">
            <a:xfrm>
              <a:off x="884" y="3882"/>
              <a:ext cx="181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Î</a:t>
              </a:r>
              <a:r>
                <a:rPr lang="cs-CZ" altLang="cs-CZ" sz="2200" b="1" baseline="-25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x</a:t>
              </a:r>
              <a:endParaRPr lang="en-US" altLang="cs-CZ" sz="2200" b="1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grpSp>
          <p:nvGrpSpPr>
            <p:cNvPr id="406565" name="Group 37"/>
            <p:cNvGrpSpPr>
              <a:grpSpLocks/>
            </p:cNvGrpSpPr>
            <p:nvPr/>
          </p:nvGrpSpPr>
          <p:grpSpPr bwMode="auto">
            <a:xfrm>
              <a:off x="295" y="2659"/>
              <a:ext cx="1270" cy="1270"/>
              <a:chOff x="295" y="2659"/>
              <a:chExt cx="1270" cy="1270"/>
            </a:xfrm>
          </p:grpSpPr>
          <p:sp>
            <p:nvSpPr>
              <p:cNvPr id="406548" name="Line 20"/>
              <p:cNvSpPr>
                <a:spLocks noChangeShapeType="1"/>
              </p:cNvSpPr>
              <p:nvPr/>
            </p:nvSpPr>
            <p:spPr bwMode="auto">
              <a:xfrm>
                <a:off x="339" y="3839"/>
                <a:ext cx="118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6549" name="Line 21"/>
              <p:cNvSpPr>
                <a:spLocks noChangeShapeType="1"/>
              </p:cNvSpPr>
              <p:nvPr/>
            </p:nvSpPr>
            <p:spPr bwMode="auto">
              <a:xfrm>
                <a:off x="521" y="2932"/>
                <a:ext cx="0" cy="99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6550" name="Line 22"/>
              <p:cNvSpPr>
                <a:spLocks noChangeShapeType="1"/>
              </p:cNvSpPr>
              <p:nvPr/>
            </p:nvSpPr>
            <p:spPr bwMode="auto">
              <a:xfrm flipV="1">
                <a:off x="521" y="3022"/>
                <a:ext cx="629" cy="81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6551" name="Arc 23"/>
              <p:cNvSpPr>
                <a:spLocks/>
              </p:cNvSpPr>
              <p:nvPr/>
            </p:nvSpPr>
            <p:spPr bwMode="auto">
              <a:xfrm rot="1055315">
                <a:off x="930" y="2886"/>
                <a:ext cx="411" cy="63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3950"/>
                  <a:gd name="T1" fmla="*/ 0 h 21600"/>
                  <a:gd name="T2" fmla="*/ 13950 w 13950"/>
                  <a:gd name="T3" fmla="*/ 5109 h 21600"/>
                  <a:gd name="T4" fmla="*/ 0 w 1395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950" h="21600" fill="none" extrusionOk="0">
                    <a:moveTo>
                      <a:pt x="-1" y="0"/>
                    </a:moveTo>
                    <a:cubicBezTo>
                      <a:pt x="5107" y="0"/>
                      <a:pt x="10050" y="1810"/>
                      <a:pt x="13950" y="5108"/>
                    </a:cubicBezTo>
                  </a:path>
                  <a:path w="13950" h="21600" stroke="0" extrusionOk="0">
                    <a:moveTo>
                      <a:pt x="-1" y="0"/>
                    </a:moveTo>
                    <a:cubicBezTo>
                      <a:pt x="5107" y="0"/>
                      <a:pt x="10050" y="1810"/>
                      <a:pt x="13950" y="51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dash"/>
                <a:round/>
                <a:headEnd type="arrow" w="lg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6552" name="Rectangle 24"/>
              <p:cNvSpPr>
                <a:spLocks noChangeArrowheads="1"/>
              </p:cNvSpPr>
              <p:nvPr/>
            </p:nvSpPr>
            <p:spPr bwMode="auto">
              <a:xfrm>
                <a:off x="1293" y="2659"/>
                <a:ext cx="27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algn="l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742950" indent="-285750" algn="l">
                  <a:buClr>
                    <a:schemeClr val="accent2"/>
                  </a:buClr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143000" indent="-228600" algn="l">
                  <a:buClr>
                    <a:schemeClr val="tx2"/>
                  </a:buClr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1600200" indent="-228600" algn="l">
                  <a:buClr>
                    <a:schemeClr val="accent2"/>
                  </a:buCl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rgbClr val="FF0000"/>
                    </a:solidFill>
                    <a:effectLst/>
                    <a:latin typeface="Arial Unicode MS" panose="020B0604020202020204" pitchFamily="34" charset="-128"/>
                    <a:sym typeface="Symbol" panose="05050102010706020507" pitchFamily="18" charset="2"/>
                  </a:rPr>
                  <a:t></a:t>
                </a:r>
                <a:endParaRPr lang="cs-CZ" altLang="cs-CZ" sz="2000" b="1" baseline="-25000">
                  <a:solidFill>
                    <a:srgbClr val="FF0000"/>
                  </a:solidFill>
                  <a:effectLst/>
                  <a:latin typeface="Arial Unicode MS" panose="020B0604020202020204" pitchFamily="34" charset="-128"/>
                  <a:sym typeface="Symbol" panose="05050102010706020507" pitchFamily="18" charset="2"/>
                </a:endParaRPr>
              </a:p>
            </p:txBody>
          </p:sp>
          <p:sp>
            <p:nvSpPr>
              <p:cNvPr id="406553" name="Arc 25"/>
              <p:cNvSpPr>
                <a:spLocks/>
              </p:cNvSpPr>
              <p:nvPr/>
            </p:nvSpPr>
            <p:spPr bwMode="auto">
              <a:xfrm rot="911437">
                <a:off x="748" y="3521"/>
                <a:ext cx="272" cy="27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dash"/>
                <a:round/>
                <a:headEnd type="arrow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6554" name="Rectangle 26"/>
              <p:cNvSpPr>
                <a:spLocks noChangeArrowheads="1"/>
              </p:cNvSpPr>
              <p:nvPr/>
            </p:nvSpPr>
            <p:spPr bwMode="auto">
              <a:xfrm>
                <a:off x="748" y="3555"/>
                <a:ext cx="27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algn="l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742950" indent="-285750" algn="l">
                  <a:buClr>
                    <a:schemeClr val="accent2"/>
                  </a:buClr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143000" indent="-228600" algn="l">
                  <a:buClr>
                    <a:schemeClr val="tx2"/>
                  </a:buClr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1600200" indent="-228600" algn="l">
                  <a:buClr>
                    <a:schemeClr val="accent2"/>
                  </a:buCl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rgbClr val="FF0000"/>
                    </a:solidFill>
                    <a:effectLst/>
                    <a:latin typeface="Arial Unicode MS" panose="020B0604020202020204" pitchFamily="34" charset="-128"/>
                    <a:sym typeface="Symbol" panose="05050102010706020507" pitchFamily="18" charset="2"/>
                  </a:rPr>
                  <a:t></a:t>
                </a:r>
                <a:endParaRPr lang="cs-CZ" altLang="cs-CZ" sz="2000" b="1" baseline="-25000">
                  <a:solidFill>
                    <a:srgbClr val="FF0000"/>
                  </a:solidFill>
                  <a:effectLst/>
                  <a:latin typeface="Arial Unicode MS" panose="020B0604020202020204" pitchFamily="34" charset="-128"/>
                  <a:sym typeface="Symbol" panose="05050102010706020507" pitchFamily="18" charset="2"/>
                </a:endParaRPr>
              </a:p>
            </p:txBody>
          </p:sp>
          <p:sp>
            <p:nvSpPr>
              <p:cNvPr id="406555" name="Rectangle 27"/>
              <p:cNvSpPr>
                <a:spLocks noChangeArrowheads="1"/>
              </p:cNvSpPr>
              <p:nvPr/>
            </p:nvSpPr>
            <p:spPr bwMode="auto">
              <a:xfrm>
                <a:off x="793" y="3128"/>
                <a:ext cx="136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algn="l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742950" indent="-285750" algn="l">
                  <a:buClr>
                    <a:schemeClr val="accent2"/>
                  </a:buClr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143000" indent="-228600" algn="l">
                  <a:buClr>
                    <a:schemeClr val="tx2"/>
                  </a:buClr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1600200" indent="-228600" algn="l">
                  <a:buClr>
                    <a:schemeClr val="accent2"/>
                  </a:buCl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:r>
                  <a:rPr lang="en-US" altLang="cs-CZ" sz="22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Î</a:t>
                </a:r>
                <a:endParaRPr lang="en-US" altLang="cs-CZ" sz="2200" b="1" baseline="-25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406558" name="Line 30"/>
              <p:cNvSpPr>
                <a:spLocks noChangeShapeType="1"/>
              </p:cNvSpPr>
              <p:nvPr/>
            </p:nvSpPr>
            <p:spPr bwMode="auto">
              <a:xfrm flipH="1">
                <a:off x="521" y="3022"/>
                <a:ext cx="59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6559" name="Line 31"/>
              <p:cNvSpPr>
                <a:spLocks noChangeShapeType="1"/>
              </p:cNvSpPr>
              <p:nvPr/>
            </p:nvSpPr>
            <p:spPr bwMode="auto">
              <a:xfrm>
                <a:off x="1156" y="3022"/>
                <a:ext cx="0" cy="81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6560" name="Line 32"/>
              <p:cNvSpPr>
                <a:spLocks noChangeShapeType="1"/>
              </p:cNvSpPr>
              <p:nvPr/>
            </p:nvSpPr>
            <p:spPr bwMode="auto">
              <a:xfrm flipH="1" flipV="1">
                <a:off x="521" y="3022"/>
                <a:ext cx="0" cy="81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6561" name="Line 33"/>
              <p:cNvSpPr>
                <a:spLocks noChangeShapeType="1"/>
              </p:cNvSpPr>
              <p:nvPr/>
            </p:nvSpPr>
            <p:spPr bwMode="auto">
              <a:xfrm>
                <a:off x="521" y="3839"/>
                <a:ext cx="63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6563" name="Rectangle 35"/>
              <p:cNvSpPr>
                <a:spLocks noChangeArrowheads="1"/>
              </p:cNvSpPr>
              <p:nvPr/>
            </p:nvSpPr>
            <p:spPr bwMode="auto">
              <a:xfrm>
                <a:off x="295" y="3022"/>
                <a:ext cx="182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algn="l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742950" indent="-285750" algn="l">
                  <a:buClr>
                    <a:schemeClr val="accent2"/>
                  </a:buClr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143000" indent="-228600" algn="l">
                  <a:buClr>
                    <a:schemeClr val="tx2"/>
                  </a:buClr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1600200" indent="-228600" algn="l">
                  <a:buClr>
                    <a:schemeClr val="accent2"/>
                  </a:buCl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:r>
                  <a:rPr lang="en-US" altLang="cs-CZ" sz="22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Î</a:t>
                </a:r>
                <a:r>
                  <a:rPr lang="cs-CZ" altLang="cs-CZ" sz="2200" b="1" baseline="-250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y</a:t>
                </a:r>
                <a:endParaRPr lang="en-US" altLang="cs-CZ" sz="2200" b="1" baseline="-2500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p:grpSp>
      </p:grpSp>
      <p:graphicFrame>
        <p:nvGraphicFramePr>
          <p:cNvPr id="406564" name="Object 36"/>
          <p:cNvGraphicFramePr>
            <a:graphicFrameLocks noChangeAspect="1"/>
          </p:cNvGraphicFramePr>
          <p:nvPr/>
        </p:nvGraphicFramePr>
        <p:xfrm>
          <a:off x="6372225" y="5643563"/>
          <a:ext cx="21590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96" name="Rovnice" r:id="rId3" imgW="812520" imgH="304560" progId="Equation.3">
                  <p:embed/>
                </p:oleObj>
              </mc:Choice>
              <mc:Fallback>
                <p:oleObj name="Rovnice" r:id="rId3" imgW="812520" imgH="30456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643563"/>
                        <a:ext cx="2159000" cy="8096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6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6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6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6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6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6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6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6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6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6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6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6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6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6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6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6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6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6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6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6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6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6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6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6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6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6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115888"/>
            <a:ext cx="8893175" cy="719137"/>
          </a:xfrm>
        </p:spPr>
        <p:txBody>
          <a:bodyPr/>
          <a:lstStyle/>
          <a:p>
            <a:r>
              <a:rPr lang="cs-CZ" altLang="cs-CZ" sz="31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Fázorový diagram</a:t>
            </a:r>
            <a:endParaRPr lang="cs-CZ" altLang="cs-CZ" sz="3100" baseline="-25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395288" y="908050"/>
            <a:ext cx="84232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slouží k zakreslení více fázorů stejných i různých veličin. Používá se pro rozbor principu činnosti střídavých elektrických zařízení (transformátor, motor, vedení).</a:t>
            </a:r>
            <a:endParaRPr lang="cs-CZ" altLang="cs-CZ" sz="2000" b="1">
              <a:solidFill>
                <a:schemeClr val="bg2"/>
              </a:solidFill>
              <a:effectLst/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250825" y="2492375"/>
            <a:ext cx="86423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71463" indent="-271463" algn="l">
              <a:tabLst>
                <a:tab pos="2686050" algn="l"/>
                <a:tab pos="6457950" algn="l"/>
                <a:tab pos="66373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2686050" algn="l"/>
                <a:tab pos="6457950" algn="l"/>
                <a:tab pos="66373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4588" indent="-228600" algn="l">
              <a:buClr>
                <a:schemeClr val="tx2"/>
              </a:buClr>
              <a:tabLst>
                <a:tab pos="2686050" algn="l"/>
                <a:tab pos="6457950" algn="l"/>
                <a:tab pos="66373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6050" algn="l"/>
                <a:tab pos="6457950" algn="l"/>
                <a:tab pos="66373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Do jednoho diagramu lze kreslit pouze fázory střídavých veličin se stejnou frekvencí (všechny fázory se otáčí stejnou rychlostí).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Pravidla pro sčítání fázorů jsou stejná jako pro vektory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3.	Skládat můžeme pouze fázory stejných veličin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4.	Dohoda - šipky pro fázory proudu jsou uzavřené, pro fázory napětí otevřené 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5.	Fázory můžeme libovolně posouvat, nesmíme však měnit jejich velikost a natočení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6.	S výjimkou přechodových dějů (spínání, porucha) lze fázory zastavit v libovolném okamžiku.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7.	Matematické výpočty lze provést rozkladem na složky nebo pomocí symbolické metody (komplexní čísla)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07585" name="Rectangle 33"/>
          <p:cNvSpPr>
            <a:spLocks noChangeArrowheads="1"/>
          </p:cNvSpPr>
          <p:nvPr/>
        </p:nvSpPr>
        <p:spPr bwMode="auto">
          <a:xfrm>
            <a:off x="250825" y="1916113"/>
            <a:ext cx="84232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17780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tabLst>
                <a:tab pos="17780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tabLst>
                <a:tab pos="17780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Pravidla pro kreslení fázorových diagramů</a:t>
            </a:r>
            <a:endParaRPr lang="cs-CZ" altLang="cs-CZ" sz="2400" b="1" u="sng">
              <a:solidFill>
                <a:schemeClr val="bg2"/>
              </a:solidFill>
              <a:effectLst/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7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7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7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7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7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7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7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7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7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7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7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7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7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7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7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115888"/>
            <a:ext cx="8893175" cy="719137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395288" y="908050"/>
            <a:ext cx="84232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 defTabSz="779463">
              <a:tabLst>
                <a:tab pos="177800" algn="l"/>
                <a:tab pos="34099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 defTabSz="779463">
              <a:buClr>
                <a:schemeClr val="tx2"/>
              </a:buClr>
              <a:tabLst>
                <a:tab pos="177800" algn="l"/>
                <a:tab pos="34099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 defTabSz="779463"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Proveďte graficky a matematicky součet fázorů napětí a proudu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30 V, 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0 	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10 mA, 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75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50 V, 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- 45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 	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15 mA, 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200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408587" name="Line 11"/>
          <p:cNvSpPr>
            <a:spLocks noChangeShapeType="1"/>
          </p:cNvSpPr>
          <p:nvPr/>
        </p:nvSpPr>
        <p:spPr bwMode="auto">
          <a:xfrm flipH="1">
            <a:off x="611188" y="4149725"/>
            <a:ext cx="1187450" cy="430213"/>
          </a:xfrm>
          <a:prstGeom prst="line">
            <a:avLst/>
          </a:prstGeom>
          <a:noFill/>
          <a:ln w="50800">
            <a:solidFill>
              <a:schemeClr val="bg2">
                <a:lumMod val="75000"/>
                <a:lumOff val="25000"/>
              </a:schemeClr>
            </a:solidFill>
            <a:round/>
            <a:headEnd type="none" w="med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8591" name="Rectangle 15"/>
          <p:cNvSpPr>
            <a:spLocks noChangeArrowheads="1"/>
          </p:cNvSpPr>
          <p:nvPr/>
        </p:nvSpPr>
        <p:spPr bwMode="auto">
          <a:xfrm>
            <a:off x="682625" y="4005263"/>
            <a:ext cx="36036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cs-CZ" sz="2200" b="1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200" b="1" baseline="-2500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cs-CZ" sz="2200" b="1" baseline="-25000" dirty="0">
              <a:solidFill>
                <a:schemeClr val="bg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08602" name="Group 26"/>
          <p:cNvGrpSpPr>
            <a:grpSpLocks/>
          </p:cNvGrpSpPr>
          <p:nvPr/>
        </p:nvGrpSpPr>
        <p:grpSpPr bwMode="auto">
          <a:xfrm>
            <a:off x="107950" y="2636838"/>
            <a:ext cx="3384550" cy="3024187"/>
            <a:chOff x="68" y="1661"/>
            <a:chExt cx="2132" cy="1905"/>
          </a:xfrm>
        </p:grpSpPr>
        <p:grpSp>
          <p:nvGrpSpPr>
            <p:cNvPr id="408584" name="Group 8"/>
            <p:cNvGrpSpPr>
              <a:grpSpLocks/>
            </p:cNvGrpSpPr>
            <p:nvPr/>
          </p:nvGrpSpPr>
          <p:grpSpPr bwMode="auto">
            <a:xfrm>
              <a:off x="68" y="1661"/>
              <a:ext cx="2132" cy="1905"/>
              <a:chOff x="249" y="1570"/>
              <a:chExt cx="2132" cy="1905"/>
            </a:xfrm>
          </p:grpSpPr>
          <p:sp>
            <p:nvSpPr>
              <p:cNvPr id="408582" name="Line 6"/>
              <p:cNvSpPr>
                <a:spLocks noChangeShapeType="1"/>
              </p:cNvSpPr>
              <p:nvPr/>
            </p:nvSpPr>
            <p:spPr bwMode="auto">
              <a:xfrm>
                <a:off x="249" y="2522"/>
                <a:ext cx="2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8583" name="Line 7"/>
              <p:cNvSpPr>
                <a:spLocks noChangeShapeType="1"/>
              </p:cNvSpPr>
              <p:nvPr/>
            </p:nvSpPr>
            <p:spPr bwMode="auto">
              <a:xfrm>
                <a:off x="1315" y="1570"/>
                <a:ext cx="0" cy="1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08585" name="Line 9"/>
            <p:cNvSpPr>
              <a:spLocks noChangeShapeType="1"/>
            </p:cNvSpPr>
            <p:nvPr/>
          </p:nvSpPr>
          <p:spPr bwMode="auto">
            <a:xfrm>
              <a:off x="1133" y="2614"/>
              <a:ext cx="499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8588" name="Line 12"/>
            <p:cNvSpPr>
              <a:spLocks noChangeShapeType="1"/>
            </p:cNvSpPr>
            <p:nvPr/>
          </p:nvSpPr>
          <p:spPr bwMode="auto">
            <a:xfrm flipV="1">
              <a:off x="1133" y="2070"/>
              <a:ext cx="137" cy="544"/>
            </a:xfrm>
            <a:prstGeom prst="line">
              <a:avLst/>
            </a:prstGeom>
            <a:noFill/>
            <a:ln w="50800">
              <a:solidFill>
                <a:schemeClr val="bg2">
                  <a:lumMod val="75000"/>
                  <a:lumOff val="25000"/>
                </a:schemeClr>
              </a:solidFill>
              <a:round/>
              <a:headEnd type="none" w="med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8590" name="Rectangle 14"/>
            <p:cNvSpPr>
              <a:spLocks noChangeArrowheads="1"/>
            </p:cNvSpPr>
            <p:nvPr/>
          </p:nvSpPr>
          <p:spPr bwMode="auto">
            <a:xfrm>
              <a:off x="1338" y="1903"/>
              <a:ext cx="181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Î</a:t>
              </a:r>
              <a:r>
                <a:rPr lang="cs-CZ" altLang="cs-CZ" sz="2200" b="1" baseline="-25000" dirty="0">
                  <a:solidFill>
                    <a:schemeClr val="bg2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3</a:t>
              </a:r>
              <a:endParaRPr lang="en-US" altLang="cs-CZ" sz="2200" b="1" baseline="-2500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08592" name="Rectangle 16"/>
            <p:cNvSpPr>
              <a:spLocks noChangeArrowheads="1"/>
            </p:cNvSpPr>
            <p:nvPr/>
          </p:nvSpPr>
          <p:spPr bwMode="auto">
            <a:xfrm>
              <a:off x="1520" y="2311"/>
              <a:ext cx="27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Û</a:t>
              </a:r>
              <a:r>
                <a:rPr lang="cs-CZ" altLang="cs-CZ" sz="2200" b="1" baseline="-2500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en-US" altLang="cs-CZ" sz="2200" b="1" baseline="-2500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08586" name="Line 10"/>
          <p:cNvSpPr>
            <a:spLocks noChangeShapeType="1"/>
          </p:cNvSpPr>
          <p:nvPr/>
        </p:nvSpPr>
        <p:spPr bwMode="auto">
          <a:xfrm>
            <a:off x="1798638" y="4148138"/>
            <a:ext cx="936625" cy="936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med" len="lg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8593" name="Rectangle 17"/>
          <p:cNvSpPr>
            <a:spLocks noChangeArrowheads="1"/>
          </p:cNvSpPr>
          <p:nvPr/>
        </p:nvSpPr>
        <p:spPr bwMode="auto">
          <a:xfrm>
            <a:off x="2411413" y="4437063"/>
            <a:ext cx="4318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r>
              <a:rPr lang="cs-CZ" altLang="cs-CZ" sz="2200" b="1" baseline="-2500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cs-CZ" sz="2200" b="1" baseline="-2500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08595" name="Rectangle 19"/>
          <p:cNvSpPr>
            <a:spLocks noChangeArrowheads="1"/>
          </p:cNvSpPr>
          <p:nvPr/>
        </p:nvSpPr>
        <p:spPr bwMode="auto">
          <a:xfrm>
            <a:off x="3419475" y="2205038"/>
            <a:ext cx="5473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 defTabSz="779463">
              <a:tabLst>
                <a:tab pos="177800" algn="l"/>
                <a:tab pos="34099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 defTabSz="779463">
              <a:buClr>
                <a:schemeClr val="tx2"/>
              </a:buClr>
              <a:tabLst>
                <a:tab pos="177800" algn="l"/>
                <a:tab pos="34099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 defTabSz="779463"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Vektory (fázory)  se sčítají pomocí pomocných čar. Pro složitější fázorové diagramy se stává ale obrázek nepřehledný. Proto již od počátku se bude provádět součet fázorů posouváním fázorů !</a:t>
            </a:r>
          </a:p>
        </p:txBody>
      </p:sp>
      <p:sp>
        <p:nvSpPr>
          <p:cNvPr id="408596" name="Rectangle 20"/>
          <p:cNvSpPr>
            <a:spLocks noChangeArrowheads="1"/>
          </p:cNvSpPr>
          <p:nvPr/>
        </p:nvSpPr>
        <p:spPr bwMode="auto">
          <a:xfrm>
            <a:off x="4500563" y="4221163"/>
            <a:ext cx="4392612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 defTabSz="779463">
              <a:tabLst>
                <a:tab pos="177800" algn="l"/>
                <a:tab pos="34099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 defTabSz="779463">
              <a:buClr>
                <a:schemeClr val="tx2"/>
              </a:buClr>
              <a:tabLst>
                <a:tab pos="177800" algn="l"/>
                <a:tab pos="34099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 defTabSz="779463"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a) součet fázorů napětí – začátek fázoru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 přesuneme na konec fázoru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2. Při přesunu se nesmí změnit velikost ani směr fázoru.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b) obdobně se provede součet proudů</a:t>
            </a:r>
            <a:endParaRPr lang="en-US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08597" name="Line 21"/>
          <p:cNvSpPr>
            <a:spLocks noChangeShapeType="1"/>
          </p:cNvSpPr>
          <p:nvPr/>
        </p:nvSpPr>
        <p:spPr bwMode="auto">
          <a:xfrm>
            <a:off x="1798638" y="4148138"/>
            <a:ext cx="936625" cy="936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med" len="lg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8598" name="Line 22"/>
          <p:cNvSpPr>
            <a:spLocks noChangeShapeType="1"/>
          </p:cNvSpPr>
          <p:nvPr/>
        </p:nvSpPr>
        <p:spPr bwMode="auto">
          <a:xfrm flipH="1">
            <a:off x="611188" y="4148138"/>
            <a:ext cx="1187450" cy="430212"/>
          </a:xfrm>
          <a:prstGeom prst="line">
            <a:avLst/>
          </a:prstGeom>
          <a:noFill/>
          <a:ln w="50800">
            <a:solidFill>
              <a:schemeClr val="bg2">
                <a:lumMod val="75000"/>
                <a:lumOff val="25000"/>
              </a:schemeClr>
            </a:solidFill>
            <a:round/>
            <a:headEnd type="none" w="med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8605" name="Line 29"/>
          <p:cNvSpPr>
            <a:spLocks noChangeShapeType="1"/>
          </p:cNvSpPr>
          <p:nvPr/>
        </p:nvSpPr>
        <p:spPr bwMode="auto">
          <a:xfrm>
            <a:off x="1798638" y="4149725"/>
            <a:ext cx="1728787" cy="936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med" len="lg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8606" name="Rectangle 30"/>
          <p:cNvSpPr>
            <a:spLocks noChangeArrowheads="1"/>
          </p:cNvSpPr>
          <p:nvPr/>
        </p:nvSpPr>
        <p:spPr bwMode="auto">
          <a:xfrm>
            <a:off x="2987675" y="4941888"/>
            <a:ext cx="4318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endParaRPr lang="en-US" altLang="cs-CZ" sz="2200" b="1" baseline="-2500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08607" name="Line 31"/>
          <p:cNvSpPr>
            <a:spLocks noChangeShapeType="1"/>
          </p:cNvSpPr>
          <p:nvPr/>
        </p:nvSpPr>
        <p:spPr bwMode="auto">
          <a:xfrm flipH="1" flipV="1">
            <a:off x="827088" y="3716338"/>
            <a:ext cx="1008062" cy="433387"/>
          </a:xfrm>
          <a:prstGeom prst="line">
            <a:avLst/>
          </a:prstGeom>
          <a:noFill/>
          <a:ln w="50800">
            <a:solidFill>
              <a:schemeClr val="bg2">
                <a:lumMod val="75000"/>
                <a:lumOff val="25000"/>
              </a:schemeClr>
            </a:solidFill>
            <a:round/>
            <a:headEnd type="none" w="med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8608" name="Rectangle 32"/>
          <p:cNvSpPr>
            <a:spLocks noChangeArrowheads="1"/>
          </p:cNvSpPr>
          <p:nvPr/>
        </p:nvSpPr>
        <p:spPr bwMode="auto">
          <a:xfrm>
            <a:off x="898525" y="3813175"/>
            <a:ext cx="36036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cs-CZ" sz="2200" b="1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endParaRPr lang="en-US" altLang="cs-CZ" sz="2200" b="1" baseline="-25000" dirty="0">
              <a:solidFill>
                <a:schemeClr val="bg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325E-6 L 0.08264 3.29325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08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958E-6 L 0.09461 -4.44958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6642E-6 L 0.0217 -0.1255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-629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6827E-7 L 0.01979 -0.1239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6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0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8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/>
      <p:bldP spid="408587" grpId="0" animBg="1"/>
      <p:bldP spid="408587" grpId="1" animBg="1"/>
      <p:bldP spid="408591" grpId="0"/>
      <p:bldP spid="408591" grpId="1"/>
      <p:bldP spid="408586" grpId="0" animBg="1"/>
      <p:bldP spid="408586" grpId="1" animBg="1"/>
      <p:bldP spid="408593" grpId="0"/>
      <p:bldP spid="408593" grpId="1"/>
      <p:bldP spid="408597" grpId="0" animBg="1"/>
      <p:bldP spid="408597" grpId="1" animBg="1"/>
      <p:bldP spid="408598" grpId="0" animBg="1"/>
      <p:bldP spid="408598" grpId="1" animBg="1"/>
      <p:bldP spid="408605" grpId="0" animBg="1"/>
      <p:bldP spid="408606" grpId="0"/>
      <p:bldP spid="408607" grpId="0" animBg="1"/>
      <p:bldP spid="40860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4234" y="115888"/>
            <a:ext cx="8893175" cy="719137"/>
          </a:xfrm>
        </p:spPr>
        <p:txBody>
          <a:bodyPr/>
          <a:lstStyle/>
          <a:p>
            <a:r>
              <a:rPr lang="cs-CZ" altLang="cs-CZ" sz="31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Matematické řešení – rozklad na složky</a:t>
            </a:r>
            <a:endParaRPr lang="cs-CZ" altLang="cs-CZ" sz="3100" baseline="-25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426647" y="908050"/>
            <a:ext cx="84232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 defTabSz="779463">
              <a:tabLst>
                <a:tab pos="177800" algn="l"/>
                <a:tab pos="34099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 defTabSz="779463">
              <a:buClr>
                <a:schemeClr val="tx2"/>
              </a:buClr>
              <a:tabLst>
                <a:tab pos="177800" algn="l"/>
                <a:tab pos="34099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 defTabSz="779463"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30 V, 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0 	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10 mA, 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75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50 V, 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- 45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 	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15 mA, 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200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409604" name="Line 4"/>
          <p:cNvSpPr>
            <a:spLocks noChangeShapeType="1"/>
          </p:cNvSpPr>
          <p:nvPr/>
        </p:nvSpPr>
        <p:spPr bwMode="auto">
          <a:xfrm flipH="1">
            <a:off x="611188" y="4149725"/>
            <a:ext cx="1187450" cy="430213"/>
          </a:xfrm>
          <a:prstGeom prst="line">
            <a:avLst/>
          </a:prstGeom>
          <a:noFill/>
          <a:ln w="50800">
            <a:solidFill>
              <a:schemeClr val="bg2">
                <a:lumMod val="75000"/>
                <a:lumOff val="25000"/>
              </a:schemeClr>
            </a:solidFill>
            <a:round/>
            <a:headEnd type="none" w="med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682625" y="4005263"/>
            <a:ext cx="36036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200" b="1" baseline="-2500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cs-CZ" sz="2200" b="1" baseline="-25000">
              <a:solidFill>
                <a:schemeClr val="bg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09606" name="Group 6"/>
          <p:cNvGrpSpPr>
            <a:grpSpLocks/>
          </p:cNvGrpSpPr>
          <p:nvPr/>
        </p:nvGrpSpPr>
        <p:grpSpPr bwMode="auto">
          <a:xfrm>
            <a:off x="107950" y="2636838"/>
            <a:ext cx="3384550" cy="3024187"/>
            <a:chOff x="68" y="1661"/>
            <a:chExt cx="2132" cy="1905"/>
          </a:xfrm>
        </p:grpSpPr>
        <p:grpSp>
          <p:nvGrpSpPr>
            <p:cNvPr id="409607" name="Group 7"/>
            <p:cNvGrpSpPr>
              <a:grpSpLocks/>
            </p:cNvGrpSpPr>
            <p:nvPr/>
          </p:nvGrpSpPr>
          <p:grpSpPr bwMode="auto">
            <a:xfrm>
              <a:off x="68" y="1661"/>
              <a:ext cx="2132" cy="1905"/>
              <a:chOff x="249" y="1570"/>
              <a:chExt cx="2132" cy="1905"/>
            </a:xfrm>
          </p:grpSpPr>
          <p:sp>
            <p:nvSpPr>
              <p:cNvPr id="409608" name="Line 8"/>
              <p:cNvSpPr>
                <a:spLocks noChangeShapeType="1"/>
              </p:cNvSpPr>
              <p:nvPr/>
            </p:nvSpPr>
            <p:spPr bwMode="auto">
              <a:xfrm>
                <a:off x="249" y="2522"/>
                <a:ext cx="213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609" name="Line 9"/>
              <p:cNvSpPr>
                <a:spLocks noChangeShapeType="1"/>
              </p:cNvSpPr>
              <p:nvPr/>
            </p:nvSpPr>
            <p:spPr bwMode="auto">
              <a:xfrm>
                <a:off x="1315" y="1570"/>
                <a:ext cx="0" cy="1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09610" name="Line 10"/>
            <p:cNvSpPr>
              <a:spLocks noChangeShapeType="1"/>
            </p:cNvSpPr>
            <p:nvPr/>
          </p:nvSpPr>
          <p:spPr bwMode="auto">
            <a:xfrm>
              <a:off x="1133" y="2614"/>
              <a:ext cx="499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9611" name="Line 11"/>
            <p:cNvSpPr>
              <a:spLocks noChangeShapeType="1"/>
            </p:cNvSpPr>
            <p:nvPr/>
          </p:nvSpPr>
          <p:spPr bwMode="auto">
            <a:xfrm flipV="1">
              <a:off x="1133" y="2070"/>
              <a:ext cx="137" cy="544"/>
            </a:xfrm>
            <a:prstGeom prst="line">
              <a:avLst/>
            </a:prstGeom>
            <a:noFill/>
            <a:ln w="50800">
              <a:solidFill>
                <a:schemeClr val="bg2">
                  <a:lumMod val="75000"/>
                  <a:lumOff val="25000"/>
                </a:schemeClr>
              </a:solidFill>
              <a:round/>
              <a:headEnd type="none" w="med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9612" name="Rectangle 12"/>
            <p:cNvSpPr>
              <a:spLocks noChangeArrowheads="1"/>
            </p:cNvSpPr>
            <p:nvPr/>
          </p:nvSpPr>
          <p:spPr bwMode="auto">
            <a:xfrm>
              <a:off x="1338" y="1903"/>
              <a:ext cx="181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Î</a:t>
              </a:r>
              <a:r>
                <a:rPr lang="cs-CZ" altLang="cs-CZ" sz="2200" b="1" baseline="-25000" dirty="0">
                  <a:solidFill>
                    <a:schemeClr val="bg2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3</a:t>
              </a:r>
              <a:endParaRPr lang="en-US" altLang="cs-CZ" sz="2200" b="1" baseline="-2500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09613" name="Rectangle 13"/>
            <p:cNvSpPr>
              <a:spLocks noChangeArrowheads="1"/>
            </p:cNvSpPr>
            <p:nvPr/>
          </p:nvSpPr>
          <p:spPr bwMode="auto">
            <a:xfrm>
              <a:off x="1520" y="2311"/>
              <a:ext cx="27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Û</a:t>
              </a:r>
              <a:r>
                <a:rPr lang="cs-CZ" altLang="cs-CZ" sz="2200" b="1" baseline="-2500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</a:t>
              </a:r>
              <a:endParaRPr lang="en-US" altLang="cs-CZ" sz="2200" b="1" baseline="-2500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09614" name="Line 14"/>
          <p:cNvSpPr>
            <a:spLocks noChangeShapeType="1"/>
          </p:cNvSpPr>
          <p:nvPr/>
        </p:nvSpPr>
        <p:spPr bwMode="auto">
          <a:xfrm>
            <a:off x="1798638" y="4148138"/>
            <a:ext cx="936625" cy="936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med" len="lg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2411413" y="4437063"/>
            <a:ext cx="4318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r>
              <a:rPr lang="cs-CZ" altLang="cs-CZ" sz="2200" b="1" baseline="-2500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cs-CZ" sz="2200" b="1" baseline="-2500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09616" name="Rectangle 16"/>
          <p:cNvSpPr>
            <a:spLocks noChangeArrowheads="1"/>
          </p:cNvSpPr>
          <p:nvPr/>
        </p:nvSpPr>
        <p:spPr bwMode="auto">
          <a:xfrm>
            <a:off x="3450834" y="1844675"/>
            <a:ext cx="54737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 defTabSz="779463">
              <a:tabLst>
                <a:tab pos="177800" algn="l"/>
                <a:tab pos="34099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 defTabSz="779463">
              <a:buClr>
                <a:schemeClr val="tx2"/>
              </a:buClr>
              <a:tabLst>
                <a:tab pos="177800" algn="l"/>
                <a:tab pos="34099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 defTabSz="779463"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Určete složky fázoru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–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1x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1y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1x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* cos 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30 * 1 = 30V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1y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* sin 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30 * 0 = 0V</a:t>
            </a:r>
          </a:p>
        </p:txBody>
      </p:sp>
      <p:sp>
        <p:nvSpPr>
          <p:cNvPr id="409618" name="Line 18"/>
          <p:cNvSpPr>
            <a:spLocks noChangeShapeType="1"/>
          </p:cNvSpPr>
          <p:nvPr/>
        </p:nvSpPr>
        <p:spPr bwMode="auto">
          <a:xfrm>
            <a:off x="1798638" y="4148138"/>
            <a:ext cx="936625" cy="936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med" len="lg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19" name="Line 19"/>
          <p:cNvSpPr>
            <a:spLocks noChangeShapeType="1"/>
          </p:cNvSpPr>
          <p:nvPr/>
        </p:nvSpPr>
        <p:spPr bwMode="auto">
          <a:xfrm flipH="1">
            <a:off x="611188" y="4148138"/>
            <a:ext cx="1187450" cy="430212"/>
          </a:xfrm>
          <a:prstGeom prst="line">
            <a:avLst/>
          </a:prstGeom>
          <a:noFill/>
          <a:ln w="50800">
            <a:solidFill>
              <a:schemeClr val="bg2">
                <a:lumMod val="75000"/>
                <a:lumOff val="25000"/>
              </a:schemeClr>
            </a:solidFill>
            <a:round/>
            <a:headEnd type="none" w="med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20" name="Line 20"/>
          <p:cNvSpPr>
            <a:spLocks noChangeShapeType="1"/>
          </p:cNvSpPr>
          <p:nvPr/>
        </p:nvSpPr>
        <p:spPr bwMode="auto">
          <a:xfrm>
            <a:off x="1798638" y="4149725"/>
            <a:ext cx="1728787" cy="936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med" len="lg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2987675" y="4941888"/>
            <a:ext cx="4318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cs-CZ" sz="22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endParaRPr lang="en-US" altLang="cs-CZ" sz="2200" b="1" baseline="-2500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09622" name="Line 22"/>
          <p:cNvSpPr>
            <a:spLocks noChangeShapeType="1"/>
          </p:cNvSpPr>
          <p:nvPr/>
        </p:nvSpPr>
        <p:spPr bwMode="auto">
          <a:xfrm flipH="1" flipV="1">
            <a:off x="827088" y="3716338"/>
            <a:ext cx="1008062" cy="433387"/>
          </a:xfrm>
          <a:prstGeom prst="line">
            <a:avLst/>
          </a:prstGeom>
          <a:noFill/>
          <a:ln w="50800">
            <a:solidFill>
              <a:schemeClr val="bg2">
                <a:lumMod val="75000"/>
                <a:lumOff val="25000"/>
              </a:schemeClr>
            </a:solidFill>
            <a:round/>
            <a:headEnd type="none" w="med" len="lg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23" name="Rectangle 23"/>
          <p:cNvSpPr>
            <a:spLocks noChangeArrowheads="1"/>
          </p:cNvSpPr>
          <p:nvPr/>
        </p:nvSpPr>
        <p:spPr bwMode="auto">
          <a:xfrm>
            <a:off x="898525" y="3813175"/>
            <a:ext cx="36036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cs-CZ" sz="2200" b="1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endParaRPr lang="en-US" altLang="cs-CZ" sz="2200" b="1" baseline="-25000" dirty="0">
              <a:solidFill>
                <a:schemeClr val="bg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09624" name="Rectangle 24"/>
          <p:cNvSpPr>
            <a:spLocks noChangeArrowheads="1"/>
          </p:cNvSpPr>
          <p:nvPr/>
        </p:nvSpPr>
        <p:spPr bwMode="auto">
          <a:xfrm>
            <a:off x="3924300" y="3141663"/>
            <a:ext cx="4968875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 defTabSz="779463">
              <a:tabLst>
                <a:tab pos="177800" algn="l"/>
                <a:tab pos="34099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 defTabSz="779463">
              <a:buClr>
                <a:schemeClr val="tx2"/>
              </a:buClr>
              <a:tabLst>
                <a:tab pos="177800" algn="l"/>
                <a:tab pos="34099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 defTabSz="779463"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Určete ostatní složky fázoru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2x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* cos 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50 * 0,707 = 35,36V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2y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* sin 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50 * (-0,707) = -35,36V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3x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* cos 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10 * 0,259 = 2,59mA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3y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* sin 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10 * 0,966 = 9,66mA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4x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* cos 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15 * (-0,940) = -14,10mA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4y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* sin 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15 * (-0,342) = -5,13mA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9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9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9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9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9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9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9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9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9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9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9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9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9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9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9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9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0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0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9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9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2" grpId="0"/>
      <p:bldP spid="409604" grpId="0" animBg="1"/>
      <p:bldP spid="409604" grpId="1" animBg="1"/>
      <p:bldP spid="409605" grpId="0"/>
      <p:bldP spid="409614" grpId="0" animBg="1"/>
      <p:bldP spid="409614" grpId="1" animBg="1"/>
      <p:bldP spid="409615" grpId="0"/>
      <p:bldP spid="409618" grpId="0" animBg="1"/>
      <p:bldP spid="409619" grpId="0" animBg="1"/>
      <p:bldP spid="409620" grpId="0" animBg="1"/>
      <p:bldP spid="409621" grpId="0"/>
      <p:bldP spid="409622" grpId="0" animBg="1"/>
      <p:bldP spid="4096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115888"/>
            <a:ext cx="8893175" cy="719137"/>
          </a:xfrm>
        </p:spPr>
        <p:txBody>
          <a:bodyPr/>
          <a:lstStyle/>
          <a:p>
            <a:r>
              <a:rPr lang="cs-CZ" altLang="cs-CZ" sz="31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Matematické řešení – rozklad na složky</a:t>
            </a:r>
            <a:endParaRPr lang="cs-CZ" altLang="cs-CZ" sz="3100" baseline="-25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10640" name="Rectangle 16"/>
          <p:cNvSpPr>
            <a:spLocks noChangeArrowheads="1"/>
          </p:cNvSpPr>
          <p:nvPr/>
        </p:nvSpPr>
        <p:spPr bwMode="auto">
          <a:xfrm>
            <a:off x="3781425" y="836613"/>
            <a:ext cx="51831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 defTabSz="779463">
              <a:tabLst>
                <a:tab pos="177800" algn="l"/>
                <a:tab pos="34099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 defTabSz="779463">
              <a:buClr>
                <a:schemeClr val="tx2"/>
              </a:buClr>
              <a:tabLst>
                <a:tab pos="177800" algn="l"/>
                <a:tab pos="34099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 defTabSz="779463"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Proveďte součet složek napětí –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1x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2x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30 + 35,36 = 65,36 V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0 + (-35,36) = -35,36 V</a:t>
            </a:r>
          </a:p>
        </p:txBody>
      </p:sp>
      <p:grpSp>
        <p:nvGrpSpPr>
          <p:cNvPr id="410648" name="Group 24"/>
          <p:cNvGrpSpPr>
            <a:grpSpLocks/>
          </p:cNvGrpSpPr>
          <p:nvPr/>
        </p:nvGrpSpPr>
        <p:grpSpPr bwMode="auto">
          <a:xfrm>
            <a:off x="107950" y="1341438"/>
            <a:ext cx="3419475" cy="3024187"/>
            <a:chOff x="68" y="1661"/>
            <a:chExt cx="2154" cy="1905"/>
          </a:xfrm>
        </p:grpSpPr>
        <p:sp>
          <p:nvSpPr>
            <p:cNvPr id="410628" name="Line 4"/>
            <p:cNvSpPr>
              <a:spLocks noChangeShapeType="1"/>
            </p:cNvSpPr>
            <p:nvPr/>
          </p:nvSpPr>
          <p:spPr bwMode="auto">
            <a:xfrm flipH="1">
              <a:off x="385" y="2614"/>
              <a:ext cx="748" cy="271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med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29" name="Rectangle 5"/>
            <p:cNvSpPr>
              <a:spLocks noChangeArrowheads="1"/>
            </p:cNvSpPr>
            <p:nvPr/>
          </p:nvSpPr>
          <p:spPr bwMode="auto">
            <a:xfrm>
              <a:off x="430" y="2523"/>
              <a:ext cx="22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Î</a:t>
              </a:r>
              <a:r>
                <a:rPr lang="cs-CZ" altLang="cs-CZ" sz="2200" b="1" baseline="-25000" dirty="0">
                  <a:solidFill>
                    <a:schemeClr val="bg2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4</a:t>
              </a:r>
              <a:endParaRPr lang="en-US" altLang="cs-CZ" sz="2200" b="1" baseline="-2500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grpSp>
          <p:nvGrpSpPr>
            <p:cNvPr id="410630" name="Group 6"/>
            <p:cNvGrpSpPr>
              <a:grpSpLocks/>
            </p:cNvGrpSpPr>
            <p:nvPr/>
          </p:nvGrpSpPr>
          <p:grpSpPr bwMode="auto">
            <a:xfrm>
              <a:off x="68" y="1661"/>
              <a:ext cx="2132" cy="1905"/>
              <a:chOff x="68" y="1661"/>
              <a:chExt cx="2132" cy="1905"/>
            </a:xfrm>
          </p:grpSpPr>
          <p:grpSp>
            <p:nvGrpSpPr>
              <p:cNvPr id="410631" name="Group 7"/>
              <p:cNvGrpSpPr>
                <a:grpSpLocks/>
              </p:cNvGrpSpPr>
              <p:nvPr/>
            </p:nvGrpSpPr>
            <p:grpSpPr bwMode="auto">
              <a:xfrm>
                <a:off x="68" y="1661"/>
                <a:ext cx="2132" cy="1905"/>
                <a:chOff x="249" y="1570"/>
                <a:chExt cx="2132" cy="1905"/>
              </a:xfrm>
            </p:grpSpPr>
            <p:sp>
              <p:nvSpPr>
                <p:cNvPr id="410632" name="Line 8"/>
                <p:cNvSpPr>
                  <a:spLocks noChangeShapeType="1"/>
                </p:cNvSpPr>
                <p:nvPr/>
              </p:nvSpPr>
              <p:spPr bwMode="auto">
                <a:xfrm>
                  <a:off x="249" y="2522"/>
                  <a:ext cx="2132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0633" name="Line 9"/>
                <p:cNvSpPr>
                  <a:spLocks noChangeShapeType="1"/>
                </p:cNvSpPr>
                <p:nvPr/>
              </p:nvSpPr>
              <p:spPr bwMode="auto">
                <a:xfrm>
                  <a:off x="1315" y="1570"/>
                  <a:ext cx="0" cy="190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10634" name="Line 10"/>
              <p:cNvSpPr>
                <a:spLocks noChangeShapeType="1"/>
              </p:cNvSpPr>
              <p:nvPr/>
            </p:nvSpPr>
            <p:spPr bwMode="auto">
              <a:xfrm>
                <a:off x="1133" y="2614"/>
                <a:ext cx="499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med" len="lg"/>
                <a:tailEnd type="arrow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635" name="Line 11"/>
              <p:cNvSpPr>
                <a:spLocks noChangeShapeType="1"/>
              </p:cNvSpPr>
              <p:nvPr/>
            </p:nvSpPr>
            <p:spPr bwMode="auto">
              <a:xfrm flipV="1">
                <a:off x="1133" y="2070"/>
                <a:ext cx="137" cy="544"/>
              </a:xfrm>
              <a:prstGeom prst="line">
                <a:avLst/>
              </a:prstGeom>
              <a:noFill/>
              <a:ln w="50800">
                <a:solidFill>
                  <a:schemeClr val="bg2">
                    <a:lumMod val="75000"/>
                    <a:lumOff val="25000"/>
                  </a:schemeClr>
                </a:solidFill>
                <a:round/>
                <a:headEnd type="none" w="med" len="lg"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636" name="Rectangle 12"/>
              <p:cNvSpPr>
                <a:spLocks noChangeArrowheads="1"/>
              </p:cNvSpPr>
              <p:nvPr/>
            </p:nvSpPr>
            <p:spPr bwMode="auto">
              <a:xfrm>
                <a:off x="1338" y="1903"/>
                <a:ext cx="181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algn="l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742950" indent="-285750" algn="l">
                  <a:buClr>
                    <a:schemeClr val="accent2"/>
                  </a:buClr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143000" indent="-228600" algn="l">
                  <a:buClr>
                    <a:schemeClr val="tx2"/>
                  </a:buClr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1600200" indent="-228600" algn="l">
                  <a:buClr>
                    <a:schemeClr val="accent2"/>
                  </a:buCl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:r>
                  <a:rPr lang="en-US" altLang="cs-CZ" sz="2200" b="1">
                    <a:solidFill>
                      <a:schemeClr val="bg2">
                        <a:lumMod val="75000"/>
                        <a:lumOff val="2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Î</a:t>
                </a:r>
                <a:r>
                  <a:rPr lang="cs-CZ" altLang="cs-CZ" sz="2200" b="1" baseline="-25000">
                    <a:solidFill>
                      <a:schemeClr val="bg2">
                        <a:lumMod val="75000"/>
                        <a:lumOff val="2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3</a:t>
                </a:r>
                <a:endParaRPr lang="en-US" altLang="cs-CZ" sz="2200" b="1" baseline="-25000">
                  <a:solidFill>
                    <a:schemeClr val="bg2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410637" name="Rectangle 13"/>
              <p:cNvSpPr>
                <a:spLocks noChangeArrowheads="1"/>
              </p:cNvSpPr>
              <p:nvPr/>
            </p:nvSpPr>
            <p:spPr bwMode="auto">
              <a:xfrm>
                <a:off x="1520" y="2311"/>
                <a:ext cx="272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 algn="l"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742950" indent="-285750" algn="l">
                  <a:buClr>
                    <a:schemeClr val="accent2"/>
                  </a:buClr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143000" indent="-228600" algn="l">
                  <a:buClr>
                    <a:schemeClr val="tx2"/>
                  </a:buClr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1600200" indent="-228600" algn="l">
                  <a:buClr>
                    <a:schemeClr val="accent2"/>
                  </a:buCl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:r>
                  <a:rPr lang="en-US" altLang="cs-CZ" sz="22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Û</a:t>
                </a:r>
                <a:r>
                  <a:rPr lang="cs-CZ" altLang="cs-CZ" sz="2200" b="1" baseline="-250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1</a:t>
                </a:r>
                <a:endParaRPr lang="en-US" altLang="cs-CZ" sz="2200" b="1" baseline="-2500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p:grpSp>
        <p:sp>
          <p:nvSpPr>
            <p:cNvPr id="410638" name="Line 14"/>
            <p:cNvSpPr>
              <a:spLocks noChangeShapeType="1"/>
            </p:cNvSpPr>
            <p:nvPr/>
          </p:nvSpPr>
          <p:spPr bwMode="auto">
            <a:xfrm>
              <a:off x="1133" y="2613"/>
              <a:ext cx="590" cy="59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39" name="Rectangle 15"/>
            <p:cNvSpPr>
              <a:spLocks noChangeArrowheads="1"/>
            </p:cNvSpPr>
            <p:nvPr/>
          </p:nvSpPr>
          <p:spPr bwMode="auto">
            <a:xfrm>
              <a:off x="1519" y="2795"/>
              <a:ext cx="27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Û</a:t>
              </a:r>
              <a:r>
                <a:rPr lang="cs-CZ" altLang="cs-CZ" sz="2200" b="1" baseline="-2500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2</a:t>
              </a:r>
              <a:endParaRPr lang="en-US" altLang="cs-CZ" sz="2200" b="1" baseline="-2500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10641" name="Line 17"/>
            <p:cNvSpPr>
              <a:spLocks noChangeShapeType="1"/>
            </p:cNvSpPr>
            <p:nvPr/>
          </p:nvSpPr>
          <p:spPr bwMode="auto">
            <a:xfrm>
              <a:off x="1133" y="2613"/>
              <a:ext cx="590" cy="59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42" name="Line 18"/>
            <p:cNvSpPr>
              <a:spLocks noChangeShapeType="1"/>
            </p:cNvSpPr>
            <p:nvPr/>
          </p:nvSpPr>
          <p:spPr bwMode="auto">
            <a:xfrm flipH="1">
              <a:off x="385" y="2613"/>
              <a:ext cx="748" cy="271"/>
            </a:xfrm>
            <a:prstGeom prst="line">
              <a:avLst/>
            </a:prstGeom>
            <a:noFill/>
            <a:ln w="50800">
              <a:solidFill>
                <a:schemeClr val="bg2">
                  <a:lumMod val="75000"/>
                  <a:lumOff val="25000"/>
                </a:schemeClr>
              </a:solidFill>
              <a:round/>
              <a:headEnd type="none" w="med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43" name="Line 19"/>
            <p:cNvSpPr>
              <a:spLocks noChangeShapeType="1"/>
            </p:cNvSpPr>
            <p:nvPr/>
          </p:nvSpPr>
          <p:spPr bwMode="auto">
            <a:xfrm>
              <a:off x="1133" y="2614"/>
              <a:ext cx="1089" cy="59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med" len="lg"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44" name="Rectangle 20"/>
            <p:cNvSpPr>
              <a:spLocks noChangeArrowheads="1"/>
            </p:cNvSpPr>
            <p:nvPr/>
          </p:nvSpPr>
          <p:spPr bwMode="auto">
            <a:xfrm>
              <a:off x="1882" y="3113"/>
              <a:ext cx="27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cs-CZ" sz="2200" b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Û</a:t>
              </a:r>
              <a:endParaRPr lang="en-US" altLang="cs-CZ" sz="2200" b="1" baseline="-2500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410645" name="Line 21"/>
            <p:cNvSpPr>
              <a:spLocks noChangeShapeType="1"/>
            </p:cNvSpPr>
            <p:nvPr/>
          </p:nvSpPr>
          <p:spPr bwMode="auto">
            <a:xfrm flipH="1" flipV="1">
              <a:off x="521" y="2341"/>
              <a:ext cx="635" cy="273"/>
            </a:xfrm>
            <a:prstGeom prst="line">
              <a:avLst/>
            </a:prstGeom>
            <a:noFill/>
            <a:ln w="50800">
              <a:solidFill>
                <a:schemeClr val="bg2">
                  <a:lumMod val="75000"/>
                  <a:lumOff val="25000"/>
                </a:schemeClr>
              </a:solidFill>
              <a:round/>
              <a:headEnd type="none" w="med" len="lg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46" name="Rectangle 22"/>
            <p:cNvSpPr>
              <a:spLocks noChangeArrowheads="1"/>
            </p:cNvSpPr>
            <p:nvPr/>
          </p:nvSpPr>
          <p:spPr bwMode="auto">
            <a:xfrm>
              <a:off x="566" y="2402"/>
              <a:ext cx="22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algn="l"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1pPr>
              <a:lvl2pPr marL="742950" indent="-285750" algn="l">
                <a:buClr>
                  <a:schemeClr val="accent2"/>
                </a:buClr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2pPr>
              <a:lvl3pPr marL="1143000" indent="-228600" algn="l">
                <a:buClr>
                  <a:schemeClr val="tx2"/>
                </a:buClr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3pPr>
              <a:lvl4pPr marL="1600200" indent="-228600" algn="l">
                <a:buClr>
                  <a:schemeClr val="accent2"/>
                </a:buClr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cs-CZ" sz="2200" b="1" dirty="0">
                  <a:solidFill>
                    <a:schemeClr val="bg2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Î</a:t>
              </a:r>
              <a:endParaRPr lang="en-US" altLang="cs-CZ" sz="2200" b="1" baseline="-2500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10647" name="Rectangle 23"/>
          <p:cNvSpPr>
            <a:spLocks noChangeArrowheads="1"/>
          </p:cNvSpPr>
          <p:nvPr/>
        </p:nvSpPr>
        <p:spPr bwMode="auto">
          <a:xfrm>
            <a:off x="3779838" y="2133600"/>
            <a:ext cx="49688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 defTabSz="779463">
              <a:tabLst>
                <a:tab pos="177800" algn="l"/>
                <a:tab pos="34099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 defTabSz="779463">
              <a:buClr>
                <a:schemeClr val="tx2"/>
              </a:buClr>
              <a:tabLst>
                <a:tab pos="177800" algn="l"/>
                <a:tab pos="34099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 defTabSz="779463"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Určete součet složek proudů –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3x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4x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2,59 + (-14,1) = -11,51 mA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4y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9,66 + (-5,13) = 4,53 mA</a:t>
            </a:r>
          </a:p>
        </p:txBody>
      </p:sp>
      <p:sp>
        <p:nvSpPr>
          <p:cNvPr id="410649" name="Rectangle 25"/>
          <p:cNvSpPr>
            <a:spLocks noChangeArrowheads="1"/>
          </p:cNvSpPr>
          <p:nvPr/>
        </p:nvSpPr>
        <p:spPr bwMode="auto">
          <a:xfrm>
            <a:off x="3851275" y="3500438"/>
            <a:ext cx="49688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 defTabSz="779463">
              <a:tabLst>
                <a:tab pos="177800" algn="l"/>
                <a:tab pos="34099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 defTabSz="779463">
              <a:buClr>
                <a:schemeClr val="tx2"/>
              </a:buClr>
              <a:tabLst>
                <a:tab pos="177800" algn="l"/>
                <a:tab pos="34099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 defTabSz="779463"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Zápis fázoru napětí a proudu –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Û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65,36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– 35,36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Î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-11,51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+ 4,53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endParaRPr lang="en-US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10650" name="Rectangle 26"/>
          <p:cNvSpPr>
            <a:spLocks noChangeArrowheads="1"/>
          </p:cNvSpPr>
          <p:nvPr/>
        </p:nvSpPr>
        <p:spPr bwMode="auto">
          <a:xfrm>
            <a:off x="250825" y="4797425"/>
            <a:ext cx="8713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 defTabSz="779463">
              <a:tabLst>
                <a:tab pos="177800" algn="l"/>
                <a:tab pos="34099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 defTabSz="779463">
              <a:buClr>
                <a:schemeClr val="tx2"/>
              </a:buClr>
              <a:tabLst>
                <a:tab pos="177800" algn="l"/>
                <a:tab pos="34099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 defTabSz="779463">
              <a:buClr>
                <a:schemeClr val="accent2"/>
              </a:buClr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 defTabSz="779463"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defTabSz="7794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177800" algn="l"/>
                <a:tab pos="34099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Výpočet absolutní hodnoty U a I a celkového fázového posunu:</a:t>
            </a:r>
          </a:p>
        </p:txBody>
      </p:sp>
      <p:graphicFrame>
        <p:nvGraphicFramePr>
          <p:cNvPr id="41065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360837"/>
              </p:ext>
            </p:extLst>
          </p:nvPr>
        </p:nvGraphicFramePr>
        <p:xfrm>
          <a:off x="34925" y="5229225"/>
          <a:ext cx="51133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67" name="Rovnice" r:id="rId3" imgW="2958840" imgH="304560" progId="Equation.3">
                  <p:embed/>
                </p:oleObj>
              </mc:Choice>
              <mc:Fallback>
                <p:oleObj name="Rovnice" r:id="rId3" imgW="2958840" imgH="3045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5229225"/>
                        <a:ext cx="5113338" cy="525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5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760776"/>
              </p:ext>
            </p:extLst>
          </p:nvPr>
        </p:nvGraphicFramePr>
        <p:xfrm>
          <a:off x="71438" y="5957888"/>
          <a:ext cx="5076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68" name="Rovnice" r:id="rId5" imgW="2895480" imgH="304560" progId="Equation.3">
                  <p:embed/>
                </p:oleObj>
              </mc:Choice>
              <mc:Fallback>
                <p:oleObj name="Rovnice" r:id="rId5" imgW="2895480" imgH="304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5957888"/>
                        <a:ext cx="5076825" cy="533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5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80719"/>
              </p:ext>
            </p:extLst>
          </p:nvPr>
        </p:nvGraphicFramePr>
        <p:xfrm>
          <a:off x="5219700" y="5157788"/>
          <a:ext cx="38449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69" name="Rovnice" r:id="rId7" imgW="2641320" imgH="444240" progId="Equation.3">
                  <p:embed/>
                </p:oleObj>
              </mc:Choice>
              <mc:Fallback>
                <p:oleObj name="Rovnice" r:id="rId7" imgW="2641320" imgH="4442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157788"/>
                        <a:ext cx="3844925" cy="644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5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939074"/>
              </p:ext>
            </p:extLst>
          </p:nvPr>
        </p:nvGraphicFramePr>
        <p:xfrm>
          <a:off x="5219700" y="5876925"/>
          <a:ext cx="38623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70" name="Rovnice" r:id="rId9" imgW="2755800" imgH="444240" progId="Equation.3">
                  <p:embed/>
                </p:oleObj>
              </mc:Choice>
              <mc:Fallback>
                <p:oleObj name="Rovnice" r:id="rId9" imgW="2755800" imgH="4442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876925"/>
                        <a:ext cx="3862388" cy="6207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0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0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74638"/>
            <a:ext cx="8928100" cy="777875"/>
          </a:xfrm>
          <a:noFill/>
        </p:spPr>
        <p:txBody>
          <a:bodyPr lIns="36000" tIns="36000" rIns="36000" bIns="36000"/>
          <a:lstStyle/>
          <a:p>
            <a:r>
              <a:rPr lang="cs-CZ" altLang="cs-CZ" u="sng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</a:rPr>
              <a:t>Materiály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250825" y="1412875"/>
            <a:ext cx="907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effectLst/>
              <a:latin typeface="Comic Sans MS" panose="030F0702030302020204" pitchFamily="66" charset="0"/>
            </a:endParaRPr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468313" y="1484313"/>
            <a:ext cx="84248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Comic Sans MS" panose="030F0702030302020204" pitchFamily="66" charset="0"/>
              </a:rPr>
              <a:t>Blahovec	Elektrotechnika 2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aramond" panose="02020404030301010803" pitchFamily="18" charset="0"/>
                <a:hlinkClick r:id="rId2"/>
              </a:rPr>
              <a:t>http://www.leifiphysik.de/index.php</a:t>
            </a:r>
            <a:endParaRPr lang="cs-CZ" altLang="cs-CZ">
              <a:solidFill>
                <a:schemeClr val="bg2">
                  <a:lumMod val="75000"/>
                  <a:lumOff val="25000"/>
                </a:schemeClr>
              </a:solidFill>
              <a:effectLst/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Garamond" panose="02020404030301010803" pitchFamily="18" charset="0"/>
                <a:hlinkClick r:id="rId3"/>
              </a:rPr>
              <a:t>http://www.zum.de/dwu/umaptg.htm</a:t>
            </a:r>
            <a:endParaRPr lang="cs-CZ" altLang="cs-CZ">
              <a:solidFill>
                <a:schemeClr val="bg2">
                  <a:lumMod val="75000"/>
                  <a:lumOff val="25000"/>
                </a:schemeClr>
              </a:solidFill>
              <a:effectLst/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45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36613"/>
            <a:ext cx="4565651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19137"/>
          </a:xfrm>
        </p:spPr>
        <p:txBody>
          <a:bodyPr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Harmonický průběh </a:t>
            </a:r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– základní pojmy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4645025" y="981075"/>
            <a:ext cx="4463479" cy="276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989013" indent="-989013" algn="l">
              <a:tabLst>
                <a:tab pos="7191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454150" indent="-285750" algn="l">
              <a:buClr>
                <a:schemeClr val="accent2"/>
              </a:buClr>
              <a:tabLst>
                <a:tab pos="7191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862138" indent="-228600" algn="l">
              <a:buClr>
                <a:schemeClr val="tx2"/>
              </a:buClr>
              <a:tabLst>
                <a:tab pos="7191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270125" indent="-228600" algn="l">
              <a:buClr>
                <a:schemeClr val="accent2"/>
              </a:buClr>
              <a:tabLst>
                <a:tab pos="7191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678113" indent="-228600" algn="l">
              <a:tabLst>
                <a:tab pos="7191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31353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191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5925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191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40497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191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506913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191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T (s)	-	doba jednoho kmitu (periody)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f (Hz)	-	frekvence – počet kmitů za jednu sekundu (Hz = 1/s)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	ČR – f = 50 Hz, USA f = 60 Hz 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19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9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max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maximální hodnota (amplituda) proudu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(t</a:t>
            </a:r>
            <a:r>
              <a:rPr lang="cs-CZ" altLang="cs-CZ" sz="19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okamžitá hodnota v daném okamžiku (čase)</a:t>
            </a:r>
          </a:p>
        </p:txBody>
      </p:sp>
      <p:sp>
        <p:nvSpPr>
          <p:cNvPr id="379916" name="Rectangle 12"/>
          <p:cNvSpPr>
            <a:spLocks noChangeArrowheads="1"/>
          </p:cNvSpPr>
          <p:nvPr/>
        </p:nvSpPr>
        <p:spPr bwMode="auto">
          <a:xfrm>
            <a:off x="107950" y="4365625"/>
            <a:ext cx="8856663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Harmonický (sinusový) průběh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lze popsat jednoduše pomocí matematické funkce sinus – 1. (základní) harmonická.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Libovolný periodický průběh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lze popsat matematicky pomocí vyšších harmonických (liché (symetrické) – 3, 5, 7, … a sudé (nesymetrické) 2, 4, 6, …). Jednotlivé harmonické se liší amplitudou a frekvencí. Amplituda je obecná, frekvence je násobkem základní harmonické (například třetí  harmonická má trojnásobnou frekvenci než základní (první) harmonická.  </a:t>
            </a:r>
          </a:p>
        </p:txBody>
      </p:sp>
      <p:sp>
        <p:nvSpPr>
          <p:cNvPr id="379932" name="Line 28"/>
          <p:cNvSpPr>
            <a:spLocks noChangeShapeType="1"/>
          </p:cNvSpPr>
          <p:nvPr/>
        </p:nvSpPr>
        <p:spPr bwMode="auto">
          <a:xfrm>
            <a:off x="2085975" y="2457450"/>
            <a:ext cx="0" cy="1511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933" name="Line 29"/>
          <p:cNvSpPr>
            <a:spLocks noChangeShapeType="1"/>
          </p:cNvSpPr>
          <p:nvPr/>
        </p:nvSpPr>
        <p:spPr bwMode="auto">
          <a:xfrm>
            <a:off x="71438" y="3933825"/>
            <a:ext cx="20161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934" name="Rectangle 30"/>
          <p:cNvSpPr>
            <a:spLocks noChangeArrowheads="1"/>
          </p:cNvSpPr>
          <p:nvPr/>
        </p:nvSpPr>
        <p:spPr bwMode="auto">
          <a:xfrm>
            <a:off x="1042988" y="3644900"/>
            <a:ext cx="2159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T</a:t>
            </a:r>
          </a:p>
        </p:txBody>
      </p:sp>
      <p:sp>
        <p:nvSpPr>
          <p:cNvPr id="379935" name="Line 31"/>
          <p:cNvSpPr>
            <a:spLocks noChangeShapeType="1"/>
          </p:cNvSpPr>
          <p:nvPr/>
        </p:nvSpPr>
        <p:spPr bwMode="auto">
          <a:xfrm>
            <a:off x="539750" y="1089025"/>
            <a:ext cx="9350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936" name="Line 32"/>
          <p:cNvSpPr>
            <a:spLocks noChangeShapeType="1"/>
          </p:cNvSpPr>
          <p:nvPr/>
        </p:nvSpPr>
        <p:spPr bwMode="auto">
          <a:xfrm>
            <a:off x="1474788" y="1089025"/>
            <a:ext cx="0" cy="1366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937" name="Rectangle 33"/>
          <p:cNvSpPr>
            <a:spLocks noChangeArrowheads="1"/>
          </p:cNvSpPr>
          <p:nvPr/>
        </p:nvSpPr>
        <p:spPr bwMode="auto">
          <a:xfrm>
            <a:off x="1476375" y="1527175"/>
            <a:ext cx="431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6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max</a:t>
            </a:r>
          </a:p>
        </p:txBody>
      </p:sp>
      <p:grpSp>
        <p:nvGrpSpPr>
          <p:cNvPr id="379944" name="Group 40"/>
          <p:cNvGrpSpPr>
            <a:grpSpLocks/>
          </p:cNvGrpSpPr>
          <p:nvPr/>
        </p:nvGrpSpPr>
        <p:grpSpPr bwMode="auto">
          <a:xfrm>
            <a:off x="755650" y="3141663"/>
            <a:ext cx="538163" cy="71437"/>
            <a:chOff x="476" y="1979"/>
            <a:chExt cx="339" cy="45"/>
          </a:xfrm>
        </p:grpSpPr>
        <p:sp>
          <p:nvSpPr>
            <p:cNvPr id="379938" name="Oval 34"/>
            <p:cNvSpPr>
              <a:spLocks noChangeArrowheads="1"/>
            </p:cNvSpPr>
            <p:nvPr/>
          </p:nvSpPr>
          <p:spPr bwMode="auto">
            <a:xfrm>
              <a:off x="770" y="1979"/>
              <a:ext cx="45" cy="45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9939" name="Line 35"/>
            <p:cNvSpPr>
              <a:spLocks noChangeShapeType="1"/>
            </p:cNvSpPr>
            <p:nvPr/>
          </p:nvSpPr>
          <p:spPr bwMode="auto">
            <a:xfrm flipH="1">
              <a:off x="476" y="2001"/>
              <a:ext cx="29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79940" name="Line 36"/>
          <p:cNvSpPr>
            <a:spLocks noChangeShapeType="1"/>
          </p:cNvSpPr>
          <p:nvPr/>
        </p:nvSpPr>
        <p:spPr bwMode="auto">
          <a:xfrm>
            <a:off x="755650" y="2457450"/>
            <a:ext cx="0" cy="720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941" name="Rectangle 37"/>
          <p:cNvSpPr>
            <a:spLocks noChangeArrowheads="1"/>
          </p:cNvSpPr>
          <p:nvPr/>
        </p:nvSpPr>
        <p:spPr bwMode="auto">
          <a:xfrm>
            <a:off x="250825" y="2636838"/>
            <a:ext cx="432743" cy="2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14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i(t</a:t>
            </a:r>
            <a:r>
              <a:rPr lang="cs-CZ" altLang="cs-CZ" sz="14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14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</a:t>
            </a:r>
            <a:endParaRPr lang="cs-CZ" altLang="cs-CZ" sz="14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635506" y="2180911"/>
            <a:ext cx="251148" cy="2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14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t</a:t>
            </a:r>
            <a:r>
              <a:rPr lang="cs-CZ" altLang="cs-CZ" sz="14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endParaRPr lang="cs-CZ" altLang="cs-CZ" sz="14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9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9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9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9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9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7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9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9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6" grpId="0"/>
      <p:bldP spid="379932" grpId="0" animBg="1"/>
      <p:bldP spid="379933" grpId="0" animBg="1"/>
      <p:bldP spid="379935" grpId="0" animBg="1"/>
      <p:bldP spid="379936" grpId="0" animBg="1"/>
      <p:bldP spid="379940" grpId="0" animBg="1"/>
      <p:bldP spid="379941" grpId="0" build="allAtOnce"/>
      <p:bldP spid="1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83" name="Picture 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81063"/>
            <a:ext cx="8634413" cy="3489325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/>
        </p:spPr>
      </p:pic>
      <p:sp>
        <p:nvSpPr>
          <p:cNvPr id="38093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Harmonický průběh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80935" name="Rectangle 7"/>
          <p:cNvSpPr>
            <a:spLocks noChangeArrowheads="1"/>
          </p:cNvSpPr>
          <p:nvPr/>
        </p:nvSpPr>
        <p:spPr bwMode="auto">
          <a:xfrm>
            <a:off x="107950" y="4437063"/>
            <a:ext cx="8856663" cy="100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Vznik sinusového průběhu je dán průmětem otáčející se úsečky do osy y.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hodnotu funkce je rozhodující maximální hodnota (délka úsečky) a úhel natočení úsečky.</a:t>
            </a:r>
          </a:p>
        </p:txBody>
      </p:sp>
      <p:sp>
        <p:nvSpPr>
          <p:cNvPr id="380939" name="Line 11"/>
          <p:cNvSpPr>
            <a:spLocks noChangeShapeType="1"/>
          </p:cNvSpPr>
          <p:nvPr/>
        </p:nvSpPr>
        <p:spPr bwMode="auto">
          <a:xfrm>
            <a:off x="4932363" y="1162050"/>
            <a:ext cx="15843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0940" name="Line 12"/>
          <p:cNvSpPr>
            <a:spLocks noChangeShapeType="1"/>
          </p:cNvSpPr>
          <p:nvPr/>
        </p:nvSpPr>
        <p:spPr bwMode="auto">
          <a:xfrm>
            <a:off x="6516688" y="1162050"/>
            <a:ext cx="0" cy="1366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0941" name="Rectangle 13"/>
          <p:cNvSpPr>
            <a:spLocks noChangeArrowheads="1"/>
          </p:cNvSpPr>
          <p:nvPr/>
        </p:nvSpPr>
        <p:spPr bwMode="auto">
          <a:xfrm>
            <a:off x="6553200" y="1527175"/>
            <a:ext cx="431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6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max</a:t>
            </a:r>
          </a:p>
        </p:txBody>
      </p:sp>
      <p:sp>
        <p:nvSpPr>
          <p:cNvPr id="380958" name="Line 30"/>
          <p:cNvSpPr>
            <a:spLocks noChangeShapeType="1"/>
          </p:cNvSpPr>
          <p:nvPr/>
        </p:nvSpPr>
        <p:spPr bwMode="auto">
          <a:xfrm flipV="1">
            <a:off x="1835150" y="1700213"/>
            <a:ext cx="1081088" cy="79216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med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0961" name="Freeform 33"/>
          <p:cNvSpPr>
            <a:spLocks/>
          </p:cNvSpPr>
          <p:nvPr/>
        </p:nvSpPr>
        <p:spPr bwMode="auto">
          <a:xfrm>
            <a:off x="2339975" y="2133600"/>
            <a:ext cx="215900" cy="431800"/>
          </a:xfrm>
          <a:custGeom>
            <a:avLst/>
            <a:gdLst>
              <a:gd name="T0" fmla="*/ 0 w 136"/>
              <a:gd name="T1" fmla="*/ 0 h 272"/>
              <a:gd name="T2" fmla="*/ 91 w 136"/>
              <a:gd name="T3" fmla="*/ 90 h 272"/>
              <a:gd name="T4" fmla="*/ 136 w 136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" h="272">
                <a:moveTo>
                  <a:pt x="0" y="0"/>
                </a:moveTo>
                <a:cubicBezTo>
                  <a:pt x="34" y="22"/>
                  <a:pt x="68" y="45"/>
                  <a:pt x="91" y="90"/>
                </a:cubicBezTo>
                <a:cubicBezTo>
                  <a:pt x="114" y="135"/>
                  <a:pt x="125" y="203"/>
                  <a:pt x="136" y="272"/>
                </a:cubicBezTo>
              </a:path>
            </a:pathLst>
          </a:custGeom>
          <a:noFill/>
          <a:ln w="12700" cap="flat" cmpd="sng">
            <a:solidFill>
              <a:srgbClr val="FFFF00"/>
            </a:solidFill>
            <a:prstDash val="solid"/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0962" name="Rectangle 34"/>
          <p:cNvSpPr>
            <a:spLocks noChangeArrowheads="1"/>
          </p:cNvSpPr>
          <p:nvPr/>
        </p:nvSpPr>
        <p:spPr bwMode="auto">
          <a:xfrm>
            <a:off x="2195513" y="2174875"/>
            <a:ext cx="2889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rgbClr val="FFFF00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</a:t>
            </a:r>
            <a:r>
              <a:rPr lang="cs-CZ" altLang="cs-CZ" sz="1600" b="1" baseline="-25000">
                <a:solidFill>
                  <a:srgbClr val="FFFF00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380963" name="Rectangle 35"/>
          <p:cNvSpPr>
            <a:spLocks noChangeArrowheads="1"/>
          </p:cNvSpPr>
          <p:nvPr/>
        </p:nvSpPr>
        <p:spPr bwMode="auto">
          <a:xfrm>
            <a:off x="2268538" y="1557338"/>
            <a:ext cx="431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rgbClr val="FFFF00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600" b="1" baseline="-25000">
                <a:solidFill>
                  <a:srgbClr val="FFFF00"/>
                </a:solidFill>
                <a:effectLst/>
                <a:latin typeface="Arial Unicode MS" panose="020B0604020202020204" pitchFamily="34" charset="-128"/>
              </a:rPr>
              <a:t>max</a:t>
            </a:r>
          </a:p>
        </p:txBody>
      </p:sp>
      <p:graphicFrame>
        <p:nvGraphicFramePr>
          <p:cNvPr id="38097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338869"/>
              </p:ext>
            </p:extLst>
          </p:nvPr>
        </p:nvGraphicFramePr>
        <p:xfrm>
          <a:off x="5076825" y="5229225"/>
          <a:ext cx="22320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71" name="Rovnice" r:id="rId4" imgW="1002960" imgH="203040" progId="Equation.3">
                  <p:embed/>
                </p:oleObj>
              </mc:Choice>
              <mc:Fallback>
                <p:oleObj name="Rovnice" r:id="rId4" imgW="1002960" imgH="20304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229225"/>
                        <a:ext cx="2232025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71" name="Rectangle 43"/>
          <p:cNvSpPr>
            <a:spLocks noChangeArrowheads="1"/>
          </p:cNvSpPr>
          <p:nvPr/>
        </p:nvSpPr>
        <p:spPr bwMode="auto">
          <a:xfrm>
            <a:off x="900113" y="5372100"/>
            <a:ext cx="40322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Matematický zápis funkce sinus:</a:t>
            </a:r>
          </a:p>
        </p:txBody>
      </p:sp>
      <p:sp>
        <p:nvSpPr>
          <p:cNvPr id="380972" name="Rectangle 44"/>
          <p:cNvSpPr>
            <a:spLocks noChangeArrowheads="1"/>
          </p:cNvSpPr>
          <p:nvPr/>
        </p:nvSpPr>
        <p:spPr bwMode="auto">
          <a:xfrm>
            <a:off x="900113" y="5875338"/>
            <a:ext cx="40322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Sinusový průběh proudu:</a:t>
            </a:r>
          </a:p>
        </p:txBody>
      </p:sp>
      <p:graphicFrame>
        <p:nvGraphicFramePr>
          <p:cNvPr id="38097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1681"/>
              </p:ext>
            </p:extLst>
          </p:nvPr>
        </p:nvGraphicFramePr>
        <p:xfrm>
          <a:off x="5076825" y="5775325"/>
          <a:ext cx="22320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72" name="Rovnice" r:id="rId6" imgW="1104840" imgH="228600" progId="Equation.3">
                  <p:embed/>
                </p:oleObj>
              </mc:Choice>
              <mc:Fallback>
                <p:oleObj name="Rovnice" r:id="rId6" imgW="110484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775325"/>
                        <a:ext cx="2232025" cy="4619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75" name="Line 47"/>
          <p:cNvSpPr>
            <a:spLocks noChangeShapeType="1"/>
          </p:cNvSpPr>
          <p:nvPr/>
        </p:nvSpPr>
        <p:spPr bwMode="auto">
          <a:xfrm>
            <a:off x="2916238" y="1700213"/>
            <a:ext cx="14398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0976" name="Line 48"/>
          <p:cNvSpPr>
            <a:spLocks noChangeShapeType="1"/>
          </p:cNvSpPr>
          <p:nvPr/>
        </p:nvSpPr>
        <p:spPr bwMode="auto">
          <a:xfrm>
            <a:off x="4356100" y="1700213"/>
            <a:ext cx="0" cy="7921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0977" name="Rectangle 49"/>
          <p:cNvSpPr>
            <a:spLocks noChangeArrowheads="1"/>
          </p:cNvSpPr>
          <p:nvPr/>
        </p:nvSpPr>
        <p:spPr bwMode="auto">
          <a:xfrm>
            <a:off x="4211638" y="2495550"/>
            <a:ext cx="2889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4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</a:t>
            </a:r>
            <a:r>
              <a:rPr lang="cs-CZ" altLang="cs-CZ" sz="14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380978" name="Rectangle 50"/>
          <p:cNvSpPr>
            <a:spLocks noChangeArrowheads="1"/>
          </p:cNvSpPr>
          <p:nvPr/>
        </p:nvSpPr>
        <p:spPr bwMode="auto">
          <a:xfrm>
            <a:off x="107950" y="6380163"/>
            <a:ext cx="47513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19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Okamžitá hodnota proudu i</a:t>
            </a:r>
            <a:r>
              <a:rPr lang="cs-CZ" altLang="cs-CZ" sz="19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pro úhel 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</a:t>
            </a:r>
            <a:r>
              <a:rPr lang="cs-CZ" altLang="cs-CZ" sz="19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19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</a:p>
        </p:txBody>
      </p:sp>
      <p:graphicFrame>
        <p:nvGraphicFramePr>
          <p:cNvPr id="380979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429418"/>
              </p:ext>
            </p:extLst>
          </p:nvPr>
        </p:nvGraphicFramePr>
        <p:xfrm>
          <a:off x="5076825" y="6308725"/>
          <a:ext cx="2419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73" name="Rovnice" r:id="rId8" imgW="1206360" imgH="228600" progId="Equation.3">
                  <p:embed/>
                </p:oleObj>
              </mc:Choice>
              <mc:Fallback>
                <p:oleObj name="Rovnice" r:id="rId8" imgW="1206360" imgH="2286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6308725"/>
                        <a:ext cx="2419350" cy="457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0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0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0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0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0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0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0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3" grpId="0"/>
      <p:bldP spid="380939" grpId="0" animBg="1"/>
      <p:bldP spid="380940" grpId="0" animBg="1"/>
      <p:bldP spid="380958" grpId="0" animBg="1"/>
      <p:bldP spid="380961" grpId="0" animBg="1"/>
      <p:bldP spid="380963" grpId="0" build="allAtOnce"/>
      <p:bldP spid="380975" grpId="0" animBg="1"/>
      <p:bldP spid="380976" grpId="0" animBg="1"/>
      <p:bldP spid="3809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004" name="Picture 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836613"/>
            <a:ext cx="8634413" cy="3489325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/>
        </p:spPr>
      </p:pic>
      <p:sp>
        <p:nvSpPr>
          <p:cNvPr id="38196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9287"/>
          </a:xfrm>
        </p:spPr>
        <p:txBody>
          <a:bodyPr/>
          <a:lstStyle/>
          <a:p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Časový průběh harmonických veličin průběh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81961" name="Rectangle 9"/>
          <p:cNvSpPr>
            <a:spLocks noChangeArrowheads="1"/>
          </p:cNvSpPr>
          <p:nvPr/>
        </p:nvSpPr>
        <p:spPr bwMode="auto">
          <a:xfrm>
            <a:off x="107950" y="4330700"/>
            <a:ext cx="88566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 elektrotechnice se nevyjadřuje průběh harmonické veličiny v závislosti na úhlu, ale na čase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p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růběh je třeba převést do časové osy. </a:t>
            </a:r>
          </a:p>
        </p:txBody>
      </p:sp>
      <p:sp>
        <p:nvSpPr>
          <p:cNvPr id="381962" name="Line 10"/>
          <p:cNvSpPr>
            <a:spLocks noChangeShapeType="1"/>
          </p:cNvSpPr>
          <p:nvPr/>
        </p:nvSpPr>
        <p:spPr bwMode="auto">
          <a:xfrm>
            <a:off x="7956550" y="2457450"/>
            <a:ext cx="0" cy="15478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1963" name="Line 11"/>
          <p:cNvSpPr>
            <a:spLocks noChangeShapeType="1"/>
          </p:cNvSpPr>
          <p:nvPr/>
        </p:nvSpPr>
        <p:spPr bwMode="auto">
          <a:xfrm>
            <a:off x="3924300" y="4005263"/>
            <a:ext cx="40322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1964" name="Rectangle 12"/>
          <p:cNvSpPr>
            <a:spLocks noChangeArrowheads="1"/>
          </p:cNvSpPr>
          <p:nvPr/>
        </p:nvSpPr>
        <p:spPr bwMode="auto">
          <a:xfrm>
            <a:off x="5437188" y="3716338"/>
            <a:ext cx="9350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16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 </a:t>
            </a:r>
            <a:r>
              <a:rPr lang="cs-CZ" altLang="cs-CZ" sz="16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≈</a:t>
            </a:r>
            <a:r>
              <a:rPr lang="cs-CZ" altLang="cs-CZ" sz="16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6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T</a:t>
            </a:r>
          </a:p>
        </p:txBody>
      </p:sp>
      <p:sp>
        <p:nvSpPr>
          <p:cNvPr id="381965" name="Line 13"/>
          <p:cNvSpPr>
            <a:spLocks noChangeShapeType="1"/>
          </p:cNvSpPr>
          <p:nvPr/>
        </p:nvSpPr>
        <p:spPr bwMode="auto">
          <a:xfrm>
            <a:off x="4859338" y="1089025"/>
            <a:ext cx="16922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1966" name="Line 14"/>
          <p:cNvSpPr>
            <a:spLocks noChangeShapeType="1"/>
          </p:cNvSpPr>
          <p:nvPr/>
        </p:nvSpPr>
        <p:spPr bwMode="auto">
          <a:xfrm>
            <a:off x="6551613" y="1089025"/>
            <a:ext cx="0" cy="1366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1967" name="Rectangle 15"/>
          <p:cNvSpPr>
            <a:spLocks noChangeArrowheads="1"/>
          </p:cNvSpPr>
          <p:nvPr/>
        </p:nvSpPr>
        <p:spPr bwMode="auto">
          <a:xfrm>
            <a:off x="6553200" y="1527175"/>
            <a:ext cx="431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6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max</a:t>
            </a:r>
          </a:p>
        </p:txBody>
      </p:sp>
      <p:sp>
        <p:nvSpPr>
          <p:cNvPr id="381978" name="Line 26"/>
          <p:cNvSpPr>
            <a:spLocks noChangeShapeType="1"/>
          </p:cNvSpPr>
          <p:nvPr/>
        </p:nvSpPr>
        <p:spPr bwMode="auto">
          <a:xfrm>
            <a:off x="2843213" y="1700213"/>
            <a:ext cx="14398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1979" name="Line 27"/>
          <p:cNvSpPr>
            <a:spLocks noChangeShapeType="1"/>
          </p:cNvSpPr>
          <p:nvPr/>
        </p:nvSpPr>
        <p:spPr bwMode="auto">
          <a:xfrm>
            <a:off x="4318000" y="1700213"/>
            <a:ext cx="0" cy="7921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1986" name="Rectangle 34"/>
          <p:cNvSpPr>
            <a:spLocks noChangeArrowheads="1"/>
          </p:cNvSpPr>
          <p:nvPr/>
        </p:nvSpPr>
        <p:spPr bwMode="auto">
          <a:xfrm>
            <a:off x="3995738" y="2463800"/>
            <a:ext cx="863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</a:t>
            </a:r>
            <a:r>
              <a:rPr lang="cs-CZ" altLang="cs-CZ" sz="16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 </a:t>
            </a:r>
            <a:r>
              <a:rPr lang="cs-CZ" altLang="cs-CZ" sz="16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≈</a:t>
            </a:r>
            <a:r>
              <a:rPr lang="cs-CZ" altLang="cs-CZ" sz="16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t</a:t>
            </a:r>
            <a:r>
              <a:rPr lang="cs-CZ" altLang="cs-CZ" sz="16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16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</a:t>
            </a:r>
            <a:endParaRPr lang="cs-CZ" altLang="cs-CZ" sz="16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381988" name="Rectangle 36"/>
          <p:cNvSpPr>
            <a:spLocks noChangeArrowheads="1"/>
          </p:cNvSpPr>
          <p:nvPr/>
        </p:nvSpPr>
        <p:spPr bwMode="auto">
          <a:xfrm>
            <a:off x="107950" y="5013325"/>
            <a:ext cx="88566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Jedna perioda T odpovídá úhlu 2*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 (radiány),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úhel 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odpovídá okamžité hodnotě času t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p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oměr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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/2 musí odpovídat poměru t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/T</a:t>
            </a:r>
          </a:p>
        </p:txBody>
      </p:sp>
      <p:sp>
        <p:nvSpPr>
          <p:cNvPr id="381991" name="Rectangle 39"/>
          <p:cNvSpPr>
            <a:spLocks noChangeArrowheads="1"/>
          </p:cNvSpPr>
          <p:nvPr/>
        </p:nvSpPr>
        <p:spPr bwMode="auto">
          <a:xfrm>
            <a:off x="8675688" y="2679700"/>
            <a:ext cx="1809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>
                <a:effectLst/>
                <a:latin typeface="Arial Unicode MS" panose="020B0604020202020204" pitchFamily="34" charset="-128"/>
              </a:rPr>
              <a:t>t</a:t>
            </a:r>
          </a:p>
        </p:txBody>
      </p:sp>
      <p:graphicFrame>
        <p:nvGraphicFramePr>
          <p:cNvPr id="38199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56282"/>
              </p:ext>
            </p:extLst>
          </p:nvPr>
        </p:nvGraphicFramePr>
        <p:xfrm>
          <a:off x="2484438" y="5734050"/>
          <a:ext cx="223361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34" name="Rovnice" r:id="rId4" imgW="1282680" imgH="393480" progId="Equation.3">
                  <p:embed/>
                </p:oleObj>
              </mc:Choice>
              <mc:Fallback>
                <p:oleObj name="Rovnice" r:id="rId4" imgW="1282680" imgH="39348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734050"/>
                        <a:ext cx="2233612" cy="6826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000" name="Rectangle 48"/>
          <p:cNvSpPr>
            <a:spLocks noChangeArrowheads="1"/>
          </p:cNvSpPr>
          <p:nvPr/>
        </p:nvSpPr>
        <p:spPr bwMode="auto">
          <a:xfrm>
            <a:off x="2411413" y="6381750"/>
            <a:ext cx="4679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kde  je úhlová rychlost (rad/s  1/s)</a:t>
            </a:r>
          </a:p>
        </p:txBody>
      </p:sp>
      <p:sp>
        <p:nvSpPr>
          <p:cNvPr id="382003" name="Rectangle 51"/>
          <p:cNvSpPr>
            <a:spLocks noChangeArrowheads="1"/>
          </p:cNvSpPr>
          <p:nvPr/>
        </p:nvSpPr>
        <p:spPr bwMode="auto">
          <a:xfrm>
            <a:off x="34925" y="5734050"/>
            <a:ext cx="2303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Vyjádření úhlu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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1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1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1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1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1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1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1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8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8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0" grpId="0"/>
      <p:bldP spid="381962" grpId="0" animBg="1"/>
      <p:bldP spid="381963" grpId="0" animBg="1"/>
      <p:bldP spid="381965" grpId="0" animBg="1"/>
      <p:bldP spid="381966" grpId="0" animBg="1"/>
      <p:bldP spid="381978" grpId="0" animBg="1"/>
      <p:bldP spid="3819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032" name="Picture 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34413" cy="3489325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/>
        </p:spPr>
      </p:pic>
      <p:sp>
        <p:nvSpPr>
          <p:cNvPr id="382995" name="Rectangle 19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7272338" cy="649287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Časový průběh harmonických veličin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82996" name="Rectangle 20"/>
          <p:cNvSpPr>
            <a:spLocks noChangeArrowheads="1"/>
          </p:cNvSpPr>
          <p:nvPr/>
        </p:nvSpPr>
        <p:spPr bwMode="auto">
          <a:xfrm>
            <a:off x="107950" y="4437063"/>
            <a:ext cx="8856663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Úhlová rychlost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 vyjadřuje rychlost, kterou se otáčí úsečka proti směru hodinových ručiček.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Pozn. jednotka radián není v základních jednotkách SI, proto píšeme 1/s. </a:t>
            </a:r>
          </a:p>
        </p:txBody>
      </p:sp>
      <p:sp>
        <p:nvSpPr>
          <p:cNvPr id="383016" name="Rectangle 40"/>
          <p:cNvSpPr>
            <a:spLocks noChangeArrowheads="1"/>
          </p:cNvSpPr>
          <p:nvPr/>
        </p:nvSpPr>
        <p:spPr bwMode="auto">
          <a:xfrm>
            <a:off x="2771775" y="981075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</a:t>
            </a:r>
          </a:p>
        </p:txBody>
      </p:sp>
      <p:sp>
        <p:nvSpPr>
          <p:cNvPr id="383017" name="Freeform 41"/>
          <p:cNvSpPr>
            <a:spLocks/>
          </p:cNvSpPr>
          <p:nvPr/>
        </p:nvSpPr>
        <p:spPr bwMode="auto">
          <a:xfrm>
            <a:off x="2555875" y="1125538"/>
            <a:ext cx="409575" cy="398462"/>
          </a:xfrm>
          <a:custGeom>
            <a:avLst/>
            <a:gdLst>
              <a:gd name="T0" fmla="*/ 258 w 258"/>
              <a:gd name="T1" fmla="*/ 251 h 251"/>
              <a:gd name="T2" fmla="*/ 158 w 258"/>
              <a:gd name="T3" fmla="*/ 102 h 251"/>
              <a:gd name="T4" fmla="*/ 0 w 258"/>
              <a:gd name="T5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8" h="251">
                <a:moveTo>
                  <a:pt x="258" y="251"/>
                </a:moveTo>
                <a:cubicBezTo>
                  <a:pt x="241" y="225"/>
                  <a:pt x="201" y="144"/>
                  <a:pt x="158" y="102"/>
                </a:cubicBezTo>
                <a:cubicBezTo>
                  <a:pt x="115" y="60"/>
                  <a:pt x="33" y="21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3019" name="Rectangle 43"/>
          <p:cNvSpPr>
            <a:spLocks noChangeArrowheads="1"/>
          </p:cNvSpPr>
          <p:nvPr/>
        </p:nvSpPr>
        <p:spPr bwMode="auto">
          <a:xfrm>
            <a:off x="107950" y="5643563"/>
            <a:ext cx="5616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Průběh proudu v časovém vyjádření (funkce): </a:t>
            </a:r>
          </a:p>
        </p:txBody>
      </p:sp>
      <p:graphicFrame>
        <p:nvGraphicFramePr>
          <p:cNvPr id="38302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697078"/>
              </p:ext>
            </p:extLst>
          </p:nvPr>
        </p:nvGraphicFramePr>
        <p:xfrm>
          <a:off x="5795963" y="5516563"/>
          <a:ext cx="32400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91" name="Rovnice" r:id="rId4" imgW="1282680" imgH="228600" progId="Equation.3">
                  <p:embed/>
                </p:oleObj>
              </mc:Choice>
              <mc:Fallback>
                <p:oleObj name="Rovnice" r:id="rId4" imgW="1282680" imgH="2286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516563"/>
                        <a:ext cx="3240087" cy="574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3021" name="Rectangle 45"/>
          <p:cNvSpPr>
            <a:spLocks noChangeArrowheads="1"/>
          </p:cNvSpPr>
          <p:nvPr/>
        </p:nvSpPr>
        <p:spPr bwMode="auto">
          <a:xfrm>
            <a:off x="250825" y="6308725"/>
            <a:ext cx="5113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Okamžitá hodnota proudu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v čase t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:</a:t>
            </a:r>
          </a:p>
        </p:txBody>
      </p:sp>
      <p:graphicFrame>
        <p:nvGraphicFramePr>
          <p:cNvPr id="38302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77239"/>
              </p:ext>
            </p:extLst>
          </p:nvPr>
        </p:nvGraphicFramePr>
        <p:xfrm>
          <a:off x="5473700" y="6167438"/>
          <a:ext cx="35623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92" name="Rovnice" r:id="rId6" imgW="1409400" imgH="228600" progId="Equation.3">
                  <p:embed/>
                </p:oleObj>
              </mc:Choice>
              <mc:Fallback>
                <p:oleObj name="Rovnice" r:id="rId6" imgW="1409400" imgH="2286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6167438"/>
                        <a:ext cx="3562350" cy="574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3023" name="Oval 47"/>
          <p:cNvSpPr>
            <a:spLocks noChangeArrowheads="1"/>
          </p:cNvSpPr>
          <p:nvPr/>
        </p:nvSpPr>
        <p:spPr bwMode="auto">
          <a:xfrm>
            <a:off x="4284663" y="1700213"/>
            <a:ext cx="73025" cy="73025"/>
          </a:xfrm>
          <a:prstGeom prst="ellipse">
            <a:avLst/>
          </a:prstGeom>
          <a:solidFill>
            <a:schemeClr val="bg2"/>
          </a:solidFill>
          <a:ln w="12700" algn="ctr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3024" name="Line 48"/>
          <p:cNvSpPr>
            <a:spLocks noChangeShapeType="1"/>
          </p:cNvSpPr>
          <p:nvPr/>
        </p:nvSpPr>
        <p:spPr bwMode="auto">
          <a:xfrm>
            <a:off x="4356100" y="1700213"/>
            <a:ext cx="3603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3025" name="Line 49"/>
          <p:cNvSpPr>
            <a:spLocks noChangeShapeType="1"/>
          </p:cNvSpPr>
          <p:nvPr/>
        </p:nvSpPr>
        <p:spPr bwMode="auto">
          <a:xfrm>
            <a:off x="4716463" y="1700213"/>
            <a:ext cx="0" cy="7921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3026" name="Rectangle 50"/>
          <p:cNvSpPr>
            <a:spLocks noChangeArrowheads="1"/>
          </p:cNvSpPr>
          <p:nvPr/>
        </p:nvSpPr>
        <p:spPr bwMode="auto">
          <a:xfrm>
            <a:off x="4500563" y="1887538"/>
            <a:ext cx="2873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6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</a:p>
        </p:txBody>
      </p:sp>
      <p:sp>
        <p:nvSpPr>
          <p:cNvPr id="383031" name="Rectangle 55"/>
          <p:cNvSpPr>
            <a:spLocks noChangeArrowheads="1"/>
          </p:cNvSpPr>
          <p:nvPr/>
        </p:nvSpPr>
        <p:spPr bwMode="auto">
          <a:xfrm>
            <a:off x="7666038" y="171450"/>
            <a:ext cx="1370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 dirty="0">
                <a:effectLst/>
                <a:latin typeface="Arial Unicode MS" panose="020B0604020202020204" pitchFamily="34" charset="-128"/>
                <a:sym typeface="Symbol" panose="05050102010706020507" pitchFamily="18" charset="2"/>
                <a:hlinkClick r:id="rId8"/>
              </a:rPr>
              <a:t>Simulace</a:t>
            </a:r>
            <a:endParaRPr lang="cs-CZ" altLang="cs-CZ" sz="2000" b="1" dirty="0"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2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3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5" grpId="0"/>
      <p:bldP spid="383016" grpId="0"/>
      <p:bldP spid="383017" grpId="0" animBg="1"/>
      <p:bldP spid="383023" grpId="0" animBg="1"/>
      <p:bldP spid="383024" grpId="0" animBg="1"/>
      <p:bldP spid="3830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9287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Fázový posun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85027" name="Rectangle 3"/>
          <p:cNvSpPr>
            <a:spLocks noChangeArrowheads="1"/>
          </p:cNvSpPr>
          <p:nvPr/>
        </p:nvSpPr>
        <p:spPr bwMode="auto">
          <a:xfrm>
            <a:off x="107950" y="836613"/>
            <a:ext cx="8856663" cy="241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Při rozboru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jednoho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časového průběhu lze umístit počátek průběhu do počátku souřadné soustavy. Pak průběh proudu odpovídá popsané funkci.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 některých případech ale nelze průběh položit do počátku souřadné soustavy: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přechodové děje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(počátek soustavy odpovídá vzniku přechodového 	děje) – tento případ nebudeme zatím řešit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zakreslení více průběhů, které jsou vzájemně posunuty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pic>
        <p:nvPicPr>
          <p:cNvPr id="385071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6338"/>
            <a:ext cx="3960812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5074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75063"/>
            <a:ext cx="4105275" cy="31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649287"/>
          </a:xfrm>
        </p:spPr>
        <p:txBody>
          <a:bodyPr/>
          <a:lstStyle/>
          <a:p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Fázový posun - </a:t>
            </a:r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 (</a:t>
            </a:r>
            <a:r>
              <a:rPr lang="cs-CZ" altLang="cs-CZ" sz="3200" u="sng" baseline="30000" dirty="0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 nebo rad)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107950" y="908050"/>
            <a:ext cx="88566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Do zápisu časového průběhu funkce se musí zavést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fázový posun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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– posun začátku průběhu funkce vůči počátku souřadné soustavy.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386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485430"/>
              </p:ext>
            </p:extLst>
          </p:nvPr>
        </p:nvGraphicFramePr>
        <p:xfrm>
          <a:off x="34925" y="1700213"/>
          <a:ext cx="5183188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15" name="Graf" r:id="rId3" imgW="4676606" imgH="3733823" progId="Excel.Chart.8">
                  <p:embed/>
                </p:oleObj>
              </mc:Choice>
              <mc:Fallback>
                <p:oleObj name="Graf" r:id="rId3" imgW="4676606" imgH="3733823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700213"/>
                        <a:ext cx="5183188" cy="396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bg2"/>
                            </a:solidFill>
                            <a:miter lim="800000"/>
                            <a:headEnd type="none" w="med" len="lg"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250825" y="2390775"/>
            <a:ext cx="2159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600" b="1" baseline="-2500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1</a:t>
            </a:r>
          </a:p>
        </p:txBody>
      </p:sp>
      <p:sp>
        <p:nvSpPr>
          <p:cNvPr id="386055" name="Rectangle 7"/>
          <p:cNvSpPr>
            <a:spLocks noChangeArrowheads="1"/>
          </p:cNvSpPr>
          <p:nvPr/>
        </p:nvSpPr>
        <p:spPr bwMode="auto">
          <a:xfrm>
            <a:off x="1403350" y="2420938"/>
            <a:ext cx="3603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6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3492500" y="2276475"/>
            <a:ext cx="2159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rgbClr val="FF3300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600" b="1" baseline="-25000">
                <a:solidFill>
                  <a:srgbClr val="FF3300"/>
                </a:solidFill>
                <a:effectLst/>
                <a:latin typeface="Arial Unicode MS" panose="020B0604020202020204" pitchFamily="34" charset="-128"/>
              </a:rPr>
              <a:t>3</a:t>
            </a:r>
          </a:p>
        </p:txBody>
      </p:sp>
      <p:sp>
        <p:nvSpPr>
          <p:cNvPr id="386057" name="Rectangle 9"/>
          <p:cNvSpPr>
            <a:spLocks noChangeArrowheads="1"/>
          </p:cNvSpPr>
          <p:nvPr/>
        </p:nvSpPr>
        <p:spPr bwMode="auto">
          <a:xfrm>
            <a:off x="5364163" y="1811338"/>
            <a:ext cx="36718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– průběh proudu prochází počátkem os 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fázový posun 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je nulový</a:t>
            </a:r>
            <a:endParaRPr lang="cs-CZ" altLang="cs-CZ" sz="18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386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558440"/>
              </p:ext>
            </p:extLst>
          </p:nvPr>
        </p:nvGraphicFramePr>
        <p:xfrm>
          <a:off x="5364163" y="2708275"/>
          <a:ext cx="304641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16" name="Rovnice" r:id="rId5" imgW="1206360" imgH="228600" progId="Equation.3">
                  <p:embed/>
                </p:oleObj>
              </mc:Choice>
              <mc:Fallback>
                <p:oleObj name="Rovnice" r:id="rId5" imgW="120636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708275"/>
                        <a:ext cx="3046412" cy="574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9" name="Rectangle 11"/>
          <p:cNvSpPr>
            <a:spLocks noChangeArrowheads="1"/>
          </p:cNvSpPr>
          <p:nvPr/>
        </p:nvSpPr>
        <p:spPr bwMode="auto">
          <a:xfrm>
            <a:off x="5364163" y="3468688"/>
            <a:ext cx="352901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– průběh proudu předbíhá počátek os 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fázový posun 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je kladný</a:t>
            </a:r>
            <a:endParaRPr lang="cs-CZ" altLang="cs-CZ" sz="18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386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31795"/>
              </p:ext>
            </p:extLst>
          </p:nvPr>
        </p:nvGraphicFramePr>
        <p:xfrm>
          <a:off x="5421313" y="4365625"/>
          <a:ext cx="36147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17" name="Rovnice" r:id="rId7" imgW="1511280" imgH="228600" progId="Equation.3">
                  <p:embed/>
                </p:oleObj>
              </mc:Choice>
              <mc:Fallback>
                <p:oleObj name="Rovnice" r:id="rId7" imgW="15112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4365625"/>
                        <a:ext cx="3614737" cy="5445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61" name="Rectangle 13"/>
          <p:cNvSpPr>
            <a:spLocks noChangeArrowheads="1"/>
          </p:cNvSpPr>
          <p:nvPr/>
        </p:nvSpPr>
        <p:spPr bwMode="auto">
          <a:xfrm>
            <a:off x="5435600" y="5195888"/>
            <a:ext cx="3529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– průběh proudu je opožděn za počátkem os 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fázový posun 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je záporný</a:t>
            </a:r>
            <a:endParaRPr lang="cs-CZ" altLang="cs-CZ" sz="18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3860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985903"/>
              </p:ext>
            </p:extLst>
          </p:nvPr>
        </p:nvGraphicFramePr>
        <p:xfrm>
          <a:off x="5376863" y="6197600"/>
          <a:ext cx="37052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18" name="Rovnice" r:id="rId9" imgW="1549080" imgH="228600" progId="Equation.3">
                  <p:embed/>
                </p:oleObj>
              </mc:Choice>
              <mc:Fallback>
                <p:oleObj name="Rovnice" r:id="rId9" imgW="154908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6197600"/>
                        <a:ext cx="3705225" cy="5445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107950" y="5661025"/>
            <a:ext cx="46085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27146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27088" indent="-285750" algn="l">
              <a:buClr>
                <a:schemeClr val="accent2"/>
              </a:buClr>
              <a:tabLst>
                <a:tab pos="27146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35075" indent="-228600" algn="l">
              <a:buClr>
                <a:schemeClr val="tx2"/>
              </a:buClr>
              <a:tabLst>
                <a:tab pos="27146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43063" indent="-228600" algn="l">
              <a:buClr>
                <a:schemeClr val="accent2"/>
              </a:buClr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146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Obecný zápis časového průběhu proudu</a:t>
            </a:r>
            <a:endParaRPr lang="cs-CZ" altLang="cs-CZ" sz="18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3860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955950"/>
              </p:ext>
            </p:extLst>
          </p:nvPr>
        </p:nvGraphicFramePr>
        <p:xfrm>
          <a:off x="395288" y="6021388"/>
          <a:ext cx="40671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19" name="Rovnice" r:id="rId11" imgW="1396800" imgH="228600" progId="Equation.3">
                  <p:embed/>
                </p:oleObj>
              </mc:Choice>
              <mc:Fallback>
                <p:oleObj name="Rovnice" r:id="rId11" imgW="13968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21388"/>
                        <a:ext cx="4067175" cy="661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65" name="Line 17"/>
          <p:cNvSpPr>
            <a:spLocks noChangeShapeType="1"/>
          </p:cNvSpPr>
          <p:nvPr/>
        </p:nvSpPr>
        <p:spPr bwMode="auto">
          <a:xfrm>
            <a:off x="73025" y="2060575"/>
            <a:ext cx="7921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6066" name="Rectangle 18"/>
          <p:cNvSpPr>
            <a:spLocks noChangeArrowheads="1"/>
          </p:cNvSpPr>
          <p:nvPr/>
        </p:nvSpPr>
        <p:spPr bwMode="auto">
          <a:xfrm>
            <a:off x="323850" y="1700213"/>
            <a:ext cx="2873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</a:t>
            </a:r>
            <a:r>
              <a:rPr lang="cs-CZ" altLang="cs-CZ" sz="1600" b="1" baseline="-25000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386067" name="Rectangle 19"/>
          <p:cNvSpPr>
            <a:spLocks noChangeArrowheads="1"/>
          </p:cNvSpPr>
          <p:nvPr/>
        </p:nvSpPr>
        <p:spPr bwMode="auto">
          <a:xfrm>
            <a:off x="1116013" y="4797425"/>
            <a:ext cx="2873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rgbClr val="FF3300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</a:t>
            </a:r>
            <a:r>
              <a:rPr lang="cs-CZ" altLang="cs-CZ" sz="1600" b="1" baseline="-25000">
                <a:solidFill>
                  <a:srgbClr val="FF3300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386068" name="Line 20"/>
          <p:cNvSpPr>
            <a:spLocks noChangeShapeType="1"/>
          </p:cNvSpPr>
          <p:nvPr/>
        </p:nvSpPr>
        <p:spPr bwMode="auto">
          <a:xfrm>
            <a:off x="844550" y="5157788"/>
            <a:ext cx="7731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6069" name="Line 21"/>
          <p:cNvSpPr>
            <a:spLocks noChangeShapeType="1"/>
          </p:cNvSpPr>
          <p:nvPr/>
        </p:nvSpPr>
        <p:spPr bwMode="auto">
          <a:xfrm>
            <a:off x="1619250" y="3573463"/>
            <a:ext cx="0" cy="15843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6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6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6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6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6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6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6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6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6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8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6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6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6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0" grpId="0"/>
      <p:bldOleChart spid="386053" grpId="0"/>
      <p:bldP spid="386054" grpId="0" build="allAtOnce"/>
      <p:bldP spid="386055" grpId="0" build="allAtOnce"/>
      <p:bldP spid="386056" grpId="0" build="allAtOnce"/>
      <p:bldP spid="386065" grpId="0" animBg="1"/>
      <p:bldP spid="386066" grpId="1" build="allAtOnce"/>
      <p:bldP spid="386067" grpId="0"/>
      <p:bldP spid="386068" grpId="0" animBg="1"/>
      <p:bldP spid="386069" grpId="0" animBg="1"/>
    </p:bldLst>
  </p:timing>
</p:sld>
</file>

<file path=ppt/theme/theme1.xml><?xml version="1.0" encoding="utf-8"?>
<a:theme xmlns:a="http://schemas.openxmlformats.org/drawingml/2006/main" name="Proudění">
  <a:themeElements>
    <a:clrScheme name="Vlastní 19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C00000"/>
      </a:hlink>
      <a:folHlink>
        <a:srgbClr val="FF0000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arrow" w="med" len="lg"/>
          <a:tailEnd type="arrow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arrow" w="med" len="lg"/>
          <a:tailEnd type="arrow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9569</TotalTime>
  <Words>3197</Words>
  <Application>Microsoft Office PowerPoint</Application>
  <PresentationFormat>Předvádění na obrazovce (4:3)</PresentationFormat>
  <Paragraphs>394</Paragraphs>
  <Slides>39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Arial Unicode MS</vt:lpstr>
      <vt:lpstr>Comic Sans MS</vt:lpstr>
      <vt:lpstr>Garamond</vt:lpstr>
      <vt:lpstr>Symbol</vt:lpstr>
      <vt:lpstr>Wingdings</vt:lpstr>
      <vt:lpstr>Proudění</vt:lpstr>
      <vt:lpstr>Rovnice</vt:lpstr>
      <vt:lpstr>Graf</vt:lpstr>
      <vt:lpstr>Základy elektrotechniky Střídavé proudy</vt:lpstr>
      <vt:lpstr>Základní pojmy</vt:lpstr>
      <vt:lpstr>Rozdělení střídavých proudů</vt:lpstr>
      <vt:lpstr>Harmonický průběh – základní pojmy</vt:lpstr>
      <vt:lpstr>Harmonický průběh</vt:lpstr>
      <vt:lpstr>Časový průběh harmonických veličin průběh</vt:lpstr>
      <vt:lpstr>Časový průběh harmonických veličin</vt:lpstr>
      <vt:lpstr>Fázový posun</vt:lpstr>
      <vt:lpstr>Fázový posun -  (0 nebo rad)</vt:lpstr>
      <vt:lpstr>Příklady</vt:lpstr>
      <vt:lpstr>Příklady</vt:lpstr>
      <vt:lpstr>Prezentace aplikace PowerPoint</vt:lpstr>
      <vt:lpstr>Prezentace aplikace PowerPoint</vt:lpstr>
      <vt:lpstr>Střední hodnota obecného průběhu</vt:lpstr>
      <vt:lpstr>Střední hodnota proudu (napětí) – IAV (UAV)</vt:lpstr>
      <vt:lpstr>Střední hodnota proudu (napětí) – IAV (UAV)</vt:lpstr>
      <vt:lpstr>Střední hodnota pulsujícího průběhu</vt:lpstr>
      <vt:lpstr>Střední hodnota pulsujícího průběhu</vt:lpstr>
      <vt:lpstr>Příklad</vt:lpstr>
      <vt:lpstr>Efektivní hodnota obecného průběhu</vt:lpstr>
      <vt:lpstr>Efektivní hodnota proudu (napětí) – I (U)</vt:lpstr>
      <vt:lpstr>Efektivní hodnota proudu (napětí) – I (U)</vt:lpstr>
      <vt:lpstr>Efektivní hodnota harmonického průběhu</vt:lpstr>
      <vt:lpstr>Efektivní hodnota harmonického průběhu</vt:lpstr>
      <vt:lpstr>Vztah mezi střední a efektivní hodnotou</vt:lpstr>
      <vt:lpstr>Prezentace aplikace PowerPoint</vt:lpstr>
      <vt:lpstr>Vznik střídavého sinusového napětí</vt:lpstr>
      <vt:lpstr>Vznik střídavého sinusového napětí pohybem vodiče v magnetickém poli</vt:lpstr>
      <vt:lpstr>Vznik střídavého sinusového napětí pohybem vodiče v magnetickém poli</vt:lpstr>
      <vt:lpstr>Fázory</vt:lpstr>
      <vt:lpstr>Fázory</vt:lpstr>
      <vt:lpstr>Fázory</vt:lpstr>
      <vt:lpstr>Znázornění a zápis fázoru</vt:lpstr>
      <vt:lpstr>Znázornění a zápis fázoru</vt:lpstr>
      <vt:lpstr>Fázorový diagram</vt:lpstr>
      <vt:lpstr>Příklady</vt:lpstr>
      <vt:lpstr>Matematické řešení – rozklad na složky</vt:lpstr>
      <vt:lpstr>Matematické řešení – rozklad na složky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Jistící a ochranné přístroje nízkého napětí</dc:title>
  <dc:creator>pe</dc:creator>
  <cp:lastModifiedBy>Ivo Petricek</cp:lastModifiedBy>
  <cp:revision>1048</cp:revision>
  <dcterms:created xsi:type="dcterms:W3CDTF">2006-07-11T07:50:54Z</dcterms:created>
  <dcterms:modified xsi:type="dcterms:W3CDTF">2023-10-09T05:28:03Z</dcterms:modified>
</cp:coreProperties>
</file>