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80" r:id="rId4"/>
    <p:sldId id="322" r:id="rId5"/>
    <p:sldId id="281" r:id="rId6"/>
    <p:sldId id="323" r:id="rId7"/>
    <p:sldId id="325" r:id="rId8"/>
    <p:sldId id="282" r:id="rId9"/>
    <p:sldId id="283" r:id="rId10"/>
    <p:sldId id="284" r:id="rId11"/>
    <p:sldId id="329" r:id="rId12"/>
    <p:sldId id="285" r:id="rId13"/>
    <p:sldId id="286" r:id="rId14"/>
    <p:sldId id="287" r:id="rId15"/>
    <p:sldId id="294" r:id="rId16"/>
    <p:sldId id="331" r:id="rId17"/>
    <p:sldId id="288" r:id="rId18"/>
    <p:sldId id="290" r:id="rId19"/>
    <p:sldId id="289" r:id="rId20"/>
    <p:sldId id="291" r:id="rId21"/>
    <p:sldId id="292" r:id="rId22"/>
    <p:sldId id="293" r:id="rId23"/>
    <p:sldId id="295" r:id="rId24"/>
    <p:sldId id="296" r:id="rId25"/>
    <p:sldId id="327" r:id="rId26"/>
    <p:sldId id="326" r:id="rId27"/>
    <p:sldId id="297" r:id="rId28"/>
    <p:sldId id="298" r:id="rId29"/>
    <p:sldId id="324" r:id="rId30"/>
    <p:sldId id="299" r:id="rId31"/>
    <p:sldId id="300" r:id="rId32"/>
    <p:sldId id="301" r:id="rId33"/>
    <p:sldId id="302" r:id="rId34"/>
    <p:sldId id="328" r:id="rId35"/>
    <p:sldId id="312" r:id="rId36"/>
    <p:sldId id="310" r:id="rId37"/>
    <p:sldId id="313" r:id="rId38"/>
    <p:sldId id="311" r:id="rId39"/>
    <p:sldId id="303" r:id="rId40"/>
    <p:sldId id="304" r:id="rId41"/>
    <p:sldId id="330" r:id="rId42"/>
    <p:sldId id="305" r:id="rId43"/>
    <p:sldId id="307" r:id="rId44"/>
    <p:sldId id="306" r:id="rId45"/>
    <p:sldId id="308" r:id="rId46"/>
    <p:sldId id="309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279" r:id="rId56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E"/>
    <a:srgbClr val="00FF00"/>
    <a:srgbClr val="FF6600"/>
    <a:srgbClr val="0033CC"/>
    <a:srgbClr val="EAEAEA"/>
    <a:srgbClr val="F8F8F8"/>
    <a:srgbClr val="FFFF00"/>
    <a:srgbClr val="000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9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9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31.wmf"/><Relationship Id="rId4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31.wmf"/><Relationship Id="rId4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31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31.wmf"/><Relationship Id="rId4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31.wmf"/><Relationship Id="rId4" Type="http://schemas.openxmlformats.org/officeDocument/2006/relationships/image" Target="../media/image7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31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31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2.wmf"/><Relationship Id="rId1" Type="http://schemas.openxmlformats.org/officeDocument/2006/relationships/image" Target="../media/image84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3077AA-1874-4B2B-84AD-7526A84C21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354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CAE41-1396-4AB3-B348-AA8110C2FDC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19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A909D-F33B-44F1-99DC-255598D443A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60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6C64C-8946-4300-831F-29DECD22C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95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1F967-CB91-488D-907C-BB68DA96C53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06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A896B-2560-438E-8F18-EE3AF99F7A2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98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30DB5-6AA2-4FA9-A3BD-3D8C0AA081C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95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3AC02-5112-4C6A-B62A-66C6390A442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14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C2213-E669-4A4A-B30D-1E250902512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14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1BB7D-6BD5-469D-93D1-81983AE51D7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5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B096E-BA34-43BE-8DEC-B490E12660B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65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334108B7-60CC-400D-8E7A-638AD15E8467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ifiphysik.de/elektrizitaetslehre/ladungen-elektrisches-feld/versuche/coulomb-gesetz-simulation-von-phet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https://www.leifiphysik.de/elektrizitaetslehre/ladungen-felder-mittelstufe/downloads/ladungseigenschaften-kraft-zwischen-geladenen-koerpern-animation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fiphysik.de/elektrizitaetslehre/ladungen-elektrisches-feld/grundwissen/elektrisches-feld-und-feldliniendarstellung" TargetMode="Externa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classroom.com/mmedia/estatics/isop.cfm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leifiphysik.de/elektrizitaetslehre/ladungen-felder-mittelstufe/ausblick/blitze-gewittern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hyperlink" Target="https://phet.colorado.edu/sims/html/capacitor-lab-basics/latest/capacitor-lab-basics_cs.html" TargetMode="Externa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1.wmf"/><Relationship Id="rId9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31.wmf"/><Relationship Id="rId9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1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het.colorado.edu/sims/html/john-travoltage/latest/john-travoltage_all.html" TargetMode="External"/><Relationship Id="rId5" Type="http://schemas.openxmlformats.org/officeDocument/2006/relationships/hyperlink" Target="https://phet.colorado.edu/sims/html/balloons-and-static-electricity/latest/balloons-and-static-electricity_cs.html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57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9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1.wmf"/><Relationship Id="rId9" Type="http://schemas.openxmlformats.org/officeDocument/2006/relationships/image" Target="../media/image6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0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3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77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daktikonline.physik.uni-muenchen.de/programme/e_feld/E_Feld_leifi.html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6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6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8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9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75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.de/dwu/umaptg.htm" TargetMode="External"/><Relationship Id="rId2" Type="http://schemas.openxmlformats.org/officeDocument/2006/relationships/hyperlink" Target="http://www.leifiphysik.de/index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516563"/>
            <a:ext cx="8713787" cy="1225550"/>
          </a:xfrm>
          <a:solidFill>
            <a:schemeClr val="tx1">
              <a:alpha val="52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sz="54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Základy elektrotechniky</a:t>
            </a:r>
            <a:br>
              <a:rPr lang="cs-CZ" sz="54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2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Elektrostatické pole</a:t>
            </a:r>
          </a:p>
        </p:txBody>
      </p:sp>
      <p:pic>
        <p:nvPicPr>
          <p:cNvPr id="3075" name="Picture 6" descr="200px-Ohm's_Law_with_Voltage_source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5888"/>
            <a:ext cx="755967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60350"/>
            <a:ext cx="4968875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Coulombův zákon</a:t>
            </a:r>
            <a:endParaRPr lang="cs-CZ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250825" y="2276475"/>
            <a:ext cx="87137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a) Vypočítejte směr a sílu mezi dvěma náboji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+ 2 C a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-50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nC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Náboje jsou vzdáleny 8 cm, prostředí vzduch (vakuum)</a:t>
            </a:r>
            <a:endParaRPr lang="cs-CZ" altLang="cs-CZ" sz="2000" b="1" baseline="300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179388" y="3679825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síly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 </a:t>
            </a:r>
          </a:p>
        </p:txBody>
      </p:sp>
      <p:graphicFrame>
        <p:nvGraphicFramePr>
          <p:cNvPr id="267270" name="Object 6"/>
          <p:cNvGraphicFramePr>
            <a:graphicFrameLocks noChangeAspect="1"/>
          </p:cNvGraphicFramePr>
          <p:nvPr/>
        </p:nvGraphicFramePr>
        <p:xfrm>
          <a:off x="250825" y="4221163"/>
          <a:ext cx="86423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Rovnice" r:id="rId3" imgW="4483100" imgH="457200" progId="Equation.3">
                  <p:embed/>
                </p:oleObj>
              </mc:Choice>
              <mc:Fallback>
                <p:oleObj name="Rovnice" r:id="rId3" imgW="44831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221163"/>
                        <a:ext cx="8642350" cy="8842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179388" y="5326063"/>
            <a:ext cx="8713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b) Jak se změní síla v minerálním oleji, 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2,3 	</a:t>
            </a:r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179388" y="1196975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Směr působení síly:</a:t>
            </a:r>
            <a:endParaRPr lang="cs-CZ" altLang="cs-CZ" sz="2000" b="1" baseline="3000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7273" name="Oval 9"/>
          <p:cNvSpPr>
            <a:spLocks noChangeArrowheads="1"/>
          </p:cNvSpPr>
          <p:nvPr/>
        </p:nvSpPr>
        <p:spPr bwMode="auto">
          <a:xfrm>
            <a:off x="3059113" y="1268413"/>
            <a:ext cx="576262" cy="57626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7274" name="Oval 10"/>
          <p:cNvSpPr>
            <a:spLocks noChangeArrowheads="1"/>
          </p:cNvSpPr>
          <p:nvPr/>
        </p:nvSpPr>
        <p:spPr bwMode="auto">
          <a:xfrm>
            <a:off x="4859338" y="1268413"/>
            <a:ext cx="576262" cy="57626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-</a:t>
            </a:r>
          </a:p>
        </p:txBody>
      </p:sp>
      <p:sp>
        <p:nvSpPr>
          <p:cNvPr id="267275" name="Line 11"/>
          <p:cNvSpPr>
            <a:spLocks noChangeShapeType="1"/>
          </p:cNvSpPr>
          <p:nvPr/>
        </p:nvSpPr>
        <p:spPr bwMode="auto">
          <a:xfrm>
            <a:off x="3635375" y="1557338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7277" name="Line 13"/>
          <p:cNvSpPr>
            <a:spLocks noChangeShapeType="1"/>
          </p:cNvSpPr>
          <p:nvPr/>
        </p:nvSpPr>
        <p:spPr bwMode="auto">
          <a:xfrm rot="10800000">
            <a:off x="4354513" y="1557338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7278" name="Text Box 14"/>
          <p:cNvSpPr txBox="1">
            <a:spLocks noChangeArrowheads="1"/>
          </p:cNvSpPr>
          <p:nvPr/>
        </p:nvSpPr>
        <p:spPr bwMode="auto">
          <a:xfrm>
            <a:off x="3708400" y="1546225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</a:p>
        </p:txBody>
      </p:sp>
      <p:sp>
        <p:nvSpPr>
          <p:cNvPr id="267279" name="Text Box 15"/>
          <p:cNvSpPr txBox="1">
            <a:spLocks noChangeArrowheads="1"/>
          </p:cNvSpPr>
          <p:nvPr/>
        </p:nvSpPr>
        <p:spPr bwMode="auto">
          <a:xfrm>
            <a:off x="4500563" y="1546225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</a:p>
        </p:txBody>
      </p:sp>
      <p:sp>
        <p:nvSpPr>
          <p:cNvPr id="267280" name="Oval 16"/>
          <p:cNvSpPr>
            <a:spLocks noChangeArrowheads="1"/>
          </p:cNvSpPr>
          <p:nvPr/>
        </p:nvSpPr>
        <p:spPr bwMode="auto">
          <a:xfrm>
            <a:off x="6516688" y="1268413"/>
            <a:ext cx="576262" cy="57626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7281" name="Oval 17"/>
          <p:cNvSpPr>
            <a:spLocks noChangeArrowheads="1"/>
          </p:cNvSpPr>
          <p:nvPr/>
        </p:nvSpPr>
        <p:spPr bwMode="auto">
          <a:xfrm>
            <a:off x="7451725" y="1268413"/>
            <a:ext cx="576263" cy="57626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7282" name="Line 18"/>
          <p:cNvSpPr>
            <a:spLocks noChangeShapeType="1"/>
          </p:cNvSpPr>
          <p:nvPr/>
        </p:nvSpPr>
        <p:spPr bwMode="auto">
          <a:xfrm>
            <a:off x="8027988" y="1557338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7283" name="Line 19"/>
          <p:cNvSpPr>
            <a:spLocks noChangeShapeType="1"/>
          </p:cNvSpPr>
          <p:nvPr/>
        </p:nvSpPr>
        <p:spPr bwMode="auto">
          <a:xfrm rot="10800000">
            <a:off x="6011863" y="1557338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8101013" y="1557338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</a:p>
        </p:txBody>
      </p:sp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6227763" y="1557338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</a:p>
        </p:txBody>
      </p:sp>
      <p:graphicFrame>
        <p:nvGraphicFramePr>
          <p:cNvPr id="267286" name="Object 22"/>
          <p:cNvGraphicFramePr>
            <a:graphicFrameLocks noChangeAspect="1"/>
          </p:cNvGraphicFramePr>
          <p:nvPr/>
        </p:nvGraphicFramePr>
        <p:xfrm>
          <a:off x="109538" y="5805488"/>
          <a:ext cx="88550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Rovnice" r:id="rId5" imgW="5003800" imgH="457200" progId="Equation.3">
                  <p:embed/>
                </p:oleObj>
              </mc:Choice>
              <mc:Fallback>
                <p:oleObj name="Rovnice" r:id="rId5" imgW="500380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5805488"/>
                        <a:ext cx="8855075" cy="811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87" name="Text Box 23"/>
          <p:cNvSpPr txBox="1">
            <a:spLocks noChangeArrowheads="1"/>
          </p:cNvSpPr>
          <p:nvPr/>
        </p:nvSpPr>
        <p:spPr bwMode="auto">
          <a:xfrm>
            <a:off x="5652319" y="338432"/>
            <a:ext cx="3240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Simulace</a:t>
            </a:r>
            <a:r>
              <a:rPr lang="cs-CZ" altLang="cs-CZ" sz="2000" b="1" dirty="0"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–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7"/>
              </a:rPr>
              <a:t>síla1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8"/>
              </a:rPr>
              <a:t>síla 2</a:t>
            </a:r>
            <a:endParaRPr lang="cs-CZ" altLang="cs-CZ" sz="2000" b="1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7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7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7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  <p:bldP spid="267273" grpId="0" animBg="1"/>
      <p:bldP spid="267274" grpId="0" animBg="1"/>
      <p:bldP spid="267280" grpId="0" animBg="1"/>
      <p:bldP spid="2672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23281" y="188640"/>
            <a:ext cx="4968875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</a:t>
            </a:r>
            <a:endParaRPr lang="cs-CZ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79512" y="1268760"/>
            <a:ext cx="871378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Jak velkou silou na sebe působí 2 náboje, které jsou ve vzdálenosti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cm. Náboj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 0,15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µC, náboj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 -23nC. Prostředí je vzduch. (F=1,4mN)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Na 2 náboje působí síla 56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mN.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Náboj Q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je 250nC a oba náboje jsou od sebe vzdáleny 8 cm. Prostředí je minerální olej s relativní permitivitou 2,5. (Q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0,4 µC)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Určete vzdálenost mezi 2 stejnými náboji (Q=35nC), jestliže na ně na vzduchu působí síla 5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mN.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(r=47mm) 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4.	Vypočítejte velikost náboje Q1, je-li náboj Q2 150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nC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síla mezi náboji 3,4N. Vzdálenost mezi náboji je 10 cm, prostředí</a:t>
            </a:r>
          </a:p>
          <a:p>
            <a:pPr marL="357188" indent="-357188" algn="l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a) vzduch</a:t>
            </a:r>
          </a:p>
          <a:p>
            <a:pPr marL="357188" indent="-357188" algn="l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b) minerální olej, relativní permitivita je 3,5.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24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7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7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Veličiny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3"/>
              </a:rPr>
              <a:t>Intenzita elektrického pole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E	(V/m)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slouží k vyjádření silových účinků na náboj v elektrickém poli.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179388" y="2924175"/>
            <a:ext cx="878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Intenzita elektrického pole je vektor, směr je dán působením síly na kladný jednotkový náboj 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2195513" y="4367213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cs-CZ" altLang="cs-CZ" b="1" baseline="-2500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68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196110"/>
              </p:ext>
            </p:extLst>
          </p:nvPr>
        </p:nvGraphicFramePr>
        <p:xfrm>
          <a:off x="2962275" y="2060575"/>
          <a:ext cx="43386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1" name="Rovnice" r:id="rId4" imgW="2273040" imgH="393480" progId="Equation.3">
                  <p:embed/>
                </p:oleObj>
              </mc:Choice>
              <mc:Fallback>
                <p:oleObj name="Rovnice" r:id="rId4" imgW="22730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2060575"/>
                        <a:ext cx="4338638" cy="752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6" name="Oval 8"/>
          <p:cNvSpPr>
            <a:spLocks noChangeArrowheads="1"/>
          </p:cNvSpPr>
          <p:nvPr/>
        </p:nvSpPr>
        <p:spPr bwMode="auto">
          <a:xfrm>
            <a:off x="684213" y="5176838"/>
            <a:ext cx="576262" cy="57626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8297" name="Oval 9"/>
          <p:cNvSpPr>
            <a:spLocks noChangeAspect="1" noChangeArrowheads="1"/>
          </p:cNvSpPr>
          <p:nvPr/>
        </p:nvSpPr>
        <p:spPr bwMode="auto">
          <a:xfrm>
            <a:off x="1692275" y="4564063"/>
            <a:ext cx="280988" cy="280987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8298" name="Line 10"/>
          <p:cNvSpPr>
            <a:spLocks noChangeShapeType="1"/>
          </p:cNvSpPr>
          <p:nvPr/>
        </p:nvSpPr>
        <p:spPr bwMode="auto">
          <a:xfrm flipV="1">
            <a:off x="1187450" y="4816475"/>
            <a:ext cx="504825" cy="4318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299" name="Line 11"/>
          <p:cNvSpPr>
            <a:spLocks noChangeShapeType="1"/>
          </p:cNvSpPr>
          <p:nvPr/>
        </p:nvSpPr>
        <p:spPr bwMode="auto">
          <a:xfrm flipV="1">
            <a:off x="1943100" y="4222750"/>
            <a:ext cx="468313" cy="4016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00" name="Line 12"/>
          <p:cNvSpPr>
            <a:spLocks noChangeShapeType="1"/>
          </p:cNvSpPr>
          <p:nvPr/>
        </p:nvSpPr>
        <p:spPr bwMode="auto">
          <a:xfrm flipV="1">
            <a:off x="1908175" y="3860800"/>
            <a:ext cx="863600" cy="7397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2555875" y="3952875"/>
            <a:ext cx="242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1258888" y="5445125"/>
            <a:ext cx="269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4886325" y="4581525"/>
            <a:ext cx="242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04" name="Oval 16"/>
          <p:cNvSpPr>
            <a:spLocks noChangeArrowheads="1"/>
          </p:cNvSpPr>
          <p:nvPr/>
        </p:nvSpPr>
        <p:spPr bwMode="auto">
          <a:xfrm>
            <a:off x="3635375" y="5924550"/>
            <a:ext cx="576263" cy="576263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8305" name="Oval 17"/>
          <p:cNvSpPr>
            <a:spLocks noChangeAspect="1" noChangeArrowheads="1"/>
          </p:cNvSpPr>
          <p:nvPr/>
        </p:nvSpPr>
        <p:spPr bwMode="auto">
          <a:xfrm>
            <a:off x="4643438" y="5357813"/>
            <a:ext cx="280987" cy="280987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8306" name="Line 18"/>
          <p:cNvSpPr>
            <a:spLocks noChangeShapeType="1"/>
          </p:cNvSpPr>
          <p:nvPr/>
        </p:nvSpPr>
        <p:spPr bwMode="auto">
          <a:xfrm flipV="1">
            <a:off x="4138613" y="5610225"/>
            <a:ext cx="504825" cy="4318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4813300" y="4365625"/>
            <a:ext cx="85725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 flipV="1">
            <a:off x="4859338" y="4654550"/>
            <a:ext cx="863600" cy="7397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09" name="Text Box 21"/>
          <p:cNvSpPr txBox="1">
            <a:spLocks noChangeArrowheads="1"/>
          </p:cNvSpPr>
          <p:nvPr/>
        </p:nvSpPr>
        <p:spPr bwMode="auto">
          <a:xfrm>
            <a:off x="5507038" y="4746625"/>
            <a:ext cx="33880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10" name="Text Box 22"/>
          <p:cNvSpPr txBox="1">
            <a:spLocks noChangeArrowheads="1"/>
          </p:cNvSpPr>
          <p:nvPr/>
        </p:nvSpPr>
        <p:spPr bwMode="auto">
          <a:xfrm>
            <a:off x="5003800" y="5157788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11" name="Oval 23"/>
          <p:cNvSpPr>
            <a:spLocks noChangeArrowheads="1"/>
          </p:cNvSpPr>
          <p:nvPr/>
        </p:nvSpPr>
        <p:spPr bwMode="auto">
          <a:xfrm>
            <a:off x="6469063" y="5924550"/>
            <a:ext cx="576262" cy="576263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268312" name="Line 24"/>
          <p:cNvSpPr>
            <a:spLocks noChangeShapeType="1"/>
          </p:cNvSpPr>
          <p:nvPr/>
        </p:nvSpPr>
        <p:spPr bwMode="auto">
          <a:xfrm flipH="1" flipV="1">
            <a:off x="4886325" y="5518150"/>
            <a:ext cx="1584325" cy="576263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13" name="Line 25"/>
          <p:cNvSpPr>
            <a:spLocks noChangeShapeType="1"/>
          </p:cNvSpPr>
          <p:nvPr/>
        </p:nvSpPr>
        <p:spPr bwMode="auto">
          <a:xfrm flipH="1" flipV="1">
            <a:off x="3949700" y="5184775"/>
            <a:ext cx="720725" cy="26193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14" name="Text Box 26"/>
          <p:cNvSpPr txBox="1">
            <a:spLocks noChangeArrowheads="1"/>
          </p:cNvSpPr>
          <p:nvPr/>
        </p:nvSpPr>
        <p:spPr bwMode="auto">
          <a:xfrm>
            <a:off x="3949700" y="5230813"/>
            <a:ext cx="33880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15" name="Text Box 27"/>
          <p:cNvSpPr txBox="1">
            <a:spLocks noChangeArrowheads="1"/>
          </p:cNvSpPr>
          <p:nvPr/>
        </p:nvSpPr>
        <p:spPr bwMode="auto">
          <a:xfrm>
            <a:off x="4237038" y="6219825"/>
            <a:ext cx="36605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16" name="Text Box 28"/>
          <p:cNvSpPr txBox="1">
            <a:spLocks noChangeArrowheads="1"/>
          </p:cNvSpPr>
          <p:nvPr/>
        </p:nvSpPr>
        <p:spPr bwMode="auto">
          <a:xfrm>
            <a:off x="7045325" y="6219825"/>
            <a:ext cx="36605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17" name="Line 29"/>
          <p:cNvSpPr>
            <a:spLocks noChangeShapeType="1"/>
          </p:cNvSpPr>
          <p:nvPr/>
        </p:nvSpPr>
        <p:spPr bwMode="auto">
          <a:xfrm flipV="1">
            <a:off x="3949700" y="4376738"/>
            <a:ext cx="936625" cy="801687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18" name="Line 30"/>
          <p:cNvSpPr>
            <a:spLocks noChangeShapeType="1"/>
          </p:cNvSpPr>
          <p:nvPr/>
        </p:nvSpPr>
        <p:spPr bwMode="auto">
          <a:xfrm flipH="1" flipV="1">
            <a:off x="4922838" y="4392613"/>
            <a:ext cx="720725" cy="261937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19" name="Text Box 31"/>
          <p:cNvSpPr txBox="1">
            <a:spLocks noChangeArrowheads="1"/>
          </p:cNvSpPr>
          <p:nvPr/>
        </p:nvSpPr>
        <p:spPr bwMode="auto">
          <a:xfrm>
            <a:off x="4597400" y="3933825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cs-CZ" altLang="cs-CZ" b="1" baseline="-2500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8320" name="Line 32"/>
          <p:cNvSpPr>
            <a:spLocks noChangeShapeType="1"/>
          </p:cNvSpPr>
          <p:nvPr/>
        </p:nvSpPr>
        <p:spPr bwMode="auto">
          <a:xfrm rot="21540000" flipV="1">
            <a:off x="4741863" y="3933825"/>
            <a:ext cx="169862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8321" name="Text Box 33"/>
          <p:cNvSpPr txBox="1">
            <a:spLocks noChangeArrowheads="1"/>
          </p:cNvSpPr>
          <p:nvPr/>
        </p:nvSpPr>
        <p:spPr bwMode="auto">
          <a:xfrm>
            <a:off x="142875" y="6021388"/>
            <a:ext cx="2916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Směr síly a intenzity od bodového náboje</a:t>
            </a:r>
          </a:p>
        </p:txBody>
      </p:sp>
      <p:sp>
        <p:nvSpPr>
          <p:cNvPr id="268322" name="Text Box 34"/>
          <p:cNvSpPr txBox="1">
            <a:spLocks noChangeArrowheads="1"/>
          </p:cNvSpPr>
          <p:nvPr/>
        </p:nvSpPr>
        <p:spPr bwMode="auto">
          <a:xfrm>
            <a:off x="5364163" y="3500438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Výsledný směr síly a intenzity od dvou nábojů</a:t>
            </a:r>
          </a:p>
        </p:txBody>
      </p:sp>
      <p:sp>
        <p:nvSpPr>
          <p:cNvPr id="268323" name="Text Box 35"/>
          <p:cNvSpPr txBox="1">
            <a:spLocks noChangeArrowheads="1"/>
          </p:cNvSpPr>
          <p:nvPr/>
        </p:nvSpPr>
        <p:spPr bwMode="auto">
          <a:xfrm>
            <a:off x="6516688" y="4976813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vektorový součet !</a:t>
            </a:r>
          </a:p>
        </p:txBody>
      </p:sp>
      <p:graphicFrame>
        <p:nvGraphicFramePr>
          <p:cNvPr id="268324" name="Object 36"/>
          <p:cNvGraphicFramePr>
            <a:graphicFrameLocks noChangeAspect="1"/>
          </p:cNvGraphicFramePr>
          <p:nvPr/>
        </p:nvGraphicFramePr>
        <p:xfrm>
          <a:off x="6804025" y="4302125"/>
          <a:ext cx="16557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" name="Rovnice" r:id="rId6" imgW="761669" imgH="368140" progId="Equation.3">
                  <p:embed/>
                </p:oleObj>
              </mc:Choice>
              <mc:Fallback>
                <p:oleObj name="Rovnice" r:id="rId6" imgW="761669" imgH="3681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9630"/>
                      <a:stretch>
                        <a:fillRect/>
                      </a:stretch>
                    </p:blipFill>
                    <p:spPr bwMode="auto">
                      <a:xfrm>
                        <a:off x="6804025" y="4302125"/>
                        <a:ext cx="1655763" cy="584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25" name="Text Box 37"/>
          <p:cNvSpPr txBox="1">
            <a:spLocks noChangeArrowheads="1"/>
          </p:cNvSpPr>
          <p:nvPr/>
        </p:nvSpPr>
        <p:spPr bwMode="auto">
          <a:xfrm>
            <a:off x="1908175" y="4652963"/>
            <a:ext cx="2698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6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6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6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6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6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6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  <p:bldP spid="268294" grpId="0"/>
      <p:bldP spid="268296" grpId="0" animBg="1"/>
      <p:bldP spid="268297" grpId="0" animBg="1"/>
      <p:bldP spid="268301" grpId="0"/>
      <p:bldP spid="268302" grpId="0"/>
      <p:bldP spid="268303" grpId="0"/>
      <p:bldP spid="268304" grpId="0" animBg="1"/>
      <p:bldP spid="268305" grpId="0" animBg="1"/>
      <p:bldP spid="268309" grpId="0"/>
      <p:bldP spid="268310" grpId="0"/>
      <p:bldP spid="268311" grpId="0" animBg="1"/>
      <p:bldP spid="268314" grpId="0"/>
      <p:bldP spid="268315" grpId="0"/>
      <p:bldP spid="268316" grpId="0"/>
      <p:bldP spid="268319" grpId="0"/>
      <p:bldP spid="268321" grpId="0"/>
      <p:bldP spid="268322" grpId="0"/>
      <p:bldP spid="268323" grpId="0"/>
      <p:bldP spid="2683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424863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Intenzita elektrického pole </a:t>
            </a:r>
            <a:endParaRPr lang="cs-CZ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539750" y="5013325"/>
            <a:ext cx="316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 eaLnBrk="0" hangingPunct="0"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	-	kladný jednotkový náboj</a:t>
            </a:r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684213" y="2276475"/>
            <a:ext cx="3097212" cy="2209800"/>
            <a:chOff x="566" y="2371"/>
            <a:chExt cx="1951" cy="1392"/>
          </a:xfrm>
        </p:grpSpPr>
        <p:sp>
          <p:nvSpPr>
            <p:cNvPr id="11302" name="Oval 5"/>
            <p:cNvSpPr>
              <a:spLocks noChangeArrowheads="1"/>
            </p:cNvSpPr>
            <p:nvPr/>
          </p:nvSpPr>
          <p:spPr bwMode="auto">
            <a:xfrm>
              <a:off x="566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11303" name="Oval 6"/>
            <p:cNvSpPr>
              <a:spLocks noChangeArrowheads="1"/>
            </p:cNvSpPr>
            <p:nvPr/>
          </p:nvSpPr>
          <p:spPr bwMode="auto">
            <a:xfrm>
              <a:off x="2154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69319" name="Freeform 7"/>
            <p:cNvSpPr>
              <a:spLocks/>
            </p:cNvSpPr>
            <p:nvPr/>
          </p:nvSpPr>
          <p:spPr bwMode="auto">
            <a:xfrm>
              <a:off x="930" y="3067"/>
              <a:ext cx="1179" cy="1"/>
            </a:xfrm>
            <a:custGeom>
              <a:avLst/>
              <a:gdLst>
                <a:gd name="T0" fmla="*/ 0 w 1179"/>
                <a:gd name="T1" fmla="*/ 0 h 1"/>
                <a:gd name="T2" fmla="*/ 1179 w 1179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79" h="1">
                  <a:moveTo>
                    <a:pt x="0" y="0"/>
                  </a:moveTo>
                  <a:cubicBezTo>
                    <a:pt x="491" y="0"/>
                    <a:pt x="983" y="0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0" name="Freeform 8"/>
            <p:cNvSpPr>
              <a:spLocks/>
            </p:cNvSpPr>
            <p:nvPr/>
          </p:nvSpPr>
          <p:spPr bwMode="auto">
            <a:xfrm>
              <a:off x="900" y="2780"/>
              <a:ext cx="1272" cy="242"/>
            </a:xfrm>
            <a:custGeom>
              <a:avLst/>
              <a:gdLst>
                <a:gd name="T0" fmla="*/ 30 w 1272"/>
                <a:gd name="T1" fmla="*/ 242 h 242"/>
                <a:gd name="T2" fmla="*/ 30 w 1272"/>
                <a:gd name="T3" fmla="*/ 196 h 242"/>
                <a:gd name="T4" fmla="*/ 211 w 1272"/>
                <a:gd name="T5" fmla="*/ 106 h 242"/>
                <a:gd name="T6" fmla="*/ 483 w 1272"/>
                <a:gd name="T7" fmla="*/ 15 h 242"/>
                <a:gd name="T8" fmla="*/ 846 w 1272"/>
                <a:gd name="T9" fmla="*/ 15 h 242"/>
                <a:gd name="T10" fmla="*/ 1099 w 1272"/>
                <a:gd name="T11" fmla="*/ 93 h 242"/>
                <a:gd name="T12" fmla="*/ 1272 w 1272"/>
                <a:gd name="T13" fmla="*/ 19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2" h="242">
                  <a:moveTo>
                    <a:pt x="30" y="242"/>
                  </a:moveTo>
                  <a:cubicBezTo>
                    <a:pt x="15" y="230"/>
                    <a:pt x="0" y="219"/>
                    <a:pt x="30" y="196"/>
                  </a:cubicBezTo>
                  <a:cubicBezTo>
                    <a:pt x="60" y="173"/>
                    <a:pt x="136" y="136"/>
                    <a:pt x="211" y="106"/>
                  </a:cubicBezTo>
                  <a:cubicBezTo>
                    <a:pt x="286" y="76"/>
                    <a:pt x="377" y="30"/>
                    <a:pt x="483" y="15"/>
                  </a:cubicBezTo>
                  <a:cubicBezTo>
                    <a:pt x="589" y="0"/>
                    <a:pt x="743" y="2"/>
                    <a:pt x="846" y="15"/>
                  </a:cubicBezTo>
                  <a:cubicBezTo>
                    <a:pt x="949" y="28"/>
                    <a:pt x="1028" y="63"/>
                    <a:pt x="1099" y="93"/>
                  </a:cubicBezTo>
                  <a:cubicBezTo>
                    <a:pt x="1170" y="123"/>
                    <a:pt x="1236" y="175"/>
                    <a:pt x="1272" y="19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1" name="Freeform 9"/>
            <p:cNvSpPr>
              <a:spLocks/>
            </p:cNvSpPr>
            <p:nvPr/>
          </p:nvSpPr>
          <p:spPr bwMode="auto">
            <a:xfrm>
              <a:off x="909" y="3143"/>
              <a:ext cx="1269" cy="242"/>
            </a:xfrm>
            <a:custGeom>
              <a:avLst/>
              <a:gdLst>
                <a:gd name="T0" fmla="*/ 1239 w 1269"/>
                <a:gd name="T1" fmla="*/ 0 h 242"/>
                <a:gd name="T2" fmla="*/ 1239 w 1269"/>
                <a:gd name="T3" fmla="*/ 46 h 242"/>
                <a:gd name="T4" fmla="*/ 1058 w 1269"/>
                <a:gd name="T5" fmla="*/ 136 h 242"/>
                <a:gd name="T6" fmla="*/ 786 w 1269"/>
                <a:gd name="T7" fmla="*/ 227 h 242"/>
                <a:gd name="T8" fmla="*/ 423 w 1269"/>
                <a:gd name="T9" fmla="*/ 227 h 242"/>
                <a:gd name="T10" fmla="*/ 170 w 1269"/>
                <a:gd name="T11" fmla="*/ 149 h 242"/>
                <a:gd name="T12" fmla="*/ 0 w 1269"/>
                <a:gd name="T13" fmla="*/ 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9" h="242">
                  <a:moveTo>
                    <a:pt x="1239" y="0"/>
                  </a:moveTo>
                  <a:cubicBezTo>
                    <a:pt x="1254" y="12"/>
                    <a:pt x="1269" y="23"/>
                    <a:pt x="1239" y="46"/>
                  </a:cubicBezTo>
                  <a:cubicBezTo>
                    <a:pt x="1209" y="69"/>
                    <a:pt x="1133" y="106"/>
                    <a:pt x="1058" y="136"/>
                  </a:cubicBezTo>
                  <a:cubicBezTo>
                    <a:pt x="983" y="166"/>
                    <a:pt x="892" y="212"/>
                    <a:pt x="786" y="227"/>
                  </a:cubicBezTo>
                  <a:cubicBezTo>
                    <a:pt x="680" y="242"/>
                    <a:pt x="526" y="240"/>
                    <a:pt x="423" y="227"/>
                  </a:cubicBezTo>
                  <a:cubicBezTo>
                    <a:pt x="320" y="214"/>
                    <a:pt x="240" y="183"/>
                    <a:pt x="170" y="149"/>
                  </a:cubicBezTo>
                  <a:cubicBezTo>
                    <a:pt x="100" y="115"/>
                    <a:pt x="35" y="48"/>
                    <a:pt x="0" y="22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2" name="Freeform 10"/>
            <p:cNvSpPr>
              <a:spLocks/>
            </p:cNvSpPr>
            <p:nvPr/>
          </p:nvSpPr>
          <p:spPr bwMode="auto">
            <a:xfrm>
              <a:off x="884" y="2371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3" name="Freeform 11"/>
            <p:cNvSpPr>
              <a:spLocks/>
            </p:cNvSpPr>
            <p:nvPr/>
          </p:nvSpPr>
          <p:spPr bwMode="auto">
            <a:xfrm rot="10800000">
              <a:off x="839" y="3249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269324" name="Group 12"/>
          <p:cNvGrpSpPr>
            <a:grpSpLocks/>
          </p:cNvGrpSpPr>
          <p:nvPr/>
        </p:nvGrpSpPr>
        <p:grpSpPr bwMode="auto">
          <a:xfrm>
            <a:off x="5580063" y="2133600"/>
            <a:ext cx="2808287" cy="2519363"/>
            <a:chOff x="3516" y="2364"/>
            <a:chExt cx="997" cy="1587"/>
          </a:xfrm>
        </p:grpSpPr>
        <p:sp>
          <p:nvSpPr>
            <p:cNvPr id="11292" name="Rectangle 13"/>
            <p:cNvSpPr>
              <a:spLocks noChangeArrowheads="1"/>
            </p:cNvSpPr>
            <p:nvPr/>
          </p:nvSpPr>
          <p:spPr bwMode="auto">
            <a:xfrm>
              <a:off x="3516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11293" name="Rectangle 14"/>
            <p:cNvSpPr>
              <a:spLocks noChangeArrowheads="1"/>
            </p:cNvSpPr>
            <p:nvPr/>
          </p:nvSpPr>
          <p:spPr bwMode="auto">
            <a:xfrm>
              <a:off x="4377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69327" name="Line 15"/>
            <p:cNvSpPr>
              <a:spLocks noChangeShapeType="1"/>
            </p:cNvSpPr>
            <p:nvPr/>
          </p:nvSpPr>
          <p:spPr bwMode="auto">
            <a:xfrm>
              <a:off x="3651" y="256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8" name="Line 16"/>
            <p:cNvSpPr>
              <a:spLocks noChangeShapeType="1"/>
            </p:cNvSpPr>
            <p:nvPr/>
          </p:nvSpPr>
          <p:spPr bwMode="auto">
            <a:xfrm>
              <a:off x="3651" y="2750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29" name="Line 17"/>
            <p:cNvSpPr>
              <a:spLocks noChangeShapeType="1"/>
            </p:cNvSpPr>
            <p:nvPr/>
          </p:nvSpPr>
          <p:spPr bwMode="auto">
            <a:xfrm>
              <a:off x="3651" y="2931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30" name="Line 18"/>
            <p:cNvSpPr>
              <a:spLocks noChangeShapeType="1"/>
            </p:cNvSpPr>
            <p:nvPr/>
          </p:nvSpPr>
          <p:spPr bwMode="auto">
            <a:xfrm>
              <a:off x="3651" y="3113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31" name="Line 19"/>
            <p:cNvSpPr>
              <a:spLocks noChangeShapeType="1"/>
            </p:cNvSpPr>
            <p:nvPr/>
          </p:nvSpPr>
          <p:spPr bwMode="auto">
            <a:xfrm>
              <a:off x="3651" y="3294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32" name="Line 20"/>
            <p:cNvSpPr>
              <a:spLocks noChangeShapeType="1"/>
            </p:cNvSpPr>
            <p:nvPr/>
          </p:nvSpPr>
          <p:spPr bwMode="auto">
            <a:xfrm>
              <a:off x="3651" y="3475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33" name="Line 21"/>
            <p:cNvSpPr>
              <a:spLocks noChangeShapeType="1"/>
            </p:cNvSpPr>
            <p:nvPr/>
          </p:nvSpPr>
          <p:spPr bwMode="auto">
            <a:xfrm>
              <a:off x="3651" y="3657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9334" name="Line 22"/>
            <p:cNvSpPr>
              <a:spLocks noChangeShapeType="1"/>
            </p:cNvSpPr>
            <p:nvPr/>
          </p:nvSpPr>
          <p:spPr bwMode="auto">
            <a:xfrm>
              <a:off x="3651" y="383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69335" name="Text Box 23"/>
          <p:cNvSpPr txBox="1">
            <a:spLocks noChangeArrowheads="1"/>
          </p:cNvSpPr>
          <p:nvPr/>
        </p:nvSpPr>
        <p:spPr bwMode="auto">
          <a:xfrm>
            <a:off x="1187450" y="1052513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nehomogenní pole</a:t>
            </a:r>
          </a:p>
        </p:txBody>
      </p:sp>
      <p:sp>
        <p:nvSpPr>
          <p:cNvPr id="269336" name="Text Box 24"/>
          <p:cNvSpPr txBox="1">
            <a:spLocks noChangeArrowheads="1"/>
          </p:cNvSpPr>
          <p:nvPr/>
        </p:nvSpPr>
        <p:spPr bwMode="auto">
          <a:xfrm>
            <a:off x="5759450" y="981075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homogenní pole</a:t>
            </a:r>
          </a:p>
        </p:txBody>
      </p:sp>
      <p:sp>
        <p:nvSpPr>
          <p:cNvPr id="269337" name="Oval 25"/>
          <p:cNvSpPr>
            <a:spLocks noChangeArrowheads="1"/>
          </p:cNvSpPr>
          <p:nvPr/>
        </p:nvSpPr>
        <p:spPr bwMode="auto">
          <a:xfrm>
            <a:off x="1476375" y="2492375"/>
            <a:ext cx="215900" cy="215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/>
        </p:spPr>
        <p:txBody>
          <a:bodyPr wrap="none" lIns="36000" tIns="36000" rIns="36000" bIns="36000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effectLst/>
              </a:rPr>
              <a:t>+</a:t>
            </a:r>
          </a:p>
        </p:txBody>
      </p:sp>
      <p:sp>
        <p:nvSpPr>
          <p:cNvPr id="269338" name="Line 26"/>
          <p:cNvSpPr>
            <a:spLocks noChangeShapeType="1"/>
          </p:cNvSpPr>
          <p:nvPr/>
        </p:nvSpPr>
        <p:spPr bwMode="auto">
          <a:xfrm flipV="1">
            <a:off x="1654175" y="1989138"/>
            <a:ext cx="576263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39" name="Text Box 27"/>
          <p:cNvSpPr txBox="1">
            <a:spLocks noChangeArrowheads="1"/>
          </p:cNvSpPr>
          <p:nvPr/>
        </p:nvSpPr>
        <p:spPr bwMode="auto">
          <a:xfrm>
            <a:off x="1476375" y="2043113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cs-CZ" altLang="cs-CZ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40" name="Text Box 28"/>
          <p:cNvSpPr txBox="1">
            <a:spLocks noChangeArrowheads="1"/>
          </p:cNvSpPr>
          <p:nvPr/>
        </p:nvSpPr>
        <p:spPr bwMode="auto">
          <a:xfrm>
            <a:off x="1247775" y="2330450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41" name="Oval 29"/>
          <p:cNvSpPr>
            <a:spLocks noChangeArrowheads="1"/>
          </p:cNvSpPr>
          <p:nvPr/>
        </p:nvSpPr>
        <p:spPr bwMode="auto">
          <a:xfrm>
            <a:off x="2555875" y="2276475"/>
            <a:ext cx="215900" cy="215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/>
        </p:spPr>
        <p:txBody>
          <a:bodyPr wrap="none" lIns="36000" tIns="36000" rIns="36000" bIns="36000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effectLst/>
              </a:rPr>
              <a:t>+</a:t>
            </a:r>
          </a:p>
        </p:txBody>
      </p:sp>
      <p:sp>
        <p:nvSpPr>
          <p:cNvPr id="269342" name="Line 30"/>
          <p:cNvSpPr>
            <a:spLocks noChangeShapeType="1"/>
          </p:cNvSpPr>
          <p:nvPr/>
        </p:nvSpPr>
        <p:spPr bwMode="auto">
          <a:xfrm rot="4500000" flipV="1">
            <a:off x="2806701" y="2384425"/>
            <a:ext cx="576262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43" name="Text Box 31"/>
          <p:cNvSpPr txBox="1">
            <a:spLocks noChangeArrowheads="1"/>
          </p:cNvSpPr>
          <p:nvPr/>
        </p:nvSpPr>
        <p:spPr bwMode="auto">
          <a:xfrm>
            <a:off x="3132138" y="2349500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cs-CZ" altLang="cs-CZ" b="1" baseline="-2500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44" name="Oval 32"/>
          <p:cNvSpPr>
            <a:spLocks noChangeArrowheads="1"/>
          </p:cNvSpPr>
          <p:nvPr/>
        </p:nvSpPr>
        <p:spPr bwMode="auto">
          <a:xfrm>
            <a:off x="6300788" y="2925763"/>
            <a:ext cx="215900" cy="215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/>
        </p:spPr>
        <p:txBody>
          <a:bodyPr wrap="none" lIns="36000" tIns="36000" rIns="36000" bIns="36000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effectLst/>
              </a:rPr>
              <a:t>+</a:t>
            </a:r>
          </a:p>
        </p:txBody>
      </p:sp>
      <p:sp>
        <p:nvSpPr>
          <p:cNvPr id="269345" name="Line 33"/>
          <p:cNvSpPr>
            <a:spLocks noChangeShapeType="1"/>
          </p:cNvSpPr>
          <p:nvPr/>
        </p:nvSpPr>
        <p:spPr bwMode="auto">
          <a:xfrm rot="4500000" flipV="1">
            <a:off x="6930231" y="2580482"/>
            <a:ext cx="250825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46" name="Text Box 34"/>
          <p:cNvSpPr txBox="1">
            <a:spLocks noChangeArrowheads="1"/>
          </p:cNvSpPr>
          <p:nvPr/>
        </p:nvSpPr>
        <p:spPr bwMode="auto">
          <a:xfrm>
            <a:off x="7164388" y="3051175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cs-CZ" altLang="cs-CZ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47" name="Line 35"/>
          <p:cNvSpPr>
            <a:spLocks noChangeShapeType="1"/>
          </p:cNvSpPr>
          <p:nvPr/>
        </p:nvSpPr>
        <p:spPr bwMode="auto">
          <a:xfrm rot="4500000" flipV="1">
            <a:off x="6697663" y="2730500"/>
            <a:ext cx="125412" cy="503238"/>
          </a:xfrm>
          <a:prstGeom prst="line">
            <a:avLst/>
          </a:prstGeom>
          <a:noFill/>
          <a:ln w="2540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48" name="Text Box 36"/>
          <p:cNvSpPr txBox="1">
            <a:spLocks noChangeArrowheads="1"/>
          </p:cNvSpPr>
          <p:nvPr/>
        </p:nvSpPr>
        <p:spPr bwMode="auto">
          <a:xfrm>
            <a:off x="7019925" y="2690813"/>
            <a:ext cx="242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endParaRPr lang="cs-CZ" altLang="cs-CZ" b="1" baseline="-25000" dirty="0">
              <a:solidFill>
                <a:schemeClr val="bg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49" name="Text Box 37"/>
          <p:cNvSpPr txBox="1">
            <a:spLocks noChangeArrowheads="1"/>
          </p:cNvSpPr>
          <p:nvPr/>
        </p:nvSpPr>
        <p:spPr bwMode="auto">
          <a:xfrm>
            <a:off x="4392613" y="4715090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homogenním poli je intenzita (E) konstantní a platí: </a:t>
            </a:r>
          </a:p>
        </p:txBody>
      </p:sp>
      <p:graphicFrame>
        <p:nvGraphicFramePr>
          <p:cNvPr id="269351" name="Object 39"/>
          <p:cNvGraphicFramePr>
            <a:graphicFrameLocks noChangeAspect="1"/>
          </p:cNvGraphicFramePr>
          <p:nvPr/>
        </p:nvGraphicFramePr>
        <p:xfrm>
          <a:off x="5867400" y="5589588"/>
          <a:ext cx="2592388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Rovnice" r:id="rId3" imgW="1143000" imgH="419100" progId="Equation.3">
                  <p:embed/>
                </p:oleObj>
              </mc:Choice>
              <mc:Fallback>
                <p:oleObj name="Rovnice" r:id="rId3" imgW="1143000" imgH="4191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589588"/>
                        <a:ext cx="2592388" cy="9509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2" name="Line 40"/>
          <p:cNvSpPr>
            <a:spLocks noChangeShapeType="1"/>
          </p:cNvSpPr>
          <p:nvPr/>
        </p:nvSpPr>
        <p:spPr bwMode="auto">
          <a:xfrm>
            <a:off x="5976938" y="1844675"/>
            <a:ext cx="0" cy="288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53" name="Line 41"/>
          <p:cNvSpPr>
            <a:spLocks noChangeShapeType="1"/>
          </p:cNvSpPr>
          <p:nvPr/>
        </p:nvSpPr>
        <p:spPr bwMode="auto">
          <a:xfrm>
            <a:off x="7993063" y="1844675"/>
            <a:ext cx="0" cy="288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54" name="Line 42"/>
          <p:cNvSpPr>
            <a:spLocks noChangeShapeType="1"/>
          </p:cNvSpPr>
          <p:nvPr/>
        </p:nvSpPr>
        <p:spPr bwMode="auto">
          <a:xfrm>
            <a:off x="5976938" y="1844675"/>
            <a:ext cx="2016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55" name="Text Box 43"/>
          <p:cNvSpPr txBox="1">
            <a:spLocks noChangeArrowheads="1"/>
          </p:cNvSpPr>
          <p:nvPr/>
        </p:nvSpPr>
        <p:spPr bwMode="auto">
          <a:xfrm>
            <a:off x="6877050" y="1466850"/>
            <a:ext cx="142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endParaRPr lang="cs-CZ" altLang="cs-CZ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9356" name="Line 44"/>
          <p:cNvSpPr>
            <a:spLocks noChangeShapeType="1"/>
          </p:cNvSpPr>
          <p:nvPr/>
        </p:nvSpPr>
        <p:spPr bwMode="auto">
          <a:xfrm flipV="1">
            <a:off x="1600200" y="1816100"/>
            <a:ext cx="757238" cy="661988"/>
          </a:xfrm>
          <a:prstGeom prst="line">
            <a:avLst/>
          </a:prstGeom>
          <a:noFill/>
          <a:ln w="2540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9357" name="Text Box 45"/>
          <p:cNvSpPr txBox="1">
            <a:spLocks noChangeArrowheads="1"/>
          </p:cNvSpPr>
          <p:nvPr/>
        </p:nvSpPr>
        <p:spPr bwMode="auto">
          <a:xfrm>
            <a:off x="2039938" y="1557338"/>
            <a:ext cx="242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endParaRPr lang="cs-CZ" altLang="cs-CZ" b="1" baseline="-25000" dirty="0">
              <a:solidFill>
                <a:schemeClr val="bg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9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  <p:bldP spid="269337" grpId="0" animBg="1"/>
      <p:bldP spid="269339" grpId="0"/>
      <p:bldP spid="269340" grpId="0"/>
      <p:bldP spid="269341" grpId="0" animBg="1"/>
      <p:bldP spid="269343" grpId="0"/>
      <p:bldP spid="269344" grpId="0" animBg="1"/>
      <p:bldP spid="269346" grpId="0"/>
      <p:bldP spid="269348" grpId="0"/>
      <p:bldP spid="269355" grpId="0"/>
      <p:bldP spid="2693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6624638" cy="6477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Intenzita elektrického pole </a:t>
            </a:r>
            <a:endParaRPr lang="cs-CZ" sz="36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70340" name="Group 4"/>
          <p:cNvGrpSpPr>
            <a:grpSpLocks/>
          </p:cNvGrpSpPr>
          <p:nvPr/>
        </p:nvGrpSpPr>
        <p:grpSpPr bwMode="auto">
          <a:xfrm>
            <a:off x="250825" y="3284538"/>
            <a:ext cx="3097213" cy="2209800"/>
            <a:chOff x="566" y="2371"/>
            <a:chExt cx="1951" cy="1392"/>
          </a:xfrm>
        </p:grpSpPr>
        <p:sp>
          <p:nvSpPr>
            <p:cNvPr id="12335" name="Oval 5"/>
            <p:cNvSpPr>
              <a:spLocks noChangeArrowheads="1"/>
            </p:cNvSpPr>
            <p:nvPr/>
          </p:nvSpPr>
          <p:spPr bwMode="auto">
            <a:xfrm>
              <a:off x="566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12336" name="Oval 6"/>
            <p:cNvSpPr>
              <a:spLocks noChangeArrowheads="1"/>
            </p:cNvSpPr>
            <p:nvPr/>
          </p:nvSpPr>
          <p:spPr bwMode="auto">
            <a:xfrm>
              <a:off x="2154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70343" name="Freeform 7"/>
            <p:cNvSpPr>
              <a:spLocks/>
            </p:cNvSpPr>
            <p:nvPr/>
          </p:nvSpPr>
          <p:spPr bwMode="auto">
            <a:xfrm>
              <a:off x="930" y="3067"/>
              <a:ext cx="1179" cy="1"/>
            </a:xfrm>
            <a:custGeom>
              <a:avLst/>
              <a:gdLst>
                <a:gd name="T0" fmla="*/ 0 w 1179"/>
                <a:gd name="T1" fmla="*/ 0 h 1"/>
                <a:gd name="T2" fmla="*/ 1179 w 1179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79" h="1">
                  <a:moveTo>
                    <a:pt x="0" y="0"/>
                  </a:moveTo>
                  <a:cubicBezTo>
                    <a:pt x="491" y="0"/>
                    <a:pt x="983" y="0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44" name="Freeform 8"/>
            <p:cNvSpPr>
              <a:spLocks/>
            </p:cNvSpPr>
            <p:nvPr/>
          </p:nvSpPr>
          <p:spPr bwMode="auto">
            <a:xfrm>
              <a:off x="900" y="2780"/>
              <a:ext cx="1272" cy="242"/>
            </a:xfrm>
            <a:custGeom>
              <a:avLst/>
              <a:gdLst>
                <a:gd name="T0" fmla="*/ 30 w 1272"/>
                <a:gd name="T1" fmla="*/ 242 h 242"/>
                <a:gd name="T2" fmla="*/ 30 w 1272"/>
                <a:gd name="T3" fmla="*/ 196 h 242"/>
                <a:gd name="T4" fmla="*/ 211 w 1272"/>
                <a:gd name="T5" fmla="*/ 106 h 242"/>
                <a:gd name="T6" fmla="*/ 483 w 1272"/>
                <a:gd name="T7" fmla="*/ 15 h 242"/>
                <a:gd name="T8" fmla="*/ 846 w 1272"/>
                <a:gd name="T9" fmla="*/ 15 h 242"/>
                <a:gd name="T10" fmla="*/ 1099 w 1272"/>
                <a:gd name="T11" fmla="*/ 93 h 242"/>
                <a:gd name="T12" fmla="*/ 1272 w 1272"/>
                <a:gd name="T13" fmla="*/ 19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2" h="242">
                  <a:moveTo>
                    <a:pt x="30" y="242"/>
                  </a:moveTo>
                  <a:cubicBezTo>
                    <a:pt x="15" y="230"/>
                    <a:pt x="0" y="219"/>
                    <a:pt x="30" y="196"/>
                  </a:cubicBezTo>
                  <a:cubicBezTo>
                    <a:pt x="60" y="173"/>
                    <a:pt x="136" y="136"/>
                    <a:pt x="211" y="106"/>
                  </a:cubicBezTo>
                  <a:cubicBezTo>
                    <a:pt x="286" y="76"/>
                    <a:pt x="377" y="30"/>
                    <a:pt x="483" y="15"/>
                  </a:cubicBezTo>
                  <a:cubicBezTo>
                    <a:pt x="589" y="0"/>
                    <a:pt x="743" y="2"/>
                    <a:pt x="846" y="15"/>
                  </a:cubicBezTo>
                  <a:cubicBezTo>
                    <a:pt x="949" y="28"/>
                    <a:pt x="1028" y="63"/>
                    <a:pt x="1099" y="93"/>
                  </a:cubicBezTo>
                  <a:cubicBezTo>
                    <a:pt x="1170" y="123"/>
                    <a:pt x="1236" y="175"/>
                    <a:pt x="1272" y="19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45" name="Freeform 9"/>
            <p:cNvSpPr>
              <a:spLocks/>
            </p:cNvSpPr>
            <p:nvPr/>
          </p:nvSpPr>
          <p:spPr bwMode="auto">
            <a:xfrm>
              <a:off x="909" y="3143"/>
              <a:ext cx="1269" cy="242"/>
            </a:xfrm>
            <a:custGeom>
              <a:avLst/>
              <a:gdLst>
                <a:gd name="T0" fmla="*/ 1239 w 1269"/>
                <a:gd name="T1" fmla="*/ 0 h 242"/>
                <a:gd name="T2" fmla="*/ 1239 w 1269"/>
                <a:gd name="T3" fmla="*/ 46 h 242"/>
                <a:gd name="T4" fmla="*/ 1058 w 1269"/>
                <a:gd name="T5" fmla="*/ 136 h 242"/>
                <a:gd name="T6" fmla="*/ 786 w 1269"/>
                <a:gd name="T7" fmla="*/ 227 h 242"/>
                <a:gd name="T8" fmla="*/ 423 w 1269"/>
                <a:gd name="T9" fmla="*/ 227 h 242"/>
                <a:gd name="T10" fmla="*/ 170 w 1269"/>
                <a:gd name="T11" fmla="*/ 149 h 242"/>
                <a:gd name="T12" fmla="*/ 0 w 1269"/>
                <a:gd name="T13" fmla="*/ 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9" h="242">
                  <a:moveTo>
                    <a:pt x="1239" y="0"/>
                  </a:moveTo>
                  <a:cubicBezTo>
                    <a:pt x="1254" y="12"/>
                    <a:pt x="1269" y="23"/>
                    <a:pt x="1239" y="46"/>
                  </a:cubicBezTo>
                  <a:cubicBezTo>
                    <a:pt x="1209" y="69"/>
                    <a:pt x="1133" y="106"/>
                    <a:pt x="1058" y="136"/>
                  </a:cubicBezTo>
                  <a:cubicBezTo>
                    <a:pt x="983" y="166"/>
                    <a:pt x="892" y="212"/>
                    <a:pt x="786" y="227"/>
                  </a:cubicBezTo>
                  <a:cubicBezTo>
                    <a:pt x="680" y="242"/>
                    <a:pt x="526" y="240"/>
                    <a:pt x="423" y="227"/>
                  </a:cubicBezTo>
                  <a:cubicBezTo>
                    <a:pt x="320" y="214"/>
                    <a:pt x="240" y="183"/>
                    <a:pt x="170" y="149"/>
                  </a:cubicBezTo>
                  <a:cubicBezTo>
                    <a:pt x="100" y="115"/>
                    <a:pt x="35" y="48"/>
                    <a:pt x="0" y="22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46" name="Freeform 10"/>
            <p:cNvSpPr>
              <a:spLocks/>
            </p:cNvSpPr>
            <p:nvPr/>
          </p:nvSpPr>
          <p:spPr bwMode="auto">
            <a:xfrm>
              <a:off x="884" y="2371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47" name="Freeform 11"/>
            <p:cNvSpPr>
              <a:spLocks/>
            </p:cNvSpPr>
            <p:nvPr/>
          </p:nvSpPr>
          <p:spPr bwMode="auto">
            <a:xfrm rot="10800000">
              <a:off x="839" y="3249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270348" name="Group 12"/>
          <p:cNvGrpSpPr>
            <a:grpSpLocks/>
          </p:cNvGrpSpPr>
          <p:nvPr/>
        </p:nvGrpSpPr>
        <p:grpSpPr bwMode="auto">
          <a:xfrm>
            <a:off x="4427538" y="2854325"/>
            <a:ext cx="2808287" cy="2519363"/>
            <a:chOff x="3516" y="2364"/>
            <a:chExt cx="997" cy="1587"/>
          </a:xfrm>
        </p:grpSpPr>
        <p:sp>
          <p:nvSpPr>
            <p:cNvPr id="12325" name="Rectangle 13"/>
            <p:cNvSpPr>
              <a:spLocks noChangeArrowheads="1"/>
            </p:cNvSpPr>
            <p:nvPr/>
          </p:nvSpPr>
          <p:spPr bwMode="auto">
            <a:xfrm>
              <a:off x="3516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12326" name="Rectangle 14"/>
            <p:cNvSpPr>
              <a:spLocks noChangeArrowheads="1"/>
            </p:cNvSpPr>
            <p:nvPr/>
          </p:nvSpPr>
          <p:spPr bwMode="auto">
            <a:xfrm>
              <a:off x="4377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70351" name="Line 15"/>
            <p:cNvSpPr>
              <a:spLocks noChangeShapeType="1"/>
            </p:cNvSpPr>
            <p:nvPr/>
          </p:nvSpPr>
          <p:spPr bwMode="auto">
            <a:xfrm>
              <a:off x="3651" y="256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2" name="Line 16"/>
            <p:cNvSpPr>
              <a:spLocks noChangeShapeType="1"/>
            </p:cNvSpPr>
            <p:nvPr/>
          </p:nvSpPr>
          <p:spPr bwMode="auto">
            <a:xfrm>
              <a:off x="3651" y="2750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3" name="Line 17"/>
            <p:cNvSpPr>
              <a:spLocks noChangeShapeType="1"/>
            </p:cNvSpPr>
            <p:nvPr/>
          </p:nvSpPr>
          <p:spPr bwMode="auto">
            <a:xfrm>
              <a:off x="3651" y="2931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4" name="Line 18"/>
            <p:cNvSpPr>
              <a:spLocks noChangeShapeType="1"/>
            </p:cNvSpPr>
            <p:nvPr/>
          </p:nvSpPr>
          <p:spPr bwMode="auto">
            <a:xfrm>
              <a:off x="3651" y="3113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5" name="Line 19"/>
            <p:cNvSpPr>
              <a:spLocks noChangeShapeType="1"/>
            </p:cNvSpPr>
            <p:nvPr/>
          </p:nvSpPr>
          <p:spPr bwMode="auto">
            <a:xfrm>
              <a:off x="3651" y="3294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6" name="Line 20"/>
            <p:cNvSpPr>
              <a:spLocks noChangeShapeType="1"/>
            </p:cNvSpPr>
            <p:nvPr/>
          </p:nvSpPr>
          <p:spPr bwMode="auto">
            <a:xfrm>
              <a:off x="3651" y="3475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7" name="Line 21"/>
            <p:cNvSpPr>
              <a:spLocks noChangeShapeType="1"/>
            </p:cNvSpPr>
            <p:nvPr/>
          </p:nvSpPr>
          <p:spPr bwMode="auto">
            <a:xfrm>
              <a:off x="3651" y="3657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0358" name="Line 22"/>
            <p:cNvSpPr>
              <a:spLocks noChangeShapeType="1"/>
            </p:cNvSpPr>
            <p:nvPr/>
          </p:nvSpPr>
          <p:spPr bwMode="auto">
            <a:xfrm>
              <a:off x="3651" y="383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70359" name="Text Box 23"/>
          <p:cNvSpPr txBox="1">
            <a:spLocks noChangeArrowheads="1"/>
          </p:cNvSpPr>
          <p:nvPr/>
        </p:nvSpPr>
        <p:spPr bwMode="auto">
          <a:xfrm>
            <a:off x="179388" y="908050"/>
            <a:ext cx="87137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Napětí uvnitř pole je rozloženo rovnoměrně, každému bodu pole můžeme přiřadit určitý potenciál (V). 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Jestliže spojíme místa se stejným potenciálem vznikne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ekvipotenciála.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Ekvipotenciála je vždy kolmá na siločáru. </a:t>
            </a:r>
          </a:p>
        </p:txBody>
      </p:sp>
      <p:sp>
        <p:nvSpPr>
          <p:cNvPr id="270373" name="Text Box 37"/>
          <p:cNvSpPr txBox="1">
            <a:spLocks noChangeArrowheads="1"/>
          </p:cNvSpPr>
          <p:nvPr/>
        </p:nvSpPr>
        <p:spPr bwMode="auto">
          <a:xfrm>
            <a:off x="250825" y="6040438"/>
            <a:ext cx="5761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Elektrické napětí mezi dvěma místy je definováno jako rozdíl potenciálů těchto míst</a:t>
            </a:r>
          </a:p>
        </p:txBody>
      </p:sp>
      <p:grpSp>
        <p:nvGrpSpPr>
          <p:cNvPr id="270401" name="Group 65"/>
          <p:cNvGrpSpPr>
            <a:grpSpLocks/>
          </p:cNvGrpSpPr>
          <p:nvPr/>
        </p:nvGrpSpPr>
        <p:grpSpPr bwMode="auto">
          <a:xfrm>
            <a:off x="754063" y="2924175"/>
            <a:ext cx="2305050" cy="3027363"/>
            <a:chOff x="475" y="1842"/>
            <a:chExt cx="1452" cy="1907"/>
          </a:xfrm>
        </p:grpSpPr>
        <p:sp>
          <p:nvSpPr>
            <p:cNvPr id="270375" name="Freeform 39"/>
            <p:cNvSpPr>
              <a:spLocks/>
            </p:cNvSpPr>
            <p:nvPr/>
          </p:nvSpPr>
          <p:spPr bwMode="auto">
            <a:xfrm>
              <a:off x="475" y="2024"/>
              <a:ext cx="453" cy="1632"/>
            </a:xfrm>
            <a:custGeom>
              <a:avLst/>
              <a:gdLst>
                <a:gd name="T0" fmla="*/ 0 w 453"/>
                <a:gd name="T1" fmla="*/ 0 h 1633"/>
                <a:gd name="T2" fmla="*/ 227 w 453"/>
                <a:gd name="T3" fmla="*/ 227 h 1633"/>
                <a:gd name="T4" fmla="*/ 408 w 453"/>
                <a:gd name="T5" fmla="*/ 499 h 1633"/>
                <a:gd name="T6" fmla="*/ 453 w 453"/>
                <a:gd name="T7" fmla="*/ 726 h 1633"/>
                <a:gd name="T8" fmla="*/ 408 w 453"/>
                <a:gd name="T9" fmla="*/ 1043 h 1633"/>
                <a:gd name="T10" fmla="*/ 272 w 453"/>
                <a:gd name="T11" fmla="*/ 1315 h 1633"/>
                <a:gd name="T12" fmla="*/ 0 w 453"/>
                <a:gd name="T13" fmla="*/ 163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" h="1633">
                  <a:moveTo>
                    <a:pt x="0" y="0"/>
                  </a:moveTo>
                  <a:cubicBezTo>
                    <a:pt x="79" y="72"/>
                    <a:pt x="159" y="144"/>
                    <a:pt x="227" y="227"/>
                  </a:cubicBezTo>
                  <a:cubicBezTo>
                    <a:pt x="295" y="310"/>
                    <a:pt x="370" y="416"/>
                    <a:pt x="408" y="499"/>
                  </a:cubicBezTo>
                  <a:cubicBezTo>
                    <a:pt x="446" y="582"/>
                    <a:pt x="453" y="635"/>
                    <a:pt x="453" y="726"/>
                  </a:cubicBezTo>
                  <a:cubicBezTo>
                    <a:pt x="453" y="817"/>
                    <a:pt x="438" y="945"/>
                    <a:pt x="408" y="1043"/>
                  </a:cubicBezTo>
                  <a:cubicBezTo>
                    <a:pt x="378" y="1141"/>
                    <a:pt x="340" y="1217"/>
                    <a:pt x="272" y="1315"/>
                  </a:cubicBezTo>
                  <a:cubicBezTo>
                    <a:pt x="204" y="1413"/>
                    <a:pt x="102" y="1523"/>
                    <a:pt x="0" y="1633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dashDot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76" name="Freeform 40"/>
            <p:cNvSpPr>
              <a:spLocks/>
            </p:cNvSpPr>
            <p:nvPr/>
          </p:nvSpPr>
          <p:spPr bwMode="auto">
            <a:xfrm>
              <a:off x="657" y="1842"/>
              <a:ext cx="424" cy="1907"/>
            </a:xfrm>
            <a:custGeom>
              <a:avLst/>
              <a:gdLst>
                <a:gd name="T0" fmla="*/ 182 w 423"/>
                <a:gd name="T1" fmla="*/ 0 h 1906"/>
                <a:gd name="T2" fmla="*/ 318 w 423"/>
                <a:gd name="T3" fmla="*/ 273 h 1906"/>
                <a:gd name="T4" fmla="*/ 408 w 423"/>
                <a:gd name="T5" fmla="*/ 635 h 1906"/>
                <a:gd name="T6" fmla="*/ 408 w 423"/>
                <a:gd name="T7" fmla="*/ 908 h 1906"/>
                <a:gd name="T8" fmla="*/ 363 w 423"/>
                <a:gd name="T9" fmla="*/ 1225 h 1906"/>
                <a:gd name="T10" fmla="*/ 227 w 423"/>
                <a:gd name="T11" fmla="*/ 1543 h 1906"/>
                <a:gd name="T12" fmla="*/ 0 w 423"/>
                <a:gd name="T13" fmla="*/ 1906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1906">
                  <a:moveTo>
                    <a:pt x="182" y="0"/>
                  </a:moveTo>
                  <a:cubicBezTo>
                    <a:pt x="231" y="83"/>
                    <a:pt x="280" y="167"/>
                    <a:pt x="318" y="273"/>
                  </a:cubicBezTo>
                  <a:cubicBezTo>
                    <a:pt x="356" y="379"/>
                    <a:pt x="393" y="529"/>
                    <a:pt x="408" y="635"/>
                  </a:cubicBezTo>
                  <a:cubicBezTo>
                    <a:pt x="423" y="741"/>
                    <a:pt x="415" y="810"/>
                    <a:pt x="408" y="908"/>
                  </a:cubicBezTo>
                  <a:cubicBezTo>
                    <a:pt x="401" y="1006"/>
                    <a:pt x="393" y="1119"/>
                    <a:pt x="363" y="1225"/>
                  </a:cubicBezTo>
                  <a:cubicBezTo>
                    <a:pt x="333" y="1331"/>
                    <a:pt x="288" y="1429"/>
                    <a:pt x="227" y="1543"/>
                  </a:cubicBezTo>
                  <a:cubicBezTo>
                    <a:pt x="166" y="1657"/>
                    <a:pt x="83" y="1781"/>
                    <a:pt x="0" y="1906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dashDot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77" name="Freeform 41"/>
            <p:cNvSpPr>
              <a:spLocks/>
            </p:cNvSpPr>
            <p:nvPr/>
          </p:nvSpPr>
          <p:spPr bwMode="auto">
            <a:xfrm>
              <a:off x="1240" y="1842"/>
              <a:ext cx="460" cy="1769"/>
            </a:xfrm>
            <a:custGeom>
              <a:avLst/>
              <a:gdLst>
                <a:gd name="T0" fmla="*/ 143 w 460"/>
                <a:gd name="T1" fmla="*/ 0 h 1769"/>
                <a:gd name="T2" fmla="*/ 52 w 460"/>
                <a:gd name="T3" fmla="*/ 273 h 1769"/>
                <a:gd name="T4" fmla="*/ 7 w 460"/>
                <a:gd name="T5" fmla="*/ 635 h 1769"/>
                <a:gd name="T6" fmla="*/ 7 w 460"/>
                <a:gd name="T7" fmla="*/ 908 h 1769"/>
                <a:gd name="T8" fmla="*/ 52 w 460"/>
                <a:gd name="T9" fmla="*/ 1225 h 1769"/>
                <a:gd name="T10" fmla="*/ 188 w 460"/>
                <a:gd name="T11" fmla="*/ 1497 h 1769"/>
                <a:gd name="T12" fmla="*/ 460 w 460"/>
                <a:gd name="T13" fmla="*/ 1769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769">
                  <a:moveTo>
                    <a:pt x="143" y="0"/>
                  </a:moveTo>
                  <a:cubicBezTo>
                    <a:pt x="109" y="83"/>
                    <a:pt x="75" y="167"/>
                    <a:pt x="52" y="273"/>
                  </a:cubicBezTo>
                  <a:cubicBezTo>
                    <a:pt x="29" y="379"/>
                    <a:pt x="14" y="529"/>
                    <a:pt x="7" y="635"/>
                  </a:cubicBezTo>
                  <a:cubicBezTo>
                    <a:pt x="0" y="741"/>
                    <a:pt x="0" y="810"/>
                    <a:pt x="7" y="908"/>
                  </a:cubicBezTo>
                  <a:cubicBezTo>
                    <a:pt x="14" y="1006"/>
                    <a:pt x="22" y="1127"/>
                    <a:pt x="52" y="1225"/>
                  </a:cubicBezTo>
                  <a:cubicBezTo>
                    <a:pt x="82" y="1323"/>
                    <a:pt x="120" y="1406"/>
                    <a:pt x="188" y="1497"/>
                  </a:cubicBezTo>
                  <a:cubicBezTo>
                    <a:pt x="256" y="1588"/>
                    <a:pt x="358" y="1678"/>
                    <a:pt x="460" y="1769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dashDot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78" name="Freeform 42"/>
            <p:cNvSpPr>
              <a:spLocks/>
            </p:cNvSpPr>
            <p:nvPr/>
          </p:nvSpPr>
          <p:spPr bwMode="auto">
            <a:xfrm>
              <a:off x="1383" y="1979"/>
              <a:ext cx="544" cy="1451"/>
            </a:xfrm>
            <a:custGeom>
              <a:avLst/>
              <a:gdLst>
                <a:gd name="T0" fmla="*/ 363 w 544"/>
                <a:gd name="T1" fmla="*/ 0 h 1451"/>
                <a:gd name="T2" fmla="*/ 181 w 544"/>
                <a:gd name="T3" fmla="*/ 226 h 1451"/>
                <a:gd name="T4" fmla="*/ 45 w 544"/>
                <a:gd name="T5" fmla="*/ 544 h 1451"/>
                <a:gd name="T6" fmla="*/ 0 w 544"/>
                <a:gd name="T7" fmla="*/ 771 h 1451"/>
                <a:gd name="T8" fmla="*/ 45 w 544"/>
                <a:gd name="T9" fmla="*/ 1043 h 1451"/>
                <a:gd name="T10" fmla="*/ 227 w 544"/>
                <a:gd name="T11" fmla="*/ 1270 h 1451"/>
                <a:gd name="T12" fmla="*/ 544 w 544"/>
                <a:gd name="T13" fmla="*/ 1451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1451">
                  <a:moveTo>
                    <a:pt x="363" y="0"/>
                  </a:moveTo>
                  <a:cubicBezTo>
                    <a:pt x="298" y="67"/>
                    <a:pt x="234" y="135"/>
                    <a:pt x="181" y="226"/>
                  </a:cubicBezTo>
                  <a:cubicBezTo>
                    <a:pt x="128" y="317"/>
                    <a:pt x="75" y="453"/>
                    <a:pt x="45" y="544"/>
                  </a:cubicBezTo>
                  <a:cubicBezTo>
                    <a:pt x="15" y="635"/>
                    <a:pt x="0" y="688"/>
                    <a:pt x="0" y="771"/>
                  </a:cubicBezTo>
                  <a:cubicBezTo>
                    <a:pt x="0" y="854"/>
                    <a:pt x="7" y="960"/>
                    <a:pt x="45" y="1043"/>
                  </a:cubicBezTo>
                  <a:cubicBezTo>
                    <a:pt x="83" y="1126"/>
                    <a:pt x="144" y="1202"/>
                    <a:pt x="227" y="1270"/>
                  </a:cubicBezTo>
                  <a:cubicBezTo>
                    <a:pt x="310" y="1338"/>
                    <a:pt x="427" y="1394"/>
                    <a:pt x="544" y="1451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dashDot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270402" name="Group 66"/>
          <p:cNvGrpSpPr>
            <a:grpSpLocks/>
          </p:cNvGrpSpPr>
          <p:nvPr/>
        </p:nvGrpSpPr>
        <p:grpSpPr bwMode="auto">
          <a:xfrm>
            <a:off x="466725" y="2492375"/>
            <a:ext cx="2665413" cy="720725"/>
            <a:chOff x="294" y="1570"/>
            <a:chExt cx="1679" cy="454"/>
          </a:xfrm>
        </p:grpSpPr>
        <p:sp>
          <p:nvSpPr>
            <p:cNvPr id="12317" name="Text Box 28"/>
            <p:cNvSpPr txBox="1">
              <a:spLocks noChangeArrowheads="1"/>
            </p:cNvSpPr>
            <p:nvPr/>
          </p:nvSpPr>
          <p:spPr bwMode="auto">
            <a:xfrm>
              <a:off x="294" y="1752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18" name="Text Box 43"/>
            <p:cNvSpPr txBox="1">
              <a:spLocks noChangeArrowheads="1"/>
            </p:cNvSpPr>
            <p:nvPr/>
          </p:nvSpPr>
          <p:spPr bwMode="auto">
            <a:xfrm>
              <a:off x="703" y="1570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19" name="Text Box 44"/>
            <p:cNvSpPr txBox="1">
              <a:spLocks noChangeArrowheads="1"/>
            </p:cNvSpPr>
            <p:nvPr/>
          </p:nvSpPr>
          <p:spPr bwMode="auto">
            <a:xfrm>
              <a:off x="1299" y="1570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20" name="Text Box 45"/>
            <p:cNvSpPr txBox="1">
              <a:spLocks noChangeArrowheads="1"/>
            </p:cNvSpPr>
            <p:nvPr/>
          </p:nvSpPr>
          <p:spPr bwMode="auto">
            <a:xfrm>
              <a:off x="1753" y="1786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4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70403" name="Group 67"/>
          <p:cNvGrpSpPr>
            <a:grpSpLocks/>
          </p:cNvGrpSpPr>
          <p:nvPr/>
        </p:nvGrpSpPr>
        <p:grpSpPr bwMode="auto">
          <a:xfrm>
            <a:off x="5146675" y="3070225"/>
            <a:ext cx="1296988" cy="2303463"/>
            <a:chOff x="3242" y="1934"/>
            <a:chExt cx="817" cy="1451"/>
          </a:xfrm>
        </p:grpSpPr>
        <p:sp>
          <p:nvSpPr>
            <p:cNvPr id="270382" name="Line 46"/>
            <p:cNvSpPr>
              <a:spLocks noChangeShapeType="1"/>
            </p:cNvSpPr>
            <p:nvPr/>
          </p:nvSpPr>
          <p:spPr bwMode="auto">
            <a:xfrm>
              <a:off x="3242" y="1934"/>
              <a:ext cx="0" cy="14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83" name="Line 47"/>
            <p:cNvSpPr>
              <a:spLocks noChangeShapeType="1"/>
            </p:cNvSpPr>
            <p:nvPr/>
          </p:nvSpPr>
          <p:spPr bwMode="auto">
            <a:xfrm>
              <a:off x="3515" y="1934"/>
              <a:ext cx="0" cy="14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84" name="Line 48"/>
            <p:cNvSpPr>
              <a:spLocks noChangeShapeType="1"/>
            </p:cNvSpPr>
            <p:nvPr/>
          </p:nvSpPr>
          <p:spPr bwMode="auto">
            <a:xfrm>
              <a:off x="3787" y="1934"/>
              <a:ext cx="0" cy="14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0385" name="Line 49"/>
            <p:cNvSpPr>
              <a:spLocks noChangeShapeType="1"/>
            </p:cNvSpPr>
            <p:nvPr/>
          </p:nvSpPr>
          <p:spPr bwMode="auto">
            <a:xfrm>
              <a:off x="4059" y="1934"/>
              <a:ext cx="0" cy="14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270404" name="Group 68"/>
          <p:cNvGrpSpPr>
            <a:grpSpLocks/>
          </p:cNvGrpSpPr>
          <p:nvPr/>
        </p:nvGrpSpPr>
        <p:grpSpPr bwMode="auto">
          <a:xfrm>
            <a:off x="5003800" y="2565400"/>
            <a:ext cx="1573213" cy="395288"/>
            <a:chOff x="3152" y="1616"/>
            <a:chExt cx="991" cy="249"/>
          </a:xfrm>
        </p:grpSpPr>
        <p:sp>
          <p:nvSpPr>
            <p:cNvPr id="12309" name="Text Box 50"/>
            <p:cNvSpPr txBox="1">
              <a:spLocks noChangeArrowheads="1"/>
            </p:cNvSpPr>
            <p:nvPr/>
          </p:nvSpPr>
          <p:spPr bwMode="auto">
            <a:xfrm>
              <a:off x="3152" y="1627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10" name="Text Box 51"/>
            <p:cNvSpPr txBox="1">
              <a:spLocks noChangeArrowheads="1"/>
            </p:cNvSpPr>
            <p:nvPr/>
          </p:nvSpPr>
          <p:spPr bwMode="auto">
            <a:xfrm>
              <a:off x="3379" y="1616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11" name="Text Box 52"/>
            <p:cNvSpPr txBox="1">
              <a:spLocks noChangeArrowheads="1"/>
            </p:cNvSpPr>
            <p:nvPr/>
          </p:nvSpPr>
          <p:spPr bwMode="auto">
            <a:xfrm>
              <a:off x="3651" y="1616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12" name="Text Box 53"/>
            <p:cNvSpPr txBox="1">
              <a:spLocks noChangeArrowheads="1"/>
            </p:cNvSpPr>
            <p:nvPr/>
          </p:nvSpPr>
          <p:spPr bwMode="auto">
            <a:xfrm>
              <a:off x="3923" y="1627"/>
              <a:ext cx="2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U</a:t>
              </a:r>
              <a:r>
                <a:rPr lang="cs-CZ" altLang="cs-CZ" sz="2000" b="1" baseline="-25000">
                  <a:solidFill>
                    <a:schemeClr val="hlink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4</a:t>
              </a:r>
              <a:endParaRPr lang="cs-CZ" altLang="cs-CZ" b="1" baseline="-25000">
                <a:solidFill>
                  <a:schemeClr val="hlink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270390" name="Text Box 54"/>
          <p:cNvSpPr txBox="1">
            <a:spLocks noChangeArrowheads="1"/>
          </p:cNvSpPr>
          <p:nvPr/>
        </p:nvSpPr>
        <p:spPr bwMode="auto">
          <a:xfrm>
            <a:off x="6732588" y="5734050"/>
            <a:ext cx="22320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U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 = U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 – U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4</a:t>
            </a:r>
            <a:endParaRPr lang="cs-CZ" altLang="cs-CZ" sz="2400" b="1">
              <a:solidFill>
                <a:schemeClr val="bg2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U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 = E * l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270391" name="Line 55"/>
          <p:cNvSpPr>
            <a:spLocks noChangeShapeType="1"/>
          </p:cNvSpPr>
          <p:nvPr/>
        </p:nvSpPr>
        <p:spPr bwMode="auto">
          <a:xfrm>
            <a:off x="5149850" y="5372100"/>
            <a:ext cx="0" cy="2873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0392" name="Line 56"/>
          <p:cNvSpPr>
            <a:spLocks noChangeShapeType="1"/>
          </p:cNvSpPr>
          <p:nvPr/>
        </p:nvSpPr>
        <p:spPr bwMode="auto">
          <a:xfrm>
            <a:off x="6443663" y="5373688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0393" name="Line 57"/>
          <p:cNvSpPr>
            <a:spLocks noChangeShapeType="1"/>
          </p:cNvSpPr>
          <p:nvPr/>
        </p:nvSpPr>
        <p:spPr bwMode="auto">
          <a:xfrm>
            <a:off x="5148263" y="5661025"/>
            <a:ext cx="1295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0394" name="Text Box 58"/>
          <p:cNvSpPr txBox="1">
            <a:spLocks noChangeArrowheads="1"/>
          </p:cNvSpPr>
          <p:nvPr/>
        </p:nvSpPr>
        <p:spPr bwMode="auto">
          <a:xfrm>
            <a:off x="5435600" y="52943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270395" name="Line 59"/>
          <p:cNvSpPr>
            <a:spLocks noChangeShapeType="1"/>
          </p:cNvSpPr>
          <p:nvPr/>
        </p:nvSpPr>
        <p:spPr bwMode="auto">
          <a:xfrm>
            <a:off x="5148263" y="5516563"/>
            <a:ext cx="0" cy="5762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0396" name="Line 60"/>
          <p:cNvSpPr>
            <a:spLocks noChangeShapeType="1"/>
          </p:cNvSpPr>
          <p:nvPr/>
        </p:nvSpPr>
        <p:spPr bwMode="auto">
          <a:xfrm>
            <a:off x="6443663" y="5373688"/>
            <a:ext cx="0" cy="7191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0398" name="Text Box 62"/>
          <p:cNvSpPr txBox="1">
            <a:spLocks noChangeArrowheads="1"/>
          </p:cNvSpPr>
          <p:nvPr/>
        </p:nvSpPr>
        <p:spPr bwMode="auto">
          <a:xfrm>
            <a:off x="5437188" y="5695950"/>
            <a:ext cx="719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270400" name="Line 64"/>
          <p:cNvSpPr>
            <a:spLocks noChangeShapeType="1"/>
          </p:cNvSpPr>
          <p:nvPr/>
        </p:nvSpPr>
        <p:spPr bwMode="auto">
          <a:xfrm>
            <a:off x="5148263" y="6092825"/>
            <a:ext cx="1295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0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0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94" grpId="0" build="allAtOnce"/>
      <p:bldP spid="27039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424863" cy="6477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Intenzita elektrického pole </a:t>
            </a:r>
            <a:endParaRPr lang="cs-CZ" sz="36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8550" name="Text Box 22"/>
          <p:cNvSpPr txBox="1">
            <a:spLocks noChangeArrowheads="1"/>
          </p:cNvSpPr>
          <p:nvPr/>
        </p:nvSpPr>
        <p:spPr bwMode="auto">
          <a:xfrm>
            <a:off x="179388" y="1268413"/>
            <a:ext cx="87137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Vypočítejte velikost a určete směr intenzity elektrického pole ve vzdálenosti 5 cm od nabitého tělesa s nábojem Q = -30nC. </a:t>
            </a:r>
          </a:p>
        </p:txBody>
      </p:sp>
      <p:graphicFrame>
        <p:nvGraphicFramePr>
          <p:cNvPr id="278581" name="Object 53"/>
          <p:cNvGraphicFramePr>
            <a:graphicFrameLocks noChangeAspect="1"/>
          </p:cNvGraphicFramePr>
          <p:nvPr/>
        </p:nvGraphicFramePr>
        <p:xfrm>
          <a:off x="323850" y="3933825"/>
          <a:ext cx="83534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Rovnice" r:id="rId3" imgW="4038600" imgH="444500" progId="Equation.3">
                  <p:embed/>
                </p:oleObj>
              </mc:Choice>
              <mc:Fallback>
                <p:oleObj name="Rovnice" r:id="rId3" imgW="4038600" imgH="4445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933825"/>
                        <a:ext cx="8353425" cy="922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8587" name="Group 59"/>
          <p:cNvGrpSpPr>
            <a:grpSpLocks/>
          </p:cNvGrpSpPr>
          <p:nvPr/>
        </p:nvGrpSpPr>
        <p:grpSpPr bwMode="auto">
          <a:xfrm>
            <a:off x="1476375" y="2492375"/>
            <a:ext cx="2303463" cy="1152525"/>
            <a:chOff x="975" y="2341"/>
            <a:chExt cx="1451" cy="726"/>
          </a:xfrm>
        </p:grpSpPr>
        <p:sp>
          <p:nvSpPr>
            <p:cNvPr id="13319" name="Oval 54"/>
            <p:cNvSpPr>
              <a:spLocks noChangeArrowheads="1"/>
            </p:cNvSpPr>
            <p:nvPr/>
          </p:nvSpPr>
          <p:spPr bwMode="auto">
            <a:xfrm>
              <a:off x="975" y="2613"/>
              <a:ext cx="454" cy="454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3600" b="1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78583" name="Oval 55"/>
            <p:cNvSpPr>
              <a:spLocks noChangeArrowheads="1"/>
            </p:cNvSpPr>
            <p:nvPr/>
          </p:nvSpPr>
          <p:spPr bwMode="auto">
            <a:xfrm>
              <a:off x="2381" y="2817"/>
              <a:ext cx="45" cy="45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8584" name="Line 56"/>
            <p:cNvSpPr>
              <a:spLocks noChangeShapeType="1"/>
            </p:cNvSpPr>
            <p:nvPr/>
          </p:nvSpPr>
          <p:spPr bwMode="auto">
            <a:xfrm flipH="1">
              <a:off x="1836" y="2841"/>
              <a:ext cx="545" cy="0"/>
            </a:xfrm>
            <a:prstGeom prst="line">
              <a:avLst/>
            </a:prstGeom>
            <a:noFill/>
            <a:ln w="19050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322" name="Text Box 57"/>
            <p:cNvSpPr txBox="1">
              <a:spLocks noChangeArrowheads="1"/>
            </p:cNvSpPr>
            <p:nvPr/>
          </p:nvSpPr>
          <p:spPr bwMode="auto">
            <a:xfrm>
              <a:off x="1066" y="2341"/>
              <a:ext cx="22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-Q</a:t>
              </a:r>
              <a:endParaRPr lang="cs-CZ" altLang="cs-CZ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3323" name="Text Box 58"/>
            <p:cNvSpPr txBox="1">
              <a:spLocks noChangeArrowheads="1"/>
            </p:cNvSpPr>
            <p:nvPr/>
          </p:nvSpPr>
          <p:spPr bwMode="auto">
            <a:xfrm>
              <a:off x="1927" y="2602"/>
              <a:ext cx="1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1">
                      <a:lumMod val="60000"/>
                      <a:lumOff val="40000"/>
                    </a:schemeClr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endParaRPr lang="cs-CZ" altLang="cs-CZ" b="1" baseline="-2500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278588" name="Text Box 60"/>
          <p:cNvSpPr txBox="1">
            <a:spLocks noChangeArrowheads="1"/>
          </p:cNvSpPr>
          <p:nvPr/>
        </p:nvSpPr>
        <p:spPr bwMode="auto">
          <a:xfrm>
            <a:off x="250825" y="5157788"/>
            <a:ext cx="87137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Vypočítejte intenzitu elektrického pole mezi dvěma deskovými elektrodami vzdálenými 5 mm, je-li mezi nimi napětí 2 kV. Jaká bude intenzita elektrického pole, je-li mezi deskami minerální olej.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8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23281" y="188640"/>
            <a:ext cx="4968875" cy="576064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</a:t>
            </a:r>
            <a:endParaRPr lang="cs-CZ" sz="3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79512" y="836712"/>
            <a:ext cx="8713788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intenzitu elektrického pole uprostřed mezi 2 náboji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Q1=+0,70C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Q2=+20nC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Náboje jsou od sebe vzdáleny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6 cm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Určete náboj +Q2, jestliže uprostřed mezi 2 náboji je výsledná intenzita E =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2,5kV/mm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Velikost náboje Q1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+85nC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náboje jsou vzdáleny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 cm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Vypočítejte intenzitu elektrického pole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daném místě. Q1=+80nC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 Q2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=+30nC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A=8cm, B=2cm, Prostředí vzduch.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000" b="1" dirty="0" smtClean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000" b="1" dirty="0" smtClean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None/>
            </a:pPr>
            <a:endParaRPr lang="cs-CZ" altLang="cs-CZ" sz="2000" b="1" dirty="0" smtClean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Vypočítejte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náboj Q2, je-li výsledná intenzita nulová.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=+0,15C. A=7cm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B=3cm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Prostředí vzduch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L="357188" indent="-357188" algn="l" eaLnBrk="1" hangingPunct="1">
              <a:spcBef>
                <a:spcPct val="50000"/>
              </a:spcBef>
              <a:buClrTx/>
              <a:buSz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5. Určete výslednou intenzitu ve vrcholu pravoúhlého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trojúhelníka Q1= +320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nC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Q2=-180nC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prostředí je minerální olej (relativní permitivita je 2,3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 A=9 cm, B=25 cm.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321" t="8657" r="14498" b="14563"/>
          <a:stretch/>
        </p:blipFill>
        <p:spPr>
          <a:xfrm>
            <a:off x="395536" y="3514713"/>
            <a:ext cx="2592288" cy="9361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530" t="12705" r="12288" b="16421"/>
          <a:stretch/>
        </p:blipFill>
        <p:spPr>
          <a:xfrm>
            <a:off x="3350152" y="3591281"/>
            <a:ext cx="2592288" cy="8640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12569" t="13640" r="6618" b="15041"/>
          <a:stretch/>
        </p:blipFill>
        <p:spPr>
          <a:xfrm>
            <a:off x="6279870" y="3140968"/>
            <a:ext cx="2232248" cy="14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9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7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7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Veličiny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15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</a:t>
            </a: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indukce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D	(C/m</a:t>
            </a:r>
            <a:r>
              <a:rPr lang="cs-CZ" altLang="cs-CZ" sz="22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definuje indukční účinky elektrického náboje.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Základním principem je možnost pohybu nábojů, zejména volných elektronů ve vodiči, a silové působení nábojů.  </a:t>
            </a:r>
          </a:p>
        </p:txBody>
      </p:sp>
      <p:grpSp>
        <p:nvGrpSpPr>
          <p:cNvPr id="271404" name="Group 44"/>
          <p:cNvGrpSpPr>
            <a:grpSpLocks/>
          </p:cNvGrpSpPr>
          <p:nvPr/>
        </p:nvGrpSpPr>
        <p:grpSpPr bwMode="auto">
          <a:xfrm>
            <a:off x="5794375" y="3843338"/>
            <a:ext cx="865188" cy="1349375"/>
            <a:chOff x="3650" y="2240"/>
            <a:chExt cx="545" cy="850"/>
          </a:xfrm>
        </p:grpSpPr>
        <p:sp>
          <p:nvSpPr>
            <p:cNvPr id="14352" name="Text Box 14"/>
            <p:cNvSpPr txBox="1">
              <a:spLocks noChangeArrowheads="1"/>
            </p:cNvSpPr>
            <p:nvPr/>
          </p:nvSpPr>
          <p:spPr bwMode="auto">
            <a:xfrm>
              <a:off x="3833" y="224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B</a:t>
              </a:r>
              <a:endParaRPr lang="cs-CZ" altLang="cs-CZ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4353" name="Oval 22"/>
            <p:cNvSpPr>
              <a:spLocks noChangeArrowheads="1"/>
            </p:cNvSpPr>
            <p:nvPr/>
          </p:nvSpPr>
          <p:spPr bwMode="auto">
            <a:xfrm>
              <a:off x="3650" y="2545"/>
              <a:ext cx="545" cy="54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b="1">
                <a:effectLst/>
              </a:endParaRPr>
            </a:p>
          </p:txBody>
        </p:sp>
      </p:grpSp>
      <p:sp>
        <p:nvSpPr>
          <p:cNvPr id="271392" name="Text Box 32"/>
          <p:cNvSpPr txBox="1">
            <a:spLocks noChangeArrowheads="1"/>
          </p:cNvSpPr>
          <p:nvPr/>
        </p:nvSpPr>
        <p:spPr bwMode="auto">
          <a:xfrm>
            <a:off x="179388" y="2798763"/>
            <a:ext cx="8856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Dvě tělesa A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B, A má záporný náboj, B je vodivé a neutrální (má stejný počet kladných a záporných nábojů, Tělesa jsou od sebe dostatečně vzdálena.</a:t>
            </a:r>
          </a:p>
        </p:txBody>
      </p:sp>
      <p:sp>
        <p:nvSpPr>
          <p:cNvPr id="271393" name="Text Box 33"/>
          <p:cNvSpPr txBox="1">
            <a:spLocks noChangeArrowheads="1"/>
          </p:cNvSpPr>
          <p:nvPr/>
        </p:nvSpPr>
        <p:spPr bwMode="auto">
          <a:xfrm>
            <a:off x="179388" y="6040438"/>
            <a:ext cx="8713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tělese A jsou volné elektrony rozmístěny rovnoměrně na povrchu, v okolí tělesa A je elektrostatické pole, těleso B je v neutrálním stavu. </a:t>
            </a:r>
          </a:p>
        </p:txBody>
      </p:sp>
      <p:grpSp>
        <p:nvGrpSpPr>
          <p:cNvPr id="271403" name="Group 43"/>
          <p:cNvGrpSpPr>
            <a:grpSpLocks/>
          </p:cNvGrpSpPr>
          <p:nvPr/>
        </p:nvGrpSpPr>
        <p:grpSpPr bwMode="auto">
          <a:xfrm>
            <a:off x="250825" y="3789364"/>
            <a:ext cx="2378075" cy="2151063"/>
            <a:chOff x="158" y="2206"/>
            <a:chExt cx="1498" cy="1355"/>
          </a:xfrm>
        </p:grpSpPr>
        <p:sp>
          <p:nvSpPr>
            <p:cNvPr id="14344" name="Oval 15"/>
            <p:cNvSpPr>
              <a:spLocks noChangeArrowheads="1"/>
            </p:cNvSpPr>
            <p:nvPr/>
          </p:nvSpPr>
          <p:spPr bwMode="auto">
            <a:xfrm>
              <a:off x="612" y="2614"/>
              <a:ext cx="590" cy="5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- - -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- - - - -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- - - - -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- - - </a:t>
              </a:r>
            </a:p>
          </p:txBody>
        </p:sp>
        <p:sp>
          <p:nvSpPr>
            <p:cNvPr id="14345" name="Text Box 30"/>
            <p:cNvSpPr txBox="1">
              <a:spLocks noChangeArrowheads="1"/>
            </p:cNvSpPr>
            <p:nvPr/>
          </p:nvSpPr>
          <p:spPr bwMode="auto">
            <a:xfrm>
              <a:off x="839" y="234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A</a:t>
              </a:r>
              <a:endParaRPr lang="cs-CZ" altLang="cs-CZ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71396" name="Line 36"/>
            <p:cNvSpPr>
              <a:spLocks noChangeShapeType="1"/>
            </p:cNvSpPr>
            <p:nvPr/>
          </p:nvSpPr>
          <p:spPr bwMode="auto">
            <a:xfrm>
              <a:off x="158" y="2909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1397" name="Line 37"/>
            <p:cNvSpPr>
              <a:spLocks noChangeShapeType="1"/>
            </p:cNvSpPr>
            <p:nvPr/>
          </p:nvSpPr>
          <p:spPr bwMode="auto">
            <a:xfrm rot="3600000">
              <a:off x="385" y="2478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1398" name="Line 38"/>
            <p:cNvSpPr>
              <a:spLocks noChangeShapeType="1"/>
            </p:cNvSpPr>
            <p:nvPr/>
          </p:nvSpPr>
          <p:spPr bwMode="auto">
            <a:xfrm rot="7200000">
              <a:off x="929" y="2433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1399" name="Line 39"/>
            <p:cNvSpPr>
              <a:spLocks noChangeShapeType="1"/>
            </p:cNvSpPr>
            <p:nvPr/>
          </p:nvSpPr>
          <p:spPr bwMode="auto">
            <a:xfrm rot="10800000">
              <a:off x="1202" y="2857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1400" name="Line 40"/>
            <p:cNvSpPr>
              <a:spLocks noChangeShapeType="1"/>
            </p:cNvSpPr>
            <p:nvPr/>
          </p:nvSpPr>
          <p:spPr bwMode="auto">
            <a:xfrm rot="14400000">
              <a:off x="929" y="3334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1401" name="Line 41"/>
            <p:cNvSpPr>
              <a:spLocks noChangeShapeType="1"/>
            </p:cNvSpPr>
            <p:nvPr/>
          </p:nvSpPr>
          <p:spPr bwMode="auto">
            <a:xfrm rot="18000000">
              <a:off x="362" y="3325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" name="SMARTInkShape-4"/>
          <p:cNvSpPr/>
          <p:nvPr>
            <p:custDataLst>
              <p:tags r:id="rId1"/>
            </p:custDataLst>
          </p:nvPr>
        </p:nvSpPr>
        <p:spPr bwMode="auto">
          <a:xfrm>
            <a:off x="2402063" y="2838538"/>
            <a:ext cx="3" cy="2736"/>
          </a:xfrm>
          <a:custGeom>
            <a:avLst/>
            <a:gdLst/>
            <a:ahLst/>
            <a:cxnLst/>
            <a:rect l="0" t="0" r="0" b="0"/>
            <a:pathLst>
              <a:path w="3" h="2736">
                <a:moveTo>
                  <a:pt x="0" y="0"/>
                </a:moveTo>
                <a:lnTo>
                  <a:pt x="0" y="0"/>
                </a:lnTo>
                <a:lnTo>
                  <a:pt x="2" y="2735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92" grpId="0"/>
      <p:bldP spid="2713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Elektrická indukce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73412" name="Group 4"/>
          <p:cNvGrpSpPr>
            <a:grpSpLocks/>
          </p:cNvGrpSpPr>
          <p:nvPr/>
        </p:nvGrpSpPr>
        <p:grpSpPr bwMode="auto">
          <a:xfrm>
            <a:off x="6443663" y="1989138"/>
            <a:ext cx="865187" cy="1349375"/>
            <a:chOff x="3650" y="2240"/>
            <a:chExt cx="545" cy="850"/>
          </a:xfrm>
        </p:grpSpPr>
        <p:sp>
          <p:nvSpPr>
            <p:cNvPr id="15388" name="Text Box 5"/>
            <p:cNvSpPr txBox="1">
              <a:spLocks noChangeArrowheads="1"/>
            </p:cNvSpPr>
            <p:nvPr/>
          </p:nvSpPr>
          <p:spPr bwMode="auto">
            <a:xfrm>
              <a:off x="3833" y="224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B</a:t>
              </a:r>
              <a:endParaRPr lang="cs-CZ" altLang="cs-CZ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5389" name="Oval 6"/>
            <p:cNvSpPr>
              <a:spLocks noChangeArrowheads="1"/>
            </p:cNvSpPr>
            <p:nvPr/>
          </p:nvSpPr>
          <p:spPr bwMode="auto">
            <a:xfrm>
              <a:off x="3650" y="2545"/>
              <a:ext cx="545" cy="54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b="1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107950" y="1196975"/>
            <a:ext cx="8856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Jak se změní elektrostatické pole, jestliže obě tělesa přiblížíme ? </a:t>
            </a: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179388" y="4365625"/>
            <a:ext cx="87137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povrchu tělesa B dojde vlivem silových účinků k přeskupení nábojů, mezi tělesy A a B se vytvoří elektrostatické pole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opětovném oddálení těles se obnoví původní stav  těleso B se stane neutrální.  </a:t>
            </a:r>
          </a:p>
        </p:txBody>
      </p:sp>
      <p:sp>
        <p:nvSpPr>
          <p:cNvPr id="273418" name="Oval 10"/>
          <p:cNvSpPr>
            <a:spLocks noChangeArrowheads="1"/>
          </p:cNvSpPr>
          <p:nvPr/>
        </p:nvSpPr>
        <p:spPr bwMode="auto">
          <a:xfrm>
            <a:off x="1620838" y="2411413"/>
            <a:ext cx="936625" cy="936625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 - - 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- - - - - 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- - - - - 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- - - </a:t>
            </a: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1981200" y="1979613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endParaRPr lang="cs-CZ" altLang="cs-CZ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73427" name="Group 19"/>
          <p:cNvGrpSpPr>
            <a:grpSpLocks/>
          </p:cNvGrpSpPr>
          <p:nvPr/>
        </p:nvGrpSpPr>
        <p:grpSpPr bwMode="auto">
          <a:xfrm>
            <a:off x="900113" y="1773238"/>
            <a:ext cx="2378075" cy="2232025"/>
            <a:chOff x="567" y="1162"/>
            <a:chExt cx="1498" cy="1406"/>
          </a:xfrm>
        </p:grpSpPr>
        <p:sp>
          <p:nvSpPr>
            <p:cNvPr id="273420" name="Line 12"/>
            <p:cNvSpPr>
              <a:spLocks noChangeShapeType="1"/>
            </p:cNvSpPr>
            <p:nvPr/>
          </p:nvSpPr>
          <p:spPr bwMode="auto">
            <a:xfrm>
              <a:off x="567" y="1865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21" name="Line 13"/>
            <p:cNvSpPr>
              <a:spLocks noChangeShapeType="1"/>
            </p:cNvSpPr>
            <p:nvPr/>
          </p:nvSpPr>
          <p:spPr bwMode="auto">
            <a:xfrm rot="3600000">
              <a:off x="794" y="1434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22" name="Line 14"/>
            <p:cNvSpPr>
              <a:spLocks noChangeShapeType="1"/>
            </p:cNvSpPr>
            <p:nvPr/>
          </p:nvSpPr>
          <p:spPr bwMode="auto">
            <a:xfrm rot="7200000">
              <a:off x="1338" y="1389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23" name="Line 15"/>
            <p:cNvSpPr>
              <a:spLocks noChangeShapeType="1"/>
            </p:cNvSpPr>
            <p:nvPr/>
          </p:nvSpPr>
          <p:spPr bwMode="auto">
            <a:xfrm rot="10800000">
              <a:off x="1611" y="1864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24" name="Line 16"/>
            <p:cNvSpPr>
              <a:spLocks noChangeShapeType="1"/>
            </p:cNvSpPr>
            <p:nvPr/>
          </p:nvSpPr>
          <p:spPr bwMode="auto">
            <a:xfrm rot="14400000">
              <a:off x="1338" y="2341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25" name="Line 17"/>
            <p:cNvSpPr>
              <a:spLocks noChangeShapeType="1"/>
            </p:cNvSpPr>
            <p:nvPr/>
          </p:nvSpPr>
          <p:spPr bwMode="auto">
            <a:xfrm rot="18000000">
              <a:off x="794" y="2296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73429" name="Oval 21"/>
          <p:cNvSpPr>
            <a:spLocks noChangeArrowheads="1"/>
          </p:cNvSpPr>
          <p:nvPr/>
        </p:nvSpPr>
        <p:spPr bwMode="auto">
          <a:xfrm>
            <a:off x="1619250" y="2420938"/>
            <a:ext cx="936625" cy="936625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--     --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--       --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--     --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-</a:t>
            </a:r>
          </a:p>
        </p:txBody>
      </p:sp>
      <p:sp>
        <p:nvSpPr>
          <p:cNvPr id="273434" name="Text Box 26"/>
          <p:cNvSpPr txBox="1">
            <a:spLocks noChangeArrowheads="1"/>
          </p:cNvSpPr>
          <p:nvPr/>
        </p:nvSpPr>
        <p:spPr bwMode="auto">
          <a:xfrm>
            <a:off x="4170363" y="2528888"/>
            <a:ext cx="83026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</a:rPr>
              <a:t>+ 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</a:rPr>
              <a:t>+       - 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</a:rPr>
              <a:t>+        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</a:rPr>
              <a:t>+      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</a:rPr>
              <a:t>+ -</a:t>
            </a:r>
          </a:p>
        </p:txBody>
      </p:sp>
      <p:grpSp>
        <p:nvGrpSpPr>
          <p:cNvPr id="273446" name="Group 38"/>
          <p:cNvGrpSpPr>
            <a:grpSpLocks/>
          </p:cNvGrpSpPr>
          <p:nvPr/>
        </p:nvGrpSpPr>
        <p:grpSpPr bwMode="auto">
          <a:xfrm>
            <a:off x="2411413" y="1989138"/>
            <a:ext cx="2006600" cy="1828800"/>
            <a:chOff x="1519" y="1253"/>
            <a:chExt cx="1264" cy="1152"/>
          </a:xfrm>
        </p:grpSpPr>
        <p:sp>
          <p:nvSpPr>
            <p:cNvPr id="273433" name="Line 25"/>
            <p:cNvSpPr>
              <a:spLocks noChangeShapeType="1"/>
            </p:cNvSpPr>
            <p:nvPr/>
          </p:nvSpPr>
          <p:spPr bwMode="auto">
            <a:xfrm flipH="1">
              <a:off x="1610" y="1820"/>
              <a:ext cx="9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35" name="Freeform 27"/>
            <p:cNvSpPr>
              <a:spLocks/>
            </p:cNvSpPr>
            <p:nvPr/>
          </p:nvSpPr>
          <p:spPr bwMode="auto">
            <a:xfrm>
              <a:off x="1565" y="1555"/>
              <a:ext cx="1088" cy="106"/>
            </a:xfrm>
            <a:custGeom>
              <a:avLst/>
              <a:gdLst>
                <a:gd name="T0" fmla="*/ 1088 w 1088"/>
                <a:gd name="T1" fmla="*/ 106 h 106"/>
                <a:gd name="T2" fmla="*/ 771 w 1088"/>
                <a:gd name="T3" fmla="*/ 15 h 106"/>
                <a:gd name="T4" fmla="*/ 362 w 1088"/>
                <a:gd name="T5" fmla="*/ 15 h 106"/>
                <a:gd name="T6" fmla="*/ 0 w 1088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06">
                  <a:moveTo>
                    <a:pt x="1088" y="106"/>
                  </a:moveTo>
                  <a:cubicBezTo>
                    <a:pt x="990" y="68"/>
                    <a:pt x="892" y="30"/>
                    <a:pt x="771" y="15"/>
                  </a:cubicBezTo>
                  <a:cubicBezTo>
                    <a:pt x="650" y="0"/>
                    <a:pt x="490" y="0"/>
                    <a:pt x="362" y="15"/>
                  </a:cubicBezTo>
                  <a:cubicBezTo>
                    <a:pt x="234" y="30"/>
                    <a:pt x="117" y="68"/>
                    <a:pt x="0" y="106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36" name="Freeform 28"/>
            <p:cNvSpPr>
              <a:spLocks/>
            </p:cNvSpPr>
            <p:nvPr/>
          </p:nvSpPr>
          <p:spPr bwMode="auto">
            <a:xfrm>
              <a:off x="1519" y="1253"/>
              <a:ext cx="1264" cy="336"/>
            </a:xfrm>
            <a:custGeom>
              <a:avLst/>
              <a:gdLst>
                <a:gd name="T0" fmla="*/ 1264 w 1264"/>
                <a:gd name="T1" fmla="*/ 336 h 336"/>
                <a:gd name="T2" fmla="*/ 953 w 1264"/>
                <a:gd name="T3" fmla="*/ 91 h 336"/>
                <a:gd name="T4" fmla="*/ 590 w 1264"/>
                <a:gd name="T5" fmla="*/ 0 h 336"/>
                <a:gd name="T6" fmla="*/ 272 w 1264"/>
                <a:gd name="T7" fmla="*/ 91 h 336"/>
                <a:gd name="T8" fmla="*/ 0 w 1264"/>
                <a:gd name="T9" fmla="*/ 31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4" h="336">
                  <a:moveTo>
                    <a:pt x="1264" y="336"/>
                  </a:moveTo>
                  <a:cubicBezTo>
                    <a:pt x="1212" y="294"/>
                    <a:pt x="1065" y="147"/>
                    <a:pt x="953" y="91"/>
                  </a:cubicBezTo>
                  <a:cubicBezTo>
                    <a:pt x="841" y="35"/>
                    <a:pt x="703" y="0"/>
                    <a:pt x="590" y="0"/>
                  </a:cubicBezTo>
                  <a:cubicBezTo>
                    <a:pt x="477" y="0"/>
                    <a:pt x="370" y="38"/>
                    <a:pt x="272" y="91"/>
                  </a:cubicBezTo>
                  <a:cubicBezTo>
                    <a:pt x="174" y="144"/>
                    <a:pt x="87" y="230"/>
                    <a:pt x="0" y="31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37" name="Freeform 29"/>
            <p:cNvSpPr>
              <a:spLocks/>
            </p:cNvSpPr>
            <p:nvPr/>
          </p:nvSpPr>
          <p:spPr bwMode="auto">
            <a:xfrm rot="10800000">
              <a:off x="1565" y="2009"/>
              <a:ext cx="1088" cy="106"/>
            </a:xfrm>
            <a:custGeom>
              <a:avLst/>
              <a:gdLst>
                <a:gd name="T0" fmla="*/ 1088 w 1088"/>
                <a:gd name="T1" fmla="*/ 106 h 106"/>
                <a:gd name="T2" fmla="*/ 771 w 1088"/>
                <a:gd name="T3" fmla="*/ 15 h 106"/>
                <a:gd name="T4" fmla="*/ 362 w 1088"/>
                <a:gd name="T5" fmla="*/ 15 h 106"/>
                <a:gd name="T6" fmla="*/ 0 w 1088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06">
                  <a:moveTo>
                    <a:pt x="1088" y="106"/>
                  </a:moveTo>
                  <a:cubicBezTo>
                    <a:pt x="990" y="68"/>
                    <a:pt x="892" y="30"/>
                    <a:pt x="771" y="15"/>
                  </a:cubicBezTo>
                  <a:cubicBezTo>
                    <a:pt x="650" y="0"/>
                    <a:pt x="490" y="0"/>
                    <a:pt x="362" y="15"/>
                  </a:cubicBezTo>
                  <a:cubicBezTo>
                    <a:pt x="234" y="30"/>
                    <a:pt x="117" y="68"/>
                    <a:pt x="0" y="106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38" name="Freeform 30"/>
            <p:cNvSpPr>
              <a:spLocks/>
            </p:cNvSpPr>
            <p:nvPr/>
          </p:nvSpPr>
          <p:spPr bwMode="auto">
            <a:xfrm rot="10800000">
              <a:off x="1519" y="2069"/>
              <a:ext cx="1264" cy="336"/>
            </a:xfrm>
            <a:custGeom>
              <a:avLst/>
              <a:gdLst>
                <a:gd name="T0" fmla="*/ 1264 w 1264"/>
                <a:gd name="T1" fmla="*/ 336 h 336"/>
                <a:gd name="T2" fmla="*/ 953 w 1264"/>
                <a:gd name="T3" fmla="*/ 91 h 336"/>
                <a:gd name="T4" fmla="*/ 590 w 1264"/>
                <a:gd name="T5" fmla="*/ 0 h 336"/>
                <a:gd name="T6" fmla="*/ 272 w 1264"/>
                <a:gd name="T7" fmla="*/ 91 h 336"/>
                <a:gd name="T8" fmla="*/ 0 w 1264"/>
                <a:gd name="T9" fmla="*/ 31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4" h="336">
                  <a:moveTo>
                    <a:pt x="1264" y="336"/>
                  </a:moveTo>
                  <a:cubicBezTo>
                    <a:pt x="1212" y="294"/>
                    <a:pt x="1065" y="147"/>
                    <a:pt x="953" y="91"/>
                  </a:cubicBezTo>
                  <a:cubicBezTo>
                    <a:pt x="841" y="35"/>
                    <a:pt x="703" y="0"/>
                    <a:pt x="590" y="0"/>
                  </a:cubicBezTo>
                  <a:cubicBezTo>
                    <a:pt x="477" y="0"/>
                    <a:pt x="370" y="38"/>
                    <a:pt x="272" y="91"/>
                  </a:cubicBezTo>
                  <a:cubicBezTo>
                    <a:pt x="174" y="144"/>
                    <a:pt x="87" y="230"/>
                    <a:pt x="0" y="31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273447" name="Group 39"/>
          <p:cNvGrpSpPr>
            <a:grpSpLocks/>
          </p:cNvGrpSpPr>
          <p:nvPr/>
        </p:nvGrpSpPr>
        <p:grpSpPr bwMode="auto">
          <a:xfrm>
            <a:off x="647700" y="2276475"/>
            <a:ext cx="1044575" cy="1296988"/>
            <a:chOff x="408" y="1434"/>
            <a:chExt cx="658" cy="817"/>
          </a:xfrm>
        </p:grpSpPr>
        <p:sp>
          <p:nvSpPr>
            <p:cNvPr id="273439" name="Line 31"/>
            <p:cNvSpPr>
              <a:spLocks noChangeShapeType="1"/>
            </p:cNvSpPr>
            <p:nvPr/>
          </p:nvSpPr>
          <p:spPr bwMode="auto">
            <a:xfrm>
              <a:off x="408" y="1820"/>
              <a:ext cx="61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43" name="Freeform 35"/>
            <p:cNvSpPr>
              <a:spLocks/>
            </p:cNvSpPr>
            <p:nvPr/>
          </p:nvSpPr>
          <p:spPr bwMode="auto">
            <a:xfrm>
              <a:off x="431" y="1434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362 w 635"/>
                <a:gd name="T3" fmla="*/ 46 h 182"/>
                <a:gd name="T4" fmla="*/ 635 w 635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182">
                  <a:moveTo>
                    <a:pt x="0" y="0"/>
                  </a:moveTo>
                  <a:cubicBezTo>
                    <a:pt x="128" y="8"/>
                    <a:pt x="256" y="16"/>
                    <a:pt x="362" y="46"/>
                  </a:cubicBezTo>
                  <a:cubicBezTo>
                    <a:pt x="468" y="76"/>
                    <a:pt x="551" y="129"/>
                    <a:pt x="635" y="182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3445" name="Freeform 37"/>
            <p:cNvSpPr>
              <a:spLocks/>
            </p:cNvSpPr>
            <p:nvPr/>
          </p:nvSpPr>
          <p:spPr bwMode="auto">
            <a:xfrm>
              <a:off x="431" y="1979"/>
              <a:ext cx="635" cy="272"/>
            </a:xfrm>
            <a:custGeom>
              <a:avLst/>
              <a:gdLst>
                <a:gd name="T0" fmla="*/ 0 w 635"/>
                <a:gd name="T1" fmla="*/ 272 h 272"/>
                <a:gd name="T2" fmla="*/ 362 w 635"/>
                <a:gd name="T3" fmla="*/ 226 h 272"/>
                <a:gd name="T4" fmla="*/ 635 w 635"/>
                <a:gd name="T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272">
                  <a:moveTo>
                    <a:pt x="0" y="272"/>
                  </a:moveTo>
                  <a:cubicBezTo>
                    <a:pt x="128" y="271"/>
                    <a:pt x="256" y="271"/>
                    <a:pt x="362" y="226"/>
                  </a:cubicBezTo>
                  <a:cubicBezTo>
                    <a:pt x="468" y="181"/>
                    <a:pt x="551" y="90"/>
                    <a:pt x="635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73448" name="Text Box 40"/>
          <p:cNvSpPr txBox="1">
            <a:spLocks noChangeArrowheads="1"/>
          </p:cNvSpPr>
          <p:nvPr/>
        </p:nvSpPr>
        <p:spPr bwMode="auto">
          <a:xfrm>
            <a:off x="3132138" y="5949950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Znázornění elektrické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indukce: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2"/>
              </a:rPr>
              <a:t>zde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27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27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7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5" grpId="0"/>
      <p:bldP spid="273418" grpId="0" animBg="1"/>
      <p:bldP spid="273418" grpId="1" animBg="1"/>
      <p:bldP spid="273419" grpId="0"/>
      <p:bldP spid="273429" grpId="0" animBg="1"/>
      <p:bldP spid="2734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Elektrická indukce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6443663" y="1898650"/>
            <a:ext cx="157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endParaRPr lang="cs-CZ" altLang="cs-CZ" b="1" baseline="-2500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2398" name="Text Box 14"/>
          <p:cNvSpPr txBox="1">
            <a:spLocks noChangeArrowheads="1"/>
          </p:cNvSpPr>
          <p:nvPr/>
        </p:nvSpPr>
        <p:spPr bwMode="auto">
          <a:xfrm>
            <a:off x="179388" y="1576388"/>
            <a:ext cx="51847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a)	do homogenního elektrického pole vložíme kolmo k poli dvě vodivé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destičky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b)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na destičkách se vlivem indukce objeví náboj,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v poli je od sebe oddálíme 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mezi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destičkami se vytvoří elektrostatické pole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destičky vyjmeme z původního pole, pole mezi destičkami zůstane </a:t>
            </a:r>
          </a:p>
        </p:txBody>
      </p:sp>
      <p:grpSp>
        <p:nvGrpSpPr>
          <p:cNvPr id="272423" name="Group 39"/>
          <p:cNvGrpSpPr>
            <a:grpSpLocks/>
          </p:cNvGrpSpPr>
          <p:nvPr/>
        </p:nvGrpSpPr>
        <p:grpSpPr bwMode="auto">
          <a:xfrm>
            <a:off x="5724525" y="1341438"/>
            <a:ext cx="2808288" cy="2519362"/>
            <a:chOff x="3606" y="845"/>
            <a:chExt cx="1769" cy="1587"/>
          </a:xfrm>
        </p:grpSpPr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3606" y="845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5134" y="845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72408" name="Line 24"/>
            <p:cNvSpPr>
              <a:spLocks noChangeShapeType="1"/>
            </p:cNvSpPr>
            <p:nvPr/>
          </p:nvSpPr>
          <p:spPr bwMode="auto">
            <a:xfrm>
              <a:off x="3846" y="1049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09" name="Line 25"/>
            <p:cNvSpPr>
              <a:spLocks noChangeShapeType="1"/>
            </p:cNvSpPr>
            <p:nvPr/>
          </p:nvSpPr>
          <p:spPr bwMode="auto">
            <a:xfrm>
              <a:off x="3846" y="1231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0" name="Line 26"/>
            <p:cNvSpPr>
              <a:spLocks noChangeShapeType="1"/>
            </p:cNvSpPr>
            <p:nvPr/>
          </p:nvSpPr>
          <p:spPr bwMode="auto">
            <a:xfrm>
              <a:off x="3846" y="1412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1" name="Line 27"/>
            <p:cNvSpPr>
              <a:spLocks noChangeShapeType="1"/>
            </p:cNvSpPr>
            <p:nvPr/>
          </p:nvSpPr>
          <p:spPr bwMode="auto">
            <a:xfrm>
              <a:off x="3846" y="1594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2" name="Line 28"/>
            <p:cNvSpPr>
              <a:spLocks noChangeShapeType="1"/>
            </p:cNvSpPr>
            <p:nvPr/>
          </p:nvSpPr>
          <p:spPr bwMode="auto">
            <a:xfrm>
              <a:off x="3846" y="1775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3" name="Line 29"/>
            <p:cNvSpPr>
              <a:spLocks noChangeShapeType="1"/>
            </p:cNvSpPr>
            <p:nvPr/>
          </p:nvSpPr>
          <p:spPr bwMode="auto">
            <a:xfrm>
              <a:off x="3846" y="1956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4" name="Line 30"/>
            <p:cNvSpPr>
              <a:spLocks noChangeShapeType="1"/>
            </p:cNvSpPr>
            <p:nvPr/>
          </p:nvSpPr>
          <p:spPr bwMode="auto">
            <a:xfrm>
              <a:off x="3846" y="2138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2415" name="Line 31"/>
            <p:cNvSpPr>
              <a:spLocks noChangeShapeType="1"/>
            </p:cNvSpPr>
            <p:nvPr/>
          </p:nvSpPr>
          <p:spPr bwMode="auto">
            <a:xfrm>
              <a:off x="3846" y="2319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72416" name="Rectangle 32"/>
          <p:cNvSpPr>
            <a:spLocks noChangeArrowheads="1"/>
          </p:cNvSpPr>
          <p:nvPr/>
        </p:nvSpPr>
        <p:spPr bwMode="auto">
          <a:xfrm>
            <a:off x="6877050" y="2278063"/>
            <a:ext cx="215900" cy="79216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72417" name="Rectangle 33"/>
          <p:cNvSpPr>
            <a:spLocks noChangeArrowheads="1"/>
          </p:cNvSpPr>
          <p:nvPr/>
        </p:nvSpPr>
        <p:spPr bwMode="auto">
          <a:xfrm>
            <a:off x="7092950" y="2278063"/>
            <a:ext cx="215900" cy="79216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72418" name="Text Box 34"/>
          <p:cNvSpPr txBox="1">
            <a:spLocks noChangeArrowheads="1"/>
          </p:cNvSpPr>
          <p:nvPr/>
        </p:nvSpPr>
        <p:spPr bwMode="auto">
          <a:xfrm>
            <a:off x="7519988" y="1898650"/>
            <a:ext cx="2206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endParaRPr lang="cs-CZ" altLang="cs-CZ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72422" name="Group 38"/>
          <p:cNvGrpSpPr>
            <a:grpSpLocks/>
          </p:cNvGrpSpPr>
          <p:nvPr/>
        </p:nvGrpSpPr>
        <p:grpSpPr bwMode="auto">
          <a:xfrm>
            <a:off x="6623050" y="2492375"/>
            <a:ext cx="793750" cy="431800"/>
            <a:chOff x="4172" y="2024"/>
            <a:chExt cx="500" cy="272"/>
          </a:xfrm>
        </p:grpSpPr>
        <p:sp>
          <p:nvSpPr>
            <p:cNvPr id="272399" name="Line 15"/>
            <p:cNvSpPr>
              <a:spLocks noChangeShapeType="1"/>
            </p:cNvSpPr>
            <p:nvPr/>
          </p:nvSpPr>
          <p:spPr bwMode="auto">
            <a:xfrm rot="10800000">
              <a:off x="4172" y="2024"/>
              <a:ext cx="5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2419" name="Line 35"/>
            <p:cNvSpPr>
              <a:spLocks noChangeShapeType="1"/>
            </p:cNvSpPr>
            <p:nvPr/>
          </p:nvSpPr>
          <p:spPr bwMode="auto">
            <a:xfrm rot="10800000">
              <a:off x="4172" y="2115"/>
              <a:ext cx="5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2420" name="Line 36"/>
            <p:cNvSpPr>
              <a:spLocks noChangeShapeType="1"/>
            </p:cNvSpPr>
            <p:nvPr/>
          </p:nvSpPr>
          <p:spPr bwMode="auto">
            <a:xfrm rot="10800000">
              <a:off x="4172" y="2205"/>
              <a:ext cx="5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2421" name="Line 37"/>
            <p:cNvSpPr>
              <a:spLocks noChangeShapeType="1"/>
            </p:cNvSpPr>
            <p:nvPr/>
          </p:nvSpPr>
          <p:spPr bwMode="auto">
            <a:xfrm rot="10800000">
              <a:off x="4172" y="2296"/>
              <a:ext cx="5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72424" name="Text Box 40"/>
          <p:cNvSpPr txBox="1">
            <a:spLocks noChangeArrowheads="1"/>
          </p:cNvSpPr>
          <p:nvPr/>
        </p:nvSpPr>
        <p:spPr bwMode="auto">
          <a:xfrm>
            <a:off x="323850" y="5876925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Jestliže budou obě destičky natočeny, indukovaný náboj se snižuje. Budou li rovnoběžně s polem, indukovaný náboj bude nulový. 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142163" y="1933576"/>
            <a:ext cx="2206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endParaRPr lang="cs-CZ" altLang="cs-CZ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877051" y="1916114"/>
            <a:ext cx="14922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endParaRPr lang="cs-CZ" altLang="cs-CZ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10" name="SMARTInkShape-Group4"/>
          <p:cNvGrpSpPr/>
          <p:nvPr/>
        </p:nvGrpSpPr>
        <p:grpSpPr>
          <a:xfrm>
            <a:off x="6886680" y="2018218"/>
            <a:ext cx="382087" cy="232064"/>
            <a:chOff x="6886680" y="2018218"/>
            <a:chExt cx="382087" cy="232064"/>
          </a:xfrm>
        </p:grpSpPr>
        <p:sp>
          <p:nvSpPr>
            <p:cNvPr id="8" name="SMARTInkShape-5"/>
            <p:cNvSpPr/>
            <p:nvPr>
              <p:custDataLst>
                <p:tags r:id="rId1"/>
              </p:custDataLst>
            </p:nvPr>
          </p:nvSpPr>
          <p:spPr bwMode="auto">
            <a:xfrm>
              <a:off x="7171689" y="2018218"/>
              <a:ext cx="97078" cy="232064"/>
            </a:xfrm>
            <a:custGeom>
              <a:avLst/>
              <a:gdLst/>
              <a:ahLst/>
              <a:cxnLst/>
              <a:rect l="0" t="0" r="0" b="0"/>
              <a:pathLst>
                <a:path w="97078" h="232064">
                  <a:moveTo>
                    <a:pt x="97077" y="8821"/>
                  </a:moveTo>
                  <a:lnTo>
                    <a:pt x="97077" y="8821"/>
                  </a:lnTo>
                  <a:lnTo>
                    <a:pt x="97077" y="259"/>
                  </a:lnTo>
                  <a:lnTo>
                    <a:pt x="92336" y="0"/>
                  </a:lnTo>
                  <a:lnTo>
                    <a:pt x="87363" y="2586"/>
                  </a:lnTo>
                  <a:lnTo>
                    <a:pt x="48080" y="39040"/>
                  </a:lnTo>
                  <a:lnTo>
                    <a:pt x="4671" y="74993"/>
                  </a:lnTo>
                  <a:lnTo>
                    <a:pt x="0" y="79219"/>
                  </a:lnTo>
                  <a:lnTo>
                    <a:pt x="8671" y="79950"/>
                  </a:lnTo>
                  <a:lnTo>
                    <a:pt x="34525" y="73069"/>
                  </a:lnTo>
                  <a:lnTo>
                    <a:pt x="48666" y="66001"/>
                  </a:lnTo>
                  <a:lnTo>
                    <a:pt x="81270" y="62873"/>
                  </a:lnTo>
                  <a:lnTo>
                    <a:pt x="84554" y="65692"/>
                  </a:lnTo>
                  <a:lnTo>
                    <a:pt x="84760" y="70547"/>
                  </a:lnTo>
                  <a:lnTo>
                    <a:pt x="79696" y="82888"/>
                  </a:lnTo>
                  <a:lnTo>
                    <a:pt x="43178" y="124887"/>
                  </a:lnTo>
                  <a:lnTo>
                    <a:pt x="29103" y="139235"/>
                  </a:lnTo>
                  <a:lnTo>
                    <a:pt x="29933" y="141404"/>
                  </a:lnTo>
                  <a:lnTo>
                    <a:pt x="41320" y="150145"/>
                  </a:lnTo>
                  <a:lnTo>
                    <a:pt x="63463" y="144260"/>
                  </a:lnTo>
                  <a:lnTo>
                    <a:pt x="93985" y="130665"/>
                  </a:lnTo>
                  <a:lnTo>
                    <a:pt x="96008" y="131722"/>
                  </a:lnTo>
                  <a:lnTo>
                    <a:pt x="95372" y="135403"/>
                  </a:lnTo>
                  <a:lnTo>
                    <a:pt x="88382" y="147431"/>
                  </a:lnTo>
                  <a:lnTo>
                    <a:pt x="51848" y="188633"/>
                  </a:lnTo>
                  <a:lnTo>
                    <a:pt x="47209" y="197217"/>
                  </a:lnTo>
                  <a:lnTo>
                    <a:pt x="47957" y="201887"/>
                  </a:lnTo>
                  <a:lnTo>
                    <a:pt x="54079" y="212368"/>
                  </a:lnTo>
                  <a:lnTo>
                    <a:pt x="97077" y="232063"/>
                  </a:lnTo>
                </a:path>
              </a:pathLst>
            </a:custGeom>
            <a:noFill/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tabLst/>
              </a:pPr>
              <a:endParaRPr kumimoji="0" lang="cs-CZ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9" name="SMARTInkShape-6"/>
            <p:cNvSpPr/>
            <p:nvPr>
              <p:custDataLst>
                <p:tags r:id="rId2"/>
              </p:custDataLst>
            </p:nvPr>
          </p:nvSpPr>
          <p:spPr bwMode="auto">
            <a:xfrm>
              <a:off x="6886680" y="2089547"/>
              <a:ext cx="158844" cy="107157"/>
            </a:xfrm>
            <a:custGeom>
              <a:avLst/>
              <a:gdLst/>
              <a:ahLst/>
              <a:cxnLst/>
              <a:rect l="0" t="0" r="0" b="0"/>
              <a:pathLst>
                <a:path w="158844" h="107157">
                  <a:moveTo>
                    <a:pt x="51687" y="0"/>
                  </a:moveTo>
                  <a:lnTo>
                    <a:pt x="51687" y="0"/>
                  </a:lnTo>
                  <a:lnTo>
                    <a:pt x="51687" y="4740"/>
                  </a:lnTo>
                  <a:lnTo>
                    <a:pt x="37429" y="28497"/>
                  </a:lnTo>
                  <a:lnTo>
                    <a:pt x="0" y="69504"/>
                  </a:lnTo>
                  <a:lnTo>
                    <a:pt x="18393" y="63579"/>
                  </a:lnTo>
                  <a:lnTo>
                    <a:pt x="37871" y="48461"/>
                  </a:lnTo>
                  <a:lnTo>
                    <a:pt x="66710" y="25294"/>
                  </a:lnTo>
                  <a:lnTo>
                    <a:pt x="85132" y="18512"/>
                  </a:lnTo>
                  <a:lnTo>
                    <a:pt x="54845" y="43215"/>
                  </a:lnTo>
                  <a:lnTo>
                    <a:pt x="36987" y="67133"/>
                  </a:lnTo>
                  <a:lnTo>
                    <a:pt x="35232" y="72170"/>
                  </a:lnTo>
                  <a:lnTo>
                    <a:pt x="34764" y="74902"/>
                  </a:lnTo>
                  <a:lnTo>
                    <a:pt x="36436" y="77716"/>
                  </a:lnTo>
                  <a:lnTo>
                    <a:pt x="43586" y="83488"/>
                  </a:lnTo>
                  <a:lnTo>
                    <a:pt x="47279" y="84432"/>
                  </a:lnTo>
                  <a:lnTo>
                    <a:pt x="50732" y="84069"/>
                  </a:lnTo>
                  <a:lnTo>
                    <a:pt x="83598" y="70978"/>
                  </a:lnTo>
                  <a:lnTo>
                    <a:pt x="92658" y="66272"/>
                  </a:lnTo>
                  <a:lnTo>
                    <a:pt x="107924" y="62631"/>
                  </a:lnTo>
                  <a:lnTo>
                    <a:pt x="137851" y="46301"/>
                  </a:lnTo>
                  <a:lnTo>
                    <a:pt x="137903" y="47734"/>
                  </a:lnTo>
                  <a:lnTo>
                    <a:pt x="127100" y="81449"/>
                  </a:lnTo>
                  <a:lnTo>
                    <a:pt x="129191" y="90108"/>
                  </a:lnTo>
                  <a:lnTo>
                    <a:pt x="138720" y="97264"/>
                  </a:lnTo>
                  <a:lnTo>
                    <a:pt x="158843" y="107156"/>
                  </a:lnTo>
                </a:path>
              </a:pathLst>
            </a:custGeom>
            <a:noFill/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tabLst/>
              </a:pPr>
              <a:endParaRPr kumimoji="0" lang="cs-CZ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2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2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29794E-6 L -0.05122 -4.2979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9794E-6 L 0.04323 -4.29794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2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2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75" dur="20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-4.29794E-6 L -0.05122 0.3331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4.29794E-6 L 0.04323 0.3331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81" dur="2000" fill="hold"/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83" dur="2000" fill="hold"/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272394" grpId="0"/>
      <p:bldP spid="272394" grpId="1"/>
      <p:bldP spid="272416" grpId="0" animBg="1"/>
      <p:bldP spid="272416" grpId="1" animBg="1"/>
      <p:bldP spid="272416" grpId="2" animBg="1"/>
      <p:bldP spid="272417" grpId="0" animBg="1"/>
      <p:bldP spid="272417" grpId="1" animBg="1"/>
      <p:bldP spid="272417" grpId="2" animBg="1"/>
      <p:bldP spid="272418" grpId="0"/>
      <p:bldP spid="272418" grpId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03575" y="260350"/>
            <a:ext cx="3168650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Úvod</a:t>
            </a:r>
            <a:endParaRPr lang="cs-CZ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79388" y="1144588"/>
            <a:ext cx="8785225" cy="17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okolí každého náboje vzniká pole.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Základní částice hmoty mohou být nositeli náboje, nejmenší známý náboj je náboj elektronu a protonu – náboj elektronu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e = -1,6*10</a:t>
            </a:r>
            <a:r>
              <a:rPr lang="cs-CZ" altLang="cs-CZ" sz="2000" b="1" u="sng" baseline="30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-19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Všechny další náboje jsou násobkem elementárního náboje.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Elektrostatické pole je pole v okolí náboje, který se nepohybuje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79388" y="2889225"/>
            <a:ext cx="8713787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Elektrický náboj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Svými vlastnostmi a účinky se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jednotlivé náboje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liší. Dohodou bylo určeno označení náboje na kladné (+) a záporné (-).</a:t>
            </a:r>
          </a:p>
          <a:p>
            <a:pPr algn="l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Náboje jsou vázány na částice látky a nelze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oddělit, náboj nelze zničit (zákon o zachování náboje)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Jestliže má těleso přebytek elektronů (záporný náboj), pak má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jako celek záporný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náboj a naopak. 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algn="l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	Je-li stejný počet protonů (kladný náboj) a elektronů, které jsou rovnoměrně rozmístěny, pak je těleso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elektricky neutrální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140" name="Oval 28"/>
          <p:cNvSpPr>
            <a:spLocks noChangeArrowheads="1"/>
          </p:cNvSpPr>
          <p:nvPr/>
        </p:nvSpPr>
        <p:spPr bwMode="auto">
          <a:xfrm>
            <a:off x="2843213" y="333375"/>
            <a:ext cx="576262" cy="576263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chemeClr val="bg2"/>
                </a:solidFill>
                <a:effectLst/>
              </a:rPr>
              <a:t>+</a:t>
            </a:r>
          </a:p>
        </p:txBody>
      </p:sp>
      <p:sp>
        <p:nvSpPr>
          <p:cNvPr id="90142" name="Oval 30"/>
          <p:cNvSpPr>
            <a:spLocks noChangeArrowheads="1"/>
          </p:cNvSpPr>
          <p:nvPr/>
        </p:nvSpPr>
        <p:spPr bwMode="auto">
          <a:xfrm>
            <a:off x="6156325" y="333375"/>
            <a:ext cx="576263" cy="576263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  <a:effectLst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0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20" grpId="0"/>
      <p:bldP spid="90140" grpId="0" animBg="1"/>
      <p:bldP spid="901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Elektrická indukce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179388" y="1576388"/>
            <a:ext cx="856932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čem závisí velikost indukovaného náboje: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na velikosti nábojem kterým bylo pole vyvolané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na poleze destiček v elektrostatickém poli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na velikosti plochy destiček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indukce je plošná hustota náboje </a:t>
            </a:r>
          </a:p>
        </p:txBody>
      </p:sp>
      <p:graphicFrame>
        <p:nvGraphicFramePr>
          <p:cNvPr id="275481" name="Object 25"/>
          <p:cNvGraphicFramePr>
            <a:graphicFrameLocks noChangeAspect="1"/>
          </p:cNvGraphicFramePr>
          <p:nvPr/>
        </p:nvGraphicFramePr>
        <p:xfrm>
          <a:off x="2411413" y="3933825"/>
          <a:ext cx="374491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Rovnice" r:id="rId3" imgW="1307532" imgH="393529" progId="Equation.3">
                  <p:embed/>
                </p:oleObj>
              </mc:Choice>
              <mc:Fallback>
                <p:oleObj name="Rovnice" r:id="rId3" imgW="1307532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933825"/>
                        <a:ext cx="3744912" cy="1128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9" name="Group 19"/>
          <p:cNvGrpSpPr>
            <a:grpSpLocks/>
          </p:cNvGrpSpPr>
          <p:nvPr/>
        </p:nvGrpSpPr>
        <p:grpSpPr bwMode="auto">
          <a:xfrm>
            <a:off x="6516688" y="2133600"/>
            <a:ext cx="1871662" cy="1944688"/>
            <a:chOff x="4105" y="1344"/>
            <a:chExt cx="1179" cy="1225"/>
          </a:xfrm>
        </p:grpSpPr>
        <p:sp>
          <p:nvSpPr>
            <p:cNvPr id="276495" name="Line 15"/>
            <p:cNvSpPr>
              <a:spLocks noChangeShapeType="1"/>
            </p:cNvSpPr>
            <p:nvPr/>
          </p:nvSpPr>
          <p:spPr bwMode="auto">
            <a:xfrm flipH="1">
              <a:off x="4522" y="1344"/>
              <a:ext cx="367" cy="12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96" name="Line 16"/>
            <p:cNvSpPr>
              <a:spLocks noChangeShapeType="1"/>
            </p:cNvSpPr>
            <p:nvPr/>
          </p:nvSpPr>
          <p:spPr bwMode="auto">
            <a:xfrm flipH="1">
              <a:off x="4105" y="1738"/>
              <a:ext cx="1179" cy="47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97" name="Line 17"/>
            <p:cNvSpPr>
              <a:spLocks noChangeShapeType="1"/>
            </p:cNvSpPr>
            <p:nvPr/>
          </p:nvSpPr>
          <p:spPr bwMode="auto">
            <a:xfrm flipH="1" flipV="1">
              <a:off x="4195" y="1548"/>
              <a:ext cx="953" cy="83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</p:grpSp>
      <p:sp>
        <p:nvSpPr>
          <p:cNvPr id="276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6337300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Gaussova věta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518477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a)	v elektroskopu je těleso s kladným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náboj Q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b)	vlivem indukce se na stěnách objeví indukovaný náboj –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c)	těleso se dotkne stěny elektroskopu, jak se změní náboj –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d)	velikost náboje se nezmění  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náboj na vnitřní stěně elektroskopu je stejně velký jako náboj tělesa.</a:t>
            </a:r>
          </a:p>
        </p:txBody>
      </p:sp>
      <p:grpSp>
        <p:nvGrpSpPr>
          <p:cNvPr id="276490" name="Group 10"/>
          <p:cNvGrpSpPr>
            <a:grpSpLocks/>
          </p:cNvGrpSpPr>
          <p:nvPr/>
        </p:nvGrpSpPr>
        <p:grpSpPr bwMode="auto">
          <a:xfrm>
            <a:off x="6084888" y="1628775"/>
            <a:ext cx="2713037" cy="2857500"/>
            <a:chOff x="839" y="1706"/>
            <a:chExt cx="1709" cy="1800"/>
          </a:xfrm>
        </p:grpSpPr>
        <p:sp>
          <p:nvSpPr>
            <p:cNvPr id="276485" name="Oval 5"/>
            <p:cNvSpPr>
              <a:spLocks noChangeAspect="1" noChangeArrowheads="1"/>
            </p:cNvSpPr>
            <p:nvPr/>
          </p:nvSpPr>
          <p:spPr bwMode="auto">
            <a:xfrm>
              <a:off x="1036" y="1994"/>
              <a:ext cx="1315" cy="131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86" name="Oval 6"/>
            <p:cNvSpPr>
              <a:spLocks noChangeAspect="1" noChangeArrowheads="1"/>
            </p:cNvSpPr>
            <p:nvPr/>
          </p:nvSpPr>
          <p:spPr bwMode="auto">
            <a:xfrm>
              <a:off x="839" y="1797"/>
              <a:ext cx="1709" cy="170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87" name="Rectangle 7"/>
            <p:cNvSpPr>
              <a:spLocks noChangeAspect="1" noChangeArrowheads="1"/>
            </p:cNvSpPr>
            <p:nvPr/>
          </p:nvSpPr>
          <p:spPr bwMode="auto">
            <a:xfrm>
              <a:off x="1670" y="1706"/>
              <a:ext cx="50" cy="3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FF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88" name="Line 8"/>
            <p:cNvSpPr>
              <a:spLocks noChangeShapeType="1"/>
            </p:cNvSpPr>
            <p:nvPr/>
          </p:nvSpPr>
          <p:spPr bwMode="auto">
            <a:xfrm>
              <a:off x="1659" y="1795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76489" name="Line 9"/>
            <p:cNvSpPr>
              <a:spLocks noChangeShapeType="1"/>
            </p:cNvSpPr>
            <p:nvPr/>
          </p:nvSpPr>
          <p:spPr bwMode="auto">
            <a:xfrm>
              <a:off x="1722" y="1795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</p:grpSp>
      <p:grpSp>
        <p:nvGrpSpPr>
          <p:cNvPr id="276494" name="Group 14"/>
          <p:cNvGrpSpPr>
            <a:grpSpLocks/>
          </p:cNvGrpSpPr>
          <p:nvPr/>
        </p:nvGrpSpPr>
        <p:grpSpPr bwMode="auto">
          <a:xfrm>
            <a:off x="7161213" y="692150"/>
            <a:ext cx="576262" cy="2736850"/>
            <a:chOff x="4511" y="436"/>
            <a:chExt cx="363" cy="1724"/>
          </a:xfrm>
        </p:grpSpPr>
        <p:sp>
          <p:nvSpPr>
            <p:cNvPr id="18457" name="Oval 11"/>
            <p:cNvSpPr>
              <a:spLocks noChangeArrowheads="1"/>
            </p:cNvSpPr>
            <p:nvPr/>
          </p:nvSpPr>
          <p:spPr bwMode="auto">
            <a:xfrm>
              <a:off x="4511" y="1797"/>
              <a:ext cx="363" cy="363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3200" b="1">
                  <a:effectLst/>
                </a:rPr>
                <a:t>+</a:t>
              </a:r>
            </a:p>
          </p:txBody>
        </p:sp>
        <p:cxnSp>
          <p:nvCxnSpPr>
            <p:cNvPr id="18458" name="AutoShape 13"/>
            <p:cNvCxnSpPr>
              <a:cxnSpLocks noChangeShapeType="1"/>
            </p:cNvCxnSpPr>
            <p:nvPr/>
          </p:nvCxnSpPr>
          <p:spPr bwMode="auto">
            <a:xfrm flipH="1" flipV="1">
              <a:off x="4693" y="436"/>
              <a:ext cx="1" cy="1349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6522" name="Group 42"/>
          <p:cNvGrpSpPr>
            <a:grpSpLocks/>
          </p:cNvGrpSpPr>
          <p:nvPr/>
        </p:nvGrpSpPr>
        <p:grpSpPr bwMode="auto">
          <a:xfrm>
            <a:off x="6180138" y="1773238"/>
            <a:ext cx="2544762" cy="2735262"/>
            <a:chOff x="3893" y="1117"/>
            <a:chExt cx="1603" cy="1723"/>
          </a:xfrm>
        </p:grpSpPr>
        <p:sp>
          <p:nvSpPr>
            <p:cNvPr id="18442" name="Text Box 30"/>
            <p:cNvSpPr txBox="1">
              <a:spLocks noChangeArrowheads="1"/>
            </p:cNvSpPr>
            <p:nvPr/>
          </p:nvSpPr>
          <p:spPr bwMode="auto">
            <a:xfrm>
              <a:off x="4422" y="2640"/>
              <a:ext cx="12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+</a:t>
              </a:r>
              <a:endParaRPr lang="cs-CZ" altLang="cs-CZ" sz="16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grpSp>
          <p:nvGrpSpPr>
            <p:cNvPr id="18443" name="Group 41"/>
            <p:cNvGrpSpPr>
              <a:grpSpLocks/>
            </p:cNvGrpSpPr>
            <p:nvPr/>
          </p:nvGrpSpPr>
          <p:grpSpPr bwMode="auto">
            <a:xfrm>
              <a:off x="3893" y="1117"/>
              <a:ext cx="1603" cy="1628"/>
              <a:chOff x="3893" y="1117"/>
              <a:chExt cx="1603" cy="1628"/>
            </a:xfrm>
          </p:grpSpPr>
          <p:sp>
            <p:nvSpPr>
              <p:cNvPr id="18444" name="Text Box 28"/>
              <p:cNvSpPr txBox="1">
                <a:spLocks noChangeArrowheads="1"/>
              </p:cNvSpPr>
              <p:nvPr/>
            </p:nvSpPr>
            <p:spPr bwMode="auto">
              <a:xfrm>
                <a:off x="4876" y="1117"/>
                <a:ext cx="121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+</a:t>
                </a:r>
                <a:endParaRPr lang="cs-CZ" altLang="cs-CZ" sz="1600" b="1" baseline="-25000">
                  <a:solidFill>
                    <a:srgbClr val="FF0000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grpSp>
            <p:nvGrpSpPr>
              <p:cNvPr id="18445" name="Group 39"/>
              <p:cNvGrpSpPr>
                <a:grpSpLocks/>
              </p:cNvGrpSpPr>
              <p:nvPr/>
            </p:nvGrpSpPr>
            <p:grpSpPr bwMode="auto">
              <a:xfrm>
                <a:off x="3893" y="1189"/>
                <a:ext cx="1603" cy="1556"/>
                <a:chOff x="3893" y="1189"/>
                <a:chExt cx="1603" cy="1556"/>
              </a:xfrm>
            </p:grpSpPr>
            <p:sp>
              <p:nvSpPr>
                <p:cNvPr id="1844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014" y="1344"/>
                  <a:ext cx="121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600" b="1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rPr>
                    <a:t>+</a:t>
                  </a:r>
                  <a:endParaRPr lang="cs-CZ" altLang="cs-CZ" sz="1600" b="1" baseline="-250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grpSp>
              <p:nvGrpSpPr>
                <p:cNvPr id="18447" name="Group 38"/>
                <p:cNvGrpSpPr>
                  <a:grpSpLocks/>
                </p:cNvGrpSpPr>
                <p:nvPr/>
              </p:nvGrpSpPr>
              <p:grpSpPr bwMode="auto">
                <a:xfrm>
                  <a:off x="3893" y="1189"/>
                  <a:ext cx="1603" cy="1556"/>
                  <a:chOff x="3893" y="1189"/>
                  <a:chExt cx="1603" cy="1556"/>
                </a:xfrm>
              </p:grpSpPr>
              <p:sp>
                <p:nvSpPr>
                  <p:cNvPr id="1844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5" y="1570"/>
                    <a:ext cx="121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+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49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08" y="2387"/>
                    <a:ext cx="121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+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0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93" y="2205"/>
                    <a:ext cx="121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+</a:t>
                    </a:r>
                    <a:endParaRPr lang="cs-CZ" altLang="cs-CZ" sz="1600" b="1" baseline="-25000" dirty="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6" y="1189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2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5" y="1389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3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8" y="2341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4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9" y="2545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5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2" y="2141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8456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9" y="1597"/>
                    <a:ext cx="89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-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</p:grpSp>
          </p:grpSp>
        </p:grpSp>
      </p:grpSp>
      <p:sp>
        <p:nvSpPr>
          <p:cNvPr id="276525" name="Text Box 45"/>
          <p:cNvSpPr txBox="1">
            <a:spLocks noChangeArrowheads="1"/>
          </p:cNvSpPr>
          <p:nvPr/>
        </p:nvSpPr>
        <p:spPr bwMode="auto">
          <a:xfrm>
            <a:off x="7177088" y="4191000"/>
            <a:ext cx="549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----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++++</a:t>
            </a:r>
            <a:endParaRPr lang="cs-CZ" altLang="cs-CZ" sz="1600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6526" name="Text Box 46"/>
          <p:cNvSpPr txBox="1">
            <a:spLocks noChangeArrowheads="1"/>
          </p:cNvSpPr>
          <p:nvPr/>
        </p:nvSpPr>
        <p:spPr bwMode="auto">
          <a:xfrm>
            <a:off x="179388" y="5013325"/>
            <a:ext cx="8640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Indukovaný náboj nezávisí na poloze náboje a nezmění se, ani při dotyku na stěnu elektroskopu.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76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5293E-6 L -3.33333E-6 0.1050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5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Veličiny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</a:t>
            </a: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Indukční tok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	(C)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 nabitého tělesa vychází indukční tok (analogie s elektrickým proudem v proudovém poli), který je stejně velký jako náboj.</a:t>
            </a:r>
          </a:p>
        </p:txBody>
      </p:sp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2627313" y="2565400"/>
          <a:ext cx="28448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7" name="Rovnice" r:id="rId3" imgW="1091726" imgH="215806" progId="Equation.3">
                  <p:embed/>
                </p:oleObj>
              </mc:Choice>
              <mc:Fallback>
                <p:oleObj name="Rovnice" r:id="rId3" imgW="1091726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565400"/>
                        <a:ext cx="2844800" cy="563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7577" name="Group 73"/>
          <p:cNvGrpSpPr>
            <a:grpSpLocks/>
          </p:cNvGrpSpPr>
          <p:nvPr/>
        </p:nvGrpSpPr>
        <p:grpSpPr bwMode="auto">
          <a:xfrm>
            <a:off x="6227763" y="2565400"/>
            <a:ext cx="2713037" cy="2879725"/>
            <a:chOff x="3938" y="1798"/>
            <a:chExt cx="1709" cy="1814"/>
          </a:xfrm>
        </p:grpSpPr>
        <p:grpSp>
          <p:nvGrpSpPr>
            <p:cNvPr id="19466" name="Group 36"/>
            <p:cNvGrpSpPr>
              <a:grpSpLocks/>
            </p:cNvGrpSpPr>
            <p:nvPr/>
          </p:nvGrpSpPr>
          <p:grpSpPr bwMode="auto">
            <a:xfrm>
              <a:off x="4210" y="2116"/>
              <a:ext cx="1179" cy="1225"/>
              <a:chOff x="4105" y="1344"/>
              <a:chExt cx="1179" cy="1225"/>
            </a:xfrm>
          </p:grpSpPr>
          <p:sp>
            <p:nvSpPr>
              <p:cNvPr id="277541" name="Line 37"/>
              <p:cNvSpPr>
                <a:spLocks noChangeShapeType="1"/>
              </p:cNvSpPr>
              <p:nvPr/>
            </p:nvSpPr>
            <p:spPr bwMode="auto">
              <a:xfrm flipH="1">
                <a:off x="4522" y="1344"/>
                <a:ext cx="367" cy="122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2" name="Line 38"/>
              <p:cNvSpPr>
                <a:spLocks noChangeShapeType="1"/>
              </p:cNvSpPr>
              <p:nvPr/>
            </p:nvSpPr>
            <p:spPr bwMode="auto">
              <a:xfrm flipH="1">
                <a:off x="4105" y="1738"/>
                <a:ext cx="1179" cy="47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3" name="Line 39"/>
              <p:cNvSpPr>
                <a:spLocks noChangeShapeType="1"/>
              </p:cNvSpPr>
              <p:nvPr/>
            </p:nvSpPr>
            <p:spPr bwMode="auto">
              <a:xfrm flipH="1" flipV="1">
                <a:off x="4195" y="1548"/>
                <a:ext cx="953" cy="83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467" name="Group 40"/>
            <p:cNvGrpSpPr>
              <a:grpSpLocks/>
            </p:cNvGrpSpPr>
            <p:nvPr/>
          </p:nvGrpSpPr>
          <p:grpSpPr bwMode="auto">
            <a:xfrm>
              <a:off x="3938" y="1798"/>
              <a:ext cx="1709" cy="1800"/>
              <a:chOff x="839" y="1706"/>
              <a:chExt cx="1709" cy="1800"/>
            </a:xfrm>
          </p:grpSpPr>
          <p:sp>
            <p:nvSpPr>
              <p:cNvPr id="277545" name="Oval 41"/>
              <p:cNvSpPr>
                <a:spLocks noChangeAspect="1" noChangeArrowheads="1"/>
              </p:cNvSpPr>
              <p:nvPr/>
            </p:nvSpPr>
            <p:spPr bwMode="auto">
              <a:xfrm>
                <a:off x="1036" y="1994"/>
                <a:ext cx="1315" cy="1315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6" name="Oval 42"/>
              <p:cNvSpPr>
                <a:spLocks noChangeAspect="1" noChangeArrowheads="1"/>
              </p:cNvSpPr>
              <p:nvPr/>
            </p:nvSpPr>
            <p:spPr bwMode="auto">
              <a:xfrm>
                <a:off x="839" y="1797"/>
                <a:ext cx="1709" cy="1709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670" y="1706"/>
                <a:ext cx="50" cy="3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FF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8" name="Line 44"/>
              <p:cNvSpPr>
                <a:spLocks noChangeShapeType="1"/>
              </p:cNvSpPr>
              <p:nvPr/>
            </p:nvSpPr>
            <p:spPr bwMode="auto">
              <a:xfrm>
                <a:off x="1659" y="1795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277549" name="Line 45"/>
              <p:cNvSpPr>
                <a:spLocks noChangeShapeType="1"/>
              </p:cNvSpPr>
              <p:nvPr/>
            </p:nvSpPr>
            <p:spPr bwMode="auto">
              <a:xfrm>
                <a:off x="1722" y="1795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468" name="Oval 47"/>
            <p:cNvSpPr>
              <a:spLocks noChangeArrowheads="1"/>
            </p:cNvSpPr>
            <p:nvPr/>
          </p:nvSpPr>
          <p:spPr bwMode="auto">
            <a:xfrm>
              <a:off x="4616" y="2569"/>
              <a:ext cx="363" cy="363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3200" b="1" dirty="0">
                  <a:effectLst/>
                </a:rPr>
                <a:t>+</a:t>
              </a:r>
            </a:p>
          </p:txBody>
        </p:sp>
        <p:grpSp>
          <p:nvGrpSpPr>
            <p:cNvPr id="19469" name="Group 72"/>
            <p:cNvGrpSpPr>
              <a:grpSpLocks/>
            </p:cNvGrpSpPr>
            <p:nvPr/>
          </p:nvGrpSpPr>
          <p:grpSpPr bwMode="auto">
            <a:xfrm>
              <a:off x="3998" y="1889"/>
              <a:ext cx="1603" cy="1723"/>
              <a:chOff x="3998" y="1889"/>
              <a:chExt cx="1603" cy="1723"/>
            </a:xfrm>
          </p:grpSpPr>
          <p:sp>
            <p:nvSpPr>
              <p:cNvPr id="19470" name="Text Box 50"/>
              <p:cNvSpPr txBox="1">
                <a:spLocks noChangeArrowheads="1"/>
              </p:cNvSpPr>
              <p:nvPr/>
            </p:nvSpPr>
            <p:spPr bwMode="auto">
              <a:xfrm>
                <a:off x="4527" y="3412"/>
                <a:ext cx="121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4846638" algn="l"/>
                    <a:tab pos="5564188" algn="l"/>
                    <a:tab pos="6543675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+</a:t>
                </a:r>
                <a:endParaRPr lang="cs-CZ" altLang="cs-CZ" sz="1600" b="1" baseline="-25000">
                  <a:solidFill>
                    <a:srgbClr val="FF0000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grpSp>
            <p:nvGrpSpPr>
              <p:cNvPr id="19471" name="Group 51"/>
              <p:cNvGrpSpPr>
                <a:grpSpLocks/>
              </p:cNvGrpSpPr>
              <p:nvPr/>
            </p:nvGrpSpPr>
            <p:grpSpPr bwMode="auto">
              <a:xfrm>
                <a:off x="3998" y="1889"/>
                <a:ext cx="1603" cy="1628"/>
                <a:chOff x="3893" y="1117"/>
                <a:chExt cx="1603" cy="1628"/>
              </a:xfrm>
            </p:grpSpPr>
            <p:sp>
              <p:nvSpPr>
                <p:cNvPr id="1947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876" y="1117"/>
                  <a:ext cx="121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 eaLnBrk="0" hangingPunct="0"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4846638" algn="l"/>
                      <a:tab pos="5564188" algn="l"/>
                      <a:tab pos="6543675" algn="l"/>
                    </a:tabLst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600" b="1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rPr>
                    <a:t>+</a:t>
                  </a:r>
                  <a:endParaRPr lang="cs-CZ" altLang="cs-CZ" sz="1600" b="1" baseline="-250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grpSp>
              <p:nvGrpSpPr>
                <p:cNvPr id="19473" name="Group 53"/>
                <p:cNvGrpSpPr>
                  <a:grpSpLocks/>
                </p:cNvGrpSpPr>
                <p:nvPr/>
              </p:nvGrpSpPr>
              <p:grpSpPr bwMode="auto">
                <a:xfrm>
                  <a:off x="3893" y="1189"/>
                  <a:ext cx="1603" cy="1556"/>
                  <a:chOff x="3893" y="1189"/>
                  <a:chExt cx="1603" cy="1556"/>
                </a:xfrm>
              </p:grpSpPr>
              <p:sp>
                <p:nvSpPr>
                  <p:cNvPr id="19474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1344"/>
                    <a:ext cx="121" cy="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FF0000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 eaLnBrk="0" hangingPunct="0"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tabLst>
                        <a:tab pos="4846638" algn="l"/>
                        <a:tab pos="5564188" algn="l"/>
                        <a:tab pos="6543675" algn="l"/>
                      </a:tabLst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6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rPr>
                      <a:t>+</a:t>
                    </a:r>
                    <a:endParaRPr lang="cs-CZ" altLang="cs-CZ" sz="1600" b="1" baseline="-250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grpSp>
                <p:nvGrpSpPr>
                  <p:cNvPr id="1947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893" y="1189"/>
                    <a:ext cx="1603" cy="1556"/>
                    <a:chOff x="3893" y="1189"/>
                    <a:chExt cx="1603" cy="1556"/>
                  </a:xfrm>
                </p:grpSpPr>
                <p:sp>
                  <p:nvSpPr>
                    <p:cNvPr id="19476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5" y="1570"/>
                      <a:ext cx="121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+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77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08" y="2387"/>
                      <a:ext cx="121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+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78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93" y="2205"/>
                      <a:ext cx="121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+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79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" y="1189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80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05" y="1389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81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48" y="2341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82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69" y="2545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83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92" y="2141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9484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09" y="1597"/>
                      <a:ext cx="89" cy="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FF0000"/>
                          </a:solidFill>
                          <a:miter lim="800000"/>
                          <a:headEnd/>
                          <a:tailEnd type="none" w="lg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36000" tIns="36000" rIns="36000" bIns="36000">
                      <a:spAutoFit/>
                    </a:bodyPr>
                    <a:lstStyle>
                      <a:lvl1pPr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>
                          <a:tab pos="4846638" algn="l"/>
                          <a:tab pos="5564188" algn="l"/>
                          <a:tab pos="654367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cs-CZ" altLang="cs-CZ" sz="16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</a:t>
                      </a:r>
                      <a:endParaRPr lang="cs-CZ" altLang="cs-CZ" sz="1600" b="1" baseline="-25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77572" name="Text Box 68"/>
          <p:cNvSpPr txBox="1">
            <a:spLocks noChangeArrowheads="1"/>
          </p:cNvSpPr>
          <p:nvPr/>
        </p:nvSpPr>
        <p:spPr bwMode="auto">
          <a:xfrm>
            <a:off x="179388" y="3357563"/>
            <a:ext cx="56880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Gaussova věta: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Indukční tok vycházející z libovolné uzavřené plochy se rovná součtu nábojů, které jsou v prostoru omezeném touto plochou </a:t>
            </a:r>
          </a:p>
        </p:txBody>
      </p:sp>
      <p:sp>
        <p:nvSpPr>
          <p:cNvPr id="277573" name="Text Box 69"/>
          <p:cNvSpPr txBox="1">
            <a:spLocks noChangeArrowheads="1"/>
          </p:cNvSpPr>
          <p:nvPr/>
        </p:nvSpPr>
        <p:spPr bwMode="auto">
          <a:xfrm>
            <a:off x="179388" y="508476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Matematicky: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77574" name="Object 70"/>
          <p:cNvGraphicFramePr>
            <a:graphicFrameLocks noChangeAspect="1"/>
          </p:cNvGraphicFramePr>
          <p:nvPr/>
        </p:nvGraphicFramePr>
        <p:xfrm>
          <a:off x="2484438" y="4941888"/>
          <a:ext cx="15827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" name="Rovnice" r:id="rId5" imgW="672808" imgH="431613" progId="Equation.3">
                  <p:embed/>
                </p:oleObj>
              </mc:Choice>
              <mc:Fallback>
                <p:oleObj name="Rovnice" r:id="rId5" imgW="672808" imgH="431613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941888"/>
                        <a:ext cx="1582737" cy="1016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75" name="Text Box 71"/>
          <p:cNvSpPr txBox="1">
            <a:spLocks noChangeArrowheads="1"/>
          </p:cNvSpPr>
          <p:nvPr/>
        </p:nvSpPr>
        <p:spPr bwMode="auto">
          <a:xfrm>
            <a:off x="250825" y="6021388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Gaussova věta je obdobou 1.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Kirchhoffova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zákona v proudovém poli. 2.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Kirchhoffův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zákon platí v elektrostatickém poli beze změny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7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7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7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7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Veličiny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Vypočítejte náboj na deskových elektrodách, je-li mezi nimi elektrická indukce 20 mC/m</a:t>
            </a:r>
            <a:r>
              <a:rPr lang="cs-CZ" altLang="cs-CZ" sz="22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-2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Plocha elektrod je (4 x 5) cm</a:t>
            </a:r>
            <a:r>
              <a:rPr lang="cs-CZ" altLang="cs-CZ" sz="22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419100" y="2636838"/>
          <a:ext cx="8169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Rovnice" r:id="rId3" imgW="3136680" imgH="228600" progId="Equation.3">
                  <p:embed/>
                </p:oleObj>
              </mc:Choice>
              <mc:Fallback>
                <p:oleObj name="Rovnice" r:id="rId3" imgW="31366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636838"/>
                        <a:ext cx="8169275" cy="596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3733" y="3408363"/>
            <a:ext cx="871378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 Vypočítejte vzdálenost rovinných elektrod, je-li napětí 1500 V a intenzita elektrického pole mezi elektrodami je 50kV/m.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 Jaké je napětí na rovinných elektrodách, je-li intenzita elektrického pole 8kV/mm a elektrody jsou vzdáleny 0,4 mm.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Vlastnosti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713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Pro rozbor vlastností různých látek v elektrostatickém poli musíme znát závislost mezi intenzitou elektrického pole a elektrickou indukcí. 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1331913" y="2060575"/>
          <a:ext cx="36004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" name="Rovnice" r:id="rId3" imgW="1358900" imgH="228600" progId="Equation.3">
                  <p:embed/>
                </p:oleObj>
              </mc:Choice>
              <mc:Fallback>
                <p:oleObj name="Rovnice" r:id="rId3" imgW="13589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60575"/>
                        <a:ext cx="3600450" cy="608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179388" y="2060575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Vztah</a:t>
            </a:r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5148263" y="1989138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tvoří analogii k Ohmovu zákonu v proudovém poli. </a:t>
            </a: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179388" y="4221163"/>
            <a:ext cx="439261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Závislost D=f(E) je lineární, sklon přímky je dán relativní permitivitou dielektrika. 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Nejmenší sklon přímky je u vakua. </a:t>
            </a:r>
          </a:p>
        </p:txBody>
      </p:sp>
      <p:grpSp>
        <p:nvGrpSpPr>
          <p:cNvPr id="280587" name="Group 11"/>
          <p:cNvGrpSpPr>
            <a:grpSpLocks/>
          </p:cNvGrpSpPr>
          <p:nvPr/>
        </p:nvGrpSpPr>
        <p:grpSpPr bwMode="auto">
          <a:xfrm>
            <a:off x="4211638" y="3213100"/>
            <a:ext cx="4514850" cy="3298825"/>
            <a:chOff x="2744" y="2160"/>
            <a:chExt cx="2844" cy="2078"/>
          </a:xfrm>
        </p:grpSpPr>
        <p:sp>
          <p:nvSpPr>
            <p:cNvPr id="280584" name="Freeform 8"/>
            <p:cNvSpPr>
              <a:spLocks/>
            </p:cNvSpPr>
            <p:nvPr/>
          </p:nvSpPr>
          <p:spPr bwMode="auto">
            <a:xfrm>
              <a:off x="3198" y="2160"/>
              <a:ext cx="2313" cy="1724"/>
            </a:xfrm>
            <a:custGeom>
              <a:avLst/>
              <a:gdLst>
                <a:gd name="T0" fmla="*/ 0 w 2313"/>
                <a:gd name="T1" fmla="*/ 0 h 1724"/>
                <a:gd name="T2" fmla="*/ 0 w 2313"/>
                <a:gd name="T3" fmla="*/ 1724 h 1724"/>
                <a:gd name="T4" fmla="*/ 2313 w 2313"/>
                <a:gd name="T5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3" h="1724">
                  <a:moveTo>
                    <a:pt x="0" y="0"/>
                  </a:moveTo>
                  <a:lnTo>
                    <a:pt x="0" y="1724"/>
                  </a:lnTo>
                  <a:lnTo>
                    <a:pt x="2313" y="1724"/>
                  </a:lnTo>
                </a:path>
              </a:pathLst>
            </a:custGeom>
            <a:noFill/>
            <a:ln w="12700" cap="rnd" cmpd="sng">
              <a:solidFill>
                <a:schemeClr val="bg2"/>
              </a:solidFill>
              <a:prstDash val="sysDot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2744" y="2251"/>
              <a:ext cx="423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D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(C/m</a:t>
              </a:r>
              <a:r>
                <a:rPr lang="cs-CZ" altLang="cs-CZ" sz="1600" b="1" baseline="30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  <a:r>
                <a:rPr lang="cs-CZ" altLang="cs-CZ" sz="16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)</a:t>
              </a:r>
              <a:endParaRPr lang="cs-CZ" altLang="cs-CZ" sz="16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1519" name="Text Box 10"/>
            <p:cNvSpPr txBox="1">
              <a:spLocks noChangeArrowheads="1"/>
            </p:cNvSpPr>
            <p:nvPr/>
          </p:nvSpPr>
          <p:spPr bwMode="auto">
            <a:xfrm>
              <a:off x="5221" y="3884"/>
              <a:ext cx="367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4846638" algn="l"/>
                  <a:tab pos="5564188" algn="l"/>
                  <a:tab pos="6543675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(V/m)</a:t>
              </a:r>
              <a:endParaRPr lang="cs-CZ" altLang="cs-CZ" sz="16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280588" name="Line 12"/>
          <p:cNvSpPr>
            <a:spLocks noChangeShapeType="1"/>
          </p:cNvSpPr>
          <p:nvPr/>
        </p:nvSpPr>
        <p:spPr bwMode="auto">
          <a:xfrm flipV="1">
            <a:off x="4932363" y="3357563"/>
            <a:ext cx="1584325" cy="2592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 flipV="1">
            <a:off x="4932363" y="5084763"/>
            <a:ext cx="3384550" cy="8651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7812088" y="4652963"/>
            <a:ext cx="98000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*E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6659563" y="3068638"/>
            <a:ext cx="116434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D=</a:t>
            </a:r>
            <a:r>
              <a:rPr lang="cs-CZ" altLang="cs-CZ" sz="20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*</a:t>
            </a:r>
            <a:r>
              <a:rPr lang="cs-CZ" altLang="cs-CZ" sz="20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*E</a:t>
            </a:r>
            <a:endParaRPr lang="cs-CZ" altLang="cs-CZ" b="1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0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90" grpId="0"/>
      <p:bldP spid="2805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30733"/>
              </p:ext>
            </p:extLst>
          </p:nvPr>
        </p:nvGraphicFramePr>
        <p:xfrm>
          <a:off x="179388" y="1268760"/>
          <a:ext cx="4176464" cy="544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475">
                  <a:extLst>
                    <a:ext uri="{9D8B030D-6E8A-4147-A177-3AD203B41FA5}">
                      <a16:colId xmlns:a16="http://schemas.microsoft.com/office/drawing/2014/main" val="2259557582"/>
                    </a:ext>
                  </a:extLst>
                </a:gridCol>
                <a:gridCol w="1748989">
                  <a:extLst>
                    <a:ext uri="{9D8B030D-6E8A-4147-A177-3AD203B41FA5}">
                      <a16:colId xmlns:a16="http://schemas.microsoft.com/office/drawing/2014/main" val="2600446558"/>
                    </a:ext>
                  </a:extLst>
                </a:gridCol>
              </a:tblGrid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Balza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1,4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500680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Dřevo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2,04 - 7,3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597263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Germanium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16 - 16,4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247481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Jantar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2,6 - 2,8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2623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Kondenzátorový papír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2,5 - 2,55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317978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Křemen tavený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3,8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959271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Křemík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11,7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523600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Led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4,8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088146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LiF (monokrystal)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641224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Mramor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7-8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223486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err="1">
                          <a:effectLst/>
                        </a:rPr>
                        <a:t>NaCl</a:t>
                      </a:r>
                      <a:r>
                        <a:rPr lang="cs-CZ" sz="2000" u="none" strike="noStrike" dirty="0">
                          <a:effectLst/>
                        </a:rPr>
                        <a:t> (monokrystal)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5,9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262841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11200"/>
              </p:ext>
            </p:extLst>
          </p:nvPr>
        </p:nvGraphicFramePr>
        <p:xfrm>
          <a:off x="4716016" y="1268760"/>
          <a:ext cx="4032448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3769">
                  <a:extLst>
                    <a:ext uri="{9D8B030D-6E8A-4147-A177-3AD203B41FA5}">
                      <a16:colId xmlns:a16="http://schemas.microsoft.com/office/drawing/2014/main" val="3902222986"/>
                    </a:ext>
                  </a:extLst>
                </a:gridCol>
                <a:gridCol w="1688679">
                  <a:extLst>
                    <a:ext uri="{9D8B030D-6E8A-4147-A177-3AD203B41FA5}">
                      <a16:colId xmlns:a16="http://schemas.microsoft.com/office/drawing/2014/main" val="275810278"/>
                    </a:ext>
                  </a:extLst>
                </a:gridCol>
              </a:tblGrid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Plexisklo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3,4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384448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Polystyrén pěnový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1,03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527065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Porcelán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5,5 - 6,5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042262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Síra krystalická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3,75 - 4,45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033659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Sklo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3,8 - 19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559585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Slída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6,9 - 11,5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702141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Teflon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2,1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584174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Vakuum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525402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Voda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81</a:t>
                      </a:r>
                      <a:endParaRPr lang="cs-CZ" sz="20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344673"/>
                  </a:ext>
                </a:extLst>
              </a:tr>
              <a:tr h="4369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Vzduch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14300" marB="762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1,000 59</a:t>
                      </a:r>
                      <a:endParaRPr lang="cs-CZ" sz="20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14300" marB="76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0557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Relativní permitivita izolantů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Veličiny elektrostatického pole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388" y="1340768"/>
            <a:ext cx="871378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 Jak velký indukční tok vychází z kulového, nabitého tělesa s nábojem 0,5 C. Jaká je elektrická indukce ve vzdálenosti 20 cm od nabitého tělesa.  	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 Vypočítejte intenzitu a indukční tok mezi elektrodami. Plocha elektrod jsou 3 cm</a:t>
            </a:r>
            <a:r>
              <a:rPr lang="cs-CZ" altLang="cs-CZ" sz="22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vzdálenost mezi elektrodami je 0,15 mm, napětí 3kV. Mezi elektrodami je slídové dielektrikum s relativní permitivitou 7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 Vypočítejte poměrnou permitivitu dielektrika, je-li elektrická indukce 5*10</a:t>
            </a:r>
            <a:r>
              <a:rPr lang="cs-CZ" altLang="cs-CZ" sz="22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-6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(C/m</a:t>
            </a:r>
            <a:r>
              <a:rPr lang="cs-CZ" altLang="cs-CZ" sz="22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 a elektrické pole je 257kV/m</a:t>
            </a:r>
          </a:p>
        </p:txBody>
      </p:sp>
    </p:spTree>
    <p:extLst>
      <p:ext uri="{BB962C8B-B14F-4D97-AF65-F5344CB8AC3E}">
        <p14:creationId xmlns:p14="http://schemas.microsoft.com/office/powerpoint/2010/main" val="13304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Elektrické vlastnosti izolantů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7852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Ve vodiči se náboje (volné elektrony) volně pohybují  ve vodiči nemůže vzniknout samostatné elektrické pole. 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izolantech (dielektrika) jsou nabité částice pevně vázány. Působením vnější energie mohou kmitat a pružně se posunovat, nemohou se ale volně v látce pohybovat  může existovat elektrické pole.    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179388" y="3068638"/>
            <a:ext cx="8713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Izolant, který není  elektrostatickém poli, je elektricky neutrální. Nabité částice jsou rovnoměrně rozloženy v celém objemu látky.</a:t>
            </a:r>
          </a:p>
        </p:txBody>
      </p:sp>
      <p:grpSp>
        <p:nvGrpSpPr>
          <p:cNvPr id="281648" name="Group 48"/>
          <p:cNvGrpSpPr>
            <a:grpSpLocks/>
          </p:cNvGrpSpPr>
          <p:nvPr/>
        </p:nvGrpSpPr>
        <p:grpSpPr bwMode="auto">
          <a:xfrm>
            <a:off x="2987675" y="4005263"/>
            <a:ext cx="2808288" cy="2519362"/>
            <a:chOff x="340" y="2569"/>
            <a:chExt cx="1769" cy="1587"/>
          </a:xfrm>
        </p:grpSpPr>
        <p:sp>
          <p:nvSpPr>
            <p:cNvPr id="22541" name="Rectangle 17"/>
            <p:cNvSpPr>
              <a:spLocks noChangeArrowheads="1"/>
            </p:cNvSpPr>
            <p:nvPr/>
          </p:nvSpPr>
          <p:spPr bwMode="auto">
            <a:xfrm>
              <a:off x="340" y="2569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effectLst/>
              </a:endParaRPr>
            </a:p>
          </p:txBody>
        </p:sp>
        <p:sp>
          <p:nvSpPr>
            <p:cNvPr id="22542" name="Rectangle 18"/>
            <p:cNvSpPr>
              <a:spLocks noChangeArrowheads="1"/>
            </p:cNvSpPr>
            <p:nvPr/>
          </p:nvSpPr>
          <p:spPr bwMode="auto">
            <a:xfrm>
              <a:off x="1868" y="2569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effectLst/>
              </a:endParaRPr>
            </a:p>
          </p:txBody>
        </p:sp>
        <p:sp>
          <p:nvSpPr>
            <p:cNvPr id="281638" name="Rectangle 38"/>
            <p:cNvSpPr>
              <a:spLocks noChangeArrowheads="1"/>
            </p:cNvSpPr>
            <p:nvPr/>
          </p:nvSpPr>
          <p:spPr bwMode="auto">
            <a:xfrm>
              <a:off x="589" y="2751"/>
              <a:ext cx="1270" cy="117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281649" name="Group 49"/>
          <p:cNvGrpSpPr>
            <a:grpSpLocks/>
          </p:cNvGrpSpPr>
          <p:nvPr/>
        </p:nvGrpSpPr>
        <p:grpSpPr bwMode="auto">
          <a:xfrm>
            <a:off x="3563938" y="4364038"/>
            <a:ext cx="1655762" cy="1584325"/>
            <a:chOff x="703" y="2795"/>
            <a:chExt cx="1043" cy="998"/>
          </a:xfrm>
        </p:grpSpPr>
        <p:sp>
          <p:nvSpPr>
            <p:cNvPr id="22535" name="Oval 42"/>
            <p:cNvSpPr>
              <a:spLocks noChangeArrowheads="1"/>
            </p:cNvSpPr>
            <p:nvPr/>
          </p:nvSpPr>
          <p:spPr bwMode="auto">
            <a:xfrm rot="-3600000">
              <a:off x="1020" y="2795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2536" name="Oval 43"/>
            <p:cNvSpPr>
              <a:spLocks noChangeArrowheads="1"/>
            </p:cNvSpPr>
            <p:nvPr/>
          </p:nvSpPr>
          <p:spPr bwMode="auto">
            <a:xfrm rot="10800000">
              <a:off x="1474" y="3022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2537" name="Oval 44"/>
            <p:cNvSpPr>
              <a:spLocks noChangeArrowheads="1"/>
            </p:cNvSpPr>
            <p:nvPr/>
          </p:nvSpPr>
          <p:spPr bwMode="auto">
            <a:xfrm rot="7200000">
              <a:off x="1429" y="3475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2538" name="Oval 45"/>
            <p:cNvSpPr>
              <a:spLocks noChangeArrowheads="1"/>
            </p:cNvSpPr>
            <p:nvPr/>
          </p:nvSpPr>
          <p:spPr bwMode="auto">
            <a:xfrm rot="3600000">
              <a:off x="793" y="3521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2539" name="Oval 46"/>
            <p:cNvSpPr>
              <a:spLocks noChangeArrowheads="1"/>
            </p:cNvSpPr>
            <p:nvPr/>
          </p:nvSpPr>
          <p:spPr bwMode="auto">
            <a:xfrm rot="-7200000">
              <a:off x="1066" y="3249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2540" name="Oval 47"/>
            <p:cNvSpPr>
              <a:spLocks noChangeArrowheads="1"/>
            </p:cNvSpPr>
            <p:nvPr/>
          </p:nvSpPr>
          <p:spPr bwMode="auto">
            <a:xfrm>
              <a:off x="703" y="3067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1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Elektrické vlastnosti izolantů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8713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Je-li izolant v elektrostatickém poli, působí na nabité částice síla. Nabité částice se pružně posunou podle směru pole – vznikne elektrický dipól. Jev se nazývá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polarizace dielektrika </a:t>
            </a:r>
          </a:p>
        </p:txBody>
      </p:sp>
      <p:grpSp>
        <p:nvGrpSpPr>
          <p:cNvPr id="282652" name="Group 28"/>
          <p:cNvGrpSpPr>
            <a:grpSpLocks/>
          </p:cNvGrpSpPr>
          <p:nvPr/>
        </p:nvGrpSpPr>
        <p:grpSpPr bwMode="auto">
          <a:xfrm>
            <a:off x="611188" y="2925763"/>
            <a:ext cx="2808287" cy="2519362"/>
            <a:chOff x="3560" y="2432"/>
            <a:chExt cx="1769" cy="1587"/>
          </a:xfrm>
        </p:grpSpPr>
        <p:sp>
          <p:nvSpPr>
            <p:cNvPr id="282644" name="Rectangle 20"/>
            <p:cNvSpPr>
              <a:spLocks noChangeArrowheads="1"/>
            </p:cNvSpPr>
            <p:nvPr/>
          </p:nvSpPr>
          <p:spPr bwMode="auto">
            <a:xfrm>
              <a:off x="3808" y="2523"/>
              <a:ext cx="1270" cy="145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576" name="Rectangle 7"/>
            <p:cNvSpPr>
              <a:spLocks noChangeArrowheads="1"/>
            </p:cNvSpPr>
            <p:nvPr/>
          </p:nvSpPr>
          <p:spPr bwMode="auto">
            <a:xfrm>
              <a:off x="3560" y="2432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dirty="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23577" name="Rectangle 8"/>
            <p:cNvSpPr>
              <a:spLocks noChangeArrowheads="1"/>
            </p:cNvSpPr>
            <p:nvPr/>
          </p:nvSpPr>
          <p:spPr bwMode="auto">
            <a:xfrm>
              <a:off x="5088" y="2432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dirty="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82633" name="Line 9"/>
            <p:cNvSpPr>
              <a:spLocks noChangeShapeType="1"/>
            </p:cNvSpPr>
            <p:nvPr/>
          </p:nvSpPr>
          <p:spPr bwMode="auto">
            <a:xfrm>
              <a:off x="3800" y="2636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4" name="Line 10"/>
            <p:cNvSpPr>
              <a:spLocks noChangeShapeType="1"/>
            </p:cNvSpPr>
            <p:nvPr/>
          </p:nvSpPr>
          <p:spPr bwMode="auto">
            <a:xfrm>
              <a:off x="3800" y="2818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5" name="Line 11"/>
            <p:cNvSpPr>
              <a:spLocks noChangeShapeType="1"/>
            </p:cNvSpPr>
            <p:nvPr/>
          </p:nvSpPr>
          <p:spPr bwMode="auto">
            <a:xfrm>
              <a:off x="3800" y="2999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6" name="Line 12"/>
            <p:cNvSpPr>
              <a:spLocks noChangeShapeType="1"/>
            </p:cNvSpPr>
            <p:nvPr/>
          </p:nvSpPr>
          <p:spPr bwMode="auto">
            <a:xfrm>
              <a:off x="3800" y="3181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7" name="Line 13"/>
            <p:cNvSpPr>
              <a:spLocks noChangeShapeType="1"/>
            </p:cNvSpPr>
            <p:nvPr/>
          </p:nvSpPr>
          <p:spPr bwMode="auto">
            <a:xfrm>
              <a:off x="3800" y="3362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8" name="Line 14"/>
            <p:cNvSpPr>
              <a:spLocks noChangeShapeType="1"/>
            </p:cNvSpPr>
            <p:nvPr/>
          </p:nvSpPr>
          <p:spPr bwMode="auto">
            <a:xfrm>
              <a:off x="3800" y="3543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39" name="Line 15"/>
            <p:cNvSpPr>
              <a:spLocks noChangeShapeType="1"/>
            </p:cNvSpPr>
            <p:nvPr/>
          </p:nvSpPr>
          <p:spPr bwMode="auto">
            <a:xfrm>
              <a:off x="3800" y="3725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2640" name="Line 16"/>
            <p:cNvSpPr>
              <a:spLocks noChangeShapeType="1"/>
            </p:cNvSpPr>
            <p:nvPr/>
          </p:nvSpPr>
          <p:spPr bwMode="auto">
            <a:xfrm>
              <a:off x="3800" y="3906"/>
              <a:ext cx="1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282656" name="Group 32"/>
          <p:cNvGrpSpPr>
            <a:grpSpLocks/>
          </p:cNvGrpSpPr>
          <p:nvPr/>
        </p:nvGrpSpPr>
        <p:grpSpPr bwMode="auto">
          <a:xfrm>
            <a:off x="1116013" y="3141663"/>
            <a:ext cx="1728787" cy="2016125"/>
            <a:chOff x="703" y="1706"/>
            <a:chExt cx="1089" cy="1270"/>
          </a:xfrm>
        </p:grpSpPr>
        <p:sp>
          <p:nvSpPr>
            <p:cNvPr id="23566" name="Oval 22"/>
            <p:cNvSpPr>
              <a:spLocks noChangeArrowheads="1"/>
            </p:cNvSpPr>
            <p:nvPr/>
          </p:nvSpPr>
          <p:spPr bwMode="auto">
            <a:xfrm rot="10800000">
              <a:off x="1066" y="1888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67" name="Oval 23"/>
            <p:cNvSpPr>
              <a:spLocks noChangeArrowheads="1"/>
            </p:cNvSpPr>
            <p:nvPr/>
          </p:nvSpPr>
          <p:spPr bwMode="auto">
            <a:xfrm rot="10800000">
              <a:off x="1520" y="2115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68" name="Oval 24"/>
            <p:cNvSpPr>
              <a:spLocks noChangeArrowheads="1"/>
            </p:cNvSpPr>
            <p:nvPr/>
          </p:nvSpPr>
          <p:spPr bwMode="auto">
            <a:xfrm rot="10800000">
              <a:off x="1475" y="2568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69" name="Oval 25"/>
            <p:cNvSpPr>
              <a:spLocks noChangeArrowheads="1"/>
            </p:cNvSpPr>
            <p:nvPr/>
          </p:nvSpPr>
          <p:spPr bwMode="auto">
            <a:xfrm rot="10800000">
              <a:off x="703" y="2614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70" name="Oval 26"/>
            <p:cNvSpPr>
              <a:spLocks noChangeArrowheads="1"/>
            </p:cNvSpPr>
            <p:nvPr/>
          </p:nvSpPr>
          <p:spPr bwMode="auto">
            <a:xfrm rot="10800000">
              <a:off x="1112" y="2296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71" name="Oval 27"/>
            <p:cNvSpPr>
              <a:spLocks noChangeArrowheads="1"/>
            </p:cNvSpPr>
            <p:nvPr/>
          </p:nvSpPr>
          <p:spPr bwMode="auto">
            <a:xfrm rot="10800000">
              <a:off x="749" y="2160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72" name="Oval 29"/>
            <p:cNvSpPr>
              <a:spLocks noChangeArrowheads="1"/>
            </p:cNvSpPr>
            <p:nvPr/>
          </p:nvSpPr>
          <p:spPr bwMode="auto">
            <a:xfrm rot="10800000">
              <a:off x="1429" y="1752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73" name="Oval 30"/>
            <p:cNvSpPr>
              <a:spLocks noChangeArrowheads="1"/>
            </p:cNvSpPr>
            <p:nvPr/>
          </p:nvSpPr>
          <p:spPr bwMode="auto">
            <a:xfrm rot="10800000">
              <a:off x="703" y="1706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  <p:sp>
          <p:nvSpPr>
            <p:cNvPr id="23574" name="Oval 31"/>
            <p:cNvSpPr>
              <a:spLocks noChangeArrowheads="1"/>
            </p:cNvSpPr>
            <p:nvPr/>
          </p:nvSpPr>
          <p:spPr bwMode="auto">
            <a:xfrm rot="10800000">
              <a:off x="1111" y="2704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+ -</a:t>
              </a:r>
            </a:p>
          </p:txBody>
        </p:sp>
      </p:grpSp>
      <p:sp>
        <p:nvSpPr>
          <p:cNvPr id="282657" name="Text Box 33"/>
          <p:cNvSpPr txBox="1">
            <a:spLocks noChangeArrowheads="1"/>
          </p:cNvSpPr>
          <p:nvPr/>
        </p:nvSpPr>
        <p:spPr bwMode="auto">
          <a:xfrm>
            <a:off x="1258888" y="2347913"/>
            <a:ext cx="1800225" cy="36036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elektrický dipól</a:t>
            </a:r>
            <a:endParaRPr lang="cs-CZ" altLang="cs-CZ" sz="18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2658" name="Line 34"/>
          <p:cNvSpPr>
            <a:spLocks noChangeShapeType="1"/>
          </p:cNvSpPr>
          <p:nvPr/>
        </p:nvSpPr>
        <p:spPr bwMode="auto">
          <a:xfrm flipH="1">
            <a:off x="1476375" y="2708275"/>
            <a:ext cx="142875" cy="288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2659" name="Line 35"/>
          <p:cNvSpPr>
            <a:spLocks noChangeShapeType="1"/>
          </p:cNvSpPr>
          <p:nvPr/>
        </p:nvSpPr>
        <p:spPr bwMode="auto">
          <a:xfrm>
            <a:off x="2339975" y="2708275"/>
            <a:ext cx="71438" cy="288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2660" name="Text Box 36"/>
          <p:cNvSpPr txBox="1">
            <a:spLocks noChangeArrowheads="1"/>
          </p:cNvSpPr>
          <p:nvPr/>
        </p:nvSpPr>
        <p:spPr bwMode="auto">
          <a:xfrm>
            <a:off x="3635375" y="2276475"/>
            <a:ext cx="53292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Co se stane po zániku vnějšího pole ?</a:t>
            </a:r>
          </a:p>
        </p:txBody>
      </p:sp>
      <p:sp>
        <p:nvSpPr>
          <p:cNvPr id="282661" name="Text Box 37"/>
          <p:cNvSpPr txBox="1">
            <a:spLocks noChangeArrowheads="1"/>
          </p:cNvSpPr>
          <p:nvPr/>
        </p:nvSpPr>
        <p:spPr bwMode="auto">
          <a:xfrm>
            <a:off x="3708400" y="4292600"/>
            <a:ext cx="518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Jednou ze základních vlastností dielektrika je relativní permitivita 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která udává míru zeslabení elektrického pole v dané látce v porovnání s vakuem. 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2662" name="Text Box 38"/>
          <p:cNvSpPr txBox="1">
            <a:spLocks noChangeArrowheads="1"/>
          </p:cNvSpPr>
          <p:nvPr/>
        </p:nvSpPr>
        <p:spPr bwMode="auto">
          <a:xfrm>
            <a:off x="250825" y="5805488"/>
            <a:ext cx="864235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Elektrostatické stínění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– jestliže obklopíme prostor vodivou látkou a uvnitř nebude žádný elektrický náboj, pak v tomto prostoru nebude elektrostatické pole.</a:t>
            </a:r>
          </a:p>
        </p:txBody>
      </p:sp>
      <p:pic>
        <p:nvPicPr>
          <p:cNvPr id="282663" name="Picture 39" descr="MC90043440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08275"/>
            <a:ext cx="9763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64" name="Text Box 40"/>
          <p:cNvSpPr txBox="1">
            <a:spLocks noChangeArrowheads="1"/>
          </p:cNvSpPr>
          <p:nvPr/>
        </p:nvSpPr>
        <p:spPr bwMode="auto">
          <a:xfrm>
            <a:off x="3708400" y="3141663"/>
            <a:ext cx="3095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Izolant stane opět elektricky neutrální.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2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2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/>
      <p:bldP spid="2826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Polarizace dielektrika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274184" y="1018382"/>
            <a:ext cx="87137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Polární dielektrika (voda)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 kladné a záporné náboje nejsou symetricky rozděleny v molekule. Vlivem vnějšího pole se molekuly natočí podle silového působení 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9154" name="Picture 2" descr="http://elektross.gjn.cz/obrazky/elstat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4" y="2257587"/>
            <a:ext cx="2736304" cy="22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elektross.gjn.cz/obrazky/elstat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36" y="1772816"/>
            <a:ext cx="4140175" cy="29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elektross.gjn.cz/obrazky/elstat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22092"/>
            <a:ext cx="37433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211960" y="5038144"/>
            <a:ext cx="468121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Nepolární dielektrika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 kladné a záporné náboje jsou symetricky rozděleny v molekule. Vlivem vnějšího pole se molekula podle silového působení „deformuje“.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7110" name="Picture 6" descr="http://3.bp.blogspot.com/-KmpA36ktvpE/UPWPILWvyoI/AAAAAAAAAA8/EOofGxktouw/s200/H2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61889"/>
            <a:ext cx="1425818" cy="10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1050" y="260350"/>
            <a:ext cx="5473700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Elektrický náboj</a:t>
            </a:r>
            <a:endParaRPr lang="cs-CZ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179388" y="1268413"/>
            <a:ext cx="87137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Stejnojmenné náboje se vzájemně odpuzují, nestejnojmenné se vzájemně přitahují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6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Na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nabitých vodivých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tělesech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záporný náboj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pouze na povrchu.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7.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V okolí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každého náboje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vzniká elektrické pole, v okolí náboje, který se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pohybuje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vzniká i pole magnetické 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okolí pohybujícího se náboje vzniká pole elektromagnetické.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8.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Označení náboje – Q, jednotkou je coulomb (C). Další používané jednotky jsou As (ampérsekunda) a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Ah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(ampérhodina).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1C = 1As, 1Ah = 3 600 As = 3 600 C </a:t>
            </a:r>
          </a:p>
        </p:txBody>
      </p:sp>
      <p:pic>
        <p:nvPicPr>
          <p:cNvPr id="263177" name="Picture 9" descr="MC90023060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5" y="4689745"/>
            <a:ext cx="17970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 bwMode="auto">
          <a:xfrm>
            <a:off x="6804248" y="4495899"/>
            <a:ext cx="1944216" cy="204142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headEnd type="none" w="med" len="med"/>
            <a:tailEnd type="none" w="med" len="lg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</a:pPr>
            <a:endParaRPr kumimoji="0" lang="cs-CZ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731389" y="4365104"/>
            <a:ext cx="2089083" cy="2202064"/>
            <a:chOff x="6731389" y="4365104"/>
            <a:chExt cx="2089083" cy="2202064"/>
          </a:xfrm>
        </p:grpSpPr>
        <p:sp>
          <p:nvSpPr>
            <p:cNvPr id="14" name="TextovéPole 13"/>
            <p:cNvSpPr txBox="1"/>
            <p:nvPr/>
          </p:nvSpPr>
          <p:spPr>
            <a:xfrm>
              <a:off x="8311071" y="5628249"/>
              <a:ext cx="386471" cy="37326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cs-CZ" sz="3200" b="1" dirty="0" smtClean="0">
                  <a:solidFill>
                    <a:srgbClr val="FF0000"/>
                  </a:solidFill>
                  <a:effectLst/>
                </a:rPr>
                <a:t>-</a:t>
              </a:r>
              <a:endParaRPr lang="cs-CZ" sz="3200" b="1" dirty="0">
                <a:solidFill>
                  <a:srgbClr val="FF0000"/>
                </a:solidFill>
                <a:effectLst/>
              </a:endParaRPr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6731389" y="4365104"/>
              <a:ext cx="2089083" cy="2202064"/>
              <a:chOff x="6012160" y="4365104"/>
              <a:chExt cx="2089083" cy="2202064"/>
            </a:xfrm>
          </p:grpSpPr>
          <p:sp>
            <p:nvSpPr>
              <p:cNvPr id="3" name="TextovéPole 2"/>
              <p:cNvSpPr txBox="1"/>
              <p:nvPr/>
            </p:nvSpPr>
            <p:spPr>
              <a:xfrm>
                <a:off x="7605982" y="4869159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7328301" y="4551734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6876256" y="4365104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6405339" y="4505052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6129745" y="4869160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6012160" y="5257899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7714772" y="5233266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7353881" y="5992356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791810" y="6193907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6318861" y="5995436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6084168" y="5667163"/>
                <a:ext cx="386471" cy="373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buNone/>
                </a:pPr>
                <a:r>
                  <a:rPr lang="cs-CZ" sz="3200" b="1" dirty="0" smtClean="0">
                    <a:solidFill>
                      <a:srgbClr val="FF0000"/>
                    </a:solidFill>
                    <a:effectLst/>
                  </a:rPr>
                  <a:t>-</a:t>
                </a:r>
                <a:endParaRPr lang="cs-CZ" sz="3200" b="1" dirty="0">
                  <a:solidFill>
                    <a:srgbClr val="FF0000"/>
                  </a:solidFill>
                  <a:effectLst/>
                </a:endParaRPr>
              </a:p>
            </p:txBody>
          </p:sp>
        </p:grpSp>
      </p:grpSp>
      <p:sp>
        <p:nvSpPr>
          <p:cNvPr id="5" name="TextovéPole 4"/>
          <p:cNvSpPr txBox="1"/>
          <p:nvPr/>
        </p:nvSpPr>
        <p:spPr>
          <a:xfrm>
            <a:off x="4590926" y="4823399"/>
            <a:ext cx="21013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200" b="1" dirty="0" smtClean="0">
                <a:solidFill>
                  <a:srgbClr val="00009E"/>
                </a:solidFill>
                <a:effectLst/>
              </a:rPr>
              <a:t>Nabitá vodivá koule - na povrchu jsou volné elektrony</a:t>
            </a:r>
            <a:r>
              <a:rPr lang="cs-CZ" sz="2200" b="1" dirty="0" smtClean="0">
                <a:effectLst/>
              </a:rPr>
              <a:t> </a:t>
            </a:r>
            <a:endParaRPr lang="cs-CZ" sz="2200" b="1" dirty="0">
              <a:effectLst/>
            </a:endParaRPr>
          </a:p>
        </p:txBody>
      </p:sp>
      <p:pic>
        <p:nvPicPr>
          <p:cNvPr id="47106" name="Picture 2" descr="http://elektross.gjn.cz/obrazky/elstat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7"/>
          <a:stretch/>
        </p:blipFill>
        <p:spPr bwMode="auto">
          <a:xfrm>
            <a:off x="2578281" y="4704032"/>
            <a:ext cx="2043306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3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3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3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3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Elektrická pevnost dielektrika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Velikost polarizace je dána vnějším elektrostatickým polem 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179388" y="1774825"/>
            <a:ext cx="8713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Při překročení energie vnějšího pole se mohou částice „utrhnout“  vzniknou volné elektrony izolant se stane částečně vodivý –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průraz dielektrika.  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7308850" y="39338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5213" indent="-2335213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effectLst/>
                <a:latin typeface="Arial" panose="020B0604020202020204" pitchFamily="34" charset="0"/>
                <a:sym typeface="Symbol" panose="05050102010706020507" pitchFamily="18" charset="2"/>
                <a:hlinkClick r:id="rId2"/>
              </a:rPr>
              <a:t>blesk</a:t>
            </a:r>
            <a:endParaRPr lang="cs-CZ" altLang="cs-CZ" sz="2000" b="1" dirty="0"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179388" y="4330700"/>
            <a:ext cx="619283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defTabSz="969963" eaLnBrk="0" hangingPunct="0"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69963" eaLnBrk="0" hangingPunct="0"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69963" eaLnBrk="0" hangingPunct="0"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69963" eaLnBrk="0" hangingPunct="0"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69963" eaLnBrk="0" hangingPunct="0"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943350" algn="l"/>
                <a:tab pos="42195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Základní vlastnosti izolantu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relativní permitivita	-	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(-)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elektrická pevnost	-	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(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/mm)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průrazné napětí	-	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(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179388" y="6040438"/>
            <a:ext cx="8713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9963" eaLnBrk="0" hangingPunct="0"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69963" eaLnBrk="0" hangingPunct="0"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69963" eaLnBrk="0" hangingPunct="0"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69963" eaLnBrk="0" hangingPunct="0"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69963" eaLnBrk="0" hangingPunct="0"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67463" algn="l"/>
                <a:tab pos="6543675" algn="l"/>
                <a:tab pos="70834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Relativní permitivita pro danou látku je přibližně konstantní, elektrická pevnost a průrazné napětí mohou být dány dalšími podmínkami.</a:t>
            </a:r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179388" y="2924175"/>
            <a:ext cx="87137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5213" indent="-2335213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060575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Pevné látky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	-	průraz izolantu – trvalé poškození dielektrika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Kapaliny a plyny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přeskok – vlivem proudění se může elektrická pevnost obnovit.  </a:t>
            </a:r>
          </a:p>
        </p:txBody>
      </p:sp>
      <p:pic>
        <p:nvPicPr>
          <p:cNvPr id="283660" name="Picture 12" descr="MC90043159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37063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3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3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/>
      <p:bldP spid="2836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Základní vlastnosti izolantů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2846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920037" cy="4883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12969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Homogenní elektrostatické pole, kapacita, kondenzátor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107950" y="1557338"/>
            <a:ext cx="88566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Mezi dvěma rovnoběžnými vodivými deskami, oddělenými dielektrikem, vznikne homogenní elektrostatické pole. Stejné pole vznikne i mezi dvěma vodivými navinutými fóliemi, mezi kterými je nevodivá fólie – </a:t>
            </a: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rovinný kondenzátor.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3563938" y="2781300"/>
            <a:ext cx="52562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Intenzita elektrického pole mezi deskami je konstantní.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indukce: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Obě strany rovnice rozšíříme plochou S a upravíme</a:t>
            </a:r>
          </a:p>
        </p:txBody>
      </p:sp>
      <p:grpSp>
        <p:nvGrpSpPr>
          <p:cNvPr id="285717" name="Group 21"/>
          <p:cNvGrpSpPr>
            <a:grpSpLocks/>
          </p:cNvGrpSpPr>
          <p:nvPr/>
        </p:nvGrpSpPr>
        <p:grpSpPr bwMode="auto">
          <a:xfrm>
            <a:off x="252413" y="3484563"/>
            <a:ext cx="2808287" cy="2519362"/>
            <a:chOff x="249" y="2115"/>
            <a:chExt cx="1769" cy="1587"/>
          </a:xfrm>
        </p:grpSpPr>
        <p:sp>
          <p:nvSpPr>
            <p:cNvPr id="26642" name="Rectangle 9"/>
            <p:cNvSpPr>
              <a:spLocks noChangeArrowheads="1"/>
            </p:cNvSpPr>
            <p:nvPr/>
          </p:nvSpPr>
          <p:spPr bwMode="auto">
            <a:xfrm>
              <a:off x="249" y="2115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26643" name="Rectangle 10"/>
            <p:cNvSpPr>
              <a:spLocks noChangeArrowheads="1"/>
            </p:cNvSpPr>
            <p:nvPr/>
          </p:nvSpPr>
          <p:spPr bwMode="auto">
            <a:xfrm>
              <a:off x="1777" y="2115"/>
              <a:ext cx="241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>
              <a:off x="489" y="2319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08" name="Line 12"/>
            <p:cNvSpPr>
              <a:spLocks noChangeShapeType="1"/>
            </p:cNvSpPr>
            <p:nvPr/>
          </p:nvSpPr>
          <p:spPr bwMode="auto">
            <a:xfrm>
              <a:off x="489" y="2501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09" name="Line 13"/>
            <p:cNvSpPr>
              <a:spLocks noChangeShapeType="1"/>
            </p:cNvSpPr>
            <p:nvPr/>
          </p:nvSpPr>
          <p:spPr bwMode="auto">
            <a:xfrm>
              <a:off x="489" y="2682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10" name="Line 14"/>
            <p:cNvSpPr>
              <a:spLocks noChangeShapeType="1"/>
            </p:cNvSpPr>
            <p:nvPr/>
          </p:nvSpPr>
          <p:spPr bwMode="auto">
            <a:xfrm>
              <a:off x="489" y="2864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11" name="Line 15"/>
            <p:cNvSpPr>
              <a:spLocks noChangeShapeType="1"/>
            </p:cNvSpPr>
            <p:nvPr/>
          </p:nvSpPr>
          <p:spPr bwMode="auto">
            <a:xfrm>
              <a:off x="489" y="3045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12" name="Line 16"/>
            <p:cNvSpPr>
              <a:spLocks noChangeShapeType="1"/>
            </p:cNvSpPr>
            <p:nvPr/>
          </p:nvSpPr>
          <p:spPr bwMode="auto">
            <a:xfrm>
              <a:off x="489" y="3226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13" name="Line 17"/>
            <p:cNvSpPr>
              <a:spLocks noChangeShapeType="1"/>
            </p:cNvSpPr>
            <p:nvPr/>
          </p:nvSpPr>
          <p:spPr bwMode="auto">
            <a:xfrm>
              <a:off x="489" y="3408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5714" name="Line 18"/>
            <p:cNvSpPr>
              <a:spLocks noChangeShapeType="1"/>
            </p:cNvSpPr>
            <p:nvPr/>
          </p:nvSpPr>
          <p:spPr bwMode="auto">
            <a:xfrm>
              <a:off x="489" y="3589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85715" name="Text Box 19"/>
          <p:cNvSpPr txBox="1">
            <a:spLocks noChangeArrowheads="1"/>
          </p:cNvSpPr>
          <p:nvPr/>
        </p:nvSpPr>
        <p:spPr bwMode="auto">
          <a:xfrm>
            <a:off x="107950" y="6003925"/>
            <a:ext cx="417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+Q</a:t>
            </a:r>
          </a:p>
        </p:txBody>
      </p:sp>
      <p:sp>
        <p:nvSpPr>
          <p:cNvPr id="285716" name="Text Box 20"/>
          <p:cNvSpPr txBox="1">
            <a:spLocks noChangeArrowheads="1"/>
          </p:cNvSpPr>
          <p:nvPr/>
        </p:nvSpPr>
        <p:spPr bwMode="auto">
          <a:xfrm>
            <a:off x="2779713" y="6003925"/>
            <a:ext cx="354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-Q</a:t>
            </a:r>
          </a:p>
        </p:txBody>
      </p:sp>
      <p:sp>
        <p:nvSpPr>
          <p:cNvPr id="285718" name="Line 22"/>
          <p:cNvSpPr>
            <a:spLocks noChangeShapeType="1"/>
          </p:cNvSpPr>
          <p:nvPr/>
        </p:nvSpPr>
        <p:spPr bwMode="auto">
          <a:xfrm>
            <a:off x="647700" y="6003925"/>
            <a:ext cx="0" cy="720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19" name="Line 23"/>
          <p:cNvSpPr>
            <a:spLocks noChangeShapeType="1"/>
          </p:cNvSpPr>
          <p:nvPr/>
        </p:nvSpPr>
        <p:spPr bwMode="auto">
          <a:xfrm>
            <a:off x="2663825" y="6003925"/>
            <a:ext cx="0" cy="720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20" name="Line 24"/>
          <p:cNvSpPr>
            <a:spLocks noChangeShapeType="1"/>
          </p:cNvSpPr>
          <p:nvPr/>
        </p:nvSpPr>
        <p:spPr bwMode="auto">
          <a:xfrm>
            <a:off x="647700" y="6724650"/>
            <a:ext cx="2016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21" name="Text Box 25"/>
          <p:cNvSpPr txBox="1">
            <a:spLocks noChangeArrowheads="1"/>
          </p:cNvSpPr>
          <p:nvPr/>
        </p:nvSpPr>
        <p:spPr bwMode="auto">
          <a:xfrm>
            <a:off x="1536700" y="6364288"/>
            <a:ext cx="228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85722" name="Line 26"/>
          <p:cNvSpPr>
            <a:spLocks noChangeShapeType="1"/>
          </p:cNvSpPr>
          <p:nvPr/>
        </p:nvSpPr>
        <p:spPr bwMode="auto">
          <a:xfrm>
            <a:off x="684213" y="3268663"/>
            <a:ext cx="2016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>
              <a:solidFill>
                <a:schemeClr val="bg2"/>
              </a:solidFill>
            </a:endParaRPr>
          </a:p>
        </p:txBody>
      </p:sp>
      <p:sp>
        <p:nvSpPr>
          <p:cNvPr id="285723" name="Text Box 27"/>
          <p:cNvSpPr txBox="1">
            <a:spLocks noChangeArrowheads="1"/>
          </p:cNvSpPr>
          <p:nvPr/>
        </p:nvSpPr>
        <p:spPr bwMode="auto">
          <a:xfrm>
            <a:off x="1535113" y="2908300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285724" name="Text Box 28"/>
          <p:cNvSpPr txBox="1">
            <a:spLocks noChangeArrowheads="1"/>
          </p:cNvSpPr>
          <p:nvPr/>
        </p:nvSpPr>
        <p:spPr bwMode="auto">
          <a:xfrm>
            <a:off x="684213" y="3340100"/>
            <a:ext cx="242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</a:t>
            </a:r>
          </a:p>
        </p:txBody>
      </p:sp>
      <p:graphicFrame>
        <p:nvGraphicFramePr>
          <p:cNvPr id="26639" name="Object 2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1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26" name="Object 30"/>
          <p:cNvGraphicFramePr>
            <a:graphicFrameLocks noChangeAspect="1"/>
          </p:cNvGraphicFramePr>
          <p:nvPr/>
        </p:nvGraphicFramePr>
        <p:xfrm>
          <a:off x="6084888" y="3429000"/>
          <a:ext cx="28082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2" name="Rovnice" r:id="rId5" imgW="1358900" imgH="228600" progId="Equation.3">
                  <p:embed/>
                </p:oleObj>
              </mc:Choice>
              <mc:Fallback>
                <p:oleObj name="Rovnice" r:id="rId5" imgW="13589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429000"/>
                        <a:ext cx="2808287" cy="474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196949" y="4825758"/>
                <a:ext cx="5839547" cy="547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cs-CZ" sz="19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19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cs-CZ" sz="19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949" y="4825758"/>
                <a:ext cx="5839547" cy="5474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5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5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5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715" grpId="0"/>
      <p:bldP spid="285716" grpId="0"/>
      <p:bldP spid="285721" grpId="0"/>
      <p:bldP spid="285723" grpId="0"/>
      <p:bldP spid="285724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Kapacita, kondenzátor</a:t>
            </a:r>
            <a:r>
              <a:rPr lang="cs-CZ" sz="42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- </a:t>
            </a:r>
            <a:r>
              <a:rPr lang="cs-CZ" sz="2000" dirty="0" smtClean="0">
                <a:solidFill>
                  <a:schemeClr val="bg2"/>
                </a:solidFill>
                <a:effectLst/>
                <a:latin typeface="Comic Sans MS" pitchFamily="66" charset="0"/>
                <a:hlinkClick r:id="rId3"/>
              </a:rPr>
              <a:t>simulace</a:t>
            </a:r>
            <a:r>
              <a:rPr lang="cs-CZ" sz="20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 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3276600" y="1341438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úpravě:</a:t>
            </a:r>
          </a:p>
        </p:txBody>
      </p:sp>
      <p:grpSp>
        <p:nvGrpSpPr>
          <p:cNvPr id="286748" name="Group 28"/>
          <p:cNvGrpSpPr>
            <a:grpSpLocks/>
          </p:cNvGrpSpPr>
          <p:nvPr/>
        </p:nvGrpSpPr>
        <p:grpSpPr bwMode="auto">
          <a:xfrm>
            <a:off x="0" y="1125538"/>
            <a:ext cx="3025775" cy="3833812"/>
            <a:chOff x="68" y="1832"/>
            <a:chExt cx="1906" cy="2415"/>
          </a:xfrm>
        </p:grpSpPr>
        <p:grpSp>
          <p:nvGrpSpPr>
            <p:cNvPr id="27659" name="Group 5"/>
            <p:cNvGrpSpPr>
              <a:grpSpLocks/>
            </p:cNvGrpSpPr>
            <p:nvPr/>
          </p:nvGrpSpPr>
          <p:grpSpPr bwMode="auto">
            <a:xfrm>
              <a:off x="159" y="2195"/>
              <a:ext cx="1769" cy="1587"/>
              <a:chOff x="249" y="2115"/>
              <a:chExt cx="1769" cy="1587"/>
            </a:xfrm>
          </p:grpSpPr>
          <p:sp>
            <p:nvSpPr>
              <p:cNvPr id="27669" name="Rectangle 6"/>
              <p:cNvSpPr>
                <a:spLocks noChangeArrowheads="1"/>
              </p:cNvSpPr>
              <p:nvPr/>
            </p:nvSpPr>
            <p:spPr bwMode="auto">
              <a:xfrm>
                <a:off x="249" y="2115"/>
                <a:ext cx="241" cy="1587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2000">
                    <a:solidFill>
                      <a:schemeClr val="bg2"/>
                    </a:solidFill>
                    <a:effectLst/>
                  </a:rPr>
                  <a:t>+</a:t>
                </a:r>
              </a:p>
            </p:txBody>
          </p:sp>
          <p:sp>
            <p:nvSpPr>
              <p:cNvPr id="27670" name="Rectangle 7"/>
              <p:cNvSpPr>
                <a:spLocks noChangeArrowheads="1"/>
              </p:cNvSpPr>
              <p:nvPr/>
            </p:nvSpPr>
            <p:spPr bwMode="auto">
              <a:xfrm>
                <a:off x="1777" y="2115"/>
                <a:ext cx="241" cy="1587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2000">
                    <a:solidFill>
                      <a:schemeClr val="bg2"/>
                    </a:solidFill>
                    <a:effectLst/>
                  </a:rPr>
                  <a:t>-</a:t>
                </a:r>
              </a:p>
            </p:txBody>
          </p:sp>
          <p:sp>
            <p:nvSpPr>
              <p:cNvPr id="286728" name="Line 8"/>
              <p:cNvSpPr>
                <a:spLocks noChangeShapeType="1"/>
              </p:cNvSpPr>
              <p:nvPr/>
            </p:nvSpPr>
            <p:spPr bwMode="auto">
              <a:xfrm>
                <a:off x="489" y="2319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29" name="Line 9"/>
              <p:cNvSpPr>
                <a:spLocks noChangeShapeType="1"/>
              </p:cNvSpPr>
              <p:nvPr/>
            </p:nvSpPr>
            <p:spPr bwMode="auto">
              <a:xfrm>
                <a:off x="489" y="2501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0" name="Line 10"/>
              <p:cNvSpPr>
                <a:spLocks noChangeShapeType="1"/>
              </p:cNvSpPr>
              <p:nvPr/>
            </p:nvSpPr>
            <p:spPr bwMode="auto">
              <a:xfrm>
                <a:off x="489" y="2682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1" name="Line 11"/>
              <p:cNvSpPr>
                <a:spLocks noChangeShapeType="1"/>
              </p:cNvSpPr>
              <p:nvPr/>
            </p:nvSpPr>
            <p:spPr bwMode="auto">
              <a:xfrm>
                <a:off x="489" y="2864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2" name="Line 12"/>
              <p:cNvSpPr>
                <a:spLocks noChangeShapeType="1"/>
              </p:cNvSpPr>
              <p:nvPr/>
            </p:nvSpPr>
            <p:spPr bwMode="auto">
              <a:xfrm>
                <a:off x="489" y="3045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3" name="Line 13"/>
              <p:cNvSpPr>
                <a:spLocks noChangeShapeType="1"/>
              </p:cNvSpPr>
              <p:nvPr/>
            </p:nvSpPr>
            <p:spPr bwMode="auto">
              <a:xfrm>
                <a:off x="489" y="3226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4" name="Line 14"/>
              <p:cNvSpPr>
                <a:spLocks noChangeShapeType="1"/>
              </p:cNvSpPr>
              <p:nvPr/>
            </p:nvSpPr>
            <p:spPr bwMode="auto">
              <a:xfrm>
                <a:off x="489" y="3408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6735" name="Line 15"/>
              <p:cNvSpPr>
                <a:spLocks noChangeShapeType="1"/>
              </p:cNvSpPr>
              <p:nvPr/>
            </p:nvSpPr>
            <p:spPr bwMode="auto">
              <a:xfrm>
                <a:off x="489" y="3589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7660" name="Text Box 16"/>
            <p:cNvSpPr txBox="1">
              <a:spLocks noChangeArrowheads="1"/>
            </p:cNvSpPr>
            <p:nvPr/>
          </p:nvSpPr>
          <p:spPr bwMode="auto">
            <a:xfrm>
              <a:off x="68" y="3782"/>
              <a:ext cx="26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+Q</a:t>
              </a:r>
            </a:p>
          </p:txBody>
        </p:sp>
        <p:sp>
          <p:nvSpPr>
            <p:cNvPr id="27661" name="Text Box 17"/>
            <p:cNvSpPr txBox="1">
              <a:spLocks noChangeArrowheads="1"/>
            </p:cNvSpPr>
            <p:nvPr/>
          </p:nvSpPr>
          <p:spPr bwMode="auto">
            <a:xfrm>
              <a:off x="1751" y="3782"/>
              <a:ext cx="22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-Q</a:t>
              </a:r>
            </a:p>
          </p:txBody>
        </p:sp>
        <p:sp>
          <p:nvSpPr>
            <p:cNvPr id="286738" name="Line 18"/>
            <p:cNvSpPr>
              <a:spLocks noChangeShapeType="1"/>
            </p:cNvSpPr>
            <p:nvPr/>
          </p:nvSpPr>
          <p:spPr bwMode="auto">
            <a:xfrm>
              <a:off x="408" y="3782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6739" name="Line 19"/>
            <p:cNvSpPr>
              <a:spLocks noChangeShapeType="1"/>
            </p:cNvSpPr>
            <p:nvPr/>
          </p:nvSpPr>
          <p:spPr bwMode="auto">
            <a:xfrm>
              <a:off x="1678" y="3782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6740" name="Line 20"/>
            <p:cNvSpPr>
              <a:spLocks noChangeShapeType="1"/>
            </p:cNvSpPr>
            <p:nvPr/>
          </p:nvSpPr>
          <p:spPr bwMode="auto">
            <a:xfrm>
              <a:off x="408" y="4236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665" name="Text Box 21"/>
            <p:cNvSpPr txBox="1">
              <a:spLocks noChangeArrowheads="1"/>
            </p:cNvSpPr>
            <p:nvPr/>
          </p:nvSpPr>
          <p:spPr bwMode="auto">
            <a:xfrm>
              <a:off x="968" y="4009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86742" name="Line 22"/>
            <p:cNvSpPr>
              <a:spLocks noChangeShapeType="1"/>
            </p:cNvSpPr>
            <p:nvPr/>
          </p:nvSpPr>
          <p:spPr bwMode="auto">
            <a:xfrm>
              <a:off x="431" y="2059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7667" name="Text Box 23"/>
            <p:cNvSpPr txBox="1">
              <a:spLocks noChangeArrowheads="1"/>
            </p:cNvSpPr>
            <p:nvPr/>
          </p:nvSpPr>
          <p:spPr bwMode="auto">
            <a:xfrm>
              <a:off x="967" y="183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27668" name="Text Box 24"/>
            <p:cNvSpPr txBox="1">
              <a:spLocks noChangeArrowheads="1"/>
            </p:cNvSpPr>
            <p:nvPr/>
          </p:nvSpPr>
          <p:spPr bwMode="auto">
            <a:xfrm>
              <a:off x="431" y="2104"/>
              <a:ext cx="1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S</a:t>
              </a:r>
            </a:p>
          </p:txBody>
        </p:sp>
      </p:grpSp>
      <p:graphicFrame>
        <p:nvGraphicFramePr>
          <p:cNvPr id="27653" name="Object 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6" name="Rovnice" r:id="rId4" imgW="114151" imgH="215619" progId="Equation.3">
                  <p:embed/>
                </p:oleObj>
              </mc:Choice>
              <mc:Fallback>
                <p:oleObj name="Rovnice" r:id="rId4" imgW="114151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7" name="Object 27"/>
          <p:cNvGraphicFramePr>
            <a:graphicFrameLocks noChangeAspect="1"/>
          </p:cNvGraphicFramePr>
          <p:nvPr/>
        </p:nvGraphicFramePr>
        <p:xfrm>
          <a:off x="5076825" y="1052513"/>
          <a:ext cx="37433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7" name="Rovnice" r:id="rId6" imgW="1612900" imgH="393700" progId="Equation.3">
                  <p:embed/>
                </p:oleObj>
              </mc:Choice>
              <mc:Fallback>
                <p:oleObj name="Rovnice" r:id="rId6" imgW="1612900" imgH="3937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052513"/>
                        <a:ext cx="3743325" cy="917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9" name="Text Box 29"/>
          <p:cNvSpPr txBox="1">
            <a:spLocks noChangeArrowheads="1"/>
          </p:cNvSpPr>
          <p:nvPr/>
        </p:nvSpPr>
        <p:spPr bwMode="auto">
          <a:xfrm>
            <a:off x="3276600" y="2133600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kde C je kapacita kondenzátoru</a:t>
            </a:r>
          </a:p>
        </p:txBody>
      </p:sp>
      <p:graphicFrame>
        <p:nvGraphicFramePr>
          <p:cNvPr id="286750" name="Object 30"/>
          <p:cNvGraphicFramePr>
            <a:graphicFrameLocks noChangeAspect="1"/>
          </p:cNvGraphicFramePr>
          <p:nvPr/>
        </p:nvGraphicFramePr>
        <p:xfrm>
          <a:off x="5067300" y="2636838"/>
          <a:ext cx="24574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8" name="Rovnice" r:id="rId8" imgW="1117115" imgH="393529" progId="Equation.3">
                  <p:embed/>
                </p:oleObj>
              </mc:Choice>
              <mc:Fallback>
                <p:oleObj name="Rovnice" r:id="rId8" imgW="1117115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636838"/>
                        <a:ext cx="2457450" cy="869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1" name="Text Box 31"/>
          <p:cNvSpPr txBox="1">
            <a:spLocks noChangeArrowheads="1"/>
          </p:cNvSpPr>
          <p:nvPr/>
        </p:nvSpPr>
        <p:spPr bwMode="auto">
          <a:xfrm>
            <a:off x="3203575" y="3644900"/>
            <a:ext cx="58324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316288" algn="l"/>
                <a:tab pos="349250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Čím je dána kapacita kondenzátoru: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materiálem dielektrika	-	permitivita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plochou elektrod	-	přímá závislost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vzdáleností elektrod	-	nepřímá závislost</a:t>
            </a:r>
          </a:p>
        </p:txBody>
      </p:sp>
      <p:sp>
        <p:nvSpPr>
          <p:cNvPr id="286752" name="Text Box 32"/>
          <p:cNvSpPr txBox="1">
            <a:spLocks noChangeArrowheads="1"/>
          </p:cNvSpPr>
          <p:nvPr/>
        </p:nvSpPr>
        <p:spPr bwMode="auto">
          <a:xfrm>
            <a:off x="179388" y="5446713"/>
            <a:ext cx="8785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Kapacita vyjadřuje schopnost kondenzátoru hromadit náboj při daném napětí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Vztah Q = C * U tvoří analogii k Ohmovu zákonu v proudovém poli, výpočet kapacity kondenzátoru je analogie k výpočtu vodivosti.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6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6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6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27653" name="Object 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2765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2" name="Text Box 32"/>
          <p:cNvSpPr txBox="1">
            <a:spLocks noChangeArrowheads="1"/>
          </p:cNvSpPr>
          <p:nvPr/>
        </p:nvSpPr>
        <p:spPr bwMode="auto">
          <a:xfrm>
            <a:off x="236537" y="1412776"/>
            <a:ext cx="87852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441325" indent="-441325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Určete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kapacitu svitkového kondenzátoru s plochou elektrod 300 cm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Jako dielektrikum je použit kondenzátorový papír s relativní permitivitou 4 a tloušťkou 0,05 mm (C=21,3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nF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marL="441325" indent="-441325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Jaká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musí být plocha elektrod kondenzátoru, jestliže při napětí 400 V je náboj na kondenzátoru 0,2 µC. Jako dielektrikum je použit kondenzátorový s relativní permitivitou 3 a tloušťkou 0,04 mm (S=7,53 cm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 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41325" indent="-441325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kapacitu deskového kondenzátoru s plochou elektrod 4 cm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Jako dielektrikum je použita slída o tloušťce 20 µm a relativní permitivitou 7 (C=1,24nF) </a:t>
            </a:r>
          </a:p>
        </p:txBody>
      </p:sp>
    </p:spTree>
    <p:extLst>
      <p:ext uri="{BB962C8B-B14F-4D97-AF65-F5344CB8AC3E}">
        <p14:creationId xmlns:p14="http://schemas.microsoft.com/office/powerpoint/2010/main" val="9212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Kondenzátor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0645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Rozdělení kondenzátorů: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svitkový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elektrolytický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keramický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tantalový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-	…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9015" name="Picture 7" descr="450px-Plate_Capacitor_DE_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1938"/>
            <a:ext cx="4286250" cy="2381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6" name="Picture 8" descr="800px-Capacitor_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6788"/>
            <a:ext cx="4164012" cy="294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27538" y="187325"/>
            <a:ext cx="4465637" cy="720725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Svitkový kondenzátor 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29699" name="Object 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1" name="Picture 41" descr="svit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4081463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5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22151" r="14362" b="12141"/>
          <a:stretch>
            <a:fillRect/>
          </a:stretch>
        </p:blipFill>
        <p:spPr bwMode="auto">
          <a:xfrm>
            <a:off x="250825" y="188913"/>
            <a:ext cx="3671888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6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 t="19922" r="14063" b="45378"/>
          <a:stretch>
            <a:fillRect/>
          </a:stretch>
        </p:blipFill>
        <p:spPr bwMode="auto">
          <a:xfrm>
            <a:off x="179388" y="3213100"/>
            <a:ext cx="860583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Elektrolytický kondenzátor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7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0039" name="Picture 7" descr="elektroly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4750"/>
            <a:ext cx="4105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44" name="Picture 12" descr="r061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55700"/>
            <a:ext cx="42386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4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0" t="22884" r="7878" b="49057"/>
          <a:stretch>
            <a:fillRect/>
          </a:stretch>
        </p:blipFill>
        <p:spPr bwMode="auto">
          <a:xfrm>
            <a:off x="179388" y="2708275"/>
            <a:ext cx="410527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8" name="Picture 16" descr="tantal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0438"/>
            <a:ext cx="23034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49" name="Text Box 17"/>
          <p:cNvSpPr txBox="1">
            <a:spLocks noChangeArrowheads="1"/>
          </p:cNvSpPr>
          <p:nvPr/>
        </p:nvSpPr>
        <p:spPr bwMode="auto">
          <a:xfrm>
            <a:off x="5003800" y="2852738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403600" algn="l"/>
                <a:tab pos="3590925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Tantalový kondenzátor</a:t>
            </a:r>
            <a:endParaRPr lang="cs-CZ" altLang="cs-CZ" sz="2400" b="1">
              <a:solidFill>
                <a:schemeClr val="bg2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pic>
        <p:nvPicPr>
          <p:cNvPr id="300050" name="Picture 18" descr="tant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73688"/>
            <a:ext cx="41703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36718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Kondenzátor </a:t>
            </a:r>
            <a:endParaRPr lang="cs-CZ" sz="4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990" name="Picture 6" descr="25kV_100mik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622300"/>
            <a:ext cx="2674937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4" name="Picture 10" descr="kerami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33242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6" name="Picture 12" descr="micac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9608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7" name="Picture 13" descr="motor_rozbe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9863"/>
            <a:ext cx="1600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02" name="Picture 18" descr="keramika_promenn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050"/>
            <a:ext cx="14287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Spojování kondenzátorů </a:t>
            </a: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- paralelní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3924300" y="1341438"/>
            <a:ext cx="4968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Co platí při paralelním řazení pro jednotlivé a celkové veličiny ?</a:t>
            </a:r>
          </a:p>
        </p:txBody>
      </p:sp>
      <p:graphicFrame>
        <p:nvGraphicFramePr>
          <p:cNvPr id="32772" name="Object 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1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70" name="Object 26"/>
          <p:cNvGraphicFramePr>
            <a:graphicFrameLocks noChangeAspect="1"/>
          </p:cNvGraphicFramePr>
          <p:nvPr/>
        </p:nvGraphicFramePr>
        <p:xfrm>
          <a:off x="539750" y="4546600"/>
          <a:ext cx="78486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2" name="Rovnice" r:id="rId5" imgW="3340100" imgH="228600" progId="Equation.3">
                  <p:embed/>
                </p:oleObj>
              </mc:Choice>
              <mc:Fallback>
                <p:oleObj name="Rovnice" r:id="rId5" imgW="33401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546600"/>
                        <a:ext cx="7848600" cy="538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7834" name="Group 90"/>
          <p:cNvGrpSpPr>
            <a:grpSpLocks/>
          </p:cNvGrpSpPr>
          <p:nvPr/>
        </p:nvGrpSpPr>
        <p:grpSpPr bwMode="auto">
          <a:xfrm>
            <a:off x="179388" y="1773238"/>
            <a:ext cx="3544887" cy="1223962"/>
            <a:chOff x="129" y="1026"/>
            <a:chExt cx="2233" cy="771"/>
          </a:xfrm>
        </p:grpSpPr>
        <p:sp>
          <p:nvSpPr>
            <p:cNvPr id="287781" name="Oval 37"/>
            <p:cNvSpPr>
              <a:spLocks noChangeArrowheads="1"/>
            </p:cNvSpPr>
            <p:nvPr/>
          </p:nvSpPr>
          <p:spPr bwMode="auto">
            <a:xfrm>
              <a:off x="884" y="1026"/>
              <a:ext cx="90" cy="90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32781" name="Group 48"/>
            <p:cNvGrpSpPr>
              <a:grpSpLocks/>
            </p:cNvGrpSpPr>
            <p:nvPr/>
          </p:nvGrpSpPr>
          <p:grpSpPr bwMode="auto">
            <a:xfrm>
              <a:off x="204" y="1389"/>
              <a:ext cx="272" cy="46"/>
              <a:chOff x="340" y="1570"/>
              <a:chExt cx="272" cy="46"/>
            </a:xfrm>
          </p:grpSpPr>
          <p:sp>
            <p:nvSpPr>
              <p:cNvPr id="287775" name="Line 31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89" name="Line 45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90" name="Line 46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91" name="Line 47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2782" name="Group 49"/>
            <p:cNvGrpSpPr>
              <a:grpSpLocks/>
            </p:cNvGrpSpPr>
            <p:nvPr/>
          </p:nvGrpSpPr>
          <p:grpSpPr bwMode="auto">
            <a:xfrm>
              <a:off x="793" y="1389"/>
              <a:ext cx="272" cy="46"/>
              <a:chOff x="340" y="1570"/>
              <a:chExt cx="272" cy="46"/>
            </a:xfrm>
          </p:grpSpPr>
          <p:sp>
            <p:nvSpPr>
              <p:cNvPr id="287794" name="Line 50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95" name="Line 51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96" name="Line 52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797" name="Line 53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2783" name="Group 54"/>
            <p:cNvGrpSpPr>
              <a:grpSpLocks/>
            </p:cNvGrpSpPr>
            <p:nvPr/>
          </p:nvGrpSpPr>
          <p:grpSpPr bwMode="auto">
            <a:xfrm>
              <a:off x="1383" y="1389"/>
              <a:ext cx="272" cy="46"/>
              <a:chOff x="340" y="1570"/>
              <a:chExt cx="272" cy="46"/>
            </a:xfrm>
          </p:grpSpPr>
          <p:sp>
            <p:nvSpPr>
              <p:cNvPr id="287799" name="Line 55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800" name="Line 56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801" name="Line 57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7802" name="Line 58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87808" name="Oval 64"/>
            <p:cNvSpPr>
              <a:spLocks noChangeArrowheads="1"/>
            </p:cNvSpPr>
            <p:nvPr/>
          </p:nvSpPr>
          <p:spPr bwMode="auto">
            <a:xfrm>
              <a:off x="1474" y="1026"/>
              <a:ext cx="90" cy="90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7809" name="Oval 65"/>
            <p:cNvSpPr>
              <a:spLocks noChangeArrowheads="1"/>
            </p:cNvSpPr>
            <p:nvPr/>
          </p:nvSpPr>
          <p:spPr bwMode="auto">
            <a:xfrm>
              <a:off x="884" y="1706"/>
              <a:ext cx="90" cy="90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7810" name="Oval 66"/>
            <p:cNvSpPr>
              <a:spLocks noChangeArrowheads="1"/>
            </p:cNvSpPr>
            <p:nvPr/>
          </p:nvSpPr>
          <p:spPr bwMode="auto">
            <a:xfrm>
              <a:off x="1474" y="1706"/>
              <a:ext cx="90" cy="90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2787" name="AutoShape 67"/>
            <p:cNvCxnSpPr>
              <a:cxnSpLocks noChangeShapeType="1"/>
              <a:stCxn id="287789" idx="0"/>
              <a:endCxn id="287781" idx="2"/>
            </p:cNvCxnSpPr>
            <p:nvPr/>
          </p:nvCxnSpPr>
          <p:spPr bwMode="auto">
            <a:xfrm rot="-5400000">
              <a:off x="453" y="958"/>
              <a:ext cx="306" cy="532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88" name="AutoShape 68"/>
            <p:cNvCxnSpPr>
              <a:cxnSpLocks noChangeShapeType="1"/>
              <a:stCxn id="287790" idx="1"/>
              <a:endCxn id="287809" idx="2"/>
            </p:cNvCxnSpPr>
            <p:nvPr/>
          </p:nvCxnSpPr>
          <p:spPr bwMode="auto">
            <a:xfrm rot="16200000" flipH="1">
              <a:off x="454" y="1333"/>
              <a:ext cx="304" cy="532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89" name="AutoShape 69"/>
            <p:cNvCxnSpPr>
              <a:cxnSpLocks noChangeShapeType="1"/>
              <a:stCxn id="287781" idx="4"/>
              <a:endCxn id="287795" idx="0"/>
            </p:cNvCxnSpPr>
            <p:nvPr/>
          </p:nvCxnSpPr>
          <p:spPr bwMode="auto">
            <a:xfrm>
              <a:off x="929" y="1128"/>
              <a:ext cx="0" cy="24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0" name="AutoShape 70"/>
            <p:cNvCxnSpPr>
              <a:cxnSpLocks noChangeShapeType="1"/>
              <a:stCxn id="287796" idx="1"/>
              <a:endCxn id="287809" idx="0"/>
            </p:cNvCxnSpPr>
            <p:nvPr/>
          </p:nvCxnSpPr>
          <p:spPr bwMode="auto">
            <a:xfrm>
              <a:off x="929" y="1447"/>
              <a:ext cx="0" cy="24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1" name="AutoShape 71"/>
            <p:cNvCxnSpPr>
              <a:cxnSpLocks noChangeShapeType="1"/>
              <a:stCxn id="287781" idx="6"/>
              <a:endCxn id="287808" idx="2"/>
            </p:cNvCxnSpPr>
            <p:nvPr/>
          </p:nvCxnSpPr>
          <p:spPr bwMode="auto">
            <a:xfrm>
              <a:off x="986" y="1071"/>
              <a:ext cx="47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2" name="AutoShape 72"/>
            <p:cNvCxnSpPr>
              <a:cxnSpLocks noChangeShapeType="1"/>
              <a:stCxn id="287809" idx="6"/>
              <a:endCxn id="287810" idx="2"/>
            </p:cNvCxnSpPr>
            <p:nvPr/>
          </p:nvCxnSpPr>
          <p:spPr bwMode="auto">
            <a:xfrm>
              <a:off x="986" y="1751"/>
              <a:ext cx="47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3" name="AutoShape 73"/>
            <p:cNvCxnSpPr>
              <a:cxnSpLocks noChangeShapeType="1"/>
              <a:stCxn id="287808" idx="4"/>
              <a:endCxn id="287800" idx="0"/>
            </p:cNvCxnSpPr>
            <p:nvPr/>
          </p:nvCxnSpPr>
          <p:spPr bwMode="auto">
            <a:xfrm>
              <a:off x="1519" y="1128"/>
              <a:ext cx="0" cy="24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4" name="AutoShape 74"/>
            <p:cNvCxnSpPr>
              <a:cxnSpLocks noChangeShapeType="1"/>
              <a:stCxn id="287802" idx="0"/>
              <a:endCxn id="287810" idx="0"/>
            </p:cNvCxnSpPr>
            <p:nvPr/>
          </p:nvCxnSpPr>
          <p:spPr bwMode="auto">
            <a:xfrm>
              <a:off x="1519" y="1423"/>
              <a:ext cx="0" cy="27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7819" name="Oval 75"/>
            <p:cNvSpPr>
              <a:spLocks noChangeArrowheads="1"/>
            </p:cNvSpPr>
            <p:nvPr/>
          </p:nvSpPr>
          <p:spPr bwMode="auto">
            <a:xfrm>
              <a:off x="2019" y="1026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7820" name="Oval 76"/>
            <p:cNvSpPr>
              <a:spLocks noChangeArrowheads="1"/>
            </p:cNvSpPr>
            <p:nvPr/>
          </p:nvSpPr>
          <p:spPr bwMode="auto">
            <a:xfrm>
              <a:off x="2018" y="1707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2797" name="AutoShape 77"/>
            <p:cNvCxnSpPr>
              <a:cxnSpLocks noChangeShapeType="1"/>
              <a:stCxn id="287808" idx="6"/>
              <a:endCxn id="287819" idx="2"/>
            </p:cNvCxnSpPr>
            <p:nvPr/>
          </p:nvCxnSpPr>
          <p:spPr bwMode="auto">
            <a:xfrm>
              <a:off x="1576" y="1071"/>
              <a:ext cx="43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8" name="AutoShape 78"/>
            <p:cNvCxnSpPr>
              <a:cxnSpLocks noChangeShapeType="1"/>
              <a:stCxn id="287810" idx="6"/>
              <a:endCxn id="287820" idx="2"/>
            </p:cNvCxnSpPr>
            <p:nvPr/>
          </p:nvCxnSpPr>
          <p:spPr bwMode="auto">
            <a:xfrm>
              <a:off x="1576" y="1751"/>
              <a:ext cx="430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99" name="Text Box 79"/>
            <p:cNvSpPr txBox="1">
              <a:spLocks noChangeArrowheads="1"/>
            </p:cNvSpPr>
            <p:nvPr/>
          </p:nvSpPr>
          <p:spPr bwMode="auto">
            <a:xfrm>
              <a:off x="2200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2800" name="Text Box 82"/>
            <p:cNvSpPr txBox="1">
              <a:spLocks noChangeArrowheads="1"/>
            </p:cNvSpPr>
            <p:nvPr/>
          </p:nvSpPr>
          <p:spPr bwMode="auto">
            <a:xfrm>
              <a:off x="1292" y="1162"/>
              <a:ext cx="2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2801" name="Text Box 84"/>
            <p:cNvSpPr txBox="1">
              <a:spLocks noChangeArrowheads="1"/>
            </p:cNvSpPr>
            <p:nvPr/>
          </p:nvSpPr>
          <p:spPr bwMode="auto">
            <a:xfrm>
              <a:off x="1655" y="1298"/>
              <a:ext cx="2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2802" name="Text Box 85"/>
            <p:cNvSpPr txBox="1">
              <a:spLocks noChangeArrowheads="1"/>
            </p:cNvSpPr>
            <p:nvPr/>
          </p:nvSpPr>
          <p:spPr bwMode="auto">
            <a:xfrm>
              <a:off x="1074" y="1298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2803" name="Text Box 86"/>
            <p:cNvSpPr txBox="1">
              <a:spLocks noChangeArrowheads="1"/>
            </p:cNvSpPr>
            <p:nvPr/>
          </p:nvSpPr>
          <p:spPr bwMode="auto">
            <a:xfrm>
              <a:off x="476" y="1298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2804" name="Text Box 87"/>
            <p:cNvSpPr txBox="1">
              <a:spLocks noChangeArrowheads="1"/>
            </p:cNvSpPr>
            <p:nvPr/>
          </p:nvSpPr>
          <p:spPr bwMode="auto">
            <a:xfrm>
              <a:off x="695" y="1162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2805" name="Text Box 88"/>
            <p:cNvSpPr txBox="1">
              <a:spLocks noChangeArrowheads="1"/>
            </p:cNvSpPr>
            <p:nvPr/>
          </p:nvSpPr>
          <p:spPr bwMode="auto">
            <a:xfrm>
              <a:off x="129" y="1162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7833" name="Line 89"/>
            <p:cNvSpPr>
              <a:spLocks noChangeShapeType="1"/>
            </p:cNvSpPr>
            <p:nvPr/>
          </p:nvSpPr>
          <p:spPr bwMode="auto">
            <a:xfrm>
              <a:off x="2064" y="1207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87835" name="Text Box 91"/>
          <p:cNvSpPr txBox="1">
            <a:spLocks noChangeArrowheads="1"/>
          </p:cNvSpPr>
          <p:nvPr/>
        </p:nvSpPr>
        <p:spPr bwMode="auto">
          <a:xfrm>
            <a:off x="3924300" y="2276475"/>
            <a:ext cx="49688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na všech kondenzátorech  je stejné napětí … U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… =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náboj na kondenzátoru je dán jeho kapacitou a napětím … Q = C * U</a:t>
            </a:r>
          </a:p>
        </p:txBody>
      </p:sp>
      <p:sp>
        <p:nvSpPr>
          <p:cNvPr id="287836" name="Text Box 92"/>
          <p:cNvSpPr txBox="1">
            <a:spLocks noChangeArrowheads="1"/>
          </p:cNvSpPr>
          <p:nvPr/>
        </p:nvSpPr>
        <p:spPr bwMode="auto">
          <a:xfrm>
            <a:off x="250825" y="3716338"/>
            <a:ext cx="8642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celkový náboj je dán součtem dílčích nábojů … Q =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+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+ … +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celková kapacita je odvozena součtem dílčích nábojů</a:t>
            </a:r>
          </a:p>
        </p:txBody>
      </p:sp>
      <p:graphicFrame>
        <p:nvGraphicFramePr>
          <p:cNvPr id="287837" name="Object 93"/>
          <p:cNvGraphicFramePr>
            <a:graphicFrameLocks noChangeAspect="1"/>
          </p:cNvGraphicFramePr>
          <p:nvPr/>
        </p:nvGraphicFramePr>
        <p:xfrm>
          <a:off x="539750" y="5345113"/>
          <a:ext cx="122396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3" name="Rovnice" r:id="rId7" imgW="647700" imgH="431800" progId="Equation.3">
                  <p:embed/>
                </p:oleObj>
              </mc:Choice>
              <mc:Fallback>
                <p:oleObj name="Rovnice" r:id="rId7" imgW="647700" imgH="43180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45113"/>
                        <a:ext cx="1223963" cy="820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38" name="Object 94"/>
          <p:cNvGraphicFramePr>
            <a:graphicFrameLocks noChangeAspect="1"/>
          </p:cNvGraphicFramePr>
          <p:nvPr/>
        </p:nvGraphicFramePr>
        <p:xfrm>
          <a:off x="1836738" y="5345113"/>
          <a:ext cx="12477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4" name="Rovnice" r:id="rId9" imgW="660113" imgH="431613" progId="Equation.3">
                  <p:embed/>
                </p:oleObj>
              </mc:Choice>
              <mc:Fallback>
                <p:oleObj name="Rovnice" r:id="rId9" imgW="660113" imgH="431613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5345113"/>
                        <a:ext cx="1247775" cy="820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839" name="Text Box 95"/>
          <p:cNvSpPr txBox="1">
            <a:spLocks noChangeArrowheads="1"/>
          </p:cNvSpPr>
          <p:nvPr/>
        </p:nvSpPr>
        <p:spPr bwMode="auto">
          <a:xfrm>
            <a:off x="3203575" y="5284788"/>
            <a:ext cx="56165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Při paralelním zapojení kondenzátorů roste celková kapacita, na každém kondenzátoru je napětí zdroje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1050" y="260350"/>
            <a:ext cx="5473700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Elektrický </a:t>
            </a:r>
            <a:r>
              <a:rPr lang="cs-CZ" u="sng" dirty="0">
                <a:solidFill>
                  <a:schemeClr val="bg2"/>
                </a:solidFill>
                <a:effectLst/>
                <a:latin typeface="Comic Sans MS" pitchFamily="66" charset="0"/>
              </a:rPr>
              <a:t>náboj </a:t>
            </a:r>
            <a:r>
              <a:rPr lang="cs-CZ" sz="18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(https</a:t>
            </a:r>
            <a:r>
              <a:rPr lang="cs-CZ" sz="18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://</a:t>
            </a:r>
            <a:r>
              <a:rPr lang="cs-CZ" sz="18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www.leifiphysik.de)</a:t>
            </a:r>
            <a:endParaRPr lang="cs-CZ" sz="18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179389" y="1693257"/>
            <a:ext cx="33844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Atom elektricky neutrální - má stejný počet kladných a záporných nábojů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51920" y="2001033"/>
            <a:ext cx="1692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Kladný iont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78624" y="2001033"/>
            <a:ext cx="1869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Záporný iont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78" y="3019580"/>
            <a:ext cx="1815096" cy="17055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408" y="2906380"/>
            <a:ext cx="1674270" cy="16742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484" y="2943298"/>
            <a:ext cx="1877686" cy="1658623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552" y="4912581"/>
            <a:ext cx="1656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5"/>
              </a:rPr>
              <a:t>Simulace 1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35796" y="4912581"/>
            <a:ext cx="1656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6"/>
              </a:rPr>
              <a:t>Simulace 2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2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Spojování kondenzátorů </a:t>
            </a: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- sériové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3924300" y="1341438"/>
            <a:ext cx="4968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Co platí při sériovém řazení pro jednotlivé a celkové veličiny ?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1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3" name="Object 5"/>
          <p:cNvGraphicFramePr>
            <a:graphicFrameLocks noChangeAspect="1"/>
          </p:cNvGraphicFramePr>
          <p:nvPr/>
        </p:nvGraphicFramePr>
        <p:xfrm>
          <a:off x="468313" y="4503738"/>
          <a:ext cx="638968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2" name="Rovnice" r:id="rId5" imgW="2933700" imgH="431800" progId="Equation.3">
                  <p:embed/>
                </p:oleObj>
              </mc:Choice>
              <mc:Fallback>
                <p:oleObj name="Rovnice" r:id="rId5" imgW="29337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3738"/>
                        <a:ext cx="6389687" cy="941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814" name="Text Box 46"/>
          <p:cNvSpPr txBox="1">
            <a:spLocks noChangeArrowheads="1"/>
          </p:cNvSpPr>
          <p:nvPr/>
        </p:nvSpPr>
        <p:spPr bwMode="auto">
          <a:xfrm>
            <a:off x="3924300" y="2276475"/>
            <a:ext cx="49688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na všech kondenzátorech  je stejný náboj … Q =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Q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… =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napětí na kondenzátoru je dáno jeho kapacitou a nábojem … U = Q/C</a:t>
            </a:r>
          </a:p>
        </p:txBody>
      </p:sp>
      <p:sp>
        <p:nvSpPr>
          <p:cNvPr id="288815" name="Text Box 47"/>
          <p:cNvSpPr txBox="1">
            <a:spLocks noChangeArrowheads="1"/>
          </p:cNvSpPr>
          <p:nvPr/>
        </p:nvSpPr>
        <p:spPr bwMode="auto">
          <a:xfrm>
            <a:off x="250825" y="3716338"/>
            <a:ext cx="878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celkové napětí je dáno součtem dílčích napětí … U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+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+ … +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celková kapacita je odvozena součtem dílčích napětí</a:t>
            </a:r>
          </a:p>
        </p:txBody>
      </p:sp>
      <p:graphicFrame>
        <p:nvGraphicFramePr>
          <p:cNvPr id="288816" name="Object 48"/>
          <p:cNvGraphicFramePr>
            <a:graphicFrameLocks noChangeAspect="1"/>
          </p:cNvGraphicFramePr>
          <p:nvPr/>
        </p:nvGraphicFramePr>
        <p:xfrm>
          <a:off x="468313" y="5516563"/>
          <a:ext cx="134461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3" name="Rovnice" r:id="rId7" imgW="710891" imgH="431613" progId="Equation.3">
                  <p:embed/>
                </p:oleObj>
              </mc:Choice>
              <mc:Fallback>
                <p:oleObj name="Rovnice" r:id="rId7" imgW="710891" imgH="431613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16563"/>
                        <a:ext cx="1344612" cy="820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817" name="Object 49"/>
          <p:cNvGraphicFramePr>
            <a:graphicFrameLocks noChangeAspect="1"/>
          </p:cNvGraphicFramePr>
          <p:nvPr/>
        </p:nvGraphicFramePr>
        <p:xfrm>
          <a:off x="1860550" y="5516563"/>
          <a:ext cx="12715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4" name="Rovnice" r:id="rId9" imgW="672808" imgH="431613" progId="Equation.3">
                  <p:embed/>
                </p:oleObj>
              </mc:Choice>
              <mc:Fallback>
                <p:oleObj name="Rovnice" r:id="rId9" imgW="672808" imgH="431613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5516563"/>
                        <a:ext cx="1271588" cy="820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818" name="Text Box 50"/>
          <p:cNvSpPr txBox="1">
            <a:spLocks noChangeArrowheads="1"/>
          </p:cNvSpPr>
          <p:nvPr/>
        </p:nvSpPr>
        <p:spPr bwMode="auto">
          <a:xfrm>
            <a:off x="3203575" y="5645150"/>
            <a:ext cx="56165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Při sériovém zapojení kondenzátorů klesá celková kapacita, na každém kondenzátoru je stejný náboj</a:t>
            </a:r>
          </a:p>
        </p:txBody>
      </p:sp>
      <p:grpSp>
        <p:nvGrpSpPr>
          <p:cNvPr id="288834" name="Group 66"/>
          <p:cNvGrpSpPr>
            <a:grpSpLocks/>
          </p:cNvGrpSpPr>
          <p:nvPr/>
        </p:nvGrpSpPr>
        <p:grpSpPr bwMode="auto">
          <a:xfrm>
            <a:off x="396875" y="1058863"/>
            <a:ext cx="2733675" cy="1792287"/>
            <a:chOff x="250" y="667"/>
            <a:chExt cx="1722" cy="1129"/>
          </a:xfrm>
        </p:grpSpPr>
        <p:grpSp>
          <p:nvGrpSpPr>
            <p:cNvPr id="33804" name="Group 8"/>
            <p:cNvGrpSpPr>
              <a:grpSpLocks/>
            </p:cNvGrpSpPr>
            <p:nvPr/>
          </p:nvGrpSpPr>
          <p:grpSpPr bwMode="auto">
            <a:xfrm rot="5400000">
              <a:off x="453" y="1003"/>
              <a:ext cx="272" cy="46"/>
              <a:chOff x="340" y="1570"/>
              <a:chExt cx="272" cy="46"/>
            </a:xfrm>
          </p:grpSpPr>
          <p:sp>
            <p:nvSpPr>
              <p:cNvPr id="288777" name="Line 9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78" name="Line 10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79" name="Line 11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0" name="Line 12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3805" name="Group 13"/>
            <p:cNvGrpSpPr>
              <a:grpSpLocks/>
            </p:cNvGrpSpPr>
            <p:nvPr/>
          </p:nvGrpSpPr>
          <p:grpSpPr bwMode="auto">
            <a:xfrm rot="5400000">
              <a:off x="907" y="1003"/>
              <a:ext cx="272" cy="46"/>
              <a:chOff x="340" y="1570"/>
              <a:chExt cx="272" cy="46"/>
            </a:xfrm>
          </p:grpSpPr>
          <p:sp>
            <p:nvSpPr>
              <p:cNvPr id="288782" name="Line 14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3" name="Line 15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4" name="Line 16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5" name="Line 17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3806" name="Group 18"/>
            <p:cNvGrpSpPr>
              <a:grpSpLocks/>
            </p:cNvGrpSpPr>
            <p:nvPr/>
          </p:nvGrpSpPr>
          <p:grpSpPr bwMode="auto">
            <a:xfrm rot="5400000">
              <a:off x="1496" y="1003"/>
              <a:ext cx="272" cy="46"/>
              <a:chOff x="340" y="1570"/>
              <a:chExt cx="272" cy="46"/>
            </a:xfrm>
          </p:grpSpPr>
          <p:sp>
            <p:nvSpPr>
              <p:cNvPr id="288787" name="Line 19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8" name="Line 20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89" name="Line 21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88790" name="Line 22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88802" name="Oval 34"/>
            <p:cNvSpPr>
              <a:spLocks noChangeArrowheads="1"/>
            </p:cNvSpPr>
            <p:nvPr/>
          </p:nvSpPr>
          <p:spPr bwMode="auto">
            <a:xfrm>
              <a:off x="1882" y="1706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8803" name="Oval 35"/>
            <p:cNvSpPr>
              <a:spLocks noChangeArrowheads="1"/>
            </p:cNvSpPr>
            <p:nvPr/>
          </p:nvSpPr>
          <p:spPr bwMode="auto">
            <a:xfrm>
              <a:off x="250" y="1706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3809" name="Text Box 38"/>
            <p:cNvSpPr txBox="1">
              <a:spLocks noChangeArrowheads="1"/>
            </p:cNvSpPr>
            <p:nvPr/>
          </p:nvSpPr>
          <p:spPr bwMode="auto">
            <a:xfrm>
              <a:off x="1066" y="152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3810" name="Text Box 40"/>
            <p:cNvSpPr txBox="1">
              <a:spLocks noChangeArrowheads="1"/>
            </p:cNvSpPr>
            <p:nvPr/>
          </p:nvSpPr>
          <p:spPr bwMode="auto">
            <a:xfrm>
              <a:off x="1519" y="667"/>
              <a:ext cx="2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3811" name="Text Box 41"/>
            <p:cNvSpPr txBox="1">
              <a:spLocks noChangeArrowheads="1"/>
            </p:cNvSpPr>
            <p:nvPr/>
          </p:nvSpPr>
          <p:spPr bwMode="auto">
            <a:xfrm>
              <a:off x="953" y="667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3812" name="Text Box 42"/>
            <p:cNvSpPr txBox="1">
              <a:spLocks noChangeArrowheads="1"/>
            </p:cNvSpPr>
            <p:nvPr/>
          </p:nvSpPr>
          <p:spPr bwMode="auto">
            <a:xfrm>
              <a:off x="521" y="667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813" name="Text Box 44"/>
            <p:cNvSpPr txBox="1">
              <a:spLocks noChangeArrowheads="1"/>
            </p:cNvSpPr>
            <p:nvPr/>
          </p:nvSpPr>
          <p:spPr bwMode="auto">
            <a:xfrm>
              <a:off x="356" y="799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8813" name="Line 45"/>
            <p:cNvSpPr>
              <a:spLocks noChangeShapeType="1"/>
            </p:cNvSpPr>
            <p:nvPr/>
          </p:nvSpPr>
          <p:spPr bwMode="auto">
            <a:xfrm rot="16200000">
              <a:off x="1089" y="1096"/>
              <a:ext cx="0" cy="13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3815" name="AutoShape 52"/>
            <p:cNvCxnSpPr>
              <a:cxnSpLocks noChangeShapeType="1"/>
              <a:stCxn id="288777" idx="1"/>
              <a:endCxn id="288785" idx="0"/>
            </p:cNvCxnSpPr>
            <p:nvPr/>
          </p:nvCxnSpPr>
          <p:spPr bwMode="auto">
            <a:xfrm>
              <a:off x="600" y="1026"/>
              <a:ext cx="43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16" name="AutoShape 53"/>
            <p:cNvCxnSpPr>
              <a:cxnSpLocks noChangeShapeType="1"/>
              <a:stCxn id="288783" idx="0"/>
              <a:endCxn id="288789" idx="1"/>
            </p:cNvCxnSpPr>
            <p:nvPr/>
          </p:nvCxnSpPr>
          <p:spPr bwMode="auto">
            <a:xfrm>
              <a:off x="1078" y="1026"/>
              <a:ext cx="51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817" name="Text Box 55"/>
            <p:cNvSpPr txBox="1">
              <a:spLocks noChangeArrowheads="1"/>
            </p:cNvSpPr>
            <p:nvPr/>
          </p:nvSpPr>
          <p:spPr bwMode="auto">
            <a:xfrm>
              <a:off x="793" y="799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3818" name="Text Box 56"/>
            <p:cNvSpPr txBox="1">
              <a:spLocks noChangeArrowheads="1"/>
            </p:cNvSpPr>
            <p:nvPr/>
          </p:nvSpPr>
          <p:spPr bwMode="auto">
            <a:xfrm>
              <a:off x="1383" y="799"/>
              <a:ext cx="2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cxnSp>
          <p:nvCxnSpPr>
            <p:cNvPr id="33819" name="AutoShape 57"/>
            <p:cNvCxnSpPr>
              <a:cxnSpLocks noChangeShapeType="1"/>
              <a:stCxn id="288779" idx="1"/>
              <a:endCxn id="288803" idx="0"/>
            </p:cNvCxnSpPr>
            <p:nvPr/>
          </p:nvCxnSpPr>
          <p:spPr bwMode="auto">
            <a:xfrm rot="10800000" flipV="1">
              <a:off x="295" y="1026"/>
              <a:ext cx="259" cy="66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20" name="AutoShape 58"/>
            <p:cNvCxnSpPr>
              <a:cxnSpLocks noChangeShapeType="1"/>
              <a:stCxn id="288788" idx="0"/>
              <a:endCxn id="288802" idx="0"/>
            </p:cNvCxnSpPr>
            <p:nvPr/>
          </p:nvCxnSpPr>
          <p:spPr bwMode="auto">
            <a:xfrm>
              <a:off x="1667" y="1026"/>
              <a:ext cx="260" cy="66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828" name="Line 60"/>
            <p:cNvSpPr>
              <a:spLocks noChangeShapeType="1"/>
            </p:cNvSpPr>
            <p:nvPr/>
          </p:nvSpPr>
          <p:spPr bwMode="auto">
            <a:xfrm rot="16200000">
              <a:off x="589" y="1049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8829" name="Line 61"/>
            <p:cNvSpPr>
              <a:spLocks noChangeShapeType="1"/>
            </p:cNvSpPr>
            <p:nvPr/>
          </p:nvSpPr>
          <p:spPr bwMode="auto">
            <a:xfrm rot="16200000">
              <a:off x="1633" y="1049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88830" name="Line 62"/>
            <p:cNvSpPr>
              <a:spLocks noChangeShapeType="1"/>
            </p:cNvSpPr>
            <p:nvPr/>
          </p:nvSpPr>
          <p:spPr bwMode="auto">
            <a:xfrm rot="16200000">
              <a:off x="1043" y="1049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3824" name="Text Box 63"/>
            <p:cNvSpPr txBox="1">
              <a:spLocks noChangeArrowheads="1"/>
            </p:cNvSpPr>
            <p:nvPr/>
          </p:nvSpPr>
          <p:spPr bwMode="auto">
            <a:xfrm>
              <a:off x="476" y="1242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825" name="Text Box 64"/>
            <p:cNvSpPr txBox="1">
              <a:spLocks noChangeArrowheads="1"/>
            </p:cNvSpPr>
            <p:nvPr/>
          </p:nvSpPr>
          <p:spPr bwMode="auto">
            <a:xfrm>
              <a:off x="930" y="1253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3826" name="Text Box 65"/>
            <p:cNvSpPr txBox="1">
              <a:spLocks noChangeArrowheads="1"/>
            </p:cNvSpPr>
            <p:nvPr/>
          </p:nvSpPr>
          <p:spPr bwMode="auto">
            <a:xfrm>
              <a:off x="1540" y="1253"/>
              <a:ext cx="2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8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8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8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</a:t>
            </a:r>
            <a:endParaRPr lang="cs-CZ" sz="3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348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395288" y="1196975"/>
            <a:ext cx="864076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 Dva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kondenzátory jsou zapojeny paralelně na celkové napětí 300V. Kapacita kondenzátorů je C1=200nF, C2=0,5F. Vypočítejte celkovou kapacitu, náboje a napětí na obou kondenzátorech. (Q1=60C, Q2=150C, U1=U2=U=300V).</a:t>
            </a:r>
          </a:p>
          <a:p>
            <a:pPr algn="l" eaLnBrk="1" hangingPunct="1">
              <a:buClrTx/>
              <a:buSzTx/>
              <a:buFontTx/>
              <a:buNone/>
            </a:pP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Dva kondenzátory jsou zapojeny paralelně. Na kondenzátoru C1 je napětí 200V, na kondenzátoru C2 je náboj 250C. Celková kapacita jsou 4F. Vypočítejte kapacitu C1 a C2, náboj na C1 a celkový náboj. (C1=2,75F, C2=1,25F, Q1=550C, Q=800C).</a:t>
            </a:r>
          </a:p>
        </p:txBody>
      </p:sp>
    </p:spTree>
    <p:extLst>
      <p:ext uri="{BB962C8B-B14F-4D97-AF65-F5344CB8AC3E}">
        <p14:creationId xmlns:p14="http://schemas.microsoft.com/office/powerpoint/2010/main" val="124954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Spojování kondenzátorů </a:t>
            </a: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- smíšené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395288" y="1196975"/>
            <a:ext cx="864076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Při smíšeném řazení kondenzátorů se postupuje obdobně jako při smíšeném řazení rezistorů v proudovém poli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Výpočet celkové kapacity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Výpočet celkového náboje (předpoklad je znalost celkového napětí)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Výpočet nábojů a napětí na jednotlivých kondenzátorech  </a:t>
            </a:r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323850" y="3300413"/>
            <a:ext cx="86407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Úkoly pro řešení</a:t>
            </a:r>
            <a:endParaRPr lang="cs-CZ" altLang="cs-CZ" sz="22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kapacitní dělič – odvození nezatížené a zatíženého kapacitního děliče (postup je obdobný jako u odporového děliče)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rázový generátor – zdroj impulsního napětí pro zkoušení izolační pevnosti izolantů, řádově MV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9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9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9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9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9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9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9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39975" y="188913"/>
            <a:ext cx="6553200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Kapacitní dělič napětí </a:t>
            </a:r>
            <a:r>
              <a:rPr lang="cs-CZ" sz="24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- nezatížený</a:t>
            </a:r>
            <a:endParaRPr lang="cs-CZ" sz="24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2771775" y="119697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 kapacity: 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3924300" y="3429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7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429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3" name="Object 5"/>
          <p:cNvGraphicFramePr>
            <a:graphicFrameLocks noChangeAspect="1"/>
          </p:cNvGraphicFramePr>
          <p:nvPr/>
        </p:nvGraphicFramePr>
        <p:xfrm>
          <a:off x="3635375" y="2708275"/>
          <a:ext cx="48974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8" name="Rovnice" r:id="rId5" imgW="2616200" imgH="431800" progId="Equation.3">
                  <p:embed/>
                </p:oleObj>
              </mc:Choice>
              <mc:Fallback>
                <p:oleObj name="Rovnice" r:id="rId5" imgW="26162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708275"/>
                        <a:ext cx="4897438" cy="806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6" name="Object 8"/>
          <p:cNvGraphicFramePr>
            <a:graphicFrameLocks noChangeAspect="1"/>
          </p:cNvGraphicFramePr>
          <p:nvPr/>
        </p:nvGraphicFramePr>
        <p:xfrm>
          <a:off x="6011863" y="1844675"/>
          <a:ext cx="247173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9" name="Rovnice" r:id="rId7" imgW="1574800" imgH="431800" progId="Equation.3">
                  <p:embed/>
                </p:oleObj>
              </mc:Choice>
              <mc:Fallback>
                <p:oleObj name="Rovnice" r:id="rId7" imgW="15748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844675"/>
                        <a:ext cx="2471737" cy="681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7" name="Object 9"/>
          <p:cNvGraphicFramePr>
            <a:graphicFrameLocks noChangeAspect="1"/>
          </p:cNvGraphicFramePr>
          <p:nvPr/>
        </p:nvGraphicFramePr>
        <p:xfrm>
          <a:off x="6011863" y="1052513"/>
          <a:ext cx="129698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0" name="Rovnice" r:id="rId9" imgW="863225" imgH="431613" progId="Equation.3">
                  <p:embed/>
                </p:oleObj>
              </mc:Choice>
              <mc:Fallback>
                <p:oleObj name="Rovnice" r:id="rId9" imgW="863225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052513"/>
                        <a:ext cx="1296987" cy="652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3948" name="Group 60"/>
          <p:cNvGrpSpPr>
            <a:grpSpLocks/>
          </p:cNvGrpSpPr>
          <p:nvPr/>
        </p:nvGrpSpPr>
        <p:grpSpPr bwMode="auto">
          <a:xfrm>
            <a:off x="250825" y="333375"/>
            <a:ext cx="2160588" cy="2230438"/>
            <a:chOff x="158" y="210"/>
            <a:chExt cx="1361" cy="1405"/>
          </a:xfrm>
        </p:grpSpPr>
        <p:grpSp>
          <p:nvGrpSpPr>
            <p:cNvPr id="35899" name="Group 12"/>
            <p:cNvGrpSpPr>
              <a:grpSpLocks/>
            </p:cNvGrpSpPr>
            <p:nvPr/>
          </p:nvGrpSpPr>
          <p:grpSpPr bwMode="auto">
            <a:xfrm>
              <a:off x="703" y="1208"/>
              <a:ext cx="272" cy="46"/>
              <a:chOff x="340" y="1570"/>
              <a:chExt cx="272" cy="46"/>
            </a:xfrm>
          </p:grpSpPr>
          <p:sp>
            <p:nvSpPr>
              <p:cNvPr id="293901" name="Line 13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2" name="Line 14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3" name="Line 15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4" name="Line 16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5900" name="Group 17"/>
            <p:cNvGrpSpPr>
              <a:grpSpLocks/>
            </p:cNvGrpSpPr>
            <p:nvPr/>
          </p:nvGrpSpPr>
          <p:grpSpPr bwMode="auto">
            <a:xfrm>
              <a:off x="702" y="617"/>
              <a:ext cx="272" cy="46"/>
              <a:chOff x="340" y="1570"/>
              <a:chExt cx="272" cy="46"/>
            </a:xfrm>
          </p:grpSpPr>
          <p:sp>
            <p:nvSpPr>
              <p:cNvPr id="293906" name="Line 18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7" name="Line 19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8" name="Line 20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09" name="Line 21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93915" name="Oval 27"/>
            <p:cNvSpPr>
              <a:spLocks noChangeArrowheads="1"/>
            </p:cNvSpPr>
            <p:nvPr/>
          </p:nvSpPr>
          <p:spPr bwMode="auto">
            <a:xfrm>
              <a:off x="296" y="210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16" name="Oval 28"/>
            <p:cNvSpPr>
              <a:spLocks noChangeArrowheads="1"/>
            </p:cNvSpPr>
            <p:nvPr/>
          </p:nvSpPr>
          <p:spPr bwMode="auto">
            <a:xfrm>
              <a:off x="295" y="1525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903" name="Text Box 29"/>
            <p:cNvSpPr txBox="1">
              <a:spLocks noChangeArrowheads="1"/>
            </p:cNvSpPr>
            <p:nvPr/>
          </p:nvSpPr>
          <p:spPr bwMode="auto">
            <a:xfrm>
              <a:off x="158" y="79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5904" name="Text Box 31"/>
            <p:cNvSpPr txBox="1">
              <a:spLocks noChangeArrowheads="1"/>
            </p:cNvSpPr>
            <p:nvPr/>
          </p:nvSpPr>
          <p:spPr bwMode="auto">
            <a:xfrm>
              <a:off x="476" y="1117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5905" name="Text Box 32"/>
            <p:cNvSpPr txBox="1">
              <a:spLocks noChangeArrowheads="1"/>
            </p:cNvSpPr>
            <p:nvPr/>
          </p:nvSpPr>
          <p:spPr bwMode="auto">
            <a:xfrm>
              <a:off x="476" y="527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3922" name="Line 34"/>
            <p:cNvSpPr>
              <a:spLocks noChangeShapeType="1"/>
            </p:cNvSpPr>
            <p:nvPr/>
          </p:nvSpPr>
          <p:spPr bwMode="auto">
            <a:xfrm>
              <a:off x="340" y="391"/>
              <a:ext cx="0" cy="10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907" name="Text Box 38"/>
            <p:cNvSpPr txBox="1">
              <a:spLocks noChangeArrowheads="1"/>
            </p:cNvSpPr>
            <p:nvPr/>
          </p:nvSpPr>
          <p:spPr bwMode="auto">
            <a:xfrm>
              <a:off x="868" y="399"/>
              <a:ext cx="15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930" name="Line 42"/>
            <p:cNvSpPr>
              <a:spLocks noChangeShapeType="1"/>
            </p:cNvSpPr>
            <p:nvPr/>
          </p:nvSpPr>
          <p:spPr bwMode="auto">
            <a:xfrm>
              <a:off x="1292" y="1071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909" name="Text Box 46"/>
            <p:cNvSpPr txBox="1">
              <a:spLocks noChangeArrowheads="1"/>
            </p:cNvSpPr>
            <p:nvPr/>
          </p:nvSpPr>
          <p:spPr bwMode="auto">
            <a:xfrm>
              <a:off x="1316" y="1162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3935" name="Oval 47"/>
            <p:cNvSpPr>
              <a:spLocks noChangeArrowheads="1"/>
            </p:cNvSpPr>
            <p:nvPr/>
          </p:nvSpPr>
          <p:spPr bwMode="auto">
            <a:xfrm>
              <a:off x="793" y="890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5911" name="AutoShape 48"/>
            <p:cNvCxnSpPr>
              <a:cxnSpLocks noChangeShapeType="1"/>
              <a:stCxn id="293915" idx="6"/>
              <a:endCxn id="293907" idx="0"/>
            </p:cNvCxnSpPr>
            <p:nvPr/>
          </p:nvCxnSpPr>
          <p:spPr bwMode="auto">
            <a:xfrm>
              <a:off x="398" y="255"/>
              <a:ext cx="440" cy="3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12" name="AutoShape 49"/>
            <p:cNvCxnSpPr>
              <a:cxnSpLocks noChangeShapeType="1"/>
              <a:stCxn id="293909" idx="0"/>
              <a:endCxn id="293935" idx="0"/>
            </p:cNvCxnSpPr>
            <p:nvPr/>
          </p:nvCxnSpPr>
          <p:spPr bwMode="auto">
            <a:xfrm>
              <a:off x="838" y="651"/>
              <a:ext cx="0" cy="22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13" name="AutoShape 50"/>
            <p:cNvCxnSpPr>
              <a:cxnSpLocks noChangeShapeType="1"/>
              <a:stCxn id="293935" idx="4"/>
              <a:endCxn id="293901" idx="1"/>
            </p:cNvCxnSpPr>
            <p:nvPr/>
          </p:nvCxnSpPr>
          <p:spPr bwMode="auto">
            <a:xfrm>
              <a:off x="838" y="992"/>
              <a:ext cx="1" cy="22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914" name="Text Box 52"/>
            <p:cNvSpPr txBox="1">
              <a:spLocks noChangeArrowheads="1"/>
            </p:cNvSpPr>
            <p:nvPr/>
          </p:nvSpPr>
          <p:spPr bwMode="auto">
            <a:xfrm>
              <a:off x="839" y="988"/>
              <a:ext cx="15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941" name="Oval 53"/>
            <p:cNvSpPr>
              <a:spLocks noChangeArrowheads="1"/>
            </p:cNvSpPr>
            <p:nvPr/>
          </p:nvSpPr>
          <p:spPr bwMode="auto">
            <a:xfrm>
              <a:off x="794" y="1525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42" name="Oval 54"/>
            <p:cNvSpPr>
              <a:spLocks noChangeArrowheads="1"/>
            </p:cNvSpPr>
            <p:nvPr/>
          </p:nvSpPr>
          <p:spPr bwMode="auto">
            <a:xfrm>
              <a:off x="1247" y="890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43" name="Oval 55"/>
            <p:cNvSpPr>
              <a:spLocks noChangeArrowheads="1"/>
            </p:cNvSpPr>
            <p:nvPr/>
          </p:nvSpPr>
          <p:spPr bwMode="auto">
            <a:xfrm>
              <a:off x="1247" y="1525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5918" name="AutoShape 56"/>
            <p:cNvCxnSpPr>
              <a:cxnSpLocks noChangeShapeType="1"/>
              <a:stCxn id="293903" idx="1"/>
              <a:endCxn id="293941" idx="0"/>
            </p:cNvCxnSpPr>
            <p:nvPr/>
          </p:nvCxnSpPr>
          <p:spPr bwMode="auto">
            <a:xfrm>
              <a:off x="839" y="1266"/>
              <a:ext cx="0" cy="24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19" name="AutoShape 57"/>
            <p:cNvCxnSpPr>
              <a:cxnSpLocks noChangeShapeType="1"/>
              <a:stCxn id="293941" idx="2"/>
              <a:endCxn id="293916" idx="6"/>
            </p:cNvCxnSpPr>
            <p:nvPr/>
          </p:nvCxnSpPr>
          <p:spPr bwMode="auto">
            <a:xfrm flipH="1">
              <a:off x="397" y="1570"/>
              <a:ext cx="38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20" name="AutoShape 58"/>
            <p:cNvCxnSpPr>
              <a:cxnSpLocks noChangeShapeType="1"/>
              <a:stCxn id="293935" idx="6"/>
              <a:endCxn id="293942" idx="2"/>
            </p:cNvCxnSpPr>
            <p:nvPr/>
          </p:nvCxnSpPr>
          <p:spPr bwMode="auto">
            <a:xfrm>
              <a:off x="895" y="935"/>
              <a:ext cx="34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21" name="AutoShape 59"/>
            <p:cNvCxnSpPr>
              <a:cxnSpLocks noChangeShapeType="1"/>
              <a:stCxn id="293941" idx="6"/>
              <a:endCxn id="293943" idx="2"/>
            </p:cNvCxnSpPr>
            <p:nvPr/>
          </p:nvCxnSpPr>
          <p:spPr bwMode="auto">
            <a:xfrm>
              <a:off x="896" y="1570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949" name="Text Box 61"/>
          <p:cNvSpPr txBox="1">
            <a:spLocks noChangeArrowheads="1"/>
          </p:cNvSpPr>
          <p:nvPr/>
        </p:nvSpPr>
        <p:spPr bwMode="auto">
          <a:xfrm>
            <a:off x="2700338" y="198913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celkového náboje: </a:t>
            </a:r>
          </a:p>
        </p:txBody>
      </p:sp>
      <p:sp>
        <p:nvSpPr>
          <p:cNvPr id="293950" name="Text Box 62"/>
          <p:cNvSpPr txBox="1">
            <a:spLocks noChangeArrowheads="1"/>
          </p:cNvSpPr>
          <p:nvPr/>
        </p:nvSpPr>
        <p:spPr bwMode="auto">
          <a:xfrm>
            <a:off x="395288" y="299720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výstupního napětí: </a:t>
            </a:r>
          </a:p>
        </p:txBody>
      </p:sp>
      <p:sp>
        <p:nvSpPr>
          <p:cNvPr id="293983" name="Text Box 95"/>
          <p:cNvSpPr txBox="1">
            <a:spLocks noChangeArrowheads="1"/>
          </p:cNvSpPr>
          <p:nvPr/>
        </p:nvSpPr>
        <p:spPr bwMode="auto">
          <a:xfrm>
            <a:off x="323850" y="36195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- zatížený </a:t>
            </a:r>
          </a:p>
        </p:txBody>
      </p:sp>
      <p:sp>
        <p:nvSpPr>
          <p:cNvPr id="293986" name="Text Box 98"/>
          <p:cNvSpPr txBox="1">
            <a:spLocks noChangeArrowheads="1"/>
          </p:cNvSpPr>
          <p:nvPr/>
        </p:nvSpPr>
        <p:spPr bwMode="auto">
          <a:xfrm>
            <a:off x="2987675" y="393382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 kapacity: </a:t>
            </a:r>
          </a:p>
        </p:txBody>
      </p:sp>
      <p:graphicFrame>
        <p:nvGraphicFramePr>
          <p:cNvPr id="293987" name="Object 99"/>
          <p:cNvGraphicFramePr>
            <a:graphicFrameLocks noChangeAspect="1"/>
          </p:cNvGraphicFramePr>
          <p:nvPr/>
        </p:nvGraphicFramePr>
        <p:xfrm>
          <a:off x="6372225" y="3716338"/>
          <a:ext cx="21780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1" name="Rovnice" r:id="rId11" imgW="1269449" imgH="431613" progId="Equation.3">
                  <p:embed/>
                </p:oleObj>
              </mc:Choice>
              <mc:Fallback>
                <p:oleObj name="Rovnice" r:id="rId11" imgW="1269449" imgH="431613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716338"/>
                        <a:ext cx="2178050" cy="7445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988" name="Text Box 100"/>
          <p:cNvSpPr txBox="1">
            <a:spLocks noChangeArrowheads="1"/>
          </p:cNvSpPr>
          <p:nvPr/>
        </p:nvSpPr>
        <p:spPr bwMode="auto">
          <a:xfrm>
            <a:off x="3130550" y="4652963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celkového náboje: </a:t>
            </a:r>
          </a:p>
        </p:txBody>
      </p:sp>
      <p:graphicFrame>
        <p:nvGraphicFramePr>
          <p:cNvPr id="293989" name="Object 101"/>
          <p:cNvGraphicFramePr>
            <a:graphicFrameLocks noChangeAspect="1"/>
          </p:cNvGraphicFramePr>
          <p:nvPr/>
        </p:nvGraphicFramePr>
        <p:xfrm>
          <a:off x="5548313" y="4581525"/>
          <a:ext cx="340201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2" name="Rovnice" r:id="rId13" imgW="1981200" imgH="431800" progId="Equation.3">
                  <p:embed/>
                </p:oleObj>
              </mc:Choice>
              <mc:Fallback>
                <p:oleObj name="Rovnice" r:id="rId13" imgW="1981200" imgH="43180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4581525"/>
                        <a:ext cx="3402012" cy="744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990" name="Text Box 102"/>
          <p:cNvSpPr txBox="1">
            <a:spLocks noChangeArrowheads="1"/>
          </p:cNvSpPr>
          <p:nvPr/>
        </p:nvSpPr>
        <p:spPr bwMode="auto">
          <a:xfrm>
            <a:off x="3276600" y="5661025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výstupního napětí: </a:t>
            </a:r>
          </a:p>
        </p:txBody>
      </p:sp>
      <p:graphicFrame>
        <p:nvGraphicFramePr>
          <p:cNvPr id="293991" name="Object 103"/>
          <p:cNvGraphicFramePr>
            <a:graphicFrameLocks noChangeAspect="1"/>
          </p:cNvGraphicFramePr>
          <p:nvPr/>
        </p:nvGraphicFramePr>
        <p:xfrm>
          <a:off x="3241675" y="6092825"/>
          <a:ext cx="58674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3" name="Rovnice" r:id="rId15" imgW="3886200" imgH="431800" progId="Equation.3">
                  <p:embed/>
                </p:oleObj>
              </mc:Choice>
              <mc:Fallback>
                <p:oleObj name="Rovnice" r:id="rId15" imgW="3886200" imgH="431800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6092825"/>
                        <a:ext cx="5867400" cy="650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3994" name="Group 106"/>
          <p:cNvGrpSpPr>
            <a:grpSpLocks/>
          </p:cNvGrpSpPr>
          <p:nvPr/>
        </p:nvGrpSpPr>
        <p:grpSpPr bwMode="auto">
          <a:xfrm>
            <a:off x="107950" y="4294188"/>
            <a:ext cx="2808288" cy="2230437"/>
            <a:chOff x="158" y="2704"/>
            <a:chExt cx="1769" cy="1405"/>
          </a:xfrm>
        </p:grpSpPr>
        <p:grpSp>
          <p:nvGrpSpPr>
            <p:cNvPr id="35859" name="Group 22"/>
            <p:cNvGrpSpPr>
              <a:grpSpLocks/>
            </p:cNvGrpSpPr>
            <p:nvPr/>
          </p:nvGrpSpPr>
          <p:grpSpPr bwMode="auto">
            <a:xfrm>
              <a:off x="1655" y="3702"/>
              <a:ext cx="272" cy="46"/>
              <a:chOff x="340" y="1570"/>
              <a:chExt cx="272" cy="46"/>
            </a:xfrm>
          </p:grpSpPr>
          <p:sp>
            <p:nvSpPr>
              <p:cNvPr id="293911" name="Line 23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12" name="Line 24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13" name="Line 25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14" name="Line 26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5860" name="Text Box 30"/>
            <p:cNvSpPr txBox="1">
              <a:spLocks noChangeArrowheads="1"/>
            </p:cNvSpPr>
            <p:nvPr/>
          </p:nvSpPr>
          <p:spPr bwMode="auto">
            <a:xfrm>
              <a:off x="1565" y="3755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35861" name="Group 64"/>
            <p:cNvGrpSpPr>
              <a:grpSpLocks/>
            </p:cNvGrpSpPr>
            <p:nvPr/>
          </p:nvGrpSpPr>
          <p:grpSpPr bwMode="auto">
            <a:xfrm>
              <a:off x="703" y="3702"/>
              <a:ext cx="272" cy="46"/>
              <a:chOff x="340" y="1570"/>
              <a:chExt cx="272" cy="46"/>
            </a:xfrm>
          </p:grpSpPr>
          <p:sp>
            <p:nvSpPr>
              <p:cNvPr id="293953" name="Line 65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54" name="Line 66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55" name="Line 67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56" name="Line 68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5862" name="Group 69"/>
            <p:cNvGrpSpPr>
              <a:grpSpLocks/>
            </p:cNvGrpSpPr>
            <p:nvPr/>
          </p:nvGrpSpPr>
          <p:grpSpPr bwMode="auto">
            <a:xfrm>
              <a:off x="702" y="3111"/>
              <a:ext cx="272" cy="46"/>
              <a:chOff x="340" y="1570"/>
              <a:chExt cx="272" cy="46"/>
            </a:xfrm>
          </p:grpSpPr>
          <p:sp>
            <p:nvSpPr>
              <p:cNvPr id="293958" name="Line 70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59" name="Line 71"/>
              <p:cNvSpPr>
                <a:spLocks noChangeShapeType="1"/>
              </p:cNvSpPr>
              <p:nvPr/>
            </p:nvSpPr>
            <p:spPr bwMode="auto">
              <a:xfrm>
                <a:off x="476" y="157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60" name="Line 72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93961" name="Line 73"/>
              <p:cNvSpPr>
                <a:spLocks noChangeShapeType="1"/>
              </p:cNvSpPr>
              <p:nvPr/>
            </p:nvSpPr>
            <p:spPr bwMode="auto">
              <a:xfrm>
                <a:off x="476" y="161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93962" name="Oval 74"/>
            <p:cNvSpPr>
              <a:spLocks noChangeArrowheads="1"/>
            </p:cNvSpPr>
            <p:nvPr/>
          </p:nvSpPr>
          <p:spPr bwMode="auto">
            <a:xfrm>
              <a:off x="296" y="2704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63" name="Oval 75"/>
            <p:cNvSpPr>
              <a:spLocks noChangeArrowheads="1"/>
            </p:cNvSpPr>
            <p:nvPr/>
          </p:nvSpPr>
          <p:spPr bwMode="auto">
            <a:xfrm>
              <a:off x="295" y="4019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865" name="Text Box 76"/>
            <p:cNvSpPr txBox="1">
              <a:spLocks noChangeArrowheads="1"/>
            </p:cNvSpPr>
            <p:nvPr/>
          </p:nvSpPr>
          <p:spPr bwMode="auto">
            <a:xfrm>
              <a:off x="158" y="329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5866" name="Text Box 77"/>
            <p:cNvSpPr txBox="1">
              <a:spLocks noChangeArrowheads="1"/>
            </p:cNvSpPr>
            <p:nvPr/>
          </p:nvSpPr>
          <p:spPr bwMode="auto">
            <a:xfrm>
              <a:off x="612" y="3748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5867" name="Text Box 78"/>
            <p:cNvSpPr txBox="1">
              <a:spLocks noChangeArrowheads="1"/>
            </p:cNvSpPr>
            <p:nvPr/>
          </p:nvSpPr>
          <p:spPr bwMode="auto">
            <a:xfrm>
              <a:off x="636" y="3158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3967" name="Line 79"/>
            <p:cNvSpPr>
              <a:spLocks noChangeShapeType="1"/>
            </p:cNvSpPr>
            <p:nvPr/>
          </p:nvSpPr>
          <p:spPr bwMode="auto">
            <a:xfrm>
              <a:off x="340" y="2885"/>
              <a:ext cx="0" cy="10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869" name="Text Box 80"/>
            <p:cNvSpPr txBox="1">
              <a:spLocks noChangeArrowheads="1"/>
            </p:cNvSpPr>
            <p:nvPr/>
          </p:nvSpPr>
          <p:spPr bwMode="auto">
            <a:xfrm>
              <a:off x="868" y="2893"/>
              <a:ext cx="15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969" name="Line 81"/>
            <p:cNvSpPr>
              <a:spLocks noChangeShapeType="1"/>
            </p:cNvSpPr>
            <p:nvPr/>
          </p:nvSpPr>
          <p:spPr bwMode="auto">
            <a:xfrm>
              <a:off x="1292" y="3565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871" name="Text Box 82"/>
            <p:cNvSpPr txBox="1">
              <a:spLocks noChangeArrowheads="1"/>
            </p:cNvSpPr>
            <p:nvPr/>
          </p:nvSpPr>
          <p:spPr bwMode="auto">
            <a:xfrm>
              <a:off x="1316" y="3656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3971" name="Oval 83"/>
            <p:cNvSpPr>
              <a:spLocks noChangeArrowheads="1"/>
            </p:cNvSpPr>
            <p:nvPr/>
          </p:nvSpPr>
          <p:spPr bwMode="auto">
            <a:xfrm>
              <a:off x="793" y="3384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5873" name="AutoShape 84"/>
            <p:cNvCxnSpPr>
              <a:cxnSpLocks noChangeShapeType="1"/>
              <a:stCxn id="293962" idx="6"/>
              <a:endCxn id="293959" idx="0"/>
            </p:cNvCxnSpPr>
            <p:nvPr/>
          </p:nvCxnSpPr>
          <p:spPr bwMode="auto">
            <a:xfrm>
              <a:off x="398" y="2749"/>
              <a:ext cx="440" cy="3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74" name="AutoShape 85"/>
            <p:cNvCxnSpPr>
              <a:cxnSpLocks noChangeShapeType="1"/>
              <a:stCxn id="293961" idx="0"/>
              <a:endCxn id="293971" idx="0"/>
            </p:cNvCxnSpPr>
            <p:nvPr/>
          </p:nvCxnSpPr>
          <p:spPr bwMode="auto">
            <a:xfrm>
              <a:off x="838" y="3145"/>
              <a:ext cx="0" cy="22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75" name="AutoShape 86"/>
            <p:cNvCxnSpPr>
              <a:cxnSpLocks noChangeShapeType="1"/>
              <a:stCxn id="293971" idx="4"/>
              <a:endCxn id="293953" idx="1"/>
            </p:cNvCxnSpPr>
            <p:nvPr/>
          </p:nvCxnSpPr>
          <p:spPr bwMode="auto">
            <a:xfrm>
              <a:off x="838" y="3486"/>
              <a:ext cx="1" cy="22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876" name="Text Box 87"/>
            <p:cNvSpPr txBox="1">
              <a:spLocks noChangeArrowheads="1"/>
            </p:cNvSpPr>
            <p:nvPr/>
          </p:nvSpPr>
          <p:spPr bwMode="auto">
            <a:xfrm>
              <a:off x="855" y="3482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3976" name="Oval 88"/>
            <p:cNvSpPr>
              <a:spLocks noChangeArrowheads="1"/>
            </p:cNvSpPr>
            <p:nvPr/>
          </p:nvSpPr>
          <p:spPr bwMode="auto">
            <a:xfrm>
              <a:off x="794" y="4019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77" name="Oval 89"/>
            <p:cNvSpPr>
              <a:spLocks noChangeArrowheads="1"/>
            </p:cNvSpPr>
            <p:nvPr/>
          </p:nvSpPr>
          <p:spPr bwMode="auto">
            <a:xfrm>
              <a:off x="1247" y="3384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3978" name="Oval 90"/>
            <p:cNvSpPr>
              <a:spLocks noChangeArrowheads="1"/>
            </p:cNvSpPr>
            <p:nvPr/>
          </p:nvSpPr>
          <p:spPr bwMode="auto">
            <a:xfrm>
              <a:off x="1247" y="4019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5880" name="AutoShape 91"/>
            <p:cNvCxnSpPr>
              <a:cxnSpLocks noChangeShapeType="1"/>
              <a:stCxn id="293955" idx="1"/>
              <a:endCxn id="293976" idx="0"/>
            </p:cNvCxnSpPr>
            <p:nvPr/>
          </p:nvCxnSpPr>
          <p:spPr bwMode="auto">
            <a:xfrm>
              <a:off x="839" y="3760"/>
              <a:ext cx="0" cy="24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1" name="AutoShape 92"/>
            <p:cNvCxnSpPr>
              <a:cxnSpLocks noChangeShapeType="1"/>
              <a:stCxn id="293976" idx="2"/>
              <a:endCxn id="293963" idx="6"/>
            </p:cNvCxnSpPr>
            <p:nvPr/>
          </p:nvCxnSpPr>
          <p:spPr bwMode="auto">
            <a:xfrm flipH="1">
              <a:off x="397" y="4064"/>
              <a:ext cx="38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2" name="AutoShape 93"/>
            <p:cNvCxnSpPr>
              <a:cxnSpLocks noChangeShapeType="1"/>
              <a:stCxn id="293971" idx="6"/>
              <a:endCxn id="293977" idx="2"/>
            </p:cNvCxnSpPr>
            <p:nvPr/>
          </p:nvCxnSpPr>
          <p:spPr bwMode="auto">
            <a:xfrm>
              <a:off x="895" y="3429"/>
              <a:ext cx="34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3" name="AutoShape 94"/>
            <p:cNvCxnSpPr>
              <a:cxnSpLocks noChangeShapeType="1"/>
              <a:stCxn id="293976" idx="6"/>
              <a:endCxn id="293978" idx="2"/>
            </p:cNvCxnSpPr>
            <p:nvPr/>
          </p:nvCxnSpPr>
          <p:spPr bwMode="auto">
            <a:xfrm>
              <a:off x="896" y="4064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4" name="AutoShape 96"/>
            <p:cNvCxnSpPr>
              <a:cxnSpLocks noChangeShapeType="1"/>
              <a:stCxn id="293977" idx="6"/>
              <a:endCxn id="293912" idx="0"/>
            </p:cNvCxnSpPr>
            <p:nvPr/>
          </p:nvCxnSpPr>
          <p:spPr bwMode="auto">
            <a:xfrm>
              <a:off x="1349" y="3429"/>
              <a:ext cx="442" cy="26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5" name="AutoShape 97"/>
            <p:cNvCxnSpPr>
              <a:cxnSpLocks noChangeShapeType="1"/>
              <a:stCxn id="293914" idx="0"/>
              <a:endCxn id="293978" idx="6"/>
            </p:cNvCxnSpPr>
            <p:nvPr/>
          </p:nvCxnSpPr>
          <p:spPr bwMode="auto">
            <a:xfrm rot="-5400000" flipH="1" flipV="1">
              <a:off x="1406" y="3679"/>
              <a:ext cx="328" cy="442"/>
            </a:xfrm>
            <a:prstGeom prst="bentConnector4">
              <a:avLst>
                <a:gd name="adj1" fmla="val 101218"/>
                <a:gd name="adj2" fmla="val 51356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886" name="Text Box 105"/>
            <p:cNvSpPr txBox="1">
              <a:spLocks noChangeArrowheads="1"/>
            </p:cNvSpPr>
            <p:nvPr/>
          </p:nvSpPr>
          <p:spPr bwMode="auto">
            <a:xfrm>
              <a:off x="1535" y="3438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3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3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Spojování kondenzátorů </a:t>
            </a:r>
            <a:r>
              <a:rPr lang="cs-CZ" sz="3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- smíšené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302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5113" algn="l"/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=7F, 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=3F, 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=1,9F, 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=6F, U=100V</a:t>
            </a:r>
          </a:p>
        </p:txBody>
      </p:sp>
      <p:grpSp>
        <p:nvGrpSpPr>
          <p:cNvPr id="290888" name="Group 72"/>
          <p:cNvGrpSpPr>
            <a:grpSpLocks/>
          </p:cNvGrpSpPr>
          <p:nvPr/>
        </p:nvGrpSpPr>
        <p:grpSpPr bwMode="auto">
          <a:xfrm>
            <a:off x="4556125" y="1125538"/>
            <a:ext cx="3598863" cy="2230437"/>
            <a:chOff x="2870" y="709"/>
            <a:chExt cx="2267" cy="1405"/>
          </a:xfrm>
        </p:grpSpPr>
        <p:sp>
          <p:nvSpPr>
            <p:cNvPr id="36873" name="Text Box 33"/>
            <p:cNvSpPr txBox="1">
              <a:spLocks noChangeArrowheads="1"/>
            </p:cNvSpPr>
            <p:nvPr/>
          </p:nvSpPr>
          <p:spPr bwMode="auto">
            <a:xfrm>
              <a:off x="3113" y="1389"/>
              <a:ext cx="21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4</a:t>
              </a:r>
            </a:p>
          </p:txBody>
        </p:sp>
        <p:grpSp>
          <p:nvGrpSpPr>
            <p:cNvPr id="36874" name="Group 71"/>
            <p:cNvGrpSpPr>
              <a:grpSpLocks/>
            </p:cNvGrpSpPr>
            <p:nvPr/>
          </p:nvGrpSpPr>
          <p:grpSpPr bwMode="auto">
            <a:xfrm>
              <a:off x="2870" y="709"/>
              <a:ext cx="2267" cy="1405"/>
              <a:chOff x="2870" y="709"/>
              <a:chExt cx="2267" cy="1405"/>
            </a:xfrm>
          </p:grpSpPr>
          <p:sp>
            <p:nvSpPr>
              <p:cNvPr id="36875" name="Text Box 24"/>
              <p:cNvSpPr txBox="1">
                <a:spLocks noChangeArrowheads="1"/>
              </p:cNvSpPr>
              <p:nvPr/>
            </p:nvSpPr>
            <p:spPr bwMode="auto">
              <a:xfrm>
                <a:off x="3823" y="1842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36876" name="Text Box 25"/>
              <p:cNvSpPr txBox="1">
                <a:spLocks noChangeArrowheads="1"/>
              </p:cNvSpPr>
              <p:nvPr/>
            </p:nvSpPr>
            <p:spPr bwMode="auto">
              <a:xfrm>
                <a:off x="4164" y="1344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6877" name="Text Box 26"/>
              <p:cNvSpPr txBox="1">
                <a:spLocks noChangeArrowheads="1"/>
              </p:cNvSpPr>
              <p:nvPr/>
            </p:nvSpPr>
            <p:spPr bwMode="auto">
              <a:xfrm>
                <a:off x="4322" y="1117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6878" name="Text Box 27"/>
              <p:cNvSpPr txBox="1">
                <a:spLocks noChangeArrowheads="1"/>
              </p:cNvSpPr>
              <p:nvPr/>
            </p:nvSpPr>
            <p:spPr bwMode="auto">
              <a:xfrm>
                <a:off x="3778" y="1117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6879" name="Text Box 28"/>
              <p:cNvSpPr txBox="1">
                <a:spLocks noChangeArrowheads="1"/>
              </p:cNvSpPr>
              <p:nvPr/>
            </p:nvSpPr>
            <p:spPr bwMode="auto">
              <a:xfrm>
                <a:off x="3596" y="709"/>
                <a:ext cx="21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90845" name="Line 29"/>
              <p:cNvSpPr>
                <a:spLocks noChangeShapeType="1"/>
              </p:cNvSpPr>
              <p:nvPr/>
            </p:nvSpPr>
            <p:spPr bwMode="auto">
              <a:xfrm rot="16200000">
                <a:off x="3982" y="1185"/>
                <a:ext cx="0" cy="17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6881" name="Group 60"/>
              <p:cNvGrpSpPr>
                <a:grpSpLocks/>
              </p:cNvGrpSpPr>
              <p:nvPr/>
            </p:nvGrpSpPr>
            <p:grpSpPr bwMode="auto">
              <a:xfrm>
                <a:off x="2870" y="845"/>
                <a:ext cx="2267" cy="1269"/>
                <a:chOff x="3288" y="981"/>
                <a:chExt cx="2267" cy="1269"/>
              </a:xfrm>
            </p:grpSpPr>
            <p:grpSp>
              <p:nvGrpSpPr>
                <p:cNvPr id="36885" name="Group 7"/>
                <p:cNvGrpSpPr>
                  <a:grpSpLocks/>
                </p:cNvGrpSpPr>
                <p:nvPr/>
              </p:nvGrpSpPr>
              <p:grpSpPr bwMode="auto">
                <a:xfrm rot="5400000">
                  <a:off x="4445" y="1774"/>
                  <a:ext cx="272" cy="46"/>
                  <a:chOff x="340" y="1570"/>
                  <a:chExt cx="272" cy="46"/>
                </a:xfrm>
              </p:grpSpPr>
              <p:sp>
                <p:nvSpPr>
                  <p:cNvPr id="29082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2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2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2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36886" name="Group 12"/>
                <p:cNvGrpSpPr>
                  <a:grpSpLocks/>
                </p:cNvGrpSpPr>
                <p:nvPr/>
              </p:nvGrpSpPr>
              <p:grpSpPr bwMode="auto">
                <a:xfrm rot="5400000">
                  <a:off x="4127" y="1094"/>
                  <a:ext cx="272" cy="46"/>
                  <a:chOff x="340" y="1570"/>
                  <a:chExt cx="272" cy="46"/>
                </a:xfrm>
              </p:grpSpPr>
              <p:sp>
                <p:nvSpPr>
                  <p:cNvPr id="29082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36887" name="Group 17"/>
                <p:cNvGrpSpPr>
                  <a:grpSpLocks/>
                </p:cNvGrpSpPr>
                <p:nvPr/>
              </p:nvGrpSpPr>
              <p:grpSpPr bwMode="auto">
                <a:xfrm rot="5400000">
                  <a:off x="4717" y="1094"/>
                  <a:ext cx="272" cy="46"/>
                  <a:chOff x="340" y="1570"/>
                  <a:chExt cx="272" cy="46"/>
                </a:xfrm>
              </p:grpSpPr>
              <p:sp>
                <p:nvSpPr>
                  <p:cNvPr id="29083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290838" name="Oval 22"/>
                <p:cNvSpPr>
                  <a:spLocks noChangeArrowheads="1"/>
                </p:cNvSpPr>
                <p:nvPr/>
              </p:nvSpPr>
              <p:spPr bwMode="auto">
                <a:xfrm>
                  <a:off x="3288" y="2115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90839" name="Oval 23"/>
                <p:cNvSpPr>
                  <a:spLocks noChangeArrowheads="1"/>
                </p:cNvSpPr>
                <p:nvPr/>
              </p:nvSpPr>
              <p:spPr bwMode="auto">
                <a:xfrm>
                  <a:off x="5465" y="2160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grpSp>
              <p:nvGrpSpPr>
                <p:cNvPr id="36890" name="Group 42"/>
                <p:cNvGrpSpPr>
                  <a:grpSpLocks/>
                </p:cNvGrpSpPr>
                <p:nvPr/>
              </p:nvGrpSpPr>
              <p:grpSpPr bwMode="auto">
                <a:xfrm rot="5400000">
                  <a:off x="3356" y="1502"/>
                  <a:ext cx="272" cy="46"/>
                  <a:chOff x="340" y="1570"/>
                  <a:chExt cx="272" cy="46"/>
                </a:xfrm>
              </p:grpSpPr>
              <p:sp>
                <p:nvSpPr>
                  <p:cNvPr id="2908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6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570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6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9086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61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290863" name="Oval 47"/>
                <p:cNvSpPr>
                  <a:spLocks noChangeArrowheads="1"/>
                </p:cNvSpPr>
                <p:nvPr/>
              </p:nvSpPr>
              <p:spPr bwMode="auto">
                <a:xfrm>
                  <a:off x="3877" y="1480"/>
                  <a:ext cx="90" cy="90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90864" name="Oval 48"/>
                <p:cNvSpPr>
                  <a:spLocks noChangeArrowheads="1"/>
                </p:cNvSpPr>
                <p:nvPr/>
              </p:nvSpPr>
              <p:spPr bwMode="auto">
                <a:xfrm>
                  <a:off x="5193" y="1480"/>
                  <a:ext cx="90" cy="90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36893" name="AutoShape 49"/>
                <p:cNvCxnSpPr>
                  <a:cxnSpLocks noChangeShapeType="1"/>
                  <a:stCxn id="290829" idx="1"/>
                  <a:endCxn id="290836" idx="1"/>
                </p:cNvCxnSpPr>
                <p:nvPr/>
              </p:nvCxnSpPr>
              <p:spPr bwMode="auto">
                <a:xfrm>
                  <a:off x="4274" y="1117"/>
                  <a:ext cx="544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4" name="AutoShape 52"/>
                <p:cNvCxnSpPr>
                  <a:cxnSpLocks noChangeShapeType="1"/>
                  <a:stCxn id="290863" idx="0"/>
                  <a:endCxn id="290832" idx="0"/>
                </p:cNvCxnSpPr>
                <p:nvPr/>
              </p:nvCxnSpPr>
              <p:spPr bwMode="auto">
                <a:xfrm rot="-5400000">
                  <a:off x="3911" y="1128"/>
                  <a:ext cx="351" cy="330"/>
                </a:xfrm>
                <a:prstGeom prst="bentConnector4">
                  <a:avLst>
                    <a:gd name="adj1" fmla="val 28773"/>
                    <a:gd name="adj2" fmla="val -912"/>
                  </a:avLst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5" name="AutoShape 53"/>
                <p:cNvCxnSpPr>
                  <a:cxnSpLocks noChangeShapeType="1"/>
                  <a:stCxn id="290834" idx="1"/>
                  <a:endCxn id="290864" idx="0"/>
                </p:cNvCxnSpPr>
                <p:nvPr/>
              </p:nvCxnSpPr>
              <p:spPr bwMode="auto">
                <a:xfrm rot="10800000" flipH="1" flipV="1">
                  <a:off x="4864" y="1117"/>
                  <a:ext cx="374" cy="351"/>
                </a:xfrm>
                <a:prstGeom prst="bentConnector4">
                  <a:avLst>
                    <a:gd name="adj1" fmla="val 101069"/>
                    <a:gd name="adj2" fmla="val 51852"/>
                  </a:avLst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6" name="AutoShape 54"/>
                <p:cNvCxnSpPr>
                  <a:cxnSpLocks noChangeShapeType="1"/>
                  <a:stCxn id="290863" idx="4"/>
                  <a:endCxn id="290827" idx="0"/>
                </p:cNvCxnSpPr>
                <p:nvPr/>
              </p:nvCxnSpPr>
              <p:spPr bwMode="auto">
                <a:xfrm rot="16200000" flipH="1">
                  <a:off x="4138" y="1366"/>
                  <a:ext cx="215" cy="648"/>
                </a:xfrm>
                <a:prstGeom prst="bentConnector4">
                  <a:avLst>
                    <a:gd name="adj1" fmla="val 46977"/>
                    <a:gd name="adj2" fmla="val 769"/>
                  </a:avLst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7" name="AutoShape 55"/>
                <p:cNvCxnSpPr>
                  <a:cxnSpLocks noChangeShapeType="1"/>
                  <a:stCxn id="290825" idx="0"/>
                  <a:endCxn id="290864" idx="4"/>
                </p:cNvCxnSpPr>
                <p:nvPr/>
              </p:nvCxnSpPr>
              <p:spPr bwMode="auto">
                <a:xfrm flipV="1">
                  <a:off x="4616" y="1582"/>
                  <a:ext cx="622" cy="215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8" name="AutoShape 56"/>
                <p:cNvCxnSpPr>
                  <a:cxnSpLocks noChangeShapeType="1"/>
                  <a:stCxn id="290863" idx="2"/>
                  <a:endCxn id="290860" idx="0"/>
                </p:cNvCxnSpPr>
                <p:nvPr/>
              </p:nvCxnSpPr>
              <p:spPr bwMode="auto">
                <a:xfrm rot="10800000">
                  <a:off x="3527" y="1525"/>
                  <a:ext cx="338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899" name="AutoShape 58"/>
                <p:cNvCxnSpPr>
                  <a:cxnSpLocks noChangeShapeType="1"/>
                  <a:stCxn id="290838" idx="0"/>
                  <a:endCxn id="290862" idx="0"/>
                </p:cNvCxnSpPr>
                <p:nvPr/>
              </p:nvCxnSpPr>
              <p:spPr bwMode="auto">
                <a:xfrm rot="-5400000">
                  <a:off x="3118" y="1740"/>
                  <a:ext cx="578" cy="148"/>
                </a:xfrm>
                <a:prstGeom prst="bentConnector4">
                  <a:avLst>
                    <a:gd name="adj1" fmla="val 37199"/>
                    <a:gd name="adj2" fmla="val -1352"/>
                  </a:avLst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900" name="AutoShape 59"/>
                <p:cNvCxnSpPr>
                  <a:cxnSpLocks noChangeShapeType="1"/>
                  <a:stCxn id="290864" idx="6"/>
                  <a:endCxn id="290839" idx="0"/>
                </p:cNvCxnSpPr>
                <p:nvPr/>
              </p:nvCxnSpPr>
              <p:spPr bwMode="auto">
                <a:xfrm>
                  <a:off x="5295" y="1525"/>
                  <a:ext cx="215" cy="623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6882" name="Text Box 61"/>
              <p:cNvSpPr txBox="1">
                <a:spLocks noChangeArrowheads="1"/>
              </p:cNvSpPr>
              <p:nvPr/>
            </p:nvSpPr>
            <p:spPr bwMode="auto">
              <a:xfrm>
                <a:off x="2961" y="1034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6883" name="Text Box 62"/>
              <p:cNvSpPr txBox="1">
                <a:spLocks noChangeArrowheads="1"/>
              </p:cNvSpPr>
              <p:nvPr/>
            </p:nvSpPr>
            <p:spPr bwMode="auto">
              <a:xfrm>
                <a:off x="4186" y="709"/>
                <a:ext cx="21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6884" name="Text Box 63"/>
              <p:cNvSpPr txBox="1">
                <a:spLocks noChangeArrowheads="1"/>
              </p:cNvSpPr>
              <p:nvPr/>
            </p:nvSpPr>
            <p:spPr bwMode="auto">
              <a:xfrm>
                <a:off x="3914" y="1434"/>
                <a:ext cx="21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290880" name="Text Box 64"/>
          <p:cNvSpPr txBox="1">
            <a:spLocks noChangeArrowheads="1"/>
          </p:cNvSpPr>
          <p:nvPr/>
        </p:nvSpPr>
        <p:spPr bwMode="auto">
          <a:xfrm>
            <a:off x="179388" y="2133600"/>
            <a:ext cx="3744912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Výpočet celkové kapacity: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C=2,4F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Výpočet celkového náboje: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Q=240C</a:t>
            </a:r>
          </a:p>
        </p:txBody>
      </p:sp>
      <p:sp>
        <p:nvSpPr>
          <p:cNvPr id="290881" name="Text Box 65"/>
          <p:cNvSpPr txBox="1">
            <a:spLocks noChangeArrowheads="1"/>
          </p:cNvSpPr>
          <p:nvPr/>
        </p:nvSpPr>
        <p:spPr bwMode="auto">
          <a:xfrm>
            <a:off x="179388" y="3644900"/>
            <a:ext cx="42481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Výpočet napětí 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=Q/C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=240/6=40V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4.	Výpočet napětí 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=U-U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=100-40=60V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5.	Výpočet náboje 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=1,9*60=114C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6.	Výpočet náboje 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=240-114=126C</a:t>
            </a:r>
          </a:p>
        </p:txBody>
      </p:sp>
      <p:sp>
        <p:nvSpPr>
          <p:cNvPr id="290882" name="Text Box 66"/>
          <p:cNvSpPr txBox="1">
            <a:spLocks noChangeArrowheads="1"/>
          </p:cNvSpPr>
          <p:nvPr/>
        </p:nvSpPr>
        <p:spPr bwMode="auto">
          <a:xfrm>
            <a:off x="4500563" y="3716338"/>
            <a:ext cx="3167062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7.	Výpočet napětí 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=126/7=18V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/C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=126/3=42V</a:t>
            </a:r>
          </a:p>
        </p:txBody>
      </p:sp>
      <p:pic>
        <p:nvPicPr>
          <p:cNvPr id="290886" name="Picture 70" descr="MC90043466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13325"/>
            <a:ext cx="161607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0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0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0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0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0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0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0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0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0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Složená dielektrika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88566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0825" algn="l"/>
                <a:tab pos="1708150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Složená jsou dvě různá dielektrika mezi elektrodami. Dielektrika lze uspořádat:	-	vedle sebe 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(mezi vodičem a stožárem  je izolátor a vzduch)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za sebou 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(vícevrstvá izolace vodiče)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3851275" y="21336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Dielektrika vedle sebe</a:t>
            </a:r>
          </a:p>
        </p:txBody>
      </p:sp>
      <p:graphicFrame>
        <p:nvGraphicFramePr>
          <p:cNvPr id="37893" name="Object 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38" name="Object 26"/>
          <p:cNvGraphicFramePr>
            <a:graphicFrameLocks noChangeAspect="1"/>
          </p:cNvGraphicFramePr>
          <p:nvPr/>
        </p:nvGraphicFramePr>
        <p:xfrm>
          <a:off x="5795963" y="4797425"/>
          <a:ext cx="22320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" name="Rovnice" r:id="rId5" imgW="1016000" imgH="457200" progId="Equation.3">
                  <p:embed/>
                </p:oleObj>
              </mc:Choice>
              <mc:Fallback>
                <p:oleObj name="Rovnice" r:id="rId5" imgW="101600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797425"/>
                        <a:ext cx="2232025" cy="1008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39" name="Object 27"/>
          <p:cNvGraphicFramePr>
            <a:graphicFrameLocks noChangeAspect="1"/>
          </p:cNvGraphicFramePr>
          <p:nvPr/>
        </p:nvGraphicFramePr>
        <p:xfrm>
          <a:off x="5795963" y="3455988"/>
          <a:ext cx="20161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" name="Rovnice" r:id="rId7" imgW="1040948" imgH="393529" progId="Equation.3">
                  <p:embed/>
                </p:oleObj>
              </mc:Choice>
              <mc:Fallback>
                <p:oleObj name="Rovnice" r:id="rId7" imgW="1040948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455988"/>
                        <a:ext cx="2016125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40" name="Text Box 28"/>
          <p:cNvSpPr txBox="1">
            <a:spLocks noChangeArrowheads="1"/>
          </p:cNvSpPr>
          <p:nvPr/>
        </p:nvSpPr>
        <p:spPr bwMode="auto">
          <a:xfrm>
            <a:off x="3419475" y="2781300"/>
            <a:ext cx="5472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Obě dielektrika mají stejnou tloušťku a jsou připojena na stejné napětí. Jaká je intenzita elektrického pole:</a:t>
            </a:r>
          </a:p>
        </p:txBody>
      </p:sp>
      <p:grpSp>
        <p:nvGrpSpPr>
          <p:cNvPr id="294950" name="Group 38"/>
          <p:cNvGrpSpPr>
            <a:grpSpLocks/>
          </p:cNvGrpSpPr>
          <p:nvPr/>
        </p:nvGrpSpPr>
        <p:grpSpPr bwMode="auto">
          <a:xfrm>
            <a:off x="252413" y="2133600"/>
            <a:ext cx="2808287" cy="3889375"/>
            <a:chOff x="159" y="1525"/>
            <a:chExt cx="1769" cy="2450"/>
          </a:xfrm>
        </p:grpSpPr>
        <p:sp>
          <p:nvSpPr>
            <p:cNvPr id="294942" name="Rectangle 30"/>
            <p:cNvSpPr>
              <a:spLocks noChangeArrowheads="1"/>
            </p:cNvSpPr>
            <p:nvPr/>
          </p:nvSpPr>
          <p:spPr bwMode="auto">
            <a:xfrm>
              <a:off x="408" y="2523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4941" name="Rectangle 29"/>
            <p:cNvSpPr>
              <a:spLocks noChangeArrowheads="1"/>
            </p:cNvSpPr>
            <p:nvPr/>
          </p:nvSpPr>
          <p:spPr bwMode="auto">
            <a:xfrm>
              <a:off x="408" y="1933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7903" name="Text Box 24"/>
            <p:cNvSpPr txBox="1">
              <a:spLocks noChangeArrowheads="1"/>
            </p:cNvSpPr>
            <p:nvPr/>
          </p:nvSpPr>
          <p:spPr bwMode="auto">
            <a:xfrm>
              <a:off x="415" y="2092"/>
              <a:ext cx="21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7904" name="Rectangle 6"/>
            <p:cNvSpPr>
              <a:spLocks noChangeArrowheads="1"/>
            </p:cNvSpPr>
            <p:nvPr/>
          </p:nvSpPr>
          <p:spPr bwMode="auto">
            <a:xfrm>
              <a:off x="159" y="1923"/>
              <a:ext cx="241" cy="158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7905" name="Rectangle 7"/>
            <p:cNvSpPr>
              <a:spLocks noChangeArrowheads="1"/>
            </p:cNvSpPr>
            <p:nvPr/>
          </p:nvSpPr>
          <p:spPr bwMode="auto">
            <a:xfrm>
              <a:off x="1687" y="1923"/>
              <a:ext cx="241" cy="158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7906" name="Text Box 17"/>
            <p:cNvSpPr txBox="1">
              <a:spLocks noChangeArrowheads="1"/>
            </p:cNvSpPr>
            <p:nvPr/>
          </p:nvSpPr>
          <p:spPr bwMode="auto">
            <a:xfrm>
              <a:off x="1450" y="2894"/>
              <a:ext cx="23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4930" name="Line 18"/>
            <p:cNvSpPr>
              <a:spLocks noChangeShapeType="1"/>
            </p:cNvSpPr>
            <p:nvPr/>
          </p:nvSpPr>
          <p:spPr bwMode="auto">
            <a:xfrm>
              <a:off x="408" y="3510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4931" name="Line 19"/>
            <p:cNvSpPr>
              <a:spLocks noChangeShapeType="1"/>
            </p:cNvSpPr>
            <p:nvPr/>
          </p:nvSpPr>
          <p:spPr bwMode="auto">
            <a:xfrm>
              <a:off x="1678" y="3510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4932" name="Line 20"/>
            <p:cNvSpPr>
              <a:spLocks noChangeShapeType="1"/>
            </p:cNvSpPr>
            <p:nvPr/>
          </p:nvSpPr>
          <p:spPr bwMode="auto">
            <a:xfrm>
              <a:off x="408" y="3964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7910" name="Text Box 21"/>
            <p:cNvSpPr txBox="1">
              <a:spLocks noChangeArrowheads="1"/>
            </p:cNvSpPr>
            <p:nvPr/>
          </p:nvSpPr>
          <p:spPr bwMode="auto">
            <a:xfrm>
              <a:off x="968" y="3737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94934" name="Line 22"/>
            <p:cNvSpPr>
              <a:spLocks noChangeShapeType="1"/>
            </p:cNvSpPr>
            <p:nvPr/>
          </p:nvSpPr>
          <p:spPr bwMode="auto">
            <a:xfrm>
              <a:off x="431" y="1752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7912" name="Text Box 23"/>
            <p:cNvSpPr txBox="1">
              <a:spLocks noChangeArrowheads="1"/>
            </p:cNvSpPr>
            <p:nvPr/>
          </p:nvSpPr>
          <p:spPr bwMode="auto">
            <a:xfrm>
              <a:off x="967" y="152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7913" name="Text Box 31"/>
            <p:cNvSpPr txBox="1">
              <a:spLocks noChangeArrowheads="1"/>
            </p:cNvSpPr>
            <p:nvPr/>
          </p:nvSpPr>
          <p:spPr bwMode="auto">
            <a:xfrm>
              <a:off x="415" y="2894"/>
              <a:ext cx="21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7914" name="Text Box 32"/>
            <p:cNvSpPr txBox="1">
              <a:spLocks noChangeArrowheads="1"/>
            </p:cNvSpPr>
            <p:nvPr/>
          </p:nvSpPr>
          <p:spPr bwMode="auto">
            <a:xfrm>
              <a:off x="1450" y="2092"/>
              <a:ext cx="23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7915" name="Text Box 33"/>
            <p:cNvSpPr txBox="1">
              <a:spLocks noChangeArrowheads="1"/>
            </p:cNvSpPr>
            <p:nvPr/>
          </p:nvSpPr>
          <p:spPr bwMode="auto">
            <a:xfrm>
              <a:off x="887" y="2082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37916" name="Text Box 34"/>
            <p:cNvSpPr txBox="1">
              <a:spLocks noChangeArrowheads="1"/>
            </p:cNvSpPr>
            <p:nvPr/>
          </p:nvSpPr>
          <p:spPr bwMode="auto">
            <a:xfrm>
              <a:off x="930" y="2884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</p:grpSp>
      <p:sp>
        <p:nvSpPr>
          <p:cNvPr id="294951" name="Text Box 39"/>
          <p:cNvSpPr txBox="1">
            <a:spLocks noChangeArrowheads="1"/>
          </p:cNvSpPr>
          <p:nvPr/>
        </p:nvSpPr>
        <p:spPr bwMode="auto">
          <a:xfrm>
            <a:off x="3492500" y="4383088"/>
            <a:ext cx="5472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indukce je dána relativní permitivitou:</a:t>
            </a:r>
          </a:p>
        </p:txBody>
      </p:sp>
      <p:sp>
        <p:nvSpPr>
          <p:cNvPr id="294952" name="Text Box 40"/>
          <p:cNvSpPr txBox="1">
            <a:spLocks noChangeArrowheads="1"/>
          </p:cNvSpPr>
          <p:nvPr/>
        </p:nvSpPr>
        <p:spPr bwMode="auto">
          <a:xfrm>
            <a:off x="179388" y="6040438"/>
            <a:ext cx="5329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Poměr indukcí je ve stejném poměru jako poměr relativní permitivity obou látek:</a:t>
            </a:r>
          </a:p>
        </p:txBody>
      </p:sp>
      <p:graphicFrame>
        <p:nvGraphicFramePr>
          <p:cNvPr id="294953" name="Object 41"/>
          <p:cNvGraphicFramePr>
            <a:graphicFrameLocks noChangeAspect="1"/>
          </p:cNvGraphicFramePr>
          <p:nvPr/>
        </p:nvGraphicFramePr>
        <p:xfrm>
          <a:off x="5795963" y="5924550"/>
          <a:ext cx="30972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2" name="Rovnice" r:id="rId9" imgW="1637589" imgH="431613" progId="Equation.3">
                  <p:embed/>
                </p:oleObj>
              </mc:Choice>
              <mc:Fallback>
                <p:oleObj name="Rovnice" r:id="rId9" imgW="1637589" imgH="431613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924550"/>
                        <a:ext cx="3097212" cy="817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4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4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4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0913" y="260350"/>
            <a:ext cx="5473700" cy="71913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vedle sebe </a:t>
            </a:r>
            <a:endParaRPr lang="cs-CZ" sz="36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8915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9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2" name="Object 6"/>
          <p:cNvGraphicFramePr>
            <a:graphicFrameLocks noChangeAspect="1"/>
          </p:cNvGraphicFramePr>
          <p:nvPr/>
        </p:nvGraphicFramePr>
        <p:xfrm>
          <a:off x="4067175" y="1628775"/>
          <a:ext cx="43370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0" name="Rovnice" r:id="rId5" imgW="1853396" imgH="215806" progId="Equation.3">
                  <p:embed/>
                </p:oleObj>
              </mc:Choice>
              <mc:Fallback>
                <p:oleObj name="Rovnice" r:id="rId5" imgW="1853396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628775"/>
                        <a:ext cx="4337050" cy="506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3419475" y="1125538"/>
            <a:ext cx="547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Celkový náboj je dán dílčími náboji 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</p:txBody>
      </p:sp>
      <p:grpSp>
        <p:nvGrpSpPr>
          <p:cNvPr id="295969" name="Group 33"/>
          <p:cNvGrpSpPr>
            <a:grpSpLocks/>
          </p:cNvGrpSpPr>
          <p:nvPr/>
        </p:nvGrpSpPr>
        <p:grpSpPr bwMode="auto">
          <a:xfrm>
            <a:off x="252413" y="115888"/>
            <a:ext cx="2808287" cy="3889375"/>
            <a:chOff x="159" y="73"/>
            <a:chExt cx="1769" cy="2450"/>
          </a:xfrm>
        </p:grpSpPr>
        <p:sp>
          <p:nvSpPr>
            <p:cNvPr id="295946" name="Rectangle 10"/>
            <p:cNvSpPr>
              <a:spLocks noChangeArrowheads="1"/>
            </p:cNvSpPr>
            <p:nvPr/>
          </p:nvSpPr>
          <p:spPr bwMode="auto">
            <a:xfrm>
              <a:off x="408" y="1071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5947" name="Rectangle 11"/>
            <p:cNvSpPr>
              <a:spLocks noChangeArrowheads="1"/>
            </p:cNvSpPr>
            <p:nvPr/>
          </p:nvSpPr>
          <p:spPr bwMode="auto">
            <a:xfrm>
              <a:off x="408" y="481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928" name="Text Box 12"/>
            <p:cNvSpPr txBox="1">
              <a:spLocks noChangeArrowheads="1"/>
            </p:cNvSpPr>
            <p:nvPr/>
          </p:nvSpPr>
          <p:spPr bwMode="auto">
            <a:xfrm>
              <a:off x="415" y="640"/>
              <a:ext cx="21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8929" name="Rectangle 13"/>
            <p:cNvSpPr>
              <a:spLocks noChangeArrowheads="1"/>
            </p:cNvSpPr>
            <p:nvPr/>
          </p:nvSpPr>
          <p:spPr bwMode="auto">
            <a:xfrm>
              <a:off x="159" y="471"/>
              <a:ext cx="241" cy="158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8930" name="Rectangle 14"/>
            <p:cNvSpPr>
              <a:spLocks noChangeArrowheads="1"/>
            </p:cNvSpPr>
            <p:nvPr/>
          </p:nvSpPr>
          <p:spPr bwMode="auto">
            <a:xfrm>
              <a:off x="1687" y="471"/>
              <a:ext cx="241" cy="158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8931" name="Text Box 15"/>
            <p:cNvSpPr txBox="1">
              <a:spLocks noChangeArrowheads="1"/>
            </p:cNvSpPr>
            <p:nvPr/>
          </p:nvSpPr>
          <p:spPr bwMode="auto">
            <a:xfrm>
              <a:off x="1450" y="1442"/>
              <a:ext cx="23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5952" name="Line 16"/>
            <p:cNvSpPr>
              <a:spLocks noChangeShapeType="1"/>
            </p:cNvSpPr>
            <p:nvPr/>
          </p:nvSpPr>
          <p:spPr bwMode="auto">
            <a:xfrm>
              <a:off x="408" y="2058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5953" name="Line 17"/>
            <p:cNvSpPr>
              <a:spLocks noChangeShapeType="1"/>
            </p:cNvSpPr>
            <p:nvPr/>
          </p:nvSpPr>
          <p:spPr bwMode="auto">
            <a:xfrm>
              <a:off x="1678" y="2058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95954" name="Line 18"/>
            <p:cNvSpPr>
              <a:spLocks noChangeShapeType="1"/>
            </p:cNvSpPr>
            <p:nvPr/>
          </p:nvSpPr>
          <p:spPr bwMode="auto">
            <a:xfrm>
              <a:off x="408" y="2512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935" name="Text Box 19"/>
            <p:cNvSpPr txBox="1">
              <a:spLocks noChangeArrowheads="1"/>
            </p:cNvSpPr>
            <p:nvPr/>
          </p:nvSpPr>
          <p:spPr bwMode="auto">
            <a:xfrm>
              <a:off x="968" y="2285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95956" name="Line 20"/>
            <p:cNvSpPr>
              <a:spLocks noChangeShapeType="1"/>
            </p:cNvSpPr>
            <p:nvPr/>
          </p:nvSpPr>
          <p:spPr bwMode="auto">
            <a:xfrm>
              <a:off x="431" y="300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937" name="Text Box 21"/>
            <p:cNvSpPr txBox="1">
              <a:spLocks noChangeArrowheads="1"/>
            </p:cNvSpPr>
            <p:nvPr/>
          </p:nvSpPr>
          <p:spPr bwMode="auto">
            <a:xfrm>
              <a:off x="967" y="7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8938" name="Text Box 22"/>
            <p:cNvSpPr txBox="1">
              <a:spLocks noChangeArrowheads="1"/>
            </p:cNvSpPr>
            <p:nvPr/>
          </p:nvSpPr>
          <p:spPr bwMode="auto">
            <a:xfrm>
              <a:off x="415" y="1442"/>
              <a:ext cx="21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8939" name="Text Box 23"/>
            <p:cNvSpPr txBox="1">
              <a:spLocks noChangeArrowheads="1"/>
            </p:cNvSpPr>
            <p:nvPr/>
          </p:nvSpPr>
          <p:spPr bwMode="auto">
            <a:xfrm>
              <a:off x="1450" y="640"/>
              <a:ext cx="23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8940" name="Text Box 24"/>
            <p:cNvSpPr txBox="1">
              <a:spLocks noChangeArrowheads="1"/>
            </p:cNvSpPr>
            <p:nvPr/>
          </p:nvSpPr>
          <p:spPr bwMode="auto">
            <a:xfrm>
              <a:off x="748" y="630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38941" name="Text Box 25"/>
            <p:cNvSpPr txBox="1">
              <a:spLocks noChangeArrowheads="1"/>
            </p:cNvSpPr>
            <p:nvPr/>
          </p:nvSpPr>
          <p:spPr bwMode="auto">
            <a:xfrm>
              <a:off x="738" y="1432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</p:grpSp>
      <p:sp>
        <p:nvSpPr>
          <p:cNvPr id="295962" name="Text Box 26"/>
          <p:cNvSpPr txBox="1">
            <a:spLocks noChangeArrowheads="1"/>
          </p:cNvSpPr>
          <p:nvPr/>
        </p:nvSpPr>
        <p:spPr bwMode="auto">
          <a:xfrm>
            <a:off x="3492500" y="3789363"/>
            <a:ext cx="482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Dielektrika vedle sebe se chovají jako paralelně zapojené kondenzátory.</a:t>
            </a:r>
          </a:p>
        </p:txBody>
      </p:sp>
      <p:sp>
        <p:nvSpPr>
          <p:cNvPr id="295963" name="Text Box 27"/>
          <p:cNvSpPr txBox="1">
            <a:spLocks noChangeArrowheads="1"/>
          </p:cNvSpPr>
          <p:nvPr/>
        </p:nvSpPr>
        <p:spPr bwMode="auto">
          <a:xfrm>
            <a:off x="3419475" y="2384425"/>
            <a:ext cx="5473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dosazení a vyjádření kapacity lze určit vztah pro výslednou kapacitu:</a:t>
            </a:r>
          </a:p>
        </p:txBody>
      </p:sp>
      <p:graphicFrame>
        <p:nvGraphicFramePr>
          <p:cNvPr id="295964" name="Object 28"/>
          <p:cNvGraphicFramePr>
            <a:graphicFrameLocks noChangeAspect="1"/>
          </p:cNvGraphicFramePr>
          <p:nvPr/>
        </p:nvGraphicFramePr>
        <p:xfrm>
          <a:off x="4643438" y="3141663"/>
          <a:ext cx="17224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1" name="Rovnice" r:id="rId7" imgW="736280" imgH="215806" progId="Equation.3">
                  <p:embed/>
                </p:oleObj>
              </mc:Choice>
              <mc:Fallback>
                <p:oleObj name="Rovnice" r:id="rId7" imgW="736280" imgH="215806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141663"/>
                        <a:ext cx="1722437" cy="506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65" name="Text Box 29"/>
          <p:cNvSpPr txBox="1">
            <a:spLocks noChangeArrowheads="1"/>
          </p:cNvSpPr>
          <p:nvPr/>
        </p:nvSpPr>
        <p:spPr bwMode="auto">
          <a:xfrm>
            <a:off x="539750" y="5229225"/>
            <a:ext cx="604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pevnost této izolace je dána dielektrikem s menší elektrickou pevností !</a:t>
            </a:r>
          </a:p>
        </p:txBody>
      </p:sp>
      <p:pic>
        <p:nvPicPr>
          <p:cNvPr id="295966" name="Picture 30" descr="j02991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4537075"/>
            <a:ext cx="1344612" cy="2205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67" name="Text Box 31"/>
          <p:cNvSpPr txBox="1">
            <a:spLocks noChangeArrowheads="1"/>
          </p:cNvSpPr>
          <p:nvPr/>
        </p:nvSpPr>
        <p:spPr bwMode="auto">
          <a:xfrm>
            <a:off x="1787525" y="1052513"/>
            <a:ext cx="4810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p1</a:t>
            </a:r>
          </a:p>
        </p:txBody>
      </p:sp>
      <p:sp>
        <p:nvSpPr>
          <p:cNvPr id="295970" name="Text Box 34"/>
          <p:cNvSpPr txBox="1">
            <a:spLocks noChangeArrowheads="1"/>
          </p:cNvSpPr>
          <p:nvPr/>
        </p:nvSpPr>
        <p:spPr bwMode="auto">
          <a:xfrm>
            <a:off x="1763713" y="2276475"/>
            <a:ext cx="4810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prstDash val="dash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5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5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5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5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5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/>
      <p:bldP spid="295967" grpId="0"/>
      <p:bldP spid="29597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0913" y="260350"/>
            <a:ext cx="5473700" cy="71913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vedle sebe </a:t>
            </a:r>
            <a:endParaRPr lang="cs-CZ" sz="36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9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3419475" y="1125538"/>
            <a:ext cx="54737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Příklad: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Mezi elektrodami jsou paralelně dvě dielektrika, slída a sklo. Vzdálenost elektrod je 2 mm. Napětí na elektrodách je 20 kV. Určete, zda dojde k elektrickému průrazu: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slída: 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6,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60 kV/mm, S = 60 cm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sklo: 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4,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30 kV/mm, S = 80 cm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301079" name="Text Box 23"/>
          <p:cNvSpPr txBox="1">
            <a:spLocks noChangeArrowheads="1"/>
          </p:cNvSpPr>
          <p:nvPr/>
        </p:nvSpPr>
        <p:spPr bwMode="auto">
          <a:xfrm>
            <a:off x="107950" y="436562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 intenzity:</a:t>
            </a:r>
          </a:p>
        </p:txBody>
      </p:sp>
      <p:graphicFrame>
        <p:nvGraphicFramePr>
          <p:cNvPr id="301081" name="Object 25"/>
          <p:cNvGraphicFramePr>
            <a:graphicFrameLocks noChangeAspect="1"/>
          </p:cNvGraphicFramePr>
          <p:nvPr/>
        </p:nvGraphicFramePr>
        <p:xfrm>
          <a:off x="3276600" y="4260850"/>
          <a:ext cx="25209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" name="Rovnice" r:id="rId5" imgW="1637589" imgH="393529" progId="Equation.3">
                  <p:embed/>
                </p:oleObj>
              </mc:Choice>
              <mc:Fallback>
                <p:oleObj name="Rovnice" r:id="rId5" imgW="1637589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60850"/>
                        <a:ext cx="2520950" cy="608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1086" name="Group 30"/>
          <p:cNvGrpSpPr>
            <a:grpSpLocks/>
          </p:cNvGrpSpPr>
          <p:nvPr/>
        </p:nvGrpSpPr>
        <p:grpSpPr bwMode="auto">
          <a:xfrm>
            <a:off x="252413" y="115888"/>
            <a:ext cx="2808287" cy="3889375"/>
            <a:chOff x="159" y="73"/>
            <a:chExt cx="1769" cy="2450"/>
          </a:xfrm>
        </p:grpSpPr>
        <p:grpSp>
          <p:nvGrpSpPr>
            <p:cNvPr id="39948" name="Group 6"/>
            <p:cNvGrpSpPr>
              <a:grpSpLocks/>
            </p:cNvGrpSpPr>
            <p:nvPr/>
          </p:nvGrpSpPr>
          <p:grpSpPr bwMode="auto">
            <a:xfrm>
              <a:off x="159" y="73"/>
              <a:ext cx="1769" cy="2450"/>
              <a:chOff x="159" y="73"/>
              <a:chExt cx="1769" cy="2450"/>
            </a:xfrm>
          </p:grpSpPr>
          <p:sp>
            <p:nvSpPr>
              <p:cNvPr id="301063" name="Rectangle 7"/>
              <p:cNvSpPr>
                <a:spLocks noChangeArrowheads="1"/>
              </p:cNvSpPr>
              <p:nvPr/>
            </p:nvSpPr>
            <p:spPr bwMode="auto">
              <a:xfrm>
                <a:off x="408" y="1071"/>
                <a:ext cx="1270" cy="99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408" y="481"/>
                <a:ext cx="1270" cy="59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953" name="Text Box 9"/>
              <p:cNvSpPr txBox="1">
                <a:spLocks noChangeArrowheads="1"/>
              </p:cNvSpPr>
              <p:nvPr/>
            </p:nvSpPr>
            <p:spPr bwMode="auto">
              <a:xfrm>
                <a:off x="415" y="640"/>
                <a:ext cx="21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954" name="Rectangle 10"/>
              <p:cNvSpPr>
                <a:spLocks noChangeArrowheads="1"/>
              </p:cNvSpPr>
              <p:nvPr/>
            </p:nvSpPr>
            <p:spPr bwMode="auto">
              <a:xfrm>
                <a:off x="159" y="471"/>
                <a:ext cx="241" cy="1587"/>
              </a:xfrm>
              <a:prstGeom prst="rect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cs-CZ" altLang="cs-CZ" sz="2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39955" name="Rectangle 11"/>
              <p:cNvSpPr>
                <a:spLocks noChangeArrowheads="1"/>
              </p:cNvSpPr>
              <p:nvPr/>
            </p:nvSpPr>
            <p:spPr bwMode="auto">
              <a:xfrm>
                <a:off x="1687" y="471"/>
                <a:ext cx="241" cy="1587"/>
              </a:xfrm>
              <a:prstGeom prst="rect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cs-CZ" altLang="cs-CZ" sz="2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39956" name="Text Box 12"/>
              <p:cNvSpPr txBox="1">
                <a:spLocks noChangeArrowheads="1"/>
              </p:cNvSpPr>
              <p:nvPr/>
            </p:nvSpPr>
            <p:spPr bwMode="auto">
              <a:xfrm>
                <a:off x="1450" y="1442"/>
                <a:ext cx="23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01069" name="Line 13"/>
              <p:cNvSpPr>
                <a:spLocks noChangeShapeType="1"/>
              </p:cNvSpPr>
              <p:nvPr/>
            </p:nvSpPr>
            <p:spPr bwMode="auto">
              <a:xfrm>
                <a:off x="408" y="2058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1070" name="Line 14"/>
              <p:cNvSpPr>
                <a:spLocks noChangeShapeType="1"/>
              </p:cNvSpPr>
              <p:nvPr/>
            </p:nvSpPr>
            <p:spPr bwMode="auto">
              <a:xfrm>
                <a:off x="1678" y="2058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1071" name="Line 15"/>
              <p:cNvSpPr>
                <a:spLocks noChangeShapeType="1"/>
              </p:cNvSpPr>
              <p:nvPr/>
            </p:nvSpPr>
            <p:spPr bwMode="auto">
              <a:xfrm>
                <a:off x="408" y="2512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960" name="Text Box 16"/>
              <p:cNvSpPr txBox="1">
                <a:spLocks noChangeArrowheads="1"/>
              </p:cNvSpPr>
              <p:nvPr/>
            </p:nvSpPr>
            <p:spPr bwMode="auto">
              <a:xfrm>
                <a:off x="968" y="2285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301073" name="Line 17"/>
              <p:cNvSpPr>
                <a:spLocks noChangeShapeType="1"/>
              </p:cNvSpPr>
              <p:nvPr/>
            </p:nvSpPr>
            <p:spPr bwMode="auto">
              <a:xfrm>
                <a:off x="431" y="300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962" name="Text Box 18"/>
              <p:cNvSpPr txBox="1">
                <a:spLocks noChangeArrowheads="1"/>
              </p:cNvSpPr>
              <p:nvPr/>
            </p:nvSpPr>
            <p:spPr bwMode="auto">
              <a:xfrm>
                <a:off x="967" y="7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39963" name="Text Box 19"/>
              <p:cNvSpPr txBox="1">
                <a:spLocks noChangeArrowheads="1"/>
              </p:cNvSpPr>
              <p:nvPr/>
            </p:nvSpPr>
            <p:spPr bwMode="auto">
              <a:xfrm>
                <a:off x="415" y="1442"/>
                <a:ext cx="21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964" name="Text Box 20"/>
              <p:cNvSpPr txBox="1">
                <a:spLocks noChangeArrowheads="1"/>
              </p:cNvSpPr>
              <p:nvPr/>
            </p:nvSpPr>
            <p:spPr bwMode="auto">
              <a:xfrm>
                <a:off x="1450" y="640"/>
                <a:ext cx="23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9965" name="Text Box 21"/>
              <p:cNvSpPr txBox="1">
                <a:spLocks noChangeArrowheads="1"/>
              </p:cNvSpPr>
              <p:nvPr/>
            </p:nvSpPr>
            <p:spPr bwMode="auto">
              <a:xfrm>
                <a:off x="748" y="630"/>
                <a:ext cx="23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r1</a:t>
                </a:r>
              </a:p>
            </p:txBody>
          </p:sp>
          <p:sp>
            <p:nvSpPr>
              <p:cNvPr id="39966" name="Text Box 22"/>
              <p:cNvSpPr txBox="1">
                <a:spLocks noChangeArrowheads="1"/>
              </p:cNvSpPr>
              <p:nvPr/>
            </p:nvSpPr>
            <p:spPr bwMode="auto">
              <a:xfrm>
                <a:off x="738" y="1432"/>
                <a:ext cx="23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r2</a:t>
                </a:r>
              </a:p>
            </p:txBody>
          </p:sp>
        </p:grpSp>
        <p:sp>
          <p:nvSpPr>
            <p:cNvPr id="39949" name="Text Box 28"/>
            <p:cNvSpPr txBox="1">
              <a:spLocks noChangeArrowheads="1"/>
            </p:cNvSpPr>
            <p:nvPr/>
          </p:nvSpPr>
          <p:spPr bwMode="auto">
            <a:xfrm>
              <a:off x="1126" y="663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39950" name="Text Box 29"/>
            <p:cNvSpPr txBox="1">
              <a:spLocks noChangeArrowheads="1"/>
            </p:cNvSpPr>
            <p:nvPr/>
          </p:nvSpPr>
          <p:spPr bwMode="auto">
            <a:xfrm>
              <a:off x="1111" y="143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5975350" y="4227513"/>
            <a:ext cx="3060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 pohledu elektrické pevnosti izolace vyhovuje</a:t>
            </a:r>
          </a:p>
        </p:txBody>
      </p:sp>
      <p:sp>
        <p:nvSpPr>
          <p:cNvPr id="301088" name="Text Box 32"/>
          <p:cNvSpPr txBox="1">
            <a:spLocks noChangeArrowheads="1"/>
          </p:cNvSpPr>
          <p:nvPr/>
        </p:nvSpPr>
        <p:spPr bwMode="auto">
          <a:xfrm>
            <a:off x="107950" y="5222875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dílčí kapacity:</a:t>
            </a:r>
          </a:p>
        </p:txBody>
      </p:sp>
      <p:graphicFrame>
        <p:nvGraphicFramePr>
          <p:cNvPr id="301089" name="Object 33"/>
          <p:cNvGraphicFramePr>
            <a:graphicFrameLocks noChangeAspect="1"/>
          </p:cNvGraphicFramePr>
          <p:nvPr/>
        </p:nvGraphicFramePr>
        <p:xfrm>
          <a:off x="3132138" y="5084763"/>
          <a:ext cx="54594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1" name="Rovnice" r:id="rId7" imgW="3289300" imgH="419100" progId="Equation.3">
                  <p:embed/>
                </p:oleObj>
              </mc:Choice>
              <mc:Fallback>
                <p:oleObj name="Rovnice" r:id="rId7" imgW="3289300" imgH="4191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084763"/>
                        <a:ext cx="5459412" cy="6969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90" name="Object 34"/>
          <p:cNvGraphicFramePr>
            <a:graphicFrameLocks noChangeAspect="1"/>
          </p:cNvGraphicFramePr>
          <p:nvPr/>
        </p:nvGraphicFramePr>
        <p:xfrm>
          <a:off x="3132138" y="5949950"/>
          <a:ext cx="57118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2" name="Rovnice" r:id="rId9" imgW="3441700" imgH="419100" progId="Equation.3">
                  <p:embed/>
                </p:oleObj>
              </mc:Choice>
              <mc:Fallback>
                <p:oleObj name="Rovnice" r:id="rId9" imgW="3441700" imgH="4191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949950"/>
                        <a:ext cx="5711825" cy="6969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0913" y="477838"/>
            <a:ext cx="5473700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vedle sebe </a:t>
            </a:r>
            <a:endParaRPr lang="cs-CZ" sz="36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8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995738" y="213360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 kapacity:</a:t>
            </a:r>
          </a:p>
        </p:txBody>
      </p:sp>
      <p:graphicFrame>
        <p:nvGraphicFramePr>
          <p:cNvPr id="302086" name="Object 6"/>
          <p:cNvGraphicFramePr>
            <a:graphicFrameLocks noChangeAspect="1"/>
          </p:cNvGraphicFramePr>
          <p:nvPr/>
        </p:nvGraphicFramePr>
        <p:xfrm>
          <a:off x="3922713" y="2636838"/>
          <a:ext cx="51133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9" name="Rovnice" r:id="rId5" imgW="2260600" imgH="215900" progId="Equation.3">
                  <p:embed/>
                </p:oleObj>
              </mc:Choice>
              <mc:Fallback>
                <p:oleObj name="Rovnice" r:id="rId5" imgW="22606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2636838"/>
                        <a:ext cx="5113337" cy="488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2087" name="Group 7"/>
          <p:cNvGrpSpPr>
            <a:grpSpLocks/>
          </p:cNvGrpSpPr>
          <p:nvPr/>
        </p:nvGrpSpPr>
        <p:grpSpPr bwMode="auto">
          <a:xfrm>
            <a:off x="252413" y="115888"/>
            <a:ext cx="2808287" cy="3889375"/>
            <a:chOff x="159" y="73"/>
            <a:chExt cx="1769" cy="2450"/>
          </a:xfrm>
        </p:grpSpPr>
        <p:grpSp>
          <p:nvGrpSpPr>
            <p:cNvPr id="40972" name="Group 8"/>
            <p:cNvGrpSpPr>
              <a:grpSpLocks/>
            </p:cNvGrpSpPr>
            <p:nvPr/>
          </p:nvGrpSpPr>
          <p:grpSpPr bwMode="auto">
            <a:xfrm>
              <a:off x="159" y="73"/>
              <a:ext cx="1769" cy="2450"/>
              <a:chOff x="159" y="73"/>
              <a:chExt cx="1769" cy="2450"/>
            </a:xfrm>
          </p:grpSpPr>
          <p:sp>
            <p:nvSpPr>
              <p:cNvPr id="302089" name="Rectangle 9"/>
              <p:cNvSpPr>
                <a:spLocks noChangeArrowheads="1"/>
              </p:cNvSpPr>
              <p:nvPr/>
            </p:nvSpPr>
            <p:spPr bwMode="auto">
              <a:xfrm>
                <a:off x="408" y="1071"/>
                <a:ext cx="1270" cy="99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2090" name="Rectangle 10"/>
              <p:cNvSpPr>
                <a:spLocks noChangeArrowheads="1"/>
              </p:cNvSpPr>
              <p:nvPr/>
            </p:nvSpPr>
            <p:spPr bwMode="auto">
              <a:xfrm>
                <a:off x="408" y="481"/>
                <a:ext cx="1270" cy="59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0977" name="Text Box 11"/>
              <p:cNvSpPr txBox="1">
                <a:spLocks noChangeArrowheads="1"/>
              </p:cNvSpPr>
              <p:nvPr/>
            </p:nvSpPr>
            <p:spPr bwMode="auto">
              <a:xfrm>
                <a:off x="415" y="640"/>
                <a:ext cx="21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0978" name="Rectangle 12"/>
              <p:cNvSpPr>
                <a:spLocks noChangeArrowheads="1"/>
              </p:cNvSpPr>
              <p:nvPr/>
            </p:nvSpPr>
            <p:spPr bwMode="auto">
              <a:xfrm>
                <a:off x="159" y="471"/>
                <a:ext cx="241" cy="1587"/>
              </a:xfrm>
              <a:prstGeom prst="rect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cs-CZ" altLang="cs-CZ" sz="2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0979" name="Rectangle 13"/>
              <p:cNvSpPr>
                <a:spLocks noChangeArrowheads="1"/>
              </p:cNvSpPr>
              <p:nvPr/>
            </p:nvSpPr>
            <p:spPr bwMode="auto">
              <a:xfrm>
                <a:off x="1687" y="471"/>
                <a:ext cx="241" cy="1587"/>
              </a:xfrm>
              <a:prstGeom prst="rect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cs-CZ" altLang="cs-CZ" sz="2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0980" name="Text Box 14"/>
              <p:cNvSpPr txBox="1">
                <a:spLocks noChangeArrowheads="1"/>
              </p:cNvSpPr>
              <p:nvPr/>
            </p:nvSpPr>
            <p:spPr bwMode="auto">
              <a:xfrm>
                <a:off x="1450" y="1442"/>
                <a:ext cx="23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02095" name="Line 15"/>
              <p:cNvSpPr>
                <a:spLocks noChangeShapeType="1"/>
              </p:cNvSpPr>
              <p:nvPr/>
            </p:nvSpPr>
            <p:spPr bwMode="auto">
              <a:xfrm>
                <a:off x="408" y="2058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2096" name="Line 16"/>
              <p:cNvSpPr>
                <a:spLocks noChangeShapeType="1"/>
              </p:cNvSpPr>
              <p:nvPr/>
            </p:nvSpPr>
            <p:spPr bwMode="auto">
              <a:xfrm>
                <a:off x="1678" y="2058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02097" name="Line 17"/>
              <p:cNvSpPr>
                <a:spLocks noChangeShapeType="1"/>
              </p:cNvSpPr>
              <p:nvPr/>
            </p:nvSpPr>
            <p:spPr bwMode="auto">
              <a:xfrm>
                <a:off x="408" y="2512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0984" name="Text Box 18"/>
              <p:cNvSpPr txBox="1">
                <a:spLocks noChangeArrowheads="1"/>
              </p:cNvSpPr>
              <p:nvPr/>
            </p:nvSpPr>
            <p:spPr bwMode="auto">
              <a:xfrm>
                <a:off x="968" y="2285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302099" name="Line 19"/>
              <p:cNvSpPr>
                <a:spLocks noChangeShapeType="1"/>
              </p:cNvSpPr>
              <p:nvPr/>
            </p:nvSpPr>
            <p:spPr bwMode="auto">
              <a:xfrm>
                <a:off x="431" y="300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0986" name="Text Box 20"/>
              <p:cNvSpPr txBox="1">
                <a:spLocks noChangeArrowheads="1"/>
              </p:cNvSpPr>
              <p:nvPr/>
            </p:nvSpPr>
            <p:spPr bwMode="auto">
              <a:xfrm>
                <a:off x="967" y="7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40987" name="Text Box 21"/>
              <p:cNvSpPr txBox="1">
                <a:spLocks noChangeArrowheads="1"/>
              </p:cNvSpPr>
              <p:nvPr/>
            </p:nvSpPr>
            <p:spPr bwMode="auto">
              <a:xfrm>
                <a:off x="415" y="1442"/>
                <a:ext cx="21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0988" name="Text Box 22"/>
              <p:cNvSpPr txBox="1">
                <a:spLocks noChangeArrowheads="1"/>
              </p:cNvSpPr>
              <p:nvPr/>
            </p:nvSpPr>
            <p:spPr bwMode="auto">
              <a:xfrm>
                <a:off x="1450" y="640"/>
                <a:ext cx="23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Q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0989" name="Text Box 23"/>
              <p:cNvSpPr txBox="1">
                <a:spLocks noChangeArrowheads="1"/>
              </p:cNvSpPr>
              <p:nvPr/>
            </p:nvSpPr>
            <p:spPr bwMode="auto">
              <a:xfrm>
                <a:off x="748" y="630"/>
                <a:ext cx="23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r1</a:t>
                </a:r>
              </a:p>
            </p:txBody>
          </p:sp>
          <p:sp>
            <p:nvSpPr>
              <p:cNvPr id="40990" name="Text Box 24"/>
              <p:cNvSpPr txBox="1">
                <a:spLocks noChangeArrowheads="1"/>
              </p:cNvSpPr>
              <p:nvPr/>
            </p:nvSpPr>
            <p:spPr bwMode="auto">
              <a:xfrm>
                <a:off x="738" y="1432"/>
                <a:ext cx="23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prstDash val="dash"/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</a:rPr>
                  <a:t>r2</a:t>
                </a:r>
              </a:p>
            </p:txBody>
          </p:sp>
        </p:grpSp>
        <p:sp>
          <p:nvSpPr>
            <p:cNvPr id="40973" name="Text Box 25"/>
            <p:cNvSpPr txBox="1">
              <a:spLocks noChangeArrowheads="1"/>
            </p:cNvSpPr>
            <p:nvPr/>
          </p:nvSpPr>
          <p:spPr bwMode="auto">
            <a:xfrm>
              <a:off x="1126" y="663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40974" name="Text Box 26"/>
            <p:cNvSpPr txBox="1">
              <a:spLocks noChangeArrowheads="1"/>
            </p:cNvSpPr>
            <p:nvPr/>
          </p:nvSpPr>
          <p:spPr bwMode="auto">
            <a:xfrm>
              <a:off x="1111" y="143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</p:grpSp>
      <p:sp>
        <p:nvSpPr>
          <p:cNvPr id="302107" name="Text Box 27"/>
          <p:cNvSpPr txBox="1">
            <a:spLocks noChangeArrowheads="1"/>
          </p:cNvSpPr>
          <p:nvPr/>
        </p:nvSpPr>
        <p:spPr bwMode="auto">
          <a:xfrm>
            <a:off x="3348038" y="364490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Celkový náboj</a:t>
            </a:r>
          </a:p>
        </p:txBody>
      </p:sp>
      <p:sp>
        <p:nvSpPr>
          <p:cNvPr id="302108" name="Text Box 28"/>
          <p:cNvSpPr txBox="1">
            <a:spLocks noChangeArrowheads="1"/>
          </p:cNvSpPr>
          <p:nvPr/>
        </p:nvSpPr>
        <p:spPr bwMode="auto">
          <a:xfrm>
            <a:off x="179388" y="4797425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Elektrická indukce:</a:t>
            </a:r>
          </a:p>
        </p:txBody>
      </p:sp>
      <p:graphicFrame>
        <p:nvGraphicFramePr>
          <p:cNvPr id="302109" name="Object 29"/>
          <p:cNvGraphicFramePr>
            <a:graphicFrameLocks noChangeAspect="1"/>
          </p:cNvGraphicFramePr>
          <p:nvPr/>
        </p:nvGraphicFramePr>
        <p:xfrm>
          <a:off x="2265363" y="4149725"/>
          <a:ext cx="67706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0" name="Rovnice" r:id="rId7" imgW="3644900" imgH="228600" progId="Equation.3">
                  <p:embed/>
                </p:oleObj>
              </mc:Choice>
              <mc:Fallback>
                <p:oleObj name="Rovnice" r:id="rId7" imgW="36449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4149725"/>
                        <a:ext cx="6770687" cy="423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110" name="Object 30"/>
          <p:cNvGraphicFramePr>
            <a:graphicFrameLocks noChangeAspect="1"/>
          </p:cNvGraphicFramePr>
          <p:nvPr/>
        </p:nvGraphicFramePr>
        <p:xfrm>
          <a:off x="1042988" y="5229225"/>
          <a:ext cx="80295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1" name="Rovnice" r:id="rId9" imgW="3606800" imgH="241300" progId="Equation.3">
                  <p:embed/>
                </p:oleObj>
              </mc:Choice>
              <mc:Fallback>
                <p:oleObj name="Rovnice" r:id="rId9" imgW="3606800" imgH="2413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229225"/>
                        <a:ext cx="8029575" cy="538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111" name="Object 31"/>
          <p:cNvGraphicFramePr>
            <a:graphicFrameLocks noChangeAspect="1"/>
          </p:cNvGraphicFramePr>
          <p:nvPr/>
        </p:nvGraphicFramePr>
        <p:xfrm>
          <a:off x="1042988" y="5876925"/>
          <a:ext cx="80470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" name="Rovnice" r:id="rId11" imgW="3721100" imgH="241300" progId="Equation.3">
                  <p:embed/>
                </p:oleObj>
              </mc:Choice>
              <mc:Fallback>
                <p:oleObj name="Rovnice" r:id="rId11" imgW="3721100" imgH="2413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876925"/>
                        <a:ext cx="8047037" cy="522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00" y="188913"/>
            <a:ext cx="5400675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za sebou </a:t>
            </a:r>
            <a:endParaRPr lang="cs-CZ" sz="40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2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0" name="Object 6"/>
          <p:cNvGraphicFramePr>
            <a:graphicFrameLocks noChangeAspect="1"/>
          </p:cNvGraphicFramePr>
          <p:nvPr/>
        </p:nvGraphicFramePr>
        <p:xfrm>
          <a:off x="3779838" y="4144963"/>
          <a:ext cx="240188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3" name="Rovnice" r:id="rId5" imgW="1091726" imgH="393529" progId="Equation.3">
                  <p:embed/>
                </p:oleObj>
              </mc:Choice>
              <mc:Fallback>
                <p:oleObj name="Rovnice" r:id="rId5" imgW="1091726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144963"/>
                        <a:ext cx="2401887" cy="8683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1" name="Object 7"/>
          <p:cNvGraphicFramePr>
            <a:graphicFrameLocks noChangeAspect="1"/>
          </p:cNvGraphicFramePr>
          <p:nvPr/>
        </p:nvGraphicFramePr>
        <p:xfrm>
          <a:off x="4932363" y="3429000"/>
          <a:ext cx="19446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4" name="Rovnice" r:id="rId7" imgW="774364" imgH="215806" progId="Equation.3">
                  <p:embed/>
                </p:oleObj>
              </mc:Choice>
              <mc:Fallback>
                <p:oleObj name="Rovnice" r:id="rId7" imgW="774364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429000"/>
                        <a:ext cx="1944687" cy="546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3419475" y="1052513"/>
            <a:ext cx="55451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1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Mezi dvěma elektrodami (deskami) jsou dvě různá dielektrika. Toto uspořádání se definuje jako </a:t>
            </a:r>
            <a:r>
              <a:rPr lang="cs-CZ" altLang="cs-CZ" sz="21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vrstvené dielektrikum.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Obě dielektrika mají stejnou plochu, liší se svými tloušťkou a vlastnostmi.</a:t>
            </a:r>
          </a:p>
        </p:txBody>
      </p:sp>
      <p:sp>
        <p:nvSpPr>
          <p:cNvPr id="303130" name="Text Box 26"/>
          <p:cNvSpPr txBox="1">
            <a:spLocks noChangeArrowheads="1"/>
          </p:cNvSpPr>
          <p:nvPr/>
        </p:nvSpPr>
        <p:spPr bwMode="auto">
          <a:xfrm>
            <a:off x="3419475" y="2997200"/>
            <a:ext cx="450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Jaký je náboj na obou izolantech ?</a:t>
            </a:r>
          </a:p>
        </p:txBody>
      </p:sp>
      <p:graphicFrame>
        <p:nvGraphicFramePr>
          <p:cNvPr id="303132" name="Object 28"/>
          <p:cNvGraphicFramePr>
            <a:graphicFrameLocks noChangeAspect="1"/>
          </p:cNvGraphicFramePr>
          <p:nvPr/>
        </p:nvGraphicFramePr>
        <p:xfrm>
          <a:off x="3779838" y="5229225"/>
          <a:ext cx="19335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5" name="Rovnice" r:id="rId9" imgW="774364" imgH="431613" progId="Equation.3">
                  <p:embed/>
                </p:oleObj>
              </mc:Choice>
              <mc:Fallback>
                <p:oleObj name="Rovnice" r:id="rId9" imgW="774364" imgH="431613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229225"/>
                        <a:ext cx="1933575" cy="1079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3163" name="Group 59"/>
          <p:cNvGrpSpPr>
            <a:grpSpLocks/>
          </p:cNvGrpSpPr>
          <p:nvPr/>
        </p:nvGrpSpPr>
        <p:grpSpPr bwMode="auto">
          <a:xfrm>
            <a:off x="179388" y="260350"/>
            <a:ext cx="3022600" cy="3309938"/>
            <a:chOff x="113" y="164"/>
            <a:chExt cx="1904" cy="2085"/>
          </a:xfrm>
        </p:grpSpPr>
        <p:sp>
          <p:nvSpPr>
            <p:cNvPr id="303135" name="Rectangle 31"/>
            <p:cNvSpPr>
              <a:spLocks noChangeArrowheads="1"/>
            </p:cNvSpPr>
            <p:nvPr/>
          </p:nvSpPr>
          <p:spPr bwMode="auto">
            <a:xfrm>
              <a:off x="747" y="1002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3136" name="Rectangle 32"/>
            <p:cNvSpPr>
              <a:spLocks noChangeArrowheads="1"/>
            </p:cNvSpPr>
            <p:nvPr/>
          </p:nvSpPr>
          <p:spPr bwMode="auto">
            <a:xfrm>
              <a:off x="747" y="412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1999" name="Text Box 33"/>
            <p:cNvSpPr txBox="1">
              <a:spLocks noChangeArrowheads="1"/>
            </p:cNvSpPr>
            <p:nvPr/>
          </p:nvSpPr>
          <p:spPr bwMode="auto">
            <a:xfrm>
              <a:off x="758" y="571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2000" name="Rectangle 35"/>
            <p:cNvSpPr>
              <a:spLocks noChangeArrowheads="1"/>
            </p:cNvSpPr>
            <p:nvPr/>
          </p:nvSpPr>
          <p:spPr bwMode="auto">
            <a:xfrm rot="5400000">
              <a:off x="1257" y="-335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2001" name="Text Box 36"/>
            <p:cNvSpPr txBox="1">
              <a:spLocks noChangeArrowheads="1"/>
            </p:cNvSpPr>
            <p:nvPr/>
          </p:nvSpPr>
          <p:spPr bwMode="auto">
            <a:xfrm>
              <a:off x="1819" y="1373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145" name="Line 41"/>
            <p:cNvSpPr>
              <a:spLocks noChangeShapeType="1"/>
            </p:cNvSpPr>
            <p:nvPr/>
          </p:nvSpPr>
          <p:spPr bwMode="auto">
            <a:xfrm rot="5400000">
              <a:off x="-477" y="1184"/>
              <a:ext cx="15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2003" name="Text Box 42"/>
            <p:cNvSpPr txBox="1">
              <a:spLocks noChangeArrowheads="1"/>
            </p:cNvSpPr>
            <p:nvPr/>
          </p:nvSpPr>
          <p:spPr bwMode="auto">
            <a:xfrm>
              <a:off x="113" y="104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2004" name="Text Box 43"/>
            <p:cNvSpPr txBox="1">
              <a:spLocks noChangeArrowheads="1"/>
            </p:cNvSpPr>
            <p:nvPr/>
          </p:nvSpPr>
          <p:spPr bwMode="auto">
            <a:xfrm>
              <a:off x="758" y="1373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2005" name="Text Box 44"/>
            <p:cNvSpPr txBox="1">
              <a:spLocks noChangeArrowheads="1"/>
            </p:cNvSpPr>
            <p:nvPr/>
          </p:nvSpPr>
          <p:spPr bwMode="auto">
            <a:xfrm>
              <a:off x="1819" y="571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06" name="Text Box 45"/>
            <p:cNvSpPr txBox="1">
              <a:spLocks noChangeArrowheads="1"/>
            </p:cNvSpPr>
            <p:nvPr/>
          </p:nvSpPr>
          <p:spPr bwMode="auto">
            <a:xfrm>
              <a:off x="1087" y="561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42007" name="Text Box 46"/>
            <p:cNvSpPr txBox="1">
              <a:spLocks noChangeArrowheads="1"/>
            </p:cNvSpPr>
            <p:nvPr/>
          </p:nvSpPr>
          <p:spPr bwMode="auto">
            <a:xfrm>
              <a:off x="1077" y="1363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  <p:sp>
          <p:nvSpPr>
            <p:cNvPr id="42008" name="Text Box 47"/>
            <p:cNvSpPr txBox="1">
              <a:spLocks noChangeArrowheads="1"/>
            </p:cNvSpPr>
            <p:nvPr/>
          </p:nvSpPr>
          <p:spPr bwMode="auto">
            <a:xfrm>
              <a:off x="1465" y="59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42009" name="Text Box 48"/>
            <p:cNvSpPr txBox="1">
              <a:spLocks noChangeArrowheads="1"/>
            </p:cNvSpPr>
            <p:nvPr/>
          </p:nvSpPr>
          <p:spPr bwMode="auto">
            <a:xfrm>
              <a:off x="1450" y="1365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  <p:sp>
          <p:nvSpPr>
            <p:cNvPr id="42010" name="Rectangle 49"/>
            <p:cNvSpPr>
              <a:spLocks noChangeArrowheads="1"/>
            </p:cNvSpPr>
            <p:nvPr/>
          </p:nvSpPr>
          <p:spPr bwMode="auto">
            <a:xfrm rot="5400000">
              <a:off x="1257" y="1501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03154" name="Line 50"/>
            <p:cNvSpPr>
              <a:spLocks noChangeShapeType="1"/>
            </p:cNvSpPr>
            <p:nvPr/>
          </p:nvSpPr>
          <p:spPr bwMode="auto">
            <a:xfrm rot="5400000">
              <a:off x="181" y="1524"/>
              <a:ext cx="8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3155" name="Line 51"/>
            <p:cNvSpPr>
              <a:spLocks noChangeShapeType="1"/>
            </p:cNvSpPr>
            <p:nvPr/>
          </p:nvSpPr>
          <p:spPr bwMode="auto">
            <a:xfrm rot="5400000">
              <a:off x="362" y="663"/>
              <a:ext cx="49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2013" name="Text Box 52"/>
            <p:cNvSpPr txBox="1">
              <a:spLocks noChangeArrowheads="1"/>
            </p:cNvSpPr>
            <p:nvPr/>
          </p:nvSpPr>
          <p:spPr bwMode="auto">
            <a:xfrm>
              <a:off x="401" y="133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2014" name="Text Box 53"/>
            <p:cNvSpPr txBox="1">
              <a:spLocks noChangeArrowheads="1"/>
            </p:cNvSpPr>
            <p:nvPr/>
          </p:nvSpPr>
          <p:spPr bwMode="auto">
            <a:xfrm>
              <a:off x="401" y="47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  <a:endPara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3160" name="Text Box 56"/>
          <p:cNvSpPr txBox="1">
            <a:spLocks noChangeArrowheads="1"/>
          </p:cNvSpPr>
          <p:nvPr/>
        </p:nvSpPr>
        <p:spPr bwMode="auto">
          <a:xfrm>
            <a:off x="179388" y="4149725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elektrické indukce</a:t>
            </a:r>
          </a:p>
        </p:txBody>
      </p:sp>
      <p:sp>
        <p:nvSpPr>
          <p:cNvPr id="303161" name="Text Box 57"/>
          <p:cNvSpPr txBox="1">
            <a:spLocks noChangeArrowheads="1"/>
          </p:cNvSpPr>
          <p:nvPr/>
        </p:nvSpPr>
        <p:spPr bwMode="auto">
          <a:xfrm>
            <a:off x="179388" y="5480050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Intenzita elektrického pole </a:t>
            </a:r>
          </a:p>
        </p:txBody>
      </p:sp>
      <p:graphicFrame>
        <p:nvGraphicFramePr>
          <p:cNvPr id="303162" name="Object 58"/>
          <p:cNvGraphicFramePr>
            <a:graphicFrameLocks noChangeAspect="1"/>
          </p:cNvGraphicFramePr>
          <p:nvPr/>
        </p:nvGraphicFramePr>
        <p:xfrm>
          <a:off x="5926138" y="5229225"/>
          <a:ext cx="20304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" name="Rovnice" r:id="rId11" imgW="812447" imgH="431613" progId="Equation.3">
                  <p:embed/>
                </p:oleObj>
              </mc:Choice>
              <mc:Fallback>
                <p:oleObj name="Rovnice" r:id="rId11" imgW="812447" imgH="431613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5229225"/>
                        <a:ext cx="2030412" cy="1079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3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3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3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6375" y="260350"/>
            <a:ext cx="6408738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Elektrostatické pole </a:t>
            </a:r>
            <a:endParaRPr lang="cs-CZ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856662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je pole mezi dvěma náboji v klidu nebo vznikne mezi dvěma vodivými deskami 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elektrodami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které je připojeno na  napětí. </a:t>
            </a:r>
            <a:r>
              <a:rPr lang="cs-CZ" altLang="cs-CZ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Mezi náboji (deskami) musí být nevodivé prostředí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izolant (dielektrikum)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může existovat pouze v nevodivém prostředí (ve vodivém prostředí by se náboje na elektrodách vyrovnaly a elektrostatické pole by zaniklo).   </a:t>
            </a:r>
          </a:p>
        </p:txBody>
      </p:sp>
      <p:grpSp>
        <p:nvGrpSpPr>
          <p:cNvPr id="264216" name="Group 24"/>
          <p:cNvGrpSpPr>
            <a:grpSpLocks/>
          </p:cNvGrpSpPr>
          <p:nvPr/>
        </p:nvGrpSpPr>
        <p:grpSpPr bwMode="auto">
          <a:xfrm>
            <a:off x="395288" y="3763963"/>
            <a:ext cx="3097212" cy="2209800"/>
            <a:chOff x="566" y="2371"/>
            <a:chExt cx="1951" cy="1392"/>
          </a:xfrm>
        </p:grpSpPr>
        <p:sp>
          <p:nvSpPr>
            <p:cNvPr id="6164" name="Oval 7"/>
            <p:cNvSpPr>
              <a:spLocks noChangeArrowheads="1"/>
            </p:cNvSpPr>
            <p:nvPr/>
          </p:nvSpPr>
          <p:spPr bwMode="auto">
            <a:xfrm>
              <a:off x="566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6165" name="Oval 8"/>
            <p:cNvSpPr>
              <a:spLocks noChangeArrowheads="1"/>
            </p:cNvSpPr>
            <p:nvPr/>
          </p:nvSpPr>
          <p:spPr bwMode="auto">
            <a:xfrm>
              <a:off x="2154" y="2886"/>
              <a:ext cx="363" cy="3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64201" name="Freeform 9"/>
            <p:cNvSpPr>
              <a:spLocks/>
            </p:cNvSpPr>
            <p:nvPr/>
          </p:nvSpPr>
          <p:spPr bwMode="auto">
            <a:xfrm>
              <a:off x="930" y="3067"/>
              <a:ext cx="1179" cy="1"/>
            </a:xfrm>
            <a:custGeom>
              <a:avLst/>
              <a:gdLst>
                <a:gd name="T0" fmla="*/ 0 w 1179"/>
                <a:gd name="T1" fmla="*/ 0 h 1"/>
                <a:gd name="T2" fmla="*/ 1179 w 1179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79" h="1">
                  <a:moveTo>
                    <a:pt x="0" y="0"/>
                  </a:moveTo>
                  <a:cubicBezTo>
                    <a:pt x="491" y="0"/>
                    <a:pt x="983" y="0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02" name="Freeform 10"/>
            <p:cNvSpPr>
              <a:spLocks/>
            </p:cNvSpPr>
            <p:nvPr/>
          </p:nvSpPr>
          <p:spPr bwMode="auto">
            <a:xfrm>
              <a:off x="900" y="2780"/>
              <a:ext cx="1272" cy="242"/>
            </a:xfrm>
            <a:custGeom>
              <a:avLst/>
              <a:gdLst>
                <a:gd name="T0" fmla="*/ 30 w 1272"/>
                <a:gd name="T1" fmla="*/ 242 h 242"/>
                <a:gd name="T2" fmla="*/ 30 w 1272"/>
                <a:gd name="T3" fmla="*/ 196 h 242"/>
                <a:gd name="T4" fmla="*/ 211 w 1272"/>
                <a:gd name="T5" fmla="*/ 106 h 242"/>
                <a:gd name="T6" fmla="*/ 483 w 1272"/>
                <a:gd name="T7" fmla="*/ 15 h 242"/>
                <a:gd name="T8" fmla="*/ 846 w 1272"/>
                <a:gd name="T9" fmla="*/ 15 h 242"/>
                <a:gd name="T10" fmla="*/ 1099 w 1272"/>
                <a:gd name="T11" fmla="*/ 93 h 242"/>
                <a:gd name="T12" fmla="*/ 1272 w 1272"/>
                <a:gd name="T13" fmla="*/ 19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2" h="242">
                  <a:moveTo>
                    <a:pt x="30" y="242"/>
                  </a:moveTo>
                  <a:cubicBezTo>
                    <a:pt x="15" y="230"/>
                    <a:pt x="0" y="219"/>
                    <a:pt x="30" y="196"/>
                  </a:cubicBezTo>
                  <a:cubicBezTo>
                    <a:pt x="60" y="173"/>
                    <a:pt x="136" y="136"/>
                    <a:pt x="211" y="106"/>
                  </a:cubicBezTo>
                  <a:cubicBezTo>
                    <a:pt x="286" y="76"/>
                    <a:pt x="377" y="30"/>
                    <a:pt x="483" y="15"/>
                  </a:cubicBezTo>
                  <a:cubicBezTo>
                    <a:pt x="589" y="0"/>
                    <a:pt x="743" y="2"/>
                    <a:pt x="846" y="15"/>
                  </a:cubicBezTo>
                  <a:cubicBezTo>
                    <a:pt x="949" y="28"/>
                    <a:pt x="1028" y="63"/>
                    <a:pt x="1099" y="93"/>
                  </a:cubicBezTo>
                  <a:cubicBezTo>
                    <a:pt x="1170" y="123"/>
                    <a:pt x="1236" y="175"/>
                    <a:pt x="1272" y="19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03" name="Freeform 11"/>
            <p:cNvSpPr>
              <a:spLocks/>
            </p:cNvSpPr>
            <p:nvPr/>
          </p:nvSpPr>
          <p:spPr bwMode="auto">
            <a:xfrm>
              <a:off x="909" y="3143"/>
              <a:ext cx="1269" cy="242"/>
            </a:xfrm>
            <a:custGeom>
              <a:avLst/>
              <a:gdLst>
                <a:gd name="T0" fmla="*/ 1239 w 1269"/>
                <a:gd name="T1" fmla="*/ 0 h 242"/>
                <a:gd name="T2" fmla="*/ 1239 w 1269"/>
                <a:gd name="T3" fmla="*/ 46 h 242"/>
                <a:gd name="T4" fmla="*/ 1058 w 1269"/>
                <a:gd name="T5" fmla="*/ 136 h 242"/>
                <a:gd name="T6" fmla="*/ 786 w 1269"/>
                <a:gd name="T7" fmla="*/ 227 h 242"/>
                <a:gd name="T8" fmla="*/ 423 w 1269"/>
                <a:gd name="T9" fmla="*/ 227 h 242"/>
                <a:gd name="T10" fmla="*/ 170 w 1269"/>
                <a:gd name="T11" fmla="*/ 149 h 242"/>
                <a:gd name="T12" fmla="*/ 0 w 1269"/>
                <a:gd name="T13" fmla="*/ 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9" h="242">
                  <a:moveTo>
                    <a:pt x="1239" y="0"/>
                  </a:moveTo>
                  <a:cubicBezTo>
                    <a:pt x="1254" y="12"/>
                    <a:pt x="1269" y="23"/>
                    <a:pt x="1239" y="46"/>
                  </a:cubicBezTo>
                  <a:cubicBezTo>
                    <a:pt x="1209" y="69"/>
                    <a:pt x="1133" y="106"/>
                    <a:pt x="1058" y="136"/>
                  </a:cubicBezTo>
                  <a:cubicBezTo>
                    <a:pt x="983" y="166"/>
                    <a:pt x="892" y="212"/>
                    <a:pt x="786" y="227"/>
                  </a:cubicBezTo>
                  <a:cubicBezTo>
                    <a:pt x="680" y="242"/>
                    <a:pt x="526" y="240"/>
                    <a:pt x="423" y="227"/>
                  </a:cubicBezTo>
                  <a:cubicBezTo>
                    <a:pt x="320" y="214"/>
                    <a:pt x="240" y="183"/>
                    <a:pt x="170" y="149"/>
                  </a:cubicBezTo>
                  <a:cubicBezTo>
                    <a:pt x="100" y="115"/>
                    <a:pt x="35" y="48"/>
                    <a:pt x="0" y="22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04" name="Freeform 12"/>
            <p:cNvSpPr>
              <a:spLocks/>
            </p:cNvSpPr>
            <p:nvPr/>
          </p:nvSpPr>
          <p:spPr bwMode="auto">
            <a:xfrm>
              <a:off x="884" y="2371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05" name="Freeform 13"/>
            <p:cNvSpPr>
              <a:spLocks/>
            </p:cNvSpPr>
            <p:nvPr/>
          </p:nvSpPr>
          <p:spPr bwMode="auto">
            <a:xfrm rot="10800000">
              <a:off x="839" y="3249"/>
              <a:ext cx="1360" cy="514"/>
            </a:xfrm>
            <a:custGeom>
              <a:avLst/>
              <a:gdLst>
                <a:gd name="T0" fmla="*/ 0 w 1360"/>
                <a:gd name="T1" fmla="*/ 514 h 514"/>
                <a:gd name="T2" fmla="*/ 227 w 1360"/>
                <a:gd name="T3" fmla="*/ 197 h 514"/>
                <a:gd name="T4" fmla="*/ 539 w 1360"/>
                <a:gd name="T5" fmla="*/ 23 h 514"/>
                <a:gd name="T6" fmla="*/ 913 w 1360"/>
                <a:gd name="T7" fmla="*/ 58 h 514"/>
                <a:gd name="T8" fmla="*/ 1179 w 1360"/>
                <a:gd name="T9" fmla="*/ 243 h 514"/>
                <a:gd name="T10" fmla="*/ 1360 w 1360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514">
                  <a:moveTo>
                    <a:pt x="0" y="514"/>
                  </a:moveTo>
                  <a:cubicBezTo>
                    <a:pt x="68" y="396"/>
                    <a:pt x="137" y="279"/>
                    <a:pt x="227" y="197"/>
                  </a:cubicBezTo>
                  <a:cubicBezTo>
                    <a:pt x="317" y="115"/>
                    <a:pt x="425" y="46"/>
                    <a:pt x="539" y="23"/>
                  </a:cubicBezTo>
                  <a:cubicBezTo>
                    <a:pt x="653" y="0"/>
                    <a:pt x="806" y="21"/>
                    <a:pt x="913" y="58"/>
                  </a:cubicBezTo>
                  <a:cubicBezTo>
                    <a:pt x="1020" y="95"/>
                    <a:pt x="1105" y="167"/>
                    <a:pt x="1179" y="243"/>
                  </a:cubicBezTo>
                  <a:cubicBezTo>
                    <a:pt x="1253" y="319"/>
                    <a:pt x="1311" y="416"/>
                    <a:pt x="1360" y="51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264217" name="Group 25"/>
          <p:cNvGrpSpPr>
            <a:grpSpLocks/>
          </p:cNvGrpSpPr>
          <p:nvPr/>
        </p:nvGrpSpPr>
        <p:grpSpPr bwMode="auto">
          <a:xfrm>
            <a:off x="5581650" y="3500438"/>
            <a:ext cx="1582738" cy="2519362"/>
            <a:chOff x="3516" y="2364"/>
            <a:chExt cx="997" cy="1587"/>
          </a:xfrm>
        </p:grpSpPr>
        <p:sp>
          <p:nvSpPr>
            <p:cNvPr id="6154" name="Rectangle 14"/>
            <p:cNvSpPr>
              <a:spLocks noChangeArrowheads="1"/>
            </p:cNvSpPr>
            <p:nvPr/>
          </p:nvSpPr>
          <p:spPr bwMode="auto">
            <a:xfrm>
              <a:off x="3516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+</a:t>
              </a:r>
            </a:p>
          </p:txBody>
        </p:sp>
        <p:sp>
          <p:nvSpPr>
            <p:cNvPr id="6155" name="Rectangle 15"/>
            <p:cNvSpPr>
              <a:spLocks noChangeArrowheads="1"/>
            </p:cNvSpPr>
            <p:nvPr/>
          </p:nvSpPr>
          <p:spPr bwMode="auto">
            <a:xfrm>
              <a:off x="4377" y="2364"/>
              <a:ext cx="136" cy="158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cs-CZ" altLang="cs-CZ" sz="2000">
                  <a:solidFill>
                    <a:schemeClr val="bg2"/>
                  </a:solidFill>
                  <a:effectLst/>
                </a:rPr>
                <a:t>-</a:t>
              </a:r>
            </a:p>
          </p:txBody>
        </p:sp>
        <p:sp>
          <p:nvSpPr>
            <p:cNvPr id="264208" name="Line 16"/>
            <p:cNvSpPr>
              <a:spLocks noChangeShapeType="1"/>
            </p:cNvSpPr>
            <p:nvPr/>
          </p:nvSpPr>
          <p:spPr bwMode="auto">
            <a:xfrm>
              <a:off x="3651" y="256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09" name="Line 17"/>
            <p:cNvSpPr>
              <a:spLocks noChangeShapeType="1"/>
            </p:cNvSpPr>
            <p:nvPr/>
          </p:nvSpPr>
          <p:spPr bwMode="auto">
            <a:xfrm>
              <a:off x="3651" y="2750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0" name="Line 18"/>
            <p:cNvSpPr>
              <a:spLocks noChangeShapeType="1"/>
            </p:cNvSpPr>
            <p:nvPr/>
          </p:nvSpPr>
          <p:spPr bwMode="auto">
            <a:xfrm>
              <a:off x="3651" y="2931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1" name="Line 19"/>
            <p:cNvSpPr>
              <a:spLocks noChangeShapeType="1"/>
            </p:cNvSpPr>
            <p:nvPr/>
          </p:nvSpPr>
          <p:spPr bwMode="auto">
            <a:xfrm>
              <a:off x="3651" y="3113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2" name="Line 20"/>
            <p:cNvSpPr>
              <a:spLocks noChangeShapeType="1"/>
            </p:cNvSpPr>
            <p:nvPr/>
          </p:nvSpPr>
          <p:spPr bwMode="auto">
            <a:xfrm>
              <a:off x="3651" y="3294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3" name="Line 21"/>
            <p:cNvSpPr>
              <a:spLocks noChangeShapeType="1"/>
            </p:cNvSpPr>
            <p:nvPr/>
          </p:nvSpPr>
          <p:spPr bwMode="auto">
            <a:xfrm>
              <a:off x="3651" y="3475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4" name="Line 22"/>
            <p:cNvSpPr>
              <a:spLocks noChangeShapeType="1"/>
            </p:cNvSpPr>
            <p:nvPr/>
          </p:nvSpPr>
          <p:spPr bwMode="auto">
            <a:xfrm>
              <a:off x="3651" y="3657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64215" name="Line 23"/>
            <p:cNvSpPr>
              <a:spLocks noChangeShapeType="1"/>
            </p:cNvSpPr>
            <p:nvPr/>
          </p:nvSpPr>
          <p:spPr bwMode="auto">
            <a:xfrm>
              <a:off x="3651" y="3838"/>
              <a:ext cx="7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64218" name="Text Box 26"/>
          <p:cNvSpPr txBox="1">
            <a:spLocks noChangeArrowheads="1"/>
          </p:cNvSpPr>
          <p:nvPr/>
        </p:nvSpPr>
        <p:spPr bwMode="auto">
          <a:xfrm>
            <a:off x="1295400" y="6165850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  <a:hlinkClick r:id="rId2"/>
              </a:rPr>
              <a:t>nehomogenní pole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4219" name="Text Box 27"/>
          <p:cNvSpPr txBox="1">
            <a:spLocks noChangeArrowheads="1"/>
          </p:cNvSpPr>
          <p:nvPr/>
        </p:nvSpPr>
        <p:spPr bwMode="auto">
          <a:xfrm>
            <a:off x="5327650" y="623728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homogenní pole</a:t>
            </a:r>
          </a:p>
        </p:txBody>
      </p:sp>
      <p:sp>
        <p:nvSpPr>
          <p:cNvPr id="264220" name="Line 28"/>
          <p:cNvSpPr>
            <a:spLocks noChangeShapeType="1"/>
          </p:cNvSpPr>
          <p:nvPr/>
        </p:nvSpPr>
        <p:spPr bwMode="auto">
          <a:xfrm flipV="1">
            <a:off x="2627313" y="3429000"/>
            <a:ext cx="720725" cy="431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arrow" w="sm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4221" name="Rectangle 29"/>
          <p:cNvSpPr>
            <a:spLocks noChangeArrowheads="1"/>
          </p:cNvSpPr>
          <p:nvPr/>
        </p:nvSpPr>
        <p:spPr bwMode="auto">
          <a:xfrm>
            <a:off x="3348038" y="3429000"/>
            <a:ext cx="1295400" cy="504825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dash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siločáry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  <p:bldP spid="2642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00" y="188913"/>
            <a:ext cx="5400675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za sebou </a:t>
            </a:r>
            <a:endParaRPr lang="cs-CZ" sz="40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6227763" y="1557338"/>
          <a:ext cx="122396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7" name="Rovnice" r:id="rId3" imgW="596900" imgH="431800" progId="Equation.3">
                  <p:embed/>
                </p:oleObj>
              </mc:Choice>
              <mc:Fallback>
                <p:oleObj name="Rovnice" r:id="rId3" imgW="596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557338"/>
                        <a:ext cx="1223962" cy="887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3" name="Object 5"/>
          <p:cNvGraphicFramePr>
            <a:graphicFrameLocks noChangeAspect="1"/>
          </p:cNvGraphicFramePr>
          <p:nvPr/>
        </p:nvGraphicFramePr>
        <p:xfrm>
          <a:off x="6877050" y="2708275"/>
          <a:ext cx="20875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8" name="Rovnice" r:id="rId5" imgW="761669" imgH="215806" progId="Equation.3">
                  <p:embed/>
                </p:oleObj>
              </mc:Choice>
              <mc:Fallback>
                <p:oleObj name="Rovnice" r:id="rId5" imgW="761669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708275"/>
                        <a:ext cx="2087563" cy="595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3419475" y="2781300"/>
            <a:ext cx="331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celkového napětí</a:t>
            </a:r>
          </a:p>
        </p:txBody>
      </p:sp>
      <p:graphicFrame>
        <p:nvGraphicFramePr>
          <p:cNvPr id="304136" name="Object 8"/>
          <p:cNvGraphicFramePr>
            <a:graphicFrameLocks noChangeAspect="1"/>
          </p:cNvGraphicFramePr>
          <p:nvPr/>
        </p:nvGraphicFramePr>
        <p:xfrm>
          <a:off x="5889625" y="4221163"/>
          <a:ext cx="3074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9" name="Rovnice" r:id="rId7" imgW="1231366" imgH="215806" progId="Equation.3">
                  <p:embed/>
                </p:oleObj>
              </mc:Choice>
              <mc:Fallback>
                <p:oleObj name="Rovnice" r:id="rId7" imgW="1231366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4221163"/>
                        <a:ext cx="3074988" cy="539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4137" name="Group 9"/>
          <p:cNvGrpSpPr>
            <a:grpSpLocks/>
          </p:cNvGrpSpPr>
          <p:nvPr/>
        </p:nvGrpSpPr>
        <p:grpSpPr bwMode="auto">
          <a:xfrm>
            <a:off x="179388" y="260350"/>
            <a:ext cx="3022600" cy="3309938"/>
            <a:chOff x="113" y="164"/>
            <a:chExt cx="1904" cy="2085"/>
          </a:xfrm>
        </p:grpSpPr>
        <p:sp>
          <p:nvSpPr>
            <p:cNvPr id="304138" name="Rectangle 10"/>
            <p:cNvSpPr>
              <a:spLocks noChangeArrowheads="1"/>
            </p:cNvSpPr>
            <p:nvPr/>
          </p:nvSpPr>
          <p:spPr bwMode="auto">
            <a:xfrm>
              <a:off x="747" y="1002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4139" name="Rectangle 11"/>
            <p:cNvSpPr>
              <a:spLocks noChangeArrowheads="1"/>
            </p:cNvSpPr>
            <p:nvPr/>
          </p:nvSpPr>
          <p:spPr bwMode="auto">
            <a:xfrm>
              <a:off x="747" y="412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024" name="Text Box 12"/>
            <p:cNvSpPr txBox="1">
              <a:spLocks noChangeArrowheads="1"/>
            </p:cNvSpPr>
            <p:nvPr/>
          </p:nvSpPr>
          <p:spPr bwMode="auto">
            <a:xfrm>
              <a:off x="758" y="571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025" name="Rectangle 13"/>
            <p:cNvSpPr>
              <a:spLocks noChangeArrowheads="1"/>
            </p:cNvSpPr>
            <p:nvPr/>
          </p:nvSpPr>
          <p:spPr bwMode="auto">
            <a:xfrm rot="5400000">
              <a:off x="1257" y="-335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026" name="Text Box 14"/>
            <p:cNvSpPr txBox="1">
              <a:spLocks noChangeArrowheads="1"/>
            </p:cNvSpPr>
            <p:nvPr/>
          </p:nvSpPr>
          <p:spPr bwMode="auto">
            <a:xfrm>
              <a:off x="1819" y="1373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143" name="Line 15"/>
            <p:cNvSpPr>
              <a:spLocks noChangeShapeType="1"/>
            </p:cNvSpPr>
            <p:nvPr/>
          </p:nvSpPr>
          <p:spPr bwMode="auto">
            <a:xfrm rot="5400000">
              <a:off x="-490" y="1184"/>
              <a:ext cx="15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028" name="Text Box 16"/>
            <p:cNvSpPr txBox="1">
              <a:spLocks noChangeArrowheads="1"/>
            </p:cNvSpPr>
            <p:nvPr/>
          </p:nvSpPr>
          <p:spPr bwMode="auto">
            <a:xfrm>
              <a:off x="113" y="104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3029" name="Text Box 17"/>
            <p:cNvSpPr txBox="1">
              <a:spLocks noChangeArrowheads="1"/>
            </p:cNvSpPr>
            <p:nvPr/>
          </p:nvSpPr>
          <p:spPr bwMode="auto">
            <a:xfrm>
              <a:off x="758" y="1373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3030" name="Text Box 18"/>
            <p:cNvSpPr txBox="1">
              <a:spLocks noChangeArrowheads="1"/>
            </p:cNvSpPr>
            <p:nvPr/>
          </p:nvSpPr>
          <p:spPr bwMode="auto">
            <a:xfrm>
              <a:off x="1819" y="571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31" name="Text Box 19"/>
            <p:cNvSpPr txBox="1">
              <a:spLocks noChangeArrowheads="1"/>
            </p:cNvSpPr>
            <p:nvPr/>
          </p:nvSpPr>
          <p:spPr bwMode="auto">
            <a:xfrm>
              <a:off x="1087" y="561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43032" name="Text Box 20"/>
            <p:cNvSpPr txBox="1">
              <a:spLocks noChangeArrowheads="1"/>
            </p:cNvSpPr>
            <p:nvPr/>
          </p:nvSpPr>
          <p:spPr bwMode="auto">
            <a:xfrm>
              <a:off x="1077" y="1363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  <p:sp>
          <p:nvSpPr>
            <p:cNvPr id="43033" name="Text Box 21"/>
            <p:cNvSpPr txBox="1">
              <a:spLocks noChangeArrowheads="1"/>
            </p:cNvSpPr>
            <p:nvPr/>
          </p:nvSpPr>
          <p:spPr bwMode="auto">
            <a:xfrm>
              <a:off x="1465" y="59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43034" name="Text Box 22"/>
            <p:cNvSpPr txBox="1">
              <a:spLocks noChangeArrowheads="1"/>
            </p:cNvSpPr>
            <p:nvPr/>
          </p:nvSpPr>
          <p:spPr bwMode="auto">
            <a:xfrm>
              <a:off x="1450" y="1365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  <p:sp>
          <p:nvSpPr>
            <p:cNvPr id="43035" name="Rectangle 23"/>
            <p:cNvSpPr>
              <a:spLocks noChangeArrowheads="1"/>
            </p:cNvSpPr>
            <p:nvPr/>
          </p:nvSpPr>
          <p:spPr bwMode="auto">
            <a:xfrm rot="5400000">
              <a:off x="1257" y="1501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04152" name="Line 24"/>
            <p:cNvSpPr>
              <a:spLocks noChangeShapeType="1"/>
            </p:cNvSpPr>
            <p:nvPr/>
          </p:nvSpPr>
          <p:spPr bwMode="auto">
            <a:xfrm rot="5400000">
              <a:off x="168" y="1524"/>
              <a:ext cx="8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4153" name="Line 25"/>
            <p:cNvSpPr>
              <a:spLocks noChangeShapeType="1"/>
            </p:cNvSpPr>
            <p:nvPr/>
          </p:nvSpPr>
          <p:spPr bwMode="auto">
            <a:xfrm rot="5400000">
              <a:off x="349" y="663"/>
              <a:ext cx="49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038" name="Text Box 26"/>
            <p:cNvSpPr txBox="1">
              <a:spLocks noChangeArrowheads="1"/>
            </p:cNvSpPr>
            <p:nvPr/>
          </p:nvSpPr>
          <p:spPr bwMode="auto">
            <a:xfrm>
              <a:off x="401" y="133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3039" name="Text Box 27"/>
            <p:cNvSpPr txBox="1">
              <a:spLocks noChangeArrowheads="1"/>
            </p:cNvSpPr>
            <p:nvPr/>
          </p:nvSpPr>
          <p:spPr bwMode="auto">
            <a:xfrm>
              <a:off x="401" y="47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  <a:endPara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4156" name="Text Box 28"/>
          <p:cNvSpPr txBox="1">
            <a:spLocks noChangeArrowheads="1"/>
          </p:cNvSpPr>
          <p:nvPr/>
        </p:nvSpPr>
        <p:spPr bwMode="auto">
          <a:xfrm>
            <a:off x="3419475" y="1125538"/>
            <a:ext cx="5183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Vyjádření poměru intenzity elektrického pole obou látek:</a:t>
            </a:r>
          </a:p>
        </p:txBody>
      </p:sp>
      <p:sp>
        <p:nvSpPr>
          <p:cNvPr id="304157" name="Text Box 29"/>
          <p:cNvSpPr txBox="1">
            <a:spLocks noChangeArrowheads="1"/>
          </p:cNvSpPr>
          <p:nvPr/>
        </p:nvSpPr>
        <p:spPr bwMode="auto">
          <a:xfrm>
            <a:off x="107950" y="3789363"/>
            <a:ext cx="777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Vyjádření celkového napětí pomocí intenzity elektrického pole </a:t>
            </a:r>
          </a:p>
        </p:txBody>
      </p:sp>
      <p:sp>
        <p:nvSpPr>
          <p:cNvPr id="304159" name="Text Box 31"/>
          <p:cNvSpPr txBox="1">
            <a:spLocks noChangeArrowheads="1"/>
          </p:cNvSpPr>
          <p:nvPr/>
        </p:nvSpPr>
        <p:spPr bwMode="auto">
          <a:xfrm>
            <a:off x="107950" y="4941888"/>
            <a:ext cx="8856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rovnici jsou dvě neznámé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Intenzitu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lze vyjádřit z poměru relativní permitivity: </a:t>
            </a:r>
          </a:p>
        </p:txBody>
      </p:sp>
      <p:graphicFrame>
        <p:nvGraphicFramePr>
          <p:cNvPr id="304160" name="Object 32"/>
          <p:cNvGraphicFramePr>
            <a:graphicFrameLocks noChangeAspect="1"/>
          </p:cNvGraphicFramePr>
          <p:nvPr/>
        </p:nvGraphicFramePr>
        <p:xfrm>
          <a:off x="2771775" y="5494338"/>
          <a:ext cx="166687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0" name="Rovnice" r:id="rId9" imgW="812447" imgH="431613" progId="Equation.3">
                  <p:embed/>
                </p:oleObj>
              </mc:Choice>
              <mc:Fallback>
                <p:oleObj name="Rovnice" r:id="rId9" imgW="812447" imgH="431613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494338"/>
                        <a:ext cx="1666875" cy="887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61" name="Text Box 33"/>
          <p:cNvSpPr txBox="1">
            <a:spLocks noChangeArrowheads="1"/>
          </p:cNvSpPr>
          <p:nvPr/>
        </p:nvSpPr>
        <p:spPr bwMode="auto">
          <a:xfrm>
            <a:off x="5975350" y="5408613"/>
            <a:ext cx="183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dosazení:</a:t>
            </a:r>
          </a:p>
        </p:txBody>
      </p:sp>
      <p:graphicFrame>
        <p:nvGraphicFramePr>
          <p:cNvPr id="304162" name="Object 34"/>
          <p:cNvGraphicFramePr>
            <a:graphicFrameLocks noChangeAspect="1"/>
          </p:cNvGraphicFramePr>
          <p:nvPr/>
        </p:nvGraphicFramePr>
        <p:xfrm>
          <a:off x="5724525" y="5838825"/>
          <a:ext cx="32639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" name="Rovnice" r:id="rId11" imgW="1562100" imgH="431800" progId="Equation.3">
                  <p:embed/>
                </p:oleObj>
              </mc:Choice>
              <mc:Fallback>
                <p:oleObj name="Rovnice" r:id="rId11" imgW="1562100" imgH="4318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838825"/>
                        <a:ext cx="3263900" cy="903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00" y="188913"/>
            <a:ext cx="5400675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za sebou </a:t>
            </a:r>
            <a:endParaRPr lang="cs-CZ" sz="40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05159" name="Group 7"/>
          <p:cNvGrpSpPr>
            <a:grpSpLocks/>
          </p:cNvGrpSpPr>
          <p:nvPr/>
        </p:nvGrpSpPr>
        <p:grpSpPr bwMode="auto">
          <a:xfrm>
            <a:off x="179388" y="260350"/>
            <a:ext cx="3036888" cy="3309938"/>
            <a:chOff x="113" y="164"/>
            <a:chExt cx="1913" cy="2085"/>
          </a:xfrm>
        </p:grpSpPr>
        <p:sp>
          <p:nvSpPr>
            <p:cNvPr id="305160" name="Rectangle 8"/>
            <p:cNvSpPr>
              <a:spLocks noChangeArrowheads="1"/>
            </p:cNvSpPr>
            <p:nvPr/>
          </p:nvSpPr>
          <p:spPr bwMode="auto">
            <a:xfrm>
              <a:off x="747" y="1002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5161" name="Rectangle 9"/>
            <p:cNvSpPr>
              <a:spLocks noChangeArrowheads="1"/>
            </p:cNvSpPr>
            <p:nvPr/>
          </p:nvSpPr>
          <p:spPr bwMode="auto">
            <a:xfrm>
              <a:off x="747" y="412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48" name="Text Box 10"/>
            <p:cNvSpPr txBox="1">
              <a:spLocks noChangeArrowheads="1"/>
            </p:cNvSpPr>
            <p:nvPr/>
          </p:nvSpPr>
          <p:spPr bwMode="auto">
            <a:xfrm>
              <a:off x="758" y="571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4049" name="Rectangle 11"/>
            <p:cNvSpPr>
              <a:spLocks noChangeArrowheads="1"/>
            </p:cNvSpPr>
            <p:nvPr/>
          </p:nvSpPr>
          <p:spPr bwMode="auto">
            <a:xfrm rot="5400000">
              <a:off x="1257" y="-335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050" name="Text Box 12"/>
            <p:cNvSpPr txBox="1">
              <a:spLocks noChangeArrowheads="1"/>
            </p:cNvSpPr>
            <p:nvPr/>
          </p:nvSpPr>
          <p:spPr bwMode="auto">
            <a:xfrm>
              <a:off x="1819" y="1373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5165" name="Line 13"/>
            <p:cNvSpPr>
              <a:spLocks noChangeShapeType="1"/>
            </p:cNvSpPr>
            <p:nvPr/>
          </p:nvSpPr>
          <p:spPr bwMode="auto">
            <a:xfrm rot="5400000">
              <a:off x="-477" y="1184"/>
              <a:ext cx="15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52" name="Text Box 14"/>
            <p:cNvSpPr txBox="1">
              <a:spLocks noChangeArrowheads="1"/>
            </p:cNvSpPr>
            <p:nvPr/>
          </p:nvSpPr>
          <p:spPr bwMode="auto">
            <a:xfrm>
              <a:off x="113" y="104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4053" name="Text Box 15"/>
            <p:cNvSpPr txBox="1">
              <a:spLocks noChangeArrowheads="1"/>
            </p:cNvSpPr>
            <p:nvPr/>
          </p:nvSpPr>
          <p:spPr bwMode="auto">
            <a:xfrm>
              <a:off x="758" y="1373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4054" name="Text Box 16"/>
            <p:cNvSpPr txBox="1">
              <a:spLocks noChangeArrowheads="1"/>
            </p:cNvSpPr>
            <p:nvPr/>
          </p:nvSpPr>
          <p:spPr bwMode="auto">
            <a:xfrm>
              <a:off x="1819" y="571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055" name="Text Box 17"/>
            <p:cNvSpPr txBox="1">
              <a:spLocks noChangeArrowheads="1"/>
            </p:cNvSpPr>
            <p:nvPr/>
          </p:nvSpPr>
          <p:spPr bwMode="auto">
            <a:xfrm>
              <a:off x="1087" y="561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44056" name="Text Box 18"/>
            <p:cNvSpPr txBox="1">
              <a:spLocks noChangeArrowheads="1"/>
            </p:cNvSpPr>
            <p:nvPr/>
          </p:nvSpPr>
          <p:spPr bwMode="auto">
            <a:xfrm>
              <a:off x="1077" y="1363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  <p:sp>
          <p:nvSpPr>
            <p:cNvPr id="44057" name="Text Box 19"/>
            <p:cNvSpPr txBox="1">
              <a:spLocks noChangeArrowheads="1"/>
            </p:cNvSpPr>
            <p:nvPr/>
          </p:nvSpPr>
          <p:spPr bwMode="auto">
            <a:xfrm>
              <a:off x="1465" y="59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44058" name="Text Box 20"/>
            <p:cNvSpPr txBox="1">
              <a:spLocks noChangeArrowheads="1"/>
            </p:cNvSpPr>
            <p:nvPr/>
          </p:nvSpPr>
          <p:spPr bwMode="auto">
            <a:xfrm>
              <a:off x="1450" y="1365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  <p:sp>
          <p:nvSpPr>
            <p:cNvPr id="44059" name="Rectangle 21"/>
            <p:cNvSpPr>
              <a:spLocks noChangeArrowheads="1"/>
            </p:cNvSpPr>
            <p:nvPr/>
          </p:nvSpPr>
          <p:spPr bwMode="auto">
            <a:xfrm rot="5400000">
              <a:off x="1278" y="1501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05174" name="Line 22"/>
            <p:cNvSpPr>
              <a:spLocks noChangeShapeType="1"/>
            </p:cNvSpPr>
            <p:nvPr/>
          </p:nvSpPr>
          <p:spPr bwMode="auto">
            <a:xfrm rot="5400000">
              <a:off x="181" y="1524"/>
              <a:ext cx="8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5175" name="Line 23"/>
            <p:cNvSpPr>
              <a:spLocks noChangeShapeType="1"/>
            </p:cNvSpPr>
            <p:nvPr/>
          </p:nvSpPr>
          <p:spPr bwMode="auto">
            <a:xfrm rot="5400000">
              <a:off x="362" y="663"/>
              <a:ext cx="49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62" name="Text Box 24"/>
            <p:cNvSpPr txBox="1">
              <a:spLocks noChangeArrowheads="1"/>
            </p:cNvSpPr>
            <p:nvPr/>
          </p:nvSpPr>
          <p:spPr bwMode="auto">
            <a:xfrm>
              <a:off x="401" y="133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4063" name="Text Box 25"/>
            <p:cNvSpPr txBox="1">
              <a:spLocks noChangeArrowheads="1"/>
            </p:cNvSpPr>
            <p:nvPr/>
          </p:nvSpPr>
          <p:spPr bwMode="auto">
            <a:xfrm>
              <a:off x="401" y="47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  <a:endPara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5182" name="Text Box 30"/>
          <p:cNvSpPr txBox="1">
            <a:spLocks noChangeArrowheads="1"/>
          </p:cNvSpPr>
          <p:nvPr/>
        </p:nvSpPr>
        <p:spPr bwMode="auto">
          <a:xfrm>
            <a:off x="3635375" y="1196975"/>
            <a:ext cx="4176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rovnici je jedna neznámá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</p:txBody>
      </p:sp>
      <p:graphicFrame>
        <p:nvGraphicFramePr>
          <p:cNvPr id="305183" name="Object 31"/>
          <p:cNvGraphicFramePr>
            <a:graphicFrameLocks noChangeAspect="1"/>
          </p:cNvGraphicFramePr>
          <p:nvPr/>
        </p:nvGraphicFramePr>
        <p:xfrm>
          <a:off x="6516688" y="1700213"/>
          <a:ext cx="21193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6" name="Rovnice" r:id="rId3" imgW="1117115" imgH="622030" progId="Equation.3">
                  <p:embed/>
                </p:oleObj>
              </mc:Choice>
              <mc:Fallback>
                <p:oleObj name="Rovnice" r:id="rId3" imgW="1117115" imgH="62203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700213"/>
                        <a:ext cx="2119312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85" name="Text Box 33"/>
          <p:cNvSpPr txBox="1">
            <a:spLocks noChangeArrowheads="1"/>
          </p:cNvSpPr>
          <p:nvPr/>
        </p:nvSpPr>
        <p:spPr bwMode="auto">
          <a:xfrm>
            <a:off x="3708400" y="3068638"/>
            <a:ext cx="4967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Intenzitu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lze určit z poměru relativní permitivity: </a:t>
            </a:r>
          </a:p>
        </p:txBody>
      </p:sp>
      <p:graphicFrame>
        <p:nvGraphicFramePr>
          <p:cNvPr id="305186" name="Object 34"/>
          <p:cNvGraphicFramePr>
            <a:graphicFrameLocks noChangeAspect="1"/>
          </p:cNvGraphicFramePr>
          <p:nvPr/>
        </p:nvGraphicFramePr>
        <p:xfrm>
          <a:off x="5364163" y="3478213"/>
          <a:ext cx="166687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7" name="Rovnice" r:id="rId5" imgW="812447" imgH="431613" progId="Equation.3">
                  <p:embed/>
                </p:oleObj>
              </mc:Choice>
              <mc:Fallback>
                <p:oleObj name="Rovnice" r:id="rId5" imgW="812447" imgH="431613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478213"/>
                        <a:ext cx="1666875" cy="887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87" name="Text Box 35"/>
          <p:cNvSpPr txBox="1">
            <a:spLocks noChangeArrowheads="1"/>
          </p:cNvSpPr>
          <p:nvPr/>
        </p:nvSpPr>
        <p:spPr bwMode="auto">
          <a:xfrm>
            <a:off x="250825" y="4652963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Pro obě dielektrika musí platit:</a:t>
            </a:r>
          </a:p>
        </p:txBody>
      </p:sp>
      <p:graphicFrame>
        <p:nvGraphicFramePr>
          <p:cNvPr id="305188" name="Object 36"/>
          <p:cNvGraphicFramePr>
            <a:graphicFrameLocks noChangeAspect="1"/>
          </p:cNvGraphicFramePr>
          <p:nvPr/>
        </p:nvGraphicFramePr>
        <p:xfrm>
          <a:off x="4140200" y="4652963"/>
          <a:ext cx="15240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8" name="Rovnice" r:id="rId7" imgW="533169" imgH="241195" progId="Equation.3">
                  <p:embed/>
                </p:oleObj>
              </mc:Choice>
              <mc:Fallback>
                <p:oleObj name="Rovnice" r:id="rId7" imgW="533169" imgH="241195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652963"/>
                        <a:ext cx="1524000" cy="690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89" name="Object 37"/>
          <p:cNvGraphicFramePr>
            <a:graphicFrameLocks noChangeAspect="1"/>
          </p:cNvGraphicFramePr>
          <p:nvPr/>
        </p:nvGraphicFramePr>
        <p:xfrm>
          <a:off x="5813425" y="4652963"/>
          <a:ext cx="16335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9" name="Rovnice" r:id="rId9" imgW="571252" imgH="241195" progId="Equation.3">
                  <p:embed/>
                </p:oleObj>
              </mc:Choice>
              <mc:Fallback>
                <p:oleObj name="Rovnice" r:id="rId9" imgW="571252" imgH="241195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4652963"/>
                        <a:ext cx="1633538" cy="690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90" name="Text Box 38"/>
          <p:cNvSpPr txBox="1">
            <a:spLocks noChangeArrowheads="1"/>
          </p:cNvSpPr>
          <p:nvPr/>
        </p:nvSpPr>
        <p:spPr bwMode="auto">
          <a:xfrm>
            <a:off x="250825" y="5876925"/>
            <a:ext cx="345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Napětí na dílčím izolantu:</a:t>
            </a:r>
          </a:p>
        </p:txBody>
      </p:sp>
      <p:graphicFrame>
        <p:nvGraphicFramePr>
          <p:cNvPr id="305191" name="Object 39"/>
          <p:cNvGraphicFramePr>
            <a:graphicFrameLocks noChangeAspect="1"/>
          </p:cNvGraphicFramePr>
          <p:nvPr/>
        </p:nvGraphicFramePr>
        <p:xfrm>
          <a:off x="3779838" y="5770563"/>
          <a:ext cx="1782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0" name="Rovnice" r:id="rId11" imgW="723586" imgH="215806" progId="Equation.3">
                  <p:embed/>
                </p:oleObj>
              </mc:Choice>
              <mc:Fallback>
                <p:oleObj name="Rovnice" r:id="rId11" imgW="723586" imgH="21580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770563"/>
                        <a:ext cx="1782762" cy="533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92" name="Object 40"/>
          <p:cNvGraphicFramePr>
            <a:graphicFrameLocks noChangeAspect="1"/>
          </p:cNvGraphicFramePr>
          <p:nvPr/>
        </p:nvGraphicFramePr>
        <p:xfrm>
          <a:off x="5778500" y="5734050"/>
          <a:ext cx="20161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1" name="Rovnice" r:id="rId13" imgW="774364" imgH="215806" progId="Equation.3">
                  <p:embed/>
                </p:oleObj>
              </mc:Choice>
              <mc:Fallback>
                <p:oleObj name="Rovnice" r:id="rId13" imgW="774364" imgH="215806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5734050"/>
                        <a:ext cx="2016125" cy="563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5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5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5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00" y="188913"/>
            <a:ext cx="5400675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Dielektrika za sebou </a:t>
            </a:r>
            <a:endParaRPr lang="cs-CZ" sz="40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06179" name="Group 3"/>
          <p:cNvGrpSpPr>
            <a:grpSpLocks/>
          </p:cNvGrpSpPr>
          <p:nvPr/>
        </p:nvGrpSpPr>
        <p:grpSpPr bwMode="auto">
          <a:xfrm>
            <a:off x="34925" y="260350"/>
            <a:ext cx="3022600" cy="3309938"/>
            <a:chOff x="113" y="164"/>
            <a:chExt cx="1904" cy="2085"/>
          </a:xfrm>
        </p:grpSpPr>
        <p:sp>
          <p:nvSpPr>
            <p:cNvPr id="306180" name="Rectangle 4"/>
            <p:cNvSpPr>
              <a:spLocks noChangeArrowheads="1"/>
            </p:cNvSpPr>
            <p:nvPr/>
          </p:nvSpPr>
          <p:spPr bwMode="auto">
            <a:xfrm>
              <a:off x="747" y="1002"/>
              <a:ext cx="1270" cy="9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6181" name="Rectangle 5"/>
            <p:cNvSpPr>
              <a:spLocks noChangeArrowheads="1"/>
            </p:cNvSpPr>
            <p:nvPr/>
          </p:nvSpPr>
          <p:spPr bwMode="auto">
            <a:xfrm>
              <a:off x="747" y="412"/>
              <a:ext cx="1270" cy="5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68" name="Text Box 6"/>
            <p:cNvSpPr txBox="1">
              <a:spLocks noChangeArrowheads="1"/>
            </p:cNvSpPr>
            <p:nvPr/>
          </p:nvSpPr>
          <p:spPr bwMode="auto">
            <a:xfrm>
              <a:off x="758" y="571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069" name="Rectangle 7"/>
            <p:cNvSpPr>
              <a:spLocks noChangeArrowheads="1"/>
            </p:cNvSpPr>
            <p:nvPr/>
          </p:nvSpPr>
          <p:spPr bwMode="auto">
            <a:xfrm rot="5400000">
              <a:off x="1257" y="-335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070" name="Text Box 8"/>
            <p:cNvSpPr txBox="1">
              <a:spLocks noChangeArrowheads="1"/>
            </p:cNvSpPr>
            <p:nvPr/>
          </p:nvSpPr>
          <p:spPr bwMode="auto">
            <a:xfrm>
              <a:off x="1819" y="1373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6185" name="Line 9"/>
            <p:cNvSpPr>
              <a:spLocks noChangeShapeType="1"/>
            </p:cNvSpPr>
            <p:nvPr/>
          </p:nvSpPr>
          <p:spPr bwMode="auto">
            <a:xfrm rot="5400000">
              <a:off x="-477" y="1184"/>
              <a:ext cx="15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72" name="Text Box 10"/>
            <p:cNvSpPr txBox="1">
              <a:spLocks noChangeArrowheads="1"/>
            </p:cNvSpPr>
            <p:nvPr/>
          </p:nvSpPr>
          <p:spPr bwMode="auto">
            <a:xfrm>
              <a:off x="113" y="104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5073" name="Text Box 11"/>
            <p:cNvSpPr txBox="1">
              <a:spLocks noChangeArrowheads="1"/>
            </p:cNvSpPr>
            <p:nvPr/>
          </p:nvSpPr>
          <p:spPr bwMode="auto">
            <a:xfrm>
              <a:off x="758" y="1373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5074" name="Text Box 12"/>
            <p:cNvSpPr txBox="1">
              <a:spLocks noChangeArrowheads="1"/>
            </p:cNvSpPr>
            <p:nvPr/>
          </p:nvSpPr>
          <p:spPr bwMode="auto">
            <a:xfrm>
              <a:off x="1819" y="571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</a:t>
              </a:r>
              <a:endPara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75" name="Text Box 13"/>
            <p:cNvSpPr txBox="1">
              <a:spLocks noChangeArrowheads="1"/>
            </p:cNvSpPr>
            <p:nvPr/>
          </p:nvSpPr>
          <p:spPr bwMode="auto">
            <a:xfrm>
              <a:off x="1087" y="561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r1</a:t>
              </a:r>
            </a:p>
          </p:txBody>
        </p:sp>
        <p:sp>
          <p:nvSpPr>
            <p:cNvPr id="45076" name="Text Box 14"/>
            <p:cNvSpPr txBox="1">
              <a:spLocks noChangeArrowheads="1"/>
            </p:cNvSpPr>
            <p:nvPr/>
          </p:nvSpPr>
          <p:spPr bwMode="auto">
            <a:xfrm>
              <a:off x="1077" y="1363"/>
              <a:ext cx="23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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r2</a:t>
              </a:r>
            </a:p>
          </p:txBody>
        </p:sp>
        <p:sp>
          <p:nvSpPr>
            <p:cNvPr id="45077" name="Text Box 15"/>
            <p:cNvSpPr txBox="1">
              <a:spLocks noChangeArrowheads="1"/>
            </p:cNvSpPr>
            <p:nvPr/>
          </p:nvSpPr>
          <p:spPr bwMode="auto">
            <a:xfrm>
              <a:off x="1465" y="594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45078" name="Text Box 16"/>
            <p:cNvSpPr txBox="1">
              <a:spLocks noChangeArrowheads="1"/>
            </p:cNvSpPr>
            <p:nvPr/>
          </p:nvSpPr>
          <p:spPr bwMode="auto">
            <a:xfrm>
              <a:off x="1450" y="1365"/>
              <a:ext cx="3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E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p2</a:t>
              </a:r>
            </a:p>
          </p:txBody>
        </p:sp>
        <p:sp>
          <p:nvSpPr>
            <p:cNvPr id="45079" name="Rectangle 17"/>
            <p:cNvSpPr>
              <a:spLocks noChangeArrowheads="1"/>
            </p:cNvSpPr>
            <p:nvPr/>
          </p:nvSpPr>
          <p:spPr bwMode="auto">
            <a:xfrm rot="5400000">
              <a:off x="1257" y="1501"/>
              <a:ext cx="249" cy="124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36000" tIns="36000" rIns="36000" bIns="36000" anchor="ctr"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endParaRPr lang="cs-CZ" altLang="cs-CZ" sz="2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06194" name="Line 18"/>
            <p:cNvSpPr>
              <a:spLocks noChangeShapeType="1"/>
            </p:cNvSpPr>
            <p:nvPr/>
          </p:nvSpPr>
          <p:spPr bwMode="auto">
            <a:xfrm rot="5400000">
              <a:off x="181" y="1524"/>
              <a:ext cx="8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06195" name="Line 19"/>
            <p:cNvSpPr>
              <a:spLocks noChangeShapeType="1"/>
            </p:cNvSpPr>
            <p:nvPr/>
          </p:nvSpPr>
          <p:spPr bwMode="auto">
            <a:xfrm rot="5400000">
              <a:off x="364" y="663"/>
              <a:ext cx="49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82" name="Text Box 20"/>
            <p:cNvSpPr txBox="1">
              <a:spLocks noChangeArrowheads="1"/>
            </p:cNvSpPr>
            <p:nvPr/>
          </p:nvSpPr>
          <p:spPr bwMode="auto">
            <a:xfrm>
              <a:off x="401" y="133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5083" name="Text Box 21"/>
            <p:cNvSpPr txBox="1">
              <a:spLocks noChangeArrowheads="1"/>
            </p:cNvSpPr>
            <p:nvPr/>
          </p:nvSpPr>
          <p:spPr bwMode="auto">
            <a:xfrm>
              <a:off x="401" y="47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1</a:t>
              </a:r>
              <a:endPara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6198" name="Text Box 22"/>
          <p:cNvSpPr txBox="1">
            <a:spLocks noChangeArrowheads="1"/>
          </p:cNvSpPr>
          <p:nvPr/>
        </p:nvSpPr>
        <p:spPr bwMode="auto">
          <a:xfrm>
            <a:off x="3203575" y="1196975"/>
            <a:ext cx="5689600" cy="205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Příklad: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Zkontrolujte, zda je izolace navržena správně. Celkové napětí je 10 kV, izolace je tvořena: kondenzátorovým papírem, 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=3, E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=40kV/mm, d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=0,1 mm a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slídou, 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r2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=4, E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=60kV/mm, d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=0,05 mm</a:t>
            </a:r>
          </a:p>
        </p:txBody>
      </p:sp>
      <p:graphicFrame>
        <p:nvGraphicFramePr>
          <p:cNvPr id="306199" name="Object 23"/>
          <p:cNvGraphicFramePr>
            <a:graphicFrameLocks noChangeAspect="1"/>
          </p:cNvGraphicFramePr>
          <p:nvPr/>
        </p:nvGraphicFramePr>
        <p:xfrm>
          <a:off x="3203575" y="3357563"/>
          <a:ext cx="576103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6" name="Rovnice" r:id="rId3" imgW="3111500" imgH="622300" progId="Equation.3">
                  <p:embed/>
                </p:oleObj>
              </mc:Choice>
              <mc:Fallback>
                <p:oleObj name="Rovnice" r:id="rId3" imgW="3111500" imgH="6223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357563"/>
                        <a:ext cx="5761038" cy="1154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200" name="Text Box 24"/>
          <p:cNvSpPr txBox="1">
            <a:spLocks noChangeArrowheads="1"/>
          </p:cNvSpPr>
          <p:nvPr/>
        </p:nvSpPr>
        <p:spPr bwMode="auto">
          <a:xfrm>
            <a:off x="1476375" y="3933825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Intenzita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06208" name="Text Box 32"/>
          <p:cNvSpPr txBox="1">
            <a:spLocks noChangeArrowheads="1"/>
          </p:cNvSpPr>
          <p:nvPr/>
        </p:nvSpPr>
        <p:spPr bwMode="auto">
          <a:xfrm>
            <a:off x="1476375" y="4868863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Intenzita 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306209" name="Object 33"/>
          <p:cNvGraphicFramePr>
            <a:graphicFrameLocks noChangeAspect="1"/>
          </p:cNvGraphicFramePr>
          <p:nvPr/>
        </p:nvGraphicFramePr>
        <p:xfrm>
          <a:off x="3203575" y="4652963"/>
          <a:ext cx="48879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7" name="Rovnice" r:id="rId5" imgW="2578100" imgH="431800" progId="Equation.3">
                  <p:embed/>
                </p:oleObj>
              </mc:Choice>
              <mc:Fallback>
                <p:oleObj name="Rovnice" r:id="rId5" imgW="2578100" imgH="431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652963"/>
                        <a:ext cx="4887913" cy="819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210" name="Text Box 34"/>
          <p:cNvSpPr txBox="1">
            <a:spLocks noChangeArrowheads="1"/>
          </p:cNvSpPr>
          <p:nvPr/>
        </p:nvSpPr>
        <p:spPr bwMode="auto">
          <a:xfrm>
            <a:off x="323850" y="5699125"/>
            <a:ext cx="856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Závěr: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Navržená izolace nevyhovuje, dojde k průrazu kondenzátorového papíru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Energie elektrostatického pole</a:t>
            </a:r>
            <a:endParaRPr lang="cs-CZ" sz="3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250825" y="1138238"/>
            <a:ext cx="86407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 nabití kondenzátoru je třeba vynaložit určitou práci.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Počáteční stav – nabitý kondenzátor na napětí U. Na kondenzátoru je náboj Q.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252413" y="2871788"/>
            <a:ext cx="8640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 Na kondenzátoru zvýšíme náboj o hodnotu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∆Q, k tomu musíme vykonat práci ∆A.</a:t>
            </a:r>
          </a:p>
        </p:txBody>
      </p:sp>
      <p:graphicFrame>
        <p:nvGraphicFramePr>
          <p:cNvPr id="307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68453"/>
              </p:ext>
            </p:extLst>
          </p:nvPr>
        </p:nvGraphicFramePr>
        <p:xfrm>
          <a:off x="2160588" y="1979613"/>
          <a:ext cx="231775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73" name="Rovnice" r:id="rId3" imgW="1257120" imgH="393480" progId="Equation.3">
                  <p:embed/>
                </p:oleObj>
              </mc:Choice>
              <mc:Fallback>
                <p:oleObj name="Rovnice" r:id="rId3" imgW="12571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1979613"/>
                        <a:ext cx="2317750" cy="728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72713"/>
              </p:ext>
            </p:extLst>
          </p:nvPr>
        </p:nvGraphicFramePr>
        <p:xfrm>
          <a:off x="2843213" y="3348038"/>
          <a:ext cx="25987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74" name="Rovnice" r:id="rId5" imgW="1409400" imgH="393480" progId="Equation.3">
                  <p:embed/>
                </p:oleObj>
              </mc:Choice>
              <mc:Fallback>
                <p:oleObj name="Rovnice" r:id="rId5" imgW="14094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348038"/>
                        <a:ext cx="2598737" cy="728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250825" y="4240213"/>
            <a:ext cx="8640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 Celková energie na kondenzátoru je dána součtem všech přírůstků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∆A.</a:t>
            </a:r>
          </a:p>
        </p:txBody>
      </p:sp>
      <p:graphicFrame>
        <p:nvGraphicFramePr>
          <p:cNvPr id="307209" name="Object 9"/>
          <p:cNvGraphicFramePr>
            <a:graphicFrameLocks noChangeAspect="1"/>
          </p:cNvGraphicFramePr>
          <p:nvPr/>
        </p:nvGraphicFramePr>
        <p:xfrm>
          <a:off x="1116013" y="4668838"/>
          <a:ext cx="34877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75" name="Rovnice" r:id="rId7" imgW="1892300" imgH="419100" progId="Equation.3">
                  <p:embed/>
                </p:oleObj>
              </mc:Choice>
              <mc:Fallback>
                <p:oleObj name="Rovnice" r:id="rId7" imgW="18923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68838"/>
                        <a:ext cx="3487737" cy="776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250825" y="5911850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4. Po úpravě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307211" name="Object 11"/>
          <p:cNvGraphicFramePr>
            <a:graphicFrameLocks noChangeAspect="1"/>
          </p:cNvGraphicFramePr>
          <p:nvPr/>
        </p:nvGraphicFramePr>
        <p:xfrm>
          <a:off x="2555875" y="5748338"/>
          <a:ext cx="42608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76" name="Rovnice" r:id="rId9" imgW="2311400" imgH="419100" progId="Equation.3">
                  <p:embed/>
                </p:oleObj>
              </mc:Choice>
              <mc:Fallback>
                <p:oleObj name="Rovnice" r:id="rId9" imgW="23114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748338"/>
                        <a:ext cx="4260850" cy="776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13787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Energie elektrostatického pole</a:t>
            </a:r>
            <a:endParaRPr lang="cs-CZ" sz="32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250825" y="1138238"/>
            <a:ext cx="86407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Dodaná energie je energie potřebná k polarizaci dielektrika a zůstává v dielektriku ve formě elektrostatického pole v ideálním případě nekonečně dlouho.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Při vodivém propojení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elektrod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dojde v vybití kondenzátoru a krátkodobému průchodu proudu, elektrostatická energie se přemění v tepelnou energii ve vodiči.		</a:t>
            </a:r>
          </a:p>
        </p:txBody>
      </p:sp>
      <p:sp>
        <p:nvSpPr>
          <p:cNvPr id="308236" name="Freeform 12"/>
          <p:cNvSpPr>
            <a:spLocks/>
          </p:cNvSpPr>
          <p:nvPr/>
        </p:nvSpPr>
        <p:spPr bwMode="auto">
          <a:xfrm>
            <a:off x="1116013" y="3500438"/>
            <a:ext cx="3384550" cy="2736850"/>
          </a:xfrm>
          <a:custGeom>
            <a:avLst/>
            <a:gdLst>
              <a:gd name="T0" fmla="*/ 0 w 2132"/>
              <a:gd name="T1" fmla="*/ 0 h 1724"/>
              <a:gd name="T2" fmla="*/ 0 w 2132"/>
              <a:gd name="T3" fmla="*/ 1724 h 1724"/>
              <a:gd name="T4" fmla="*/ 2132 w 2132"/>
              <a:gd name="T5" fmla="*/ 1724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" h="1724">
                <a:moveTo>
                  <a:pt x="0" y="0"/>
                </a:moveTo>
                <a:lnTo>
                  <a:pt x="0" y="1724"/>
                </a:lnTo>
                <a:lnTo>
                  <a:pt x="2132" y="1724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>
              <a:solidFill>
                <a:schemeClr val="bg2"/>
              </a:solidFill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8313" y="3429000"/>
            <a:ext cx="6064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 (V)</a:t>
            </a:r>
          </a:p>
        </p:txBody>
      </p:sp>
      <p:sp>
        <p:nvSpPr>
          <p:cNvPr id="308238" name="Text Box 14"/>
          <p:cNvSpPr txBox="1">
            <a:spLocks noChangeArrowheads="1"/>
          </p:cNvSpPr>
          <p:nvPr/>
        </p:nvSpPr>
        <p:spPr bwMode="auto">
          <a:xfrm>
            <a:off x="3924300" y="6308725"/>
            <a:ext cx="631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 (C)</a:t>
            </a:r>
          </a:p>
        </p:txBody>
      </p:sp>
      <p:sp>
        <p:nvSpPr>
          <p:cNvPr id="308239" name="Rectangle 15" descr="Široký šikmo nahoru"/>
          <p:cNvSpPr>
            <a:spLocks noChangeArrowheads="1"/>
          </p:cNvSpPr>
          <p:nvPr/>
        </p:nvSpPr>
        <p:spPr bwMode="auto">
          <a:xfrm>
            <a:off x="2339975" y="5084763"/>
            <a:ext cx="144463" cy="1152525"/>
          </a:xfrm>
          <a:prstGeom prst="rect">
            <a:avLst/>
          </a:prstGeom>
          <a:pattFill prst="wdUpDiag">
            <a:fgClr>
              <a:srgbClr val="0000C4"/>
            </a:fgClr>
            <a:bgClr>
              <a:srgbClr val="FFFF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8240" name="Text Box 16"/>
          <p:cNvSpPr txBox="1">
            <a:spLocks noChangeArrowheads="1"/>
          </p:cNvSpPr>
          <p:nvPr/>
        </p:nvSpPr>
        <p:spPr bwMode="auto">
          <a:xfrm>
            <a:off x="2195513" y="6308725"/>
            <a:ext cx="4746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∆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 flipH="1">
            <a:off x="1114425" y="5084763"/>
            <a:ext cx="1296988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08242" name="Text Box 18"/>
          <p:cNvSpPr txBox="1">
            <a:spLocks noChangeArrowheads="1"/>
          </p:cNvSpPr>
          <p:nvPr/>
        </p:nvSpPr>
        <p:spPr bwMode="auto">
          <a:xfrm>
            <a:off x="793750" y="4868863"/>
            <a:ext cx="3222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grpSp>
        <p:nvGrpSpPr>
          <p:cNvPr id="308246" name="Group 22"/>
          <p:cNvGrpSpPr>
            <a:grpSpLocks/>
          </p:cNvGrpSpPr>
          <p:nvPr/>
        </p:nvGrpSpPr>
        <p:grpSpPr bwMode="auto">
          <a:xfrm>
            <a:off x="4643438" y="2997200"/>
            <a:ext cx="4321175" cy="701675"/>
            <a:chOff x="2018" y="2024"/>
            <a:chExt cx="2722" cy="442"/>
          </a:xfrm>
        </p:grpSpPr>
        <p:sp>
          <p:nvSpPr>
            <p:cNvPr id="308243" name="Rectangle 19" descr="Široký šikmo nahoru"/>
            <p:cNvSpPr>
              <a:spLocks noChangeArrowheads="1"/>
            </p:cNvSpPr>
            <p:nvPr/>
          </p:nvSpPr>
          <p:spPr bwMode="auto">
            <a:xfrm>
              <a:off x="2698" y="2115"/>
              <a:ext cx="227" cy="136"/>
            </a:xfrm>
            <a:prstGeom prst="rect">
              <a:avLst/>
            </a:prstGeom>
            <a:pattFill prst="wdUpDiag">
              <a:fgClr>
                <a:srgbClr val="0000C4"/>
              </a:fgClr>
              <a:bgClr>
                <a:srgbClr val="FF00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2018" y="2024"/>
              <a:ext cx="27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1520825" algn="l"/>
                  <a:tab pos="4665663" algn="l"/>
                  <a:tab pos="556101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Plocha	odpovídá vykonané práce 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∆W  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sym typeface="Symbol" panose="05050102010706020507" pitchFamily="18" charset="2"/>
                </a:rPr>
                <a:t>přírůstku energie 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∆A.</a:t>
              </a:r>
              <a:endPara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308247" name="Text Box 23"/>
          <p:cNvSpPr txBox="1">
            <a:spLocks noChangeArrowheads="1"/>
          </p:cNvSpPr>
          <p:nvPr/>
        </p:nvSpPr>
        <p:spPr bwMode="auto">
          <a:xfrm>
            <a:off x="4606925" y="3962400"/>
            <a:ext cx="4429125" cy="244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665663" algn="l"/>
                <a:tab pos="5561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nabití kondenzátoru na náboj Q bude výsledné napětí U, celková vykonaná práce bude dána součtem dílčích energií.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Energie kondenzátoru je vyznačená plocha trojúhelníka: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W = ½ * Q * U </a:t>
            </a:r>
          </a:p>
        </p:txBody>
      </p:sp>
      <p:grpSp>
        <p:nvGrpSpPr>
          <p:cNvPr id="308253" name="Group 29"/>
          <p:cNvGrpSpPr>
            <a:grpSpLocks/>
          </p:cNvGrpSpPr>
          <p:nvPr/>
        </p:nvGrpSpPr>
        <p:grpSpPr bwMode="auto">
          <a:xfrm>
            <a:off x="1116013" y="4149725"/>
            <a:ext cx="2376487" cy="2087563"/>
            <a:chOff x="703" y="2614"/>
            <a:chExt cx="1497" cy="1315"/>
          </a:xfrm>
        </p:grpSpPr>
        <p:sp>
          <p:nvSpPr>
            <p:cNvPr id="308248" name="Line 24"/>
            <p:cNvSpPr>
              <a:spLocks noChangeShapeType="1"/>
            </p:cNvSpPr>
            <p:nvPr/>
          </p:nvSpPr>
          <p:spPr bwMode="auto">
            <a:xfrm flipV="1">
              <a:off x="703" y="2614"/>
              <a:ext cx="1497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8249" name="AutoShape 25" descr="Široký šikmo dolů"/>
            <p:cNvSpPr>
              <a:spLocks noChangeArrowheads="1"/>
            </p:cNvSpPr>
            <p:nvPr/>
          </p:nvSpPr>
          <p:spPr bwMode="auto">
            <a:xfrm flipH="1">
              <a:off x="703" y="2614"/>
              <a:ext cx="1497" cy="1315"/>
            </a:xfrm>
            <a:prstGeom prst="rtTriangle">
              <a:avLst/>
            </a:prstGeom>
            <a:pattFill prst="wdDnDiag">
              <a:fgClr>
                <a:srgbClr val="0000C4"/>
              </a:fgClr>
              <a:bgClr>
                <a:srgbClr val="FF00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8250" name="Line 26"/>
          <p:cNvSpPr>
            <a:spLocks noChangeShapeType="1"/>
          </p:cNvSpPr>
          <p:nvPr/>
        </p:nvSpPr>
        <p:spPr bwMode="auto">
          <a:xfrm flipH="1">
            <a:off x="1116013" y="4149725"/>
            <a:ext cx="2376487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08251" name="Text Box 27"/>
          <p:cNvSpPr txBox="1">
            <a:spLocks noChangeArrowheads="1"/>
          </p:cNvSpPr>
          <p:nvPr/>
        </p:nvSpPr>
        <p:spPr bwMode="auto">
          <a:xfrm>
            <a:off x="827088" y="3933825"/>
            <a:ext cx="2381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</a:t>
            </a:r>
            <a:endParaRPr lang="cs-CZ" altLang="cs-CZ" sz="18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08252" name="Text Box 28"/>
          <p:cNvSpPr txBox="1">
            <a:spLocks noChangeArrowheads="1"/>
          </p:cNvSpPr>
          <p:nvPr/>
        </p:nvSpPr>
        <p:spPr bwMode="auto">
          <a:xfrm>
            <a:off x="3348038" y="6237288"/>
            <a:ext cx="2508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endParaRPr lang="cs-CZ" altLang="cs-CZ" sz="18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0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0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8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  <p:bldP spid="308237" grpId="0"/>
      <p:bldP spid="308238" grpId="0"/>
      <p:bldP spid="308239" grpId="0" animBg="1"/>
      <p:bldP spid="308240" grpId="0"/>
      <p:bldP spid="308242" grpId="0"/>
      <p:bldP spid="308251" grpId="0"/>
      <p:bldP spid="3082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</p:spPr>
        <p:txBody>
          <a:bodyPr lIns="36000" tIns="36000" rIns="36000" bIns="36000"/>
          <a:lstStyle/>
          <a:p>
            <a:pPr eaLnBrk="1" hangingPunct="1">
              <a:defRPr/>
            </a:pPr>
            <a:r>
              <a:rPr lang="cs-CZ" u="sng" smtClean="0">
                <a:solidFill>
                  <a:schemeClr val="bg2"/>
                </a:solidFill>
                <a:effectLst/>
              </a:rPr>
              <a:t>Materiály</a:t>
            </a:r>
          </a:p>
        </p:txBody>
      </p:sp>
      <p:sp>
        <p:nvSpPr>
          <p:cNvPr id="48131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48132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8528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effectLst/>
                <a:latin typeface="Comic Sans MS" panose="030F0702030302020204" pitchFamily="66" charset="0"/>
              </a:rPr>
              <a:t>Blahovec	Elektrotechnika 1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effectLst/>
                <a:hlinkClick r:id="rId2"/>
              </a:rPr>
              <a:t>http://www.leifiphysik.de/index.php</a:t>
            </a:r>
            <a:endParaRPr lang="cs-CZ" altLang="cs-CZ">
              <a:effectLst/>
            </a:endParaRP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effectLst/>
                <a:hlinkClick r:id="rId3"/>
              </a:rPr>
              <a:t>http://www.zum.de/dwu/umaptg.htm</a:t>
            </a:r>
            <a:endParaRPr lang="cs-CZ" altLang="cs-CZ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6375" y="260350"/>
            <a:ext cx="6408738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Elektrostatické pole samostatného náboje </a:t>
            </a:r>
            <a:endParaRPr lang="cs-CZ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52413" y="1844585"/>
            <a:ext cx="88566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Protože existuje rovnováha mezi náboji, ke každému kladnému náboji musí být přiřazen záporný náboj a naopak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4221" name="Rectangle 29"/>
          <p:cNvSpPr>
            <a:spLocks noChangeArrowheads="1"/>
          </p:cNvSpPr>
          <p:nvPr/>
        </p:nvSpPr>
        <p:spPr bwMode="auto">
          <a:xfrm>
            <a:off x="3866371" y="2624419"/>
            <a:ext cx="1295400" cy="504825"/>
          </a:xfrm>
          <a:prstGeom prst="rect">
            <a:avLst/>
          </a:prstGeom>
          <a:noFill/>
          <a:ln w="12700" algn="ctr">
            <a:solidFill>
              <a:srgbClr val="00B050"/>
            </a:solidFill>
            <a:prstDash val="dash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siločáry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23529" y="2852936"/>
            <a:ext cx="3672406" cy="3658523"/>
            <a:chOff x="323529" y="2852936"/>
            <a:chExt cx="3672406" cy="3658523"/>
          </a:xfrm>
          <a:solidFill>
            <a:srgbClr val="FF0000"/>
          </a:solidFill>
        </p:grpSpPr>
        <p:sp>
          <p:nvSpPr>
            <p:cNvPr id="264220" name="Line 28"/>
            <p:cNvSpPr>
              <a:spLocks noChangeShapeType="1"/>
            </p:cNvSpPr>
            <p:nvPr/>
          </p:nvSpPr>
          <p:spPr bwMode="auto">
            <a:xfrm rot="14400000" flipH="1">
              <a:off x="913474" y="3723497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" name="Ovál 1"/>
            <p:cNvSpPr/>
            <p:nvPr/>
          </p:nvSpPr>
          <p:spPr bwMode="auto">
            <a:xfrm>
              <a:off x="1691680" y="4221088"/>
              <a:ext cx="936104" cy="936104"/>
            </a:xfrm>
            <a:prstGeom prst="ellipse">
              <a:avLst/>
            </a:prstGeom>
            <a:grp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None/>
                <a:tabLst/>
              </a:pPr>
              <a:r>
                <a:rPr kumimoji="0" lang="cs-CZ" sz="40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Garamond" pitchFamily="18" charset="0"/>
                </a:rPr>
                <a:t>+</a:t>
              </a: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rot="7200000" flipH="1">
              <a:off x="913475" y="5711443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rot="5400000" flipH="1">
              <a:off x="1479334" y="5827384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rot="3600000" flipH="1">
              <a:off x="2052935" y="5684076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rot="1800000" flipH="1">
              <a:off x="2511360" y="5215974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rot="16200000" flipH="1">
              <a:off x="1475657" y="3537012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rot="12600000" flipH="1">
              <a:off x="480555" y="4140217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rot="10800000" flipH="1">
              <a:off x="323529" y="4689140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rot="9000000" flipH="1">
              <a:off x="485936" y="5247202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 rot="19800000" flipH="1">
              <a:off x="2523748" y="4140218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 flipH="1">
              <a:off x="2627784" y="4671953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rot="18000000" flipH="1">
              <a:off x="2071736" y="3723498"/>
              <a:ext cx="1368151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076058" y="2852936"/>
            <a:ext cx="3660018" cy="3658524"/>
            <a:chOff x="5076058" y="2852936"/>
            <a:chExt cx="3660018" cy="3658524"/>
          </a:xfrm>
        </p:grpSpPr>
        <p:sp>
          <p:nvSpPr>
            <p:cNvPr id="44" name="Line 28"/>
            <p:cNvSpPr>
              <a:spLocks noChangeShapeType="1"/>
            </p:cNvSpPr>
            <p:nvPr/>
          </p:nvSpPr>
          <p:spPr bwMode="auto">
            <a:xfrm rot="14400000" flipH="1">
              <a:off x="6830402" y="5659093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5" name="Ovál 44"/>
            <p:cNvSpPr/>
            <p:nvPr/>
          </p:nvSpPr>
          <p:spPr bwMode="auto">
            <a:xfrm>
              <a:off x="6444209" y="4210843"/>
              <a:ext cx="936104" cy="936104"/>
            </a:xfrm>
            <a:prstGeom prst="ellipse">
              <a:avLst/>
            </a:prstGeom>
            <a:solidFill>
              <a:schemeClr val="bg1"/>
            </a:solidFill>
            <a:ln w="50800" cap="flat" cmpd="sng" algn="ctr">
              <a:solidFill>
                <a:srgbClr val="00009E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None/>
                <a:tabLst/>
              </a:pPr>
              <a:r>
                <a:rPr kumimoji="0" lang="cs-CZ" sz="40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Garamond" pitchFamily="18" charset="0"/>
                </a:rPr>
                <a:t>-</a:t>
              </a: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rot="7200000" flipH="1">
              <a:off x="6824264" y="3695356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rot="5400000" flipH="1">
              <a:off x="6213491" y="3537012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rot="3600000" flipH="1">
              <a:off x="5588256" y="3714167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rot="1800000" flipH="1">
              <a:off x="5218388" y="4140217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rot="16200000" flipH="1">
              <a:off x="6213492" y="5827385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 rot="12600000" flipH="1">
              <a:off x="7210154" y="5277152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rot="10800000" flipH="1">
              <a:off x="7367925" y="4728587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 rot="9000000" flipH="1">
              <a:off x="7257184" y="4120834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 rot="19800000" flipH="1">
              <a:off x="5233085" y="5284478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 flipH="1">
              <a:off x="5076058" y="4728587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 rot="18000000" flipH="1">
              <a:off x="5669010" y="5707471"/>
              <a:ext cx="136815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arrow" w="sm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682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  <p:bldP spid="264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6624638" cy="6477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Ukázky elektrických polí</a:t>
            </a:r>
            <a:endParaRPr lang="cs-CZ" sz="3600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70392" name="Line 56"/>
          <p:cNvSpPr>
            <a:spLocks noChangeShapeType="1"/>
          </p:cNvSpPr>
          <p:nvPr/>
        </p:nvSpPr>
        <p:spPr bwMode="auto">
          <a:xfrm>
            <a:off x="6443663" y="5373688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2691" t="35928" r="23086" b="21983"/>
          <a:stretch/>
        </p:blipFill>
        <p:spPr>
          <a:xfrm>
            <a:off x="227012" y="935795"/>
            <a:ext cx="8489066" cy="37047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61984" t="51678" r="15878" b="19001"/>
          <a:stretch/>
        </p:blipFill>
        <p:spPr>
          <a:xfrm>
            <a:off x="5835758" y="4588586"/>
            <a:ext cx="2880320" cy="2144877"/>
          </a:xfrm>
          <a:prstGeom prst="rect">
            <a:avLst/>
          </a:prstGeom>
        </p:spPr>
      </p:pic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354722" y="6007633"/>
            <a:ext cx="51122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Maximální elektrické pole je na hrotech a ostrých hranách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SMARTInkShape-2"/>
          <p:cNvSpPr/>
          <p:nvPr>
            <p:custDataLst>
              <p:tags r:id="rId1"/>
            </p:custDataLst>
          </p:nvPr>
        </p:nvSpPr>
        <p:spPr bwMode="auto">
          <a:xfrm>
            <a:off x="2241352" y="4490964"/>
            <a:ext cx="15060" cy="670"/>
          </a:xfrm>
          <a:custGeom>
            <a:avLst/>
            <a:gdLst/>
            <a:ahLst/>
            <a:cxnLst/>
            <a:rect l="0" t="0" r="0" b="0"/>
            <a:pathLst>
              <a:path w="15060" h="670">
                <a:moveTo>
                  <a:pt x="15059" y="0"/>
                </a:moveTo>
                <a:lnTo>
                  <a:pt x="15059" y="0"/>
                </a:lnTo>
                <a:lnTo>
                  <a:pt x="0" y="66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6375" y="260350"/>
            <a:ext cx="6408738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Coulombův zákon </a:t>
            </a:r>
            <a:endParaRPr lang="cs-CZ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definuje sílu, která působí mezi dvěma náboji</a:t>
            </a:r>
          </a:p>
        </p:txBody>
      </p:sp>
      <p:sp>
        <p:nvSpPr>
          <p:cNvPr id="265241" name="Text Box 25"/>
          <p:cNvSpPr txBox="1">
            <a:spLocks noChangeArrowheads="1"/>
          </p:cNvSpPr>
          <p:nvPr/>
        </p:nvSpPr>
        <p:spPr bwMode="auto">
          <a:xfrm>
            <a:off x="179388" y="1778000"/>
            <a:ext cx="87137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čem závisí síla mezi dvěma náboji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?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na prostředí mezi náboji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na velikosti obou nábojů	F 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(přímá úměra)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*	na vzdálenosti mezi náboji	F 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1/r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(2. mocnina vzdálenosti)</a:t>
            </a:r>
            <a:endParaRPr lang="en-US" altLang="cs-CZ" sz="2000" b="1" baseline="3000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5242" name="Text Box 26"/>
          <p:cNvSpPr txBox="1">
            <a:spLocks noChangeArrowheads="1"/>
          </p:cNvSpPr>
          <p:nvPr/>
        </p:nvSpPr>
        <p:spPr bwMode="auto">
          <a:xfrm>
            <a:off x="179388" y="3679825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síly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: </a:t>
            </a:r>
          </a:p>
        </p:txBody>
      </p:sp>
      <p:graphicFrame>
        <p:nvGraphicFramePr>
          <p:cNvPr id="265243" name="Object 27"/>
          <p:cNvGraphicFramePr>
            <a:graphicFrameLocks noChangeAspect="1"/>
          </p:cNvGraphicFramePr>
          <p:nvPr/>
        </p:nvGraphicFramePr>
        <p:xfrm>
          <a:off x="1835150" y="4167188"/>
          <a:ext cx="42433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Rovnice" r:id="rId3" imgW="1574800" imgH="393700" progId="Equation.3">
                  <p:embed/>
                </p:oleObj>
              </mc:Choice>
              <mc:Fallback>
                <p:oleObj name="Rovnice" r:id="rId3" imgW="1574800" imgH="3937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167188"/>
                        <a:ext cx="4243388" cy="10620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44" name="Text Box 28"/>
          <p:cNvSpPr txBox="1">
            <a:spLocks noChangeArrowheads="1"/>
          </p:cNvSpPr>
          <p:nvPr/>
        </p:nvSpPr>
        <p:spPr bwMode="auto">
          <a:xfrm>
            <a:off x="179388" y="5326063"/>
            <a:ext cx="87137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0" indent="-1619250" eaLnBrk="0" hangingPunct="0"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61039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kde		permitivita dielektrika (izolantu)	(F/m)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Q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velikost náboje	(C)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r	vzdálenost mezi náboji	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5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Permitivita dielektrika - </a:t>
            </a: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  <a:sym typeface="Symbol" pitchFamily="18" charset="2"/>
              </a:rPr>
              <a:t> (F/m)</a:t>
            </a:r>
            <a:r>
              <a:rPr lang="cs-CZ" sz="4200" u="sng" smtClean="0">
                <a:solidFill>
                  <a:schemeClr val="bg2"/>
                </a:solidFill>
                <a:effectLst/>
                <a:latin typeface="Comic Sans MS" pitchFamily="66" charset="0"/>
              </a:rPr>
              <a:t> </a:t>
            </a:r>
            <a:endParaRPr lang="cs-CZ" sz="4200" smtClea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definuje vliv prostředí na elektrostatické pole a sílu mezi náboji 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79388" y="1778000"/>
            <a:ext cx="88566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767138" algn="l"/>
                <a:tab pos="52879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Existuje analogie s proudovým polem ?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Ano, v proudovém poli byl definován měrný odpor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Základním prostředím pro určení vlivu na elektrostatické pole je vakuum (vzduch). V tomto prostředí je elektrostatické pole i síla mezi náboji nejsilnější. Všechna ostatní dielektrika pole  a sílu zeslabují.</a:t>
            </a:r>
            <a:endParaRPr lang="en-US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179388" y="3679825"/>
            <a:ext cx="8785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935538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Permitivita vakua se označuje 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její velikost  byla určena měřením: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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8,854*10</a:t>
            </a:r>
            <a:r>
              <a:rPr lang="cs-CZ" altLang="cs-CZ" sz="24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-12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(F/m)</a:t>
            </a:r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179388" y="4797425"/>
            <a:ext cx="871378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846638" algn="l"/>
                <a:tab pos="5564188" algn="l"/>
                <a:tab pos="6543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Vliv ostatních látek na elektrostatické pole se určuje násobkem permitivity vakua – </a:t>
            </a:r>
            <a:r>
              <a:rPr lang="cs-CZ" altLang="cs-CZ" sz="24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poměrná permitivita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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(-)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Hodnoty relativní permitivity jsou udány v tabulkách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Celková permitivita dielektrika 	</a:t>
            </a:r>
            <a:r>
              <a:rPr lang="cs-CZ" altLang="cs-CZ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 = </a:t>
            </a:r>
            <a:r>
              <a:rPr lang="cs-CZ" altLang="cs-CZ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* </a:t>
            </a:r>
            <a:r>
              <a:rPr lang="cs-CZ" altLang="cs-CZ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	</a:t>
            </a:r>
            <a:r>
              <a:rPr lang="cs-CZ" altLang="cs-CZ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(F/m, F/m,-)</a:t>
            </a:r>
            <a:endParaRPr lang="cs-CZ" altLang="cs-CZ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6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Proudění">
  <a:themeElements>
    <a:clrScheme name="Vlastní 8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0A47FE"/>
      </a:hlink>
      <a:folHlink>
        <a:srgbClr val="C00000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6402</TotalTime>
  <Words>4024</Words>
  <Application>Microsoft Office PowerPoint</Application>
  <PresentationFormat>Předvádění na obrazovce (4:3)</PresentationFormat>
  <Paragraphs>663</Paragraphs>
  <Slides>55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6" baseType="lpstr">
      <vt:lpstr>Arial</vt:lpstr>
      <vt:lpstr>Arial Unicode MS</vt:lpstr>
      <vt:lpstr>Calibri</vt:lpstr>
      <vt:lpstr>Cambria</vt:lpstr>
      <vt:lpstr>Cambria Math</vt:lpstr>
      <vt:lpstr>Comic Sans MS</vt:lpstr>
      <vt:lpstr>Garamond</vt:lpstr>
      <vt:lpstr>Symbol</vt:lpstr>
      <vt:lpstr>Wingdings</vt:lpstr>
      <vt:lpstr>Proudění</vt:lpstr>
      <vt:lpstr>Rovnice</vt:lpstr>
      <vt:lpstr>Základy elektrotechniky Elektrostatické pole</vt:lpstr>
      <vt:lpstr>Úvod</vt:lpstr>
      <vt:lpstr>Elektrický náboj</vt:lpstr>
      <vt:lpstr>Elektrický náboj (https://www.leifiphysik.de)</vt:lpstr>
      <vt:lpstr>Elektrostatické pole </vt:lpstr>
      <vt:lpstr>Elektrostatické pole samostatného náboje </vt:lpstr>
      <vt:lpstr>Ukázky elektrických polí</vt:lpstr>
      <vt:lpstr>Coulombův zákon </vt:lpstr>
      <vt:lpstr>Permitivita dielektrika -  (F/m) </vt:lpstr>
      <vt:lpstr>Coulombův zákon</vt:lpstr>
      <vt:lpstr>Příklady</vt:lpstr>
      <vt:lpstr>Veličiny elektrostatického pole </vt:lpstr>
      <vt:lpstr>Intenzita elektrického pole </vt:lpstr>
      <vt:lpstr>Intenzita elektrického pole </vt:lpstr>
      <vt:lpstr>Intenzita elektrického pole </vt:lpstr>
      <vt:lpstr>Příklady</vt:lpstr>
      <vt:lpstr>Veličiny elektrostatického pole </vt:lpstr>
      <vt:lpstr>Elektrická indukce </vt:lpstr>
      <vt:lpstr>Elektrická indukce </vt:lpstr>
      <vt:lpstr>Elektrická indukce </vt:lpstr>
      <vt:lpstr>Gaussova věta </vt:lpstr>
      <vt:lpstr>Veličiny elektrostatického pole </vt:lpstr>
      <vt:lpstr>Veličiny elektrostatického pole </vt:lpstr>
      <vt:lpstr>Vlastnosti elektrostatického pole </vt:lpstr>
      <vt:lpstr>Relativní permitivita izolantů </vt:lpstr>
      <vt:lpstr>Veličiny elektrostatického pole </vt:lpstr>
      <vt:lpstr>Elektrické vlastnosti izolantů </vt:lpstr>
      <vt:lpstr>Elektrické vlastnosti izolantů </vt:lpstr>
      <vt:lpstr>Polarizace dielektrika </vt:lpstr>
      <vt:lpstr>Elektrická pevnost dielektrika </vt:lpstr>
      <vt:lpstr>Základní vlastnosti izolantů </vt:lpstr>
      <vt:lpstr>Homogenní elektrostatické pole, kapacita, kondenzátor </vt:lpstr>
      <vt:lpstr>Kapacita, kondenzátor - simulace </vt:lpstr>
      <vt:lpstr>Příklady </vt:lpstr>
      <vt:lpstr>Kondenzátor </vt:lpstr>
      <vt:lpstr>Svitkový kondenzátor </vt:lpstr>
      <vt:lpstr>Elektrolytický kondenzátor </vt:lpstr>
      <vt:lpstr>Kondenzátor </vt:lpstr>
      <vt:lpstr>Spojování kondenzátorů - paralelní</vt:lpstr>
      <vt:lpstr>Spojování kondenzátorů - sériové</vt:lpstr>
      <vt:lpstr>Příklady</vt:lpstr>
      <vt:lpstr>Spojování kondenzátorů - smíšené</vt:lpstr>
      <vt:lpstr>Kapacitní dělič napětí - nezatížený</vt:lpstr>
      <vt:lpstr>Spojování kondenzátorů - smíšené</vt:lpstr>
      <vt:lpstr>Složená dielektrika </vt:lpstr>
      <vt:lpstr>Dielektrika vedle sebe </vt:lpstr>
      <vt:lpstr>Dielektrika vedle sebe </vt:lpstr>
      <vt:lpstr>Dielektrika vedle sebe </vt:lpstr>
      <vt:lpstr>Dielektrika za sebou </vt:lpstr>
      <vt:lpstr>Dielektrika za sebou </vt:lpstr>
      <vt:lpstr>Dielektrika za sebou </vt:lpstr>
      <vt:lpstr>Dielektrika za sebou </vt:lpstr>
      <vt:lpstr>Energie elektrostatického pole</vt:lpstr>
      <vt:lpstr>Energie elektrostatického pole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764</cp:revision>
  <dcterms:created xsi:type="dcterms:W3CDTF">2006-07-11T07:50:54Z</dcterms:created>
  <dcterms:modified xsi:type="dcterms:W3CDTF">2025-03-27T06:00:41Z</dcterms:modified>
</cp:coreProperties>
</file>