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300" r:id="rId10"/>
    <p:sldId id="294" r:id="rId11"/>
    <p:sldId id="295" r:id="rId12"/>
    <p:sldId id="296" r:id="rId13"/>
    <p:sldId id="297" r:id="rId14"/>
    <p:sldId id="298" r:id="rId15"/>
    <p:sldId id="299" r:id="rId16"/>
    <p:sldId id="286" r:id="rId17"/>
    <p:sldId id="287" r:id="rId18"/>
    <p:sldId id="291" r:id="rId19"/>
    <p:sldId id="288" r:id="rId20"/>
    <p:sldId id="289" r:id="rId21"/>
    <p:sldId id="290" r:id="rId22"/>
    <p:sldId id="292" r:id="rId23"/>
    <p:sldId id="293" r:id="rId24"/>
    <p:sldId id="279" r:id="rId25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9E"/>
    <a:srgbClr val="00FF00"/>
    <a:srgbClr val="FF6600"/>
    <a:srgbClr val="0033CC"/>
    <a:srgbClr val="EAEAEA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72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BFA4F0-CDA8-4106-A361-14F735ED090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A02CB-269E-4319-A058-2B646EDA6C8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804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6A6F1-C79D-42F0-BA68-F380AA4C281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50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749F8-83ED-41C8-B3B1-D66156C1EFE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7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E5CF7F-91A8-4AE3-AA9A-57DDE546CB1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826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A31809-DC9F-4F82-B4A2-C235E64FC51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05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A26CE-3207-4FDC-B189-78937A066C0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548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135AA9-CC78-452A-9DCC-9D66C403856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9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2CF34-CBD7-4CC5-9FD0-AAED289276A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BCCE1B-6E4C-43A3-81DE-99148F691B7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227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393EB-991A-42F7-99F1-0A8280BC181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30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23ACEE0E-654C-4AF4-ADF7-F6E21E67F85D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wmf"/><Relationship Id="rId7" Type="http://schemas.openxmlformats.org/officeDocument/2006/relationships/image" Target="../media/image7.wmf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ter-fendt.de/html5/phde/lorentzforce_de.htm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hyperlink" Target="https://www.leifiphysik.de/elektrizitaetslehre/kraft-auf-stromleiter-e-motor/grundwissen/kraft-auf-stromfuehrende-leiter-im-magnetfel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lectromagne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7513"/>
            <a:ext cx="6192837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7416800" cy="1871662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l"/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Silové účinky magnetického pole, řazení cívek, trvalé magnety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cívek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179388" y="1125538"/>
            <a:ext cx="8496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Cívky lze spojovat do série nebo paralelně. Na rozdíl od rezistorů a kondenzátorů se v některých případech musí uvažovat vliv vzájemné indukčnosti (pro činitel vazby k 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0)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.</a:t>
            </a:r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179388" y="2225675"/>
            <a:ext cx="871378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Sériové zapojení cívek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Odvození se provádí na základě energie magnetického pole … 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7493000" y="3135313"/>
          <a:ext cx="13271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63" name="Rovnice" r:id="rId3" imgW="723600" imgH="393480" progId="Equation.3">
                  <p:embed/>
                </p:oleObj>
              </mc:Choice>
              <mc:Fallback>
                <p:oleObj name="Rovnice" r:id="rId3" imgW="7236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3135313"/>
                        <a:ext cx="1327150" cy="7254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179388" y="3211513"/>
            <a:ext cx="68405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a)	dvě cívky na sebe vzájemně nepůsobí k=0)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energie magnetického pole je dána součtem energií jednotlivých cívek </a:t>
            </a:r>
          </a:p>
        </p:txBody>
      </p:sp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3563938" y="4149725"/>
          <a:ext cx="46799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64" name="Rovnice" r:id="rId5" imgW="2552400" imgH="393480" progId="Equation.3">
                  <p:embed/>
                </p:oleObj>
              </mc:Choice>
              <mc:Fallback>
                <p:oleObj name="Rovnice" r:id="rId5" imgW="25524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149725"/>
                        <a:ext cx="4679950" cy="725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179388" y="5084763"/>
            <a:ext cx="4321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indukčnost pro dvě cívky:</a:t>
            </a:r>
          </a:p>
        </p:txBody>
      </p:sp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4572000" y="5084763"/>
          <a:ext cx="19431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65" name="Rovnice" r:id="rId7" imgW="685800" imgH="215640" progId="Equation.3">
                  <p:embed/>
                </p:oleObj>
              </mc:Choice>
              <mc:Fallback>
                <p:oleObj name="Rovnice" r:id="rId7" imgW="68580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84763"/>
                        <a:ext cx="1943100" cy="615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107950" y="6146800"/>
            <a:ext cx="4321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indukčnost pro n cívek:</a:t>
            </a:r>
          </a:p>
        </p:txBody>
      </p:sp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4140200" y="5805488"/>
          <a:ext cx="13144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66" name="Rovnice" r:id="rId9" imgW="596880" imgH="431640" progId="Equation.3">
                  <p:embed/>
                </p:oleObj>
              </mc:Choice>
              <mc:Fallback>
                <p:oleObj name="Rovnice" r:id="rId9" imgW="59688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805488"/>
                        <a:ext cx="1314450" cy="9572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6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6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6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6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cívek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179388" y="1106488"/>
            <a:ext cx="8785225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b)	dvě cívky na sebe vzájemně působí k</a:t>
            </a:r>
            <a:r>
              <a:rPr lang="en-US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0)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výpočtu celkové energie je třeba uvažovat kromě vlastní i vliv vzájemné indukčnosti. Pro výpočet je důležité, jak jsou cívky uspořádány – magnetická pole obou cívek můžou působit ve stejném směru nebo proti sobě.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3836988" y="4365625"/>
          <a:ext cx="49831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85" name="Rovnice" r:id="rId3" imgW="2717640" imgH="393480" progId="Equation.3">
                  <p:embed/>
                </p:oleObj>
              </mc:Choice>
              <mc:Fallback>
                <p:oleObj name="Rovnice" r:id="rId3" imgW="27176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4365625"/>
                        <a:ext cx="4983162" cy="725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80" name="Rectangle 8"/>
          <p:cNvSpPr>
            <a:spLocks noChangeArrowheads="1"/>
          </p:cNvSpPr>
          <p:nvPr/>
        </p:nvSpPr>
        <p:spPr bwMode="auto">
          <a:xfrm>
            <a:off x="250825" y="3573463"/>
            <a:ext cx="871378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energie je dána proudem, který je stejný pro obě cívky, vlastní a vzájemnou indukčností </a:t>
            </a:r>
          </a:p>
        </p:txBody>
      </p:sp>
      <p:sp>
        <p:nvSpPr>
          <p:cNvPr id="387082" name="Rectangle 10"/>
          <p:cNvSpPr>
            <a:spLocks noChangeArrowheads="1"/>
          </p:cNvSpPr>
          <p:nvPr/>
        </p:nvSpPr>
        <p:spPr bwMode="auto">
          <a:xfrm>
            <a:off x="250825" y="5300663"/>
            <a:ext cx="4033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indukčnost pro 2 cívky:</a:t>
            </a:r>
          </a:p>
        </p:txBody>
      </p:sp>
      <p:sp>
        <p:nvSpPr>
          <p:cNvPr id="387108" name="Rectangle 36"/>
          <p:cNvSpPr>
            <a:spLocks noChangeArrowheads="1"/>
          </p:cNvSpPr>
          <p:nvPr/>
        </p:nvSpPr>
        <p:spPr bwMode="auto">
          <a:xfrm>
            <a:off x="179388" y="2924175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7188" indent="-357188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00012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40811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8161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224088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6812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138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595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052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 	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souhlasné působení – magnetická pole se sčítají (například obě cívky jsou pravotočivé)</a:t>
            </a:r>
            <a:endParaRPr lang="cs-CZ" altLang="cs-CZ" sz="2000" b="1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pSp>
        <p:nvGrpSpPr>
          <p:cNvPr id="387133" name="Group 61"/>
          <p:cNvGrpSpPr>
            <a:grpSpLocks/>
          </p:cNvGrpSpPr>
          <p:nvPr/>
        </p:nvGrpSpPr>
        <p:grpSpPr bwMode="auto">
          <a:xfrm>
            <a:off x="468313" y="4292600"/>
            <a:ext cx="3024187" cy="649288"/>
            <a:chOff x="159" y="2659"/>
            <a:chExt cx="1905" cy="409"/>
          </a:xfrm>
        </p:grpSpPr>
        <p:sp>
          <p:nvSpPr>
            <p:cNvPr id="387091" name="Line 19"/>
            <p:cNvSpPr>
              <a:spLocks noChangeShapeType="1"/>
            </p:cNvSpPr>
            <p:nvPr/>
          </p:nvSpPr>
          <p:spPr bwMode="auto">
            <a:xfrm>
              <a:off x="159" y="2976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7092" name="Text Box 20"/>
            <p:cNvSpPr txBox="1">
              <a:spLocks noChangeArrowheads="1"/>
            </p:cNvSpPr>
            <p:nvPr/>
          </p:nvSpPr>
          <p:spPr bwMode="auto">
            <a:xfrm>
              <a:off x="703" y="2694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grpSp>
          <p:nvGrpSpPr>
            <p:cNvPr id="387122" name="Group 50"/>
            <p:cNvGrpSpPr>
              <a:grpSpLocks/>
            </p:cNvGrpSpPr>
            <p:nvPr/>
          </p:nvGrpSpPr>
          <p:grpSpPr bwMode="auto">
            <a:xfrm>
              <a:off x="386" y="2977"/>
              <a:ext cx="1678" cy="69"/>
              <a:chOff x="249" y="2478"/>
              <a:chExt cx="1678" cy="69"/>
            </a:xfrm>
          </p:grpSpPr>
          <p:grpSp>
            <p:nvGrpSpPr>
              <p:cNvPr id="387096" name="Group 24"/>
              <p:cNvGrpSpPr>
                <a:grpSpLocks/>
              </p:cNvGrpSpPr>
              <p:nvPr/>
            </p:nvGrpSpPr>
            <p:grpSpPr bwMode="auto">
              <a:xfrm>
                <a:off x="476" y="2478"/>
                <a:ext cx="410" cy="69"/>
                <a:chOff x="294" y="3589"/>
                <a:chExt cx="410" cy="69"/>
              </a:xfrm>
            </p:grpSpPr>
            <p:grpSp>
              <p:nvGrpSpPr>
                <p:cNvPr id="387097" name="Group 25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387098" name="Arc 26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87099" name="Arc 27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87100" name="Group 28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387101" name="Arc 2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87102" name="Arc 3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87103" name="Group 31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387104" name="Arc 3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87105" name="Arc 3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grpSp>
            <p:nvGrpSpPr>
              <p:cNvPr id="387109" name="Group 37"/>
              <p:cNvGrpSpPr>
                <a:grpSpLocks/>
              </p:cNvGrpSpPr>
              <p:nvPr/>
            </p:nvGrpSpPr>
            <p:grpSpPr bwMode="auto">
              <a:xfrm>
                <a:off x="1291" y="2478"/>
                <a:ext cx="410" cy="69"/>
                <a:chOff x="294" y="3589"/>
                <a:chExt cx="410" cy="69"/>
              </a:xfrm>
            </p:grpSpPr>
            <p:grpSp>
              <p:nvGrpSpPr>
                <p:cNvPr id="387110" name="Group 38"/>
                <p:cNvGrpSpPr>
                  <a:grpSpLocks/>
                </p:cNvGrpSpPr>
                <p:nvPr/>
              </p:nvGrpSpPr>
              <p:grpSpPr bwMode="auto">
                <a:xfrm>
                  <a:off x="294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387111" name="Arc 39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87112" name="Arc 40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87113" name="Group 41"/>
                <p:cNvGrpSpPr>
                  <a:grpSpLocks/>
                </p:cNvGrpSpPr>
                <p:nvPr/>
              </p:nvGrpSpPr>
              <p:grpSpPr bwMode="auto">
                <a:xfrm>
                  <a:off x="430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387114" name="Arc 4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87115" name="Arc 43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  <p:grpSp>
              <p:nvGrpSpPr>
                <p:cNvPr id="387116" name="Group 44"/>
                <p:cNvGrpSpPr>
                  <a:grpSpLocks/>
                </p:cNvGrpSpPr>
                <p:nvPr/>
              </p:nvGrpSpPr>
              <p:grpSpPr bwMode="auto">
                <a:xfrm>
                  <a:off x="567" y="3589"/>
                  <a:ext cx="137" cy="69"/>
                  <a:chOff x="294" y="3589"/>
                  <a:chExt cx="137" cy="69"/>
                </a:xfrm>
              </p:grpSpPr>
              <p:sp>
                <p:nvSpPr>
                  <p:cNvPr id="387117" name="Arc 45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294" y="3590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387118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363" y="3589"/>
                    <a:ext cx="68" cy="6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>
                      <a:solidFill>
                        <a:schemeClr val="bg2"/>
                      </a:solidFill>
                    </a:endParaRPr>
                  </a:p>
                </p:txBody>
              </p:sp>
            </p:grpSp>
          </p:grpSp>
          <p:sp>
            <p:nvSpPr>
              <p:cNvPr id="387119" name="Line 47"/>
              <p:cNvSpPr>
                <a:spLocks noChangeShapeType="1"/>
              </p:cNvSpPr>
              <p:nvPr/>
            </p:nvSpPr>
            <p:spPr bwMode="auto">
              <a:xfrm>
                <a:off x="884" y="2547"/>
                <a:ext cx="4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87120" name="Line 48"/>
              <p:cNvSpPr>
                <a:spLocks noChangeShapeType="1"/>
              </p:cNvSpPr>
              <p:nvPr/>
            </p:nvSpPr>
            <p:spPr bwMode="auto">
              <a:xfrm>
                <a:off x="249" y="2547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87121" name="Line 49"/>
              <p:cNvSpPr>
                <a:spLocks noChangeShapeType="1"/>
              </p:cNvSpPr>
              <p:nvPr/>
            </p:nvSpPr>
            <p:spPr bwMode="auto">
              <a:xfrm>
                <a:off x="1700" y="2547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87123" name="Text Box 51"/>
            <p:cNvSpPr txBox="1">
              <a:spLocks noChangeArrowheads="1"/>
            </p:cNvSpPr>
            <p:nvPr/>
          </p:nvSpPr>
          <p:spPr bwMode="auto">
            <a:xfrm>
              <a:off x="1565" y="2694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387124" name="Text Box 52"/>
            <p:cNvSpPr txBox="1">
              <a:spLocks noChangeArrowheads="1"/>
            </p:cNvSpPr>
            <p:nvPr/>
          </p:nvSpPr>
          <p:spPr bwMode="auto">
            <a:xfrm>
              <a:off x="251" y="2738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 dirty="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7125" name="Arc 53"/>
            <p:cNvSpPr>
              <a:spLocks/>
            </p:cNvSpPr>
            <p:nvPr/>
          </p:nvSpPr>
          <p:spPr bwMode="auto">
            <a:xfrm rot="19260000">
              <a:off x="1112" y="2887"/>
              <a:ext cx="227" cy="18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7126" name="Text Box 54"/>
            <p:cNvSpPr txBox="1">
              <a:spLocks noChangeArrowheads="1"/>
            </p:cNvSpPr>
            <p:nvPr/>
          </p:nvSpPr>
          <p:spPr bwMode="auto">
            <a:xfrm>
              <a:off x="1068" y="2659"/>
              <a:ext cx="36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M</a:t>
              </a:r>
              <a:r>
                <a:rPr lang="en-US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&gt;</a:t>
              </a:r>
              <a:r>
                <a:rPr lang="cs-CZ" altLang="cs-CZ" sz="2000" b="1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0</a:t>
              </a:r>
              <a:endParaRPr lang="en-US" altLang="cs-CZ" sz="2000" b="1" baseline="-2500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87129" name="Object 57"/>
          <p:cNvGraphicFramePr>
            <a:graphicFrameLocks noChangeAspect="1"/>
          </p:cNvGraphicFramePr>
          <p:nvPr/>
        </p:nvGraphicFramePr>
        <p:xfrm>
          <a:off x="4284663" y="5229225"/>
          <a:ext cx="23050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86" name="Rovnice" r:id="rId5" imgW="1079280" imgH="215640" progId="Equation.3">
                  <p:embed/>
                </p:oleObj>
              </mc:Choice>
              <mc:Fallback>
                <p:oleObj name="Rovnice" r:id="rId5" imgW="1079280" imgH="21564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229225"/>
                        <a:ext cx="2305050" cy="465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130" name="Rectangle 58"/>
          <p:cNvSpPr>
            <a:spLocks noChangeArrowheads="1"/>
          </p:cNvSpPr>
          <p:nvPr/>
        </p:nvSpPr>
        <p:spPr bwMode="auto">
          <a:xfrm>
            <a:off x="107950" y="5805488"/>
            <a:ext cx="8856663" cy="6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Vzájemná poloha cívek je označována různým způsobem, například tečkou. Podobně je označeno způsob navinutí cívky – pravotočivé nebo levotočivé vinutí.</a:t>
            </a:r>
          </a:p>
        </p:txBody>
      </p:sp>
      <p:grpSp>
        <p:nvGrpSpPr>
          <p:cNvPr id="387134" name="Group 62"/>
          <p:cNvGrpSpPr>
            <a:grpSpLocks/>
          </p:cNvGrpSpPr>
          <p:nvPr/>
        </p:nvGrpSpPr>
        <p:grpSpPr bwMode="auto">
          <a:xfrm>
            <a:off x="1044575" y="5013325"/>
            <a:ext cx="1366838" cy="71438"/>
            <a:chOff x="658" y="3158"/>
            <a:chExt cx="861" cy="45"/>
          </a:xfrm>
        </p:grpSpPr>
        <p:sp>
          <p:nvSpPr>
            <p:cNvPr id="387131" name="Oval 59"/>
            <p:cNvSpPr>
              <a:spLocks noChangeArrowheads="1"/>
            </p:cNvSpPr>
            <p:nvPr/>
          </p:nvSpPr>
          <p:spPr bwMode="auto">
            <a:xfrm>
              <a:off x="1474" y="3158"/>
              <a:ext cx="45" cy="45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7132" name="Oval 60"/>
            <p:cNvSpPr>
              <a:spLocks noChangeArrowheads="1"/>
            </p:cNvSpPr>
            <p:nvPr/>
          </p:nvSpPr>
          <p:spPr bwMode="auto">
            <a:xfrm>
              <a:off x="658" y="3158"/>
              <a:ext cx="45" cy="45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7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7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cívek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41916"/>
              </p:ext>
            </p:extLst>
          </p:nvPr>
        </p:nvGraphicFramePr>
        <p:xfrm>
          <a:off x="3819525" y="2708275"/>
          <a:ext cx="519271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99" name="Rovnice" r:id="rId3" imgW="2831760" imgH="393480" progId="Equation.3">
                  <p:embed/>
                </p:oleObj>
              </mc:Choice>
              <mc:Fallback>
                <p:oleObj name="Rovnice" r:id="rId3" imgW="2831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2708275"/>
                        <a:ext cx="5192713" cy="725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250825" y="1916113"/>
            <a:ext cx="8713788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energie je dána opět proudem, který je stejný pro obě cívky, vlastní indukčností a vzájemnou indukčností, který ale výslednou energii zeslabuje.</a:t>
            </a:r>
          </a:p>
        </p:txBody>
      </p:sp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250825" y="4706938"/>
            <a:ext cx="4033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indukčnost pro 2 cívky: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179388" y="1125538"/>
            <a:ext cx="87852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357188" indent="-357188"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1000125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408113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8161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224088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6812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31384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5956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4052888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 	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nesouhlasné působení – magnetická pole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se </a:t>
            </a:r>
            <a:r>
              <a:rPr lang="cs-CZ" altLang="cs-CZ" sz="2000" b="1" u="sng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odčítají </a:t>
            </a: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(například jedna cívka je pravotočivá a druhá levotočivá)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88135" name="Object 39"/>
          <p:cNvGraphicFramePr>
            <a:graphicFrameLocks noChangeAspect="1"/>
          </p:cNvGraphicFramePr>
          <p:nvPr/>
        </p:nvGraphicFramePr>
        <p:xfrm>
          <a:off x="4368800" y="4692650"/>
          <a:ext cx="22780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00" name="Rovnice" r:id="rId5" imgW="1066680" imgH="215640" progId="Equation.3">
                  <p:embed/>
                </p:oleObj>
              </mc:Choice>
              <mc:Fallback>
                <p:oleObj name="Rovnice" r:id="rId5" imgW="1066680" imgH="2156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692650"/>
                        <a:ext cx="2278063" cy="465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8148" name="Group 52"/>
          <p:cNvGrpSpPr>
            <a:grpSpLocks/>
          </p:cNvGrpSpPr>
          <p:nvPr/>
        </p:nvGrpSpPr>
        <p:grpSpPr bwMode="auto">
          <a:xfrm>
            <a:off x="323850" y="2986088"/>
            <a:ext cx="3249613" cy="1306512"/>
            <a:chOff x="295" y="1706"/>
            <a:chExt cx="2047" cy="823"/>
          </a:xfrm>
        </p:grpSpPr>
        <p:sp>
          <p:nvSpPr>
            <p:cNvPr id="388105" name="Line 9"/>
            <p:cNvSpPr>
              <a:spLocks noChangeShapeType="1"/>
            </p:cNvSpPr>
            <p:nvPr/>
          </p:nvSpPr>
          <p:spPr bwMode="auto">
            <a:xfrm>
              <a:off x="295" y="2160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8106" name="Text Box 10"/>
            <p:cNvSpPr txBox="1">
              <a:spLocks noChangeArrowheads="1"/>
            </p:cNvSpPr>
            <p:nvPr/>
          </p:nvSpPr>
          <p:spPr bwMode="auto">
            <a:xfrm>
              <a:off x="818" y="1888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1</a:t>
              </a:r>
            </a:p>
          </p:txBody>
        </p:sp>
        <p:grpSp>
          <p:nvGrpSpPr>
            <p:cNvPr id="388108" name="Group 12"/>
            <p:cNvGrpSpPr>
              <a:grpSpLocks/>
            </p:cNvGrpSpPr>
            <p:nvPr/>
          </p:nvGrpSpPr>
          <p:grpSpPr bwMode="auto">
            <a:xfrm>
              <a:off x="749" y="2160"/>
              <a:ext cx="410" cy="69"/>
              <a:chOff x="294" y="3589"/>
              <a:chExt cx="410" cy="69"/>
            </a:xfrm>
          </p:grpSpPr>
          <p:grpSp>
            <p:nvGrpSpPr>
              <p:cNvPr id="388109" name="Group 13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388110" name="Arc 14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8111" name="Arc 15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388112" name="Group 16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388113" name="Arc 1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8114" name="Arc 1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388115" name="Group 19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388116" name="Arc 2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8117" name="Arc 2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grpSp>
          <p:nvGrpSpPr>
            <p:cNvPr id="388118" name="Group 22"/>
            <p:cNvGrpSpPr>
              <a:grpSpLocks/>
            </p:cNvGrpSpPr>
            <p:nvPr/>
          </p:nvGrpSpPr>
          <p:grpSpPr bwMode="auto">
            <a:xfrm>
              <a:off x="1927" y="2160"/>
              <a:ext cx="410" cy="69"/>
              <a:chOff x="294" y="3589"/>
              <a:chExt cx="410" cy="69"/>
            </a:xfrm>
          </p:grpSpPr>
          <p:grpSp>
            <p:nvGrpSpPr>
              <p:cNvPr id="388119" name="Group 23"/>
              <p:cNvGrpSpPr>
                <a:grpSpLocks/>
              </p:cNvGrpSpPr>
              <p:nvPr/>
            </p:nvGrpSpPr>
            <p:grpSpPr bwMode="auto">
              <a:xfrm>
                <a:off x="294" y="3589"/>
                <a:ext cx="137" cy="69"/>
                <a:chOff x="294" y="3589"/>
                <a:chExt cx="137" cy="69"/>
              </a:xfrm>
            </p:grpSpPr>
            <p:sp>
              <p:nvSpPr>
                <p:cNvPr id="388120" name="Arc 24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8121" name="Arc 25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388122" name="Group 26"/>
              <p:cNvGrpSpPr>
                <a:grpSpLocks/>
              </p:cNvGrpSpPr>
              <p:nvPr/>
            </p:nvGrpSpPr>
            <p:grpSpPr bwMode="auto">
              <a:xfrm>
                <a:off x="430" y="3589"/>
                <a:ext cx="137" cy="69"/>
                <a:chOff x="294" y="3589"/>
                <a:chExt cx="137" cy="69"/>
              </a:xfrm>
            </p:grpSpPr>
            <p:sp>
              <p:nvSpPr>
                <p:cNvPr id="388123" name="Arc 27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8124" name="Arc 28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388125" name="Group 29"/>
              <p:cNvGrpSpPr>
                <a:grpSpLocks/>
              </p:cNvGrpSpPr>
              <p:nvPr/>
            </p:nvGrpSpPr>
            <p:grpSpPr bwMode="auto">
              <a:xfrm>
                <a:off x="567" y="3589"/>
                <a:ext cx="137" cy="69"/>
                <a:chOff x="294" y="3589"/>
                <a:chExt cx="137" cy="69"/>
              </a:xfrm>
            </p:grpSpPr>
            <p:sp>
              <p:nvSpPr>
                <p:cNvPr id="388126" name="Arc 30"/>
                <p:cNvSpPr>
                  <a:spLocks noChangeAspect="1"/>
                </p:cNvSpPr>
                <p:nvPr/>
              </p:nvSpPr>
              <p:spPr bwMode="auto">
                <a:xfrm rot="16200000">
                  <a:off x="294" y="3590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388127" name="Arc 31"/>
                <p:cNvSpPr>
                  <a:spLocks noChangeAspect="1"/>
                </p:cNvSpPr>
                <p:nvPr/>
              </p:nvSpPr>
              <p:spPr bwMode="auto">
                <a:xfrm>
                  <a:off x="363" y="3589"/>
                  <a:ext cx="68" cy="6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>
                    <a:solidFill>
                      <a:schemeClr val="bg2"/>
                    </a:solidFill>
                  </a:endParaRPr>
                </a:p>
              </p:txBody>
            </p:sp>
          </p:grpSp>
        </p:grpSp>
        <p:sp>
          <p:nvSpPr>
            <p:cNvPr id="388129" name="Line 33"/>
            <p:cNvSpPr>
              <a:spLocks noChangeShapeType="1"/>
            </p:cNvSpPr>
            <p:nvPr/>
          </p:nvSpPr>
          <p:spPr bwMode="auto">
            <a:xfrm>
              <a:off x="340" y="2229"/>
              <a:ext cx="409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8131" name="Text Box 35"/>
            <p:cNvSpPr txBox="1">
              <a:spLocks noChangeArrowheads="1"/>
            </p:cNvSpPr>
            <p:nvPr/>
          </p:nvSpPr>
          <p:spPr bwMode="auto">
            <a:xfrm>
              <a:off x="1998" y="1877"/>
              <a:ext cx="20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L</a:t>
              </a:r>
              <a:r>
                <a:rPr lang="cs-CZ" altLang="cs-CZ" sz="2000" b="1" baseline="-25000">
                  <a:solidFill>
                    <a:schemeClr val="bg2"/>
                  </a:solidFill>
                  <a:effectLst/>
                </a:rPr>
                <a:t>2</a:t>
              </a:r>
            </a:p>
          </p:txBody>
        </p:sp>
        <p:sp>
          <p:nvSpPr>
            <p:cNvPr id="388132" name="Text Box 36"/>
            <p:cNvSpPr txBox="1">
              <a:spLocks noChangeArrowheads="1"/>
            </p:cNvSpPr>
            <p:nvPr/>
          </p:nvSpPr>
          <p:spPr bwMode="auto">
            <a:xfrm>
              <a:off x="387" y="1922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8134" name="Text Box 38"/>
            <p:cNvSpPr txBox="1">
              <a:spLocks noChangeArrowheads="1"/>
            </p:cNvSpPr>
            <p:nvPr/>
          </p:nvSpPr>
          <p:spPr bwMode="auto">
            <a:xfrm>
              <a:off x="1338" y="1706"/>
              <a:ext cx="36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chemeClr val="bg2"/>
                  </a:solidFill>
                  <a:effectLst/>
                </a:rPr>
                <a:t>M</a:t>
              </a:r>
              <a:r>
                <a:rPr lang="en-US" altLang="cs-CZ" sz="20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&gt;</a:t>
              </a:r>
              <a:r>
                <a:rPr lang="cs-CZ" altLang="cs-CZ" sz="2000" b="1" dirty="0">
                  <a:solidFill>
                    <a:schemeClr val="bg2"/>
                  </a:solidFill>
                  <a:effectLst/>
                  <a:cs typeface="Arial" panose="020B0604020202020204" pitchFamily="34" charset="0"/>
                </a:rPr>
                <a:t>0</a:t>
              </a:r>
              <a:endParaRPr lang="en-US" altLang="cs-CZ" sz="2000" b="1" baseline="-25000" dirty="0">
                <a:solidFill>
                  <a:schemeClr val="bg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88138" name="Oval 42"/>
            <p:cNvSpPr>
              <a:spLocks noChangeArrowheads="1"/>
            </p:cNvSpPr>
            <p:nvPr/>
          </p:nvSpPr>
          <p:spPr bwMode="auto">
            <a:xfrm>
              <a:off x="2245" y="2296"/>
              <a:ext cx="45" cy="45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8139" name="Oval 43"/>
            <p:cNvSpPr>
              <a:spLocks noChangeArrowheads="1"/>
            </p:cNvSpPr>
            <p:nvPr/>
          </p:nvSpPr>
          <p:spPr bwMode="auto">
            <a:xfrm>
              <a:off x="703" y="2296"/>
              <a:ext cx="45" cy="45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8142" name="Freeform 46"/>
            <p:cNvSpPr>
              <a:spLocks/>
            </p:cNvSpPr>
            <p:nvPr/>
          </p:nvSpPr>
          <p:spPr bwMode="auto">
            <a:xfrm>
              <a:off x="1159" y="2199"/>
              <a:ext cx="1183" cy="330"/>
            </a:xfrm>
            <a:custGeom>
              <a:avLst/>
              <a:gdLst>
                <a:gd name="T0" fmla="*/ 0 w 1183"/>
                <a:gd name="T1" fmla="*/ 0 h 330"/>
                <a:gd name="T2" fmla="*/ 3 w 1183"/>
                <a:gd name="T3" fmla="*/ 330 h 330"/>
                <a:gd name="T4" fmla="*/ 1183 w 1183"/>
                <a:gd name="T5" fmla="*/ 330 h 330"/>
                <a:gd name="T6" fmla="*/ 1183 w 1183"/>
                <a:gd name="T7" fmla="*/ 1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330">
                  <a:moveTo>
                    <a:pt x="0" y="0"/>
                  </a:moveTo>
                  <a:lnTo>
                    <a:pt x="3" y="330"/>
                  </a:lnTo>
                  <a:lnTo>
                    <a:pt x="1183" y="330"/>
                  </a:lnTo>
                  <a:lnTo>
                    <a:pt x="1183" y="12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8143" name="Line 47"/>
            <p:cNvSpPr>
              <a:spLocks noChangeShapeType="1"/>
            </p:cNvSpPr>
            <p:nvPr/>
          </p:nvSpPr>
          <p:spPr bwMode="auto">
            <a:xfrm flipH="1">
              <a:off x="1474" y="2229"/>
              <a:ext cx="45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8144" name="Line 48"/>
            <p:cNvSpPr>
              <a:spLocks noChangeShapeType="1"/>
            </p:cNvSpPr>
            <p:nvPr/>
          </p:nvSpPr>
          <p:spPr bwMode="auto">
            <a:xfrm rot="10800000">
              <a:off x="1474" y="2296"/>
              <a:ext cx="3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8145" name="Text Box 49"/>
            <p:cNvSpPr txBox="1">
              <a:spLocks noChangeArrowheads="1"/>
            </p:cNvSpPr>
            <p:nvPr/>
          </p:nvSpPr>
          <p:spPr bwMode="auto">
            <a:xfrm>
              <a:off x="1655" y="2285"/>
              <a:ext cx="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I</a:t>
              </a:r>
              <a:endParaRPr lang="cs-CZ" altLang="cs-CZ" sz="2000" b="1" baseline="-25000"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388147" name="Arc 51"/>
            <p:cNvSpPr>
              <a:spLocks/>
            </p:cNvSpPr>
            <p:nvPr/>
          </p:nvSpPr>
          <p:spPr bwMode="auto">
            <a:xfrm rot="18840000">
              <a:off x="1215" y="1811"/>
              <a:ext cx="57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bg2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642350" cy="86518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cívek – sériové zapojení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250825" y="1125538"/>
            <a:ext cx="85693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Příklad: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Dvě cívky jsou zapojeny sériově. Při souhlasném působení obou magnetických polí je celková indukčnost je 25 mH, při opačném působení 9 mH. Indukčnost druhé cívky je 11 mH. Určete vzájemnou indukčnost a činitel vazby. 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1222375" y="2852738"/>
            <a:ext cx="2557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Kladné působení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295400" y="3263900"/>
          <a:ext cx="20161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2" name="Rovnice" r:id="rId3" imgW="1143000" imgH="457200" progId="Equation.3">
                  <p:embed/>
                </p:oleObj>
              </mc:Choice>
              <mc:Fallback>
                <p:oleObj name="Rovnice" r:id="rId3" imgW="11430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63900"/>
                        <a:ext cx="2016125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5219700" y="2852738"/>
            <a:ext cx="2557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Záporné působení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5329238" y="3263900"/>
          <a:ext cx="20161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3" name="Rovnice" r:id="rId5" imgW="1143000" imgH="457200" progId="Equation.3">
                  <p:embed/>
                </p:oleObj>
              </mc:Choice>
              <mc:Fallback>
                <p:oleObj name="Rovnice" r:id="rId5" imgW="11430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3263900"/>
                        <a:ext cx="2016125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31" name="Rectangle 11"/>
          <p:cNvSpPr>
            <a:spLocks noChangeArrowheads="1"/>
          </p:cNvSpPr>
          <p:nvPr/>
        </p:nvSpPr>
        <p:spPr bwMode="auto">
          <a:xfrm>
            <a:off x="358775" y="4221163"/>
            <a:ext cx="7958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Soustava dvou rovnic o dvou neznámých, obě rovnice lze sečíst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2701925" y="4652963"/>
          <a:ext cx="35988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4" name="Rovnice" r:id="rId7" imgW="1663560" imgH="215640" progId="Equation.3">
                  <p:embed/>
                </p:oleObj>
              </mc:Choice>
              <mc:Fallback>
                <p:oleObj name="Rovnice" r:id="rId7" imgW="166356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652963"/>
                        <a:ext cx="3598863" cy="4714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323850" y="5427663"/>
            <a:ext cx="4248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Vzájemná indukčnost z 1. rovnice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323850" y="5948363"/>
          <a:ext cx="41449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5" name="Rovnice" r:id="rId9" imgW="2349360" imgH="393480" progId="Equation.3">
                  <p:embed/>
                </p:oleObj>
              </mc:Choice>
              <mc:Fallback>
                <p:oleObj name="Rovnice" r:id="rId9" imgW="23493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948363"/>
                        <a:ext cx="4144963" cy="700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35" name="Rectangle 15"/>
          <p:cNvSpPr>
            <a:spLocks noChangeArrowheads="1"/>
          </p:cNvSpPr>
          <p:nvPr/>
        </p:nvSpPr>
        <p:spPr bwMode="auto">
          <a:xfrm>
            <a:off x="6084888" y="5373688"/>
            <a:ext cx="172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Činitel vazby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5472113" y="5856288"/>
          <a:ext cx="32035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6" name="Rovnice" r:id="rId11" imgW="1815840" imgH="457200" progId="Equation.3">
                  <p:embed/>
                </p:oleObj>
              </mc:Choice>
              <mc:Fallback>
                <p:oleObj name="Rovnice" r:id="rId11" imgW="18158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5856288"/>
                        <a:ext cx="3203575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9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9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cívek</a:t>
            </a:r>
            <a:endParaRPr lang="cs-CZ" altLang="cs-CZ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179388" y="1125538"/>
            <a:ext cx="87137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 Paralelní zapojení cívek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paralelním zapojení se proud rozdělí v poměru odporu cívky, ne podle jejich indukčností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energie magnetického pole je různá. Odvození je provedeno podle indukovaného napětí, kdy je podmínkou časové proměnný proud (nejčastěji střídavé napětí).   </a:t>
            </a:r>
          </a:p>
        </p:txBody>
      </p:sp>
      <p:sp>
        <p:nvSpPr>
          <p:cNvPr id="390150" name="Rectangle 6"/>
          <p:cNvSpPr>
            <a:spLocks noChangeArrowheads="1"/>
          </p:cNvSpPr>
          <p:nvPr/>
        </p:nvSpPr>
        <p:spPr bwMode="auto">
          <a:xfrm>
            <a:off x="179388" y="2997200"/>
            <a:ext cx="68405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a)	dvě cívky na sebe vzájemně nepůsobí k=0)</a:t>
            </a:r>
          </a:p>
        </p:txBody>
      </p: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250825" y="3500438"/>
            <a:ext cx="4176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indukčnost pro dvě cívky</a:t>
            </a:r>
          </a:p>
        </p:txBody>
      </p:sp>
      <p:graphicFrame>
        <p:nvGraphicFramePr>
          <p:cNvPr id="390153" name="Object 9"/>
          <p:cNvGraphicFramePr>
            <a:graphicFrameLocks noChangeAspect="1"/>
          </p:cNvGraphicFramePr>
          <p:nvPr/>
        </p:nvGraphicFramePr>
        <p:xfrm>
          <a:off x="1692275" y="3890963"/>
          <a:ext cx="13684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2" name="Rovnice" r:id="rId3" imgW="787320" imgH="431640" progId="Equation.3">
                  <p:embed/>
                </p:oleObj>
              </mc:Choice>
              <mc:Fallback>
                <p:oleObj name="Rovnice" r:id="rId3" imgW="7873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890963"/>
                        <a:ext cx="1368425" cy="755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54" name="Rectangle 10"/>
          <p:cNvSpPr>
            <a:spLocks noChangeArrowheads="1"/>
          </p:cNvSpPr>
          <p:nvPr/>
        </p:nvSpPr>
        <p:spPr bwMode="auto">
          <a:xfrm>
            <a:off x="4932363" y="3500438"/>
            <a:ext cx="3960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Celková indukčnost pro n cívek</a:t>
            </a:r>
          </a:p>
        </p:txBody>
      </p:sp>
      <p:graphicFrame>
        <p:nvGraphicFramePr>
          <p:cNvPr id="390155" name="Object 11"/>
          <p:cNvGraphicFramePr>
            <a:graphicFrameLocks noChangeAspect="1"/>
          </p:cNvGraphicFramePr>
          <p:nvPr/>
        </p:nvGraphicFramePr>
        <p:xfrm>
          <a:off x="6459538" y="3860800"/>
          <a:ext cx="113665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3" name="Rovnice" r:id="rId5" imgW="647640" imgH="444240" progId="Equation.3">
                  <p:embed/>
                </p:oleObj>
              </mc:Choice>
              <mc:Fallback>
                <p:oleObj name="Rovnice" r:id="rId5" imgW="647640" imgH="444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3860800"/>
                        <a:ext cx="1136650" cy="785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56" name="Rectangle 12"/>
          <p:cNvSpPr>
            <a:spLocks noChangeArrowheads="1"/>
          </p:cNvSpPr>
          <p:nvPr/>
        </p:nvSpPr>
        <p:spPr bwMode="auto">
          <a:xfrm>
            <a:off x="179388" y="4791075"/>
            <a:ext cx="68405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b)	dvě cívky na sebe vzájemně působí k</a:t>
            </a:r>
            <a:r>
              <a:rPr lang="en-US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0)</a:t>
            </a:r>
          </a:p>
        </p:txBody>
      </p:sp>
      <p:sp>
        <p:nvSpPr>
          <p:cNvPr id="390157" name="Rectangle 13"/>
          <p:cNvSpPr>
            <a:spLocks noChangeArrowheads="1"/>
          </p:cNvSpPr>
          <p:nvPr/>
        </p:nvSpPr>
        <p:spPr bwMode="auto">
          <a:xfrm>
            <a:off x="179388" y="5499100"/>
            <a:ext cx="4032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Souhlasné působení dvou cívek </a:t>
            </a:r>
          </a:p>
        </p:txBody>
      </p:sp>
      <p:sp>
        <p:nvSpPr>
          <p:cNvPr id="390158" name="Rectangle 14"/>
          <p:cNvSpPr>
            <a:spLocks noChangeArrowheads="1"/>
          </p:cNvSpPr>
          <p:nvPr/>
        </p:nvSpPr>
        <p:spPr bwMode="auto">
          <a:xfrm>
            <a:off x="4572000" y="5499100"/>
            <a:ext cx="4249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Nesouhlasné působení dvou cívek</a:t>
            </a:r>
          </a:p>
        </p:txBody>
      </p:sp>
      <p:graphicFrame>
        <p:nvGraphicFramePr>
          <p:cNvPr id="390159" name="Object 15"/>
          <p:cNvGraphicFramePr>
            <a:graphicFrameLocks noChangeAspect="1"/>
          </p:cNvGraphicFramePr>
          <p:nvPr/>
        </p:nvGraphicFramePr>
        <p:xfrm>
          <a:off x="900113" y="5986463"/>
          <a:ext cx="2362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4" name="Rovnice" r:id="rId7" imgW="1358640" imgH="431640" progId="Equation.3">
                  <p:embed/>
                </p:oleObj>
              </mc:Choice>
              <mc:Fallback>
                <p:oleObj name="Rovnice" r:id="rId7" imgW="13586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986463"/>
                        <a:ext cx="2362200" cy="755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17"/>
          <p:cNvGraphicFramePr>
            <a:graphicFrameLocks noChangeAspect="1"/>
          </p:cNvGraphicFramePr>
          <p:nvPr/>
        </p:nvGraphicFramePr>
        <p:xfrm>
          <a:off x="5378450" y="5986463"/>
          <a:ext cx="2362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5" name="Rovnice" r:id="rId9" imgW="1358640" imgH="431640" progId="Equation.3">
                  <p:embed/>
                </p:oleObj>
              </mc:Choice>
              <mc:Fallback>
                <p:oleObj name="Rovnice" r:id="rId9" imgW="135864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5986463"/>
                        <a:ext cx="2362200" cy="755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0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0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0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0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642350" cy="865187"/>
          </a:xfrm>
        </p:spPr>
        <p:txBody>
          <a:bodyPr/>
          <a:lstStyle/>
          <a:p>
            <a:r>
              <a:rPr lang="cs-CZ" altLang="cs-CZ" sz="39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Spojování cívek – paralelní zapojení</a:t>
            </a:r>
            <a:endParaRPr lang="cs-CZ" altLang="cs-CZ" sz="39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250825" y="1125538"/>
            <a:ext cx="85693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Příklad: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Dvě cívky jsou zapojeny paralelně. Indukčnost první cívky je 25mH, indukčnost druhé cívky je 40mH. Vzájemná indukčnost cívek je 15mH. Stanovte celkovou indukčnost při nesouhlasném, působení cívek a vypočítejte činitel vazby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323850" y="4149725"/>
            <a:ext cx="1727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Činitel vazby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91181" name="Object 13"/>
          <p:cNvGraphicFramePr>
            <a:graphicFrameLocks noChangeAspect="1"/>
          </p:cNvGraphicFramePr>
          <p:nvPr/>
        </p:nvGraphicFramePr>
        <p:xfrm>
          <a:off x="2024063" y="3933825"/>
          <a:ext cx="34051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33" name="Rovnice" r:id="rId3" imgW="1930320" imgH="457200" progId="Equation.3">
                  <p:embed/>
                </p:oleObj>
              </mc:Choice>
              <mc:Fallback>
                <p:oleObj name="Rovnice" r:id="rId3" imgW="193032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3933825"/>
                        <a:ext cx="3405187" cy="812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82" name="Object 14"/>
          <p:cNvGraphicFramePr>
            <a:graphicFrameLocks noChangeAspect="1"/>
          </p:cNvGraphicFramePr>
          <p:nvPr/>
        </p:nvGraphicFramePr>
        <p:xfrm>
          <a:off x="3419475" y="2565400"/>
          <a:ext cx="50990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34" name="Rovnice" r:id="rId5" imgW="2933640" imgH="660240" progId="Equation.3">
                  <p:embed/>
                </p:oleObj>
              </mc:Choice>
              <mc:Fallback>
                <p:oleObj name="Rovnice" r:id="rId5" imgW="2933640" imgH="660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65400"/>
                        <a:ext cx="5099050" cy="1155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188913"/>
            <a:ext cx="6913563" cy="1368425"/>
          </a:xfrm>
        </p:spPr>
        <p:txBody>
          <a:bodyPr/>
          <a:lstStyle/>
          <a:p>
            <a:pPr>
              <a:defRPr/>
            </a:pPr>
            <a:r>
              <a:rPr lang="cs-CZ" sz="4000" u="sng" kern="0">
                <a:solidFill>
                  <a:schemeClr val="bg2"/>
                </a:solidFill>
                <a:effectLst/>
                <a:latin typeface="Comic Sans MS" pitchFamily="66" charset="0"/>
              </a:rPr>
              <a:t>Magnetické obvody buzené trvalými magnety</a:t>
            </a:r>
            <a:endParaRPr lang="cs-CZ" sz="4000" ker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179388" y="1900238"/>
            <a:ext cx="87852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Do magnetického obvodu není zařazen elektromagnet, magnetické pole je buzeno trvalým magnetem.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 trvalé magnety se používají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slitiny AlNiCo – klasické slitiny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=(0,6-1,2)T, 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=(40-120) kA/m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magneticky tvrdé ferity (např. 6Fe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2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O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3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*BaO)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=(0,2-0,4)T, 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=(120-230) kA/m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-	slitiny vzácných zemin – NdFeB (neodym, železo, bór)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	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=(1-1,5)T, 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=(</a:t>
            </a:r>
            <a:r>
              <a:rPr lang="en-US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~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1000) kA/m </a:t>
            </a:r>
          </a:p>
        </p:txBody>
      </p:sp>
      <p:pic>
        <p:nvPicPr>
          <p:cNvPr id="495622" name="Picture 6" descr="MC900279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187325"/>
            <a:ext cx="17224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13275"/>
            <a:ext cx="360045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5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50825" y="188913"/>
            <a:ext cx="6913563" cy="792162"/>
          </a:xfrm>
        </p:spPr>
        <p:txBody>
          <a:bodyPr/>
          <a:lstStyle/>
          <a:p>
            <a:pPr>
              <a:defRPr/>
            </a:pPr>
            <a:r>
              <a:rPr lang="cs-CZ" sz="4000" u="sng" kern="0">
                <a:solidFill>
                  <a:schemeClr val="bg2"/>
                </a:solidFill>
                <a:effectLst/>
                <a:latin typeface="Comic Sans MS" pitchFamily="66" charset="0"/>
              </a:rPr>
              <a:t>Trvalé magnety</a:t>
            </a:r>
            <a:endParaRPr lang="cs-CZ" sz="4000" ker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179388" y="1196975"/>
            <a:ext cx="8785225" cy="81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Kvalitu a vhodnost použití trvalého magnetu určuje 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demagnetizační charakteristika.</a:t>
            </a:r>
            <a:endParaRPr lang="cs-CZ" altLang="cs-CZ" sz="24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pSp>
        <p:nvGrpSpPr>
          <p:cNvPr id="496658" name="Group 18"/>
          <p:cNvGrpSpPr>
            <a:grpSpLocks/>
          </p:cNvGrpSpPr>
          <p:nvPr/>
        </p:nvGrpSpPr>
        <p:grpSpPr bwMode="auto">
          <a:xfrm>
            <a:off x="107950" y="2060575"/>
            <a:ext cx="4130675" cy="3660775"/>
            <a:chOff x="68" y="1298"/>
            <a:chExt cx="2602" cy="2306"/>
          </a:xfrm>
        </p:grpSpPr>
        <p:sp>
          <p:nvSpPr>
            <p:cNvPr id="496646" name="Freeform 6"/>
            <p:cNvSpPr>
              <a:spLocks/>
            </p:cNvSpPr>
            <p:nvPr/>
          </p:nvSpPr>
          <p:spPr bwMode="auto">
            <a:xfrm>
              <a:off x="386" y="1525"/>
              <a:ext cx="1951" cy="1815"/>
            </a:xfrm>
            <a:custGeom>
              <a:avLst/>
              <a:gdLst>
                <a:gd name="T0" fmla="*/ 1905 w 1951"/>
                <a:gd name="T1" fmla="*/ 0 h 1815"/>
                <a:gd name="T2" fmla="*/ 1951 w 1951"/>
                <a:gd name="T3" fmla="*/ 1815 h 1815"/>
                <a:gd name="T4" fmla="*/ 0 w 1951"/>
                <a:gd name="T5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" h="1815">
                  <a:moveTo>
                    <a:pt x="1905" y="0"/>
                  </a:moveTo>
                  <a:lnTo>
                    <a:pt x="1951" y="1815"/>
                  </a:lnTo>
                  <a:lnTo>
                    <a:pt x="0" y="1815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78886" name="Text Box 7"/>
            <p:cNvSpPr txBox="1">
              <a:spLocks noChangeArrowheads="1"/>
            </p:cNvSpPr>
            <p:nvPr/>
          </p:nvSpPr>
          <p:spPr bwMode="auto">
            <a:xfrm>
              <a:off x="2336" y="1298"/>
              <a:ext cx="33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B(T)</a:t>
              </a:r>
            </a:p>
          </p:txBody>
        </p:sp>
        <p:sp>
          <p:nvSpPr>
            <p:cNvPr id="378887" name="Text Box 8"/>
            <p:cNvSpPr txBox="1">
              <a:spLocks noChangeArrowheads="1"/>
            </p:cNvSpPr>
            <p:nvPr/>
          </p:nvSpPr>
          <p:spPr bwMode="auto">
            <a:xfrm>
              <a:off x="68" y="3385"/>
              <a:ext cx="59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</a:rPr>
                <a:t>H(kA/m)</a:t>
              </a:r>
            </a:p>
          </p:txBody>
        </p:sp>
      </p:grpSp>
      <p:sp>
        <p:nvSpPr>
          <p:cNvPr id="496651" name="Freeform 11"/>
          <p:cNvSpPr>
            <a:spLocks/>
          </p:cNvSpPr>
          <p:nvPr/>
        </p:nvSpPr>
        <p:spPr bwMode="auto">
          <a:xfrm>
            <a:off x="1476375" y="2708275"/>
            <a:ext cx="2160588" cy="2592388"/>
          </a:xfrm>
          <a:custGeom>
            <a:avLst/>
            <a:gdLst>
              <a:gd name="T0" fmla="*/ 1361 w 1361"/>
              <a:gd name="T1" fmla="*/ 0 h 1633"/>
              <a:gd name="T2" fmla="*/ 499 w 1361"/>
              <a:gd name="T3" fmla="*/ 499 h 1633"/>
              <a:gd name="T4" fmla="*/ 136 w 1361"/>
              <a:gd name="T5" fmla="*/ 1134 h 1633"/>
              <a:gd name="T6" fmla="*/ 0 w 1361"/>
              <a:gd name="T7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633">
                <a:moveTo>
                  <a:pt x="1361" y="0"/>
                </a:moveTo>
                <a:cubicBezTo>
                  <a:pt x="1032" y="155"/>
                  <a:pt x="703" y="310"/>
                  <a:pt x="499" y="499"/>
                </a:cubicBezTo>
                <a:cubicBezTo>
                  <a:pt x="295" y="688"/>
                  <a:pt x="219" y="945"/>
                  <a:pt x="136" y="1134"/>
                </a:cubicBezTo>
                <a:cubicBezTo>
                  <a:pt x="53" y="1323"/>
                  <a:pt x="26" y="1478"/>
                  <a:pt x="0" y="163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sp>
        <p:nvSpPr>
          <p:cNvPr id="496652" name="Line 12"/>
          <p:cNvSpPr>
            <a:spLocks noChangeShapeType="1"/>
          </p:cNvSpPr>
          <p:nvPr/>
        </p:nvSpPr>
        <p:spPr bwMode="auto">
          <a:xfrm>
            <a:off x="3492500" y="2708275"/>
            <a:ext cx="2873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sp>
        <p:nvSpPr>
          <p:cNvPr id="496653" name="Text Box 13"/>
          <p:cNvSpPr txBox="1">
            <a:spLocks noChangeArrowheads="1"/>
          </p:cNvSpPr>
          <p:nvPr/>
        </p:nvSpPr>
        <p:spPr bwMode="auto">
          <a:xfrm>
            <a:off x="3840163" y="2492375"/>
            <a:ext cx="5889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FF0000"/>
                </a:solidFill>
                <a:effectLst/>
              </a:rPr>
              <a:t>B</a:t>
            </a:r>
            <a:r>
              <a:rPr lang="cs-CZ" altLang="cs-CZ" sz="1800" b="1" baseline="-25000">
                <a:solidFill>
                  <a:srgbClr val="FF0000"/>
                </a:solidFill>
                <a:effectLst/>
              </a:rPr>
              <a:t>r</a:t>
            </a:r>
            <a:r>
              <a:rPr lang="cs-CZ" altLang="cs-CZ" sz="1800" b="1">
                <a:solidFill>
                  <a:srgbClr val="FF0000"/>
                </a:solidFill>
                <a:effectLst/>
              </a:rPr>
              <a:t>(T)</a:t>
            </a:r>
          </a:p>
        </p:txBody>
      </p:sp>
      <p:sp>
        <p:nvSpPr>
          <p:cNvPr id="496654" name="Text Box 14"/>
          <p:cNvSpPr txBox="1">
            <a:spLocks noChangeArrowheads="1"/>
          </p:cNvSpPr>
          <p:nvPr/>
        </p:nvSpPr>
        <p:spPr bwMode="auto">
          <a:xfrm>
            <a:off x="1136650" y="5373688"/>
            <a:ext cx="10334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 dirty="0" err="1">
                <a:solidFill>
                  <a:srgbClr val="FF0000"/>
                </a:solidFill>
                <a:effectLst/>
              </a:rPr>
              <a:t>H</a:t>
            </a:r>
            <a:r>
              <a:rPr lang="cs-CZ" altLang="cs-CZ" sz="1800" b="1" baseline="-25000" dirty="0" err="1">
                <a:solidFill>
                  <a:srgbClr val="FF0000"/>
                </a:solidFill>
                <a:effectLst/>
              </a:rPr>
              <a:t>c</a:t>
            </a:r>
            <a:r>
              <a:rPr lang="cs-CZ" altLang="cs-CZ" sz="1800" b="1" dirty="0">
                <a:solidFill>
                  <a:srgbClr val="FF0000"/>
                </a:solidFill>
                <a:effectLst/>
              </a:rPr>
              <a:t>(</a:t>
            </a:r>
            <a:r>
              <a:rPr lang="cs-CZ" altLang="cs-CZ" sz="1800" b="1" dirty="0" err="1">
                <a:solidFill>
                  <a:srgbClr val="FF0000"/>
                </a:solidFill>
                <a:effectLst/>
              </a:rPr>
              <a:t>kA</a:t>
            </a:r>
            <a:r>
              <a:rPr lang="cs-CZ" altLang="cs-CZ" sz="1800" b="1" dirty="0">
                <a:solidFill>
                  <a:srgbClr val="FF0000"/>
                </a:solidFill>
                <a:effectLst/>
              </a:rPr>
              <a:t>/m)</a:t>
            </a:r>
          </a:p>
        </p:txBody>
      </p:sp>
      <p:sp>
        <p:nvSpPr>
          <p:cNvPr id="496656" name="Line 16"/>
          <p:cNvSpPr>
            <a:spLocks noChangeShapeType="1"/>
          </p:cNvSpPr>
          <p:nvPr/>
        </p:nvSpPr>
        <p:spPr bwMode="auto">
          <a:xfrm>
            <a:off x="1476375" y="5157788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4643438" y="1916113"/>
            <a:ext cx="4321175" cy="24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31825" indent="-631825" algn="l">
              <a:spcBef>
                <a:spcPct val="0"/>
              </a:spcBef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Základní parametry: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remanentní (zbytkový) magnetizmus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koercitivní intenzita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Curie teplota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	-	teplota potřebná pro odmagnetování látky</a:t>
            </a:r>
            <a:endParaRPr lang="cs-CZ" altLang="cs-CZ" sz="2400" b="1" u="sng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pic>
        <p:nvPicPr>
          <p:cNvPr id="496659" name="Picture 19" descr="MC9003351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81525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6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6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6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6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/>
      <p:bldP spid="496653" grpId="0"/>
      <p:bldP spid="4966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7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88913"/>
            <a:ext cx="575151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07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260350"/>
            <a:ext cx="4824412" cy="935038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3200" u="sng" kern="0">
                <a:solidFill>
                  <a:schemeClr val="bg1"/>
                </a:solidFill>
                <a:effectLst/>
                <a:latin typeface="Comic Sans MS" pitchFamily="66" charset="0"/>
              </a:rPr>
              <a:t>Demagnetizační křivka</a:t>
            </a:r>
            <a:endParaRPr lang="cs-CZ" sz="2000" u="sng" kern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500773" name="Picture 37" descr="MC90033092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924175"/>
            <a:ext cx="2301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16013" y="188913"/>
            <a:ext cx="6913562" cy="792162"/>
          </a:xfrm>
        </p:spPr>
        <p:txBody>
          <a:bodyPr/>
          <a:lstStyle/>
          <a:p>
            <a:pPr>
              <a:defRPr/>
            </a:pPr>
            <a:r>
              <a:rPr lang="cs-CZ" sz="4000" u="sng" kern="0" dirty="0">
                <a:solidFill>
                  <a:schemeClr val="bg2"/>
                </a:solidFill>
                <a:effectLst/>
                <a:latin typeface="Comic Sans MS" pitchFamily="66" charset="0"/>
              </a:rPr>
              <a:t>Trvalé magnety</a:t>
            </a:r>
            <a:endParaRPr lang="cs-CZ" sz="4000" kern="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pic>
        <p:nvPicPr>
          <p:cNvPr id="4976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955675"/>
            <a:ext cx="8918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188913"/>
            <a:ext cx="4392612" cy="865187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Vznik síly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1144588"/>
            <a:ext cx="79216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Magnetické pole vzniká při pohybu nábojů. Jestliže bude v magnetickém poli vodič, kterým bude procházet elektrický proud, budou na sebe náboje vzájemně silově působit. Tyto síly se přenáší vodič (náboje jsou ve vodiči a nemohou ho opustit).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90152" name="Picture 40" descr="MC90029818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15888"/>
            <a:ext cx="218757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159" name="Group 47"/>
          <p:cNvGrpSpPr>
            <a:grpSpLocks/>
          </p:cNvGrpSpPr>
          <p:nvPr/>
        </p:nvGrpSpPr>
        <p:grpSpPr bwMode="auto">
          <a:xfrm>
            <a:off x="1476375" y="2636838"/>
            <a:ext cx="1295400" cy="2447925"/>
            <a:chOff x="476" y="2024"/>
            <a:chExt cx="816" cy="1542"/>
          </a:xfrm>
        </p:grpSpPr>
        <p:sp>
          <p:nvSpPr>
            <p:cNvPr id="90157" name="Freeform 45"/>
            <p:cNvSpPr>
              <a:spLocks/>
            </p:cNvSpPr>
            <p:nvPr/>
          </p:nvSpPr>
          <p:spPr bwMode="auto">
            <a:xfrm>
              <a:off x="476" y="2024"/>
              <a:ext cx="816" cy="454"/>
            </a:xfrm>
            <a:custGeom>
              <a:avLst/>
              <a:gdLst>
                <a:gd name="T0" fmla="*/ 0 w 816"/>
                <a:gd name="T1" fmla="*/ 0 h 454"/>
                <a:gd name="T2" fmla="*/ 0 w 816"/>
                <a:gd name="T3" fmla="*/ 454 h 454"/>
                <a:gd name="T4" fmla="*/ 816 w 816"/>
                <a:gd name="T5" fmla="*/ 454 h 454"/>
                <a:gd name="T6" fmla="*/ 816 w 816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54">
                  <a:moveTo>
                    <a:pt x="0" y="0"/>
                  </a:moveTo>
                  <a:lnTo>
                    <a:pt x="0" y="454"/>
                  </a:lnTo>
                  <a:lnTo>
                    <a:pt x="816" y="454"/>
                  </a:lnTo>
                  <a:lnTo>
                    <a:pt x="816" y="0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58" name="Freeform 46"/>
            <p:cNvSpPr>
              <a:spLocks/>
            </p:cNvSpPr>
            <p:nvPr/>
          </p:nvSpPr>
          <p:spPr bwMode="auto">
            <a:xfrm rot="10800000">
              <a:off x="476" y="3112"/>
              <a:ext cx="816" cy="454"/>
            </a:xfrm>
            <a:custGeom>
              <a:avLst/>
              <a:gdLst>
                <a:gd name="T0" fmla="*/ 0 w 816"/>
                <a:gd name="T1" fmla="*/ 0 h 454"/>
                <a:gd name="T2" fmla="*/ 0 w 816"/>
                <a:gd name="T3" fmla="*/ 454 h 454"/>
                <a:gd name="T4" fmla="*/ 816 w 816"/>
                <a:gd name="T5" fmla="*/ 454 h 454"/>
                <a:gd name="T6" fmla="*/ 816 w 816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54">
                  <a:moveTo>
                    <a:pt x="0" y="0"/>
                  </a:moveTo>
                  <a:lnTo>
                    <a:pt x="0" y="454"/>
                  </a:lnTo>
                  <a:lnTo>
                    <a:pt x="816" y="454"/>
                  </a:lnTo>
                  <a:lnTo>
                    <a:pt x="816" y="0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60" name="Oval 48"/>
          <p:cNvSpPr>
            <a:spLocks noChangeArrowheads="1"/>
          </p:cNvSpPr>
          <p:nvPr/>
        </p:nvSpPr>
        <p:spPr bwMode="auto">
          <a:xfrm>
            <a:off x="1908175" y="3644900"/>
            <a:ext cx="431800" cy="4318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0164" name="Rectangle 52"/>
          <p:cNvSpPr>
            <a:spLocks noChangeArrowheads="1"/>
          </p:cNvSpPr>
          <p:nvPr/>
        </p:nvSpPr>
        <p:spPr bwMode="auto">
          <a:xfrm>
            <a:off x="179388" y="5300663"/>
            <a:ext cx="3960564" cy="129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Magnetické pole je nenulové, vodičem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lang="cs-CZ" altLang="cs-CZ" sz="18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Cu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neprochází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žádný proud 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velká síla působí na vodič ?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18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síla je nulová F = 0</a:t>
            </a:r>
          </a:p>
        </p:txBody>
      </p:sp>
      <p:grpSp>
        <p:nvGrpSpPr>
          <p:cNvPr id="90170" name="Group 58"/>
          <p:cNvGrpSpPr>
            <a:grpSpLocks/>
          </p:cNvGrpSpPr>
          <p:nvPr/>
        </p:nvGrpSpPr>
        <p:grpSpPr bwMode="auto">
          <a:xfrm>
            <a:off x="1549400" y="3357563"/>
            <a:ext cx="1150938" cy="1008062"/>
            <a:chOff x="431" y="2387"/>
            <a:chExt cx="725" cy="635"/>
          </a:xfrm>
        </p:grpSpPr>
        <p:sp>
          <p:nvSpPr>
            <p:cNvPr id="90165" name="Line 53"/>
            <p:cNvSpPr>
              <a:spLocks noChangeShapeType="1"/>
            </p:cNvSpPr>
            <p:nvPr/>
          </p:nvSpPr>
          <p:spPr bwMode="auto">
            <a:xfrm>
              <a:off x="431" y="2387"/>
              <a:ext cx="0" cy="63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66" name="Line 54"/>
            <p:cNvSpPr>
              <a:spLocks noChangeShapeType="1"/>
            </p:cNvSpPr>
            <p:nvPr/>
          </p:nvSpPr>
          <p:spPr bwMode="auto">
            <a:xfrm>
              <a:off x="612" y="2387"/>
              <a:ext cx="0" cy="63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67" name="Line 55"/>
            <p:cNvSpPr>
              <a:spLocks noChangeShapeType="1"/>
            </p:cNvSpPr>
            <p:nvPr/>
          </p:nvSpPr>
          <p:spPr bwMode="auto">
            <a:xfrm>
              <a:off x="975" y="2387"/>
              <a:ext cx="0" cy="63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68" name="Line 56"/>
            <p:cNvSpPr>
              <a:spLocks noChangeShapeType="1"/>
            </p:cNvSpPr>
            <p:nvPr/>
          </p:nvSpPr>
          <p:spPr bwMode="auto">
            <a:xfrm>
              <a:off x="793" y="2387"/>
              <a:ext cx="0" cy="63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69" name="Line 57"/>
            <p:cNvSpPr>
              <a:spLocks noChangeShapeType="1"/>
            </p:cNvSpPr>
            <p:nvPr/>
          </p:nvSpPr>
          <p:spPr bwMode="auto">
            <a:xfrm>
              <a:off x="1156" y="2387"/>
              <a:ext cx="0" cy="63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71" name="Text Box 59"/>
          <p:cNvSpPr txBox="1">
            <a:spLocks noChangeArrowheads="1"/>
          </p:cNvSpPr>
          <p:nvPr/>
        </p:nvSpPr>
        <p:spPr bwMode="auto">
          <a:xfrm>
            <a:off x="1836738" y="2865438"/>
            <a:ext cx="6254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FF00FF"/>
                </a:solidFill>
                <a:effectLst/>
              </a:rPr>
              <a:t>B </a:t>
            </a:r>
            <a:r>
              <a:rPr lang="en-US" altLang="cs-CZ" sz="1800" b="1">
                <a:solidFill>
                  <a:srgbClr val="FF00FF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1800" b="1">
                <a:solidFill>
                  <a:srgbClr val="FF00FF"/>
                </a:solidFill>
                <a:effectLst/>
                <a:cs typeface="Arial" panose="020B0604020202020204" pitchFamily="34" charset="0"/>
              </a:rPr>
              <a:t> 0</a:t>
            </a:r>
            <a:endParaRPr lang="en-US" altLang="cs-CZ" sz="1800" b="1">
              <a:solidFill>
                <a:srgbClr val="FF00FF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90173" name="Group 61"/>
          <p:cNvGrpSpPr>
            <a:grpSpLocks/>
          </p:cNvGrpSpPr>
          <p:nvPr/>
        </p:nvGrpSpPr>
        <p:grpSpPr bwMode="auto">
          <a:xfrm>
            <a:off x="5992813" y="2565400"/>
            <a:ext cx="1295400" cy="2447925"/>
            <a:chOff x="476" y="2024"/>
            <a:chExt cx="816" cy="1542"/>
          </a:xfrm>
        </p:grpSpPr>
        <p:sp>
          <p:nvSpPr>
            <p:cNvPr id="90174" name="Freeform 62"/>
            <p:cNvSpPr>
              <a:spLocks/>
            </p:cNvSpPr>
            <p:nvPr/>
          </p:nvSpPr>
          <p:spPr bwMode="auto">
            <a:xfrm>
              <a:off x="476" y="2024"/>
              <a:ext cx="816" cy="454"/>
            </a:xfrm>
            <a:custGeom>
              <a:avLst/>
              <a:gdLst>
                <a:gd name="T0" fmla="*/ 0 w 816"/>
                <a:gd name="T1" fmla="*/ 0 h 454"/>
                <a:gd name="T2" fmla="*/ 0 w 816"/>
                <a:gd name="T3" fmla="*/ 454 h 454"/>
                <a:gd name="T4" fmla="*/ 816 w 816"/>
                <a:gd name="T5" fmla="*/ 454 h 454"/>
                <a:gd name="T6" fmla="*/ 816 w 816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54">
                  <a:moveTo>
                    <a:pt x="0" y="0"/>
                  </a:moveTo>
                  <a:lnTo>
                    <a:pt x="0" y="454"/>
                  </a:lnTo>
                  <a:lnTo>
                    <a:pt x="816" y="454"/>
                  </a:lnTo>
                  <a:lnTo>
                    <a:pt x="816" y="0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75" name="Freeform 63"/>
            <p:cNvSpPr>
              <a:spLocks/>
            </p:cNvSpPr>
            <p:nvPr/>
          </p:nvSpPr>
          <p:spPr bwMode="auto">
            <a:xfrm rot="10800000">
              <a:off x="476" y="3112"/>
              <a:ext cx="816" cy="454"/>
            </a:xfrm>
            <a:custGeom>
              <a:avLst/>
              <a:gdLst>
                <a:gd name="T0" fmla="*/ 0 w 816"/>
                <a:gd name="T1" fmla="*/ 0 h 454"/>
                <a:gd name="T2" fmla="*/ 0 w 816"/>
                <a:gd name="T3" fmla="*/ 454 h 454"/>
                <a:gd name="T4" fmla="*/ 816 w 816"/>
                <a:gd name="T5" fmla="*/ 454 h 454"/>
                <a:gd name="T6" fmla="*/ 816 w 816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54">
                  <a:moveTo>
                    <a:pt x="0" y="0"/>
                  </a:moveTo>
                  <a:lnTo>
                    <a:pt x="0" y="454"/>
                  </a:lnTo>
                  <a:lnTo>
                    <a:pt x="816" y="454"/>
                  </a:lnTo>
                  <a:lnTo>
                    <a:pt x="816" y="0"/>
                  </a:lnTo>
                </a:path>
              </a:pathLst>
            </a:custGeom>
            <a:noFill/>
            <a:ln w="25400" cap="flat" cmpd="sng">
              <a:solidFill>
                <a:schemeClr val="bg2"/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76" name="Oval 64"/>
          <p:cNvSpPr>
            <a:spLocks noChangeArrowheads="1"/>
          </p:cNvSpPr>
          <p:nvPr/>
        </p:nvSpPr>
        <p:spPr bwMode="auto">
          <a:xfrm>
            <a:off x="6407150" y="3538538"/>
            <a:ext cx="431800" cy="4318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0183" name="Text Box 71"/>
          <p:cNvSpPr txBox="1">
            <a:spLocks noChangeArrowheads="1"/>
          </p:cNvSpPr>
          <p:nvPr/>
        </p:nvSpPr>
        <p:spPr bwMode="auto">
          <a:xfrm>
            <a:off x="6353175" y="2794000"/>
            <a:ext cx="6254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FF00FF"/>
                </a:solidFill>
                <a:effectLst/>
              </a:rPr>
              <a:t>B =</a:t>
            </a:r>
            <a:r>
              <a:rPr lang="cs-CZ" altLang="cs-CZ" sz="1800" b="1">
                <a:solidFill>
                  <a:srgbClr val="FF00FF"/>
                </a:solidFill>
                <a:effectLst/>
                <a:cs typeface="Arial" panose="020B0604020202020204" pitchFamily="34" charset="0"/>
              </a:rPr>
              <a:t> 0</a:t>
            </a:r>
            <a:endParaRPr lang="en-US" altLang="cs-CZ" sz="1800" b="1">
              <a:solidFill>
                <a:srgbClr val="FF00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0184" name="Rectangle 72"/>
          <p:cNvSpPr>
            <a:spLocks noChangeArrowheads="1"/>
          </p:cNvSpPr>
          <p:nvPr/>
        </p:nvSpPr>
        <p:spPr bwMode="auto">
          <a:xfrm>
            <a:off x="4787900" y="5287963"/>
            <a:ext cx="38163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Vnější magnetické pole je nulové, vodičem 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</a:t>
            </a:r>
            <a:r>
              <a:rPr lang="cs-CZ" altLang="cs-CZ" sz="1800" b="1" dirty="0" err="1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Cu</a:t>
            </a:r>
            <a:r>
              <a:rPr lang="cs-CZ" altLang="cs-CZ" sz="18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) prochází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proud.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 velká síla působí na vodič ?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18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síla je nulová F = 0</a:t>
            </a:r>
          </a:p>
        </p:txBody>
      </p:sp>
      <p:grpSp>
        <p:nvGrpSpPr>
          <p:cNvPr id="90163" name="Group 51"/>
          <p:cNvGrpSpPr>
            <a:grpSpLocks/>
          </p:cNvGrpSpPr>
          <p:nvPr/>
        </p:nvGrpSpPr>
        <p:grpSpPr bwMode="auto">
          <a:xfrm>
            <a:off x="6407150" y="3536950"/>
            <a:ext cx="433388" cy="433388"/>
            <a:chOff x="3198" y="3044"/>
            <a:chExt cx="273" cy="273"/>
          </a:xfrm>
        </p:grpSpPr>
        <p:sp>
          <p:nvSpPr>
            <p:cNvPr id="90161" name="Line 49"/>
            <p:cNvSpPr>
              <a:spLocks noChangeShapeType="1"/>
            </p:cNvSpPr>
            <p:nvPr/>
          </p:nvSpPr>
          <p:spPr bwMode="auto">
            <a:xfrm rot="2700000">
              <a:off x="3197" y="3181"/>
              <a:ext cx="27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162" name="Line 50"/>
            <p:cNvSpPr>
              <a:spLocks noChangeShapeType="1"/>
            </p:cNvSpPr>
            <p:nvPr/>
          </p:nvSpPr>
          <p:spPr bwMode="auto">
            <a:xfrm rot="8100000">
              <a:off x="3198" y="3180"/>
              <a:ext cx="27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0185" name="Text Box 73"/>
          <p:cNvSpPr txBox="1">
            <a:spLocks noChangeArrowheads="1"/>
          </p:cNvSpPr>
          <p:nvPr/>
        </p:nvSpPr>
        <p:spPr bwMode="auto">
          <a:xfrm>
            <a:off x="898525" y="3716338"/>
            <a:ext cx="5238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rgbClr val="FF0000"/>
                </a:solidFill>
                <a:effectLst/>
              </a:rPr>
              <a:t>I </a:t>
            </a:r>
            <a:r>
              <a:rPr lang="cs-CZ" altLang="cs-CZ" sz="1800" b="1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= 0</a:t>
            </a:r>
            <a:endParaRPr lang="en-US" altLang="cs-CZ" sz="1800" b="1" dirty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0186" name="Text Box 74"/>
          <p:cNvSpPr txBox="1">
            <a:spLocks noChangeArrowheads="1"/>
          </p:cNvSpPr>
          <p:nvPr/>
        </p:nvSpPr>
        <p:spPr bwMode="auto">
          <a:xfrm>
            <a:off x="7143750" y="3573463"/>
            <a:ext cx="5238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rgbClr val="FF0000"/>
                </a:solidFill>
                <a:effectLst/>
              </a:rPr>
              <a:t>I </a:t>
            </a:r>
            <a:r>
              <a:rPr lang="en-US" altLang="cs-CZ" sz="1800" b="1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1800" b="1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0</a:t>
            </a:r>
            <a:endParaRPr lang="en-US" altLang="cs-CZ" sz="1800" b="1" dirty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90190" name="Group 78"/>
          <p:cNvGrpSpPr>
            <a:grpSpLocks/>
          </p:cNvGrpSpPr>
          <p:nvPr/>
        </p:nvGrpSpPr>
        <p:grpSpPr bwMode="auto">
          <a:xfrm>
            <a:off x="6227763" y="3357563"/>
            <a:ext cx="865187" cy="792162"/>
            <a:chOff x="3923" y="2115"/>
            <a:chExt cx="545" cy="499"/>
          </a:xfrm>
        </p:grpSpPr>
        <p:sp>
          <p:nvSpPr>
            <p:cNvPr id="90188" name="Oval 76"/>
            <p:cNvSpPr>
              <a:spLocks noChangeArrowheads="1"/>
            </p:cNvSpPr>
            <p:nvPr/>
          </p:nvSpPr>
          <p:spPr bwMode="auto">
            <a:xfrm>
              <a:off x="3923" y="2115"/>
              <a:ext cx="499" cy="499"/>
            </a:xfrm>
            <a:prstGeom prst="ellipse">
              <a:avLst/>
            </a:prstGeom>
            <a:noFill/>
            <a:ln w="25400" algn="ctr">
              <a:solidFill>
                <a:srgbClr val="FF00FF"/>
              </a:solidFill>
              <a:prstDash val="sysDot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0189" name="AutoShape 77"/>
            <p:cNvSpPr>
              <a:spLocks noChangeArrowheads="1"/>
            </p:cNvSpPr>
            <p:nvPr/>
          </p:nvSpPr>
          <p:spPr bwMode="auto">
            <a:xfrm rot="10800000">
              <a:off x="4377" y="2341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25400" algn="ctr">
              <a:solidFill>
                <a:srgbClr val="FF00FF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20" grpId="0"/>
      <p:bldP spid="90160" grpId="0" animBg="1"/>
      <p:bldP spid="90171" grpId="0"/>
      <p:bldP spid="90176" grpId="0" animBg="1"/>
      <p:bldP spid="90183" grpId="0"/>
      <p:bldP spid="90185" grpId="0"/>
      <p:bldP spid="901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115888"/>
            <a:ext cx="8713787" cy="5762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3200" u="sng" kern="0" dirty="0">
                <a:solidFill>
                  <a:schemeClr val="bg2"/>
                </a:solidFill>
                <a:effectLst/>
                <a:latin typeface="Comic Sans MS" pitchFamily="66" charset="0"/>
              </a:rPr>
              <a:t>Řešení magnetických obvodů</a:t>
            </a:r>
            <a:endParaRPr lang="cs-CZ" sz="2000" u="sng" kern="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88566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Trvalý magnet není buzen proudem  magnetomotorické napětí je nulové.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 řešení předpokládáme, že magnetický obvod je tvořen trvalým magnetem (R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m1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 a vzduchovou mezerou (R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m2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). </a:t>
            </a:r>
          </a:p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Cílem výpočtu je určení magnetické indukce ve vzduchové mezeře</a:t>
            </a: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6372225" y="2636838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Náhradní schéma</a:t>
            </a:r>
          </a:p>
        </p:txBody>
      </p:sp>
      <p:sp>
        <p:nvSpPr>
          <p:cNvPr id="498732" name="Text Box 44"/>
          <p:cNvSpPr txBox="1">
            <a:spLocks noChangeArrowheads="1"/>
          </p:cNvSpPr>
          <p:nvPr/>
        </p:nvSpPr>
        <p:spPr bwMode="auto">
          <a:xfrm>
            <a:off x="3203575" y="285273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 magnetická napětí platí: </a:t>
            </a:r>
          </a:p>
        </p:txBody>
      </p:sp>
      <p:grpSp>
        <p:nvGrpSpPr>
          <p:cNvPr id="498734" name="Group 46"/>
          <p:cNvGrpSpPr>
            <a:grpSpLocks/>
          </p:cNvGrpSpPr>
          <p:nvPr/>
        </p:nvGrpSpPr>
        <p:grpSpPr bwMode="auto">
          <a:xfrm>
            <a:off x="7596188" y="3068638"/>
            <a:ext cx="1223962" cy="2233612"/>
            <a:chOff x="2402" y="754"/>
            <a:chExt cx="771" cy="1407"/>
          </a:xfrm>
        </p:grpSpPr>
        <p:sp>
          <p:nvSpPr>
            <p:cNvPr id="498694" name="Rectangle 6"/>
            <p:cNvSpPr>
              <a:spLocks noChangeAspect="1" noChangeArrowheads="1"/>
            </p:cNvSpPr>
            <p:nvPr/>
          </p:nvSpPr>
          <p:spPr bwMode="auto">
            <a:xfrm>
              <a:off x="2696" y="1185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8695" name="Rectangle 7"/>
            <p:cNvSpPr>
              <a:spLocks noChangeAspect="1" noChangeArrowheads="1"/>
            </p:cNvSpPr>
            <p:nvPr/>
          </p:nvSpPr>
          <p:spPr bwMode="auto">
            <a:xfrm>
              <a:off x="2696" y="1820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80937" name="AutoShape 9"/>
            <p:cNvCxnSpPr>
              <a:cxnSpLocks noChangeShapeType="1"/>
              <a:stCxn id="498694" idx="2"/>
              <a:endCxn id="498695" idx="0"/>
            </p:cNvCxnSpPr>
            <p:nvPr/>
          </p:nvCxnSpPr>
          <p:spPr bwMode="auto">
            <a:xfrm>
              <a:off x="2764" y="1515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0938" name="Text Box 11"/>
            <p:cNvSpPr txBox="1">
              <a:spLocks noChangeArrowheads="1"/>
            </p:cNvSpPr>
            <p:nvPr/>
          </p:nvSpPr>
          <p:spPr bwMode="auto">
            <a:xfrm>
              <a:off x="2402" y="184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80939" name="Text Box 12"/>
            <p:cNvSpPr txBox="1">
              <a:spLocks noChangeArrowheads="1"/>
            </p:cNvSpPr>
            <p:nvPr/>
          </p:nvSpPr>
          <p:spPr bwMode="auto">
            <a:xfrm>
              <a:off x="2402" y="1234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498702" name="Line 14"/>
            <p:cNvSpPr>
              <a:spLocks noChangeShapeType="1"/>
            </p:cNvSpPr>
            <p:nvPr/>
          </p:nvSpPr>
          <p:spPr bwMode="auto">
            <a:xfrm>
              <a:off x="2901" y="1752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8703" name="Line 15"/>
            <p:cNvSpPr>
              <a:spLocks noChangeShapeType="1"/>
            </p:cNvSpPr>
            <p:nvPr/>
          </p:nvSpPr>
          <p:spPr bwMode="auto">
            <a:xfrm>
              <a:off x="2901" y="1162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0942" name="Text Box 16"/>
            <p:cNvSpPr txBox="1">
              <a:spLocks noChangeArrowheads="1"/>
            </p:cNvSpPr>
            <p:nvPr/>
          </p:nvSpPr>
          <p:spPr bwMode="auto">
            <a:xfrm>
              <a:off x="2908" y="184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80943" name="Text Box 17"/>
            <p:cNvSpPr txBox="1">
              <a:spLocks noChangeArrowheads="1"/>
            </p:cNvSpPr>
            <p:nvPr/>
          </p:nvSpPr>
          <p:spPr bwMode="auto">
            <a:xfrm>
              <a:off x="2901" y="125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498706" name="Line 18"/>
            <p:cNvSpPr>
              <a:spLocks noChangeShapeType="1"/>
            </p:cNvSpPr>
            <p:nvPr/>
          </p:nvSpPr>
          <p:spPr bwMode="auto">
            <a:xfrm>
              <a:off x="2402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0945" name="Text Box 19"/>
            <p:cNvSpPr txBox="1">
              <a:spLocks noChangeArrowheads="1"/>
            </p:cNvSpPr>
            <p:nvPr/>
          </p:nvSpPr>
          <p:spPr bwMode="auto">
            <a:xfrm>
              <a:off x="2447" y="754"/>
              <a:ext cx="1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endPara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cxnSp>
          <p:nvCxnSpPr>
            <p:cNvPr id="380946" name="AutoShape 45"/>
            <p:cNvCxnSpPr>
              <a:cxnSpLocks noChangeShapeType="1"/>
              <a:stCxn id="498695" idx="2"/>
              <a:endCxn id="498694" idx="0"/>
            </p:cNvCxnSpPr>
            <p:nvPr/>
          </p:nvCxnSpPr>
          <p:spPr bwMode="auto">
            <a:xfrm rot="5400000" flipH="1" flipV="1">
              <a:off x="2276" y="1661"/>
              <a:ext cx="977" cy="1"/>
            </a:xfrm>
            <a:prstGeom prst="bentConnector5">
              <a:avLst>
                <a:gd name="adj1" fmla="val -13509"/>
                <a:gd name="adj2" fmla="val -97500000"/>
                <a:gd name="adj3" fmla="val 113509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98735" name="Object 47"/>
          <p:cNvGraphicFramePr>
            <a:graphicFrameLocks noChangeAspect="1"/>
          </p:cNvGraphicFramePr>
          <p:nvPr/>
        </p:nvGraphicFramePr>
        <p:xfrm>
          <a:off x="3346450" y="3573463"/>
          <a:ext cx="19446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09" name="Rovnice" r:id="rId3" imgW="876300" imgH="228600" progId="Equation.3">
                  <p:embed/>
                </p:oleObj>
              </mc:Choice>
              <mc:Fallback>
                <p:oleObj name="Rovnice" r:id="rId3" imgW="876300" imgH="2286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573463"/>
                        <a:ext cx="1944688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736" name="Text Box 48"/>
          <p:cNvSpPr txBox="1">
            <a:spLocks noChangeArrowheads="1"/>
          </p:cNvSpPr>
          <p:nvPr/>
        </p:nvSpPr>
        <p:spPr bwMode="auto">
          <a:xfrm>
            <a:off x="3276600" y="447198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 dosazení:</a:t>
            </a:r>
          </a:p>
        </p:txBody>
      </p:sp>
      <p:graphicFrame>
        <p:nvGraphicFramePr>
          <p:cNvPr id="498737" name="Object 49"/>
          <p:cNvGraphicFramePr>
            <a:graphicFrameLocks noChangeAspect="1"/>
          </p:cNvGraphicFramePr>
          <p:nvPr/>
        </p:nvGraphicFramePr>
        <p:xfrm>
          <a:off x="3348038" y="4867275"/>
          <a:ext cx="29591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0" name="Rovnice" r:id="rId5" imgW="1333500" imgH="228600" progId="Equation.3">
                  <p:embed/>
                </p:oleObj>
              </mc:Choice>
              <mc:Fallback>
                <p:oleObj name="Rovnice" r:id="rId5" imgW="1333500" imgH="2286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867275"/>
                        <a:ext cx="2959100" cy="506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738" name="Text Box 50"/>
          <p:cNvSpPr txBox="1">
            <a:spLocks noChangeArrowheads="1"/>
          </p:cNvSpPr>
          <p:nvPr/>
        </p:nvSpPr>
        <p:spPr bwMode="auto">
          <a:xfrm>
            <a:off x="256381" y="5834768"/>
            <a:ext cx="8353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Deformaci indukčních čar ve vzduchové mezeře lze zanedbat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 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Fe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</a:t>
            </a:r>
          </a:p>
        </p:txBody>
      </p:sp>
      <p:grpSp>
        <p:nvGrpSpPr>
          <p:cNvPr id="380951" name="Group 23"/>
          <p:cNvGrpSpPr>
            <a:grpSpLocks/>
          </p:cNvGrpSpPr>
          <p:nvPr/>
        </p:nvGrpSpPr>
        <p:grpSpPr bwMode="auto">
          <a:xfrm>
            <a:off x="250825" y="2925763"/>
            <a:ext cx="2592388" cy="2232025"/>
            <a:chOff x="158" y="1843"/>
            <a:chExt cx="1633" cy="1406"/>
          </a:xfrm>
        </p:grpSpPr>
        <p:grpSp>
          <p:nvGrpSpPr>
            <p:cNvPr id="498770" name="Group 82"/>
            <p:cNvGrpSpPr>
              <a:grpSpLocks/>
            </p:cNvGrpSpPr>
            <p:nvPr/>
          </p:nvGrpSpPr>
          <p:grpSpPr bwMode="auto">
            <a:xfrm>
              <a:off x="158" y="1843"/>
              <a:ext cx="1633" cy="1406"/>
              <a:chOff x="340" y="2840"/>
              <a:chExt cx="1724" cy="1317"/>
            </a:xfrm>
          </p:grpSpPr>
          <p:grpSp>
            <p:nvGrpSpPr>
              <p:cNvPr id="380953" name="Group 53"/>
              <p:cNvGrpSpPr>
                <a:grpSpLocks/>
              </p:cNvGrpSpPr>
              <p:nvPr/>
            </p:nvGrpSpPr>
            <p:grpSpPr bwMode="auto">
              <a:xfrm>
                <a:off x="340" y="2840"/>
                <a:ext cx="1678" cy="1317"/>
                <a:chOff x="748" y="2069"/>
                <a:chExt cx="1678" cy="1317"/>
              </a:xfrm>
            </p:grpSpPr>
            <p:sp>
              <p:nvSpPr>
                <p:cNvPr id="498742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748" y="2069"/>
                  <a:ext cx="1678" cy="1317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49874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167" y="2397"/>
                  <a:ext cx="840" cy="660"/>
                </a:xfrm>
                <a:prstGeom prst="rect">
                  <a:avLst/>
                </a:prstGeom>
                <a:noFill/>
                <a:ln w="38100" algn="ctr">
                  <a:solidFill>
                    <a:schemeClr val="bg2"/>
                  </a:solidFill>
                  <a:miter lim="800000"/>
                  <a:headEnd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  <p:sp>
            <p:nvSpPr>
              <p:cNvPr id="498766" name="Rectangle 78"/>
              <p:cNvSpPr>
                <a:spLocks noChangeArrowheads="1"/>
              </p:cNvSpPr>
              <p:nvPr/>
            </p:nvSpPr>
            <p:spPr bwMode="auto">
              <a:xfrm>
                <a:off x="1565" y="3475"/>
                <a:ext cx="499" cy="13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498767" name="Line 79"/>
              <p:cNvSpPr>
                <a:spLocks noChangeShapeType="1"/>
              </p:cNvSpPr>
              <p:nvPr/>
            </p:nvSpPr>
            <p:spPr bwMode="auto">
              <a:xfrm>
                <a:off x="1598" y="3475"/>
                <a:ext cx="4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498768" name="Line 80"/>
              <p:cNvSpPr>
                <a:spLocks noChangeShapeType="1"/>
              </p:cNvSpPr>
              <p:nvPr/>
            </p:nvSpPr>
            <p:spPr bwMode="auto">
              <a:xfrm>
                <a:off x="1598" y="3611"/>
                <a:ext cx="4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cs-CZ"/>
              </a:p>
            </p:txBody>
          </p:sp>
        </p:grpSp>
        <p:sp>
          <p:nvSpPr>
            <p:cNvPr id="380959" name="Rectangle 31"/>
            <p:cNvSpPr>
              <a:spLocks noChangeArrowheads="1"/>
            </p:cNvSpPr>
            <p:nvPr/>
          </p:nvSpPr>
          <p:spPr bwMode="auto">
            <a:xfrm>
              <a:off x="1342" y="2205"/>
              <a:ext cx="417" cy="3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0960" name="Rectangle 32"/>
            <p:cNvSpPr>
              <a:spLocks noChangeArrowheads="1"/>
            </p:cNvSpPr>
            <p:nvPr/>
          </p:nvSpPr>
          <p:spPr bwMode="auto">
            <a:xfrm>
              <a:off x="1342" y="2636"/>
              <a:ext cx="417" cy="2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8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8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8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8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59113" y="115888"/>
            <a:ext cx="5834062" cy="5762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3200" u="sng" kern="0" dirty="0">
                <a:solidFill>
                  <a:schemeClr val="bg2"/>
                </a:solidFill>
                <a:effectLst/>
                <a:latin typeface="Comic Sans MS" pitchFamily="66" charset="0"/>
              </a:rPr>
              <a:t>Řešení magnetických obvodů</a:t>
            </a:r>
            <a:endParaRPr lang="cs-CZ" sz="2000" u="sng" kern="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2916238" y="90805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 dosazení: </a:t>
            </a:r>
          </a:p>
        </p:txBody>
      </p:sp>
      <p:grpSp>
        <p:nvGrpSpPr>
          <p:cNvPr id="499718" name="Group 6"/>
          <p:cNvGrpSpPr>
            <a:grpSpLocks/>
          </p:cNvGrpSpPr>
          <p:nvPr/>
        </p:nvGrpSpPr>
        <p:grpSpPr bwMode="auto">
          <a:xfrm>
            <a:off x="1331913" y="188913"/>
            <a:ext cx="1223962" cy="2233612"/>
            <a:chOff x="2402" y="754"/>
            <a:chExt cx="771" cy="1407"/>
          </a:xfrm>
        </p:grpSpPr>
        <p:sp>
          <p:nvSpPr>
            <p:cNvPr id="499719" name="Rectangle 7"/>
            <p:cNvSpPr>
              <a:spLocks noChangeAspect="1" noChangeArrowheads="1"/>
            </p:cNvSpPr>
            <p:nvPr/>
          </p:nvSpPr>
          <p:spPr bwMode="auto">
            <a:xfrm>
              <a:off x="2696" y="1185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9720" name="Rectangle 8"/>
            <p:cNvSpPr>
              <a:spLocks noChangeAspect="1" noChangeArrowheads="1"/>
            </p:cNvSpPr>
            <p:nvPr/>
          </p:nvSpPr>
          <p:spPr bwMode="auto">
            <a:xfrm>
              <a:off x="2696" y="1820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81959" name="AutoShape 9"/>
            <p:cNvCxnSpPr>
              <a:cxnSpLocks noChangeShapeType="1"/>
              <a:stCxn id="499719" idx="2"/>
              <a:endCxn id="499720" idx="0"/>
            </p:cNvCxnSpPr>
            <p:nvPr/>
          </p:nvCxnSpPr>
          <p:spPr bwMode="auto">
            <a:xfrm>
              <a:off x="2764" y="1515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1960" name="Text Box 10"/>
            <p:cNvSpPr txBox="1">
              <a:spLocks noChangeArrowheads="1"/>
            </p:cNvSpPr>
            <p:nvPr/>
          </p:nvSpPr>
          <p:spPr bwMode="auto">
            <a:xfrm>
              <a:off x="2402" y="184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81961" name="Text Box 11"/>
            <p:cNvSpPr txBox="1">
              <a:spLocks noChangeArrowheads="1"/>
            </p:cNvSpPr>
            <p:nvPr/>
          </p:nvSpPr>
          <p:spPr bwMode="auto">
            <a:xfrm>
              <a:off x="2402" y="1234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499724" name="Line 12"/>
            <p:cNvSpPr>
              <a:spLocks noChangeShapeType="1"/>
            </p:cNvSpPr>
            <p:nvPr/>
          </p:nvSpPr>
          <p:spPr bwMode="auto">
            <a:xfrm>
              <a:off x="2901" y="1752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9725" name="Line 13"/>
            <p:cNvSpPr>
              <a:spLocks noChangeShapeType="1"/>
            </p:cNvSpPr>
            <p:nvPr/>
          </p:nvSpPr>
          <p:spPr bwMode="auto">
            <a:xfrm>
              <a:off x="2901" y="1162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1964" name="Text Box 14"/>
            <p:cNvSpPr txBox="1">
              <a:spLocks noChangeArrowheads="1"/>
            </p:cNvSpPr>
            <p:nvPr/>
          </p:nvSpPr>
          <p:spPr bwMode="auto">
            <a:xfrm>
              <a:off x="2908" y="184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81965" name="Text Box 15"/>
            <p:cNvSpPr txBox="1">
              <a:spLocks noChangeArrowheads="1"/>
            </p:cNvSpPr>
            <p:nvPr/>
          </p:nvSpPr>
          <p:spPr bwMode="auto">
            <a:xfrm>
              <a:off x="2901" y="125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499728" name="Line 16"/>
            <p:cNvSpPr>
              <a:spLocks noChangeShapeType="1"/>
            </p:cNvSpPr>
            <p:nvPr/>
          </p:nvSpPr>
          <p:spPr bwMode="auto">
            <a:xfrm>
              <a:off x="2402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1967" name="Text Box 17"/>
            <p:cNvSpPr txBox="1">
              <a:spLocks noChangeArrowheads="1"/>
            </p:cNvSpPr>
            <p:nvPr/>
          </p:nvSpPr>
          <p:spPr bwMode="auto">
            <a:xfrm>
              <a:off x="2447" y="754"/>
              <a:ext cx="1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endPara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cxnSp>
          <p:nvCxnSpPr>
            <p:cNvPr id="381968" name="AutoShape 18"/>
            <p:cNvCxnSpPr>
              <a:cxnSpLocks noChangeShapeType="1"/>
              <a:stCxn id="499720" idx="2"/>
              <a:endCxn id="499719" idx="0"/>
            </p:cNvCxnSpPr>
            <p:nvPr/>
          </p:nvCxnSpPr>
          <p:spPr bwMode="auto">
            <a:xfrm rot="5400000" flipH="1" flipV="1">
              <a:off x="2276" y="1661"/>
              <a:ext cx="977" cy="1"/>
            </a:xfrm>
            <a:prstGeom prst="bentConnector5">
              <a:avLst>
                <a:gd name="adj1" fmla="val -13509"/>
                <a:gd name="adj2" fmla="val -97500000"/>
                <a:gd name="adj3" fmla="val 113509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99731" name="Object 19"/>
          <p:cNvGraphicFramePr>
            <a:graphicFrameLocks noChangeAspect="1"/>
          </p:cNvGraphicFramePr>
          <p:nvPr/>
        </p:nvGraphicFramePr>
        <p:xfrm>
          <a:off x="4716463" y="908050"/>
          <a:ext cx="34575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0" name="Rovnice" r:id="rId3" imgW="1993900" imgH="431800" progId="Equation.3">
                  <p:embed/>
                </p:oleObj>
              </mc:Choice>
              <mc:Fallback>
                <p:oleObj name="Rovnice" r:id="rId3" imgW="19939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908050"/>
                        <a:ext cx="3457575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32" name="Text Box 20"/>
          <p:cNvSpPr txBox="1">
            <a:spLocks noChangeArrowheads="1"/>
          </p:cNvSpPr>
          <p:nvPr/>
        </p:nvSpPr>
        <p:spPr bwMode="auto">
          <a:xfrm>
            <a:off x="2916238" y="1773238"/>
            <a:ext cx="604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Po dosazení do rovnice s magnetickým napětím:</a:t>
            </a:r>
          </a:p>
        </p:txBody>
      </p:sp>
      <p:graphicFrame>
        <p:nvGraphicFramePr>
          <p:cNvPr id="499733" name="Object 21"/>
          <p:cNvGraphicFramePr>
            <a:graphicFrameLocks noChangeAspect="1"/>
          </p:cNvGraphicFramePr>
          <p:nvPr/>
        </p:nvGraphicFramePr>
        <p:xfrm>
          <a:off x="4283075" y="2160588"/>
          <a:ext cx="266541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1" name="Rovnice" r:id="rId5" imgW="1371600" imgH="431800" progId="Equation.3">
                  <p:embed/>
                </p:oleObj>
              </mc:Choice>
              <mc:Fallback>
                <p:oleObj name="Rovnice" r:id="rId5" imgW="1371600" imgH="431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2160588"/>
                        <a:ext cx="2665413" cy="8366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34" name="Text Box 22"/>
          <p:cNvSpPr txBox="1">
            <a:spLocks noChangeArrowheads="1"/>
          </p:cNvSpPr>
          <p:nvPr/>
        </p:nvSpPr>
        <p:spPr bwMode="auto">
          <a:xfrm>
            <a:off x="180975" y="4117975"/>
            <a:ext cx="53276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Jedná se o lineární funkci ve 2. kvadrantu.</a:t>
            </a:r>
          </a:p>
          <a:p>
            <a:pPr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Průsečík demagnetizační křivky a funkce udává pracovní bod, který určí indukci ve vzduchové mezeře daného trvalého magnetu.  </a:t>
            </a:r>
            <a:endParaRPr lang="cs-CZ" altLang="cs-CZ" sz="2000" b="1" baseline="-25000" dirty="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499742" name="Text Box 30"/>
          <p:cNvSpPr txBox="1">
            <a:spLocks noChangeArrowheads="1"/>
          </p:cNvSpPr>
          <p:nvPr/>
        </p:nvSpPr>
        <p:spPr bwMode="auto">
          <a:xfrm>
            <a:off x="179388" y="2998788"/>
            <a:ext cx="3960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Pro odečtení pracovního bodu na demagnetizační křivce vyjádříme závislost 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Fe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f(H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Fe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).</a:t>
            </a:r>
          </a:p>
        </p:txBody>
      </p:sp>
      <p:graphicFrame>
        <p:nvGraphicFramePr>
          <p:cNvPr id="499743" name="Object 31"/>
          <p:cNvGraphicFramePr>
            <a:graphicFrameLocks noChangeAspect="1"/>
          </p:cNvGraphicFramePr>
          <p:nvPr/>
        </p:nvGraphicFramePr>
        <p:xfrm>
          <a:off x="4284663" y="3171825"/>
          <a:ext cx="2517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62" name="Rovnice" r:id="rId7" imgW="1295400" imgH="393700" progId="Equation.3">
                  <p:embed/>
                </p:oleObj>
              </mc:Choice>
              <mc:Fallback>
                <p:oleObj name="Rovnice" r:id="rId7" imgW="1295400" imgH="3937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171825"/>
                        <a:ext cx="2517775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9757" name="Group 45"/>
          <p:cNvGrpSpPr>
            <a:grpSpLocks/>
          </p:cNvGrpSpPr>
          <p:nvPr/>
        </p:nvGrpSpPr>
        <p:grpSpPr bwMode="auto">
          <a:xfrm>
            <a:off x="4822825" y="3152775"/>
            <a:ext cx="4130675" cy="3660775"/>
            <a:chOff x="3038" y="1986"/>
            <a:chExt cx="2602" cy="2306"/>
          </a:xfrm>
        </p:grpSpPr>
        <p:grpSp>
          <p:nvGrpSpPr>
            <p:cNvPr id="381976" name="Group 32"/>
            <p:cNvGrpSpPr>
              <a:grpSpLocks/>
            </p:cNvGrpSpPr>
            <p:nvPr/>
          </p:nvGrpSpPr>
          <p:grpSpPr bwMode="auto">
            <a:xfrm>
              <a:off x="3038" y="1986"/>
              <a:ext cx="2602" cy="2306"/>
              <a:chOff x="68" y="1298"/>
              <a:chExt cx="2602" cy="2306"/>
            </a:xfrm>
          </p:grpSpPr>
          <p:sp>
            <p:nvSpPr>
              <p:cNvPr id="499745" name="Freeform 33"/>
              <p:cNvSpPr>
                <a:spLocks/>
              </p:cNvSpPr>
              <p:nvPr/>
            </p:nvSpPr>
            <p:spPr bwMode="auto">
              <a:xfrm>
                <a:off x="386" y="1525"/>
                <a:ext cx="1951" cy="1815"/>
              </a:xfrm>
              <a:custGeom>
                <a:avLst/>
                <a:gdLst>
                  <a:gd name="T0" fmla="*/ 1905 w 1951"/>
                  <a:gd name="T1" fmla="*/ 0 h 1815"/>
                  <a:gd name="T2" fmla="*/ 1951 w 1951"/>
                  <a:gd name="T3" fmla="*/ 1815 h 1815"/>
                  <a:gd name="T4" fmla="*/ 0 w 1951"/>
                  <a:gd name="T5" fmla="*/ 1815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1" h="1815">
                    <a:moveTo>
                      <a:pt x="1905" y="0"/>
                    </a:moveTo>
                    <a:lnTo>
                      <a:pt x="1951" y="1815"/>
                    </a:lnTo>
                    <a:lnTo>
                      <a:pt x="0" y="1815"/>
                    </a:ln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lang="cs-CZ">
                  <a:solidFill>
                    <a:schemeClr val="bg2"/>
                  </a:solidFill>
                </a:endParaRPr>
              </a:p>
            </p:txBody>
          </p:sp>
          <p:sp>
            <p:nvSpPr>
              <p:cNvPr id="381978" name="Text Box 34"/>
              <p:cNvSpPr txBox="1">
                <a:spLocks noChangeArrowheads="1"/>
              </p:cNvSpPr>
              <p:nvPr/>
            </p:nvSpPr>
            <p:spPr bwMode="auto">
              <a:xfrm>
                <a:off x="2336" y="1298"/>
                <a:ext cx="33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B(T)</a:t>
                </a:r>
              </a:p>
            </p:txBody>
          </p:sp>
          <p:sp>
            <p:nvSpPr>
              <p:cNvPr id="381979" name="Text Box 35"/>
              <p:cNvSpPr txBox="1">
                <a:spLocks noChangeArrowheads="1"/>
              </p:cNvSpPr>
              <p:nvPr/>
            </p:nvSpPr>
            <p:spPr bwMode="auto">
              <a:xfrm>
                <a:off x="68" y="3385"/>
                <a:ext cx="598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chemeClr val="bg2"/>
                    </a:solidFill>
                    <a:effectLst/>
                  </a:rPr>
                  <a:t>H(kA/m)</a:t>
                </a:r>
              </a:p>
            </p:txBody>
          </p:sp>
        </p:grpSp>
        <p:sp>
          <p:nvSpPr>
            <p:cNvPr id="499748" name="Freeform 36"/>
            <p:cNvSpPr>
              <a:spLocks/>
            </p:cNvSpPr>
            <p:nvPr/>
          </p:nvSpPr>
          <p:spPr bwMode="auto">
            <a:xfrm>
              <a:off x="3900" y="2394"/>
              <a:ext cx="1361" cy="1633"/>
            </a:xfrm>
            <a:custGeom>
              <a:avLst/>
              <a:gdLst>
                <a:gd name="T0" fmla="*/ 1361 w 1361"/>
                <a:gd name="T1" fmla="*/ 0 h 1633"/>
                <a:gd name="T2" fmla="*/ 499 w 1361"/>
                <a:gd name="T3" fmla="*/ 499 h 1633"/>
                <a:gd name="T4" fmla="*/ 136 w 1361"/>
                <a:gd name="T5" fmla="*/ 1134 h 1633"/>
                <a:gd name="T6" fmla="*/ 0 w 1361"/>
                <a:gd name="T7" fmla="*/ 163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1633">
                  <a:moveTo>
                    <a:pt x="1361" y="0"/>
                  </a:moveTo>
                  <a:cubicBezTo>
                    <a:pt x="1032" y="155"/>
                    <a:pt x="703" y="310"/>
                    <a:pt x="499" y="499"/>
                  </a:cubicBezTo>
                  <a:cubicBezTo>
                    <a:pt x="295" y="688"/>
                    <a:pt x="219" y="945"/>
                    <a:pt x="136" y="1134"/>
                  </a:cubicBezTo>
                  <a:cubicBezTo>
                    <a:pt x="53" y="1323"/>
                    <a:pt x="26" y="1478"/>
                    <a:pt x="0" y="1633"/>
                  </a:cubicBezTo>
                </a:path>
              </a:pathLst>
            </a:custGeom>
            <a:noFill/>
            <a:ln w="3810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9749" name="Line 37"/>
            <p:cNvSpPr>
              <a:spLocks noChangeShapeType="1"/>
            </p:cNvSpPr>
            <p:nvPr/>
          </p:nvSpPr>
          <p:spPr bwMode="auto">
            <a:xfrm>
              <a:off x="5170" y="2394"/>
              <a:ext cx="181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499752" name="Line 40"/>
            <p:cNvSpPr>
              <a:spLocks noChangeShapeType="1"/>
            </p:cNvSpPr>
            <p:nvPr/>
          </p:nvSpPr>
          <p:spPr bwMode="auto">
            <a:xfrm>
              <a:off x="3900" y="3937"/>
              <a:ext cx="0" cy="136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</p:grpSp>
      <p:sp>
        <p:nvSpPr>
          <p:cNvPr id="499754" name="Line 42"/>
          <p:cNvSpPr>
            <a:spLocks noChangeShapeType="1"/>
          </p:cNvSpPr>
          <p:nvPr/>
        </p:nvSpPr>
        <p:spPr bwMode="auto">
          <a:xfrm flipH="1" flipV="1">
            <a:off x="6659563" y="4437063"/>
            <a:ext cx="1728787" cy="1944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sp>
        <p:nvSpPr>
          <p:cNvPr id="499755" name="Line 43"/>
          <p:cNvSpPr>
            <a:spLocks noChangeShapeType="1"/>
          </p:cNvSpPr>
          <p:nvPr/>
        </p:nvSpPr>
        <p:spPr bwMode="auto">
          <a:xfrm>
            <a:off x="6877050" y="4724400"/>
            <a:ext cx="1871663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sp>
        <p:nvSpPr>
          <p:cNvPr id="499756" name="Line 44"/>
          <p:cNvSpPr>
            <a:spLocks noChangeShapeType="1"/>
          </p:cNvSpPr>
          <p:nvPr/>
        </p:nvSpPr>
        <p:spPr bwMode="auto">
          <a:xfrm>
            <a:off x="6877050" y="4724400"/>
            <a:ext cx="0" cy="1728788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sp>
        <p:nvSpPr>
          <p:cNvPr id="499758" name="Text Box 46"/>
          <p:cNvSpPr txBox="1">
            <a:spLocks noChangeArrowheads="1"/>
          </p:cNvSpPr>
          <p:nvPr/>
        </p:nvSpPr>
        <p:spPr bwMode="auto">
          <a:xfrm>
            <a:off x="8439150" y="4365625"/>
            <a:ext cx="6048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rgbClr val="FF0000"/>
                </a:solidFill>
                <a:effectLst/>
              </a:rPr>
              <a:t>B</a:t>
            </a:r>
            <a:r>
              <a:rPr lang="cs-CZ" altLang="cs-CZ" sz="1800" b="1" baseline="-25000" dirty="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</a:t>
            </a:r>
            <a:r>
              <a:rPr lang="cs-CZ" altLang="cs-CZ" sz="1800" b="1" dirty="0">
                <a:solidFill>
                  <a:srgbClr val="FF0000"/>
                </a:solidFill>
                <a:effectLst/>
              </a:rPr>
              <a:t>(T)</a:t>
            </a:r>
          </a:p>
        </p:txBody>
      </p:sp>
      <p:sp>
        <p:nvSpPr>
          <p:cNvPr id="499759" name="Text Box 47"/>
          <p:cNvSpPr txBox="1">
            <a:spLocks noChangeArrowheads="1"/>
          </p:cNvSpPr>
          <p:nvPr/>
        </p:nvSpPr>
        <p:spPr bwMode="auto">
          <a:xfrm>
            <a:off x="6443663" y="6453188"/>
            <a:ext cx="10239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FF0000"/>
                </a:solidFill>
                <a:effectLst/>
              </a:rPr>
              <a:t>H</a:t>
            </a:r>
            <a:r>
              <a:rPr lang="cs-CZ" altLang="cs-CZ" sz="1800" b="1" baseline="-25000"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</a:t>
            </a:r>
            <a:r>
              <a:rPr lang="cs-CZ" altLang="cs-CZ" sz="1800" b="1">
                <a:solidFill>
                  <a:srgbClr val="FF0000"/>
                </a:solidFill>
                <a:effectLst/>
              </a:rPr>
              <a:t>(kA/m)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9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9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9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4" grpId="0"/>
      <p:bldP spid="499758" grpId="0"/>
      <p:bldP spid="4997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59113" y="115888"/>
            <a:ext cx="5834062" cy="5762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3200" u="sng" kern="0" dirty="0">
                <a:solidFill>
                  <a:schemeClr val="bg2"/>
                </a:solidFill>
                <a:effectLst/>
                <a:latin typeface="Comic Sans MS" pitchFamily="66" charset="0"/>
              </a:rPr>
              <a:t>Příklad</a:t>
            </a:r>
            <a:endParaRPr lang="cs-CZ" sz="2000" u="sng" kern="0" dirty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501764" name="Group 4"/>
          <p:cNvGrpSpPr>
            <a:grpSpLocks/>
          </p:cNvGrpSpPr>
          <p:nvPr/>
        </p:nvGrpSpPr>
        <p:grpSpPr bwMode="auto">
          <a:xfrm>
            <a:off x="1187450" y="188913"/>
            <a:ext cx="1223963" cy="2233612"/>
            <a:chOff x="2402" y="754"/>
            <a:chExt cx="771" cy="1407"/>
          </a:xfrm>
        </p:grpSpPr>
        <p:sp>
          <p:nvSpPr>
            <p:cNvPr id="501765" name="Rectangle 5"/>
            <p:cNvSpPr>
              <a:spLocks noChangeAspect="1" noChangeArrowheads="1"/>
            </p:cNvSpPr>
            <p:nvPr/>
          </p:nvSpPr>
          <p:spPr bwMode="auto">
            <a:xfrm>
              <a:off x="2696" y="1185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01766" name="Rectangle 6"/>
            <p:cNvSpPr>
              <a:spLocks noChangeAspect="1" noChangeArrowheads="1"/>
            </p:cNvSpPr>
            <p:nvPr/>
          </p:nvSpPr>
          <p:spPr bwMode="auto">
            <a:xfrm>
              <a:off x="2696" y="1820"/>
              <a:ext cx="136" cy="318"/>
            </a:xfrm>
            <a:prstGeom prst="rect">
              <a:avLst/>
            </a:prstGeom>
            <a:noFill/>
            <a:ln w="38100" algn="ctr">
              <a:solidFill>
                <a:schemeClr val="bg2"/>
              </a:solidFill>
              <a:miter lim="800000"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cxnSp>
          <p:nvCxnSpPr>
            <p:cNvPr id="384006" name="AutoShape 7"/>
            <p:cNvCxnSpPr>
              <a:cxnSpLocks noChangeShapeType="1"/>
              <a:stCxn id="501765" idx="2"/>
              <a:endCxn id="501766" idx="0"/>
            </p:cNvCxnSpPr>
            <p:nvPr/>
          </p:nvCxnSpPr>
          <p:spPr bwMode="auto">
            <a:xfrm>
              <a:off x="2764" y="1515"/>
              <a:ext cx="0" cy="293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4007" name="Text Box 8"/>
            <p:cNvSpPr txBox="1">
              <a:spLocks noChangeArrowheads="1"/>
            </p:cNvSpPr>
            <p:nvPr/>
          </p:nvSpPr>
          <p:spPr bwMode="auto">
            <a:xfrm>
              <a:off x="2402" y="184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84008" name="Text Box 9"/>
            <p:cNvSpPr txBox="1">
              <a:spLocks noChangeArrowheads="1"/>
            </p:cNvSpPr>
            <p:nvPr/>
          </p:nvSpPr>
          <p:spPr bwMode="auto">
            <a:xfrm>
              <a:off x="2402" y="1234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R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501770" name="Line 10"/>
            <p:cNvSpPr>
              <a:spLocks noChangeShapeType="1"/>
            </p:cNvSpPr>
            <p:nvPr/>
          </p:nvSpPr>
          <p:spPr bwMode="auto">
            <a:xfrm>
              <a:off x="2901" y="1752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01771" name="Line 11"/>
            <p:cNvSpPr>
              <a:spLocks noChangeShapeType="1"/>
            </p:cNvSpPr>
            <p:nvPr/>
          </p:nvSpPr>
          <p:spPr bwMode="auto">
            <a:xfrm>
              <a:off x="2901" y="1162"/>
              <a:ext cx="0" cy="40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4011" name="Text Box 12"/>
            <p:cNvSpPr txBox="1">
              <a:spLocks noChangeArrowheads="1"/>
            </p:cNvSpPr>
            <p:nvPr/>
          </p:nvSpPr>
          <p:spPr bwMode="auto">
            <a:xfrm>
              <a:off x="2908" y="184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m2</a:t>
              </a:r>
            </a:p>
          </p:txBody>
        </p:sp>
        <p:sp>
          <p:nvSpPr>
            <p:cNvPr id="384012" name="Text Box 13"/>
            <p:cNvSpPr txBox="1">
              <a:spLocks noChangeArrowheads="1"/>
            </p:cNvSpPr>
            <p:nvPr/>
          </p:nvSpPr>
          <p:spPr bwMode="auto">
            <a:xfrm>
              <a:off x="2901" y="1253"/>
              <a:ext cx="265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600" b="1">
                  <a:solidFill>
                    <a:schemeClr val="bg2"/>
                  </a:solidFill>
                  <a:effectLst/>
                </a:rPr>
                <a:t>U</a:t>
              </a:r>
              <a:r>
                <a:rPr lang="cs-CZ" altLang="cs-CZ" sz="1600" b="1" baseline="-25000">
                  <a:solidFill>
                    <a:schemeClr val="bg2"/>
                  </a:solidFill>
                  <a:effectLst/>
                </a:rPr>
                <a:t>m1</a:t>
              </a:r>
            </a:p>
          </p:txBody>
        </p:sp>
        <p:sp>
          <p:nvSpPr>
            <p:cNvPr id="501774" name="Line 14"/>
            <p:cNvSpPr>
              <a:spLocks noChangeShapeType="1"/>
            </p:cNvSpPr>
            <p:nvPr/>
          </p:nvSpPr>
          <p:spPr bwMode="auto">
            <a:xfrm>
              <a:off x="2402" y="981"/>
              <a:ext cx="27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384014" name="Text Box 15"/>
            <p:cNvSpPr txBox="1">
              <a:spLocks noChangeArrowheads="1"/>
            </p:cNvSpPr>
            <p:nvPr/>
          </p:nvSpPr>
          <p:spPr bwMode="auto">
            <a:xfrm>
              <a:off x="2447" y="754"/>
              <a:ext cx="12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</a:t>
              </a:r>
              <a:endParaRPr lang="cs-CZ" altLang="cs-CZ" sz="18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endParaRPr>
            </a:p>
          </p:txBody>
        </p:sp>
        <p:cxnSp>
          <p:nvCxnSpPr>
            <p:cNvPr id="384015" name="AutoShape 16"/>
            <p:cNvCxnSpPr>
              <a:cxnSpLocks noChangeShapeType="1"/>
              <a:stCxn id="501766" idx="2"/>
              <a:endCxn id="501765" idx="0"/>
            </p:cNvCxnSpPr>
            <p:nvPr/>
          </p:nvCxnSpPr>
          <p:spPr bwMode="auto">
            <a:xfrm rot="5400000" flipH="1" flipV="1">
              <a:off x="2276" y="1661"/>
              <a:ext cx="977" cy="1"/>
            </a:xfrm>
            <a:prstGeom prst="bentConnector5">
              <a:avLst>
                <a:gd name="adj1" fmla="val -13509"/>
                <a:gd name="adj2" fmla="val -97500000"/>
                <a:gd name="adj3" fmla="val 113509"/>
              </a:avLst>
            </a:prstGeom>
            <a:noFill/>
            <a:ln w="38100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1780" name="Text Box 20"/>
          <p:cNvSpPr txBox="1">
            <a:spLocks noChangeArrowheads="1"/>
          </p:cNvSpPr>
          <p:nvPr/>
        </p:nvSpPr>
        <p:spPr bwMode="auto">
          <a:xfrm>
            <a:off x="179388" y="2887663"/>
            <a:ext cx="8208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Funkce pro určení pracovního bodu z demagnetizační křivky: </a:t>
            </a:r>
            <a:endParaRPr lang="cs-CZ" altLang="cs-CZ" sz="2000" b="1" baseline="-250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2555875" y="876300"/>
            <a:ext cx="64087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Určete magnetickou indukci ve vzduchové mezeře trvalého magnetu, je-li střední délka indukční čáry 30 cm a vzduchová mezera 2 mm. Deformaci indukčního toku ve vzduchové mezeře zanedbejte.  </a:t>
            </a:r>
          </a:p>
        </p:txBody>
      </p:sp>
      <p:graphicFrame>
        <p:nvGraphicFramePr>
          <p:cNvPr id="501782" name="Object 22"/>
          <p:cNvGraphicFramePr>
            <a:graphicFrameLocks noChangeAspect="1"/>
          </p:cNvGraphicFramePr>
          <p:nvPr/>
        </p:nvGraphicFramePr>
        <p:xfrm>
          <a:off x="250825" y="3284538"/>
          <a:ext cx="84915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70" name="Rovnice" r:id="rId3" imgW="4368600" imgH="393480" progId="Equation.3">
                  <p:embed/>
                </p:oleObj>
              </mc:Choice>
              <mc:Fallback>
                <p:oleObj name="Rovnice" r:id="rId3" imgW="436860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8491538" cy="76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6" name="Text Box 36"/>
          <p:cNvSpPr txBox="1">
            <a:spLocks noChangeArrowheads="1"/>
          </p:cNvSpPr>
          <p:nvPr/>
        </p:nvSpPr>
        <p:spPr bwMode="auto">
          <a:xfrm>
            <a:off x="179388" y="4256088"/>
            <a:ext cx="4608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Zvolíme H = -2000 A/m a určíme B:</a:t>
            </a:r>
            <a:endParaRPr lang="cs-CZ" altLang="cs-CZ" sz="2000" b="1" baseline="-25000">
              <a:solidFill>
                <a:schemeClr val="bg2"/>
              </a:solidFill>
              <a:effectLst/>
              <a:sym typeface="Symbol" panose="05050102010706020507" pitchFamily="18" charset="2"/>
            </a:endParaRPr>
          </a:p>
        </p:txBody>
      </p:sp>
      <p:graphicFrame>
        <p:nvGraphicFramePr>
          <p:cNvPr id="501797" name="Object 37"/>
          <p:cNvGraphicFramePr>
            <a:graphicFrameLocks noChangeAspect="1"/>
          </p:cNvGraphicFramePr>
          <p:nvPr/>
        </p:nvGraphicFramePr>
        <p:xfrm>
          <a:off x="1785938" y="4652963"/>
          <a:ext cx="71818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71" name="Rovnice" r:id="rId5" imgW="3695400" imgH="241200" progId="Equation.3">
                  <p:embed/>
                </p:oleObj>
              </mc:Choice>
              <mc:Fallback>
                <p:oleObj name="Rovnice" r:id="rId5" imgW="3695400" imgH="241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652963"/>
                        <a:ext cx="7181850" cy="466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798" name="Picture 38" descr="MC900287335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260975"/>
            <a:ext cx="16986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8"/>
          <a:stretch>
            <a:fillRect/>
          </a:stretch>
        </p:blipFill>
        <p:spPr bwMode="auto">
          <a:xfrm>
            <a:off x="3619500" y="1120775"/>
            <a:ext cx="5416550" cy="56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787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9388" y="260350"/>
            <a:ext cx="2520950" cy="935038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3200" u="sng" kern="0">
                <a:solidFill>
                  <a:schemeClr val="bg2"/>
                </a:solidFill>
                <a:effectLst/>
                <a:latin typeface="Comic Sans MS" pitchFamily="66" charset="0"/>
              </a:rPr>
              <a:t>Příklad</a:t>
            </a:r>
            <a:endParaRPr lang="cs-CZ" sz="2000" u="sng" kern="0">
              <a:solidFill>
                <a:schemeClr val="bg2"/>
              </a:solidFill>
              <a:effectLst/>
              <a:latin typeface="Comic Sans MS" pitchFamily="66" charset="0"/>
            </a:endParaRPr>
          </a:p>
        </p:txBody>
      </p:sp>
      <p:sp>
        <p:nvSpPr>
          <p:cNvPr id="502790" name="Line 6"/>
          <p:cNvSpPr>
            <a:spLocks noChangeShapeType="1"/>
          </p:cNvSpPr>
          <p:nvPr/>
        </p:nvSpPr>
        <p:spPr bwMode="auto">
          <a:xfrm flipV="1">
            <a:off x="6877050" y="4797425"/>
            <a:ext cx="0" cy="1295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2791" name="Line 7"/>
          <p:cNvSpPr>
            <a:spLocks noChangeShapeType="1"/>
          </p:cNvSpPr>
          <p:nvPr/>
        </p:nvSpPr>
        <p:spPr bwMode="auto">
          <a:xfrm flipH="1">
            <a:off x="6877050" y="4797425"/>
            <a:ext cx="15113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2792" name="Line 8"/>
          <p:cNvSpPr>
            <a:spLocks noChangeShapeType="1"/>
          </p:cNvSpPr>
          <p:nvPr/>
        </p:nvSpPr>
        <p:spPr bwMode="auto">
          <a:xfrm flipH="1" flipV="1">
            <a:off x="5076825" y="3213100"/>
            <a:ext cx="3240088" cy="2879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/>
          </a:p>
        </p:txBody>
      </p:sp>
      <p:sp>
        <p:nvSpPr>
          <p:cNvPr id="502793" name="Text Box 9"/>
          <p:cNvSpPr txBox="1">
            <a:spLocks noChangeArrowheads="1"/>
          </p:cNvSpPr>
          <p:nvPr/>
        </p:nvSpPr>
        <p:spPr bwMode="auto">
          <a:xfrm>
            <a:off x="179388" y="1412875"/>
            <a:ext cx="28082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9875" algn="l"/>
                <a:tab pos="628650" algn="l"/>
                <a:tab pos="2687638" algn="l"/>
                <a:tab pos="2873375" algn="l"/>
                <a:tab pos="6904038" algn="l"/>
                <a:tab pos="7081838" algn="l"/>
                <a:tab pos="7716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Odečtení indukce ve vzduchové mezeře: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B</a:t>
            </a:r>
            <a:r>
              <a:rPr lang="cs-CZ" altLang="cs-CZ" sz="2000" b="1" baseline="-25000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</a:t>
            </a:r>
            <a:r>
              <a:rPr lang="cs-CZ" altLang="cs-CZ" sz="2000" b="1">
                <a:solidFill>
                  <a:schemeClr val="bg2"/>
                </a:solidFill>
                <a:effectLst/>
                <a:sym typeface="Symbol" panose="05050102010706020507" pitchFamily="18" charset="2"/>
              </a:rPr>
              <a:t> = 0,6T</a:t>
            </a:r>
          </a:p>
        </p:txBody>
      </p:sp>
      <p:sp>
        <p:nvSpPr>
          <p:cNvPr id="502794" name="Line 10"/>
          <p:cNvSpPr>
            <a:spLocks noChangeShapeType="1"/>
          </p:cNvSpPr>
          <p:nvPr/>
        </p:nvSpPr>
        <p:spPr bwMode="auto">
          <a:xfrm>
            <a:off x="5938838" y="4005263"/>
            <a:ext cx="2449512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2795" name="Text Box 11"/>
          <p:cNvSpPr txBox="1">
            <a:spLocks noChangeArrowheads="1"/>
          </p:cNvSpPr>
          <p:nvPr/>
        </p:nvSpPr>
        <p:spPr bwMode="auto">
          <a:xfrm>
            <a:off x="7740650" y="3573463"/>
            <a:ext cx="604838" cy="3476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1"/>
                </a:solidFill>
                <a:effectLst/>
              </a:rPr>
              <a:t>B</a:t>
            </a:r>
            <a:r>
              <a:rPr lang="cs-CZ" altLang="cs-CZ" sz="1800" b="1" baseline="-25000">
                <a:solidFill>
                  <a:schemeClr val="bg1"/>
                </a:solidFill>
                <a:effectLst/>
                <a:sym typeface="Symbol" panose="05050102010706020507" pitchFamily="18" charset="2"/>
              </a:rPr>
              <a:t></a:t>
            </a:r>
            <a:r>
              <a:rPr lang="cs-CZ" altLang="cs-CZ" sz="1800" b="1">
                <a:solidFill>
                  <a:schemeClr val="bg1"/>
                </a:solidFill>
                <a:effectLst/>
              </a:rPr>
              <a:t>(T)</a:t>
            </a:r>
          </a:p>
        </p:txBody>
      </p:sp>
      <p:pic>
        <p:nvPicPr>
          <p:cNvPr id="502796" name="Picture 12" descr="MC90042806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8082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2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2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/>
      <p:bldP spid="502790" grpId="0" animBg="1"/>
      <p:bldP spid="502791" grpId="0" animBg="1"/>
      <p:bldP spid="502794" grpId="0" animBg="1"/>
      <p:bldP spid="5027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566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395536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Blahovec	Elektrotechnika 1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2"/>
              </a:rPr>
              <a:t>http://www.leifiphysik.de/index.php</a:t>
            </a:r>
            <a:endParaRPr lang="cs-CZ" altLang="cs-CZ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3"/>
              </a:rPr>
              <a:t>http://www.zum.de/dwu/umaptg.htm</a:t>
            </a:r>
            <a:endParaRPr lang="cs-CZ" altLang="cs-CZ" dirty="0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60700" y="260350"/>
            <a:ext cx="3095625" cy="865188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Vznik síly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1721" name="Rectangle 9"/>
          <p:cNvSpPr>
            <a:spLocks noChangeArrowheads="1"/>
          </p:cNvSpPr>
          <p:nvPr/>
        </p:nvSpPr>
        <p:spPr bwMode="auto">
          <a:xfrm>
            <a:off x="250825" y="3644900"/>
            <a:ext cx="3887788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Magnetické pole je nenulové, vodičem prochází proud 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Odpovídá průběh indukčních čar skutečnosti ?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1800" b="1" u="sng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Ne, indukční čáry se nesmí křížit</a:t>
            </a:r>
          </a:p>
        </p:txBody>
      </p:sp>
      <p:sp>
        <p:nvSpPr>
          <p:cNvPr id="371734" name="Rectangle 22"/>
          <p:cNvSpPr>
            <a:spLocks noChangeArrowheads="1"/>
          </p:cNvSpPr>
          <p:nvPr/>
        </p:nvSpPr>
        <p:spPr bwMode="auto">
          <a:xfrm>
            <a:off x="4284663" y="3573463"/>
            <a:ext cx="4535487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Výsledný průběh indukčních čar je dán skládáním indukčních čar obou zdrojů magnetického pole.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 pravé části vodiče se indukční čáry sčítají </a:t>
            </a:r>
            <a:r>
              <a:rPr lang="cs-CZ" altLang="cs-CZ" sz="18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výsledné pole je silnější, v levé části se indukční čáry odčítají  výsledné pole je slabší.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Vodič je vytlačován z magnetického pole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  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  <a:sym typeface="Symbol" panose="05050102010706020507" pitchFamily="18" charset="2"/>
            </a:endParaRPr>
          </a:p>
        </p:txBody>
      </p:sp>
      <p:grpSp>
        <p:nvGrpSpPr>
          <p:cNvPr id="371750" name="Group 38"/>
          <p:cNvGrpSpPr>
            <a:grpSpLocks/>
          </p:cNvGrpSpPr>
          <p:nvPr/>
        </p:nvGrpSpPr>
        <p:grpSpPr bwMode="auto">
          <a:xfrm>
            <a:off x="179388" y="333375"/>
            <a:ext cx="1873250" cy="3025775"/>
            <a:chOff x="566" y="799"/>
            <a:chExt cx="1180" cy="1906"/>
          </a:xfrm>
        </p:grpSpPr>
        <p:grpSp>
          <p:nvGrpSpPr>
            <p:cNvPr id="371743" name="Group 31"/>
            <p:cNvGrpSpPr>
              <a:grpSpLocks/>
            </p:cNvGrpSpPr>
            <p:nvPr/>
          </p:nvGrpSpPr>
          <p:grpSpPr bwMode="auto">
            <a:xfrm>
              <a:off x="1201" y="1615"/>
              <a:ext cx="273" cy="274"/>
              <a:chOff x="1202" y="1615"/>
              <a:chExt cx="273" cy="274"/>
            </a:xfrm>
          </p:grpSpPr>
          <p:sp>
            <p:nvSpPr>
              <p:cNvPr id="371720" name="Oval 8"/>
              <p:cNvSpPr>
                <a:spLocks noChangeArrowheads="1"/>
              </p:cNvSpPr>
              <p:nvPr/>
            </p:nvSpPr>
            <p:spPr bwMode="auto">
              <a:xfrm>
                <a:off x="1202" y="1615"/>
                <a:ext cx="272" cy="272"/>
              </a:xfrm>
              <a:prstGeom prst="ellipse">
                <a:avLst/>
              </a:prstGeom>
              <a:solidFill>
                <a:srgbClr val="FF0000"/>
              </a:solidFill>
              <a:ln w="25400" algn="ctr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71740" name="Group 28"/>
              <p:cNvGrpSpPr>
                <a:grpSpLocks/>
              </p:cNvGrpSpPr>
              <p:nvPr/>
            </p:nvGrpSpPr>
            <p:grpSpPr bwMode="auto">
              <a:xfrm>
                <a:off x="1202" y="1616"/>
                <a:ext cx="273" cy="273"/>
                <a:chOff x="3198" y="3044"/>
                <a:chExt cx="273" cy="273"/>
              </a:xfrm>
            </p:grpSpPr>
            <p:sp>
              <p:nvSpPr>
                <p:cNvPr id="371741" name="Line 29"/>
                <p:cNvSpPr>
                  <a:spLocks noChangeShapeType="1"/>
                </p:cNvSpPr>
                <p:nvPr/>
              </p:nvSpPr>
              <p:spPr bwMode="auto">
                <a:xfrm rot="2700000">
                  <a:off x="3197" y="3181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1742" name="Line 30"/>
                <p:cNvSpPr>
                  <a:spLocks noChangeShapeType="1"/>
                </p:cNvSpPr>
                <p:nvPr/>
              </p:nvSpPr>
              <p:spPr bwMode="auto">
                <a:xfrm rot="8100000">
                  <a:off x="3198" y="3180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71749" name="Group 37"/>
            <p:cNvGrpSpPr>
              <a:grpSpLocks/>
            </p:cNvGrpSpPr>
            <p:nvPr/>
          </p:nvGrpSpPr>
          <p:grpSpPr bwMode="auto">
            <a:xfrm>
              <a:off x="930" y="799"/>
              <a:ext cx="816" cy="1906"/>
              <a:chOff x="930" y="799"/>
              <a:chExt cx="816" cy="1906"/>
            </a:xfrm>
          </p:grpSpPr>
          <p:sp>
            <p:nvSpPr>
              <p:cNvPr id="371718" name="Freeform 6"/>
              <p:cNvSpPr>
                <a:spLocks/>
              </p:cNvSpPr>
              <p:nvPr/>
            </p:nvSpPr>
            <p:spPr bwMode="auto">
              <a:xfrm>
                <a:off x="930" y="799"/>
                <a:ext cx="816" cy="454"/>
              </a:xfrm>
              <a:custGeom>
                <a:avLst/>
                <a:gdLst>
                  <a:gd name="T0" fmla="*/ 0 w 816"/>
                  <a:gd name="T1" fmla="*/ 0 h 454"/>
                  <a:gd name="T2" fmla="*/ 0 w 816"/>
                  <a:gd name="T3" fmla="*/ 454 h 454"/>
                  <a:gd name="T4" fmla="*/ 816 w 816"/>
                  <a:gd name="T5" fmla="*/ 454 h 454"/>
                  <a:gd name="T6" fmla="*/ 816 w 816"/>
                  <a:gd name="T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454">
                    <a:moveTo>
                      <a:pt x="0" y="0"/>
                    </a:moveTo>
                    <a:lnTo>
                      <a:pt x="0" y="454"/>
                    </a:lnTo>
                    <a:lnTo>
                      <a:pt x="816" y="454"/>
                    </a:lnTo>
                    <a:lnTo>
                      <a:pt x="816" y="0"/>
                    </a:lnTo>
                  </a:path>
                </a:pathLst>
              </a:custGeom>
              <a:noFill/>
              <a:ln w="254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719" name="Freeform 7"/>
              <p:cNvSpPr>
                <a:spLocks/>
              </p:cNvSpPr>
              <p:nvPr/>
            </p:nvSpPr>
            <p:spPr bwMode="auto">
              <a:xfrm rot="10800000">
                <a:off x="930" y="2251"/>
                <a:ext cx="816" cy="454"/>
              </a:xfrm>
              <a:custGeom>
                <a:avLst/>
                <a:gdLst>
                  <a:gd name="T0" fmla="*/ 0 w 816"/>
                  <a:gd name="T1" fmla="*/ 0 h 454"/>
                  <a:gd name="T2" fmla="*/ 0 w 816"/>
                  <a:gd name="T3" fmla="*/ 454 h 454"/>
                  <a:gd name="T4" fmla="*/ 816 w 816"/>
                  <a:gd name="T5" fmla="*/ 454 h 454"/>
                  <a:gd name="T6" fmla="*/ 816 w 816"/>
                  <a:gd name="T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454">
                    <a:moveTo>
                      <a:pt x="0" y="0"/>
                    </a:moveTo>
                    <a:lnTo>
                      <a:pt x="0" y="454"/>
                    </a:lnTo>
                    <a:lnTo>
                      <a:pt x="816" y="454"/>
                    </a:lnTo>
                    <a:lnTo>
                      <a:pt x="816" y="0"/>
                    </a:lnTo>
                  </a:path>
                </a:pathLst>
              </a:custGeom>
              <a:noFill/>
              <a:ln w="254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71722" name="Group 10"/>
            <p:cNvGrpSpPr>
              <a:grpSpLocks/>
            </p:cNvGrpSpPr>
            <p:nvPr/>
          </p:nvGrpSpPr>
          <p:grpSpPr bwMode="auto">
            <a:xfrm>
              <a:off x="976" y="1253"/>
              <a:ext cx="725" cy="998"/>
              <a:chOff x="431" y="2387"/>
              <a:chExt cx="725" cy="635"/>
            </a:xfrm>
          </p:grpSpPr>
          <p:sp>
            <p:nvSpPr>
              <p:cNvPr id="371723" name="Line 11"/>
              <p:cNvSpPr>
                <a:spLocks noChangeShapeType="1"/>
              </p:cNvSpPr>
              <p:nvPr/>
            </p:nvSpPr>
            <p:spPr bwMode="auto">
              <a:xfrm>
                <a:off x="431" y="2387"/>
                <a:ext cx="0" cy="635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724" name="Line 12"/>
              <p:cNvSpPr>
                <a:spLocks noChangeShapeType="1"/>
              </p:cNvSpPr>
              <p:nvPr/>
            </p:nvSpPr>
            <p:spPr bwMode="auto">
              <a:xfrm>
                <a:off x="612" y="2387"/>
                <a:ext cx="0" cy="635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725" name="Line 13"/>
              <p:cNvSpPr>
                <a:spLocks noChangeShapeType="1"/>
              </p:cNvSpPr>
              <p:nvPr/>
            </p:nvSpPr>
            <p:spPr bwMode="auto">
              <a:xfrm>
                <a:off x="975" y="2387"/>
                <a:ext cx="0" cy="635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726" name="Line 14"/>
              <p:cNvSpPr>
                <a:spLocks noChangeShapeType="1"/>
              </p:cNvSpPr>
              <p:nvPr/>
            </p:nvSpPr>
            <p:spPr bwMode="auto">
              <a:xfrm>
                <a:off x="793" y="2387"/>
                <a:ext cx="0" cy="635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727" name="Line 15"/>
              <p:cNvSpPr>
                <a:spLocks noChangeShapeType="1"/>
              </p:cNvSpPr>
              <p:nvPr/>
            </p:nvSpPr>
            <p:spPr bwMode="auto">
              <a:xfrm>
                <a:off x="1156" y="2387"/>
                <a:ext cx="0" cy="635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71728" name="Text Box 16"/>
            <p:cNvSpPr txBox="1">
              <a:spLocks noChangeArrowheads="1"/>
            </p:cNvSpPr>
            <p:nvPr/>
          </p:nvSpPr>
          <p:spPr bwMode="auto">
            <a:xfrm>
              <a:off x="1157" y="943"/>
              <a:ext cx="39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00FF"/>
                  </a:solidFill>
                  <a:effectLst/>
                </a:rPr>
                <a:t>B </a:t>
              </a:r>
              <a:r>
                <a:rPr lang="en-US" altLang="cs-CZ" sz="1800" b="1">
                  <a:solidFill>
                    <a:srgbClr val="FF00FF"/>
                  </a:solidFill>
                  <a:effectLst/>
                  <a:cs typeface="Arial" panose="020B0604020202020204" pitchFamily="34" charset="0"/>
                </a:rPr>
                <a:t>&gt;</a:t>
              </a:r>
              <a:r>
                <a:rPr lang="cs-CZ" altLang="cs-CZ" sz="1800" b="1">
                  <a:solidFill>
                    <a:srgbClr val="FF00FF"/>
                  </a:solidFill>
                  <a:effectLst/>
                  <a:cs typeface="Arial" panose="020B0604020202020204" pitchFamily="34" charset="0"/>
                </a:rPr>
                <a:t> 0</a:t>
              </a:r>
              <a:endParaRPr lang="en-US" altLang="cs-CZ" sz="1800" b="1">
                <a:solidFill>
                  <a:srgbClr val="FF00FF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71738" name="Text Box 26"/>
            <p:cNvSpPr txBox="1">
              <a:spLocks noChangeArrowheads="1"/>
            </p:cNvSpPr>
            <p:nvPr/>
          </p:nvSpPr>
          <p:spPr bwMode="auto">
            <a:xfrm>
              <a:off x="566" y="1479"/>
              <a:ext cx="33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 dirty="0">
                  <a:solidFill>
                    <a:srgbClr val="FF0000"/>
                  </a:solidFill>
                  <a:effectLst/>
                </a:rPr>
                <a:t>I </a:t>
              </a:r>
              <a:r>
                <a:rPr lang="en-US" altLang="cs-CZ" sz="1800" b="1" dirty="0"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&gt;</a:t>
              </a:r>
              <a:r>
                <a:rPr lang="cs-CZ" altLang="cs-CZ" sz="1800" b="1" dirty="0"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 0</a:t>
              </a:r>
              <a:endParaRPr lang="en-US" altLang="cs-CZ" sz="1800" b="1" dirty="0">
                <a:solidFill>
                  <a:srgbClr val="FF0000"/>
                </a:solidFill>
                <a:effectLst/>
                <a:cs typeface="Arial" panose="020B0604020202020204" pitchFamily="34" charset="0"/>
              </a:endParaRPr>
            </a:p>
          </p:txBody>
        </p:sp>
        <p:grpSp>
          <p:nvGrpSpPr>
            <p:cNvPr id="371748" name="Group 36"/>
            <p:cNvGrpSpPr>
              <a:grpSpLocks/>
            </p:cNvGrpSpPr>
            <p:nvPr/>
          </p:nvGrpSpPr>
          <p:grpSpPr bwMode="auto">
            <a:xfrm>
              <a:off x="975" y="1389"/>
              <a:ext cx="771" cy="726"/>
              <a:chOff x="975" y="2614"/>
              <a:chExt cx="771" cy="726"/>
            </a:xfrm>
          </p:grpSpPr>
          <p:sp>
            <p:nvSpPr>
              <p:cNvPr id="371744" name="Oval 32"/>
              <p:cNvSpPr>
                <a:spLocks noChangeArrowheads="1"/>
              </p:cNvSpPr>
              <p:nvPr/>
            </p:nvSpPr>
            <p:spPr bwMode="auto">
              <a:xfrm>
                <a:off x="1088" y="2727"/>
                <a:ext cx="499" cy="499"/>
              </a:xfrm>
              <a:prstGeom prst="ellipse">
                <a:avLst/>
              </a:prstGeom>
              <a:noFill/>
              <a:ln w="25400" algn="ctr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1745" name="Oval 33"/>
              <p:cNvSpPr>
                <a:spLocks noChangeArrowheads="1"/>
              </p:cNvSpPr>
              <p:nvPr/>
            </p:nvSpPr>
            <p:spPr bwMode="auto">
              <a:xfrm>
                <a:off x="975" y="2614"/>
                <a:ext cx="726" cy="726"/>
              </a:xfrm>
              <a:prstGeom prst="ellipse">
                <a:avLst/>
              </a:prstGeom>
              <a:noFill/>
              <a:ln w="25400" algn="ctr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1746" name="AutoShape 34"/>
              <p:cNvSpPr>
                <a:spLocks noChangeArrowheads="1"/>
              </p:cNvSpPr>
              <p:nvPr/>
            </p:nvSpPr>
            <p:spPr bwMode="auto">
              <a:xfrm rot="10800000">
                <a:off x="1655" y="2976"/>
                <a:ext cx="91" cy="79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1747" name="AutoShape 35"/>
              <p:cNvSpPr>
                <a:spLocks noChangeArrowheads="1"/>
              </p:cNvSpPr>
              <p:nvPr/>
            </p:nvSpPr>
            <p:spPr bwMode="auto">
              <a:xfrm rot="10800000">
                <a:off x="1519" y="2976"/>
                <a:ext cx="91" cy="79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371789" name="Group 77"/>
          <p:cNvGrpSpPr>
            <a:grpSpLocks/>
          </p:cNvGrpSpPr>
          <p:nvPr/>
        </p:nvGrpSpPr>
        <p:grpSpPr bwMode="auto">
          <a:xfrm>
            <a:off x="7165975" y="404813"/>
            <a:ext cx="1746250" cy="3025775"/>
            <a:chOff x="4514" y="255"/>
            <a:chExt cx="1100" cy="1906"/>
          </a:xfrm>
        </p:grpSpPr>
        <p:grpSp>
          <p:nvGrpSpPr>
            <p:cNvPr id="371752" name="Group 40"/>
            <p:cNvGrpSpPr>
              <a:grpSpLocks/>
            </p:cNvGrpSpPr>
            <p:nvPr/>
          </p:nvGrpSpPr>
          <p:grpSpPr bwMode="auto">
            <a:xfrm>
              <a:off x="4785" y="1071"/>
              <a:ext cx="273" cy="274"/>
              <a:chOff x="1202" y="1615"/>
              <a:chExt cx="273" cy="274"/>
            </a:xfrm>
          </p:grpSpPr>
          <p:sp>
            <p:nvSpPr>
              <p:cNvPr id="371753" name="Oval 41"/>
              <p:cNvSpPr>
                <a:spLocks noChangeArrowheads="1"/>
              </p:cNvSpPr>
              <p:nvPr/>
            </p:nvSpPr>
            <p:spPr bwMode="auto">
              <a:xfrm>
                <a:off x="1202" y="1615"/>
                <a:ext cx="272" cy="272"/>
              </a:xfrm>
              <a:prstGeom prst="ellipse">
                <a:avLst/>
              </a:prstGeom>
              <a:solidFill>
                <a:srgbClr val="FF0000"/>
              </a:solidFill>
              <a:ln w="25400" algn="ctr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71754" name="Group 42"/>
              <p:cNvGrpSpPr>
                <a:grpSpLocks/>
              </p:cNvGrpSpPr>
              <p:nvPr/>
            </p:nvGrpSpPr>
            <p:grpSpPr bwMode="auto">
              <a:xfrm>
                <a:off x="1202" y="1616"/>
                <a:ext cx="273" cy="273"/>
                <a:chOff x="3198" y="3044"/>
                <a:chExt cx="273" cy="273"/>
              </a:xfrm>
            </p:grpSpPr>
            <p:sp>
              <p:nvSpPr>
                <p:cNvPr id="371755" name="Line 43"/>
                <p:cNvSpPr>
                  <a:spLocks noChangeShapeType="1"/>
                </p:cNvSpPr>
                <p:nvPr/>
              </p:nvSpPr>
              <p:spPr bwMode="auto">
                <a:xfrm rot="2700000">
                  <a:off x="3197" y="3181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1756" name="Line 44"/>
                <p:cNvSpPr>
                  <a:spLocks noChangeShapeType="1"/>
                </p:cNvSpPr>
                <p:nvPr/>
              </p:nvSpPr>
              <p:spPr bwMode="auto">
                <a:xfrm rot="8100000">
                  <a:off x="3198" y="3180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371757" name="Group 45"/>
            <p:cNvGrpSpPr>
              <a:grpSpLocks/>
            </p:cNvGrpSpPr>
            <p:nvPr/>
          </p:nvGrpSpPr>
          <p:grpSpPr bwMode="auto">
            <a:xfrm>
              <a:off x="4514" y="255"/>
              <a:ext cx="816" cy="1906"/>
              <a:chOff x="930" y="799"/>
              <a:chExt cx="816" cy="1906"/>
            </a:xfrm>
          </p:grpSpPr>
          <p:sp>
            <p:nvSpPr>
              <p:cNvPr id="371758" name="Freeform 46"/>
              <p:cNvSpPr>
                <a:spLocks/>
              </p:cNvSpPr>
              <p:nvPr/>
            </p:nvSpPr>
            <p:spPr bwMode="auto">
              <a:xfrm>
                <a:off x="930" y="799"/>
                <a:ext cx="816" cy="454"/>
              </a:xfrm>
              <a:custGeom>
                <a:avLst/>
                <a:gdLst>
                  <a:gd name="T0" fmla="*/ 0 w 816"/>
                  <a:gd name="T1" fmla="*/ 0 h 454"/>
                  <a:gd name="T2" fmla="*/ 0 w 816"/>
                  <a:gd name="T3" fmla="*/ 454 h 454"/>
                  <a:gd name="T4" fmla="*/ 816 w 816"/>
                  <a:gd name="T5" fmla="*/ 454 h 454"/>
                  <a:gd name="T6" fmla="*/ 816 w 816"/>
                  <a:gd name="T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454">
                    <a:moveTo>
                      <a:pt x="0" y="0"/>
                    </a:moveTo>
                    <a:lnTo>
                      <a:pt x="0" y="454"/>
                    </a:lnTo>
                    <a:lnTo>
                      <a:pt x="816" y="454"/>
                    </a:lnTo>
                    <a:lnTo>
                      <a:pt x="816" y="0"/>
                    </a:lnTo>
                  </a:path>
                </a:pathLst>
              </a:custGeom>
              <a:noFill/>
              <a:ln w="254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1759" name="Freeform 47"/>
              <p:cNvSpPr>
                <a:spLocks/>
              </p:cNvSpPr>
              <p:nvPr/>
            </p:nvSpPr>
            <p:spPr bwMode="auto">
              <a:xfrm rot="10800000">
                <a:off x="930" y="2251"/>
                <a:ext cx="816" cy="454"/>
              </a:xfrm>
              <a:custGeom>
                <a:avLst/>
                <a:gdLst>
                  <a:gd name="T0" fmla="*/ 0 w 816"/>
                  <a:gd name="T1" fmla="*/ 0 h 454"/>
                  <a:gd name="T2" fmla="*/ 0 w 816"/>
                  <a:gd name="T3" fmla="*/ 454 h 454"/>
                  <a:gd name="T4" fmla="*/ 816 w 816"/>
                  <a:gd name="T5" fmla="*/ 454 h 454"/>
                  <a:gd name="T6" fmla="*/ 816 w 816"/>
                  <a:gd name="T7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454">
                    <a:moveTo>
                      <a:pt x="0" y="0"/>
                    </a:moveTo>
                    <a:lnTo>
                      <a:pt x="0" y="454"/>
                    </a:lnTo>
                    <a:lnTo>
                      <a:pt x="816" y="454"/>
                    </a:lnTo>
                    <a:lnTo>
                      <a:pt x="816" y="0"/>
                    </a:lnTo>
                  </a:path>
                </a:pathLst>
              </a:custGeom>
              <a:noFill/>
              <a:ln w="25400" cap="flat" cmpd="sng">
                <a:solidFill>
                  <a:schemeClr val="bg2"/>
                </a:solidFill>
                <a:prstDash val="solid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71766" name="Text Box 54"/>
            <p:cNvSpPr txBox="1">
              <a:spLocks noChangeArrowheads="1"/>
            </p:cNvSpPr>
            <p:nvPr/>
          </p:nvSpPr>
          <p:spPr bwMode="auto">
            <a:xfrm>
              <a:off x="4741" y="399"/>
              <a:ext cx="39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00FF"/>
                  </a:solidFill>
                  <a:effectLst/>
                </a:rPr>
                <a:t>B </a:t>
              </a:r>
              <a:r>
                <a:rPr lang="en-US" altLang="cs-CZ" sz="1800" b="1">
                  <a:solidFill>
                    <a:srgbClr val="FF00FF"/>
                  </a:solidFill>
                  <a:effectLst/>
                  <a:cs typeface="Arial" panose="020B0604020202020204" pitchFamily="34" charset="0"/>
                </a:rPr>
                <a:t>&gt;</a:t>
              </a:r>
              <a:r>
                <a:rPr lang="cs-CZ" altLang="cs-CZ" sz="1800" b="1">
                  <a:solidFill>
                    <a:srgbClr val="FF00FF"/>
                  </a:solidFill>
                  <a:effectLst/>
                  <a:cs typeface="Arial" panose="020B0604020202020204" pitchFamily="34" charset="0"/>
                </a:rPr>
                <a:t> 0</a:t>
              </a:r>
              <a:endParaRPr lang="en-US" altLang="cs-CZ" sz="1800" b="1">
                <a:solidFill>
                  <a:srgbClr val="FF00FF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71767" name="Text Box 55"/>
            <p:cNvSpPr txBox="1">
              <a:spLocks noChangeArrowheads="1"/>
            </p:cNvSpPr>
            <p:nvPr/>
          </p:nvSpPr>
          <p:spPr bwMode="auto">
            <a:xfrm>
              <a:off x="5284" y="845"/>
              <a:ext cx="33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1800" b="1">
                  <a:solidFill>
                    <a:srgbClr val="FF0000"/>
                  </a:solidFill>
                  <a:effectLst/>
                </a:rPr>
                <a:t>I </a:t>
              </a:r>
              <a:r>
                <a:rPr lang="en-US" altLang="cs-CZ" sz="1800" b="1"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&gt;</a:t>
              </a:r>
              <a:r>
                <a:rPr lang="cs-CZ" altLang="cs-CZ" sz="1800" b="1"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 0</a:t>
              </a:r>
              <a:endParaRPr lang="en-US" altLang="cs-CZ" sz="1800" b="1">
                <a:solidFill>
                  <a:srgbClr val="FF0000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371788" name="Group 76"/>
          <p:cNvGrpSpPr>
            <a:grpSpLocks/>
          </p:cNvGrpSpPr>
          <p:nvPr/>
        </p:nvGrpSpPr>
        <p:grpSpPr bwMode="auto">
          <a:xfrm>
            <a:off x="7235825" y="1065213"/>
            <a:ext cx="1104900" cy="1644650"/>
            <a:chOff x="4543" y="671"/>
            <a:chExt cx="696" cy="1036"/>
          </a:xfrm>
        </p:grpSpPr>
        <p:sp>
          <p:nvSpPr>
            <p:cNvPr id="371775" name="Freeform 63"/>
            <p:cNvSpPr>
              <a:spLocks/>
            </p:cNvSpPr>
            <p:nvPr/>
          </p:nvSpPr>
          <p:spPr bwMode="auto">
            <a:xfrm>
              <a:off x="4543" y="671"/>
              <a:ext cx="106" cy="1035"/>
            </a:xfrm>
            <a:custGeom>
              <a:avLst/>
              <a:gdLst>
                <a:gd name="T0" fmla="*/ 15 w 106"/>
                <a:gd name="T1" fmla="*/ 38 h 1035"/>
                <a:gd name="T2" fmla="*/ 15 w 106"/>
                <a:gd name="T3" fmla="*/ 83 h 1035"/>
                <a:gd name="T4" fmla="*/ 106 w 106"/>
                <a:gd name="T5" fmla="*/ 536 h 1035"/>
                <a:gd name="T6" fmla="*/ 15 w 106"/>
                <a:gd name="T7" fmla="*/ 945 h 1035"/>
                <a:gd name="T8" fmla="*/ 15 w 106"/>
                <a:gd name="T9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35">
                  <a:moveTo>
                    <a:pt x="15" y="38"/>
                  </a:moveTo>
                  <a:cubicBezTo>
                    <a:pt x="7" y="19"/>
                    <a:pt x="0" y="0"/>
                    <a:pt x="15" y="83"/>
                  </a:cubicBezTo>
                  <a:cubicBezTo>
                    <a:pt x="30" y="166"/>
                    <a:pt x="106" y="392"/>
                    <a:pt x="106" y="536"/>
                  </a:cubicBezTo>
                  <a:cubicBezTo>
                    <a:pt x="106" y="680"/>
                    <a:pt x="30" y="862"/>
                    <a:pt x="15" y="945"/>
                  </a:cubicBezTo>
                  <a:cubicBezTo>
                    <a:pt x="0" y="1028"/>
                    <a:pt x="15" y="1020"/>
                    <a:pt x="15" y="1035"/>
                  </a:cubicBezTo>
                </a:path>
              </a:pathLst>
            </a:custGeom>
            <a:noFill/>
            <a:ln w="25400" cap="flat" cmpd="sng">
              <a:solidFill>
                <a:srgbClr val="FF00FF"/>
              </a:solidFill>
              <a:prstDash val="sysDot"/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1777" name="Freeform 65"/>
            <p:cNvSpPr>
              <a:spLocks/>
            </p:cNvSpPr>
            <p:nvPr/>
          </p:nvSpPr>
          <p:spPr bwMode="auto">
            <a:xfrm>
              <a:off x="4680" y="709"/>
              <a:ext cx="430" cy="997"/>
            </a:xfrm>
            <a:custGeom>
              <a:avLst/>
              <a:gdLst>
                <a:gd name="T0" fmla="*/ 60 w 430"/>
                <a:gd name="T1" fmla="*/ 0 h 997"/>
                <a:gd name="T2" fmla="*/ 60 w 430"/>
                <a:gd name="T3" fmla="*/ 90 h 997"/>
                <a:gd name="T4" fmla="*/ 423 w 430"/>
                <a:gd name="T5" fmla="*/ 498 h 997"/>
                <a:gd name="T6" fmla="*/ 105 w 430"/>
                <a:gd name="T7" fmla="*/ 907 h 997"/>
                <a:gd name="T8" fmla="*/ 105 w 430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997">
                  <a:moveTo>
                    <a:pt x="60" y="0"/>
                  </a:moveTo>
                  <a:cubicBezTo>
                    <a:pt x="30" y="3"/>
                    <a:pt x="0" y="7"/>
                    <a:pt x="60" y="90"/>
                  </a:cubicBezTo>
                  <a:cubicBezTo>
                    <a:pt x="120" y="173"/>
                    <a:pt x="416" y="362"/>
                    <a:pt x="423" y="498"/>
                  </a:cubicBezTo>
                  <a:cubicBezTo>
                    <a:pt x="430" y="634"/>
                    <a:pt x="158" y="824"/>
                    <a:pt x="105" y="907"/>
                  </a:cubicBezTo>
                  <a:cubicBezTo>
                    <a:pt x="52" y="990"/>
                    <a:pt x="78" y="993"/>
                    <a:pt x="105" y="997"/>
                  </a:cubicBezTo>
                </a:path>
              </a:pathLst>
            </a:custGeom>
            <a:noFill/>
            <a:ln w="25400" cap="flat" cmpd="sng">
              <a:solidFill>
                <a:srgbClr val="FF00FF"/>
              </a:solidFill>
              <a:prstDash val="sysDot"/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1778" name="Freeform 66"/>
            <p:cNvSpPr>
              <a:spLocks/>
            </p:cNvSpPr>
            <p:nvPr/>
          </p:nvSpPr>
          <p:spPr bwMode="auto">
            <a:xfrm>
              <a:off x="4883" y="709"/>
              <a:ext cx="273" cy="997"/>
            </a:xfrm>
            <a:custGeom>
              <a:avLst/>
              <a:gdLst>
                <a:gd name="T0" fmla="*/ 38 w 273"/>
                <a:gd name="T1" fmla="*/ 0 h 997"/>
                <a:gd name="T2" fmla="*/ 38 w 273"/>
                <a:gd name="T3" fmla="*/ 90 h 997"/>
                <a:gd name="T4" fmla="*/ 265 w 273"/>
                <a:gd name="T5" fmla="*/ 498 h 997"/>
                <a:gd name="T6" fmla="*/ 84 w 273"/>
                <a:gd name="T7" fmla="*/ 907 h 997"/>
                <a:gd name="T8" fmla="*/ 84 w 273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997">
                  <a:moveTo>
                    <a:pt x="38" y="0"/>
                  </a:moveTo>
                  <a:cubicBezTo>
                    <a:pt x="19" y="3"/>
                    <a:pt x="0" y="7"/>
                    <a:pt x="38" y="90"/>
                  </a:cubicBezTo>
                  <a:cubicBezTo>
                    <a:pt x="76" y="173"/>
                    <a:pt x="257" y="362"/>
                    <a:pt x="265" y="498"/>
                  </a:cubicBezTo>
                  <a:cubicBezTo>
                    <a:pt x="273" y="634"/>
                    <a:pt x="114" y="824"/>
                    <a:pt x="84" y="907"/>
                  </a:cubicBezTo>
                  <a:cubicBezTo>
                    <a:pt x="54" y="990"/>
                    <a:pt x="69" y="993"/>
                    <a:pt x="84" y="997"/>
                  </a:cubicBezTo>
                </a:path>
              </a:pathLst>
            </a:custGeom>
            <a:noFill/>
            <a:ln w="25400" cap="flat" cmpd="sng">
              <a:solidFill>
                <a:srgbClr val="FF00FF"/>
              </a:solidFill>
              <a:prstDash val="sysDot"/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1779" name="Freeform 67"/>
            <p:cNvSpPr>
              <a:spLocks/>
            </p:cNvSpPr>
            <p:nvPr/>
          </p:nvSpPr>
          <p:spPr bwMode="auto">
            <a:xfrm>
              <a:off x="5034" y="709"/>
              <a:ext cx="167" cy="998"/>
            </a:xfrm>
            <a:custGeom>
              <a:avLst/>
              <a:gdLst>
                <a:gd name="T0" fmla="*/ 23 w 167"/>
                <a:gd name="T1" fmla="*/ 0 h 998"/>
                <a:gd name="T2" fmla="*/ 23 w 167"/>
                <a:gd name="T3" fmla="*/ 90 h 998"/>
                <a:gd name="T4" fmla="*/ 159 w 167"/>
                <a:gd name="T5" fmla="*/ 453 h 998"/>
                <a:gd name="T6" fmla="*/ 69 w 167"/>
                <a:gd name="T7" fmla="*/ 907 h 998"/>
                <a:gd name="T8" fmla="*/ 69 w 167"/>
                <a:gd name="T9" fmla="*/ 99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8">
                  <a:moveTo>
                    <a:pt x="23" y="0"/>
                  </a:moveTo>
                  <a:cubicBezTo>
                    <a:pt x="11" y="7"/>
                    <a:pt x="0" y="15"/>
                    <a:pt x="23" y="90"/>
                  </a:cubicBezTo>
                  <a:cubicBezTo>
                    <a:pt x="46" y="165"/>
                    <a:pt x="151" y="317"/>
                    <a:pt x="159" y="453"/>
                  </a:cubicBezTo>
                  <a:cubicBezTo>
                    <a:pt x="167" y="589"/>
                    <a:pt x="84" y="816"/>
                    <a:pt x="69" y="907"/>
                  </a:cubicBezTo>
                  <a:cubicBezTo>
                    <a:pt x="54" y="998"/>
                    <a:pt x="61" y="997"/>
                    <a:pt x="69" y="997"/>
                  </a:cubicBezTo>
                </a:path>
              </a:pathLst>
            </a:custGeom>
            <a:noFill/>
            <a:ln w="25400" cap="flat" cmpd="sng">
              <a:solidFill>
                <a:srgbClr val="FF00FF"/>
              </a:solidFill>
              <a:prstDash val="sysDot"/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1781" name="Freeform 69"/>
            <p:cNvSpPr>
              <a:spLocks/>
            </p:cNvSpPr>
            <p:nvPr/>
          </p:nvSpPr>
          <p:spPr bwMode="auto">
            <a:xfrm>
              <a:off x="5185" y="709"/>
              <a:ext cx="54" cy="997"/>
            </a:xfrm>
            <a:custGeom>
              <a:avLst/>
              <a:gdLst>
                <a:gd name="T0" fmla="*/ 8 w 54"/>
                <a:gd name="T1" fmla="*/ 0 h 997"/>
                <a:gd name="T2" fmla="*/ 8 w 54"/>
                <a:gd name="T3" fmla="*/ 90 h 997"/>
                <a:gd name="T4" fmla="*/ 54 w 54"/>
                <a:gd name="T5" fmla="*/ 498 h 997"/>
                <a:gd name="T6" fmla="*/ 8 w 54"/>
                <a:gd name="T7" fmla="*/ 907 h 997"/>
                <a:gd name="T8" fmla="*/ 8 w 54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97">
                  <a:moveTo>
                    <a:pt x="8" y="0"/>
                  </a:moveTo>
                  <a:cubicBezTo>
                    <a:pt x="4" y="3"/>
                    <a:pt x="0" y="7"/>
                    <a:pt x="8" y="90"/>
                  </a:cubicBezTo>
                  <a:cubicBezTo>
                    <a:pt x="16" y="173"/>
                    <a:pt x="54" y="362"/>
                    <a:pt x="54" y="498"/>
                  </a:cubicBezTo>
                  <a:cubicBezTo>
                    <a:pt x="54" y="634"/>
                    <a:pt x="16" y="824"/>
                    <a:pt x="8" y="907"/>
                  </a:cubicBezTo>
                  <a:cubicBezTo>
                    <a:pt x="0" y="990"/>
                    <a:pt x="4" y="993"/>
                    <a:pt x="8" y="997"/>
                  </a:cubicBezTo>
                </a:path>
              </a:pathLst>
            </a:custGeom>
            <a:noFill/>
            <a:ln w="25400" cap="flat" cmpd="sng">
              <a:solidFill>
                <a:srgbClr val="FF00FF"/>
              </a:solidFill>
              <a:prstDash val="sysDot"/>
              <a:round/>
              <a:headEnd type="none" w="med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1782" name="Line 70"/>
          <p:cNvSpPr>
            <a:spLocks noChangeShapeType="1"/>
          </p:cNvSpPr>
          <p:nvPr/>
        </p:nvSpPr>
        <p:spPr bwMode="auto">
          <a:xfrm flipH="1">
            <a:off x="6732588" y="1916113"/>
            <a:ext cx="863600" cy="0"/>
          </a:xfrm>
          <a:prstGeom prst="line">
            <a:avLst/>
          </a:prstGeom>
          <a:noFill/>
          <a:ln w="63500">
            <a:solidFill>
              <a:srgbClr val="00009E"/>
            </a:solidFill>
            <a:round/>
            <a:headEnd type="non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1783" name="Text Box 71"/>
          <p:cNvSpPr txBox="1">
            <a:spLocks noChangeArrowheads="1"/>
          </p:cNvSpPr>
          <p:nvPr/>
        </p:nvSpPr>
        <p:spPr bwMode="auto">
          <a:xfrm>
            <a:off x="6578600" y="1484313"/>
            <a:ext cx="657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009E"/>
                </a:solidFill>
                <a:effectLst/>
              </a:rPr>
              <a:t>F </a:t>
            </a:r>
            <a:r>
              <a:rPr lang="en-US" altLang="cs-CZ" sz="2000" b="1" dirty="0">
                <a:solidFill>
                  <a:srgbClr val="00009E"/>
                </a:solidFill>
                <a:effectLst/>
                <a:cs typeface="Arial" panose="020B0604020202020204" pitchFamily="34" charset="0"/>
              </a:rPr>
              <a:t>&gt;</a:t>
            </a:r>
            <a:r>
              <a:rPr lang="cs-CZ" altLang="cs-CZ" sz="2000" b="1" dirty="0">
                <a:solidFill>
                  <a:srgbClr val="00009E"/>
                </a:solidFill>
                <a:effectLst/>
                <a:cs typeface="Arial" panose="020B0604020202020204" pitchFamily="34" charset="0"/>
              </a:rPr>
              <a:t> 0</a:t>
            </a:r>
            <a:endParaRPr lang="en-US" altLang="cs-CZ" sz="2000" b="1" dirty="0">
              <a:solidFill>
                <a:srgbClr val="00009E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71785" name="Picture 73" descr="MC90007874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00663"/>
            <a:ext cx="1516062" cy="13938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71786" name="Picture 74" descr="MC90043439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93" y="1419372"/>
            <a:ext cx="18923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194" name="Picture 2" descr="Jak to máte vy? | Michaela Marink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99" y="1377309"/>
            <a:ext cx="1831434" cy="13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2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7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1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/>
      <p:bldP spid="371782" grpId="0" animBg="1"/>
      <p:bldP spid="3717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0" y="188913"/>
            <a:ext cx="5905500" cy="865187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Směr a velikost síly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23850" y="1196975"/>
            <a:ext cx="5903913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Směr síly lze určit pravidlem </a:t>
            </a:r>
            <a:r>
              <a:rPr lang="cs-CZ" altLang="cs-CZ" sz="2000" b="1" dirty="0"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levé ruky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Indukční čáry vstupují do dlaně, prsty ve směru proudu, palec ukazuje směr působení síly.</a:t>
            </a:r>
          </a:p>
        </p:txBody>
      </p:sp>
      <p:grpSp>
        <p:nvGrpSpPr>
          <p:cNvPr id="372784" name="Group 48"/>
          <p:cNvGrpSpPr>
            <a:grpSpLocks/>
          </p:cNvGrpSpPr>
          <p:nvPr/>
        </p:nvGrpSpPr>
        <p:grpSpPr bwMode="auto">
          <a:xfrm>
            <a:off x="179388" y="2636838"/>
            <a:ext cx="2333625" cy="3025775"/>
            <a:chOff x="4144" y="255"/>
            <a:chExt cx="1470" cy="1906"/>
          </a:xfrm>
        </p:grpSpPr>
        <p:grpSp>
          <p:nvGrpSpPr>
            <p:cNvPr id="372763" name="Group 27"/>
            <p:cNvGrpSpPr>
              <a:grpSpLocks/>
            </p:cNvGrpSpPr>
            <p:nvPr/>
          </p:nvGrpSpPr>
          <p:grpSpPr bwMode="auto">
            <a:xfrm>
              <a:off x="4514" y="255"/>
              <a:ext cx="1100" cy="1906"/>
              <a:chOff x="4514" y="255"/>
              <a:chExt cx="1100" cy="1906"/>
            </a:xfrm>
          </p:grpSpPr>
          <p:grpSp>
            <p:nvGrpSpPr>
              <p:cNvPr id="372764" name="Group 28"/>
              <p:cNvGrpSpPr>
                <a:grpSpLocks/>
              </p:cNvGrpSpPr>
              <p:nvPr/>
            </p:nvGrpSpPr>
            <p:grpSpPr bwMode="auto">
              <a:xfrm>
                <a:off x="4785" y="1071"/>
                <a:ext cx="273" cy="274"/>
                <a:chOff x="1202" y="1615"/>
                <a:chExt cx="273" cy="274"/>
              </a:xfrm>
            </p:grpSpPr>
            <p:sp>
              <p:nvSpPr>
                <p:cNvPr id="372765" name="Oval 29"/>
                <p:cNvSpPr>
                  <a:spLocks noChangeArrowheads="1"/>
                </p:cNvSpPr>
                <p:nvPr/>
              </p:nvSpPr>
              <p:spPr bwMode="auto">
                <a:xfrm>
                  <a:off x="1202" y="1615"/>
                  <a:ext cx="272" cy="272"/>
                </a:xfrm>
                <a:prstGeom prst="ellipse">
                  <a:avLst/>
                </a:prstGeom>
                <a:solidFill>
                  <a:srgbClr val="FF0000"/>
                </a:solidFill>
                <a:ln w="25400" algn="ctr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72766" name="Group 30"/>
                <p:cNvGrpSpPr>
                  <a:grpSpLocks/>
                </p:cNvGrpSpPr>
                <p:nvPr/>
              </p:nvGrpSpPr>
              <p:grpSpPr bwMode="auto">
                <a:xfrm>
                  <a:off x="1202" y="1616"/>
                  <a:ext cx="273" cy="273"/>
                  <a:chOff x="3198" y="3044"/>
                  <a:chExt cx="273" cy="273"/>
                </a:xfrm>
              </p:grpSpPr>
              <p:sp>
                <p:nvSpPr>
                  <p:cNvPr id="372767" name="Line 31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3197" y="3181"/>
                    <a:ext cx="27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72768" name="Line 32"/>
                  <p:cNvSpPr>
                    <a:spLocks noChangeShapeType="1"/>
                  </p:cNvSpPr>
                  <p:nvPr/>
                </p:nvSpPr>
                <p:spPr bwMode="auto">
                  <a:xfrm rot="8100000">
                    <a:off x="3198" y="3180"/>
                    <a:ext cx="27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372769" name="Group 33"/>
              <p:cNvGrpSpPr>
                <a:grpSpLocks/>
              </p:cNvGrpSpPr>
              <p:nvPr/>
            </p:nvGrpSpPr>
            <p:grpSpPr bwMode="auto">
              <a:xfrm>
                <a:off x="4514" y="255"/>
                <a:ext cx="816" cy="1906"/>
                <a:chOff x="930" y="799"/>
                <a:chExt cx="816" cy="1906"/>
              </a:xfrm>
            </p:grpSpPr>
            <p:sp>
              <p:nvSpPr>
                <p:cNvPr id="372770" name="Freeform 34"/>
                <p:cNvSpPr>
                  <a:spLocks/>
                </p:cNvSpPr>
                <p:nvPr/>
              </p:nvSpPr>
              <p:spPr bwMode="auto">
                <a:xfrm>
                  <a:off x="930" y="799"/>
                  <a:ext cx="816" cy="454"/>
                </a:xfrm>
                <a:custGeom>
                  <a:avLst/>
                  <a:gdLst>
                    <a:gd name="T0" fmla="*/ 0 w 816"/>
                    <a:gd name="T1" fmla="*/ 0 h 454"/>
                    <a:gd name="T2" fmla="*/ 0 w 816"/>
                    <a:gd name="T3" fmla="*/ 454 h 454"/>
                    <a:gd name="T4" fmla="*/ 816 w 816"/>
                    <a:gd name="T5" fmla="*/ 454 h 454"/>
                    <a:gd name="T6" fmla="*/ 816 w 816"/>
                    <a:gd name="T7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6" h="454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816" y="454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25400" cap="flat" cmpd="sng">
                  <a:solidFill>
                    <a:schemeClr val="bg2"/>
                  </a:solidFill>
                  <a:prstDash val="solid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2771" name="Freeform 35"/>
                <p:cNvSpPr>
                  <a:spLocks/>
                </p:cNvSpPr>
                <p:nvPr/>
              </p:nvSpPr>
              <p:spPr bwMode="auto">
                <a:xfrm rot="10800000">
                  <a:off x="930" y="2251"/>
                  <a:ext cx="816" cy="454"/>
                </a:xfrm>
                <a:custGeom>
                  <a:avLst/>
                  <a:gdLst>
                    <a:gd name="T0" fmla="*/ 0 w 816"/>
                    <a:gd name="T1" fmla="*/ 0 h 454"/>
                    <a:gd name="T2" fmla="*/ 0 w 816"/>
                    <a:gd name="T3" fmla="*/ 454 h 454"/>
                    <a:gd name="T4" fmla="*/ 816 w 816"/>
                    <a:gd name="T5" fmla="*/ 454 h 454"/>
                    <a:gd name="T6" fmla="*/ 816 w 816"/>
                    <a:gd name="T7" fmla="*/ 0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6" h="454">
                      <a:moveTo>
                        <a:pt x="0" y="0"/>
                      </a:moveTo>
                      <a:lnTo>
                        <a:pt x="0" y="454"/>
                      </a:lnTo>
                      <a:lnTo>
                        <a:pt x="816" y="454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25400" cap="flat" cmpd="sng">
                  <a:solidFill>
                    <a:schemeClr val="bg2"/>
                  </a:solidFill>
                  <a:prstDash val="solid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72772" name="Text Box 36"/>
              <p:cNvSpPr txBox="1">
                <a:spLocks noChangeArrowheads="1"/>
              </p:cNvSpPr>
              <p:nvPr/>
            </p:nvSpPr>
            <p:spPr bwMode="auto">
              <a:xfrm>
                <a:off x="4741" y="399"/>
                <a:ext cx="394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FF"/>
                    </a:solidFill>
                    <a:effectLst/>
                  </a:rPr>
                  <a:t>B </a:t>
                </a:r>
                <a:r>
                  <a:rPr lang="en-US" altLang="cs-CZ" sz="1800" b="1">
                    <a:solidFill>
                      <a:srgbClr val="FF00FF"/>
                    </a:solidFill>
                    <a:effectLst/>
                    <a:cs typeface="Arial" panose="020B0604020202020204" pitchFamily="34" charset="0"/>
                  </a:rPr>
                  <a:t>&gt;</a:t>
                </a:r>
                <a:r>
                  <a:rPr lang="cs-CZ" altLang="cs-CZ" sz="1800" b="1">
                    <a:solidFill>
                      <a:srgbClr val="FF00FF"/>
                    </a:solidFill>
                    <a:effectLst/>
                    <a:cs typeface="Arial" panose="020B0604020202020204" pitchFamily="34" charset="0"/>
                  </a:rPr>
                  <a:t> 0</a:t>
                </a:r>
                <a:endParaRPr lang="en-US" altLang="cs-CZ" sz="1800" b="1">
                  <a:solidFill>
                    <a:srgbClr val="FF00FF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72773" name="Text Box 37"/>
              <p:cNvSpPr txBox="1">
                <a:spLocks noChangeArrowheads="1"/>
              </p:cNvSpPr>
              <p:nvPr/>
            </p:nvSpPr>
            <p:spPr bwMode="auto">
              <a:xfrm>
                <a:off x="5284" y="845"/>
                <a:ext cx="330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1"/>
                    </a:solidFill>
                    <a:miter lim="800000"/>
                    <a:headEnd type="none" w="med" len="lg"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36000" tIns="36000" rIns="36000" bIns="36000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cs-CZ" altLang="cs-CZ" sz="1800" b="1">
                    <a:solidFill>
                      <a:srgbClr val="FF0000"/>
                    </a:solidFill>
                    <a:effectLst/>
                  </a:rPr>
                  <a:t>I </a:t>
                </a:r>
                <a:r>
                  <a:rPr lang="en-US" altLang="cs-CZ" sz="1800" b="1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&gt;</a:t>
                </a:r>
                <a:r>
                  <a:rPr lang="cs-CZ" altLang="cs-CZ" sz="1800" b="1">
                    <a:solidFill>
                      <a:srgbClr val="FF0000"/>
                    </a:solidFill>
                    <a:effectLst/>
                    <a:cs typeface="Arial" panose="020B0604020202020204" pitchFamily="34" charset="0"/>
                  </a:rPr>
                  <a:t> 0</a:t>
                </a:r>
                <a:endParaRPr lang="en-US" altLang="cs-CZ" sz="1800" b="1">
                  <a:solidFill>
                    <a:srgbClr val="FF0000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2774" name="Group 38"/>
            <p:cNvGrpSpPr>
              <a:grpSpLocks/>
            </p:cNvGrpSpPr>
            <p:nvPr/>
          </p:nvGrpSpPr>
          <p:grpSpPr bwMode="auto">
            <a:xfrm>
              <a:off x="4558" y="671"/>
              <a:ext cx="696" cy="1036"/>
              <a:chOff x="4543" y="671"/>
              <a:chExt cx="696" cy="1036"/>
            </a:xfrm>
          </p:grpSpPr>
          <p:sp>
            <p:nvSpPr>
              <p:cNvPr id="372775" name="Freeform 39"/>
              <p:cNvSpPr>
                <a:spLocks/>
              </p:cNvSpPr>
              <p:nvPr/>
            </p:nvSpPr>
            <p:spPr bwMode="auto">
              <a:xfrm>
                <a:off x="4543" y="671"/>
                <a:ext cx="106" cy="1035"/>
              </a:xfrm>
              <a:custGeom>
                <a:avLst/>
                <a:gdLst>
                  <a:gd name="T0" fmla="*/ 15 w 106"/>
                  <a:gd name="T1" fmla="*/ 38 h 1035"/>
                  <a:gd name="T2" fmla="*/ 15 w 106"/>
                  <a:gd name="T3" fmla="*/ 83 h 1035"/>
                  <a:gd name="T4" fmla="*/ 106 w 106"/>
                  <a:gd name="T5" fmla="*/ 536 h 1035"/>
                  <a:gd name="T6" fmla="*/ 15 w 106"/>
                  <a:gd name="T7" fmla="*/ 945 h 1035"/>
                  <a:gd name="T8" fmla="*/ 15 w 106"/>
                  <a:gd name="T9" fmla="*/ 1035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35">
                    <a:moveTo>
                      <a:pt x="15" y="38"/>
                    </a:moveTo>
                    <a:cubicBezTo>
                      <a:pt x="7" y="19"/>
                      <a:pt x="0" y="0"/>
                      <a:pt x="15" y="83"/>
                    </a:cubicBezTo>
                    <a:cubicBezTo>
                      <a:pt x="30" y="166"/>
                      <a:pt x="106" y="392"/>
                      <a:pt x="106" y="536"/>
                    </a:cubicBezTo>
                    <a:cubicBezTo>
                      <a:pt x="106" y="680"/>
                      <a:pt x="30" y="862"/>
                      <a:pt x="15" y="945"/>
                    </a:cubicBezTo>
                    <a:cubicBezTo>
                      <a:pt x="0" y="1028"/>
                      <a:pt x="15" y="1020"/>
                      <a:pt x="15" y="1035"/>
                    </a:cubicBezTo>
                  </a:path>
                </a:pathLst>
              </a:custGeom>
              <a:noFill/>
              <a:ln w="25400" cap="flat" cmpd="sng">
                <a:solidFill>
                  <a:srgbClr val="FF00FF"/>
                </a:solidFill>
                <a:prstDash val="sysDot"/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2776" name="Freeform 40"/>
              <p:cNvSpPr>
                <a:spLocks/>
              </p:cNvSpPr>
              <p:nvPr/>
            </p:nvSpPr>
            <p:spPr bwMode="auto">
              <a:xfrm>
                <a:off x="4680" y="709"/>
                <a:ext cx="430" cy="997"/>
              </a:xfrm>
              <a:custGeom>
                <a:avLst/>
                <a:gdLst>
                  <a:gd name="T0" fmla="*/ 60 w 430"/>
                  <a:gd name="T1" fmla="*/ 0 h 997"/>
                  <a:gd name="T2" fmla="*/ 60 w 430"/>
                  <a:gd name="T3" fmla="*/ 90 h 997"/>
                  <a:gd name="T4" fmla="*/ 423 w 430"/>
                  <a:gd name="T5" fmla="*/ 498 h 997"/>
                  <a:gd name="T6" fmla="*/ 105 w 430"/>
                  <a:gd name="T7" fmla="*/ 907 h 997"/>
                  <a:gd name="T8" fmla="*/ 105 w 430"/>
                  <a:gd name="T9" fmla="*/ 997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997">
                    <a:moveTo>
                      <a:pt x="60" y="0"/>
                    </a:moveTo>
                    <a:cubicBezTo>
                      <a:pt x="30" y="3"/>
                      <a:pt x="0" y="7"/>
                      <a:pt x="60" y="90"/>
                    </a:cubicBezTo>
                    <a:cubicBezTo>
                      <a:pt x="120" y="173"/>
                      <a:pt x="416" y="362"/>
                      <a:pt x="423" y="498"/>
                    </a:cubicBezTo>
                    <a:cubicBezTo>
                      <a:pt x="430" y="634"/>
                      <a:pt x="158" y="824"/>
                      <a:pt x="105" y="907"/>
                    </a:cubicBezTo>
                    <a:cubicBezTo>
                      <a:pt x="52" y="990"/>
                      <a:pt x="78" y="993"/>
                      <a:pt x="105" y="997"/>
                    </a:cubicBezTo>
                  </a:path>
                </a:pathLst>
              </a:custGeom>
              <a:noFill/>
              <a:ln w="25400" cap="flat" cmpd="sng">
                <a:solidFill>
                  <a:srgbClr val="FF00FF"/>
                </a:solidFill>
                <a:prstDash val="sysDot"/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2777" name="Freeform 41"/>
              <p:cNvSpPr>
                <a:spLocks/>
              </p:cNvSpPr>
              <p:nvPr/>
            </p:nvSpPr>
            <p:spPr bwMode="auto">
              <a:xfrm>
                <a:off x="4883" y="709"/>
                <a:ext cx="273" cy="997"/>
              </a:xfrm>
              <a:custGeom>
                <a:avLst/>
                <a:gdLst>
                  <a:gd name="T0" fmla="*/ 38 w 273"/>
                  <a:gd name="T1" fmla="*/ 0 h 997"/>
                  <a:gd name="T2" fmla="*/ 38 w 273"/>
                  <a:gd name="T3" fmla="*/ 90 h 997"/>
                  <a:gd name="T4" fmla="*/ 265 w 273"/>
                  <a:gd name="T5" fmla="*/ 498 h 997"/>
                  <a:gd name="T6" fmla="*/ 84 w 273"/>
                  <a:gd name="T7" fmla="*/ 907 h 997"/>
                  <a:gd name="T8" fmla="*/ 84 w 273"/>
                  <a:gd name="T9" fmla="*/ 997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997">
                    <a:moveTo>
                      <a:pt x="38" y="0"/>
                    </a:moveTo>
                    <a:cubicBezTo>
                      <a:pt x="19" y="3"/>
                      <a:pt x="0" y="7"/>
                      <a:pt x="38" y="90"/>
                    </a:cubicBezTo>
                    <a:cubicBezTo>
                      <a:pt x="76" y="173"/>
                      <a:pt x="257" y="362"/>
                      <a:pt x="265" y="498"/>
                    </a:cubicBezTo>
                    <a:cubicBezTo>
                      <a:pt x="273" y="634"/>
                      <a:pt x="114" y="824"/>
                      <a:pt x="84" y="907"/>
                    </a:cubicBezTo>
                    <a:cubicBezTo>
                      <a:pt x="54" y="990"/>
                      <a:pt x="69" y="993"/>
                      <a:pt x="84" y="997"/>
                    </a:cubicBezTo>
                  </a:path>
                </a:pathLst>
              </a:custGeom>
              <a:noFill/>
              <a:ln w="25400" cap="flat" cmpd="sng">
                <a:solidFill>
                  <a:srgbClr val="FF00FF"/>
                </a:solidFill>
                <a:prstDash val="sysDot"/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2778" name="Freeform 42"/>
              <p:cNvSpPr>
                <a:spLocks/>
              </p:cNvSpPr>
              <p:nvPr/>
            </p:nvSpPr>
            <p:spPr bwMode="auto">
              <a:xfrm>
                <a:off x="5034" y="709"/>
                <a:ext cx="167" cy="998"/>
              </a:xfrm>
              <a:custGeom>
                <a:avLst/>
                <a:gdLst>
                  <a:gd name="T0" fmla="*/ 23 w 167"/>
                  <a:gd name="T1" fmla="*/ 0 h 998"/>
                  <a:gd name="T2" fmla="*/ 23 w 167"/>
                  <a:gd name="T3" fmla="*/ 90 h 998"/>
                  <a:gd name="T4" fmla="*/ 159 w 167"/>
                  <a:gd name="T5" fmla="*/ 453 h 998"/>
                  <a:gd name="T6" fmla="*/ 69 w 167"/>
                  <a:gd name="T7" fmla="*/ 907 h 998"/>
                  <a:gd name="T8" fmla="*/ 69 w 167"/>
                  <a:gd name="T9" fmla="*/ 997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8">
                    <a:moveTo>
                      <a:pt x="23" y="0"/>
                    </a:moveTo>
                    <a:cubicBezTo>
                      <a:pt x="11" y="7"/>
                      <a:pt x="0" y="15"/>
                      <a:pt x="23" y="90"/>
                    </a:cubicBezTo>
                    <a:cubicBezTo>
                      <a:pt x="46" y="165"/>
                      <a:pt x="151" y="317"/>
                      <a:pt x="159" y="453"/>
                    </a:cubicBezTo>
                    <a:cubicBezTo>
                      <a:pt x="167" y="589"/>
                      <a:pt x="84" y="816"/>
                      <a:pt x="69" y="907"/>
                    </a:cubicBezTo>
                    <a:cubicBezTo>
                      <a:pt x="54" y="998"/>
                      <a:pt x="61" y="997"/>
                      <a:pt x="69" y="997"/>
                    </a:cubicBezTo>
                  </a:path>
                </a:pathLst>
              </a:custGeom>
              <a:noFill/>
              <a:ln w="25400" cap="flat" cmpd="sng">
                <a:solidFill>
                  <a:srgbClr val="FF00FF"/>
                </a:solidFill>
                <a:prstDash val="sysDot"/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2779" name="Freeform 43"/>
              <p:cNvSpPr>
                <a:spLocks/>
              </p:cNvSpPr>
              <p:nvPr/>
            </p:nvSpPr>
            <p:spPr bwMode="auto">
              <a:xfrm>
                <a:off x="5185" y="709"/>
                <a:ext cx="54" cy="997"/>
              </a:xfrm>
              <a:custGeom>
                <a:avLst/>
                <a:gdLst>
                  <a:gd name="T0" fmla="*/ 8 w 54"/>
                  <a:gd name="T1" fmla="*/ 0 h 997"/>
                  <a:gd name="T2" fmla="*/ 8 w 54"/>
                  <a:gd name="T3" fmla="*/ 90 h 997"/>
                  <a:gd name="T4" fmla="*/ 54 w 54"/>
                  <a:gd name="T5" fmla="*/ 498 h 997"/>
                  <a:gd name="T6" fmla="*/ 8 w 54"/>
                  <a:gd name="T7" fmla="*/ 907 h 997"/>
                  <a:gd name="T8" fmla="*/ 8 w 54"/>
                  <a:gd name="T9" fmla="*/ 997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97">
                    <a:moveTo>
                      <a:pt x="8" y="0"/>
                    </a:moveTo>
                    <a:cubicBezTo>
                      <a:pt x="4" y="3"/>
                      <a:pt x="0" y="7"/>
                      <a:pt x="8" y="90"/>
                    </a:cubicBezTo>
                    <a:cubicBezTo>
                      <a:pt x="16" y="173"/>
                      <a:pt x="54" y="362"/>
                      <a:pt x="54" y="498"/>
                    </a:cubicBezTo>
                    <a:cubicBezTo>
                      <a:pt x="54" y="634"/>
                      <a:pt x="16" y="824"/>
                      <a:pt x="8" y="907"/>
                    </a:cubicBezTo>
                    <a:cubicBezTo>
                      <a:pt x="0" y="990"/>
                      <a:pt x="4" y="993"/>
                      <a:pt x="8" y="997"/>
                    </a:cubicBezTo>
                  </a:path>
                </a:pathLst>
              </a:custGeom>
              <a:noFill/>
              <a:ln w="25400" cap="flat" cmpd="sng">
                <a:solidFill>
                  <a:srgbClr val="FF00FF"/>
                </a:solidFill>
                <a:prstDash val="sysDot"/>
                <a:round/>
                <a:headEnd type="none" w="med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72780" name="Line 44"/>
            <p:cNvSpPr>
              <a:spLocks noChangeShapeType="1"/>
            </p:cNvSpPr>
            <p:nvPr/>
          </p:nvSpPr>
          <p:spPr bwMode="auto">
            <a:xfrm flipH="1">
              <a:off x="4241" y="1207"/>
              <a:ext cx="544" cy="0"/>
            </a:xfrm>
            <a:prstGeom prst="line">
              <a:avLst/>
            </a:prstGeom>
            <a:noFill/>
            <a:ln w="63500">
              <a:solidFill>
                <a:srgbClr val="00009E"/>
              </a:solidFill>
              <a:round/>
              <a:headEnd type="non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2781" name="Text Box 45"/>
            <p:cNvSpPr txBox="1">
              <a:spLocks noChangeArrowheads="1"/>
            </p:cNvSpPr>
            <p:nvPr/>
          </p:nvSpPr>
          <p:spPr bwMode="auto">
            <a:xfrm>
              <a:off x="4144" y="935"/>
              <a:ext cx="41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rgbClr val="00009E"/>
                  </a:solidFill>
                  <a:effectLst/>
                </a:rPr>
                <a:t>F </a:t>
              </a:r>
              <a:r>
                <a:rPr lang="en-US" altLang="cs-CZ" sz="2000" b="1" dirty="0">
                  <a:solidFill>
                    <a:srgbClr val="00009E"/>
                  </a:solidFill>
                  <a:effectLst/>
                  <a:cs typeface="Arial" panose="020B0604020202020204" pitchFamily="34" charset="0"/>
                </a:rPr>
                <a:t>&gt;</a:t>
              </a:r>
              <a:r>
                <a:rPr lang="cs-CZ" altLang="cs-CZ" sz="2000" b="1" dirty="0">
                  <a:solidFill>
                    <a:srgbClr val="00009E"/>
                  </a:solidFill>
                  <a:effectLst/>
                  <a:cs typeface="Arial" panose="020B0604020202020204" pitchFamily="34" charset="0"/>
                </a:rPr>
                <a:t> 0</a:t>
              </a:r>
              <a:endParaRPr lang="en-US" altLang="cs-CZ" sz="2000" b="1" dirty="0">
                <a:solidFill>
                  <a:srgbClr val="00009E"/>
                </a:solidFill>
                <a:effectLst/>
                <a:cs typeface="Arial" panose="020B0604020202020204" pitchFamily="34" charset="0"/>
              </a:endParaRPr>
            </a:p>
          </p:txBody>
        </p:sp>
      </p:grpSp>
      <p:pic>
        <p:nvPicPr>
          <p:cNvPr id="372785" name="Picture 49" descr="MC90028053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2436813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786" name="Rectangle 50"/>
          <p:cNvSpPr>
            <a:spLocks noChangeArrowheads="1"/>
          </p:cNvSpPr>
          <p:nvPr/>
        </p:nvSpPr>
        <p:spPr bwMode="auto">
          <a:xfrm>
            <a:off x="2771775" y="2565400"/>
            <a:ext cx="6191250" cy="13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Velikost síly je odvozena od </a:t>
            </a:r>
            <a:r>
              <a:rPr lang="cs-CZ" altLang="cs-CZ" sz="1900" b="1" u="sng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příkonu </a:t>
            </a:r>
            <a:r>
              <a:rPr lang="cs-CZ" altLang="cs-CZ" sz="19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 indukovaného napětí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Indukované napětí na vodiči při rovnoměrném pohybu v magnetickém poli:</a:t>
            </a:r>
          </a:p>
        </p:txBody>
      </p:sp>
      <p:graphicFrame>
        <p:nvGraphicFramePr>
          <p:cNvPr id="372787" name="Object 51"/>
          <p:cNvGraphicFramePr>
            <a:graphicFrameLocks noChangeAspect="1"/>
          </p:cNvGraphicFramePr>
          <p:nvPr/>
        </p:nvGraphicFramePr>
        <p:xfrm>
          <a:off x="6156325" y="3576638"/>
          <a:ext cx="1800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6" name="Rovnice" r:id="rId4" imgW="749160" imgH="177480" progId="Equation.3">
                  <p:embed/>
                </p:oleObj>
              </mc:Choice>
              <mc:Fallback>
                <p:oleObj name="Rovnice" r:id="rId4" imgW="749160" imgH="1774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576638"/>
                        <a:ext cx="1800225" cy="428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88" name="Rectangle 52"/>
          <p:cNvSpPr>
            <a:spLocks noChangeArrowheads="1"/>
          </p:cNvSpPr>
          <p:nvPr/>
        </p:nvSpPr>
        <p:spPr bwMode="auto">
          <a:xfrm>
            <a:off x="3348038" y="4076700"/>
            <a:ext cx="208756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Elektrický </a:t>
            </a:r>
            <a:r>
              <a:rPr lang="cs-CZ" altLang="cs-CZ" sz="19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příkon:</a:t>
            </a:r>
            <a:endParaRPr lang="cs-CZ" altLang="cs-CZ" sz="19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72789" name="Object 53"/>
          <p:cNvGraphicFramePr>
            <a:graphicFrameLocks noChangeAspect="1"/>
          </p:cNvGraphicFramePr>
          <p:nvPr/>
        </p:nvGraphicFramePr>
        <p:xfrm>
          <a:off x="5508625" y="4076700"/>
          <a:ext cx="31527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7" name="Rovnice" r:id="rId6" imgW="1371600" imgH="177480" progId="Equation.3">
                  <p:embed/>
                </p:oleObj>
              </mc:Choice>
              <mc:Fallback>
                <p:oleObj name="Rovnice" r:id="rId6" imgW="1371600" imgH="177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076700"/>
                        <a:ext cx="3152775" cy="409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90" name="Rectangle 54"/>
          <p:cNvSpPr>
            <a:spLocks noChangeArrowheads="1"/>
          </p:cNvSpPr>
          <p:nvPr/>
        </p:nvSpPr>
        <p:spPr bwMode="auto">
          <a:xfrm>
            <a:off x="3275013" y="4797425"/>
            <a:ext cx="2305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Mechanický výkon:</a:t>
            </a:r>
          </a:p>
        </p:txBody>
      </p:sp>
      <p:graphicFrame>
        <p:nvGraphicFramePr>
          <p:cNvPr id="372791" name="Object 55"/>
          <p:cNvGraphicFramePr>
            <a:graphicFrameLocks noChangeAspect="1"/>
          </p:cNvGraphicFramePr>
          <p:nvPr/>
        </p:nvGraphicFramePr>
        <p:xfrm>
          <a:off x="5703888" y="4587875"/>
          <a:ext cx="27559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8" name="Rovnice" r:id="rId8" imgW="1384200" imgH="393480" progId="Equation.3">
                  <p:embed/>
                </p:oleObj>
              </mc:Choice>
              <mc:Fallback>
                <p:oleObj name="Rovnice" r:id="rId8" imgW="1384200" imgH="3934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587875"/>
                        <a:ext cx="2755900" cy="785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92" name="Rectangle 56"/>
          <p:cNvSpPr>
            <a:spLocks noChangeArrowheads="1"/>
          </p:cNvSpPr>
          <p:nvPr/>
        </p:nvSpPr>
        <p:spPr bwMode="auto">
          <a:xfrm>
            <a:off x="2482850" y="5730875"/>
            <a:ext cx="33845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19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Porovnání obou rovnic:</a:t>
            </a:r>
          </a:p>
        </p:txBody>
      </p:sp>
      <p:graphicFrame>
        <p:nvGraphicFramePr>
          <p:cNvPr id="372793" name="Object 57"/>
          <p:cNvGraphicFramePr>
            <a:graphicFrameLocks noChangeAspect="1"/>
          </p:cNvGraphicFramePr>
          <p:nvPr/>
        </p:nvGraphicFramePr>
        <p:xfrm>
          <a:off x="2433638" y="6165850"/>
          <a:ext cx="65309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99" name="Rovnice" r:id="rId10" imgW="2273040" imgH="177480" progId="Equation.3">
                  <p:embed/>
                </p:oleObj>
              </mc:Choice>
              <mc:Fallback>
                <p:oleObj name="Rovnice" r:id="rId10" imgW="2273040" imgH="177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6165850"/>
                        <a:ext cx="6530975" cy="5127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2795" name="Picture 59" descr="MC90042357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61025"/>
            <a:ext cx="88741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2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2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93218" y="188913"/>
            <a:ext cx="5905500" cy="865187"/>
          </a:xfrm>
        </p:spPr>
        <p:txBody>
          <a:bodyPr/>
          <a:lstStyle/>
          <a:p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Směr a velikost síly</a:t>
            </a:r>
            <a:endParaRPr lang="cs-CZ" altLang="cs-CZ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2053581" y="1125538"/>
            <a:ext cx="5903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Simulace: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hlinkClick r:id="rId3"/>
              </a:rPr>
              <a:t>simulace 1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,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  <a:hlinkClick r:id="rId4"/>
              </a:rPr>
              <a:t>simulace 2</a:t>
            </a:r>
            <a:endParaRPr lang="cs-CZ" altLang="cs-CZ" sz="2000" b="1" u="sng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73794" name="Rectangle 34"/>
          <p:cNvSpPr>
            <a:spLocks noChangeArrowheads="1"/>
          </p:cNvSpPr>
          <p:nvPr/>
        </p:nvSpPr>
        <p:spPr bwMode="auto">
          <a:xfrm>
            <a:off x="324793" y="1700213"/>
            <a:ext cx="8569325" cy="10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Příklad: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sílu, která působí na vodič v magnetickém poli 1,4 T, jestliže vodičem prochází proud 20 A. Délka vodiče v magnetickém pole je 30 cm .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73796" name="Object 36"/>
          <p:cNvGraphicFramePr>
            <a:graphicFrameLocks noChangeAspect="1"/>
          </p:cNvGraphicFramePr>
          <p:nvPr/>
        </p:nvGraphicFramePr>
        <p:xfrm>
          <a:off x="1116013" y="3213100"/>
          <a:ext cx="59467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2" name="Rovnice" r:id="rId5" imgW="2070000" imgH="203040" progId="Equation.3">
                  <p:embed/>
                </p:oleObj>
              </mc:Choice>
              <mc:Fallback>
                <p:oleObj name="Rovnice" r:id="rId5" imgW="2070000" imgH="203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13100"/>
                        <a:ext cx="5946775" cy="5857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97" name="Rectangle 37"/>
          <p:cNvSpPr>
            <a:spLocks noChangeArrowheads="1"/>
          </p:cNvSpPr>
          <p:nvPr/>
        </p:nvSpPr>
        <p:spPr bwMode="auto">
          <a:xfrm>
            <a:off x="683568" y="4114800"/>
            <a:ext cx="785018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Vztah pro výpočet síly na vodič v magnetickém poli platí pouze v případě, že vektor magnetické indukce je kolmý na vodič.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Silové účinky mezi dvěma vodiči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250825" y="1196975"/>
            <a:ext cx="85693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průchodu proudu dvěma vodiči vzniká v jejich okolí magnetické pole. Jestliže jsou oba vodiče v malé vzdálenosti od sebe, projeví se mezi nimi sílové účinky. Podle směru průchodu proudu se vodiče přitahují nebo odpuzují.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3635375" y="2605088"/>
            <a:ext cx="5184775" cy="32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Jaký bude tvar indukčních čar a směr síly při průchodu proudu vodiči stejným směrem ?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Mezi vodiči se indukční čáry odčítají (pole je zeslabené), vodiče se budou přitahovat.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Jaký bude průběh indukčních čar a směr síly, jestliže vodiči bude procházet proud opačným směrem ?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Mezi vodiči se indukční čáry sčítají (pole je zesílené), vodiče se budou odpuzovat</a:t>
            </a:r>
          </a:p>
        </p:txBody>
      </p:sp>
      <p:grpSp>
        <p:nvGrpSpPr>
          <p:cNvPr id="374809" name="Group 25"/>
          <p:cNvGrpSpPr>
            <a:grpSpLocks/>
          </p:cNvGrpSpPr>
          <p:nvPr/>
        </p:nvGrpSpPr>
        <p:grpSpPr bwMode="auto">
          <a:xfrm>
            <a:off x="323850" y="2781300"/>
            <a:ext cx="1223963" cy="1141413"/>
            <a:chOff x="362" y="1736"/>
            <a:chExt cx="771" cy="719"/>
          </a:xfrm>
        </p:grpSpPr>
        <p:sp>
          <p:nvSpPr>
            <p:cNvPr id="374795" name="Oval 11"/>
            <p:cNvSpPr>
              <a:spLocks noChangeArrowheads="1"/>
            </p:cNvSpPr>
            <p:nvPr/>
          </p:nvSpPr>
          <p:spPr bwMode="auto">
            <a:xfrm>
              <a:off x="589" y="1956"/>
              <a:ext cx="272" cy="272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74796" name="Group 12"/>
            <p:cNvGrpSpPr>
              <a:grpSpLocks/>
            </p:cNvGrpSpPr>
            <p:nvPr/>
          </p:nvGrpSpPr>
          <p:grpSpPr bwMode="auto">
            <a:xfrm>
              <a:off x="589" y="1955"/>
              <a:ext cx="273" cy="273"/>
              <a:chOff x="3198" y="3044"/>
              <a:chExt cx="273" cy="273"/>
            </a:xfrm>
          </p:grpSpPr>
          <p:sp>
            <p:nvSpPr>
              <p:cNvPr id="374797" name="Line 13"/>
              <p:cNvSpPr>
                <a:spLocks noChangeShapeType="1"/>
              </p:cNvSpPr>
              <p:nvPr/>
            </p:nvSpPr>
            <p:spPr bwMode="auto">
              <a:xfrm rot="2700000">
                <a:off x="3197" y="3181"/>
                <a:ext cx="273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4798" name="Line 14"/>
              <p:cNvSpPr>
                <a:spLocks noChangeShapeType="1"/>
              </p:cNvSpPr>
              <p:nvPr/>
            </p:nvSpPr>
            <p:spPr bwMode="auto">
              <a:xfrm rot="8100000">
                <a:off x="3198" y="3180"/>
                <a:ext cx="273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74800" name="Group 16"/>
            <p:cNvGrpSpPr>
              <a:grpSpLocks/>
            </p:cNvGrpSpPr>
            <p:nvPr/>
          </p:nvGrpSpPr>
          <p:grpSpPr bwMode="auto">
            <a:xfrm>
              <a:off x="476" y="1842"/>
              <a:ext cx="545" cy="499"/>
              <a:chOff x="3923" y="2115"/>
              <a:chExt cx="545" cy="499"/>
            </a:xfrm>
          </p:grpSpPr>
          <p:sp>
            <p:nvSpPr>
              <p:cNvPr id="374801" name="Oval 17"/>
              <p:cNvSpPr>
                <a:spLocks noChangeArrowheads="1"/>
              </p:cNvSpPr>
              <p:nvPr/>
            </p:nvSpPr>
            <p:spPr bwMode="auto">
              <a:xfrm>
                <a:off x="3923" y="2115"/>
                <a:ext cx="499" cy="499"/>
              </a:xfrm>
              <a:prstGeom prst="ellipse">
                <a:avLst/>
              </a:prstGeom>
              <a:noFill/>
              <a:ln w="25400" algn="ctr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4802" name="AutoShape 18"/>
              <p:cNvSpPr>
                <a:spLocks noChangeArrowheads="1"/>
              </p:cNvSpPr>
              <p:nvPr/>
            </p:nvSpPr>
            <p:spPr bwMode="auto">
              <a:xfrm rot="10800000">
                <a:off x="4377" y="2341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74808" name="Group 24"/>
            <p:cNvGrpSpPr>
              <a:grpSpLocks/>
            </p:cNvGrpSpPr>
            <p:nvPr/>
          </p:nvGrpSpPr>
          <p:grpSpPr bwMode="auto">
            <a:xfrm>
              <a:off x="362" y="1736"/>
              <a:ext cx="771" cy="719"/>
              <a:chOff x="1565" y="1752"/>
              <a:chExt cx="771" cy="719"/>
            </a:xfrm>
          </p:grpSpPr>
          <p:sp>
            <p:nvSpPr>
              <p:cNvPr id="374805" name="Oval 21"/>
              <p:cNvSpPr>
                <a:spLocks noChangeAspect="1" noChangeArrowheads="1"/>
              </p:cNvSpPr>
              <p:nvPr/>
            </p:nvSpPr>
            <p:spPr bwMode="auto">
              <a:xfrm>
                <a:off x="1565" y="1752"/>
                <a:ext cx="719" cy="719"/>
              </a:xfrm>
              <a:prstGeom prst="ellipse">
                <a:avLst/>
              </a:prstGeom>
              <a:noFill/>
              <a:ln w="25400" algn="ctr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4806" name="AutoShape 22"/>
              <p:cNvSpPr>
                <a:spLocks noChangeArrowheads="1"/>
              </p:cNvSpPr>
              <p:nvPr/>
            </p:nvSpPr>
            <p:spPr bwMode="auto">
              <a:xfrm rot="10800000">
                <a:off x="2245" y="2069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374810" name="Group 26"/>
          <p:cNvGrpSpPr>
            <a:grpSpLocks/>
          </p:cNvGrpSpPr>
          <p:nvPr/>
        </p:nvGrpSpPr>
        <p:grpSpPr bwMode="auto">
          <a:xfrm>
            <a:off x="2195513" y="2781300"/>
            <a:ext cx="1223962" cy="1141413"/>
            <a:chOff x="362" y="1736"/>
            <a:chExt cx="771" cy="719"/>
          </a:xfrm>
        </p:grpSpPr>
        <p:sp>
          <p:nvSpPr>
            <p:cNvPr id="374811" name="Oval 27"/>
            <p:cNvSpPr>
              <a:spLocks noChangeArrowheads="1"/>
            </p:cNvSpPr>
            <p:nvPr/>
          </p:nvSpPr>
          <p:spPr bwMode="auto">
            <a:xfrm>
              <a:off x="589" y="1956"/>
              <a:ext cx="272" cy="272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74812" name="Group 28"/>
            <p:cNvGrpSpPr>
              <a:grpSpLocks/>
            </p:cNvGrpSpPr>
            <p:nvPr/>
          </p:nvGrpSpPr>
          <p:grpSpPr bwMode="auto">
            <a:xfrm>
              <a:off x="589" y="1955"/>
              <a:ext cx="273" cy="273"/>
              <a:chOff x="3198" y="3044"/>
              <a:chExt cx="273" cy="273"/>
            </a:xfrm>
          </p:grpSpPr>
          <p:sp>
            <p:nvSpPr>
              <p:cNvPr id="374813" name="Line 29"/>
              <p:cNvSpPr>
                <a:spLocks noChangeShapeType="1"/>
              </p:cNvSpPr>
              <p:nvPr/>
            </p:nvSpPr>
            <p:spPr bwMode="auto">
              <a:xfrm rot="2700000">
                <a:off x="3197" y="3181"/>
                <a:ext cx="273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4814" name="Line 30"/>
              <p:cNvSpPr>
                <a:spLocks noChangeShapeType="1"/>
              </p:cNvSpPr>
              <p:nvPr/>
            </p:nvSpPr>
            <p:spPr bwMode="auto">
              <a:xfrm rot="8100000">
                <a:off x="3198" y="3180"/>
                <a:ext cx="273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74815" name="Group 31"/>
            <p:cNvGrpSpPr>
              <a:grpSpLocks/>
            </p:cNvGrpSpPr>
            <p:nvPr/>
          </p:nvGrpSpPr>
          <p:grpSpPr bwMode="auto">
            <a:xfrm>
              <a:off x="476" y="1842"/>
              <a:ext cx="545" cy="499"/>
              <a:chOff x="3923" y="2115"/>
              <a:chExt cx="545" cy="499"/>
            </a:xfrm>
          </p:grpSpPr>
          <p:sp>
            <p:nvSpPr>
              <p:cNvPr id="374816" name="Oval 32"/>
              <p:cNvSpPr>
                <a:spLocks noChangeArrowheads="1"/>
              </p:cNvSpPr>
              <p:nvPr/>
            </p:nvSpPr>
            <p:spPr bwMode="auto">
              <a:xfrm>
                <a:off x="3923" y="2115"/>
                <a:ext cx="499" cy="499"/>
              </a:xfrm>
              <a:prstGeom prst="ellipse">
                <a:avLst/>
              </a:prstGeom>
              <a:noFill/>
              <a:ln w="25400" algn="ctr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4817" name="AutoShape 33"/>
              <p:cNvSpPr>
                <a:spLocks noChangeArrowheads="1"/>
              </p:cNvSpPr>
              <p:nvPr/>
            </p:nvSpPr>
            <p:spPr bwMode="auto">
              <a:xfrm rot="10800000">
                <a:off x="4377" y="2341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374818" name="Group 34"/>
            <p:cNvGrpSpPr>
              <a:grpSpLocks/>
            </p:cNvGrpSpPr>
            <p:nvPr/>
          </p:nvGrpSpPr>
          <p:grpSpPr bwMode="auto">
            <a:xfrm>
              <a:off x="362" y="1736"/>
              <a:ext cx="771" cy="719"/>
              <a:chOff x="1565" y="1752"/>
              <a:chExt cx="771" cy="719"/>
            </a:xfrm>
          </p:grpSpPr>
          <p:sp>
            <p:nvSpPr>
              <p:cNvPr id="374819" name="Oval 35"/>
              <p:cNvSpPr>
                <a:spLocks noChangeAspect="1" noChangeArrowheads="1"/>
              </p:cNvSpPr>
              <p:nvPr/>
            </p:nvSpPr>
            <p:spPr bwMode="auto">
              <a:xfrm>
                <a:off x="1565" y="1752"/>
                <a:ext cx="719" cy="719"/>
              </a:xfrm>
              <a:prstGeom prst="ellipse">
                <a:avLst/>
              </a:prstGeom>
              <a:noFill/>
              <a:ln w="25400" algn="ctr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4820" name="AutoShape 36"/>
              <p:cNvSpPr>
                <a:spLocks noChangeArrowheads="1"/>
              </p:cNvSpPr>
              <p:nvPr/>
            </p:nvSpPr>
            <p:spPr bwMode="auto">
              <a:xfrm rot="10800000">
                <a:off x="2245" y="2069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374858" name="Group 74"/>
          <p:cNvGrpSpPr>
            <a:grpSpLocks/>
          </p:cNvGrpSpPr>
          <p:nvPr/>
        </p:nvGrpSpPr>
        <p:grpSpPr bwMode="auto">
          <a:xfrm>
            <a:off x="485775" y="4652963"/>
            <a:ext cx="2717800" cy="1157287"/>
            <a:chOff x="306" y="2792"/>
            <a:chExt cx="1712" cy="729"/>
          </a:xfrm>
        </p:grpSpPr>
        <p:grpSp>
          <p:nvGrpSpPr>
            <p:cNvPr id="374844" name="Group 60"/>
            <p:cNvGrpSpPr>
              <a:grpSpLocks/>
            </p:cNvGrpSpPr>
            <p:nvPr/>
          </p:nvGrpSpPr>
          <p:grpSpPr bwMode="auto">
            <a:xfrm>
              <a:off x="589" y="3010"/>
              <a:ext cx="273" cy="273"/>
              <a:chOff x="589" y="2999"/>
              <a:chExt cx="273" cy="273"/>
            </a:xfrm>
          </p:grpSpPr>
          <p:sp>
            <p:nvSpPr>
              <p:cNvPr id="374822" name="Oval 38"/>
              <p:cNvSpPr>
                <a:spLocks noChangeArrowheads="1"/>
              </p:cNvSpPr>
              <p:nvPr/>
            </p:nvSpPr>
            <p:spPr bwMode="auto">
              <a:xfrm>
                <a:off x="589" y="3000"/>
                <a:ext cx="272" cy="272"/>
              </a:xfrm>
              <a:prstGeom prst="ellipse">
                <a:avLst/>
              </a:prstGeom>
              <a:solidFill>
                <a:srgbClr val="FF0000"/>
              </a:solidFill>
              <a:ln w="25400" algn="ctr">
                <a:solidFill>
                  <a:srgbClr val="C0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74823" name="Group 39"/>
              <p:cNvGrpSpPr>
                <a:grpSpLocks/>
              </p:cNvGrpSpPr>
              <p:nvPr/>
            </p:nvGrpSpPr>
            <p:grpSpPr bwMode="auto">
              <a:xfrm>
                <a:off x="589" y="2999"/>
                <a:ext cx="273" cy="273"/>
                <a:chOff x="3198" y="3044"/>
                <a:chExt cx="273" cy="273"/>
              </a:xfrm>
            </p:grpSpPr>
            <p:sp>
              <p:nvSpPr>
                <p:cNvPr id="374824" name="Line 40"/>
                <p:cNvSpPr>
                  <a:spLocks noChangeShapeType="1"/>
                </p:cNvSpPr>
                <p:nvPr/>
              </p:nvSpPr>
              <p:spPr bwMode="auto">
                <a:xfrm rot="2700000">
                  <a:off x="3197" y="3181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4825" name="Line 41"/>
                <p:cNvSpPr>
                  <a:spLocks noChangeShapeType="1"/>
                </p:cNvSpPr>
                <p:nvPr/>
              </p:nvSpPr>
              <p:spPr bwMode="auto">
                <a:xfrm rot="8100000">
                  <a:off x="3198" y="3180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374828" name="AutoShape 44"/>
            <p:cNvSpPr>
              <a:spLocks noChangeArrowheads="1"/>
            </p:cNvSpPr>
            <p:nvPr/>
          </p:nvSpPr>
          <p:spPr bwMode="auto">
            <a:xfrm rot="10800000">
              <a:off x="1927" y="3112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25400" algn="ctr">
              <a:solidFill>
                <a:srgbClr val="FF00FF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74843" name="Group 59"/>
            <p:cNvGrpSpPr>
              <a:grpSpLocks/>
            </p:cNvGrpSpPr>
            <p:nvPr/>
          </p:nvGrpSpPr>
          <p:grpSpPr bwMode="auto">
            <a:xfrm>
              <a:off x="1429" y="3011"/>
              <a:ext cx="273" cy="273"/>
              <a:chOff x="1656" y="2969"/>
              <a:chExt cx="273" cy="273"/>
            </a:xfrm>
          </p:grpSpPr>
          <p:sp>
            <p:nvSpPr>
              <p:cNvPr id="374833" name="Oval 49"/>
              <p:cNvSpPr>
                <a:spLocks noChangeArrowheads="1"/>
              </p:cNvSpPr>
              <p:nvPr/>
            </p:nvSpPr>
            <p:spPr bwMode="auto">
              <a:xfrm>
                <a:off x="1656" y="2970"/>
                <a:ext cx="272" cy="272"/>
              </a:xfrm>
              <a:prstGeom prst="ellipse">
                <a:avLst/>
              </a:prstGeom>
              <a:solidFill>
                <a:srgbClr val="FF0000"/>
              </a:solidFill>
              <a:ln w="25400" algn="ctr">
                <a:solidFill>
                  <a:srgbClr val="FF0000"/>
                </a:solidFill>
                <a:round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74834" name="Group 50"/>
              <p:cNvGrpSpPr>
                <a:grpSpLocks/>
              </p:cNvGrpSpPr>
              <p:nvPr/>
            </p:nvGrpSpPr>
            <p:grpSpPr bwMode="auto">
              <a:xfrm>
                <a:off x="1656" y="2969"/>
                <a:ext cx="273" cy="273"/>
                <a:chOff x="3198" y="3044"/>
                <a:chExt cx="273" cy="273"/>
              </a:xfrm>
            </p:grpSpPr>
            <p:sp>
              <p:nvSpPr>
                <p:cNvPr id="374835" name="Line 51"/>
                <p:cNvSpPr>
                  <a:spLocks noChangeShapeType="1"/>
                </p:cNvSpPr>
                <p:nvPr/>
              </p:nvSpPr>
              <p:spPr bwMode="auto">
                <a:xfrm rot="2700000">
                  <a:off x="3197" y="3181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4836" name="Line 52"/>
                <p:cNvSpPr>
                  <a:spLocks noChangeShapeType="1"/>
                </p:cNvSpPr>
                <p:nvPr/>
              </p:nvSpPr>
              <p:spPr bwMode="auto">
                <a:xfrm rot="8100000">
                  <a:off x="3198" y="3180"/>
                  <a:ext cx="273" cy="0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374839" name="AutoShape 55"/>
            <p:cNvSpPr>
              <a:spLocks noChangeArrowheads="1"/>
            </p:cNvSpPr>
            <p:nvPr/>
          </p:nvSpPr>
          <p:spPr bwMode="auto">
            <a:xfrm>
              <a:off x="306" y="3158"/>
              <a:ext cx="91" cy="91"/>
            </a:xfrm>
            <a:prstGeom prst="triangle">
              <a:avLst>
                <a:gd name="adj" fmla="val 50000"/>
              </a:avLst>
            </a:prstGeom>
            <a:solidFill>
              <a:srgbClr val="FF00FF"/>
            </a:solidFill>
            <a:ln w="25400" algn="ctr">
              <a:solidFill>
                <a:srgbClr val="FF00FF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74857" name="Group 73"/>
            <p:cNvGrpSpPr>
              <a:grpSpLocks/>
            </p:cNvGrpSpPr>
            <p:nvPr/>
          </p:nvGrpSpPr>
          <p:grpSpPr bwMode="auto">
            <a:xfrm>
              <a:off x="351" y="2792"/>
              <a:ext cx="1622" cy="729"/>
              <a:chOff x="351" y="2792"/>
              <a:chExt cx="1622" cy="729"/>
            </a:xfrm>
          </p:grpSpPr>
          <p:grpSp>
            <p:nvGrpSpPr>
              <p:cNvPr id="374849" name="Group 65"/>
              <p:cNvGrpSpPr>
                <a:grpSpLocks/>
              </p:cNvGrpSpPr>
              <p:nvPr/>
            </p:nvGrpSpPr>
            <p:grpSpPr bwMode="auto">
              <a:xfrm rot="10800000">
                <a:off x="351" y="2795"/>
                <a:ext cx="363" cy="726"/>
                <a:chOff x="703" y="2840"/>
                <a:chExt cx="363" cy="726"/>
              </a:xfrm>
            </p:grpSpPr>
            <p:sp>
              <p:nvSpPr>
                <p:cNvPr id="374846" name="Arc 62"/>
                <p:cNvSpPr>
                  <a:spLocks noChangeAspect="1"/>
                </p:cNvSpPr>
                <p:nvPr/>
              </p:nvSpPr>
              <p:spPr bwMode="auto">
                <a:xfrm>
                  <a:off x="703" y="2840"/>
                  <a:ext cx="363" cy="36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prstDash val="sysDot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74848" name="Arc 64"/>
                <p:cNvSpPr>
                  <a:spLocks noChangeAspect="1"/>
                </p:cNvSpPr>
                <p:nvPr/>
              </p:nvSpPr>
              <p:spPr bwMode="auto">
                <a:xfrm rot="5400000">
                  <a:off x="703" y="3203"/>
                  <a:ext cx="363" cy="36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prstDash val="sysDot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374850" name="Group 66"/>
              <p:cNvGrpSpPr>
                <a:grpSpLocks/>
              </p:cNvGrpSpPr>
              <p:nvPr/>
            </p:nvGrpSpPr>
            <p:grpSpPr bwMode="auto">
              <a:xfrm>
                <a:off x="1610" y="2795"/>
                <a:ext cx="363" cy="726"/>
                <a:chOff x="703" y="2840"/>
                <a:chExt cx="363" cy="726"/>
              </a:xfrm>
            </p:grpSpPr>
            <p:sp>
              <p:nvSpPr>
                <p:cNvPr id="374851" name="Arc 67"/>
                <p:cNvSpPr>
                  <a:spLocks noChangeAspect="1"/>
                </p:cNvSpPr>
                <p:nvPr/>
              </p:nvSpPr>
              <p:spPr bwMode="auto">
                <a:xfrm>
                  <a:off x="703" y="2840"/>
                  <a:ext cx="363" cy="36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prstDash val="sysDot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74852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703" y="3203"/>
                  <a:ext cx="363" cy="36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prstDash val="sysDot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374855" name="Freeform 71"/>
              <p:cNvSpPr>
                <a:spLocks/>
              </p:cNvSpPr>
              <p:nvPr/>
            </p:nvSpPr>
            <p:spPr bwMode="auto">
              <a:xfrm>
                <a:off x="703" y="2792"/>
                <a:ext cx="907" cy="102"/>
              </a:xfrm>
              <a:custGeom>
                <a:avLst/>
                <a:gdLst>
                  <a:gd name="T0" fmla="*/ 0 w 907"/>
                  <a:gd name="T1" fmla="*/ 3 h 102"/>
                  <a:gd name="T2" fmla="*/ 179 w 907"/>
                  <a:gd name="T3" fmla="*/ 17 h 102"/>
                  <a:gd name="T4" fmla="*/ 492 w 907"/>
                  <a:gd name="T5" fmla="*/ 102 h 102"/>
                  <a:gd name="T6" fmla="*/ 776 w 907"/>
                  <a:gd name="T7" fmla="*/ 17 h 102"/>
                  <a:gd name="T8" fmla="*/ 907 w 907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02">
                    <a:moveTo>
                      <a:pt x="0" y="3"/>
                    </a:moveTo>
                    <a:cubicBezTo>
                      <a:pt x="30" y="5"/>
                      <a:pt x="97" y="0"/>
                      <a:pt x="179" y="17"/>
                    </a:cubicBezTo>
                    <a:cubicBezTo>
                      <a:pt x="261" y="34"/>
                      <a:pt x="393" y="102"/>
                      <a:pt x="492" y="102"/>
                    </a:cubicBezTo>
                    <a:cubicBezTo>
                      <a:pt x="591" y="102"/>
                      <a:pt x="707" y="33"/>
                      <a:pt x="776" y="17"/>
                    </a:cubicBezTo>
                    <a:cubicBezTo>
                      <a:pt x="845" y="1"/>
                      <a:pt x="880" y="6"/>
                      <a:pt x="907" y="3"/>
                    </a:cubicBezTo>
                  </a:path>
                </a:pathLst>
              </a:custGeom>
              <a:noFill/>
              <a:ln w="25400" cap="flat" cmpd="sng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4856" name="Freeform 72"/>
              <p:cNvSpPr>
                <a:spLocks/>
              </p:cNvSpPr>
              <p:nvPr/>
            </p:nvSpPr>
            <p:spPr bwMode="auto">
              <a:xfrm rot="10800000">
                <a:off x="703" y="3419"/>
                <a:ext cx="907" cy="102"/>
              </a:xfrm>
              <a:custGeom>
                <a:avLst/>
                <a:gdLst>
                  <a:gd name="T0" fmla="*/ 0 w 907"/>
                  <a:gd name="T1" fmla="*/ 3 h 102"/>
                  <a:gd name="T2" fmla="*/ 179 w 907"/>
                  <a:gd name="T3" fmla="*/ 17 h 102"/>
                  <a:gd name="T4" fmla="*/ 492 w 907"/>
                  <a:gd name="T5" fmla="*/ 102 h 102"/>
                  <a:gd name="T6" fmla="*/ 776 w 907"/>
                  <a:gd name="T7" fmla="*/ 17 h 102"/>
                  <a:gd name="T8" fmla="*/ 907 w 907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102">
                    <a:moveTo>
                      <a:pt x="0" y="3"/>
                    </a:moveTo>
                    <a:cubicBezTo>
                      <a:pt x="30" y="5"/>
                      <a:pt x="97" y="0"/>
                      <a:pt x="179" y="17"/>
                    </a:cubicBezTo>
                    <a:cubicBezTo>
                      <a:pt x="261" y="34"/>
                      <a:pt x="393" y="102"/>
                      <a:pt x="492" y="102"/>
                    </a:cubicBezTo>
                    <a:cubicBezTo>
                      <a:pt x="591" y="102"/>
                      <a:pt x="707" y="33"/>
                      <a:pt x="776" y="17"/>
                    </a:cubicBezTo>
                    <a:cubicBezTo>
                      <a:pt x="845" y="1"/>
                      <a:pt x="880" y="6"/>
                      <a:pt x="907" y="3"/>
                    </a:cubicBezTo>
                  </a:path>
                </a:pathLst>
              </a:custGeom>
              <a:noFill/>
              <a:ln w="25400" cap="flat" cmpd="sng">
                <a:solidFill>
                  <a:srgbClr val="FF00FF"/>
                </a:solidFill>
                <a:prstDash val="sysDot"/>
                <a:round/>
                <a:headEnd type="none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4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4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Odvození silových účinků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611188" y="1125538"/>
            <a:ext cx="7921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Při odvození vycházíme z výpočtu silových účinků na vodič v magnetickém poli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  <a:sym typeface="Symbol" panose="05050102010706020507" pitchFamily="18" charset="2"/>
              </a:rPr>
              <a:t>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75857" name="Object 49"/>
          <p:cNvGraphicFramePr>
            <a:graphicFrameLocks noChangeAspect="1"/>
          </p:cNvGraphicFramePr>
          <p:nvPr/>
        </p:nvGraphicFramePr>
        <p:xfrm>
          <a:off x="3292475" y="1484313"/>
          <a:ext cx="3584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97" name="Rovnice" r:id="rId3" imgW="1434960" imgH="215640" progId="Equation.3">
                  <p:embed/>
                </p:oleObj>
              </mc:Choice>
              <mc:Fallback>
                <p:oleObj name="Rovnice" r:id="rId3" imgW="1434960" imgH="2156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1484313"/>
                        <a:ext cx="3584575" cy="542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5896" name="Group 88"/>
          <p:cNvGrpSpPr>
            <a:grpSpLocks/>
          </p:cNvGrpSpPr>
          <p:nvPr/>
        </p:nvGrpSpPr>
        <p:grpSpPr bwMode="auto">
          <a:xfrm>
            <a:off x="250825" y="2559050"/>
            <a:ext cx="2717800" cy="1157288"/>
            <a:chOff x="158" y="1612"/>
            <a:chExt cx="1712" cy="729"/>
          </a:xfrm>
        </p:grpSpPr>
        <p:grpSp>
          <p:nvGrpSpPr>
            <p:cNvPr id="375858" name="Group 50"/>
            <p:cNvGrpSpPr>
              <a:grpSpLocks/>
            </p:cNvGrpSpPr>
            <p:nvPr/>
          </p:nvGrpSpPr>
          <p:grpSpPr bwMode="auto">
            <a:xfrm>
              <a:off x="158" y="1612"/>
              <a:ext cx="1712" cy="729"/>
              <a:chOff x="306" y="2792"/>
              <a:chExt cx="1712" cy="729"/>
            </a:xfrm>
          </p:grpSpPr>
          <p:grpSp>
            <p:nvGrpSpPr>
              <p:cNvPr id="375859" name="Group 51"/>
              <p:cNvGrpSpPr>
                <a:grpSpLocks/>
              </p:cNvGrpSpPr>
              <p:nvPr/>
            </p:nvGrpSpPr>
            <p:grpSpPr bwMode="auto">
              <a:xfrm>
                <a:off x="589" y="3010"/>
                <a:ext cx="273" cy="273"/>
                <a:chOff x="589" y="2999"/>
                <a:chExt cx="273" cy="273"/>
              </a:xfrm>
            </p:grpSpPr>
            <p:sp>
              <p:nvSpPr>
                <p:cNvPr id="375860" name="Oval 52"/>
                <p:cNvSpPr>
                  <a:spLocks noChangeArrowheads="1"/>
                </p:cNvSpPr>
                <p:nvPr/>
              </p:nvSpPr>
              <p:spPr bwMode="auto">
                <a:xfrm>
                  <a:off x="589" y="3000"/>
                  <a:ext cx="272" cy="272"/>
                </a:xfrm>
                <a:prstGeom prst="ellipse">
                  <a:avLst/>
                </a:prstGeom>
                <a:solidFill>
                  <a:srgbClr val="FF0000"/>
                </a:solidFill>
                <a:ln w="25400" algn="ctr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75861" name="Group 53"/>
                <p:cNvGrpSpPr>
                  <a:grpSpLocks/>
                </p:cNvGrpSpPr>
                <p:nvPr/>
              </p:nvGrpSpPr>
              <p:grpSpPr bwMode="auto">
                <a:xfrm>
                  <a:off x="589" y="2999"/>
                  <a:ext cx="273" cy="273"/>
                  <a:chOff x="3198" y="3044"/>
                  <a:chExt cx="273" cy="273"/>
                </a:xfrm>
              </p:grpSpPr>
              <p:sp>
                <p:nvSpPr>
                  <p:cNvPr id="375862" name="Line 54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3197" y="3181"/>
                    <a:ext cx="27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75863" name="Line 55"/>
                  <p:cNvSpPr>
                    <a:spLocks noChangeShapeType="1"/>
                  </p:cNvSpPr>
                  <p:nvPr/>
                </p:nvSpPr>
                <p:spPr bwMode="auto">
                  <a:xfrm rot="8100000">
                    <a:off x="3198" y="3180"/>
                    <a:ext cx="27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375864" name="AutoShape 56"/>
              <p:cNvSpPr>
                <a:spLocks noChangeArrowheads="1"/>
              </p:cNvSpPr>
              <p:nvPr/>
            </p:nvSpPr>
            <p:spPr bwMode="auto">
              <a:xfrm rot="10800000">
                <a:off x="1927" y="3112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75865" name="Group 57"/>
              <p:cNvGrpSpPr>
                <a:grpSpLocks/>
              </p:cNvGrpSpPr>
              <p:nvPr/>
            </p:nvGrpSpPr>
            <p:grpSpPr bwMode="auto">
              <a:xfrm>
                <a:off x="1429" y="3011"/>
                <a:ext cx="273" cy="273"/>
                <a:chOff x="1656" y="2969"/>
                <a:chExt cx="273" cy="273"/>
              </a:xfrm>
            </p:grpSpPr>
            <p:sp>
              <p:nvSpPr>
                <p:cNvPr id="375866" name="Oval 58"/>
                <p:cNvSpPr>
                  <a:spLocks noChangeArrowheads="1"/>
                </p:cNvSpPr>
                <p:nvPr/>
              </p:nvSpPr>
              <p:spPr bwMode="auto">
                <a:xfrm>
                  <a:off x="1656" y="2970"/>
                  <a:ext cx="272" cy="272"/>
                </a:xfrm>
                <a:prstGeom prst="ellipse">
                  <a:avLst/>
                </a:prstGeom>
                <a:solidFill>
                  <a:srgbClr val="FF0000"/>
                </a:solidFill>
                <a:ln w="25400" algn="ctr">
                  <a:solidFill>
                    <a:srgbClr val="FF0000"/>
                  </a:solidFill>
                  <a:round/>
                  <a:headEnd type="none" w="med" len="lg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375867" name="Group 59"/>
                <p:cNvGrpSpPr>
                  <a:grpSpLocks/>
                </p:cNvGrpSpPr>
                <p:nvPr/>
              </p:nvGrpSpPr>
              <p:grpSpPr bwMode="auto">
                <a:xfrm>
                  <a:off x="1656" y="2969"/>
                  <a:ext cx="273" cy="273"/>
                  <a:chOff x="3198" y="3044"/>
                  <a:chExt cx="273" cy="273"/>
                </a:xfrm>
              </p:grpSpPr>
              <p:sp>
                <p:nvSpPr>
                  <p:cNvPr id="375868" name="Line 60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3197" y="3181"/>
                    <a:ext cx="27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75869" name="Line 61"/>
                  <p:cNvSpPr>
                    <a:spLocks noChangeShapeType="1"/>
                  </p:cNvSpPr>
                  <p:nvPr/>
                </p:nvSpPr>
                <p:spPr bwMode="auto">
                  <a:xfrm rot="8100000">
                    <a:off x="3198" y="3180"/>
                    <a:ext cx="27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375870" name="AutoShape 62"/>
              <p:cNvSpPr>
                <a:spLocks noChangeArrowheads="1"/>
              </p:cNvSpPr>
              <p:nvPr/>
            </p:nvSpPr>
            <p:spPr bwMode="auto">
              <a:xfrm>
                <a:off x="306" y="3158"/>
                <a:ext cx="91" cy="91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25400" algn="ctr">
                <a:solidFill>
                  <a:srgbClr val="FF00FF"/>
                </a:solidFill>
                <a:miter lim="800000"/>
                <a:headEnd type="none" w="med" len="lg"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375871" name="Group 63"/>
              <p:cNvGrpSpPr>
                <a:grpSpLocks/>
              </p:cNvGrpSpPr>
              <p:nvPr/>
            </p:nvGrpSpPr>
            <p:grpSpPr bwMode="auto">
              <a:xfrm>
                <a:off x="351" y="2792"/>
                <a:ext cx="1622" cy="729"/>
                <a:chOff x="351" y="2792"/>
                <a:chExt cx="1622" cy="729"/>
              </a:xfrm>
            </p:grpSpPr>
            <p:grpSp>
              <p:nvGrpSpPr>
                <p:cNvPr id="375872" name="Group 64"/>
                <p:cNvGrpSpPr>
                  <a:grpSpLocks/>
                </p:cNvGrpSpPr>
                <p:nvPr/>
              </p:nvGrpSpPr>
              <p:grpSpPr bwMode="auto">
                <a:xfrm rot="10800000">
                  <a:off x="351" y="2795"/>
                  <a:ext cx="363" cy="726"/>
                  <a:chOff x="703" y="2840"/>
                  <a:chExt cx="363" cy="726"/>
                </a:xfrm>
              </p:grpSpPr>
              <p:sp>
                <p:nvSpPr>
                  <p:cNvPr id="375873" name="Arc 65"/>
                  <p:cNvSpPr>
                    <a:spLocks noChangeAspect="1"/>
                  </p:cNvSpPr>
                  <p:nvPr/>
                </p:nvSpPr>
                <p:spPr bwMode="auto">
                  <a:xfrm>
                    <a:off x="703" y="2840"/>
                    <a:ext cx="363" cy="36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FF"/>
                    </a:solidFill>
                    <a:prstDash val="sysDot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75874" name="Arc 6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703" y="3203"/>
                    <a:ext cx="363" cy="36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FF"/>
                    </a:solidFill>
                    <a:prstDash val="sysDot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75875" name="Group 67"/>
                <p:cNvGrpSpPr>
                  <a:grpSpLocks/>
                </p:cNvGrpSpPr>
                <p:nvPr/>
              </p:nvGrpSpPr>
              <p:grpSpPr bwMode="auto">
                <a:xfrm>
                  <a:off x="1610" y="2795"/>
                  <a:ext cx="363" cy="726"/>
                  <a:chOff x="703" y="2840"/>
                  <a:chExt cx="363" cy="726"/>
                </a:xfrm>
              </p:grpSpPr>
              <p:sp>
                <p:nvSpPr>
                  <p:cNvPr id="375876" name="Arc 68"/>
                  <p:cNvSpPr>
                    <a:spLocks noChangeAspect="1"/>
                  </p:cNvSpPr>
                  <p:nvPr/>
                </p:nvSpPr>
                <p:spPr bwMode="auto">
                  <a:xfrm>
                    <a:off x="703" y="2840"/>
                    <a:ext cx="363" cy="36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FF"/>
                    </a:solidFill>
                    <a:prstDash val="sysDot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75877" name="Arc 6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703" y="3203"/>
                    <a:ext cx="363" cy="36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FF"/>
                    </a:solidFill>
                    <a:prstDash val="sysDot"/>
                    <a:round/>
                    <a:headEnd type="none" w="med" len="lg"/>
                    <a:tailEnd type="none" w="med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375878" name="Freeform 70"/>
                <p:cNvSpPr>
                  <a:spLocks/>
                </p:cNvSpPr>
                <p:nvPr/>
              </p:nvSpPr>
              <p:spPr bwMode="auto">
                <a:xfrm>
                  <a:off x="703" y="2792"/>
                  <a:ext cx="907" cy="102"/>
                </a:xfrm>
                <a:custGeom>
                  <a:avLst/>
                  <a:gdLst>
                    <a:gd name="T0" fmla="*/ 0 w 907"/>
                    <a:gd name="T1" fmla="*/ 3 h 102"/>
                    <a:gd name="T2" fmla="*/ 179 w 907"/>
                    <a:gd name="T3" fmla="*/ 17 h 102"/>
                    <a:gd name="T4" fmla="*/ 492 w 907"/>
                    <a:gd name="T5" fmla="*/ 102 h 102"/>
                    <a:gd name="T6" fmla="*/ 776 w 907"/>
                    <a:gd name="T7" fmla="*/ 17 h 102"/>
                    <a:gd name="T8" fmla="*/ 907 w 907"/>
                    <a:gd name="T9" fmla="*/ 3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7" h="102">
                      <a:moveTo>
                        <a:pt x="0" y="3"/>
                      </a:moveTo>
                      <a:cubicBezTo>
                        <a:pt x="30" y="5"/>
                        <a:pt x="97" y="0"/>
                        <a:pt x="179" y="17"/>
                      </a:cubicBezTo>
                      <a:cubicBezTo>
                        <a:pt x="261" y="34"/>
                        <a:pt x="393" y="102"/>
                        <a:pt x="492" y="102"/>
                      </a:cubicBezTo>
                      <a:cubicBezTo>
                        <a:pt x="591" y="102"/>
                        <a:pt x="707" y="33"/>
                        <a:pt x="776" y="17"/>
                      </a:cubicBezTo>
                      <a:cubicBezTo>
                        <a:pt x="845" y="1"/>
                        <a:pt x="880" y="6"/>
                        <a:pt x="907" y="3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FF00FF"/>
                  </a:solidFill>
                  <a:prstDash val="sysDot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5879" name="Freeform 71"/>
                <p:cNvSpPr>
                  <a:spLocks/>
                </p:cNvSpPr>
                <p:nvPr/>
              </p:nvSpPr>
              <p:spPr bwMode="auto">
                <a:xfrm rot="10800000">
                  <a:off x="703" y="3419"/>
                  <a:ext cx="907" cy="102"/>
                </a:xfrm>
                <a:custGeom>
                  <a:avLst/>
                  <a:gdLst>
                    <a:gd name="T0" fmla="*/ 0 w 907"/>
                    <a:gd name="T1" fmla="*/ 3 h 102"/>
                    <a:gd name="T2" fmla="*/ 179 w 907"/>
                    <a:gd name="T3" fmla="*/ 17 h 102"/>
                    <a:gd name="T4" fmla="*/ 492 w 907"/>
                    <a:gd name="T5" fmla="*/ 102 h 102"/>
                    <a:gd name="T6" fmla="*/ 776 w 907"/>
                    <a:gd name="T7" fmla="*/ 17 h 102"/>
                    <a:gd name="T8" fmla="*/ 907 w 907"/>
                    <a:gd name="T9" fmla="*/ 3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7" h="102">
                      <a:moveTo>
                        <a:pt x="0" y="3"/>
                      </a:moveTo>
                      <a:cubicBezTo>
                        <a:pt x="30" y="5"/>
                        <a:pt x="97" y="0"/>
                        <a:pt x="179" y="17"/>
                      </a:cubicBezTo>
                      <a:cubicBezTo>
                        <a:pt x="261" y="34"/>
                        <a:pt x="393" y="102"/>
                        <a:pt x="492" y="102"/>
                      </a:cubicBezTo>
                      <a:cubicBezTo>
                        <a:pt x="591" y="102"/>
                        <a:pt x="707" y="33"/>
                        <a:pt x="776" y="17"/>
                      </a:cubicBezTo>
                      <a:cubicBezTo>
                        <a:pt x="845" y="1"/>
                        <a:pt x="880" y="6"/>
                        <a:pt x="907" y="3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FF00FF"/>
                  </a:solidFill>
                  <a:prstDash val="sysDot"/>
                  <a:round/>
                  <a:headEnd type="none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375880" name="Text Box 72"/>
            <p:cNvSpPr txBox="1">
              <a:spLocks noChangeArrowheads="1"/>
            </p:cNvSpPr>
            <p:nvPr/>
          </p:nvSpPr>
          <p:spPr bwMode="auto">
            <a:xfrm>
              <a:off x="371" y="2013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rgbClr val="FF0000"/>
                  </a:solidFill>
                  <a:effectLst/>
                </a:rPr>
                <a:t>I</a:t>
              </a:r>
              <a:r>
                <a:rPr lang="cs-CZ" altLang="cs-CZ" sz="2000" b="1" baseline="-25000">
                  <a:solidFill>
                    <a:srgbClr val="FF0000"/>
                  </a:solidFill>
                  <a:effectLst/>
                </a:rPr>
                <a:t>1</a:t>
              </a:r>
              <a:endParaRPr lang="en-US" altLang="cs-CZ" sz="2000" b="1" baseline="-25000">
                <a:solidFill>
                  <a:srgbClr val="FF0000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375881" name="Text Box 73"/>
            <p:cNvSpPr txBox="1">
              <a:spLocks noChangeArrowheads="1"/>
            </p:cNvSpPr>
            <p:nvPr/>
          </p:nvSpPr>
          <p:spPr bwMode="auto">
            <a:xfrm>
              <a:off x="1517" y="2024"/>
              <a:ext cx="1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 dirty="0">
                  <a:solidFill>
                    <a:srgbClr val="FF0000"/>
                  </a:solidFill>
                  <a:effectLst/>
                </a:rPr>
                <a:t>I</a:t>
              </a:r>
              <a:r>
                <a:rPr lang="cs-CZ" altLang="cs-CZ" sz="2000" b="1" baseline="-25000" dirty="0">
                  <a:solidFill>
                    <a:srgbClr val="FF0000"/>
                  </a:solidFill>
                  <a:effectLst/>
                </a:rPr>
                <a:t>2</a:t>
              </a:r>
              <a:endParaRPr lang="en-US" altLang="cs-CZ" sz="2000" b="1" baseline="-25000" dirty="0">
                <a:solidFill>
                  <a:srgbClr val="FF0000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375882" name="Rectangle 74"/>
          <p:cNvSpPr>
            <a:spLocks noChangeArrowheads="1"/>
          </p:cNvSpPr>
          <p:nvPr/>
        </p:nvSpPr>
        <p:spPr bwMode="auto">
          <a:xfrm>
            <a:off x="3348038" y="2060575"/>
            <a:ext cx="5256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(Vodič 2 leží v magnetickém poli vodiče 1)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75883" name="Rectangle 75"/>
          <p:cNvSpPr>
            <a:spLocks noChangeArrowheads="1"/>
          </p:cNvSpPr>
          <p:nvPr/>
        </p:nvSpPr>
        <p:spPr bwMode="auto">
          <a:xfrm>
            <a:off x="3348038" y="2757488"/>
            <a:ext cx="55451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200" b="1" u="sng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magnetického pole v místě vodiče 2, které vznikne od vodiče 1</a:t>
            </a:r>
          </a:p>
        </p:txBody>
      </p:sp>
      <p:sp>
        <p:nvSpPr>
          <p:cNvPr id="375884" name="Rectangle 76"/>
          <p:cNvSpPr>
            <a:spLocks noChangeArrowheads="1"/>
          </p:cNvSpPr>
          <p:nvPr/>
        </p:nvSpPr>
        <p:spPr bwMode="auto">
          <a:xfrm>
            <a:off x="179388" y="3933825"/>
            <a:ext cx="48244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magnetické indukce vodiče 1: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75885" name="Object 77"/>
          <p:cNvGraphicFramePr>
            <a:graphicFrameLocks noChangeAspect="1"/>
          </p:cNvGraphicFramePr>
          <p:nvPr/>
        </p:nvGraphicFramePr>
        <p:xfrm>
          <a:off x="5003800" y="3773488"/>
          <a:ext cx="39608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98" name="Rovnice" r:id="rId5" imgW="1841400" imgH="241200" progId="Equation.3">
                  <p:embed/>
                </p:oleObj>
              </mc:Choice>
              <mc:Fallback>
                <p:oleObj name="Rovnice" r:id="rId5" imgW="1841400" imgH="2412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773488"/>
                        <a:ext cx="3960813" cy="522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86" name="Rectangle 78"/>
          <p:cNvSpPr>
            <a:spLocks noChangeArrowheads="1"/>
          </p:cNvSpPr>
          <p:nvPr/>
        </p:nvSpPr>
        <p:spPr bwMode="auto">
          <a:xfrm>
            <a:off x="539750" y="4437063"/>
            <a:ext cx="43926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Výpočet intenzity magnetického pole od  vodiče 1: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75887" name="Object 79"/>
          <p:cNvGraphicFramePr>
            <a:graphicFrameLocks noChangeAspect="1"/>
          </p:cNvGraphicFramePr>
          <p:nvPr/>
        </p:nvGraphicFramePr>
        <p:xfrm>
          <a:off x="5003800" y="4365625"/>
          <a:ext cx="18002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99" name="Rovnice" r:id="rId7" imgW="863280" imgH="393480" progId="Equation.3">
                  <p:embed/>
                </p:oleObj>
              </mc:Choice>
              <mc:Fallback>
                <p:oleObj name="Rovnice" r:id="rId7" imgW="863280" imgH="3934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365625"/>
                        <a:ext cx="1800225" cy="825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88" name="Rectangle 80"/>
          <p:cNvSpPr>
            <a:spLocks noChangeArrowheads="1"/>
          </p:cNvSpPr>
          <p:nvPr/>
        </p:nvSpPr>
        <p:spPr bwMode="auto">
          <a:xfrm>
            <a:off x="2771775" y="5211763"/>
            <a:ext cx="4824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kde a je vzdálenost obou vodičů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375890" name="Line 82"/>
          <p:cNvSpPr>
            <a:spLocks noChangeShapeType="1"/>
          </p:cNvSpPr>
          <p:nvPr/>
        </p:nvSpPr>
        <p:spPr bwMode="auto">
          <a:xfrm>
            <a:off x="1150938" y="2276475"/>
            <a:ext cx="0" cy="865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5891" name="Line 83"/>
          <p:cNvSpPr>
            <a:spLocks noChangeShapeType="1"/>
          </p:cNvSpPr>
          <p:nvPr/>
        </p:nvSpPr>
        <p:spPr bwMode="auto">
          <a:xfrm>
            <a:off x="2014538" y="2276475"/>
            <a:ext cx="0" cy="8651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5892" name="Line 84"/>
          <p:cNvSpPr>
            <a:spLocks noChangeShapeType="1"/>
          </p:cNvSpPr>
          <p:nvPr/>
        </p:nvSpPr>
        <p:spPr bwMode="auto">
          <a:xfrm>
            <a:off x="1150938" y="2276475"/>
            <a:ext cx="863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5893" name="Text Box 85"/>
          <p:cNvSpPr txBox="1">
            <a:spLocks noChangeArrowheads="1"/>
          </p:cNvSpPr>
          <p:nvPr/>
        </p:nvSpPr>
        <p:spPr bwMode="auto">
          <a:xfrm>
            <a:off x="1476375" y="1916113"/>
            <a:ext cx="21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</a:rPr>
              <a:t>a</a:t>
            </a:r>
            <a:endParaRPr lang="en-US" altLang="cs-CZ" sz="2000" b="1">
              <a:solidFill>
                <a:schemeClr val="bg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75894" name="Rectangle 86"/>
          <p:cNvSpPr>
            <a:spLocks noChangeArrowheads="1"/>
          </p:cNvSpPr>
          <p:nvPr/>
        </p:nvSpPr>
        <p:spPr bwMode="auto">
          <a:xfrm>
            <a:off x="179388" y="5445125"/>
            <a:ext cx="1800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Po dosazení:</a:t>
            </a:r>
            <a:endParaRPr lang="cs-CZ" altLang="cs-CZ" sz="2000" b="1" u="sng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375895" name="Object 87"/>
          <p:cNvGraphicFramePr>
            <a:graphicFrameLocks noChangeAspect="1"/>
          </p:cNvGraphicFramePr>
          <p:nvPr/>
        </p:nvGraphicFramePr>
        <p:xfrm>
          <a:off x="250825" y="5876925"/>
          <a:ext cx="84248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00" name="Rovnice" r:id="rId9" imgW="3860640" imgH="393480" progId="Equation.3">
                  <p:embed/>
                </p:oleObj>
              </mc:Choice>
              <mc:Fallback>
                <p:oleObj name="Rovnice" r:id="rId9" imgW="3860640" imgH="39348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76925"/>
                        <a:ext cx="8424863" cy="863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5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5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90" grpId="0" animBg="1"/>
      <p:bldP spid="375891" grpId="0" animBg="1"/>
      <p:bldP spid="375892" grpId="0" animBg="1"/>
      <p:bldP spid="37589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Silové účinky mezi dvěma vodiči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179388" y="1185863"/>
            <a:ext cx="84963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Příklad: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Vypočítejte sílu, která působí na dva rovnoběžné trubkové vodiče, které jsou umístěny na podpěrách (izolátorech). Vzdálenost vodičů je 8 cm, vzdálenost podpěr je 80 cm  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a)	při průchodu jmenovitého proudu 15 A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b)	při průchodu zkratového proudu 4 </a:t>
            </a:r>
            <a:r>
              <a:rPr lang="cs-CZ" altLang="cs-CZ" sz="2000" b="1" dirty="0" err="1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kA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</a:p>
        </p:txBody>
      </p:sp>
      <p:graphicFrame>
        <p:nvGraphicFramePr>
          <p:cNvPr id="37688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419398"/>
              </p:ext>
            </p:extLst>
          </p:nvPr>
        </p:nvGraphicFramePr>
        <p:xfrm>
          <a:off x="199318" y="3789040"/>
          <a:ext cx="6210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33" name="Rovnice" r:id="rId3" imgW="3479760" imgH="419040" progId="Equation.3">
                  <p:embed/>
                </p:oleObj>
              </mc:Choice>
              <mc:Fallback>
                <p:oleObj name="Rovnice" r:id="rId3" imgW="3479760" imgH="419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18" y="3789040"/>
                        <a:ext cx="6210300" cy="752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8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6770"/>
              </p:ext>
            </p:extLst>
          </p:nvPr>
        </p:nvGraphicFramePr>
        <p:xfrm>
          <a:off x="179388" y="4653136"/>
          <a:ext cx="619283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34" name="Rovnice" r:id="rId5" imgW="3377880" imgH="419040" progId="Equation.3">
                  <p:embed/>
                </p:oleObj>
              </mc:Choice>
              <mc:Fallback>
                <p:oleObj name="Rovnice" r:id="rId5" imgW="3377880" imgH="41904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653136"/>
                        <a:ext cx="6192838" cy="773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640762" cy="865187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40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179388" y="1185863"/>
            <a:ext cx="8496300" cy="27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tabLst>
                <a:tab pos="3540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819150" indent="-285750" algn="l">
              <a:buClr>
                <a:schemeClr val="accent2"/>
              </a:buClr>
              <a:tabLst>
                <a:tab pos="3540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227138" indent="-228600" algn="l">
              <a:buClr>
                <a:schemeClr val="tx2"/>
              </a:buClr>
              <a:tabLst>
                <a:tab pos="3540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35125" indent="-228600" algn="l">
              <a:buClr>
                <a:schemeClr val="accent2"/>
              </a:buClr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3540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marL="360363" indent="-360363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1.	Vypočítejte směr a velikost síly, jestliže prvním vodičem prochází proud +2,5kA a druhým vodičem -750A. Vodiče jsou od sebe vzdáleny 8 cm a délka je 60 cm (F=2,8N). </a:t>
            </a:r>
          </a:p>
          <a:p>
            <a:pPr marL="360363" indent="-360363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2.	Mezi 2 vodiči působí síla 19N. Vodiče jsou od sebe vzdáleny 12cm a délka je 70 cm. Oběma vodiči prochází stejný proud. (I=4kA)</a:t>
            </a:r>
          </a:p>
          <a:p>
            <a:pPr marL="360363" indent="-360363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3.	Jaká musí být minimální vzdálenost mezi 2 vodiči, kterými protéká proud 3800A a 2,9kA. Vzdálenost podpěr vodičů je 1,2 m. Maximální síla, která může na vodiče působit je 23N. (a=11,5 cm)  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 Unicode MS" panose="020B0604020202020204" pitchFamily="34" charset="-128"/>
              </a:rPr>
              <a:t> </a:t>
            </a:r>
            <a:endParaRPr lang="cs-CZ" altLang="cs-CZ" sz="2000" b="1" dirty="0">
              <a:solidFill>
                <a:schemeClr val="bg2"/>
              </a:solidFill>
              <a:effectLst/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theme/theme1.xml><?xml version="1.0" encoding="utf-8"?>
<a:theme xmlns:a="http://schemas.openxmlformats.org/drawingml/2006/main" name="Proudění">
  <a:themeElements>
    <a:clrScheme name="Vlastní 1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C00000"/>
      </a:hlink>
      <a:folHlink>
        <a:srgbClr val="FF0000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8017</TotalTime>
  <Words>1512</Words>
  <Application>Microsoft Office PowerPoint</Application>
  <PresentationFormat>Předvádění na obrazovce (4:3)</PresentationFormat>
  <Paragraphs>185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Comic Sans MS</vt:lpstr>
      <vt:lpstr>Garamond</vt:lpstr>
      <vt:lpstr>Symbol</vt:lpstr>
      <vt:lpstr>Wingdings</vt:lpstr>
      <vt:lpstr>Proudění</vt:lpstr>
      <vt:lpstr>Rovnice</vt:lpstr>
      <vt:lpstr>Základy elektrotechniky Silové účinky magnetického pole, řazení cívek, trvalé magnety</vt:lpstr>
      <vt:lpstr>Vznik síly</vt:lpstr>
      <vt:lpstr>Vznik síly</vt:lpstr>
      <vt:lpstr>Směr a velikost síly</vt:lpstr>
      <vt:lpstr>Směr a velikost síly</vt:lpstr>
      <vt:lpstr>Silové účinky mezi dvěma vodiči</vt:lpstr>
      <vt:lpstr>Odvození silových účinků</vt:lpstr>
      <vt:lpstr>Silové účinky mezi dvěma vodiči</vt:lpstr>
      <vt:lpstr>Příklady</vt:lpstr>
      <vt:lpstr>Spojování cívek</vt:lpstr>
      <vt:lpstr>Spojování cívek</vt:lpstr>
      <vt:lpstr>Spojování cívek</vt:lpstr>
      <vt:lpstr>Spojování cívek – sériové zapojení</vt:lpstr>
      <vt:lpstr>Spojování cívek</vt:lpstr>
      <vt:lpstr>Spojování cívek – paralelní zapojení</vt:lpstr>
      <vt:lpstr>Magnetické obvody buzené trvalými magnety</vt:lpstr>
      <vt:lpstr>Trvalé magnety</vt:lpstr>
      <vt:lpstr>Demagnetizační křivka</vt:lpstr>
      <vt:lpstr>Trvalé magnety</vt:lpstr>
      <vt:lpstr>Řešení magnetických obvodů</vt:lpstr>
      <vt:lpstr>Řešení magnetických obvodů</vt:lpstr>
      <vt:lpstr>Příklad</vt:lpstr>
      <vt:lpstr>Příklad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928</cp:revision>
  <dcterms:created xsi:type="dcterms:W3CDTF">2006-07-11T07:50:54Z</dcterms:created>
  <dcterms:modified xsi:type="dcterms:W3CDTF">2023-09-12T06:24:24Z</dcterms:modified>
</cp:coreProperties>
</file>