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3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7" r:id="rId20"/>
    <p:sldId id="296" r:id="rId21"/>
    <p:sldId id="279" r:id="rId2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E"/>
    <a:srgbClr val="00FF00"/>
    <a:srgbClr val="FF6600"/>
    <a:srgbClr val="0033CC"/>
    <a:srgbClr val="EAEAEA"/>
    <a:srgbClr val="F8F8F8"/>
    <a:srgbClr val="FFFF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24" autoAdjust="0"/>
  </p:normalViewPr>
  <p:slideViewPr>
    <p:cSldViewPr>
      <p:cViewPr varScale="1">
        <p:scale>
          <a:sx n="105" d="100"/>
          <a:sy n="105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16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91EF1E57-9F92-4A9C-BCB7-1A657175720E}" type="datetimeFigureOut">
              <a:rPr lang="cs-CZ"/>
              <a:pPr>
                <a:defRPr/>
              </a:pPr>
              <a:t>09.06.2025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92574F73-7E32-439D-9BFB-1ABAC933BD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838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74F73-7E32-439D-9BFB-1ABAC933BDD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30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5F682C-99CE-4CC4-9997-63E6A7ED05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8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536E1-9CEB-470D-9C97-D241469ABC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19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6B5F2-3065-409A-8F9E-FCBDB9E40F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870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6BF3F-AEBD-45BC-BF49-F6BA795222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240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D468-4CC3-4C3B-BD6C-E0170BDE7A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932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ED27-2B1B-484D-9FD6-F39716F558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509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0770A-B771-41D1-89F7-2BEC57FAE2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910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F887C-4867-4405-A0EA-542D14BCE9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380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2E5-B9CF-433E-B45A-1F190A22D1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404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0EFC4-D2CE-41A6-818A-2BE36FE258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819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A1A26-5415-4622-9BC8-06162BEDBD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330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SzTx/>
              <a:buFontTx/>
              <a:buNone/>
              <a:defRPr sz="12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03FD273-21F0-4069-91A6-095725E86F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2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ifiphysik.de/elektrizitaetslehre/elektromagnetische-induktion/downloads/elektromagnetische-induktion-simulation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wmf"/><Relationship Id="rId5" Type="http://schemas.openxmlformats.org/officeDocument/2006/relationships/hyperlink" Target="https://phet.colorado.edu/sims/cheerpj/faraday/latest/faraday.html?simulation=faraday&amp;locale=de" TargetMode="External"/><Relationship Id="rId4" Type="http://schemas.openxmlformats.org/officeDocument/2006/relationships/hyperlink" Target="http://micro.magnet.fsu.edu/electromag/java/lenzlaw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ifiphysik.de/elektrizitaetslehre/elektromagnetische-induktion/downloads/bewegter-leiterrahmen-im-homogenen-magnetfeld-animation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hyperlink" Target="https://www.leifiphysik.de/elektrizitaetslehre/elektromagnetische-induktion/downloads/induktion-durch-feldaenderung-ruhende-schleife-im-veraenderlichen-feld-animation" TargetMode="External"/><Relationship Id="rId4" Type="http://schemas.openxmlformats.org/officeDocument/2006/relationships/hyperlink" Target="https://www.leifiphysik.de/elektrizitaetslehre/elektromagnetische-induktion/downloads/induktion-durch-bewegung-variable-schleife-im-homogenen-feld-anima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Electromagnet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4813"/>
            <a:ext cx="6192837" cy="625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7343775" cy="1441450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cs-CZ" altLang="cs-CZ" sz="54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Elektromagnetická indukce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76256" y="6144700"/>
            <a:ext cx="2159645" cy="596668"/>
          </a:xfrm>
          <a:prstGeom prst="rect">
            <a:avLst/>
          </a:prstGeom>
          <a:solidFill>
            <a:schemeClr val="tx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1800" u="sng" dirty="0" smtClean="0">
                <a:solidFill>
                  <a:schemeClr val="bg1"/>
                </a:solidFill>
                <a:effectLst/>
              </a:rPr>
              <a:t>Aktualizace </a:t>
            </a:r>
            <a:r>
              <a:rPr lang="cs-CZ" altLang="cs-CZ" sz="1800" u="sng" dirty="0" smtClean="0">
                <a:solidFill>
                  <a:schemeClr val="bg1"/>
                </a:solidFill>
                <a:effectLst/>
              </a:rPr>
              <a:t>5/2025</a:t>
            </a:r>
            <a:endParaRPr lang="cs-CZ" altLang="cs-CZ" sz="1800" u="sng" dirty="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916238" y="188913"/>
            <a:ext cx="6119812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Vlastní indukčnost – L (H)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276600" y="1196975"/>
            <a:ext cx="29511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 indukovaného napětí na cívce: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60501" name="Group 53"/>
          <p:cNvGrpSpPr>
            <a:grpSpLocks/>
          </p:cNvGrpSpPr>
          <p:nvPr/>
        </p:nvGrpSpPr>
        <p:grpSpPr bwMode="auto">
          <a:xfrm>
            <a:off x="179388" y="260350"/>
            <a:ext cx="2808287" cy="3155950"/>
            <a:chOff x="2880" y="1397"/>
            <a:chExt cx="1769" cy="1988"/>
          </a:xfrm>
        </p:grpSpPr>
        <p:grpSp>
          <p:nvGrpSpPr>
            <p:cNvPr id="13325" name="Group 30"/>
            <p:cNvGrpSpPr>
              <a:grpSpLocks/>
            </p:cNvGrpSpPr>
            <p:nvPr/>
          </p:nvGrpSpPr>
          <p:grpSpPr bwMode="auto">
            <a:xfrm>
              <a:off x="3047" y="1797"/>
              <a:ext cx="1168" cy="1497"/>
              <a:chOff x="351" y="1933"/>
              <a:chExt cx="1168" cy="1497"/>
            </a:xfrm>
          </p:grpSpPr>
          <p:grpSp>
            <p:nvGrpSpPr>
              <p:cNvPr id="13336" name="Group 31"/>
              <p:cNvGrpSpPr>
                <a:grpSpLocks/>
              </p:cNvGrpSpPr>
              <p:nvPr/>
            </p:nvGrpSpPr>
            <p:grpSpPr bwMode="auto">
              <a:xfrm>
                <a:off x="446" y="1933"/>
                <a:ext cx="1073" cy="1497"/>
                <a:chOff x="567" y="1729"/>
                <a:chExt cx="1073" cy="1497"/>
              </a:xfrm>
            </p:grpSpPr>
            <p:sp>
              <p:nvSpPr>
                <p:cNvPr id="360480" name="Freeform 32"/>
                <p:cNvSpPr>
                  <a:spLocks/>
                </p:cNvSpPr>
                <p:nvPr/>
              </p:nvSpPr>
              <p:spPr bwMode="auto">
                <a:xfrm>
                  <a:off x="838" y="2069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1" name="Freeform 33"/>
                <p:cNvSpPr>
                  <a:spLocks/>
                </p:cNvSpPr>
                <p:nvPr/>
              </p:nvSpPr>
              <p:spPr bwMode="auto">
                <a:xfrm>
                  <a:off x="612" y="1884"/>
                  <a:ext cx="1023" cy="185"/>
                </a:xfrm>
                <a:custGeom>
                  <a:avLst/>
                  <a:gdLst>
                    <a:gd name="T0" fmla="*/ 0 w 1023"/>
                    <a:gd name="T1" fmla="*/ 4 h 185"/>
                    <a:gd name="T2" fmla="*/ 227 w 1023"/>
                    <a:gd name="T3" fmla="*/ 4 h 185"/>
                    <a:gd name="T4" fmla="*/ 552 w 1023"/>
                    <a:gd name="T5" fmla="*/ 26 h 185"/>
                    <a:gd name="T6" fmla="*/ 953 w 1023"/>
                    <a:gd name="T7" fmla="*/ 95 h 185"/>
                    <a:gd name="T8" fmla="*/ 969 w 1023"/>
                    <a:gd name="T9" fmla="*/ 161 h 185"/>
                    <a:gd name="T10" fmla="*/ 907 w 1023"/>
                    <a:gd name="T11" fmla="*/ 185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3" h="185">
                      <a:moveTo>
                        <a:pt x="0" y="4"/>
                      </a:moveTo>
                      <a:cubicBezTo>
                        <a:pt x="68" y="4"/>
                        <a:pt x="135" y="0"/>
                        <a:pt x="227" y="4"/>
                      </a:cubicBezTo>
                      <a:cubicBezTo>
                        <a:pt x="319" y="8"/>
                        <a:pt x="431" y="11"/>
                        <a:pt x="552" y="26"/>
                      </a:cubicBezTo>
                      <a:cubicBezTo>
                        <a:pt x="673" y="41"/>
                        <a:pt x="883" y="72"/>
                        <a:pt x="953" y="95"/>
                      </a:cubicBezTo>
                      <a:cubicBezTo>
                        <a:pt x="1023" y="118"/>
                        <a:pt x="977" y="146"/>
                        <a:pt x="969" y="161"/>
                      </a:cubicBezTo>
                      <a:cubicBezTo>
                        <a:pt x="961" y="176"/>
                        <a:pt x="920" y="180"/>
                        <a:pt x="907" y="18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2" name="Freeform 34"/>
                <p:cNvSpPr>
                  <a:spLocks/>
                </p:cNvSpPr>
                <p:nvPr/>
              </p:nvSpPr>
              <p:spPr bwMode="auto">
                <a:xfrm>
                  <a:off x="718" y="2205"/>
                  <a:ext cx="922" cy="273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3" name="Freeform 35"/>
                <p:cNvSpPr>
                  <a:spLocks/>
                </p:cNvSpPr>
                <p:nvPr/>
              </p:nvSpPr>
              <p:spPr bwMode="auto">
                <a:xfrm>
                  <a:off x="839" y="2478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4" name="Freeform 36"/>
                <p:cNvSpPr>
                  <a:spLocks/>
                </p:cNvSpPr>
                <p:nvPr/>
              </p:nvSpPr>
              <p:spPr bwMode="auto">
                <a:xfrm>
                  <a:off x="718" y="2613"/>
                  <a:ext cx="922" cy="273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5" name="Freeform 37"/>
                <p:cNvSpPr>
                  <a:spLocks/>
                </p:cNvSpPr>
                <p:nvPr/>
              </p:nvSpPr>
              <p:spPr bwMode="auto">
                <a:xfrm>
                  <a:off x="839" y="2886"/>
                  <a:ext cx="680" cy="52"/>
                </a:xfrm>
                <a:custGeom>
                  <a:avLst/>
                  <a:gdLst>
                    <a:gd name="T0" fmla="*/ 680 w 680"/>
                    <a:gd name="T1" fmla="*/ 0 h 52"/>
                    <a:gd name="T2" fmla="*/ 317 w 680"/>
                    <a:gd name="T3" fmla="*/ 45 h 52"/>
                    <a:gd name="T4" fmla="*/ 0 w 680"/>
                    <a:gd name="T5" fmla="*/ 45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52">
                      <a:moveTo>
                        <a:pt x="680" y="0"/>
                      </a:moveTo>
                      <a:cubicBezTo>
                        <a:pt x="555" y="19"/>
                        <a:pt x="430" y="38"/>
                        <a:pt x="317" y="45"/>
                      </a:cubicBezTo>
                      <a:cubicBezTo>
                        <a:pt x="204" y="52"/>
                        <a:pt x="102" y="48"/>
                        <a:pt x="0" y="4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6" name="Freeform 38"/>
                <p:cNvSpPr>
                  <a:spLocks/>
                </p:cNvSpPr>
                <p:nvPr/>
              </p:nvSpPr>
              <p:spPr bwMode="auto">
                <a:xfrm>
                  <a:off x="567" y="2931"/>
                  <a:ext cx="272" cy="1"/>
                </a:xfrm>
                <a:custGeom>
                  <a:avLst/>
                  <a:gdLst>
                    <a:gd name="T0" fmla="*/ 272 w 272"/>
                    <a:gd name="T1" fmla="*/ 0 h 1"/>
                    <a:gd name="T2" fmla="*/ 0 w 272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72" h="1">
                      <a:moveTo>
                        <a:pt x="272" y="0"/>
                      </a:moveTo>
                      <a:cubicBezTo>
                        <a:pt x="272" y="0"/>
                        <a:pt x="136" y="0"/>
                        <a:pt x="0" y="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7" name="Line 39"/>
                <p:cNvSpPr>
                  <a:spLocks noChangeShapeType="1"/>
                </p:cNvSpPr>
                <p:nvPr/>
              </p:nvSpPr>
              <p:spPr bwMode="auto">
                <a:xfrm>
                  <a:off x="839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0488" name="Line 40"/>
                <p:cNvSpPr>
                  <a:spLocks noChangeShapeType="1"/>
                </p:cNvSpPr>
                <p:nvPr/>
              </p:nvSpPr>
              <p:spPr bwMode="auto">
                <a:xfrm>
                  <a:off x="1474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0489" name="Oval 41"/>
              <p:cNvSpPr>
                <a:spLocks noChangeArrowheads="1"/>
              </p:cNvSpPr>
              <p:nvPr/>
            </p:nvSpPr>
            <p:spPr bwMode="auto">
              <a:xfrm>
                <a:off x="351" y="3089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0490" name="Oval 42"/>
              <p:cNvSpPr>
                <a:spLocks noChangeArrowheads="1"/>
              </p:cNvSpPr>
              <p:nvPr/>
            </p:nvSpPr>
            <p:spPr bwMode="auto">
              <a:xfrm>
                <a:off x="396" y="2047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326" name="Group 43"/>
            <p:cNvGrpSpPr>
              <a:grpSpLocks/>
            </p:cNvGrpSpPr>
            <p:nvPr/>
          </p:nvGrpSpPr>
          <p:grpSpPr bwMode="auto">
            <a:xfrm>
              <a:off x="3535" y="1661"/>
              <a:ext cx="408" cy="1724"/>
              <a:chOff x="839" y="1797"/>
              <a:chExt cx="408" cy="1724"/>
            </a:xfrm>
          </p:grpSpPr>
          <p:sp>
            <p:nvSpPr>
              <p:cNvPr id="360492" name="Line 44"/>
              <p:cNvSpPr>
                <a:spLocks noChangeShapeType="1"/>
              </p:cNvSpPr>
              <p:nvPr/>
            </p:nvSpPr>
            <p:spPr bwMode="auto">
              <a:xfrm>
                <a:off x="839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0493" name="Line 45"/>
              <p:cNvSpPr>
                <a:spLocks noChangeShapeType="1"/>
              </p:cNvSpPr>
              <p:nvPr/>
            </p:nvSpPr>
            <p:spPr bwMode="auto">
              <a:xfrm>
                <a:off x="975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0494" name="Line 46"/>
              <p:cNvSpPr>
                <a:spLocks noChangeShapeType="1"/>
              </p:cNvSpPr>
              <p:nvPr/>
            </p:nvSpPr>
            <p:spPr bwMode="auto">
              <a:xfrm>
                <a:off x="1111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0495" name="Line 47"/>
              <p:cNvSpPr>
                <a:spLocks noChangeShapeType="1"/>
              </p:cNvSpPr>
              <p:nvPr/>
            </p:nvSpPr>
            <p:spPr bwMode="auto">
              <a:xfrm>
                <a:off x="1247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3327" name="Text Box 48"/>
            <p:cNvSpPr txBox="1">
              <a:spLocks noChangeArrowheads="1"/>
            </p:cNvSpPr>
            <p:nvPr/>
          </p:nvSpPr>
          <p:spPr bwMode="auto">
            <a:xfrm>
              <a:off x="2880" y="2712"/>
              <a:ext cx="3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</a:t>
              </a: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</a:rPr>
                <a:t>i/</a:t>
              </a: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∆t</a:t>
              </a:r>
            </a:p>
          </p:txBody>
        </p:sp>
        <p:sp>
          <p:nvSpPr>
            <p:cNvPr id="360497" name="Line 49"/>
            <p:cNvSpPr>
              <a:spLocks noChangeShapeType="1"/>
            </p:cNvSpPr>
            <p:nvPr/>
          </p:nvSpPr>
          <p:spPr bwMode="auto">
            <a:xfrm>
              <a:off x="3172" y="2931"/>
              <a:ext cx="181" cy="0"/>
            </a:xfrm>
            <a:prstGeom prst="line">
              <a:avLst/>
            </a:prstGeom>
            <a:noFill/>
            <a:ln w="25400">
              <a:solidFill>
                <a:srgbClr val="FF33CC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9" name="Text Box 50"/>
            <p:cNvSpPr txBox="1">
              <a:spLocks noChangeArrowheads="1"/>
            </p:cNvSpPr>
            <p:nvPr/>
          </p:nvSpPr>
          <p:spPr bwMode="auto">
            <a:xfrm>
              <a:off x="3538" y="1397"/>
              <a:ext cx="38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∆</a:t>
              </a:r>
              <a:r>
                <a:rPr lang="cs-CZ" altLang="cs-CZ" sz="1800" b="1" dirty="0">
                  <a:solidFill>
                    <a:srgbClr val="FF0000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/</a:t>
              </a:r>
              <a:r>
                <a:rPr lang="cs-CZ" altLang="cs-CZ" sz="1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∆t</a:t>
              </a:r>
            </a:p>
          </p:txBody>
        </p:sp>
        <p:sp>
          <p:nvSpPr>
            <p:cNvPr id="360499" name="Line 51"/>
            <p:cNvSpPr>
              <a:spLocks noChangeShapeType="1"/>
            </p:cNvSpPr>
            <p:nvPr/>
          </p:nvSpPr>
          <p:spPr bwMode="auto">
            <a:xfrm flipV="1">
              <a:off x="4306" y="2024"/>
              <a:ext cx="0" cy="953"/>
            </a:xfrm>
            <a:prstGeom prst="line">
              <a:avLst/>
            </a:prstGeom>
            <a:noFill/>
            <a:ln w="25400">
              <a:solidFill>
                <a:schemeClr val="tx2">
                  <a:lumMod val="50000"/>
                </a:schemeClr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1" name="Text Box 52"/>
            <p:cNvSpPr txBox="1">
              <a:spLocks noChangeArrowheads="1"/>
            </p:cNvSpPr>
            <p:nvPr/>
          </p:nvSpPr>
          <p:spPr bwMode="auto">
            <a:xfrm>
              <a:off x="4321" y="2431"/>
              <a:ext cx="328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u</a:t>
              </a:r>
              <a:r>
                <a:rPr lang="cs-CZ" altLang="cs-CZ" sz="1800" b="1" baseline="-25000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i</a:t>
              </a:r>
              <a:r>
                <a:rPr lang="en-US" altLang="cs-CZ" sz="18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&gt;</a:t>
              </a:r>
              <a:r>
                <a:rPr lang="cs-CZ" altLang="cs-CZ" sz="18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0</a:t>
              </a:r>
              <a:endParaRPr lang="cs-CZ" altLang="cs-CZ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sp>
        <p:nvSpPr>
          <p:cNvPr id="360503" name="Rectangle 55"/>
          <p:cNvSpPr>
            <a:spLocks noChangeArrowheads="1"/>
          </p:cNvSpPr>
          <p:nvPr/>
        </p:nvSpPr>
        <p:spPr bwMode="auto">
          <a:xfrm>
            <a:off x="3276600" y="2420938"/>
            <a:ext cx="33829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ustálený indukční tok platí Hopkinsonův zákon: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0504" name="Object 56"/>
          <p:cNvGraphicFramePr>
            <a:graphicFrameLocks noChangeAspect="1"/>
          </p:cNvGraphicFramePr>
          <p:nvPr/>
        </p:nvGraphicFramePr>
        <p:xfrm>
          <a:off x="6861175" y="2276475"/>
          <a:ext cx="21034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1" name="Rovnice" r:id="rId4" imgW="965200" imgH="431800" progId="Equation.3">
                  <p:embed/>
                </p:oleObj>
              </mc:Choice>
              <mc:Fallback>
                <p:oleObj name="Rovnice" r:id="rId4" imgW="965200" imgH="4318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1175" y="2276475"/>
                        <a:ext cx="2103438" cy="939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505" name="Rectangle 57"/>
          <p:cNvSpPr>
            <a:spLocks noChangeArrowheads="1"/>
          </p:cNvSpPr>
          <p:nvPr/>
        </p:nvSpPr>
        <p:spPr bwMode="auto">
          <a:xfrm>
            <a:off x="250825" y="3500438"/>
            <a:ext cx="5400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Časově proměnný proud vyvolá časově proměnný tok: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0506" name="Object 58"/>
          <p:cNvGraphicFramePr>
            <a:graphicFrameLocks noChangeAspect="1"/>
          </p:cNvGraphicFramePr>
          <p:nvPr/>
        </p:nvGraphicFramePr>
        <p:xfrm>
          <a:off x="5795963" y="3357563"/>
          <a:ext cx="213042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2" name="Rovnice" r:id="rId6" imgW="1143000" imgH="431800" progId="Equation.3">
                  <p:embed/>
                </p:oleObj>
              </mc:Choice>
              <mc:Fallback>
                <p:oleObj name="Rovnice" r:id="rId6" imgW="1143000" imgH="4318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3357563"/>
                        <a:ext cx="2130425" cy="803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507" name="Rectangle 59"/>
          <p:cNvSpPr>
            <a:spLocks noChangeArrowheads="1"/>
          </p:cNvSpPr>
          <p:nvPr/>
        </p:nvSpPr>
        <p:spPr bwMode="auto">
          <a:xfrm>
            <a:off x="395536" y="4437063"/>
            <a:ext cx="36718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 indukovaného napětí na cívce lze pak vyjádřit: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60510" name="Rectangle 62"/>
          <p:cNvSpPr>
            <a:spLocks noChangeArrowheads="1"/>
          </p:cNvSpPr>
          <p:nvPr/>
        </p:nvSpPr>
        <p:spPr bwMode="auto">
          <a:xfrm>
            <a:off x="158804" y="5440731"/>
            <a:ext cx="8872984" cy="1345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L =N</a:t>
            </a:r>
            <a:r>
              <a:rPr lang="cs-CZ" altLang="cs-CZ" sz="2000" b="1" baseline="30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altLang="cs-CZ" sz="20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baseline="-250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vlastní indukčnost cívky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(H) – vlastní indukčnost je základním parametrem cívky.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cívky bez jádra je pro danou cívku konstantní (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cs-CZ" altLang="cs-CZ" sz="1900" b="1" baseline="-25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1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=1)</a:t>
            </a:r>
            <a:r>
              <a:rPr lang="cs-CZ" altLang="cs-CZ" sz="19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cívky s jádrem je indukčnost dána navíc velikostí magnetické indukce (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cs-CZ" altLang="cs-CZ" sz="1900" b="1" baseline="-25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≠ </a:t>
            </a:r>
            <a:r>
              <a:rPr lang="cs-CZ" altLang="cs-CZ" sz="19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konst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.).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667523" y="1168496"/>
                <a:ext cx="1693220" cy="5869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∆∅</m:t>
                          </m:r>
                        </m:num>
                        <m:den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23" y="1168496"/>
                <a:ext cx="1693220" cy="58695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171855" y="4524401"/>
                <a:ext cx="4859933" cy="7365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∗∆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sSub>
                            <m:sSubPr>
                              <m:ctrlP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855" y="4524401"/>
                <a:ext cx="4859933" cy="7365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0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0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0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0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0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0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0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60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0" grpId="0"/>
      <p:bldP spid="3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59113" y="333375"/>
            <a:ext cx="4751387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Definice indukčnosti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361525" name="Group 53"/>
          <p:cNvGrpSpPr>
            <a:grpSpLocks/>
          </p:cNvGrpSpPr>
          <p:nvPr/>
        </p:nvGrpSpPr>
        <p:grpSpPr bwMode="auto">
          <a:xfrm>
            <a:off x="228600" y="333375"/>
            <a:ext cx="2543175" cy="3217863"/>
            <a:chOff x="351" y="1351"/>
            <a:chExt cx="1602" cy="2027"/>
          </a:xfrm>
        </p:grpSpPr>
        <p:grpSp>
          <p:nvGrpSpPr>
            <p:cNvPr id="14346" name="Group 4"/>
            <p:cNvGrpSpPr>
              <a:grpSpLocks/>
            </p:cNvGrpSpPr>
            <p:nvPr/>
          </p:nvGrpSpPr>
          <p:grpSpPr bwMode="auto">
            <a:xfrm>
              <a:off x="351" y="1790"/>
              <a:ext cx="1168" cy="1497"/>
              <a:chOff x="351" y="1933"/>
              <a:chExt cx="1168" cy="1497"/>
            </a:xfrm>
          </p:grpSpPr>
          <p:grpSp>
            <p:nvGrpSpPr>
              <p:cNvPr id="14357" name="Group 5"/>
              <p:cNvGrpSpPr>
                <a:grpSpLocks/>
              </p:cNvGrpSpPr>
              <p:nvPr/>
            </p:nvGrpSpPr>
            <p:grpSpPr bwMode="auto">
              <a:xfrm>
                <a:off x="446" y="1933"/>
                <a:ext cx="1073" cy="1497"/>
                <a:chOff x="567" y="1729"/>
                <a:chExt cx="1073" cy="1497"/>
              </a:xfrm>
            </p:grpSpPr>
            <p:sp>
              <p:nvSpPr>
                <p:cNvPr id="361478" name="Freeform 6"/>
                <p:cNvSpPr>
                  <a:spLocks/>
                </p:cNvSpPr>
                <p:nvPr/>
              </p:nvSpPr>
              <p:spPr bwMode="auto">
                <a:xfrm>
                  <a:off x="838" y="2069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79" name="Freeform 7"/>
                <p:cNvSpPr>
                  <a:spLocks/>
                </p:cNvSpPr>
                <p:nvPr/>
              </p:nvSpPr>
              <p:spPr bwMode="auto">
                <a:xfrm>
                  <a:off x="612" y="1884"/>
                  <a:ext cx="1023" cy="185"/>
                </a:xfrm>
                <a:custGeom>
                  <a:avLst/>
                  <a:gdLst>
                    <a:gd name="T0" fmla="*/ 0 w 1023"/>
                    <a:gd name="T1" fmla="*/ 4 h 185"/>
                    <a:gd name="T2" fmla="*/ 227 w 1023"/>
                    <a:gd name="T3" fmla="*/ 4 h 185"/>
                    <a:gd name="T4" fmla="*/ 552 w 1023"/>
                    <a:gd name="T5" fmla="*/ 26 h 185"/>
                    <a:gd name="T6" fmla="*/ 953 w 1023"/>
                    <a:gd name="T7" fmla="*/ 95 h 185"/>
                    <a:gd name="T8" fmla="*/ 969 w 1023"/>
                    <a:gd name="T9" fmla="*/ 161 h 185"/>
                    <a:gd name="T10" fmla="*/ 907 w 1023"/>
                    <a:gd name="T11" fmla="*/ 185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3" h="185">
                      <a:moveTo>
                        <a:pt x="0" y="4"/>
                      </a:moveTo>
                      <a:cubicBezTo>
                        <a:pt x="68" y="4"/>
                        <a:pt x="135" y="0"/>
                        <a:pt x="227" y="4"/>
                      </a:cubicBezTo>
                      <a:cubicBezTo>
                        <a:pt x="319" y="8"/>
                        <a:pt x="431" y="11"/>
                        <a:pt x="552" y="26"/>
                      </a:cubicBezTo>
                      <a:cubicBezTo>
                        <a:pt x="673" y="41"/>
                        <a:pt x="883" y="72"/>
                        <a:pt x="953" y="95"/>
                      </a:cubicBezTo>
                      <a:cubicBezTo>
                        <a:pt x="1023" y="118"/>
                        <a:pt x="977" y="146"/>
                        <a:pt x="969" y="161"/>
                      </a:cubicBezTo>
                      <a:cubicBezTo>
                        <a:pt x="961" y="176"/>
                        <a:pt x="920" y="180"/>
                        <a:pt x="907" y="18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0" name="Freeform 8"/>
                <p:cNvSpPr>
                  <a:spLocks/>
                </p:cNvSpPr>
                <p:nvPr/>
              </p:nvSpPr>
              <p:spPr bwMode="auto">
                <a:xfrm>
                  <a:off x="718" y="2205"/>
                  <a:ext cx="922" cy="273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1" name="Freeform 9"/>
                <p:cNvSpPr>
                  <a:spLocks/>
                </p:cNvSpPr>
                <p:nvPr/>
              </p:nvSpPr>
              <p:spPr bwMode="auto">
                <a:xfrm>
                  <a:off x="839" y="2478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2" name="Freeform 10"/>
                <p:cNvSpPr>
                  <a:spLocks/>
                </p:cNvSpPr>
                <p:nvPr/>
              </p:nvSpPr>
              <p:spPr bwMode="auto">
                <a:xfrm>
                  <a:off x="718" y="2613"/>
                  <a:ext cx="922" cy="273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3" name="Freeform 11"/>
                <p:cNvSpPr>
                  <a:spLocks/>
                </p:cNvSpPr>
                <p:nvPr/>
              </p:nvSpPr>
              <p:spPr bwMode="auto">
                <a:xfrm>
                  <a:off x="839" y="2886"/>
                  <a:ext cx="680" cy="52"/>
                </a:xfrm>
                <a:custGeom>
                  <a:avLst/>
                  <a:gdLst>
                    <a:gd name="T0" fmla="*/ 680 w 680"/>
                    <a:gd name="T1" fmla="*/ 0 h 52"/>
                    <a:gd name="T2" fmla="*/ 317 w 680"/>
                    <a:gd name="T3" fmla="*/ 45 h 52"/>
                    <a:gd name="T4" fmla="*/ 0 w 680"/>
                    <a:gd name="T5" fmla="*/ 45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52">
                      <a:moveTo>
                        <a:pt x="680" y="0"/>
                      </a:moveTo>
                      <a:cubicBezTo>
                        <a:pt x="555" y="19"/>
                        <a:pt x="430" y="38"/>
                        <a:pt x="317" y="45"/>
                      </a:cubicBezTo>
                      <a:cubicBezTo>
                        <a:pt x="204" y="52"/>
                        <a:pt x="102" y="48"/>
                        <a:pt x="0" y="4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4" name="Freeform 12"/>
                <p:cNvSpPr>
                  <a:spLocks/>
                </p:cNvSpPr>
                <p:nvPr/>
              </p:nvSpPr>
              <p:spPr bwMode="auto">
                <a:xfrm>
                  <a:off x="567" y="2931"/>
                  <a:ext cx="272" cy="1"/>
                </a:xfrm>
                <a:custGeom>
                  <a:avLst/>
                  <a:gdLst>
                    <a:gd name="T0" fmla="*/ 272 w 272"/>
                    <a:gd name="T1" fmla="*/ 0 h 1"/>
                    <a:gd name="T2" fmla="*/ 0 w 272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72" h="1">
                      <a:moveTo>
                        <a:pt x="272" y="0"/>
                      </a:moveTo>
                      <a:cubicBezTo>
                        <a:pt x="272" y="0"/>
                        <a:pt x="136" y="0"/>
                        <a:pt x="0" y="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5" name="Line 13"/>
                <p:cNvSpPr>
                  <a:spLocks noChangeShapeType="1"/>
                </p:cNvSpPr>
                <p:nvPr/>
              </p:nvSpPr>
              <p:spPr bwMode="auto">
                <a:xfrm>
                  <a:off x="839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1486" name="Line 14"/>
                <p:cNvSpPr>
                  <a:spLocks noChangeShapeType="1"/>
                </p:cNvSpPr>
                <p:nvPr/>
              </p:nvSpPr>
              <p:spPr bwMode="auto">
                <a:xfrm>
                  <a:off x="1474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1487" name="Oval 15"/>
              <p:cNvSpPr>
                <a:spLocks noChangeArrowheads="1"/>
              </p:cNvSpPr>
              <p:nvPr/>
            </p:nvSpPr>
            <p:spPr bwMode="auto">
              <a:xfrm>
                <a:off x="351" y="3089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1488" name="Oval 16"/>
              <p:cNvSpPr>
                <a:spLocks noChangeArrowheads="1"/>
              </p:cNvSpPr>
              <p:nvPr/>
            </p:nvSpPr>
            <p:spPr bwMode="auto">
              <a:xfrm>
                <a:off x="396" y="2047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347" name="Group 17"/>
            <p:cNvGrpSpPr>
              <a:grpSpLocks/>
            </p:cNvGrpSpPr>
            <p:nvPr/>
          </p:nvGrpSpPr>
          <p:grpSpPr bwMode="auto">
            <a:xfrm>
              <a:off x="839" y="1654"/>
              <a:ext cx="408" cy="1724"/>
              <a:chOff x="839" y="1797"/>
              <a:chExt cx="408" cy="1724"/>
            </a:xfrm>
          </p:grpSpPr>
          <p:sp>
            <p:nvSpPr>
              <p:cNvPr id="361490" name="Line 18"/>
              <p:cNvSpPr>
                <a:spLocks noChangeShapeType="1"/>
              </p:cNvSpPr>
              <p:nvPr/>
            </p:nvSpPr>
            <p:spPr bwMode="auto">
              <a:xfrm>
                <a:off x="839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1491" name="Line 19"/>
              <p:cNvSpPr>
                <a:spLocks noChangeShapeType="1"/>
              </p:cNvSpPr>
              <p:nvPr/>
            </p:nvSpPr>
            <p:spPr bwMode="auto">
              <a:xfrm>
                <a:off x="975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1492" name="Line 20"/>
              <p:cNvSpPr>
                <a:spLocks noChangeShapeType="1"/>
              </p:cNvSpPr>
              <p:nvPr/>
            </p:nvSpPr>
            <p:spPr bwMode="auto">
              <a:xfrm>
                <a:off x="1111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1493" name="Line 21"/>
              <p:cNvSpPr>
                <a:spLocks noChangeShapeType="1"/>
              </p:cNvSpPr>
              <p:nvPr/>
            </p:nvSpPr>
            <p:spPr bwMode="auto">
              <a:xfrm>
                <a:off x="1247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4348" name="Text Box 23"/>
            <p:cNvSpPr txBox="1">
              <a:spLocks noChangeArrowheads="1"/>
            </p:cNvSpPr>
            <p:nvPr/>
          </p:nvSpPr>
          <p:spPr bwMode="auto">
            <a:xfrm>
              <a:off x="481" y="2705"/>
              <a:ext cx="86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</a:rPr>
                <a:t>I</a:t>
              </a:r>
              <a:endParaRPr lang="en-US" altLang="cs-CZ" sz="1800" b="1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1496" name="Line 24"/>
            <p:cNvSpPr>
              <a:spLocks noChangeShapeType="1"/>
            </p:cNvSpPr>
            <p:nvPr/>
          </p:nvSpPr>
          <p:spPr bwMode="auto">
            <a:xfrm>
              <a:off x="476" y="2924"/>
              <a:ext cx="181" cy="0"/>
            </a:xfrm>
            <a:prstGeom prst="line">
              <a:avLst/>
            </a:prstGeom>
            <a:noFill/>
            <a:ln w="25400">
              <a:solidFill>
                <a:srgbClr val="FF33CC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50" name="Text Box 25"/>
            <p:cNvSpPr txBox="1">
              <a:spLocks noChangeArrowheads="1"/>
            </p:cNvSpPr>
            <p:nvPr/>
          </p:nvSpPr>
          <p:spPr bwMode="auto">
            <a:xfrm>
              <a:off x="945" y="1351"/>
              <a:ext cx="12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rgbClr val="FF0000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</a:t>
              </a:r>
              <a:endParaRPr lang="cs-CZ" altLang="cs-CZ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361498" name="Line 26"/>
            <p:cNvSpPr>
              <a:spLocks noChangeShapeType="1"/>
            </p:cNvSpPr>
            <p:nvPr/>
          </p:nvSpPr>
          <p:spPr bwMode="auto">
            <a:xfrm flipV="1">
              <a:off x="1610" y="2017"/>
              <a:ext cx="0" cy="953"/>
            </a:xfrm>
            <a:prstGeom prst="line">
              <a:avLst/>
            </a:prstGeom>
            <a:noFill/>
            <a:ln w="25400">
              <a:solidFill>
                <a:schemeClr val="tx2">
                  <a:lumMod val="50000"/>
                </a:schemeClr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52" name="Text Box 27"/>
            <p:cNvSpPr txBox="1">
              <a:spLocks noChangeArrowheads="1"/>
            </p:cNvSpPr>
            <p:nvPr/>
          </p:nvSpPr>
          <p:spPr bwMode="auto">
            <a:xfrm>
              <a:off x="1625" y="2424"/>
              <a:ext cx="328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u</a:t>
              </a:r>
              <a:r>
                <a:rPr lang="cs-CZ" altLang="cs-CZ" sz="1800" b="1" baseline="-25000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i</a:t>
              </a:r>
              <a:r>
                <a:rPr lang="cs-CZ" altLang="cs-CZ" sz="18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=0</a:t>
              </a:r>
              <a:endParaRPr lang="cs-CZ" altLang="cs-CZ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sp>
        <p:nvSpPr>
          <p:cNvPr id="361500" name="Rectangle 28"/>
          <p:cNvSpPr>
            <a:spLocks noChangeArrowheads="1"/>
          </p:cNvSpPr>
          <p:nvPr/>
        </p:nvSpPr>
        <p:spPr bwMode="auto">
          <a:xfrm>
            <a:off x="2987675" y="1196975"/>
            <a:ext cx="5905500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2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	Statická definice: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Při průchodu ustáleného proudu cívkou platí Hopkinsonův zákon: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1527" name="Object 55"/>
          <p:cNvGraphicFramePr>
            <a:graphicFrameLocks noChangeAspect="1"/>
          </p:cNvGraphicFramePr>
          <p:nvPr/>
        </p:nvGraphicFramePr>
        <p:xfrm>
          <a:off x="6083300" y="2085975"/>
          <a:ext cx="252095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2" name="Rovnice" r:id="rId3" imgW="965200" imgH="431800" progId="Equation.3">
                  <p:embed/>
                </p:oleObj>
              </mc:Choice>
              <mc:Fallback>
                <p:oleObj name="Rovnice" r:id="rId3" imgW="965200" imgH="4318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0" y="2085975"/>
                        <a:ext cx="2520950" cy="11271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1528" name="Rectangle 56"/>
          <p:cNvSpPr>
            <a:spLocks noChangeArrowheads="1"/>
          </p:cNvSpPr>
          <p:nvPr/>
        </p:nvSpPr>
        <p:spPr bwMode="auto">
          <a:xfrm>
            <a:off x="1547813" y="3644900"/>
            <a:ext cx="74168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Po úpravě (vynásobíme levou a pravou stranu rovnice N):</a:t>
            </a:r>
            <a:endParaRPr lang="cs-CZ" altLang="cs-CZ" sz="2000" b="1" u="sng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1529" name="Object 57"/>
          <p:cNvGraphicFramePr>
            <a:graphicFrameLocks noChangeAspect="1"/>
          </p:cNvGraphicFramePr>
          <p:nvPr/>
        </p:nvGraphicFramePr>
        <p:xfrm>
          <a:off x="6011863" y="4076700"/>
          <a:ext cx="2879725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3" name="Rovnice" r:id="rId5" imgW="1346200" imgH="457200" progId="Equation.3">
                  <p:embed/>
                </p:oleObj>
              </mc:Choice>
              <mc:Fallback>
                <p:oleObj name="Rovnice" r:id="rId5" imgW="1346200" imgH="4572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076700"/>
                        <a:ext cx="2879725" cy="976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530" name="Object 58"/>
          <p:cNvGraphicFramePr>
            <a:graphicFrameLocks noChangeAspect="1"/>
          </p:cNvGraphicFramePr>
          <p:nvPr/>
        </p:nvGraphicFramePr>
        <p:xfrm>
          <a:off x="5364163" y="5157788"/>
          <a:ext cx="353377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4" name="Rovnice" r:id="rId7" imgW="1586811" imgH="393529" progId="Equation.3">
                  <p:embed/>
                </p:oleObj>
              </mc:Choice>
              <mc:Fallback>
                <p:oleObj name="Rovnice" r:id="rId7" imgW="1586811" imgH="393529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157788"/>
                        <a:ext cx="3533775" cy="8747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1531" name="Rectangle 59"/>
          <p:cNvSpPr>
            <a:spLocks noChangeArrowheads="1"/>
          </p:cNvSpPr>
          <p:nvPr/>
        </p:nvSpPr>
        <p:spPr bwMode="auto">
          <a:xfrm>
            <a:off x="1403350" y="5445125"/>
            <a:ext cx="38163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Statická definice indukčnosti:</a:t>
            </a:r>
            <a:endParaRPr lang="cs-CZ" altLang="cs-CZ" sz="2000" b="1" u="sng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1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1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1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1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1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1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95738" y="260350"/>
            <a:ext cx="4751387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Definice indukčnosti</a:t>
            </a:r>
            <a:endParaRPr lang="cs-CZ" altLang="cs-CZ" sz="32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2523" name="Rectangle 27"/>
          <p:cNvSpPr>
            <a:spLocks noChangeArrowheads="1"/>
          </p:cNvSpPr>
          <p:nvPr/>
        </p:nvSpPr>
        <p:spPr bwMode="auto">
          <a:xfrm>
            <a:off x="3852863" y="1052513"/>
            <a:ext cx="46799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Dynamická definice: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odvozena z indukovaného napětí na cívce při časové změně proudu: 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62524" name="Group 28"/>
          <p:cNvGrpSpPr>
            <a:grpSpLocks/>
          </p:cNvGrpSpPr>
          <p:nvPr/>
        </p:nvGrpSpPr>
        <p:grpSpPr bwMode="auto">
          <a:xfrm>
            <a:off x="323850" y="273050"/>
            <a:ext cx="2808288" cy="3155950"/>
            <a:chOff x="2880" y="1397"/>
            <a:chExt cx="1769" cy="1988"/>
          </a:xfrm>
        </p:grpSpPr>
        <p:grpSp>
          <p:nvGrpSpPr>
            <p:cNvPr id="15370" name="Group 29"/>
            <p:cNvGrpSpPr>
              <a:grpSpLocks/>
            </p:cNvGrpSpPr>
            <p:nvPr/>
          </p:nvGrpSpPr>
          <p:grpSpPr bwMode="auto">
            <a:xfrm>
              <a:off x="3047" y="1797"/>
              <a:ext cx="1168" cy="1497"/>
              <a:chOff x="351" y="1933"/>
              <a:chExt cx="1168" cy="1497"/>
            </a:xfrm>
          </p:grpSpPr>
          <p:grpSp>
            <p:nvGrpSpPr>
              <p:cNvPr id="15381" name="Group 30"/>
              <p:cNvGrpSpPr>
                <a:grpSpLocks/>
              </p:cNvGrpSpPr>
              <p:nvPr/>
            </p:nvGrpSpPr>
            <p:grpSpPr bwMode="auto">
              <a:xfrm>
                <a:off x="446" y="1933"/>
                <a:ext cx="1073" cy="1497"/>
                <a:chOff x="567" y="1729"/>
                <a:chExt cx="1073" cy="1497"/>
              </a:xfrm>
            </p:grpSpPr>
            <p:sp>
              <p:nvSpPr>
                <p:cNvPr id="362527" name="Freeform 31"/>
                <p:cNvSpPr>
                  <a:spLocks/>
                </p:cNvSpPr>
                <p:nvPr/>
              </p:nvSpPr>
              <p:spPr bwMode="auto">
                <a:xfrm>
                  <a:off x="838" y="2069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28" name="Freeform 32"/>
                <p:cNvSpPr>
                  <a:spLocks/>
                </p:cNvSpPr>
                <p:nvPr/>
              </p:nvSpPr>
              <p:spPr bwMode="auto">
                <a:xfrm>
                  <a:off x="612" y="1884"/>
                  <a:ext cx="1023" cy="185"/>
                </a:xfrm>
                <a:custGeom>
                  <a:avLst/>
                  <a:gdLst>
                    <a:gd name="T0" fmla="*/ 0 w 1023"/>
                    <a:gd name="T1" fmla="*/ 4 h 185"/>
                    <a:gd name="T2" fmla="*/ 227 w 1023"/>
                    <a:gd name="T3" fmla="*/ 4 h 185"/>
                    <a:gd name="T4" fmla="*/ 552 w 1023"/>
                    <a:gd name="T5" fmla="*/ 26 h 185"/>
                    <a:gd name="T6" fmla="*/ 953 w 1023"/>
                    <a:gd name="T7" fmla="*/ 95 h 185"/>
                    <a:gd name="T8" fmla="*/ 969 w 1023"/>
                    <a:gd name="T9" fmla="*/ 161 h 185"/>
                    <a:gd name="T10" fmla="*/ 907 w 1023"/>
                    <a:gd name="T11" fmla="*/ 185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3" h="185">
                      <a:moveTo>
                        <a:pt x="0" y="4"/>
                      </a:moveTo>
                      <a:cubicBezTo>
                        <a:pt x="68" y="4"/>
                        <a:pt x="135" y="0"/>
                        <a:pt x="227" y="4"/>
                      </a:cubicBezTo>
                      <a:cubicBezTo>
                        <a:pt x="319" y="8"/>
                        <a:pt x="431" y="11"/>
                        <a:pt x="552" y="26"/>
                      </a:cubicBezTo>
                      <a:cubicBezTo>
                        <a:pt x="673" y="41"/>
                        <a:pt x="883" y="72"/>
                        <a:pt x="953" y="95"/>
                      </a:cubicBezTo>
                      <a:cubicBezTo>
                        <a:pt x="1023" y="118"/>
                        <a:pt x="977" y="146"/>
                        <a:pt x="969" y="161"/>
                      </a:cubicBezTo>
                      <a:cubicBezTo>
                        <a:pt x="961" y="176"/>
                        <a:pt x="920" y="180"/>
                        <a:pt x="907" y="18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29" name="Freeform 33"/>
                <p:cNvSpPr>
                  <a:spLocks/>
                </p:cNvSpPr>
                <p:nvPr/>
              </p:nvSpPr>
              <p:spPr bwMode="auto">
                <a:xfrm>
                  <a:off x="718" y="2205"/>
                  <a:ext cx="922" cy="273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30" name="Freeform 34"/>
                <p:cNvSpPr>
                  <a:spLocks/>
                </p:cNvSpPr>
                <p:nvPr/>
              </p:nvSpPr>
              <p:spPr bwMode="auto">
                <a:xfrm>
                  <a:off x="839" y="2478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31" name="Freeform 35"/>
                <p:cNvSpPr>
                  <a:spLocks/>
                </p:cNvSpPr>
                <p:nvPr/>
              </p:nvSpPr>
              <p:spPr bwMode="auto">
                <a:xfrm>
                  <a:off x="718" y="2613"/>
                  <a:ext cx="922" cy="273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32" name="Freeform 36"/>
                <p:cNvSpPr>
                  <a:spLocks/>
                </p:cNvSpPr>
                <p:nvPr/>
              </p:nvSpPr>
              <p:spPr bwMode="auto">
                <a:xfrm>
                  <a:off x="839" y="2886"/>
                  <a:ext cx="680" cy="52"/>
                </a:xfrm>
                <a:custGeom>
                  <a:avLst/>
                  <a:gdLst>
                    <a:gd name="T0" fmla="*/ 680 w 680"/>
                    <a:gd name="T1" fmla="*/ 0 h 52"/>
                    <a:gd name="T2" fmla="*/ 317 w 680"/>
                    <a:gd name="T3" fmla="*/ 45 h 52"/>
                    <a:gd name="T4" fmla="*/ 0 w 680"/>
                    <a:gd name="T5" fmla="*/ 45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52">
                      <a:moveTo>
                        <a:pt x="680" y="0"/>
                      </a:moveTo>
                      <a:cubicBezTo>
                        <a:pt x="555" y="19"/>
                        <a:pt x="430" y="38"/>
                        <a:pt x="317" y="45"/>
                      </a:cubicBezTo>
                      <a:cubicBezTo>
                        <a:pt x="204" y="52"/>
                        <a:pt x="102" y="48"/>
                        <a:pt x="0" y="4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33" name="Freeform 37"/>
                <p:cNvSpPr>
                  <a:spLocks/>
                </p:cNvSpPr>
                <p:nvPr/>
              </p:nvSpPr>
              <p:spPr bwMode="auto">
                <a:xfrm>
                  <a:off x="567" y="2931"/>
                  <a:ext cx="272" cy="1"/>
                </a:xfrm>
                <a:custGeom>
                  <a:avLst/>
                  <a:gdLst>
                    <a:gd name="T0" fmla="*/ 272 w 272"/>
                    <a:gd name="T1" fmla="*/ 0 h 1"/>
                    <a:gd name="T2" fmla="*/ 0 w 272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72" h="1">
                      <a:moveTo>
                        <a:pt x="272" y="0"/>
                      </a:moveTo>
                      <a:cubicBezTo>
                        <a:pt x="272" y="0"/>
                        <a:pt x="136" y="0"/>
                        <a:pt x="0" y="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34" name="Line 38"/>
                <p:cNvSpPr>
                  <a:spLocks noChangeShapeType="1"/>
                </p:cNvSpPr>
                <p:nvPr/>
              </p:nvSpPr>
              <p:spPr bwMode="auto">
                <a:xfrm>
                  <a:off x="839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2535" name="Line 39"/>
                <p:cNvSpPr>
                  <a:spLocks noChangeShapeType="1"/>
                </p:cNvSpPr>
                <p:nvPr/>
              </p:nvSpPr>
              <p:spPr bwMode="auto">
                <a:xfrm>
                  <a:off x="1474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2536" name="Oval 40"/>
              <p:cNvSpPr>
                <a:spLocks noChangeArrowheads="1"/>
              </p:cNvSpPr>
              <p:nvPr/>
            </p:nvSpPr>
            <p:spPr bwMode="auto">
              <a:xfrm>
                <a:off x="351" y="3089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2537" name="Oval 41"/>
              <p:cNvSpPr>
                <a:spLocks noChangeArrowheads="1"/>
              </p:cNvSpPr>
              <p:nvPr/>
            </p:nvSpPr>
            <p:spPr bwMode="auto">
              <a:xfrm>
                <a:off x="396" y="2047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5371" name="Group 42"/>
            <p:cNvGrpSpPr>
              <a:grpSpLocks/>
            </p:cNvGrpSpPr>
            <p:nvPr/>
          </p:nvGrpSpPr>
          <p:grpSpPr bwMode="auto">
            <a:xfrm>
              <a:off x="3535" y="1661"/>
              <a:ext cx="408" cy="1724"/>
              <a:chOff x="839" y="1797"/>
              <a:chExt cx="408" cy="1724"/>
            </a:xfrm>
          </p:grpSpPr>
          <p:sp>
            <p:nvSpPr>
              <p:cNvPr id="362539" name="Line 43"/>
              <p:cNvSpPr>
                <a:spLocks noChangeShapeType="1"/>
              </p:cNvSpPr>
              <p:nvPr/>
            </p:nvSpPr>
            <p:spPr bwMode="auto">
              <a:xfrm>
                <a:off x="839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2540" name="Line 44"/>
              <p:cNvSpPr>
                <a:spLocks noChangeShapeType="1"/>
              </p:cNvSpPr>
              <p:nvPr/>
            </p:nvSpPr>
            <p:spPr bwMode="auto">
              <a:xfrm>
                <a:off x="975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2541" name="Line 45"/>
              <p:cNvSpPr>
                <a:spLocks noChangeShapeType="1"/>
              </p:cNvSpPr>
              <p:nvPr/>
            </p:nvSpPr>
            <p:spPr bwMode="auto">
              <a:xfrm>
                <a:off x="1111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2542" name="Line 46"/>
              <p:cNvSpPr>
                <a:spLocks noChangeShapeType="1"/>
              </p:cNvSpPr>
              <p:nvPr/>
            </p:nvSpPr>
            <p:spPr bwMode="auto">
              <a:xfrm>
                <a:off x="1247" y="1797"/>
                <a:ext cx="0" cy="17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5372" name="Text Box 47"/>
            <p:cNvSpPr txBox="1">
              <a:spLocks noChangeArrowheads="1"/>
            </p:cNvSpPr>
            <p:nvPr/>
          </p:nvSpPr>
          <p:spPr bwMode="auto">
            <a:xfrm>
              <a:off x="2880" y="2712"/>
              <a:ext cx="3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</a:t>
              </a: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</a:rPr>
                <a:t>i/</a:t>
              </a:r>
              <a:r>
                <a:rPr lang="cs-CZ" altLang="cs-CZ" sz="1800" b="1">
                  <a:solidFill>
                    <a:srgbClr val="FF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∆t</a:t>
              </a:r>
            </a:p>
          </p:txBody>
        </p:sp>
        <p:sp>
          <p:nvSpPr>
            <p:cNvPr id="362544" name="Line 48"/>
            <p:cNvSpPr>
              <a:spLocks noChangeShapeType="1"/>
            </p:cNvSpPr>
            <p:nvPr/>
          </p:nvSpPr>
          <p:spPr bwMode="auto">
            <a:xfrm>
              <a:off x="3172" y="2931"/>
              <a:ext cx="181" cy="0"/>
            </a:xfrm>
            <a:prstGeom prst="line">
              <a:avLst/>
            </a:prstGeom>
            <a:noFill/>
            <a:ln w="25400">
              <a:solidFill>
                <a:srgbClr val="FF33CC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374" name="Text Box 49"/>
            <p:cNvSpPr txBox="1">
              <a:spLocks noChangeArrowheads="1"/>
            </p:cNvSpPr>
            <p:nvPr/>
          </p:nvSpPr>
          <p:spPr bwMode="auto">
            <a:xfrm>
              <a:off x="3538" y="1397"/>
              <a:ext cx="38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∆</a:t>
              </a:r>
              <a:r>
                <a:rPr lang="cs-CZ" altLang="cs-CZ" sz="1800" b="1">
                  <a:solidFill>
                    <a:srgbClr val="FF0000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/</a:t>
              </a:r>
              <a:r>
                <a:rPr lang="cs-CZ" altLang="cs-CZ" sz="1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∆t</a:t>
              </a:r>
            </a:p>
          </p:txBody>
        </p:sp>
        <p:sp>
          <p:nvSpPr>
            <p:cNvPr id="362546" name="Line 50"/>
            <p:cNvSpPr>
              <a:spLocks noChangeShapeType="1"/>
            </p:cNvSpPr>
            <p:nvPr/>
          </p:nvSpPr>
          <p:spPr bwMode="auto">
            <a:xfrm flipV="1">
              <a:off x="4306" y="2024"/>
              <a:ext cx="0" cy="953"/>
            </a:xfrm>
            <a:prstGeom prst="line">
              <a:avLst/>
            </a:prstGeom>
            <a:noFill/>
            <a:ln w="25400">
              <a:solidFill>
                <a:schemeClr val="tx2">
                  <a:lumMod val="50000"/>
                </a:schemeClr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376" name="Text Box 51"/>
            <p:cNvSpPr txBox="1">
              <a:spLocks noChangeArrowheads="1"/>
            </p:cNvSpPr>
            <p:nvPr/>
          </p:nvSpPr>
          <p:spPr bwMode="auto">
            <a:xfrm>
              <a:off x="4321" y="2431"/>
              <a:ext cx="328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u</a:t>
              </a:r>
              <a:r>
                <a:rPr lang="cs-CZ" altLang="cs-CZ" sz="1800" b="1" baseline="-25000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i</a:t>
              </a:r>
              <a:r>
                <a:rPr lang="en-US" altLang="cs-CZ" sz="18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&gt;</a:t>
              </a:r>
              <a:r>
                <a:rPr lang="cs-CZ" altLang="cs-CZ" sz="18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0</a:t>
              </a:r>
              <a:endParaRPr lang="cs-CZ" altLang="cs-CZ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sp>
        <p:nvSpPr>
          <p:cNvPr id="362553" name="Rectangle 57"/>
          <p:cNvSpPr>
            <a:spLocks noChangeArrowheads="1"/>
          </p:cNvSpPr>
          <p:nvPr/>
        </p:nvSpPr>
        <p:spPr bwMode="auto">
          <a:xfrm>
            <a:off x="323850" y="3716338"/>
            <a:ext cx="849630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Slovní definice: cívka má indukčnost 1H, jestliže se při časové změně 1A za 1 sekundu indukuje </a:t>
            </a:r>
            <a:r>
              <a:rPr lang="cs-CZ" altLang="cs-CZ" sz="2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1V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62554" name="Rectangle 58"/>
          <p:cNvSpPr>
            <a:spLocks noChangeArrowheads="1"/>
          </p:cNvSpPr>
          <p:nvPr/>
        </p:nvSpPr>
        <p:spPr bwMode="auto">
          <a:xfrm>
            <a:off x="250825" y="4724400"/>
            <a:ext cx="84963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 Unicode MS" panose="020B0604020202020204" pitchFamily="34" charset="-128"/>
              </a:rPr>
              <a:t>Vypočítejte vlastní indukčnost cívky bez jádra (N = 2000 závitů). Cívka je dlouhá 5 cm a dutina cívky má rozměry (2 x 2) cm. </a:t>
            </a:r>
          </a:p>
        </p:txBody>
      </p:sp>
      <p:graphicFrame>
        <p:nvGraphicFramePr>
          <p:cNvPr id="362555" name="Object 59"/>
          <p:cNvGraphicFramePr>
            <a:graphicFrameLocks noChangeAspect="1"/>
          </p:cNvGraphicFramePr>
          <p:nvPr/>
        </p:nvGraphicFramePr>
        <p:xfrm>
          <a:off x="322263" y="5876925"/>
          <a:ext cx="48260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4" name="Rovnice" r:id="rId3" imgW="2705100" imgH="457200" progId="Equation.3">
                  <p:embed/>
                </p:oleObj>
              </mc:Choice>
              <mc:Fallback>
                <p:oleObj name="Rovnice" r:id="rId3" imgW="2705100" imgH="457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5876925"/>
                        <a:ext cx="4826000" cy="814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56" name="Object 60"/>
          <p:cNvGraphicFramePr>
            <a:graphicFrameLocks noChangeAspect="1"/>
          </p:cNvGraphicFramePr>
          <p:nvPr/>
        </p:nvGraphicFramePr>
        <p:xfrm>
          <a:off x="5634038" y="5876925"/>
          <a:ext cx="289877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5" name="Rovnice" r:id="rId5" imgW="1625600" imgH="457200" progId="Equation.3">
                  <p:embed/>
                </p:oleObj>
              </mc:Choice>
              <mc:Fallback>
                <p:oleObj name="Rovnice" r:id="rId5" imgW="1625600" imgH="457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038" y="5876925"/>
                        <a:ext cx="2898775" cy="814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3852863" y="2351311"/>
                <a:ext cx="3959497" cy="10014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cs-CZ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f>
                            <m:fPr>
                              <m:ctrlP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863" y="2351311"/>
                <a:ext cx="3959497" cy="10014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2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2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2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2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2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2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2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2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2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88913"/>
            <a:ext cx="4751387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2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3550" name="Rectangle 30"/>
          <p:cNvSpPr>
            <a:spLocks noChangeArrowheads="1"/>
          </p:cNvSpPr>
          <p:nvPr/>
        </p:nvSpPr>
        <p:spPr bwMode="auto">
          <a:xfrm>
            <a:off x="107950" y="1196975"/>
            <a:ext cx="8496300" cy="241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cívky s jádrem je třeba znát sycení jádra (magnetickou indukci nebo relativní </a:t>
            </a:r>
            <a:r>
              <a:rPr lang="cs-CZ" altLang="cs-CZ" sz="2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permeabilitu).   </a:t>
            </a:r>
            <a:endParaRPr lang="cs-CZ" altLang="cs-CZ" sz="20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Vypočítejte vlastní indukčnost cívky (N = 2000 závitů) s jádrem (transformátorové plechy). Střední délka indukční čáry je 26 cm, dutina cívky (průřez jádra) má rozměry (2 x 2) cm. Magnetická indukce je 1, 6 T.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grafu pro B = 1,6 T 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H = 3000 A/m.</a:t>
            </a:r>
          </a:p>
        </p:txBody>
      </p:sp>
      <p:graphicFrame>
        <p:nvGraphicFramePr>
          <p:cNvPr id="36355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575506"/>
              </p:ext>
            </p:extLst>
          </p:nvPr>
        </p:nvGraphicFramePr>
        <p:xfrm>
          <a:off x="3825875" y="3573016"/>
          <a:ext cx="515302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7" name="Rovnice" r:id="rId3" imgW="3048000" imgH="444500" progId="Equation.3">
                  <p:embed/>
                </p:oleObj>
              </mc:Choice>
              <mc:Fallback>
                <p:oleObj name="Rovnice" r:id="rId3" imgW="3048000" imgH="4445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3573016"/>
                        <a:ext cx="5153025" cy="7508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355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800788"/>
              </p:ext>
            </p:extLst>
          </p:nvPr>
        </p:nvGraphicFramePr>
        <p:xfrm>
          <a:off x="107504" y="4323903"/>
          <a:ext cx="30972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8" name="Rovnice" r:id="rId5" imgW="1854200" imgH="457200" progId="Equation.3">
                  <p:embed/>
                </p:oleObj>
              </mc:Choice>
              <mc:Fallback>
                <p:oleObj name="Rovnice" r:id="rId5" imgW="1854200" imgH="4572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323903"/>
                        <a:ext cx="3097212" cy="762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355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59367"/>
              </p:ext>
            </p:extLst>
          </p:nvPr>
        </p:nvGraphicFramePr>
        <p:xfrm>
          <a:off x="107504" y="3573016"/>
          <a:ext cx="3646487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9" name="Rovnice" r:id="rId7" imgW="2044700" imgH="393700" progId="Equation.3">
                  <p:embed/>
                </p:oleObj>
              </mc:Choice>
              <mc:Fallback>
                <p:oleObj name="Rovnice" r:id="rId7" imgW="2044700" imgH="3937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573016"/>
                        <a:ext cx="3646487" cy="700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118051" y="5301208"/>
            <a:ext cx="8496300" cy="1540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Vypočítejte vlastní indukčnost prstencové cívky bez jádra. Vnitřní průměr je 40 mm a vnější průměr je 60 mm. Cívka má 2000 závitů.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Vypočítejte vlastní indukčnost cívky (550 závitů) jádrem, střední délka indukční čáry je 20 cm a průřez jádra je 16 cm</a:t>
            </a:r>
            <a:r>
              <a:rPr lang="cs-CZ" altLang="cs-CZ" sz="1800" b="1" baseline="30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Relativní permeabilita je 200, proud cívkou 2A.</a:t>
            </a:r>
            <a:endParaRPr lang="cs-CZ" altLang="cs-CZ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3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35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35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3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3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3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3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69963" y="188913"/>
            <a:ext cx="6697662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Vzájemná indukčnost – M (H)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4547" name="Rectangle 3"/>
          <p:cNvSpPr>
            <a:spLocks noChangeArrowheads="1"/>
          </p:cNvSpPr>
          <p:nvPr/>
        </p:nvSpPr>
        <p:spPr bwMode="auto">
          <a:xfrm>
            <a:off x="2700338" y="3409950"/>
            <a:ext cx="6192837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vytvoří se na druhé cívce magnetické pole ?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bude se na druhé cívce indukovat napětí ?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64572" name="Rectangle 28"/>
          <p:cNvSpPr>
            <a:spLocks noChangeArrowheads="1"/>
          </p:cNvSpPr>
          <p:nvPr/>
        </p:nvSpPr>
        <p:spPr bwMode="auto">
          <a:xfrm>
            <a:off x="2700338" y="981075"/>
            <a:ext cx="6192837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Vzájemná indukčnost vyjadřuje vazbu více cívek, které se vzájemně ovlivňují. Pro rozbor uvažujeme 2 cívky (N</a:t>
            </a:r>
            <a:r>
              <a:rPr lang="cs-CZ" altLang="cs-CZ" sz="2000" b="1" baseline="-25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</a:t>
            </a:r>
            <a:r>
              <a:rPr lang="cs-CZ" altLang="cs-CZ" sz="2000" b="1" baseline="-25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První cívkou prochází časově proměnný proud ∆i/∆t a sledujeme poměry na druhé cívce.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Předpokládáme, že přes obě cívky bude procházet stejný indukční tok.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64597" name="Text Box 53"/>
          <p:cNvSpPr txBox="1">
            <a:spLocks noChangeAspect="1" noChangeArrowheads="1"/>
          </p:cNvSpPr>
          <p:nvPr/>
        </p:nvSpPr>
        <p:spPr bwMode="auto">
          <a:xfrm>
            <a:off x="250825" y="4149725"/>
            <a:ext cx="3429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1600" b="1" baseline="-25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cs-CZ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0</a:t>
            </a:r>
            <a:endParaRPr lang="cs-CZ" altLang="cs-CZ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64601" name="Rectangle 57"/>
          <p:cNvSpPr>
            <a:spLocks noChangeArrowheads="1"/>
          </p:cNvSpPr>
          <p:nvPr/>
        </p:nvSpPr>
        <p:spPr bwMode="auto">
          <a:xfrm>
            <a:off x="2411413" y="5013325"/>
            <a:ext cx="6553200" cy="1180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Čím je tvořeno magnetomotorické napětí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baseline="-25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vytvořeno proudem </a:t>
            </a:r>
            <a:r>
              <a:rPr lang="cs-CZ" altLang="cs-CZ" sz="2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cívky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Uvažujeme magnetický 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odpor </a:t>
            </a:r>
            <a:r>
              <a:rPr lang="cs-CZ" altLang="cs-CZ" sz="2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obě cívky Rm</a:t>
            </a:r>
            <a:r>
              <a:rPr lang="cs-CZ" altLang="cs-CZ" sz="2000" b="1" baseline="-25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grpSp>
        <p:nvGrpSpPr>
          <p:cNvPr id="364608" name="Group 64"/>
          <p:cNvGrpSpPr>
            <a:grpSpLocks/>
          </p:cNvGrpSpPr>
          <p:nvPr/>
        </p:nvGrpSpPr>
        <p:grpSpPr bwMode="auto">
          <a:xfrm>
            <a:off x="250825" y="849313"/>
            <a:ext cx="2143125" cy="4667250"/>
            <a:chOff x="158" y="535"/>
            <a:chExt cx="1350" cy="2940"/>
          </a:xfrm>
        </p:grpSpPr>
        <p:grpSp>
          <p:nvGrpSpPr>
            <p:cNvPr id="17417" name="Group 4"/>
            <p:cNvGrpSpPr>
              <a:grpSpLocks noChangeAspect="1"/>
            </p:cNvGrpSpPr>
            <p:nvPr/>
          </p:nvGrpSpPr>
          <p:grpSpPr bwMode="auto">
            <a:xfrm>
              <a:off x="351" y="962"/>
              <a:ext cx="934" cy="1198"/>
              <a:chOff x="351" y="1933"/>
              <a:chExt cx="1168" cy="1497"/>
            </a:xfrm>
          </p:grpSpPr>
          <p:grpSp>
            <p:nvGrpSpPr>
              <p:cNvPr id="17441" name="Group 5"/>
              <p:cNvGrpSpPr>
                <a:grpSpLocks noChangeAspect="1"/>
              </p:cNvGrpSpPr>
              <p:nvPr/>
            </p:nvGrpSpPr>
            <p:grpSpPr bwMode="auto">
              <a:xfrm>
                <a:off x="446" y="1933"/>
                <a:ext cx="1073" cy="1497"/>
                <a:chOff x="567" y="1729"/>
                <a:chExt cx="1073" cy="1497"/>
              </a:xfrm>
            </p:grpSpPr>
            <p:sp>
              <p:nvSpPr>
                <p:cNvPr id="364550" name="Freeform 6"/>
                <p:cNvSpPr>
                  <a:spLocks noChangeAspect="1"/>
                </p:cNvSpPr>
                <p:nvPr/>
              </p:nvSpPr>
              <p:spPr bwMode="auto">
                <a:xfrm>
                  <a:off x="838" y="2069"/>
                  <a:ext cx="679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1" name="Freeform 7"/>
                <p:cNvSpPr>
                  <a:spLocks noChangeAspect="1"/>
                </p:cNvSpPr>
                <p:nvPr/>
              </p:nvSpPr>
              <p:spPr bwMode="auto">
                <a:xfrm>
                  <a:off x="612" y="1884"/>
                  <a:ext cx="1023" cy="185"/>
                </a:xfrm>
                <a:custGeom>
                  <a:avLst/>
                  <a:gdLst>
                    <a:gd name="T0" fmla="*/ 0 w 1023"/>
                    <a:gd name="T1" fmla="*/ 4 h 185"/>
                    <a:gd name="T2" fmla="*/ 227 w 1023"/>
                    <a:gd name="T3" fmla="*/ 4 h 185"/>
                    <a:gd name="T4" fmla="*/ 552 w 1023"/>
                    <a:gd name="T5" fmla="*/ 26 h 185"/>
                    <a:gd name="T6" fmla="*/ 953 w 1023"/>
                    <a:gd name="T7" fmla="*/ 95 h 185"/>
                    <a:gd name="T8" fmla="*/ 969 w 1023"/>
                    <a:gd name="T9" fmla="*/ 161 h 185"/>
                    <a:gd name="T10" fmla="*/ 907 w 1023"/>
                    <a:gd name="T11" fmla="*/ 185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3" h="185">
                      <a:moveTo>
                        <a:pt x="0" y="4"/>
                      </a:moveTo>
                      <a:cubicBezTo>
                        <a:pt x="68" y="4"/>
                        <a:pt x="135" y="0"/>
                        <a:pt x="227" y="4"/>
                      </a:cubicBezTo>
                      <a:cubicBezTo>
                        <a:pt x="319" y="8"/>
                        <a:pt x="431" y="11"/>
                        <a:pt x="552" y="26"/>
                      </a:cubicBezTo>
                      <a:cubicBezTo>
                        <a:pt x="673" y="41"/>
                        <a:pt x="883" y="72"/>
                        <a:pt x="953" y="95"/>
                      </a:cubicBezTo>
                      <a:cubicBezTo>
                        <a:pt x="1023" y="118"/>
                        <a:pt x="977" y="146"/>
                        <a:pt x="969" y="161"/>
                      </a:cubicBezTo>
                      <a:cubicBezTo>
                        <a:pt x="961" y="176"/>
                        <a:pt x="920" y="180"/>
                        <a:pt x="907" y="18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2" name="Freeform 8"/>
                <p:cNvSpPr>
                  <a:spLocks noChangeAspect="1"/>
                </p:cNvSpPr>
                <p:nvPr/>
              </p:nvSpPr>
              <p:spPr bwMode="auto">
                <a:xfrm>
                  <a:off x="718" y="2205"/>
                  <a:ext cx="922" cy="272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3" name="Freeform 9"/>
                <p:cNvSpPr>
                  <a:spLocks noChangeAspect="1"/>
                </p:cNvSpPr>
                <p:nvPr/>
              </p:nvSpPr>
              <p:spPr bwMode="auto">
                <a:xfrm>
                  <a:off x="838" y="2477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4" name="Freeform 10"/>
                <p:cNvSpPr>
                  <a:spLocks noChangeAspect="1"/>
                </p:cNvSpPr>
                <p:nvPr/>
              </p:nvSpPr>
              <p:spPr bwMode="auto">
                <a:xfrm>
                  <a:off x="718" y="2612"/>
                  <a:ext cx="922" cy="274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5" name="Freeform 11"/>
                <p:cNvSpPr>
                  <a:spLocks noChangeAspect="1"/>
                </p:cNvSpPr>
                <p:nvPr/>
              </p:nvSpPr>
              <p:spPr bwMode="auto">
                <a:xfrm>
                  <a:off x="838" y="2886"/>
                  <a:ext cx="680" cy="52"/>
                </a:xfrm>
                <a:custGeom>
                  <a:avLst/>
                  <a:gdLst>
                    <a:gd name="T0" fmla="*/ 680 w 680"/>
                    <a:gd name="T1" fmla="*/ 0 h 52"/>
                    <a:gd name="T2" fmla="*/ 317 w 680"/>
                    <a:gd name="T3" fmla="*/ 45 h 52"/>
                    <a:gd name="T4" fmla="*/ 0 w 680"/>
                    <a:gd name="T5" fmla="*/ 45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52">
                      <a:moveTo>
                        <a:pt x="680" y="0"/>
                      </a:moveTo>
                      <a:cubicBezTo>
                        <a:pt x="555" y="19"/>
                        <a:pt x="430" y="38"/>
                        <a:pt x="317" y="45"/>
                      </a:cubicBezTo>
                      <a:cubicBezTo>
                        <a:pt x="204" y="52"/>
                        <a:pt x="102" y="48"/>
                        <a:pt x="0" y="4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6" name="Freeform 12"/>
                <p:cNvSpPr>
                  <a:spLocks noChangeAspect="1"/>
                </p:cNvSpPr>
                <p:nvPr/>
              </p:nvSpPr>
              <p:spPr bwMode="auto">
                <a:xfrm>
                  <a:off x="567" y="2931"/>
                  <a:ext cx="271" cy="1"/>
                </a:xfrm>
                <a:custGeom>
                  <a:avLst/>
                  <a:gdLst>
                    <a:gd name="T0" fmla="*/ 272 w 272"/>
                    <a:gd name="T1" fmla="*/ 0 h 1"/>
                    <a:gd name="T2" fmla="*/ 0 w 272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72" h="1">
                      <a:moveTo>
                        <a:pt x="272" y="0"/>
                      </a:moveTo>
                      <a:cubicBezTo>
                        <a:pt x="272" y="0"/>
                        <a:pt x="136" y="0"/>
                        <a:pt x="0" y="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7" name="Line 13"/>
                <p:cNvSpPr>
                  <a:spLocks noChangeAspect="1" noChangeShapeType="1"/>
                </p:cNvSpPr>
                <p:nvPr/>
              </p:nvSpPr>
              <p:spPr bwMode="auto">
                <a:xfrm>
                  <a:off x="838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58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1474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4559" name="Oval 15"/>
              <p:cNvSpPr>
                <a:spLocks noChangeAspect="1" noChangeArrowheads="1"/>
              </p:cNvSpPr>
              <p:nvPr/>
            </p:nvSpPr>
            <p:spPr bwMode="auto">
              <a:xfrm>
                <a:off x="351" y="3089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4560" name="Oval 16"/>
              <p:cNvSpPr>
                <a:spLocks noChangeAspect="1" noChangeArrowheads="1"/>
              </p:cNvSpPr>
              <p:nvPr/>
            </p:nvSpPr>
            <p:spPr bwMode="auto">
              <a:xfrm>
                <a:off x="396" y="2047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64562" name="Line 18"/>
            <p:cNvSpPr>
              <a:spLocks noChangeAspect="1" noChangeShapeType="1"/>
            </p:cNvSpPr>
            <p:nvPr/>
          </p:nvSpPr>
          <p:spPr bwMode="auto">
            <a:xfrm>
              <a:off x="740" y="826"/>
              <a:ext cx="0" cy="264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4563" name="Line 19"/>
            <p:cNvSpPr>
              <a:spLocks noChangeAspect="1" noChangeShapeType="1"/>
            </p:cNvSpPr>
            <p:nvPr/>
          </p:nvSpPr>
          <p:spPr bwMode="auto">
            <a:xfrm>
              <a:off x="849" y="826"/>
              <a:ext cx="0" cy="264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4564" name="Line 20"/>
            <p:cNvSpPr>
              <a:spLocks noChangeAspect="1" noChangeShapeType="1"/>
            </p:cNvSpPr>
            <p:nvPr/>
          </p:nvSpPr>
          <p:spPr bwMode="auto">
            <a:xfrm>
              <a:off x="957" y="826"/>
              <a:ext cx="0" cy="264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4565" name="Line 21"/>
            <p:cNvSpPr>
              <a:spLocks noChangeAspect="1" noChangeShapeType="1"/>
            </p:cNvSpPr>
            <p:nvPr/>
          </p:nvSpPr>
          <p:spPr bwMode="auto">
            <a:xfrm>
              <a:off x="1066" y="826"/>
              <a:ext cx="0" cy="264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4568" name="Line 24"/>
            <p:cNvSpPr>
              <a:spLocks noChangeAspect="1" noChangeShapeType="1"/>
            </p:cNvSpPr>
            <p:nvPr/>
          </p:nvSpPr>
          <p:spPr bwMode="auto">
            <a:xfrm>
              <a:off x="476" y="1967"/>
              <a:ext cx="145" cy="1"/>
            </a:xfrm>
            <a:prstGeom prst="line">
              <a:avLst/>
            </a:prstGeom>
            <a:noFill/>
            <a:ln w="25400">
              <a:solidFill>
                <a:schemeClr val="tx2">
                  <a:lumMod val="50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7423" name="Group 30"/>
            <p:cNvGrpSpPr>
              <a:grpSpLocks noChangeAspect="1"/>
            </p:cNvGrpSpPr>
            <p:nvPr/>
          </p:nvGrpSpPr>
          <p:grpSpPr bwMode="auto">
            <a:xfrm>
              <a:off x="358" y="2160"/>
              <a:ext cx="934" cy="1198"/>
              <a:chOff x="351" y="1933"/>
              <a:chExt cx="1168" cy="1497"/>
            </a:xfrm>
          </p:grpSpPr>
          <p:grpSp>
            <p:nvGrpSpPr>
              <p:cNvPr id="17429" name="Group 31"/>
              <p:cNvGrpSpPr>
                <a:grpSpLocks noChangeAspect="1"/>
              </p:cNvGrpSpPr>
              <p:nvPr/>
            </p:nvGrpSpPr>
            <p:grpSpPr bwMode="auto">
              <a:xfrm>
                <a:off x="446" y="1933"/>
                <a:ext cx="1073" cy="1497"/>
                <a:chOff x="567" y="1729"/>
                <a:chExt cx="1073" cy="1497"/>
              </a:xfrm>
            </p:grpSpPr>
            <p:sp>
              <p:nvSpPr>
                <p:cNvPr id="364576" name="Freeform 32"/>
                <p:cNvSpPr>
                  <a:spLocks noChangeAspect="1"/>
                </p:cNvSpPr>
                <p:nvPr/>
              </p:nvSpPr>
              <p:spPr bwMode="auto">
                <a:xfrm>
                  <a:off x="838" y="2069"/>
                  <a:ext cx="679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77" name="Freeform 33"/>
                <p:cNvSpPr>
                  <a:spLocks noChangeAspect="1"/>
                </p:cNvSpPr>
                <p:nvPr/>
              </p:nvSpPr>
              <p:spPr bwMode="auto">
                <a:xfrm>
                  <a:off x="612" y="1884"/>
                  <a:ext cx="1023" cy="185"/>
                </a:xfrm>
                <a:custGeom>
                  <a:avLst/>
                  <a:gdLst>
                    <a:gd name="T0" fmla="*/ 0 w 1023"/>
                    <a:gd name="T1" fmla="*/ 4 h 185"/>
                    <a:gd name="T2" fmla="*/ 227 w 1023"/>
                    <a:gd name="T3" fmla="*/ 4 h 185"/>
                    <a:gd name="T4" fmla="*/ 552 w 1023"/>
                    <a:gd name="T5" fmla="*/ 26 h 185"/>
                    <a:gd name="T6" fmla="*/ 953 w 1023"/>
                    <a:gd name="T7" fmla="*/ 95 h 185"/>
                    <a:gd name="T8" fmla="*/ 969 w 1023"/>
                    <a:gd name="T9" fmla="*/ 161 h 185"/>
                    <a:gd name="T10" fmla="*/ 907 w 1023"/>
                    <a:gd name="T11" fmla="*/ 185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3" h="185">
                      <a:moveTo>
                        <a:pt x="0" y="4"/>
                      </a:moveTo>
                      <a:cubicBezTo>
                        <a:pt x="68" y="4"/>
                        <a:pt x="135" y="0"/>
                        <a:pt x="227" y="4"/>
                      </a:cubicBezTo>
                      <a:cubicBezTo>
                        <a:pt x="319" y="8"/>
                        <a:pt x="431" y="11"/>
                        <a:pt x="552" y="26"/>
                      </a:cubicBezTo>
                      <a:cubicBezTo>
                        <a:pt x="673" y="41"/>
                        <a:pt x="883" y="72"/>
                        <a:pt x="953" y="95"/>
                      </a:cubicBezTo>
                      <a:cubicBezTo>
                        <a:pt x="1023" y="118"/>
                        <a:pt x="977" y="146"/>
                        <a:pt x="969" y="161"/>
                      </a:cubicBezTo>
                      <a:cubicBezTo>
                        <a:pt x="961" y="176"/>
                        <a:pt x="920" y="180"/>
                        <a:pt x="907" y="18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78" name="Freeform 34"/>
                <p:cNvSpPr>
                  <a:spLocks noChangeAspect="1"/>
                </p:cNvSpPr>
                <p:nvPr/>
              </p:nvSpPr>
              <p:spPr bwMode="auto">
                <a:xfrm>
                  <a:off x="718" y="2205"/>
                  <a:ext cx="922" cy="272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79" name="Freeform 35"/>
                <p:cNvSpPr>
                  <a:spLocks noChangeAspect="1"/>
                </p:cNvSpPr>
                <p:nvPr/>
              </p:nvSpPr>
              <p:spPr bwMode="auto">
                <a:xfrm>
                  <a:off x="838" y="2477"/>
                  <a:ext cx="680" cy="136"/>
                </a:xfrm>
                <a:custGeom>
                  <a:avLst/>
                  <a:gdLst>
                    <a:gd name="T0" fmla="*/ 680 w 680"/>
                    <a:gd name="T1" fmla="*/ 0 h 136"/>
                    <a:gd name="T2" fmla="*/ 317 w 680"/>
                    <a:gd name="T3" fmla="*/ 46 h 136"/>
                    <a:gd name="T4" fmla="*/ 0 w 680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136">
                      <a:moveTo>
                        <a:pt x="680" y="0"/>
                      </a:moveTo>
                      <a:cubicBezTo>
                        <a:pt x="555" y="11"/>
                        <a:pt x="430" y="23"/>
                        <a:pt x="317" y="46"/>
                      </a:cubicBezTo>
                      <a:cubicBezTo>
                        <a:pt x="204" y="69"/>
                        <a:pt x="102" y="102"/>
                        <a:pt x="0" y="13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80" name="Freeform 36"/>
                <p:cNvSpPr>
                  <a:spLocks noChangeAspect="1"/>
                </p:cNvSpPr>
                <p:nvPr/>
              </p:nvSpPr>
              <p:spPr bwMode="auto">
                <a:xfrm>
                  <a:off x="718" y="2612"/>
                  <a:ext cx="922" cy="274"/>
                </a:xfrm>
                <a:custGeom>
                  <a:avLst/>
                  <a:gdLst>
                    <a:gd name="T0" fmla="*/ 117 w 922"/>
                    <a:gd name="T1" fmla="*/ 0 h 273"/>
                    <a:gd name="T2" fmla="*/ 26 w 922"/>
                    <a:gd name="T3" fmla="*/ 46 h 273"/>
                    <a:gd name="T4" fmla="*/ 71 w 922"/>
                    <a:gd name="T5" fmla="*/ 91 h 273"/>
                    <a:gd name="T6" fmla="*/ 454 w 922"/>
                    <a:gd name="T7" fmla="*/ 152 h 273"/>
                    <a:gd name="T8" fmla="*/ 865 w 922"/>
                    <a:gd name="T9" fmla="*/ 199 h 273"/>
                    <a:gd name="T10" fmla="*/ 797 w 922"/>
                    <a:gd name="T11" fmla="*/ 273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2" h="273">
                      <a:moveTo>
                        <a:pt x="117" y="0"/>
                      </a:moveTo>
                      <a:cubicBezTo>
                        <a:pt x="75" y="15"/>
                        <a:pt x="34" y="31"/>
                        <a:pt x="26" y="46"/>
                      </a:cubicBezTo>
                      <a:cubicBezTo>
                        <a:pt x="18" y="61"/>
                        <a:pt x="0" y="73"/>
                        <a:pt x="71" y="91"/>
                      </a:cubicBezTo>
                      <a:cubicBezTo>
                        <a:pt x="142" y="109"/>
                        <a:pt x="322" y="134"/>
                        <a:pt x="454" y="152"/>
                      </a:cubicBezTo>
                      <a:cubicBezTo>
                        <a:pt x="586" y="170"/>
                        <a:pt x="808" y="179"/>
                        <a:pt x="865" y="199"/>
                      </a:cubicBezTo>
                      <a:cubicBezTo>
                        <a:pt x="922" y="219"/>
                        <a:pt x="808" y="261"/>
                        <a:pt x="797" y="273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81" name="Freeform 37"/>
                <p:cNvSpPr>
                  <a:spLocks noChangeAspect="1"/>
                </p:cNvSpPr>
                <p:nvPr/>
              </p:nvSpPr>
              <p:spPr bwMode="auto">
                <a:xfrm>
                  <a:off x="838" y="2886"/>
                  <a:ext cx="680" cy="52"/>
                </a:xfrm>
                <a:custGeom>
                  <a:avLst/>
                  <a:gdLst>
                    <a:gd name="T0" fmla="*/ 680 w 680"/>
                    <a:gd name="T1" fmla="*/ 0 h 52"/>
                    <a:gd name="T2" fmla="*/ 317 w 680"/>
                    <a:gd name="T3" fmla="*/ 45 h 52"/>
                    <a:gd name="T4" fmla="*/ 0 w 680"/>
                    <a:gd name="T5" fmla="*/ 45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80" h="52">
                      <a:moveTo>
                        <a:pt x="680" y="0"/>
                      </a:moveTo>
                      <a:cubicBezTo>
                        <a:pt x="555" y="19"/>
                        <a:pt x="430" y="38"/>
                        <a:pt x="317" y="45"/>
                      </a:cubicBezTo>
                      <a:cubicBezTo>
                        <a:pt x="204" y="52"/>
                        <a:pt x="102" y="48"/>
                        <a:pt x="0" y="4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dash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82" name="Freeform 38"/>
                <p:cNvSpPr>
                  <a:spLocks noChangeAspect="1"/>
                </p:cNvSpPr>
                <p:nvPr/>
              </p:nvSpPr>
              <p:spPr bwMode="auto">
                <a:xfrm>
                  <a:off x="567" y="2931"/>
                  <a:ext cx="271" cy="1"/>
                </a:xfrm>
                <a:custGeom>
                  <a:avLst/>
                  <a:gdLst>
                    <a:gd name="T0" fmla="*/ 272 w 272"/>
                    <a:gd name="T1" fmla="*/ 0 h 1"/>
                    <a:gd name="T2" fmla="*/ 0 w 272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72" h="1">
                      <a:moveTo>
                        <a:pt x="272" y="0"/>
                      </a:moveTo>
                      <a:cubicBezTo>
                        <a:pt x="272" y="0"/>
                        <a:pt x="136" y="0"/>
                        <a:pt x="0" y="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bg2"/>
                  </a:solidFill>
                  <a:prstDash val="solid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83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838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4584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1474" y="1729"/>
                  <a:ext cx="0" cy="1497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prstDash val="sysDot"/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4585" name="Oval 41"/>
              <p:cNvSpPr>
                <a:spLocks noChangeAspect="1" noChangeArrowheads="1"/>
              </p:cNvSpPr>
              <p:nvPr/>
            </p:nvSpPr>
            <p:spPr bwMode="auto">
              <a:xfrm>
                <a:off x="351" y="3089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4586" name="Oval 42"/>
              <p:cNvSpPr>
                <a:spLocks noChangeAspect="1" noChangeArrowheads="1"/>
              </p:cNvSpPr>
              <p:nvPr/>
            </p:nvSpPr>
            <p:spPr bwMode="auto">
              <a:xfrm>
                <a:off x="396" y="2047"/>
                <a:ext cx="91" cy="91"/>
              </a:xfrm>
              <a:prstGeom prst="ellipse">
                <a:avLst/>
              </a:prstGeom>
              <a:noFill/>
              <a:ln w="254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7424" name="Text Box 54"/>
            <p:cNvSpPr txBox="1">
              <a:spLocks noChangeAspect="1" noChangeArrowheads="1"/>
            </p:cNvSpPr>
            <p:nvPr/>
          </p:nvSpPr>
          <p:spPr bwMode="auto">
            <a:xfrm>
              <a:off x="1292" y="1389"/>
              <a:ext cx="21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N</a:t>
              </a:r>
              <a:r>
                <a:rPr lang="cs-CZ" altLang="cs-CZ" sz="1600" b="1" baseline="-25000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1</a:t>
              </a:r>
              <a:endParaRPr lang="cs-CZ" altLang="cs-CZ" sz="1600" b="1" baseline="-25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7425" name="Text Box 55"/>
            <p:cNvSpPr txBox="1">
              <a:spLocks noChangeAspect="1" noChangeArrowheads="1"/>
            </p:cNvSpPr>
            <p:nvPr/>
          </p:nvSpPr>
          <p:spPr bwMode="auto">
            <a:xfrm>
              <a:off x="1292" y="2614"/>
              <a:ext cx="21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N</a:t>
              </a:r>
              <a:r>
                <a:rPr lang="cs-CZ" altLang="cs-CZ" sz="1600" b="1" baseline="-25000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2</a:t>
              </a:r>
              <a:endParaRPr lang="cs-CZ" altLang="cs-CZ" sz="1600" b="1" baseline="-25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364600" name="Line 56"/>
            <p:cNvSpPr>
              <a:spLocks noChangeShapeType="1"/>
            </p:cNvSpPr>
            <p:nvPr/>
          </p:nvSpPr>
          <p:spPr bwMode="auto">
            <a:xfrm rot="10800000">
              <a:off x="385" y="2387"/>
              <a:ext cx="0" cy="635"/>
            </a:xfrm>
            <a:prstGeom prst="line">
              <a:avLst/>
            </a:prstGeom>
            <a:noFill/>
            <a:ln w="12700">
              <a:solidFill>
                <a:schemeClr val="tx2">
                  <a:lumMod val="50000"/>
                </a:schemeClr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27" name="Text Box 60"/>
            <p:cNvSpPr txBox="1">
              <a:spLocks noChangeArrowheads="1"/>
            </p:cNvSpPr>
            <p:nvPr/>
          </p:nvSpPr>
          <p:spPr bwMode="auto">
            <a:xfrm>
              <a:off x="158" y="1941"/>
              <a:ext cx="3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</a:t>
              </a:r>
              <a:r>
                <a:rPr lang="cs-CZ" altLang="cs-CZ" sz="18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</a:rPr>
                <a:t>i/</a:t>
              </a:r>
              <a:r>
                <a:rPr lang="cs-CZ" altLang="cs-CZ" sz="18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∆t</a:t>
              </a:r>
            </a:p>
          </p:txBody>
        </p:sp>
        <p:sp>
          <p:nvSpPr>
            <p:cNvPr id="17428" name="Text Box 61"/>
            <p:cNvSpPr txBox="1">
              <a:spLocks noChangeArrowheads="1"/>
            </p:cNvSpPr>
            <p:nvPr/>
          </p:nvSpPr>
          <p:spPr bwMode="auto">
            <a:xfrm>
              <a:off x="726" y="535"/>
              <a:ext cx="38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∆</a:t>
              </a:r>
              <a:r>
                <a:rPr lang="cs-CZ" altLang="cs-CZ" sz="1800" b="1" dirty="0">
                  <a:solidFill>
                    <a:srgbClr val="FF0000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/</a:t>
              </a:r>
              <a:r>
                <a:rPr lang="cs-CZ" altLang="cs-CZ" sz="1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∆t</a:t>
              </a:r>
            </a:p>
          </p:txBody>
        </p:sp>
      </p:grpSp>
      <p:sp>
        <p:nvSpPr>
          <p:cNvPr id="364606" name="Rectangle 62"/>
          <p:cNvSpPr>
            <a:spLocks noChangeArrowheads="1"/>
          </p:cNvSpPr>
          <p:nvPr/>
        </p:nvSpPr>
        <p:spPr bwMode="auto">
          <a:xfrm>
            <a:off x="2698750" y="4076700"/>
            <a:ext cx="6121400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	ano, ∆i/∆t </a:t>
            </a: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∆/∆t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ano, dochází k časové změně indukčního toku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4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4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4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4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4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4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4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4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4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6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6" grpId="0"/>
      <p:bldP spid="3645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69963" y="188913"/>
            <a:ext cx="6697662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Vzájemná indukčnost – M (H)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2987675" y="1090613"/>
            <a:ext cx="40322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 indukovaného napětí na druhé cívce: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65613" name="Group 45"/>
          <p:cNvGrpSpPr>
            <a:grpSpLocks/>
          </p:cNvGrpSpPr>
          <p:nvPr/>
        </p:nvGrpSpPr>
        <p:grpSpPr bwMode="auto">
          <a:xfrm>
            <a:off x="250825" y="1066800"/>
            <a:ext cx="2143125" cy="4667250"/>
            <a:chOff x="158" y="535"/>
            <a:chExt cx="1350" cy="2940"/>
          </a:xfrm>
        </p:grpSpPr>
        <p:sp>
          <p:nvSpPr>
            <p:cNvPr id="18445" name="Text Box 5"/>
            <p:cNvSpPr txBox="1">
              <a:spLocks noChangeAspect="1" noChangeArrowheads="1"/>
            </p:cNvSpPr>
            <p:nvPr/>
          </p:nvSpPr>
          <p:spPr bwMode="auto">
            <a:xfrm>
              <a:off x="158" y="2614"/>
              <a:ext cx="21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u</a:t>
              </a:r>
              <a:r>
                <a:rPr lang="en-US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&gt;</a:t>
              </a:r>
              <a:r>
                <a:rPr lang="cs-CZ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0</a:t>
              </a:r>
              <a:endParaRPr lang="cs-CZ" altLang="cs-CZ" sz="1600"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grpSp>
          <p:nvGrpSpPr>
            <p:cNvPr id="18446" name="Group 7"/>
            <p:cNvGrpSpPr>
              <a:grpSpLocks/>
            </p:cNvGrpSpPr>
            <p:nvPr/>
          </p:nvGrpSpPr>
          <p:grpSpPr bwMode="auto">
            <a:xfrm>
              <a:off x="158" y="535"/>
              <a:ext cx="1350" cy="2940"/>
              <a:chOff x="158" y="535"/>
              <a:chExt cx="1350" cy="2940"/>
            </a:xfrm>
          </p:grpSpPr>
          <p:grpSp>
            <p:nvGrpSpPr>
              <p:cNvPr id="18447" name="Group 8"/>
              <p:cNvGrpSpPr>
                <a:grpSpLocks noChangeAspect="1"/>
              </p:cNvGrpSpPr>
              <p:nvPr/>
            </p:nvGrpSpPr>
            <p:grpSpPr bwMode="auto">
              <a:xfrm>
                <a:off x="351" y="962"/>
                <a:ext cx="934" cy="1198"/>
                <a:chOff x="351" y="1933"/>
                <a:chExt cx="1168" cy="1497"/>
              </a:xfrm>
            </p:grpSpPr>
            <p:grpSp>
              <p:nvGrpSpPr>
                <p:cNvPr id="1847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446" y="1933"/>
                  <a:ext cx="1073" cy="1497"/>
                  <a:chOff x="567" y="1729"/>
                  <a:chExt cx="1073" cy="1497"/>
                </a:xfrm>
              </p:grpSpPr>
              <p:sp>
                <p:nvSpPr>
                  <p:cNvPr id="365578" name="Freeform 10"/>
                  <p:cNvSpPr>
                    <a:spLocks noChangeAspect="1"/>
                  </p:cNvSpPr>
                  <p:nvPr/>
                </p:nvSpPr>
                <p:spPr bwMode="auto">
                  <a:xfrm>
                    <a:off x="838" y="2069"/>
                    <a:ext cx="679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79" name="Freeform 11"/>
                  <p:cNvSpPr>
                    <a:spLocks noChangeAspect="1"/>
                  </p:cNvSpPr>
                  <p:nvPr/>
                </p:nvSpPr>
                <p:spPr bwMode="auto">
                  <a:xfrm>
                    <a:off x="612" y="1884"/>
                    <a:ext cx="1023" cy="185"/>
                  </a:xfrm>
                  <a:custGeom>
                    <a:avLst/>
                    <a:gdLst>
                      <a:gd name="T0" fmla="*/ 0 w 1023"/>
                      <a:gd name="T1" fmla="*/ 4 h 185"/>
                      <a:gd name="T2" fmla="*/ 227 w 1023"/>
                      <a:gd name="T3" fmla="*/ 4 h 185"/>
                      <a:gd name="T4" fmla="*/ 552 w 1023"/>
                      <a:gd name="T5" fmla="*/ 26 h 185"/>
                      <a:gd name="T6" fmla="*/ 953 w 1023"/>
                      <a:gd name="T7" fmla="*/ 95 h 185"/>
                      <a:gd name="T8" fmla="*/ 969 w 1023"/>
                      <a:gd name="T9" fmla="*/ 161 h 185"/>
                      <a:gd name="T10" fmla="*/ 907 w 1023"/>
                      <a:gd name="T11" fmla="*/ 18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23" h="185">
                        <a:moveTo>
                          <a:pt x="0" y="4"/>
                        </a:moveTo>
                        <a:cubicBezTo>
                          <a:pt x="68" y="4"/>
                          <a:pt x="135" y="0"/>
                          <a:pt x="227" y="4"/>
                        </a:cubicBezTo>
                        <a:cubicBezTo>
                          <a:pt x="319" y="8"/>
                          <a:pt x="431" y="11"/>
                          <a:pt x="552" y="26"/>
                        </a:cubicBezTo>
                        <a:cubicBezTo>
                          <a:pt x="673" y="41"/>
                          <a:pt x="883" y="72"/>
                          <a:pt x="953" y="95"/>
                        </a:cubicBezTo>
                        <a:cubicBezTo>
                          <a:pt x="1023" y="118"/>
                          <a:pt x="977" y="146"/>
                          <a:pt x="969" y="161"/>
                        </a:cubicBezTo>
                        <a:cubicBezTo>
                          <a:pt x="961" y="176"/>
                          <a:pt x="920" y="180"/>
                          <a:pt x="907" y="18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0" name="Freeform 12"/>
                  <p:cNvSpPr>
                    <a:spLocks noChangeAspect="1"/>
                  </p:cNvSpPr>
                  <p:nvPr/>
                </p:nvSpPr>
                <p:spPr bwMode="auto">
                  <a:xfrm>
                    <a:off x="718" y="2205"/>
                    <a:ext cx="922" cy="272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1" name="Freeform 13"/>
                  <p:cNvSpPr>
                    <a:spLocks noChangeAspect="1"/>
                  </p:cNvSpPr>
                  <p:nvPr/>
                </p:nvSpPr>
                <p:spPr bwMode="auto">
                  <a:xfrm>
                    <a:off x="838" y="2477"/>
                    <a:ext cx="680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2" name="Freeform 14"/>
                  <p:cNvSpPr>
                    <a:spLocks noChangeAspect="1"/>
                  </p:cNvSpPr>
                  <p:nvPr/>
                </p:nvSpPr>
                <p:spPr bwMode="auto">
                  <a:xfrm>
                    <a:off x="718" y="2612"/>
                    <a:ext cx="922" cy="274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3" name="Freeform 15"/>
                  <p:cNvSpPr>
                    <a:spLocks noChangeAspect="1"/>
                  </p:cNvSpPr>
                  <p:nvPr/>
                </p:nvSpPr>
                <p:spPr bwMode="auto">
                  <a:xfrm>
                    <a:off x="838" y="2886"/>
                    <a:ext cx="680" cy="52"/>
                  </a:xfrm>
                  <a:custGeom>
                    <a:avLst/>
                    <a:gdLst>
                      <a:gd name="T0" fmla="*/ 680 w 680"/>
                      <a:gd name="T1" fmla="*/ 0 h 52"/>
                      <a:gd name="T2" fmla="*/ 317 w 680"/>
                      <a:gd name="T3" fmla="*/ 45 h 52"/>
                      <a:gd name="T4" fmla="*/ 0 w 680"/>
                      <a:gd name="T5" fmla="*/ 45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52">
                        <a:moveTo>
                          <a:pt x="680" y="0"/>
                        </a:moveTo>
                        <a:cubicBezTo>
                          <a:pt x="555" y="19"/>
                          <a:pt x="430" y="38"/>
                          <a:pt x="317" y="45"/>
                        </a:cubicBezTo>
                        <a:cubicBezTo>
                          <a:pt x="204" y="52"/>
                          <a:pt x="102" y="48"/>
                          <a:pt x="0" y="4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4" name="Freeform 16"/>
                  <p:cNvSpPr>
                    <a:spLocks noChangeAspect="1"/>
                  </p:cNvSpPr>
                  <p:nvPr/>
                </p:nvSpPr>
                <p:spPr bwMode="auto">
                  <a:xfrm>
                    <a:off x="567" y="2931"/>
                    <a:ext cx="271" cy="1"/>
                  </a:xfrm>
                  <a:custGeom>
                    <a:avLst/>
                    <a:gdLst>
                      <a:gd name="T0" fmla="*/ 272 w 272"/>
                      <a:gd name="T1" fmla="*/ 0 h 1"/>
                      <a:gd name="T2" fmla="*/ 0 w 272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72" h="1">
                        <a:moveTo>
                          <a:pt x="272" y="0"/>
                        </a:moveTo>
                        <a:cubicBezTo>
                          <a:pt x="272" y="0"/>
                          <a:pt x="136" y="0"/>
                          <a:pt x="0" y="0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5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38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86" name="Line 1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74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365587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351" y="3089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5588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396" y="2047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5589" name="Line 21"/>
              <p:cNvSpPr>
                <a:spLocks noChangeAspect="1" noChangeShapeType="1"/>
              </p:cNvSpPr>
              <p:nvPr/>
            </p:nvSpPr>
            <p:spPr bwMode="auto">
              <a:xfrm>
                <a:off x="740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5590" name="Line 22"/>
              <p:cNvSpPr>
                <a:spLocks noChangeAspect="1" noChangeShapeType="1"/>
              </p:cNvSpPr>
              <p:nvPr/>
            </p:nvSpPr>
            <p:spPr bwMode="auto">
              <a:xfrm>
                <a:off x="849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5591" name="Line 23"/>
              <p:cNvSpPr>
                <a:spLocks noChangeAspect="1" noChangeShapeType="1"/>
              </p:cNvSpPr>
              <p:nvPr/>
            </p:nvSpPr>
            <p:spPr bwMode="auto">
              <a:xfrm>
                <a:off x="957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5592" name="Line 24"/>
              <p:cNvSpPr>
                <a:spLocks noChangeAspect="1" noChangeShapeType="1"/>
              </p:cNvSpPr>
              <p:nvPr/>
            </p:nvSpPr>
            <p:spPr bwMode="auto">
              <a:xfrm>
                <a:off x="1066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5593" name="Line 25"/>
              <p:cNvSpPr>
                <a:spLocks noChangeAspect="1" noChangeShapeType="1"/>
              </p:cNvSpPr>
              <p:nvPr/>
            </p:nvSpPr>
            <p:spPr bwMode="auto">
              <a:xfrm>
                <a:off x="476" y="1967"/>
                <a:ext cx="145" cy="1"/>
              </a:xfrm>
              <a:prstGeom prst="line">
                <a:avLst/>
              </a:prstGeom>
              <a:noFill/>
              <a:ln w="25400">
                <a:solidFill>
                  <a:schemeClr val="tx2">
                    <a:lumMod val="50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18453" name="Group 26"/>
              <p:cNvGrpSpPr>
                <a:grpSpLocks noChangeAspect="1"/>
              </p:cNvGrpSpPr>
              <p:nvPr/>
            </p:nvGrpSpPr>
            <p:grpSpPr bwMode="auto">
              <a:xfrm>
                <a:off x="358" y="2160"/>
                <a:ext cx="934" cy="1198"/>
                <a:chOff x="351" y="1933"/>
                <a:chExt cx="1168" cy="1497"/>
              </a:xfrm>
            </p:grpSpPr>
            <p:grpSp>
              <p:nvGrpSpPr>
                <p:cNvPr id="18459" name="Group 27"/>
                <p:cNvGrpSpPr>
                  <a:grpSpLocks noChangeAspect="1"/>
                </p:cNvGrpSpPr>
                <p:nvPr/>
              </p:nvGrpSpPr>
              <p:grpSpPr bwMode="auto">
                <a:xfrm>
                  <a:off x="446" y="1933"/>
                  <a:ext cx="1073" cy="1497"/>
                  <a:chOff x="567" y="1729"/>
                  <a:chExt cx="1073" cy="1497"/>
                </a:xfrm>
              </p:grpSpPr>
              <p:sp>
                <p:nvSpPr>
                  <p:cNvPr id="365596" name="Freeform 28"/>
                  <p:cNvSpPr>
                    <a:spLocks noChangeAspect="1"/>
                  </p:cNvSpPr>
                  <p:nvPr/>
                </p:nvSpPr>
                <p:spPr bwMode="auto">
                  <a:xfrm>
                    <a:off x="838" y="2069"/>
                    <a:ext cx="679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97" name="Freeform 29"/>
                  <p:cNvSpPr>
                    <a:spLocks noChangeAspect="1"/>
                  </p:cNvSpPr>
                  <p:nvPr/>
                </p:nvSpPr>
                <p:spPr bwMode="auto">
                  <a:xfrm>
                    <a:off x="612" y="1884"/>
                    <a:ext cx="1023" cy="185"/>
                  </a:xfrm>
                  <a:custGeom>
                    <a:avLst/>
                    <a:gdLst>
                      <a:gd name="T0" fmla="*/ 0 w 1023"/>
                      <a:gd name="T1" fmla="*/ 4 h 185"/>
                      <a:gd name="T2" fmla="*/ 227 w 1023"/>
                      <a:gd name="T3" fmla="*/ 4 h 185"/>
                      <a:gd name="T4" fmla="*/ 552 w 1023"/>
                      <a:gd name="T5" fmla="*/ 26 h 185"/>
                      <a:gd name="T6" fmla="*/ 953 w 1023"/>
                      <a:gd name="T7" fmla="*/ 95 h 185"/>
                      <a:gd name="T8" fmla="*/ 969 w 1023"/>
                      <a:gd name="T9" fmla="*/ 161 h 185"/>
                      <a:gd name="T10" fmla="*/ 907 w 1023"/>
                      <a:gd name="T11" fmla="*/ 18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23" h="185">
                        <a:moveTo>
                          <a:pt x="0" y="4"/>
                        </a:moveTo>
                        <a:cubicBezTo>
                          <a:pt x="68" y="4"/>
                          <a:pt x="135" y="0"/>
                          <a:pt x="227" y="4"/>
                        </a:cubicBezTo>
                        <a:cubicBezTo>
                          <a:pt x="319" y="8"/>
                          <a:pt x="431" y="11"/>
                          <a:pt x="552" y="26"/>
                        </a:cubicBezTo>
                        <a:cubicBezTo>
                          <a:pt x="673" y="41"/>
                          <a:pt x="883" y="72"/>
                          <a:pt x="953" y="95"/>
                        </a:cubicBezTo>
                        <a:cubicBezTo>
                          <a:pt x="1023" y="118"/>
                          <a:pt x="977" y="146"/>
                          <a:pt x="969" y="161"/>
                        </a:cubicBezTo>
                        <a:cubicBezTo>
                          <a:pt x="961" y="176"/>
                          <a:pt x="920" y="180"/>
                          <a:pt x="907" y="18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98" name="Freeform 30"/>
                  <p:cNvSpPr>
                    <a:spLocks noChangeAspect="1"/>
                  </p:cNvSpPr>
                  <p:nvPr/>
                </p:nvSpPr>
                <p:spPr bwMode="auto">
                  <a:xfrm>
                    <a:off x="718" y="2205"/>
                    <a:ext cx="922" cy="272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599" name="Freeform 31"/>
                  <p:cNvSpPr>
                    <a:spLocks noChangeAspect="1"/>
                  </p:cNvSpPr>
                  <p:nvPr/>
                </p:nvSpPr>
                <p:spPr bwMode="auto">
                  <a:xfrm>
                    <a:off x="838" y="2477"/>
                    <a:ext cx="680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600" name="Freeform 32"/>
                  <p:cNvSpPr>
                    <a:spLocks noChangeAspect="1"/>
                  </p:cNvSpPr>
                  <p:nvPr/>
                </p:nvSpPr>
                <p:spPr bwMode="auto">
                  <a:xfrm>
                    <a:off x="718" y="2612"/>
                    <a:ext cx="922" cy="274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601" name="Freeform 33"/>
                  <p:cNvSpPr>
                    <a:spLocks noChangeAspect="1"/>
                  </p:cNvSpPr>
                  <p:nvPr/>
                </p:nvSpPr>
                <p:spPr bwMode="auto">
                  <a:xfrm>
                    <a:off x="838" y="2886"/>
                    <a:ext cx="680" cy="52"/>
                  </a:xfrm>
                  <a:custGeom>
                    <a:avLst/>
                    <a:gdLst>
                      <a:gd name="T0" fmla="*/ 680 w 680"/>
                      <a:gd name="T1" fmla="*/ 0 h 52"/>
                      <a:gd name="T2" fmla="*/ 317 w 680"/>
                      <a:gd name="T3" fmla="*/ 45 h 52"/>
                      <a:gd name="T4" fmla="*/ 0 w 680"/>
                      <a:gd name="T5" fmla="*/ 45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52">
                        <a:moveTo>
                          <a:pt x="680" y="0"/>
                        </a:moveTo>
                        <a:cubicBezTo>
                          <a:pt x="555" y="19"/>
                          <a:pt x="430" y="38"/>
                          <a:pt x="317" y="45"/>
                        </a:cubicBezTo>
                        <a:cubicBezTo>
                          <a:pt x="204" y="52"/>
                          <a:pt x="102" y="48"/>
                          <a:pt x="0" y="4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602" name="Freeform 34"/>
                  <p:cNvSpPr>
                    <a:spLocks noChangeAspect="1"/>
                  </p:cNvSpPr>
                  <p:nvPr/>
                </p:nvSpPr>
                <p:spPr bwMode="auto">
                  <a:xfrm>
                    <a:off x="567" y="2931"/>
                    <a:ext cx="271" cy="1"/>
                  </a:xfrm>
                  <a:custGeom>
                    <a:avLst/>
                    <a:gdLst>
                      <a:gd name="T0" fmla="*/ 272 w 272"/>
                      <a:gd name="T1" fmla="*/ 0 h 1"/>
                      <a:gd name="T2" fmla="*/ 0 w 272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72" h="1">
                        <a:moveTo>
                          <a:pt x="272" y="0"/>
                        </a:moveTo>
                        <a:cubicBezTo>
                          <a:pt x="272" y="0"/>
                          <a:pt x="136" y="0"/>
                          <a:pt x="0" y="0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60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38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5604" name="Line 3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74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365605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351" y="3089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5606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396" y="2047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8454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1292" y="1389"/>
                <a:ext cx="21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N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cs-CZ" altLang="cs-CZ" sz="1600" b="1" baseline="-2500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8455" name="Text Box 40"/>
              <p:cNvSpPr txBox="1">
                <a:spLocks noChangeAspect="1" noChangeArrowheads="1"/>
              </p:cNvSpPr>
              <p:nvPr/>
            </p:nvSpPr>
            <p:spPr bwMode="auto">
              <a:xfrm>
                <a:off x="1292" y="2614"/>
                <a:ext cx="21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N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  <a:endParaRPr lang="cs-CZ" altLang="cs-CZ" sz="1600" b="1" baseline="-2500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65609" name="Line 41"/>
              <p:cNvSpPr>
                <a:spLocks noChangeShapeType="1"/>
              </p:cNvSpPr>
              <p:nvPr/>
            </p:nvSpPr>
            <p:spPr bwMode="auto">
              <a:xfrm rot="10800000">
                <a:off x="385" y="2387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50000"/>
                  </a:schemeClr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8457" name="Text Box 42"/>
              <p:cNvSpPr txBox="1">
                <a:spLocks noChangeArrowheads="1"/>
              </p:cNvSpPr>
              <p:nvPr/>
            </p:nvSpPr>
            <p:spPr bwMode="auto">
              <a:xfrm>
                <a:off x="158" y="1941"/>
                <a:ext cx="350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cs-CZ" altLang="cs-CZ" sz="18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</a:rPr>
                  <a:t>i/</a:t>
                </a:r>
                <a:r>
                  <a:rPr lang="cs-CZ" altLang="cs-CZ" sz="18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∆t</a:t>
                </a:r>
              </a:p>
            </p:txBody>
          </p:sp>
          <p:sp>
            <p:nvSpPr>
              <p:cNvPr id="18458" name="Text Box 43"/>
              <p:cNvSpPr txBox="1">
                <a:spLocks noChangeArrowheads="1"/>
              </p:cNvSpPr>
              <p:nvPr/>
            </p:nvSpPr>
            <p:spPr bwMode="auto">
              <a:xfrm>
                <a:off x="726" y="535"/>
                <a:ext cx="385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∆</a:t>
                </a:r>
                <a:r>
                  <a:rPr lang="cs-CZ" altLang="cs-CZ" sz="1800" b="1">
                    <a:solidFill>
                      <a:srgbClr val="FF0000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/</a:t>
                </a:r>
                <a:r>
                  <a:rPr lang="cs-CZ" altLang="cs-CZ" sz="18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∆t</a:t>
                </a:r>
              </a:p>
            </p:txBody>
          </p:sp>
        </p:grpSp>
      </p:grpSp>
      <p:graphicFrame>
        <p:nvGraphicFramePr>
          <p:cNvPr id="365614" name="Object 46"/>
          <p:cNvGraphicFramePr>
            <a:graphicFrameLocks noChangeAspect="1"/>
          </p:cNvGraphicFramePr>
          <p:nvPr/>
        </p:nvGraphicFramePr>
        <p:xfrm>
          <a:off x="7137400" y="987425"/>
          <a:ext cx="182721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7" name="Rovnice" r:id="rId3" imgW="837836" imgH="393529" progId="Equation.3">
                  <p:embed/>
                </p:oleObj>
              </mc:Choice>
              <mc:Fallback>
                <p:oleObj name="Rovnice" r:id="rId3" imgW="837836" imgH="393529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7400" y="987425"/>
                        <a:ext cx="1827213" cy="857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615" name="Rectangle 47"/>
          <p:cNvSpPr>
            <a:spLocks noChangeArrowheads="1"/>
          </p:cNvSpPr>
          <p:nvPr/>
        </p:nvSpPr>
        <p:spPr bwMode="auto">
          <a:xfrm>
            <a:off x="2700338" y="2403475"/>
            <a:ext cx="42481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Hopkinsovova zákona platí: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5616" name="Object 48"/>
          <p:cNvGraphicFramePr>
            <a:graphicFrameLocks noChangeAspect="1"/>
          </p:cNvGraphicFramePr>
          <p:nvPr/>
        </p:nvGraphicFramePr>
        <p:xfrm>
          <a:off x="7081838" y="2133600"/>
          <a:ext cx="18827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8" name="Rovnice" r:id="rId5" imgW="863225" imgH="431613" progId="Equation.3">
                  <p:embed/>
                </p:oleObj>
              </mc:Choice>
              <mc:Fallback>
                <p:oleObj name="Rovnice" r:id="rId5" imgW="863225" imgH="431613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2133600"/>
                        <a:ext cx="1882775" cy="939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617" name="Rectangle 49"/>
          <p:cNvSpPr>
            <a:spLocks noChangeArrowheads="1"/>
          </p:cNvSpPr>
          <p:nvPr/>
        </p:nvSpPr>
        <p:spPr bwMode="auto">
          <a:xfrm>
            <a:off x="2700338" y="3068638"/>
            <a:ext cx="1728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dosazení: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5618" name="Object 50"/>
          <p:cNvGraphicFramePr>
            <a:graphicFrameLocks noChangeAspect="1"/>
          </p:cNvGraphicFramePr>
          <p:nvPr/>
        </p:nvGraphicFramePr>
        <p:xfrm>
          <a:off x="3011488" y="3500438"/>
          <a:ext cx="59531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9" name="Rovnice" r:id="rId7" imgW="2730500" imgH="431800" progId="Equation.3">
                  <p:embed/>
                </p:oleObj>
              </mc:Choice>
              <mc:Fallback>
                <p:oleObj name="Rovnice" r:id="rId7" imgW="2730500" imgH="4318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3500438"/>
                        <a:ext cx="5953125" cy="939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619" name="Rectangle 51"/>
          <p:cNvSpPr>
            <a:spLocks noChangeArrowheads="1"/>
          </p:cNvSpPr>
          <p:nvPr/>
        </p:nvSpPr>
        <p:spPr bwMode="auto">
          <a:xfrm>
            <a:off x="2843213" y="4868863"/>
            <a:ext cx="6477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5620" name="Object 52"/>
          <p:cNvGraphicFramePr>
            <a:graphicFrameLocks noChangeAspect="1"/>
          </p:cNvGraphicFramePr>
          <p:nvPr/>
        </p:nvGraphicFramePr>
        <p:xfrm>
          <a:off x="3635375" y="4581525"/>
          <a:ext cx="17986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0" name="Rovnice" r:id="rId9" imgW="825500" imgH="431800" progId="Equation.3">
                  <p:embed/>
                </p:oleObj>
              </mc:Choice>
              <mc:Fallback>
                <p:oleObj name="Rovnice" r:id="rId9" imgW="825500" imgH="4318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581525"/>
                        <a:ext cx="1798638" cy="939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621" name="Rectangle 53"/>
          <p:cNvSpPr>
            <a:spLocks noChangeArrowheads="1"/>
          </p:cNvSpPr>
          <p:nvPr/>
        </p:nvSpPr>
        <p:spPr bwMode="auto">
          <a:xfrm>
            <a:off x="5580063" y="4691063"/>
            <a:ext cx="33131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vzájemná indukčnost cívky - M (H)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5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5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69963" y="188913"/>
            <a:ext cx="6697662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Vzájemná indukčnost – M (H)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6595" name="Rectangle 3"/>
          <p:cNvSpPr>
            <a:spLocks noChangeArrowheads="1"/>
          </p:cNvSpPr>
          <p:nvPr/>
        </p:nvSpPr>
        <p:spPr bwMode="auto">
          <a:xfrm>
            <a:off x="2771775" y="1052513"/>
            <a:ext cx="604837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mezi vlastní a vzájemnou indukčností</a:t>
            </a:r>
            <a:endParaRPr lang="cs-CZ" altLang="cs-CZ" sz="22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66596" name="Group 4"/>
          <p:cNvGrpSpPr>
            <a:grpSpLocks/>
          </p:cNvGrpSpPr>
          <p:nvPr/>
        </p:nvGrpSpPr>
        <p:grpSpPr bwMode="auto">
          <a:xfrm>
            <a:off x="250825" y="1066800"/>
            <a:ext cx="2143125" cy="4667250"/>
            <a:chOff x="158" y="535"/>
            <a:chExt cx="1350" cy="2940"/>
          </a:xfrm>
        </p:grpSpPr>
        <p:sp>
          <p:nvSpPr>
            <p:cNvPr id="19468" name="Text Box 5"/>
            <p:cNvSpPr txBox="1">
              <a:spLocks noChangeAspect="1" noChangeArrowheads="1"/>
            </p:cNvSpPr>
            <p:nvPr/>
          </p:nvSpPr>
          <p:spPr bwMode="auto">
            <a:xfrm>
              <a:off x="158" y="2614"/>
              <a:ext cx="21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u</a:t>
              </a:r>
              <a:r>
                <a:rPr lang="en-US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&gt;</a:t>
              </a:r>
              <a:r>
                <a:rPr lang="cs-CZ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0</a:t>
              </a:r>
              <a:endParaRPr lang="cs-CZ" altLang="cs-CZ" sz="1600"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grpSp>
          <p:nvGrpSpPr>
            <p:cNvPr id="19469" name="Group 6"/>
            <p:cNvGrpSpPr>
              <a:grpSpLocks/>
            </p:cNvGrpSpPr>
            <p:nvPr/>
          </p:nvGrpSpPr>
          <p:grpSpPr bwMode="auto">
            <a:xfrm>
              <a:off x="158" y="535"/>
              <a:ext cx="1350" cy="2940"/>
              <a:chOff x="158" y="535"/>
              <a:chExt cx="1350" cy="2940"/>
            </a:xfrm>
          </p:grpSpPr>
          <p:grpSp>
            <p:nvGrpSpPr>
              <p:cNvPr id="19470" name="Group 7"/>
              <p:cNvGrpSpPr>
                <a:grpSpLocks noChangeAspect="1"/>
              </p:cNvGrpSpPr>
              <p:nvPr/>
            </p:nvGrpSpPr>
            <p:grpSpPr bwMode="auto">
              <a:xfrm>
                <a:off x="351" y="962"/>
                <a:ext cx="934" cy="1198"/>
                <a:chOff x="351" y="1933"/>
                <a:chExt cx="1168" cy="1497"/>
              </a:xfrm>
            </p:grpSpPr>
            <p:grpSp>
              <p:nvGrpSpPr>
                <p:cNvPr id="19494" name="Group 8"/>
                <p:cNvGrpSpPr>
                  <a:grpSpLocks noChangeAspect="1"/>
                </p:cNvGrpSpPr>
                <p:nvPr/>
              </p:nvGrpSpPr>
              <p:grpSpPr bwMode="auto">
                <a:xfrm>
                  <a:off x="446" y="1933"/>
                  <a:ext cx="1073" cy="1497"/>
                  <a:chOff x="567" y="1729"/>
                  <a:chExt cx="1073" cy="1497"/>
                </a:xfrm>
              </p:grpSpPr>
              <p:sp>
                <p:nvSpPr>
                  <p:cNvPr id="366601" name="Freeform 9"/>
                  <p:cNvSpPr>
                    <a:spLocks noChangeAspect="1"/>
                  </p:cNvSpPr>
                  <p:nvPr/>
                </p:nvSpPr>
                <p:spPr bwMode="auto">
                  <a:xfrm>
                    <a:off x="838" y="2069"/>
                    <a:ext cx="679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2" name="Freeform 10"/>
                  <p:cNvSpPr>
                    <a:spLocks noChangeAspect="1"/>
                  </p:cNvSpPr>
                  <p:nvPr/>
                </p:nvSpPr>
                <p:spPr bwMode="auto">
                  <a:xfrm>
                    <a:off x="612" y="1884"/>
                    <a:ext cx="1023" cy="185"/>
                  </a:xfrm>
                  <a:custGeom>
                    <a:avLst/>
                    <a:gdLst>
                      <a:gd name="T0" fmla="*/ 0 w 1023"/>
                      <a:gd name="T1" fmla="*/ 4 h 185"/>
                      <a:gd name="T2" fmla="*/ 227 w 1023"/>
                      <a:gd name="T3" fmla="*/ 4 h 185"/>
                      <a:gd name="T4" fmla="*/ 552 w 1023"/>
                      <a:gd name="T5" fmla="*/ 26 h 185"/>
                      <a:gd name="T6" fmla="*/ 953 w 1023"/>
                      <a:gd name="T7" fmla="*/ 95 h 185"/>
                      <a:gd name="T8" fmla="*/ 969 w 1023"/>
                      <a:gd name="T9" fmla="*/ 161 h 185"/>
                      <a:gd name="T10" fmla="*/ 907 w 1023"/>
                      <a:gd name="T11" fmla="*/ 18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23" h="185">
                        <a:moveTo>
                          <a:pt x="0" y="4"/>
                        </a:moveTo>
                        <a:cubicBezTo>
                          <a:pt x="68" y="4"/>
                          <a:pt x="135" y="0"/>
                          <a:pt x="227" y="4"/>
                        </a:cubicBezTo>
                        <a:cubicBezTo>
                          <a:pt x="319" y="8"/>
                          <a:pt x="431" y="11"/>
                          <a:pt x="552" y="26"/>
                        </a:cubicBezTo>
                        <a:cubicBezTo>
                          <a:pt x="673" y="41"/>
                          <a:pt x="883" y="72"/>
                          <a:pt x="953" y="95"/>
                        </a:cubicBezTo>
                        <a:cubicBezTo>
                          <a:pt x="1023" y="118"/>
                          <a:pt x="977" y="146"/>
                          <a:pt x="969" y="161"/>
                        </a:cubicBezTo>
                        <a:cubicBezTo>
                          <a:pt x="961" y="176"/>
                          <a:pt x="920" y="180"/>
                          <a:pt x="907" y="18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3" name="Freeform 11"/>
                  <p:cNvSpPr>
                    <a:spLocks noChangeAspect="1"/>
                  </p:cNvSpPr>
                  <p:nvPr/>
                </p:nvSpPr>
                <p:spPr bwMode="auto">
                  <a:xfrm>
                    <a:off x="718" y="2205"/>
                    <a:ext cx="922" cy="272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4" name="Freeform 12"/>
                  <p:cNvSpPr>
                    <a:spLocks noChangeAspect="1"/>
                  </p:cNvSpPr>
                  <p:nvPr/>
                </p:nvSpPr>
                <p:spPr bwMode="auto">
                  <a:xfrm>
                    <a:off x="838" y="2477"/>
                    <a:ext cx="680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5" name="Freeform 13"/>
                  <p:cNvSpPr>
                    <a:spLocks noChangeAspect="1"/>
                  </p:cNvSpPr>
                  <p:nvPr/>
                </p:nvSpPr>
                <p:spPr bwMode="auto">
                  <a:xfrm>
                    <a:off x="718" y="2612"/>
                    <a:ext cx="922" cy="274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6" name="Freeform 14"/>
                  <p:cNvSpPr>
                    <a:spLocks noChangeAspect="1"/>
                  </p:cNvSpPr>
                  <p:nvPr/>
                </p:nvSpPr>
                <p:spPr bwMode="auto">
                  <a:xfrm>
                    <a:off x="838" y="2886"/>
                    <a:ext cx="680" cy="52"/>
                  </a:xfrm>
                  <a:custGeom>
                    <a:avLst/>
                    <a:gdLst>
                      <a:gd name="T0" fmla="*/ 680 w 680"/>
                      <a:gd name="T1" fmla="*/ 0 h 52"/>
                      <a:gd name="T2" fmla="*/ 317 w 680"/>
                      <a:gd name="T3" fmla="*/ 45 h 52"/>
                      <a:gd name="T4" fmla="*/ 0 w 680"/>
                      <a:gd name="T5" fmla="*/ 45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52">
                        <a:moveTo>
                          <a:pt x="680" y="0"/>
                        </a:moveTo>
                        <a:cubicBezTo>
                          <a:pt x="555" y="19"/>
                          <a:pt x="430" y="38"/>
                          <a:pt x="317" y="45"/>
                        </a:cubicBezTo>
                        <a:cubicBezTo>
                          <a:pt x="204" y="52"/>
                          <a:pt x="102" y="48"/>
                          <a:pt x="0" y="4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7" name="Freeform 15"/>
                  <p:cNvSpPr>
                    <a:spLocks noChangeAspect="1"/>
                  </p:cNvSpPr>
                  <p:nvPr/>
                </p:nvSpPr>
                <p:spPr bwMode="auto">
                  <a:xfrm>
                    <a:off x="567" y="2931"/>
                    <a:ext cx="271" cy="1"/>
                  </a:xfrm>
                  <a:custGeom>
                    <a:avLst/>
                    <a:gdLst>
                      <a:gd name="T0" fmla="*/ 272 w 272"/>
                      <a:gd name="T1" fmla="*/ 0 h 1"/>
                      <a:gd name="T2" fmla="*/ 0 w 272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72" h="1">
                        <a:moveTo>
                          <a:pt x="272" y="0"/>
                        </a:moveTo>
                        <a:cubicBezTo>
                          <a:pt x="272" y="0"/>
                          <a:pt x="136" y="0"/>
                          <a:pt x="0" y="0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8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38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09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74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366610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351" y="3089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661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396" y="2047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66612" name="Line 20"/>
              <p:cNvSpPr>
                <a:spLocks noChangeAspect="1" noChangeShapeType="1"/>
              </p:cNvSpPr>
              <p:nvPr/>
            </p:nvSpPr>
            <p:spPr bwMode="auto">
              <a:xfrm>
                <a:off x="740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6613" name="Line 21"/>
              <p:cNvSpPr>
                <a:spLocks noChangeAspect="1" noChangeShapeType="1"/>
              </p:cNvSpPr>
              <p:nvPr/>
            </p:nvSpPr>
            <p:spPr bwMode="auto">
              <a:xfrm>
                <a:off x="849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6614" name="Line 22"/>
              <p:cNvSpPr>
                <a:spLocks noChangeAspect="1" noChangeShapeType="1"/>
              </p:cNvSpPr>
              <p:nvPr/>
            </p:nvSpPr>
            <p:spPr bwMode="auto">
              <a:xfrm>
                <a:off x="957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6615" name="Line 23"/>
              <p:cNvSpPr>
                <a:spLocks noChangeAspect="1" noChangeShapeType="1"/>
              </p:cNvSpPr>
              <p:nvPr/>
            </p:nvSpPr>
            <p:spPr bwMode="auto">
              <a:xfrm>
                <a:off x="1066" y="826"/>
                <a:ext cx="0" cy="264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6616" name="Line 24"/>
              <p:cNvSpPr>
                <a:spLocks noChangeAspect="1" noChangeShapeType="1"/>
              </p:cNvSpPr>
              <p:nvPr/>
            </p:nvSpPr>
            <p:spPr bwMode="auto">
              <a:xfrm>
                <a:off x="476" y="1967"/>
                <a:ext cx="145" cy="1"/>
              </a:xfrm>
              <a:prstGeom prst="line">
                <a:avLst/>
              </a:prstGeom>
              <a:noFill/>
              <a:ln w="25400">
                <a:solidFill>
                  <a:schemeClr val="tx2">
                    <a:lumMod val="50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19476" name="Group 25"/>
              <p:cNvGrpSpPr>
                <a:grpSpLocks noChangeAspect="1"/>
              </p:cNvGrpSpPr>
              <p:nvPr/>
            </p:nvGrpSpPr>
            <p:grpSpPr bwMode="auto">
              <a:xfrm>
                <a:off x="358" y="2160"/>
                <a:ext cx="934" cy="1198"/>
                <a:chOff x="351" y="1933"/>
                <a:chExt cx="1168" cy="1497"/>
              </a:xfrm>
            </p:grpSpPr>
            <p:grpSp>
              <p:nvGrpSpPr>
                <p:cNvPr id="19482" name="Group 26"/>
                <p:cNvGrpSpPr>
                  <a:grpSpLocks noChangeAspect="1"/>
                </p:cNvGrpSpPr>
                <p:nvPr/>
              </p:nvGrpSpPr>
              <p:grpSpPr bwMode="auto">
                <a:xfrm>
                  <a:off x="446" y="1933"/>
                  <a:ext cx="1073" cy="1497"/>
                  <a:chOff x="567" y="1729"/>
                  <a:chExt cx="1073" cy="1497"/>
                </a:xfrm>
              </p:grpSpPr>
              <p:sp>
                <p:nvSpPr>
                  <p:cNvPr id="366619" name="Freeform 27"/>
                  <p:cNvSpPr>
                    <a:spLocks noChangeAspect="1"/>
                  </p:cNvSpPr>
                  <p:nvPr/>
                </p:nvSpPr>
                <p:spPr bwMode="auto">
                  <a:xfrm>
                    <a:off x="838" y="2069"/>
                    <a:ext cx="679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0" name="Freeform 28"/>
                  <p:cNvSpPr>
                    <a:spLocks noChangeAspect="1"/>
                  </p:cNvSpPr>
                  <p:nvPr/>
                </p:nvSpPr>
                <p:spPr bwMode="auto">
                  <a:xfrm>
                    <a:off x="612" y="1884"/>
                    <a:ext cx="1023" cy="185"/>
                  </a:xfrm>
                  <a:custGeom>
                    <a:avLst/>
                    <a:gdLst>
                      <a:gd name="T0" fmla="*/ 0 w 1023"/>
                      <a:gd name="T1" fmla="*/ 4 h 185"/>
                      <a:gd name="T2" fmla="*/ 227 w 1023"/>
                      <a:gd name="T3" fmla="*/ 4 h 185"/>
                      <a:gd name="T4" fmla="*/ 552 w 1023"/>
                      <a:gd name="T5" fmla="*/ 26 h 185"/>
                      <a:gd name="T6" fmla="*/ 953 w 1023"/>
                      <a:gd name="T7" fmla="*/ 95 h 185"/>
                      <a:gd name="T8" fmla="*/ 969 w 1023"/>
                      <a:gd name="T9" fmla="*/ 161 h 185"/>
                      <a:gd name="T10" fmla="*/ 907 w 1023"/>
                      <a:gd name="T11" fmla="*/ 18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23" h="185">
                        <a:moveTo>
                          <a:pt x="0" y="4"/>
                        </a:moveTo>
                        <a:cubicBezTo>
                          <a:pt x="68" y="4"/>
                          <a:pt x="135" y="0"/>
                          <a:pt x="227" y="4"/>
                        </a:cubicBezTo>
                        <a:cubicBezTo>
                          <a:pt x="319" y="8"/>
                          <a:pt x="431" y="11"/>
                          <a:pt x="552" y="26"/>
                        </a:cubicBezTo>
                        <a:cubicBezTo>
                          <a:pt x="673" y="41"/>
                          <a:pt x="883" y="72"/>
                          <a:pt x="953" y="95"/>
                        </a:cubicBezTo>
                        <a:cubicBezTo>
                          <a:pt x="1023" y="118"/>
                          <a:pt x="977" y="146"/>
                          <a:pt x="969" y="161"/>
                        </a:cubicBezTo>
                        <a:cubicBezTo>
                          <a:pt x="961" y="176"/>
                          <a:pt x="920" y="180"/>
                          <a:pt x="907" y="18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1" name="Freeform 29"/>
                  <p:cNvSpPr>
                    <a:spLocks noChangeAspect="1"/>
                  </p:cNvSpPr>
                  <p:nvPr/>
                </p:nvSpPr>
                <p:spPr bwMode="auto">
                  <a:xfrm>
                    <a:off x="718" y="2205"/>
                    <a:ext cx="922" cy="272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2" name="Freeform 30"/>
                  <p:cNvSpPr>
                    <a:spLocks noChangeAspect="1"/>
                  </p:cNvSpPr>
                  <p:nvPr/>
                </p:nvSpPr>
                <p:spPr bwMode="auto">
                  <a:xfrm>
                    <a:off x="838" y="2477"/>
                    <a:ext cx="680" cy="136"/>
                  </a:xfrm>
                  <a:custGeom>
                    <a:avLst/>
                    <a:gdLst>
                      <a:gd name="T0" fmla="*/ 680 w 680"/>
                      <a:gd name="T1" fmla="*/ 0 h 136"/>
                      <a:gd name="T2" fmla="*/ 317 w 680"/>
                      <a:gd name="T3" fmla="*/ 46 h 136"/>
                      <a:gd name="T4" fmla="*/ 0 w 680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136">
                        <a:moveTo>
                          <a:pt x="680" y="0"/>
                        </a:moveTo>
                        <a:cubicBezTo>
                          <a:pt x="555" y="11"/>
                          <a:pt x="430" y="23"/>
                          <a:pt x="317" y="46"/>
                        </a:cubicBezTo>
                        <a:cubicBezTo>
                          <a:pt x="204" y="69"/>
                          <a:pt x="102" y="102"/>
                          <a:pt x="0" y="136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3" name="Freeform 31"/>
                  <p:cNvSpPr>
                    <a:spLocks noChangeAspect="1"/>
                  </p:cNvSpPr>
                  <p:nvPr/>
                </p:nvSpPr>
                <p:spPr bwMode="auto">
                  <a:xfrm>
                    <a:off x="718" y="2612"/>
                    <a:ext cx="922" cy="274"/>
                  </a:xfrm>
                  <a:custGeom>
                    <a:avLst/>
                    <a:gdLst>
                      <a:gd name="T0" fmla="*/ 117 w 922"/>
                      <a:gd name="T1" fmla="*/ 0 h 273"/>
                      <a:gd name="T2" fmla="*/ 26 w 922"/>
                      <a:gd name="T3" fmla="*/ 46 h 273"/>
                      <a:gd name="T4" fmla="*/ 71 w 922"/>
                      <a:gd name="T5" fmla="*/ 91 h 273"/>
                      <a:gd name="T6" fmla="*/ 454 w 922"/>
                      <a:gd name="T7" fmla="*/ 152 h 273"/>
                      <a:gd name="T8" fmla="*/ 865 w 922"/>
                      <a:gd name="T9" fmla="*/ 199 h 273"/>
                      <a:gd name="T10" fmla="*/ 797 w 922"/>
                      <a:gd name="T11" fmla="*/ 273 h 2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22" h="273">
                        <a:moveTo>
                          <a:pt x="117" y="0"/>
                        </a:moveTo>
                        <a:cubicBezTo>
                          <a:pt x="75" y="15"/>
                          <a:pt x="34" y="31"/>
                          <a:pt x="26" y="46"/>
                        </a:cubicBezTo>
                        <a:cubicBezTo>
                          <a:pt x="18" y="61"/>
                          <a:pt x="0" y="73"/>
                          <a:pt x="71" y="91"/>
                        </a:cubicBezTo>
                        <a:cubicBezTo>
                          <a:pt x="142" y="109"/>
                          <a:pt x="322" y="134"/>
                          <a:pt x="454" y="152"/>
                        </a:cubicBezTo>
                        <a:cubicBezTo>
                          <a:pt x="586" y="170"/>
                          <a:pt x="808" y="179"/>
                          <a:pt x="865" y="199"/>
                        </a:cubicBezTo>
                        <a:cubicBezTo>
                          <a:pt x="922" y="219"/>
                          <a:pt x="808" y="261"/>
                          <a:pt x="797" y="273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4" name="Freeform 32"/>
                  <p:cNvSpPr>
                    <a:spLocks noChangeAspect="1"/>
                  </p:cNvSpPr>
                  <p:nvPr/>
                </p:nvSpPr>
                <p:spPr bwMode="auto">
                  <a:xfrm>
                    <a:off x="838" y="2886"/>
                    <a:ext cx="680" cy="52"/>
                  </a:xfrm>
                  <a:custGeom>
                    <a:avLst/>
                    <a:gdLst>
                      <a:gd name="T0" fmla="*/ 680 w 680"/>
                      <a:gd name="T1" fmla="*/ 0 h 52"/>
                      <a:gd name="T2" fmla="*/ 317 w 680"/>
                      <a:gd name="T3" fmla="*/ 45 h 52"/>
                      <a:gd name="T4" fmla="*/ 0 w 680"/>
                      <a:gd name="T5" fmla="*/ 45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80" h="52">
                        <a:moveTo>
                          <a:pt x="680" y="0"/>
                        </a:moveTo>
                        <a:cubicBezTo>
                          <a:pt x="555" y="19"/>
                          <a:pt x="430" y="38"/>
                          <a:pt x="317" y="45"/>
                        </a:cubicBezTo>
                        <a:cubicBezTo>
                          <a:pt x="204" y="52"/>
                          <a:pt x="102" y="48"/>
                          <a:pt x="0" y="45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dash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5" name="Freeform 33"/>
                  <p:cNvSpPr>
                    <a:spLocks noChangeAspect="1"/>
                  </p:cNvSpPr>
                  <p:nvPr/>
                </p:nvSpPr>
                <p:spPr bwMode="auto">
                  <a:xfrm>
                    <a:off x="567" y="2931"/>
                    <a:ext cx="271" cy="1"/>
                  </a:xfrm>
                  <a:custGeom>
                    <a:avLst/>
                    <a:gdLst>
                      <a:gd name="T0" fmla="*/ 272 w 272"/>
                      <a:gd name="T1" fmla="*/ 0 h 1"/>
                      <a:gd name="T2" fmla="*/ 0 w 272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72" h="1">
                        <a:moveTo>
                          <a:pt x="272" y="0"/>
                        </a:moveTo>
                        <a:cubicBezTo>
                          <a:pt x="272" y="0"/>
                          <a:pt x="136" y="0"/>
                          <a:pt x="0" y="0"/>
                        </a:cubicBezTo>
                      </a:path>
                    </a:pathLst>
                  </a:custGeom>
                  <a:noFill/>
                  <a:ln w="25400" cap="flat" cmpd="sng">
                    <a:solidFill>
                      <a:schemeClr val="bg2"/>
                    </a:solidFill>
                    <a:prstDash val="solid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6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38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6627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74" y="1729"/>
                    <a:ext cx="0" cy="149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prstDash val="sysDot"/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366628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351" y="3089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6629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396" y="2047"/>
                  <a:ext cx="91" cy="91"/>
                </a:xfrm>
                <a:prstGeom prst="ellipse">
                  <a:avLst/>
                </a:prstGeom>
                <a:noFill/>
                <a:ln w="254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9477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1292" y="1389"/>
                <a:ext cx="21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N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cs-CZ" altLang="cs-CZ" sz="1600" b="1" baseline="-2500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9478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1292" y="2614"/>
                <a:ext cx="21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N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  <a:endParaRPr lang="cs-CZ" altLang="cs-CZ" sz="1600" b="1" baseline="-2500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66632" name="Line 40"/>
              <p:cNvSpPr>
                <a:spLocks noChangeShapeType="1"/>
              </p:cNvSpPr>
              <p:nvPr/>
            </p:nvSpPr>
            <p:spPr bwMode="auto">
              <a:xfrm rot="10800000">
                <a:off x="385" y="2387"/>
                <a:ext cx="0" cy="635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50000"/>
                  </a:schemeClr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9480" name="Text Box 41"/>
              <p:cNvSpPr txBox="1">
                <a:spLocks noChangeArrowheads="1"/>
              </p:cNvSpPr>
              <p:nvPr/>
            </p:nvSpPr>
            <p:spPr bwMode="auto">
              <a:xfrm>
                <a:off x="158" y="1941"/>
                <a:ext cx="350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cs-CZ" altLang="cs-CZ" sz="18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</a:rPr>
                  <a:t>i/</a:t>
                </a:r>
                <a:r>
                  <a:rPr lang="cs-CZ" altLang="cs-CZ" sz="18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∆t</a:t>
                </a:r>
              </a:p>
            </p:txBody>
          </p:sp>
          <p:sp>
            <p:nvSpPr>
              <p:cNvPr id="19481" name="Text Box 42"/>
              <p:cNvSpPr txBox="1">
                <a:spLocks noChangeArrowheads="1"/>
              </p:cNvSpPr>
              <p:nvPr/>
            </p:nvSpPr>
            <p:spPr bwMode="auto">
              <a:xfrm>
                <a:off x="726" y="535"/>
                <a:ext cx="385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∆</a:t>
                </a:r>
                <a:r>
                  <a:rPr lang="cs-CZ" altLang="cs-CZ" sz="1800" b="1">
                    <a:solidFill>
                      <a:srgbClr val="FF0000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/</a:t>
                </a:r>
                <a:r>
                  <a:rPr lang="cs-CZ" altLang="cs-CZ" sz="18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∆t</a:t>
                </a:r>
              </a:p>
            </p:txBody>
          </p:sp>
        </p:grpSp>
      </p:grpSp>
      <p:graphicFrame>
        <p:nvGraphicFramePr>
          <p:cNvPr id="366641" name="Object 49"/>
          <p:cNvGraphicFramePr>
            <a:graphicFrameLocks noChangeAspect="1"/>
          </p:cNvGraphicFramePr>
          <p:nvPr/>
        </p:nvGraphicFramePr>
        <p:xfrm>
          <a:off x="2555875" y="2422525"/>
          <a:ext cx="15113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2" name="Rovnice" r:id="rId3" imgW="825500" imgH="431800" progId="Equation.3">
                  <p:embed/>
                </p:oleObj>
              </mc:Choice>
              <mc:Fallback>
                <p:oleObj name="Rovnice" r:id="rId3" imgW="825500" imgH="4318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422525"/>
                        <a:ext cx="1511300" cy="790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43" name="Rectangle 51"/>
          <p:cNvSpPr>
            <a:spLocks noChangeArrowheads="1"/>
          </p:cNvSpPr>
          <p:nvPr/>
        </p:nvSpPr>
        <p:spPr bwMode="auto">
          <a:xfrm>
            <a:off x="2771775" y="1557338"/>
            <a:ext cx="60483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Levou i pravou stranu rovnice pro vzájemnou indukčnost umocníme </a:t>
            </a:r>
            <a:endParaRPr lang="cs-CZ" altLang="cs-CZ" sz="20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6644" name="Object 52"/>
          <p:cNvGraphicFramePr>
            <a:graphicFrameLocks noChangeAspect="1"/>
          </p:cNvGraphicFramePr>
          <p:nvPr/>
        </p:nvGraphicFramePr>
        <p:xfrm>
          <a:off x="4932363" y="2392363"/>
          <a:ext cx="412908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3" name="Rovnice" r:id="rId5" imgW="2298700" imgH="457200" progId="Equation.3">
                  <p:embed/>
                </p:oleObj>
              </mc:Choice>
              <mc:Fallback>
                <p:oleObj name="Rovnice" r:id="rId5" imgW="2298700" imgH="4572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392363"/>
                        <a:ext cx="4129087" cy="8207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45" name="AutoShape 53"/>
          <p:cNvSpPr>
            <a:spLocks noChangeArrowheads="1"/>
          </p:cNvSpPr>
          <p:nvPr/>
        </p:nvSpPr>
        <p:spPr bwMode="auto">
          <a:xfrm>
            <a:off x="4210050" y="2565400"/>
            <a:ext cx="649288" cy="360363"/>
          </a:xfrm>
          <a:prstGeom prst="rightArrow">
            <a:avLst>
              <a:gd name="adj1" fmla="val 50000"/>
              <a:gd name="adj2" fmla="val 45044"/>
            </a:avLst>
          </a:prstGeom>
          <a:noFill/>
          <a:ln w="25400" algn="ctr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6646" name="Rectangle 54"/>
          <p:cNvSpPr>
            <a:spLocks noChangeArrowheads="1"/>
          </p:cNvSpPr>
          <p:nvPr/>
        </p:nvSpPr>
        <p:spPr bwMode="auto">
          <a:xfrm>
            <a:off x="2627313" y="3467100"/>
            <a:ext cx="468153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Vzájemná indukčnost  M lze vyjádřit pomocí vlastní indukčnosti:</a:t>
            </a:r>
            <a:endParaRPr lang="cs-CZ" altLang="cs-CZ" sz="20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366647" name="Object 55"/>
          <p:cNvGraphicFramePr>
            <a:graphicFrameLocks noChangeAspect="1"/>
          </p:cNvGraphicFramePr>
          <p:nvPr/>
        </p:nvGraphicFramePr>
        <p:xfrm>
          <a:off x="6300788" y="3989388"/>
          <a:ext cx="222726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4" name="Rovnice" r:id="rId7" imgW="850531" imgH="253890" progId="Equation.3">
                  <p:embed/>
                </p:oleObj>
              </mc:Choice>
              <mc:Fallback>
                <p:oleObj name="Rovnice" r:id="rId7" imgW="850531" imgH="25389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3989388"/>
                        <a:ext cx="2227262" cy="663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6651" name="Picture 59" descr="MC900435268[1]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467225"/>
            <a:ext cx="2592388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6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6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4" grpId="0"/>
      <p:bldP spid="3666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59113" y="188913"/>
            <a:ext cx="561657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Činitel vazby – k (-)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grpSp>
        <p:nvGrpSpPr>
          <p:cNvPr id="367681" name="Group 65"/>
          <p:cNvGrpSpPr>
            <a:grpSpLocks/>
          </p:cNvGrpSpPr>
          <p:nvPr/>
        </p:nvGrpSpPr>
        <p:grpSpPr bwMode="auto">
          <a:xfrm>
            <a:off x="107950" y="404813"/>
            <a:ext cx="2143125" cy="4697412"/>
            <a:chOff x="68" y="255"/>
            <a:chExt cx="1350" cy="2959"/>
          </a:xfrm>
        </p:grpSpPr>
        <p:sp>
          <p:nvSpPr>
            <p:cNvPr id="20496" name="Text Box 41"/>
            <p:cNvSpPr txBox="1">
              <a:spLocks noChangeArrowheads="1"/>
            </p:cNvSpPr>
            <p:nvPr/>
          </p:nvSpPr>
          <p:spPr bwMode="auto">
            <a:xfrm>
              <a:off x="68" y="1753"/>
              <a:ext cx="3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</a:t>
              </a:r>
              <a:r>
                <a:rPr lang="cs-CZ" altLang="cs-CZ" sz="18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</a:rPr>
                <a:t>i/</a:t>
              </a:r>
              <a:r>
                <a:rPr lang="cs-CZ" altLang="cs-CZ" sz="18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∆t</a:t>
              </a:r>
            </a:p>
          </p:txBody>
        </p:sp>
        <p:grpSp>
          <p:nvGrpSpPr>
            <p:cNvPr id="20497" name="Group 64"/>
            <p:cNvGrpSpPr>
              <a:grpSpLocks/>
            </p:cNvGrpSpPr>
            <p:nvPr/>
          </p:nvGrpSpPr>
          <p:grpSpPr bwMode="auto">
            <a:xfrm>
              <a:off x="68" y="255"/>
              <a:ext cx="1350" cy="2959"/>
              <a:chOff x="68" y="407"/>
              <a:chExt cx="1350" cy="2959"/>
            </a:xfrm>
          </p:grpSpPr>
          <p:sp>
            <p:nvSpPr>
              <p:cNvPr id="20498" name="Text Box 5"/>
              <p:cNvSpPr txBox="1">
                <a:spLocks noChangeAspect="1" noChangeArrowheads="1"/>
              </p:cNvSpPr>
              <p:nvPr/>
            </p:nvSpPr>
            <p:spPr bwMode="auto">
              <a:xfrm>
                <a:off x="68" y="2578"/>
                <a:ext cx="21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u</a:t>
                </a:r>
                <a:r>
                  <a:rPr lang="en-US" altLang="cs-CZ" sz="16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&gt;</a:t>
                </a:r>
                <a:r>
                  <a:rPr lang="cs-CZ" altLang="cs-CZ" sz="1600" b="1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endParaRPr lang="cs-CZ" altLang="cs-CZ" sz="1600" b="1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grpSp>
            <p:nvGrpSpPr>
              <p:cNvPr id="20499" name="Group 61"/>
              <p:cNvGrpSpPr>
                <a:grpSpLocks/>
              </p:cNvGrpSpPr>
              <p:nvPr/>
            </p:nvGrpSpPr>
            <p:grpSpPr bwMode="auto">
              <a:xfrm>
                <a:off x="261" y="407"/>
                <a:ext cx="1157" cy="2959"/>
                <a:chOff x="261" y="407"/>
                <a:chExt cx="1157" cy="2959"/>
              </a:xfrm>
            </p:grpSpPr>
            <p:grpSp>
              <p:nvGrpSpPr>
                <p:cNvPr id="20500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261" y="926"/>
                  <a:ext cx="934" cy="1198"/>
                  <a:chOff x="351" y="1933"/>
                  <a:chExt cx="1168" cy="1497"/>
                </a:xfrm>
              </p:grpSpPr>
              <p:grpSp>
                <p:nvGrpSpPr>
                  <p:cNvPr id="20521" name="Group 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46" y="1933"/>
                    <a:ext cx="1073" cy="1497"/>
                    <a:chOff x="567" y="1729"/>
                    <a:chExt cx="1073" cy="1497"/>
                  </a:xfrm>
                </p:grpSpPr>
                <p:sp>
                  <p:nvSpPr>
                    <p:cNvPr id="367625" name="Freeform 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838" y="2069"/>
                      <a:ext cx="679" cy="136"/>
                    </a:xfrm>
                    <a:custGeom>
                      <a:avLst/>
                      <a:gdLst>
                        <a:gd name="T0" fmla="*/ 680 w 680"/>
                        <a:gd name="T1" fmla="*/ 0 h 136"/>
                        <a:gd name="T2" fmla="*/ 317 w 680"/>
                        <a:gd name="T3" fmla="*/ 46 h 136"/>
                        <a:gd name="T4" fmla="*/ 0 w 680"/>
                        <a:gd name="T5" fmla="*/ 136 h 1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680" h="136">
                          <a:moveTo>
                            <a:pt x="680" y="0"/>
                          </a:moveTo>
                          <a:cubicBezTo>
                            <a:pt x="555" y="11"/>
                            <a:pt x="430" y="23"/>
                            <a:pt x="317" y="46"/>
                          </a:cubicBezTo>
                          <a:cubicBezTo>
                            <a:pt x="204" y="69"/>
                            <a:pt x="102" y="102"/>
                            <a:pt x="0" y="136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dash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26" name="Freeform 1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12" y="1884"/>
                      <a:ext cx="1023" cy="185"/>
                    </a:xfrm>
                    <a:custGeom>
                      <a:avLst/>
                      <a:gdLst>
                        <a:gd name="T0" fmla="*/ 0 w 1023"/>
                        <a:gd name="T1" fmla="*/ 4 h 185"/>
                        <a:gd name="T2" fmla="*/ 227 w 1023"/>
                        <a:gd name="T3" fmla="*/ 4 h 185"/>
                        <a:gd name="T4" fmla="*/ 552 w 1023"/>
                        <a:gd name="T5" fmla="*/ 26 h 185"/>
                        <a:gd name="T6" fmla="*/ 953 w 1023"/>
                        <a:gd name="T7" fmla="*/ 95 h 185"/>
                        <a:gd name="T8" fmla="*/ 969 w 1023"/>
                        <a:gd name="T9" fmla="*/ 161 h 185"/>
                        <a:gd name="T10" fmla="*/ 907 w 1023"/>
                        <a:gd name="T11" fmla="*/ 18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023" h="185">
                          <a:moveTo>
                            <a:pt x="0" y="4"/>
                          </a:moveTo>
                          <a:cubicBezTo>
                            <a:pt x="68" y="4"/>
                            <a:pt x="135" y="0"/>
                            <a:pt x="227" y="4"/>
                          </a:cubicBezTo>
                          <a:cubicBezTo>
                            <a:pt x="319" y="8"/>
                            <a:pt x="431" y="11"/>
                            <a:pt x="552" y="26"/>
                          </a:cubicBezTo>
                          <a:cubicBezTo>
                            <a:pt x="673" y="41"/>
                            <a:pt x="883" y="72"/>
                            <a:pt x="953" y="95"/>
                          </a:cubicBezTo>
                          <a:cubicBezTo>
                            <a:pt x="1023" y="118"/>
                            <a:pt x="977" y="146"/>
                            <a:pt x="969" y="161"/>
                          </a:cubicBezTo>
                          <a:cubicBezTo>
                            <a:pt x="961" y="176"/>
                            <a:pt x="920" y="180"/>
                            <a:pt x="907" y="185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27" name="Freeform 1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18" y="2205"/>
                      <a:ext cx="922" cy="272"/>
                    </a:xfrm>
                    <a:custGeom>
                      <a:avLst/>
                      <a:gdLst>
                        <a:gd name="T0" fmla="*/ 117 w 922"/>
                        <a:gd name="T1" fmla="*/ 0 h 273"/>
                        <a:gd name="T2" fmla="*/ 26 w 922"/>
                        <a:gd name="T3" fmla="*/ 46 h 273"/>
                        <a:gd name="T4" fmla="*/ 71 w 922"/>
                        <a:gd name="T5" fmla="*/ 91 h 273"/>
                        <a:gd name="T6" fmla="*/ 454 w 922"/>
                        <a:gd name="T7" fmla="*/ 152 h 273"/>
                        <a:gd name="T8" fmla="*/ 865 w 922"/>
                        <a:gd name="T9" fmla="*/ 199 h 273"/>
                        <a:gd name="T10" fmla="*/ 797 w 922"/>
                        <a:gd name="T11" fmla="*/ 273 h 2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922" h="273">
                          <a:moveTo>
                            <a:pt x="117" y="0"/>
                          </a:moveTo>
                          <a:cubicBezTo>
                            <a:pt x="75" y="15"/>
                            <a:pt x="34" y="31"/>
                            <a:pt x="26" y="46"/>
                          </a:cubicBezTo>
                          <a:cubicBezTo>
                            <a:pt x="18" y="61"/>
                            <a:pt x="0" y="73"/>
                            <a:pt x="71" y="91"/>
                          </a:cubicBezTo>
                          <a:cubicBezTo>
                            <a:pt x="142" y="109"/>
                            <a:pt x="322" y="134"/>
                            <a:pt x="454" y="152"/>
                          </a:cubicBezTo>
                          <a:cubicBezTo>
                            <a:pt x="586" y="170"/>
                            <a:pt x="808" y="179"/>
                            <a:pt x="865" y="199"/>
                          </a:cubicBezTo>
                          <a:cubicBezTo>
                            <a:pt x="922" y="219"/>
                            <a:pt x="808" y="261"/>
                            <a:pt x="797" y="273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28" name="Freeform 1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838" y="2478"/>
                      <a:ext cx="680" cy="136"/>
                    </a:xfrm>
                    <a:custGeom>
                      <a:avLst/>
                      <a:gdLst>
                        <a:gd name="T0" fmla="*/ 680 w 680"/>
                        <a:gd name="T1" fmla="*/ 0 h 136"/>
                        <a:gd name="T2" fmla="*/ 317 w 680"/>
                        <a:gd name="T3" fmla="*/ 46 h 136"/>
                        <a:gd name="T4" fmla="*/ 0 w 680"/>
                        <a:gd name="T5" fmla="*/ 136 h 1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680" h="136">
                          <a:moveTo>
                            <a:pt x="680" y="0"/>
                          </a:moveTo>
                          <a:cubicBezTo>
                            <a:pt x="555" y="11"/>
                            <a:pt x="430" y="23"/>
                            <a:pt x="317" y="46"/>
                          </a:cubicBezTo>
                          <a:cubicBezTo>
                            <a:pt x="204" y="69"/>
                            <a:pt x="102" y="102"/>
                            <a:pt x="0" y="136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dash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29" name="Freeform 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18" y="2612"/>
                      <a:ext cx="922" cy="274"/>
                    </a:xfrm>
                    <a:custGeom>
                      <a:avLst/>
                      <a:gdLst>
                        <a:gd name="T0" fmla="*/ 117 w 922"/>
                        <a:gd name="T1" fmla="*/ 0 h 273"/>
                        <a:gd name="T2" fmla="*/ 26 w 922"/>
                        <a:gd name="T3" fmla="*/ 46 h 273"/>
                        <a:gd name="T4" fmla="*/ 71 w 922"/>
                        <a:gd name="T5" fmla="*/ 91 h 273"/>
                        <a:gd name="T6" fmla="*/ 454 w 922"/>
                        <a:gd name="T7" fmla="*/ 152 h 273"/>
                        <a:gd name="T8" fmla="*/ 865 w 922"/>
                        <a:gd name="T9" fmla="*/ 199 h 273"/>
                        <a:gd name="T10" fmla="*/ 797 w 922"/>
                        <a:gd name="T11" fmla="*/ 273 h 2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922" h="273">
                          <a:moveTo>
                            <a:pt x="117" y="0"/>
                          </a:moveTo>
                          <a:cubicBezTo>
                            <a:pt x="75" y="15"/>
                            <a:pt x="34" y="31"/>
                            <a:pt x="26" y="46"/>
                          </a:cubicBezTo>
                          <a:cubicBezTo>
                            <a:pt x="18" y="61"/>
                            <a:pt x="0" y="73"/>
                            <a:pt x="71" y="91"/>
                          </a:cubicBezTo>
                          <a:cubicBezTo>
                            <a:pt x="142" y="109"/>
                            <a:pt x="322" y="134"/>
                            <a:pt x="454" y="152"/>
                          </a:cubicBezTo>
                          <a:cubicBezTo>
                            <a:pt x="586" y="170"/>
                            <a:pt x="808" y="179"/>
                            <a:pt x="865" y="199"/>
                          </a:cubicBezTo>
                          <a:cubicBezTo>
                            <a:pt x="922" y="219"/>
                            <a:pt x="808" y="261"/>
                            <a:pt x="797" y="273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30" name="Freeform 1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838" y="2886"/>
                      <a:ext cx="680" cy="52"/>
                    </a:xfrm>
                    <a:custGeom>
                      <a:avLst/>
                      <a:gdLst>
                        <a:gd name="T0" fmla="*/ 680 w 680"/>
                        <a:gd name="T1" fmla="*/ 0 h 52"/>
                        <a:gd name="T2" fmla="*/ 317 w 680"/>
                        <a:gd name="T3" fmla="*/ 45 h 52"/>
                        <a:gd name="T4" fmla="*/ 0 w 680"/>
                        <a:gd name="T5" fmla="*/ 45 h 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680" h="52">
                          <a:moveTo>
                            <a:pt x="680" y="0"/>
                          </a:moveTo>
                          <a:cubicBezTo>
                            <a:pt x="555" y="19"/>
                            <a:pt x="430" y="38"/>
                            <a:pt x="317" y="45"/>
                          </a:cubicBezTo>
                          <a:cubicBezTo>
                            <a:pt x="204" y="52"/>
                            <a:pt x="102" y="48"/>
                            <a:pt x="0" y="45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dash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31" name="Freeform 1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67" y="2931"/>
                      <a:ext cx="271" cy="1"/>
                    </a:xfrm>
                    <a:custGeom>
                      <a:avLst/>
                      <a:gdLst>
                        <a:gd name="T0" fmla="*/ 272 w 272"/>
                        <a:gd name="T1" fmla="*/ 0 h 1"/>
                        <a:gd name="T2" fmla="*/ 0 w 272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272" h="1">
                          <a:moveTo>
                            <a:pt x="272" y="0"/>
                          </a:moveTo>
                          <a:cubicBezTo>
                            <a:pt x="272" y="0"/>
                            <a:pt x="136" y="0"/>
                            <a:pt x="0" y="0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32" name="Line 1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38" y="1729"/>
                      <a:ext cx="0" cy="149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sysDot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33" name="Line 1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474" y="1729"/>
                      <a:ext cx="0" cy="149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sysDot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</p:grpSp>
              <p:sp>
                <p:nvSpPr>
                  <p:cNvPr id="367634" name="Oval 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51" y="3089"/>
                    <a:ext cx="91" cy="91"/>
                  </a:xfrm>
                  <a:prstGeom prst="ellipse">
                    <a:avLst/>
                  </a:prstGeom>
                  <a:noFill/>
                  <a:ln w="25400" algn="ctr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7635" name="Oval 1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96" y="2047"/>
                    <a:ext cx="91" cy="91"/>
                  </a:xfrm>
                  <a:prstGeom prst="ellipse">
                    <a:avLst/>
                  </a:prstGeom>
                  <a:noFill/>
                  <a:ln w="25400" algn="ctr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367637" name="Line 21"/>
                <p:cNvSpPr>
                  <a:spLocks noChangeAspect="1" noChangeShapeType="1"/>
                </p:cNvSpPr>
                <p:nvPr/>
              </p:nvSpPr>
              <p:spPr bwMode="auto">
                <a:xfrm>
                  <a:off x="765" y="717"/>
                  <a:ext cx="0" cy="2649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med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7638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884" y="717"/>
                  <a:ext cx="0" cy="2649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med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7640" name="Line 24"/>
                <p:cNvSpPr>
                  <a:spLocks noChangeAspect="1" noChangeShapeType="1"/>
                </p:cNvSpPr>
                <p:nvPr/>
              </p:nvSpPr>
              <p:spPr bwMode="auto">
                <a:xfrm>
                  <a:off x="386" y="1931"/>
                  <a:ext cx="145" cy="1"/>
                </a:xfrm>
                <a:prstGeom prst="line">
                  <a:avLst/>
                </a:prstGeom>
                <a:noFill/>
                <a:ln w="25400">
                  <a:solidFill>
                    <a:schemeClr val="tx2">
                      <a:lumMod val="50000"/>
                    </a:schemeClr>
                  </a:solidFill>
                  <a:round/>
                  <a:headEnd type="none" w="med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20504" name="Group 25"/>
                <p:cNvGrpSpPr>
                  <a:grpSpLocks noChangeAspect="1"/>
                </p:cNvGrpSpPr>
                <p:nvPr/>
              </p:nvGrpSpPr>
              <p:grpSpPr bwMode="auto">
                <a:xfrm>
                  <a:off x="268" y="2124"/>
                  <a:ext cx="934" cy="1198"/>
                  <a:chOff x="351" y="1933"/>
                  <a:chExt cx="1168" cy="1497"/>
                </a:xfrm>
              </p:grpSpPr>
              <p:grpSp>
                <p:nvGrpSpPr>
                  <p:cNvPr id="20509" name="Group 2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46" y="1933"/>
                    <a:ext cx="1073" cy="1497"/>
                    <a:chOff x="567" y="1729"/>
                    <a:chExt cx="1073" cy="1497"/>
                  </a:xfrm>
                </p:grpSpPr>
                <p:sp>
                  <p:nvSpPr>
                    <p:cNvPr id="367643" name="Freeform 2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838" y="2069"/>
                      <a:ext cx="679" cy="136"/>
                    </a:xfrm>
                    <a:custGeom>
                      <a:avLst/>
                      <a:gdLst>
                        <a:gd name="T0" fmla="*/ 680 w 680"/>
                        <a:gd name="T1" fmla="*/ 0 h 136"/>
                        <a:gd name="T2" fmla="*/ 317 w 680"/>
                        <a:gd name="T3" fmla="*/ 46 h 136"/>
                        <a:gd name="T4" fmla="*/ 0 w 680"/>
                        <a:gd name="T5" fmla="*/ 136 h 1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680" h="136">
                          <a:moveTo>
                            <a:pt x="680" y="0"/>
                          </a:moveTo>
                          <a:cubicBezTo>
                            <a:pt x="555" y="11"/>
                            <a:pt x="430" y="23"/>
                            <a:pt x="317" y="46"/>
                          </a:cubicBezTo>
                          <a:cubicBezTo>
                            <a:pt x="204" y="69"/>
                            <a:pt x="102" y="102"/>
                            <a:pt x="0" y="136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dash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44" name="Freeform 2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12" y="1884"/>
                      <a:ext cx="1023" cy="185"/>
                    </a:xfrm>
                    <a:custGeom>
                      <a:avLst/>
                      <a:gdLst>
                        <a:gd name="T0" fmla="*/ 0 w 1023"/>
                        <a:gd name="T1" fmla="*/ 4 h 185"/>
                        <a:gd name="T2" fmla="*/ 227 w 1023"/>
                        <a:gd name="T3" fmla="*/ 4 h 185"/>
                        <a:gd name="T4" fmla="*/ 552 w 1023"/>
                        <a:gd name="T5" fmla="*/ 26 h 185"/>
                        <a:gd name="T6" fmla="*/ 953 w 1023"/>
                        <a:gd name="T7" fmla="*/ 95 h 185"/>
                        <a:gd name="T8" fmla="*/ 969 w 1023"/>
                        <a:gd name="T9" fmla="*/ 161 h 185"/>
                        <a:gd name="T10" fmla="*/ 907 w 1023"/>
                        <a:gd name="T11" fmla="*/ 18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023" h="185">
                          <a:moveTo>
                            <a:pt x="0" y="4"/>
                          </a:moveTo>
                          <a:cubicBezTo>
                            <a:pt x="68" y="4"/>
                            <a:pt x="135" y="0"/>
                            <a:pt x="227" y="4"/>
                          </a:cubicBezTo>
                          <a:cubicBezTo>
                            <a:pt x="319" y="8"/>
                            <a:pt x="431" y="11"/>
                            <a:pt x="552" y="26"/>
                          </a:cubicBezTo>
                          <a:cubicBezTo>
                            <a:pt x="673" y="41"/>
                            <a:pt x="883" y="72"/>
                            <a:pt x="953" y="95"/>
                          </a:cubicBezTo>
                          <a:cubicBezTo>
                            <a:pt x="1023" y="118"/>
                            <a:pt x="977" y="146"/>
                            <a:pt x="969" y="161"/>
                          </a:cubicBezTo>
                          <a:cubicBezTo>
                            <a:pt x="961" y="176"/>
                            <a:pt x="920" y="180"/>
                            <a:pt x="907" y="185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45" name="Freeform 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18" y="2205"/>
                      <a:ext cx="922" cy="272"/>
                    </a:xfrm>
                    <a:custGeom>
                      <a:avLst/>
                      <a:gdLst>
                        <a:gd name="T0" fmla="*/ 117 w 922"/>
                        <a:gd name="T1" fmla="*/ 0 h 273"/>
                        <a:gd name="T2" fmla="*/ 26 w 922"/>
                        <a:gd name="T3" fmla="*/ 46 h 273"/>
                        <a:gd name="T4" fmla="*/ 71 w 922"/>
                        <a:gd name="T5" fmla="*/ 91 h 273"/>
                        <a:gd name="T6" fmla="*/ 454 w 922"/>
                        <a:gd name="T7" fmla="*/ 152 h 273"/>
                        <a:gd name="T8" fmla="*/ 865 w 922"/>
                        <a:gd name="T9" fmla="*/ 199 h 273"/>
                        <a:gd name="T10" fmla="*/ 797 w 922"/>
                        <a:gd name="T11" fmla="*/ 273 h 2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922" h="273">
                          <a:moveTo>
                            <a:pt x="117" y="0"/>
                          </a:moveTo>
                          <a:cubicBezTo>
                            <a:pt x="75" y="15"/>
                            <a:pt x="34" y="31"/>
                            <a:pt x="26" y="46"/>
                          </a:cubicBezTo>
                          <a:cubicBezTo>
                            <a:pt x="18" y="61"/>
                            <a:pt x="0" y="73"/>
                            <a:pt x="71" y="91"/>
                          </a:cubicBezTo>
                          <a:cubicBezTo>
                            <a:pt x="142" y="109"/>
                            <a:pt x="322" y="134"/>
                            <a:pt x="454" y="152"/>
                          </a:cubicBezTo>
                          <a:cubicBezTo>
                            <a:pt x="586" y="170"/>
                            <a:pt x="808" y="179"/>
                            <a:pt x="865" y="199"/>
                          </a:cubicBezTo>
                          <a:cubicBezTo>
                            <a:pt x="922" y="219"/>
                            <a:pt x="808" y="261"/>
                            <a:pt x="797" y="273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46" name="Freeform 3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838" y="2478"/>
                      <a:ext cx="680" cy="136"/>
                    </a:xfrm>
                    <a:custGeom>
                      <a:avLst/>
                      <a:gdLst>
                        <a:gd name="T0" fmla="*/ 680 w 680"/>
                        <a:gd name="T1" fmla="*/ 0 h 136"/>
                        <a:gd name="T2" fmla="*/ 317 w 680"/>
                        <a:gd name="T3" fmla="*/ 46 h 136"/>
                        <a:gd name="T4" fmla="*/ 0 w 680"/>
                        <a:gd name="T5" fmla="*/ 136 h 1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680" h="136">
                          <a:moveTo>
                            <a:pt x="680" y="0"/>
                          </a:moveTo>
                          <a:cubicBezTo>
                            <a:pt x="555" y="11"/>
                            <a:pt x="430" y="23"/>
                            <a:pt x="317" y="46"/>
                          </a:cubicBezTo>
                          <a:cubicBezTo>
                            <a:pt x="204" y="69"/>
                            <a:pt x="102" y="102"/>
                            <a:pt x="0" y="136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dash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47" name="Freeform 3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718" y="2612"/>
                      <a:ext cx="922" cy="274"/>
                    </a:xfrm>
                    <a:custGeom>
                      <a:avLst/>
                      <a:gdLst>
                        <a:gd name="T0" fmla="*/ 117 w 922"/>
                        <a:gd name="T1" fmla="*/ 0 h 273"/>
                        <a:gd name="T2" fmla="*/ 26 w 922"/>
                        <a:gd name="T3" fmla="*/ 46 h 273"/>
                        <a:gd name="T4" fmla="*/ 71 w 922"/>
                        <a:gd name="T5" fmla="*/ 91 h 273"/>
                        <a:gd name="T6" fmla="*/ 454 w 922"/>
                        <a:gd name="T7" fmla="*/ 152 h 273"/>
                        <a:gd name="T8" fmla="*/ 865 w 922"/>
                        <a:gd name="T9" fmla="*/ 199 h 273"/>
                        <a:gd name="T10" fmla="*/ 797 w 922"/>
                        <a:gd name="T11" fmla="*/ 273 h 2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922" h="273">
                          <a:moveTo>
                            <a:pt x="117" y="0"/>
                          </a:moveTo>
                          <a:cubicBezTo>
                            <a:pt x="75" y="15"/>
                            <a:pt x="34" y="31"/>
                            <a:pt x="26" y="46"/>
                          </a:cubicBezTo>
                          <a:cubicBezTo>
                            <a:pt x="18" y="61"/>
                            <a:pt x="0" y="73"/>
                            <a:pt x="71" y="91"/>
                          </a:cubicBezTo>
                          <a:cubicBezTo>
                            <a:pt x="142" y="109"/>
                            <a:pt x="322" y="134"/>
                            <a:pt x="454" y="152"/>
                          </a:cubicBezTo>
                          <a:cubicBezTo>
                            <a:pt x="586" y="170"/>
                            <a:pt x="808" y="179"/>
                            <a:pt x="865" y="199"/>
                          </a:cubicBezTo>
                          <a:cubicBezTo>
                            <a:pt x="922" y="219"/>
                            <a:pt x="808" y="261"/>
                            <a:pt x="797" y="273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48" name="Freeform 3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838" y="2886"/>
                      <a:ext cx="680" cy="52"/>
                    </a:xfrm>
                    <a:custGeom>
                      <a:avLst/>
                      <a:gdLst>
                        <a:gd name="T0" fmla="*/ 680 w 680"/>
                        <a:gd name="T1" fmla="*/ 0 h 52"/>
                        <a:gd name="T2" fmla="*/ 317 w 680"/>
                        <a:gd name="T3" fmla="*/ 45 h 52"/>
                        <a:gd name="T4" fmla="*/ 0 w 680"/>
                        <a:gd name="T5" fmla="*/ 45 h 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680" h="52">
                          <a:moveTo>
                            <a:pt x="680" y="0"/>
                          </a:moveTo>
                          <a:cubicBezTo>
                            <a:pt x="555" y="19"/>
                            <a:pt x="430" y="38"/>
                            <a:pt x="317" y="45"/>
                          </a:cubicBezTo>
                          <a:cubicBezTo>
                            <a:pt x="204" y="52"/>
                            <a:pt x="102" y="48"/>
                            <a:pt x="0" y="45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dash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49" name="Freeform 3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67" y="2931"/>
                      <a:ext cx="271" cy="1"/>
                    </a:xfrm>
                    <a:custGeom>
                      <a:avLst/>
                      <a:gdLst>
                        <a:gd name="T0" fmla="*/ 272 w 272"/>
                        <a:gd name="T1" fmla="*/ 0 h 1"/>
                        <a:gd name="T2" fmla="*/ 0 w 272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272" h="1">
                          <a:moveTo>
                            <a:pt x="272" y="0"/>
                          </a:moveTo>
                          <a:cubicBezTo>
                            <a:pt x="272" y="0"/>
                            <a:pt x="136" y="0"/>
                            <a:pt x="0" y="0"/>
                          </a:cubicBezTo>
                        </a:path>
                      </a:pathLst>
                    </a:custGeom>
                    <a:noFill/>
                    <a:ln w="25400" cap="flat" cmpd="sng">
                      <a:solidFill>
                        <a:schemeClr val="bg2"/>
                      </a:solidFill>
                      <a:prstDash val="solid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50" name="Line 3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38" y="1729"/>
                      <a:ext cx="0" cy="149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sysDot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367651" name="Line 3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474" y="1729"/>
                      <a:ext cx="0" cy="149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sysDot"/>
                      <a:round/>
                      <a:headEnd type="none" w="med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n"/>
                        <a:defRPr/>
                      </a:pPr>
                      <a:endParaRPr lang="cs-CZ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</p:grpSp>
              <p:sp>
                <p:nvSpPr>
                  <p:cNvPr id="367652" name="Oval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51" y="3089"/>
                    <a:ext cx="91" cy="91"/>
                  </a:xfrm>
                  <a:prstGeom prst="ellipse">
                    <a:avLst/>
                  </a:prstGeom>
                  <a:noFill/>
                  <a:ln w="25400" algn="ctr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67653" name="Oval 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96" y="2047"/>
                    <a:ext cx="91" cy="91"/>
                  </a:xfrm>
                  <a:prstGeom prst="ellipse">
                    <a:avLst/>
                  </a:prstGeom>
                  <a:noFill/>
                  <a:ln w="25400" algn="ctr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20505" name="Text Box 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67" y="1419"/>
                  <a:ext cx="216" cy="1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 type="none" w="med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/>
                <a:lstStyle>
                  <a:lvl1pPr marL="342900" indent="-342900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1600" b="1">
                      <a:solidFill>
                        <a:schemeClr val="bg2"/>
                      </a:solidFill>
                      <a:latin typeface="Arial" panose="020B0604020202020204" pitchFamily="34" charset="0"/>
                      <a:sym typeface="Symbol" panose="05050102010706020507" pitchFamily="18" charset="2"/>
                    </a:rPr>
                    <a:t>N</a:t>
                  </a:r>
                  <a:r>
                    <a:rPr lang="cs-CZ" altLang="cs-CZ" sz="1600" b="1" baseline="-25000">
                      <a:solidFill>
                        <a:schemeClr val="bg2"/>
                      </a:solidFill>
                      <a:latin typeface="Arial" panose="020B0604020202020204" pitchFamily="34" charset="0"/>
                      <a:sym typeface="Symbol" panose="05050102010706020507" pitchFamily="18" charset="2"/>
                    </a:rPr>
                    <a:t>1</a:t>
                  </a:r>
                  <a:endParaRPr lang="cs-CZ" altLang="cs-CZ" sz="1600" b="1" baseline="-2500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0506" name="Text Box 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2" y="2578"/>
                  <a:ext cx="216" cy="1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 type="none" w="med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/>
                <a:lstStyle>
                  <a:lvl1pPr marL="342900" indent="-342900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1600" b="1">
                      <a:solidFill>
                        <a:schemeClr val="bg2"/>
                      </a:solidFill>
                      <a:latin typeface="Arial" panose="020B0604020202020204" pitchFamily="34" charset="0"/>
                      <a:sym typeface="Symbol" panose="05050102010706020507" pitchFamily="18" charset="2"/>
                    </a:rPr>
                    <a:t>N</a:t>
                  </a:r>
                  <a:r>
                    <a:rPr lang="cs-CZ" altLang="cs-CZ" sz="1600" b="1" baseline="-25000">
                      <a:solidFill>
                        <a:schemeClr val="bg2"/>
                      </a:solidFill>
                      <a:latin typeface="Arial" panose="020B0604020202020204" pitchFamily="34" charset="0"/>
                      <a:sym typeface="Symbol" panose="05050102010706020507" pitchFamily="18" charset="2"/>
                    </a:rPr>
                    <a:t>2</a:t>
                  </a:r>
                  <a:endParaRPr lang="cs-CZ" altLang="cs-CZ" sz="1600" b="1" baseline="-2500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367656" name="Line 40"/>
                <p:cNvSpPr>
                  <a:spLocks noChangeShapeType="1"/>
                </p:cNvSpPr>
                <p:nvPr/>
              </p:nvSpPr>
              <p:spPr bwMode="auto">
                <a:xfrm rot="10800000">
                  <a:off x="295" y="2351"/>
                  <a:ext cx="0" cy="635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50000"/>
                    </a:schemeClr>
                  </a:solidFill>
                  <a:round/>
                  <a:headEnd type="none" w="med" len="lg"/>
                  <a:tailEnd type="arrow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2050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710" y="407"/>
                  <a:ext cx="174" cy="2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 type="none" w="med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>
                  <a:lvl1pPr marL="342900" indent="-342900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Garamond" panose="02020404030301010803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  <a:buFont typeface="Wingdings" panose="05000000000000000000" pitchFamily="2" charset="2"/>
                    <a:buNone/>
                  </a:pPr>
                  <a:r>
                    <a:rPr lang="cs-CZ" altLang="cs-CZ" sz="1800" b="1">
                      <a:solidFill>
                        <a:srgbClr val="FF0000"/>
                      </a:solidFill>
                      <a:latin typeface="Arial" panose="020B0604020202020204" pitchFamily="34" charset="0"/>
                      <a:sym typeface="Symbol" panose="05050102010706020507" pitchFamily="18" charset="2"/>
                    </a:rPr>
                    <a:t></a:t>
                  </a:r>
                  <a:r>
                    <a:rPr lang="cs-CZ" altLang="cs-CZ" sz="1800" b="1" baseline="-25000">
                      <a:solidFill>
                        <a:srgbClr val="FF0000"/>
                      </a:solidFill>
                      <a:latin typeface="Arial" panose="020B0604020202020204" pitchFamily="34" charset="0"/>
                      <a:sym typeface="Symbol" panose="05050102010706020507" pitchFamily="18" charset="2"/>
                    </a:rPr>
                    <a:t>1</a:t>
                  </a:r>
                  <a:endParaRPr lang="cs-CZ" altLang="cs-CZ" sz="1800" b="1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</p:grpSp>
        </p:grpSp>
      </p:grpSp>
      <p:graphicFrame>
        <p:nvGraphicFramePr>
          <p:cNvPr id="367664" name="Object 48"/>
          <p:cNvGraphicFramePr>
            <a:graphicFrameLocks noChangeAspect="1"/>
          </p:cNvGraphicFramePr>
          <p:nvPr/>
        </p:nvGraphicFramePr>
        <p:xfrm>
          <a:off x="4356100" y="4797425"/>
          <a:ext cx="22320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6" name="Rovnice" r:id="rId3" imgW="1040948" imgH="253890" progId="Equation.3">
                  <p:embed/>
                </p:oleObj>
              </mc:Choice>
              <mc:Fallback>
                <p:oleObj name="Rovnice" r:id="rId3" imgW="1040948" imgH="25389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797425"/>
                        <a:ext cx="2232025" cy="5429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65" name="Rectangle 49"/>
          <p:cNvSpPr>
            <a:spLocks noChangeArrowheads="1"/>
          </p:cNvSpPr>
          <p:nvPr/>
        </p:nvSpPr>
        <p:spPr bwMode="auto">
          <a:xfrm>
            <a:off x="2484438" y="1052513"/>
            <a:ext cx="651668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Zatím jsme předpokládali, že celý indukční tok první cívkou prochází i druhou cívkou. Ve skutečnosti se část indukčního toku první cívky uzavírá mimo druhou cívku 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</a:t>
            </a:r>
            <a:r>
              <a:rPr lang="cs-CZ" altLang="cs-CZ" sz="20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rozptylový indukční tok - </a:t>
            </a:r>
            <a:r>
              <a:rPr lang="cs-CZ" altLang="cs-CZ" sz="2000" b="1" u="sng" baseline="-25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cs-CZ" altLang="cs-CZ" sz="20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altLang="cs-CZ" sz="2000" b="1" u="sng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67679" name="Group 63"/>
          <p:cNvGrpSpPr>
            <a:grpSpLocks/>
          </p:cNvGrpSpPr>
          <p:nvPr/>
        </p:nvGrpSpPr>
        <p:grpSpPr bwMode="auto">
          <a:xfrm>
            <a:off x="250825" y="765175"/>
            <a:ext cx="838200" cy="2232025"/>
            <a:chOff x="158" y="663"/>
            <a:chExt cx="528" cy="1406"/>
          </a:xfrm>
        </p:grpSpPr>
        <p:sp>
          <p:nvSpPr>
            <p:cNvPr id="367670" name="Freeform 54"/>
            <p:cNvSpPr>
              <a:spLocks/>
            </p:cNvSpPr>
            <p:nvPr/>
          </p:nvSpPr>
          <p:spPr bwMode="auto">
            <a:xfrm rot="10800000">
              <a:off x="204" y="663"/>
              <a:ext cx="482" cy="1406"/>
            </a:xfrm>
            <a:custGeom>
              <a:avLst/>
              <a:gdLst>
                <a:gd name="T0" fmla="*/ 28 w 482"/>
                <a:gd name="T1" fmla="*/ 122 h 1406"/>
                <a:gd name="T2" fmla="*/ 15 w 482"/>
                <a:gd name="T3" fmla="*/ 680 h 1406"/>
                <a:gd name="T4" fmla="*/ 60 w 482"/>
                <a:gd name="T5" fmla="*/ 1315 h 1406"/>
                <a:gd name="T6" fmla="*/ 378 w 482"/>
                <a:gd name="T7" fmla="*/ 1224 h 1406"/>
                <a:gd name="T8" fmla="*/ 469 w 482"/>
                <a:gd name="T9" fmla="*/ 762 h 1406"/>
                <a:gd name="T10" fmla="*/ 455 w 482"/>
                <a:gd name="T11" fmla="*/ 385 h 1406"/>
                <a:gd name="T12" fmla="*/ 341 w 482"/>
                <a:gd name="T13" fmla="*/ 115 h 1406"/>
                <a:gd name="T14" fmla="*/ 142 w 482"/>
                <a:gd name="T15" fmla="*/ 1 h 1406"/>
                <a:gd name="T16" fmla="*/ 28 w 482"/>
                <a:gd name="T17" fmla="*/ 122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2" h="1406">
                  <a:moveTo>
                    <a:pt x="28" y="122"/>
                  </a:moveTo>
                  <a:cubicBezTo>
                    <a:pt x="7" y="235"/>
                    <a:pt x="10" y="481"/>
                    <a:pt x="15" y="680"/>
                  </a:cubicBezTo>
                  <a:cubicBezTo>
                    <a:pt x="20" y="879"/>
                    <a:pt x="0" y="1224"/>
                    <a:pt x="60" y="1315"/>
                  </a:cubicBezTo>
                  <a:cubicBezTo>
                    <a:pt x="120" y="1406"/>
                    <a:pt x="310" y="1316"/>
                    <a:pt x="378" y="1224"/>
                  </a:cubicBezTo>
                  <a:cubicBezTo>
                    <a:pt x="446" y="1132"/>
                    <a:pt x="456" y="902"/>
                    <a:pt x="469" y="762"/>
                  </a:cubicBezTo>
                  <a:cubicBezTo>
                    <a:pt x="482" y="622"/>
                    <a:pt x="476" y="493"/>
                    <a:pt x="455" y="385"/>
                  </a:cubicBezTo>
                  <a:cubicBezTo>
                    <a:pt x="434" y="277"/>
                    <a:pt x="393" y="179"/>
                    <a:pt x="341" y="115"/>
                  </a:cubicBezTo>
                  <a:cubicBezTo>
                    <a:pt x="289" y="51"/>
                    <a:pt x="194" y="0"/>
                    <a:pt x="142" y="1"/>
                  </a:cubicBezTo>
                  <a:cubicBezTo>
                    <a:pt x="90" y="2"/>
                    <a:pt x="49" y="9"/>
                    <a:pt x="28" y="122"/>
                  </a:cubicBezTo>
                  <a:close/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7671" name="AutoShape 55"/>
            <p:cNvSpPr>
              <a:spLocks noChangeArrowheads="1"/>
            </p:cNvSpPr>
            <p:nvPr/>
          </p:nvSpPr>
          <p:spPr bwMode="auto">
            <a:xfrm>
              <a:off x="158" y="1344"/>
              <a:ext cx="91" cy="9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5400" algn="ctr">
              <a:solidFill>
                <a:srgbClr val="FF0000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67678" name="Group 62"/>
          <p:cNvGrpSpPr>
            <a:grpSpLocks/>
          </p:cNvGrpSpPr>
          <p:nvPr/>
        </p:nvGrpSpPr>
        <p:grpSpPr bwMode="auto">
          <a:xfrm>
            <a:off x="1547813" y="811213"/>
            <a:ext cx="809625" cy="2232025"/>
            <a:chOff x="975" y="663"/>
            <a:chExt cx="510" cy="1406"/>
          </a:xfrm>
        </p:grpSpPr>
        <p:sp>
          <p:nvSpPr>
            <p:cNvPr id="367669" name="Freeform 53"/>
            <p:cNvSpPr>
              <a:spLocks/>
            </p:cNvSpPr>
            <p:nvPr/>
          </p:nvSpPr>
          <p:spPr bwMode="auto">
            <a:xfrm>
              <a:off x="975" y="663"/>
              <a:ext cx="482" cy="1406"/>
            </a:xfrm>
            <a:custGeom>
              <a:avLst/>
              <a:gdLst>
                <a:gd name="T0" fmla="*/ 28 w 482"/>
                <a:gd name="T1" fmla="*/ 122 h 1406"/>
                <a:gd name="T2" fmla="*/ 15 w 482"/>
                <a:gd name="T3" fmla="*/ 680 h 1406"/>
                <a:gd name="T4" fmla="*/ 60 w 482"/>
                <a:gd name="T5" fmla="*/ 1315 h 1406"/>
                <a:gd name="T6" fmla="*/ 378 w 482"/>
                <a:gd name="T7" fmla="*/ 1224 h 1406"/>
                <a:gd name="T8" fmla="*/ 469 w 482"/>
                <a:gd name="T9" fmla="*/ 762 h 1406"/>
                <a:gd name="T10" fmla="*/ 455 w 482"/>
                <a:gd name="T11" fmla="*/ 385 h 1406"/>
                <a:gd name="T12" fmla="*/ 341 w 482"/>
                <a:gd name="T13" fmla="*/ 115 h 1406"/>
                <a:gd name="T14" fmla="*/ 142 w 482"/>
                <a:gd name="T15" fmla="*/ 1 h 1406"/>
                <a:gd name="T16" fmla="*/ 28 w 482"/>
                <a:gd name="T17" fmla="*/ 122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2" h="1406">
                  <a:moveTo>
                    <a:pt x="28" y="122"/>
                  </a:moveTo>
                  <a:cubicBezTo>
                    <a:pt x="7" y="235"/>
                    <a:pt x="10" y="481"/>
                    <a:pt x="15" y="680"/>
                  </a:cubicBezTo>
                  <a:cubicBezTo>
                    <a:pt x="20" y="879"/>
                    <a:pt x="0" y="1224"/>
                    <a:pt x="60" y="1315"/>
                  </a:cubicBezTo>
                  <a:cubicBezTo>
                    <a:pt x="120" y="1406"/>
                    <a:pt x="310" y="1316"/>
                    <a:pt x="378" y="1224"/>
                  </a:cubicBezTo>
                  <a:cubicBezTo>
                    <a:pt x="446" y="1132"/>
                    <a:pt x="456" y="902"/>
                    <a:pt x="469" y="762"/>
                  </a:cubicBezTo>
                  <a:cubicBezTo>
                    <a:pt x="482" y="622"/>
                    <a:pt x="476" y="493"/>
                    <a:pt x="455" y="385"/>
                  </a:cubicBezTo>
                  <a:cubicBezTo>
                    <a:pt x="434" y="277"/>
                    <a:pt x="393" y="179"/>
                    <a:pt x="341" y="115"/>
                  </a:cubicBezTo>
                  <a:cubicBezTo>
                    <a:pt x="289" y="51"/>
                    <a:pt x="194" y="0"/>
                    <a:pt x="142" y="1"/>
                  </a:cubicBezTo>
                  <a:cubicBezTo>
                    <a:pt x="90" y="2"/>
                    <a:pt x="49" y="9"/>
                    <a:pt x="28" y="122"/>
                  </a:cubicBezTo>
                  <a:close/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7672" name="AutoShape 56"/>
            <p:cNvSpPr>
              <a:spLocks noChangeArrowheads="1"/>
            </p:cNvSpPr>
            <p:nvPr/>
          </p:nvSpPr>
          <p:spPr bwMode="auto">
            <a:xfrm>
              <a:off x="1394" y="1207"/>
              <a:ext cx="91" cy="9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5400" algn="ctr">
              <a:solidFill>
                <a:srgbClr val="FF0000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67673" name="Text Box 57"/>
          <p:cNvSpPr txBox="1">
            <a:spLocks noChangeArrowheads="1"/>
          </p:cNvSpPr>
          <p:nvPr/>
        </p:nvSpPr>
        <p:spPr bwMode="auto">
          <a:xfrm>
            <a:off x="755650" y="4987925"/>
            <a:ext cx="43338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</a:t>
            </a:r>
            <a:r>
              <a:rPr lang="cs-CZ" altLang="cs-CZ" sz="1800" b="1" baseline="-2500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12</a:t>
            </a:r>
            <a:endParaRPr lang="cs-CZ" altLang="cs-CZ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67674" name="Text Box 58"/>
          <p:cNvSpPr txBox="1">
            <a:spLocks noChangeArrowheads="1"/>
          </p:cNvSpPr>
          <p:nvPr/>
        </p:nvSpPr>
        <p:spPr bwMode="auto">
          <a:xfrm>
            <a:off x="179388" y="739775"/>
            <a:ext cx="2841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</a:t>
            </a:r>
            <a:r>
              <a:rPr lang="cs-CZ" altLang="cs-CZ" sz="1800" b="1" baseline="-2500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endParaRPr lang="cs-CZ" altLang="cs-CZ" sz="1800" b="1" baseline="-25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67675" name="Rectangle 59"/>
          <p:cNvSpPr>
            <a:spLocks noChangeArrowheads="1"/>
          </p:cNvSpPr>
          <p:nvPr/>
        </p:nvSpPr>
        <p:spPr bwMode="auto">
          <a:xfrm>
            <a:off x="2484438" y="2565400"/>
            <a:ext cx="6516687" cy="248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Rozptylový indukční tok - </a:t>
            </a:r>
            <a:r>
              <a:rPr lang="cs-CZ" altLang="cs-CZ" sz="2000" b="1" baseline="-25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má za následek nižší indukované napětí na druhé cívce.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Rozptylový indukční tok lze respektovat pomocí </a:t>
            </a:r>
            <a:r>
              <a:rPr lang="cs-CZ" altLang="cs-CZ" sz="20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činitele vazby – k (-).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Činitel vazby k se pohybuje v rozsahu k = 0 – 1.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Skutečná vzájemná indukčnost s respektováním činitele vazby:     </a:t>
            </a:r>
            <a:endParaRPr lang="cs-CZ" altLang="cs-CZ" sz="20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67676" name="Rectangle 60"/>
          <p:cNvSpPr>
            <a:spLocks noChangeArrowheads="1"/>
          </p:cNvSpPr>
          <p:nvPr/>
        </p:nvSpPr>
        <p:spPr bwMode="auto">
          <a:xfrm>
            <a:off x="179388" y="5445125"/>
            <a:ext cx="8785225" cy="132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Rozptylový tok se projevuje u všech magnetických obvodů.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Je způsoben relativně malým rozdílem měrné magnetické vodivosti železa a vzduchu (pro některé indukční čáry je výhodnější, jestliže se uzavřou přes vzduch).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6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6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7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7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7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7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67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67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8" grpId="0"/>
      <p:bldP spid="367673" grpId="0"/>
      <p:bldP spid="3676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88913"/>
            <a:ext cx="4751387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2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107950" y="1033463"/>
            <a:ext cx="8856663" cy="132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Vypočítejte vlastní a vzájemnou indukčnost cívek (N</a:t>
            </a:r>
            <a:r>
              <a:rPr lang="cs-CZ" altLang="cs-CZ" sz="1900" b="1" baseline="-25000" dirty="0">
                <a:solidFill>
                  <a:schemeClr val="bg2"/>
                </a:solidFill>
                <a:latin typeface="Arial Unicode MS" panose="020B0604020202020204" pitchFamily="34" charset="-128"/>
              </a:rPr>
              <a:t>1</a:t>
            </a:r>
            <a:r>
              <a:rPr lang="cs-CZ" altLang="cs-CZ" sz="19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 = 2000  a N</a:t>
            </a:r>
            <a:r>
              <a:rPr lang="cs-CZ" altLang="cs-CZ" sz="1900" b="1" baseline="-25000" dirty="0">
                <a:solidFill>
                  <a:schemeClr val="bg2"/>
                </a:solidFill>
                <a:latin typeface="Arial Unicode MS" panose="020B0604020202020204" pitchFamily="34" charset="-128"/>
              </a:rPr>
              <a:t>2</a:t>
            </a:r>
            <a:r>
              <a:rPr lang="cs-CZ" altLang="cs-CZ" sz="19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 = 1000 závitů) s jádrem (transformátorové plechy). Střední délka indukční čáry je 40cm, průřez jádra má rozměry (3 x 3) cm. Magnetická indukce je 1,4T. Činitel vazby je 0,8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Z grafu pro B = 1,4 T </a:t>
            </a:r>
            <a:r>
              <a:rPr lang="cs-CZ" altLang="cs-CZ" sz="1900" b="1" dirty="0">
                <a:solidFill>
                  <a:schemeClr val="bg2"/>
                </a:solidFill>
                <a:latin typeface="Arial Unicode MS" panose="020B0604020202020204" pitchFamily="34" charset="-128"/>
                <a:sym typeface="Symbol" panose="05050102010706020507" pitchFamily="18" charset="2"/>
              </a:rPr>
              <a:t> H = 1000 A/m.</a:t>
            </a:r>
          </a:p>
        </p:txBody>
      </p:sp>
      <p:graphicFrame>
        <p:nvGraphicFramePr>
          <p:cNvPr id="368644" name="Object 4"/>
          <p:cNvGraphicFramePr>
            <a:graphicFrameLocks noChangeAspect="1"/>
          </p:cNvGraphicFramePr>
          <p:nvPr/>
        </p:nvGraphicFramePr>
        <p:xfrm>
          <a:off x="166688" y="3500438"/>
          <a:ext cx="47656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8" name="Rovnice" r:id="rId3" imgW="2819400" imgH="444500" progId="Equation.3">
                  <p:embed/>
                </p:oleObj>
              </mc:Choice>
              <mc:Fallback>
                <p:oleObj name="Rovnice" r:id="rId3" imgW="28194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3500438"/>
                        <a:ext cx="4765675" cy="7508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5" name="Object 5"/>
          <p:cNvGraphicFramePr>
            <a:graphicFrameLocks noChangeAspect="1"/>
          </p:cNvGraphicFramePr>
          <p:nvPr/>
        </p:nvGraphicFramePr>
        <p:xfrm>
          <a:off x="179388" y="4322763"/>
          <a:ext cx="30337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9" name="Rovnice" r:id="rId5" imgW="1816100" imgH="457200" progId="Equation.3">
                  <p:embed/>
                </p:oleObj>
              </mc:Choice>
              <mc:Fallback>
                <p:oleObj name="Rovnice" r:id="rId5" imgW="1816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322763"/>
                        <a:ext cx="3033712" cy="762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6" name="Object 6"/>
          <p:cNvGraphicFramePr>
            <a:graphicFrameLocks noChangeAspect="1"/>
          </p:cNvGraphicFramePr>
          <p:nvPr/>
        </p:nvGraphicFramePr>
        <p:xfrm>
          <a:off x="179388" y="2708275"/>
          <a:ext cx="34655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0" name="Rovnice" r:id="rId7" imgW="1943100" imgH="393700" progId="Equation.3">
                  <p:embed/>
                </p:oleObj>
              </mc:Choice>
              <mc:Fallback>
                <p:oleObj name="Rovnice" r:id="rId7" imgW="19431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08275"/>
                        <a:ext cx="3465512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7" name="Object 7"/>
          <p:cNvGraphicFramePr>
            <a:graphicFrameLocks noChangeAspect="1"/>
          </p:cNvGraphicFramePr>
          <p:nvPr/>
        </p:nvGraphicFramePr>
        <p:xfrm>
          <a:off x="3276600" y="4322763"/>
          <a:ext cx="30543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1" name="Rovnice" r:id="rId9" imgW="1828800" imgH="457200" progId="Equation.3">
                  <p:embed/>
                </p:oleObj>
              </mc:Choice>
              <mc:Fallback>
                <p:oleObj name="Rovnice" r:id="rId9" imgW="18288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322763"/>
                        <a:ext cx="3054350" cy="762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8" name="Object 8"/>
          <p:cNvGraphicFramePr>
            <a:graphicFrameLocks noChangeAspect="1"/>
          </p:cNvGraphicFramePr>
          <p:nvPr/>
        </p:nvGraphicFramePr>
        <p:xfrm>
          <a:off x="180975" y="5157788"/>
          <a:ext cx="5470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2" name="Rovnice" r:id="rId11" imgW="2552700" imgH="254000" progId="Equation.3">
                  <p:embed/>
                </p:oleObj>
              </mc:Choice>
              <mc:Fallback>
                <p:oleObj name="Rovnice" r:id="rId11" imgW="25527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5157788"/>
                        <a:ext cx="5470525" cy="5429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95513" y="188913"/>
            <a:ext cx="4751387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Příklady</a:t>
            </a:r>
            <a:endParaRPr lang="cs-CZ" altLang="cs-CZ" sz="32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107950" y="1033463"/>
            <a:ext cx="8856663" cy="258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1. Vypočítejte vlastní indukčnost cívky L1 a L2, které jsou na společném jádře. První cívka má 200 závitů a druhá cívka 600 závitů. Vzájemná indukčnost jsou 2H.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2. Vypočítejte vzájemnou indukčnost dvou cívek na společném jádře. Průřez jádra je 5 cm</a:t>
            </a:r>
            <a:r>
              <a:rPr lang="cs-CZ" altLang="cs-CZ" sz="1900" b="1" baseline="30000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2</a:t>
            </a:r>
            <a:r>
              <a:rPr lang="cs-CZ" altLang="cs-CZ" sz="19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. První cívkou prochází proud 2,5A a tento proud vytvoří magnetickou indukci 1,5T. Druhá cívka má 1000 závitů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3. Jak velký proud musí procházet cívkou N</a:t>
            </a:r>
            <a:r>
              <a:rPr lang="cs-CZ" altLang="cs-CZ" sz="1900" b="1" baseline="-25000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1</a:t>
            </a:r>
            <a:r>
              <a:rPr lang="cs-CZ" altLang="cs-CZ" sz="19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 (800 závitů), je-li relativní permeabilita jádra je 1500. Výsledná magnetická indukce je 1,2 T. Průřez jádra je 25 mm</a:t>
            </a:r>
            <a:r>
              <a:rPr lang="cs-CZ" altLang="cs-CZ" sz="1900" b="1" baseline="30000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2</a:t>
            </a:r>
            <a:r>
              <a:rPr lang="cs-CZ" altLang="cs-CZ" sz="19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 a střední délka je 400 mm. Druhá cívka má 500 závitů. 	 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78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88913"/>
            <a:ext cx="4392612" cy="865187"/>
          </a:xfrm>
        </p:spPr>
        <p:txBody>
          <a:bodyPr/>
          <a:lstStyle/>
          <a:p>
            <a:pPr eaLnBrk="1" hangingPunct="1"/>
            <a:r>
              <a:rPr lang="cs-CZ" altLang="cs-CZ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Indukční zákon</a:t>
            </a:r>
            <a:endParaRPr lang="cs-CZ" altLang="cs-CZ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79388" y="1144588"/>
            <a:ext cx="6769100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zjištění, že elektrický proud vyvolá magnetické pole byla snaha dokázat i o opačný jev – </a:t>
            </a:r>
            <a:r>
              <a:rPr lang="cs-CZ" altLang="cs-CZ" sz="2100" b="1" i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magnetické pole může vyvolat elektrický proud. </a:t>
            </a:r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179388" y="2349500"/>
            <a:ext cx="8856662" cy="438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347788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527175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06563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188595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3431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8003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2575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7147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Po sérii pokusů bylo dokázáno, že při časové změně magnetického pole (zapnutí vypnutí, změna velikosti) se ve vodiči indukuje napětí a je-li obvod uzavřen, začne vodičem procházet elektrický proud – </a:t>
            </a:r>
            <a:r>
              <a:rPr lang="cs-CZ" altLang="cs-CZ" sz="2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elektromagnetická indukce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Elektromagnetická indukce patří k nejčastějšímu způsobu při získávání elektrické energie</a:t>
            </a:r>
            <a:r>
              <a:rPr lang="cs-CZ" altLang="cs-CZ" sz="2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Indukční zákon</a:t>
            </a:r>
            <a:r>
              <a:rPr lang="cs-CZ" altLang="cs-CZ" sz="2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: Časovou změnou magnetického toku ∆/∆t spřaženého s vodivou smyčkou se ve smyčce indukuje napětí 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Pozn.: velkými písmeny se označují veličiny, které jsou časově konstantní, malými písmeny veličiny, které se s časem mění. Indukované napětí vzniká časovou změnou, proto je napětí označeno malým písmenem.   </a:t>
            </a:r>
          </a:p>
        </p:txBody>
      </p:sp>
      <p:pic>
        <p:nvPicPr>
          <p:cNvPr id="90146" name="Picture 34" descr="MC900301066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77825"/>
            <a:ext cx="1827213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0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0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0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31913" y="188913"/>
            <a:ext cx="626427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Energie magnetického pole</a:t>
            </a:r>
            <a:endParaRPr lang="cs-CZ" altLang="cs-CZ" sz="32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69667" name="Rectangle 3"/>
          <p:cNvSpPr>
            <a:spLocks noChangeArrowheads="1"/>
          </p:cNvSpPr>
          <p:nvPr/>
        </p:nvSpPr>
        <p:spPr bwMode="auto">
          <a:xfrm>
            <a:off x="107950" y="1033463"/>
            <a:ext cx="8856663" cy="1088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Pro vytvoření magnetického pole (indukčního toku) musí elektrický proud vykonat práci. Ve vodiči i v okolí vodiče (cívky) se nahromadí určitá energie.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V nemagnetickém prostředí platí:    </a:t>
            </a:r>
            <a:endParaRPr lang="cs-CZ" altLang="cs-CZ" sz="2000" b="1" dirty="0">
              <a:solidFill>
                <a:schemeClr val="bg2"/>
              </a:solidFill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369670" name="Object 6"/>
          <p:cNvGraphicFramePr>
            <a:graphicFrameLocks noChangeAspect="1"/>
          </p:cNvGraphicFramePr>
          <p:nvPr/>
        </p:nvGraphicFramePr>
        <p:xfrm>
          <a:off x="2125663" y="4157663"/>
          <a:ext cx="20859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9" name="Rovnice" r:id="rId3" imgW="1155700" imgH="393700" progId="Equation.3">
                  <p:embed/>
                </p:oleObj>
              </mc:Choice>
              <mc:Fallback>
                <p:oleObj name="Rovnice" r:id="rId3" imgW="11557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4157663"/>
                        <a:ext cx="2085975" cy="7080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9685" name="Group 21"/>
          <p:cNvGrpSpPr>
            <a:grpSpLocks/>
          </p:cNvGrpSpPr>
          <p:nvPr/>
        </p:nvGrpSpPr>
        <p:grpSpPr bwMode="auto">
          <a:xfrm>
            <a:off x="4645025" y="1700213"/>
            <a:ext cx="4248150" cy="2955925"/>
            <a:chOff x="2926" y="1274"/>
            <a:chExt cx="2676" cy="1862"/>
          </a:xfrm>
        </p:grpSpPr>
        <p:sp>
          <p:nvSpPr>
            <p:cNvPr id="369675" name="Freeform 11"/>
            <p:cNvSpPr>
              <a:spLocks/>
            </p:cNvSpPr>
            <p:nvPr/>
          </p:nvSpPr>
          <p:spPr bwMode="auto">
            <a:xfrm>
              <a:off x="3332" y="1434"/>
              <a:ext cx="2178" cy="1496"/>
            </a:xfrm>
            <a:custGeom>
              <a:avLst/>
              <a:gdLst>
                <a:gd name="T0" fmla="*/ 0 w 2178"/>
                <a:gd name="T1" fmla="*/ 0 h 1496"/>
                <a:gd name="T2" fmla="*/ 0 w 2178"/>
                <a:gd name="T3" fmla="*/ 1496 h 1496"/>
                <a:gd name="T4" fmla="*/ 2178 w 2178"/>
                <a:gd name="T5" fmla="*/ 1496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8" h="1496">
                  <a:moveTo>
                    <a:pt x="0" y="0"/>
                  </a:moveTo>
                  <a:lnTo>
                    <a:pt x="0" y="1496"/>
                  </a:lnTo>
                  <a:lnTo>
                    <a:pt x="2178" y="1496"/>
                  </a:lnTo>
                </a:path>
              </a:pathLst>
            </a:custGeom>
            <a:noFill/>
            <a:ln w="254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545" name="Text Box 12"/>
            <p:cNvSpPr txBox="1">
              <a:spLocks noChangeAspect="1" noChangeArrowheads="1"/>
            </p:cNvSpPr>
            <p:nvPr/>
          </p:nvSpPr>
          <p:spPr bwMode="auto">
            <a:xfrm>
              <a:off x="2926" y="1274"/>
              <a:ext cx="362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 </a:t>
              </a:r>
              <a:r>
                <a:rPr lang="cs-CZ" altLang="cs-CZ" sz="18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≈ B</a:t>
              </a:r>
            </a:p>
          </p:txBody>
        </p:sp>
        <p:sp>
          <p:nvSpPr>
            <p:cNvPr id="22546" name="Text Box 13"/>
            <p:cNvSpPr txBox="1">
              <a:spLocks noChangeAspect="1" noChangeArrowheads="1"/>
            </p:cNvSpPr>
            <p:nvPr/>
          </p:nvSpPr>
          <p:spPr bwMode="auto">
            <a:xfrm>
              <a:off x="5193" y="2976"/>
              <a:ext cx="409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 err="1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F</a:t>
              </a:r>
              <a:r>
                <a:rPr lang="cs-CZ" altLang="cs-CZ" sz="1800" b="1" baseline="-25000" dirty="0" err="1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m</a:t>
              </a:r>
              <a:r>
                <a:rPr lang="cs-CZ" altLang="cs-CZ" sz="1800" b="1" dirty="0">
                  <a:solidFill>
                    <a:schemeClr val="bg2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cs-CZ" altLang="cs-CZ" sz="1800" b="1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≈ H</a:t>
              </a:r>
            </a:p>
          </p:txBody>
        </p:sp>
      </p:grpSp>
      <p:sp>
        <p:nvSpPr>
          <p:cNvPr id="369678" name="Line 14"/>
          <p:cNvSpPr>
            <a:spLocks noChangeShapeType="1"/>
          </p:cNvSpPr>
          <p:nvPr/>
        </p:nvSpPr>
        <p:spPr bwMode="auto">
          <a:xfrm flipV="1">
            <a:off x="5289550" y="2170113"/>
            <a:ext cx="2449513" cy="21605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9679" name="Rectangle 15"/>
          <p:cNvSpPr>
            <a:spLocks noChangeArrowheads="1"/>
          </p:cNvSpPr>
          <p:nvPr/>
        </p:nvSpPr>
        <p:spPr bwMode="auto">
          <a:xfrm>
            <a:off x="107950" y="2492375"/>
            <a:ext cx="385286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71463" indent="-27146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*	závislost B = f(H) je lineární</a:t>
            </a:r>
          </a:p>
          <a:p>
            <a:pPr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*	plocha nad přímkou odpovídá magnetické energii</a:t>
            </a:r>
          </a:p>
          <a:p>
            <a:pPr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*	magnetická energie je dána plochou trojúhelníku  </a:t>
            </a:r>
            <a:endParaRPr lang="cs-CZ" altLang="cs-CZ" sz="2000" b="1">
              <a:solidFill>
                <a:schemeClr val="bg2"/>
              </a:solidFill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sp>
        <p:nvSpPr>
          <p:cNvPr id="369680" name="Line 16"/>
          <p:cNvSpPr>
            <a:spLocks noChangeShapeType="1"/>
          </p:cNvSpPr>
          <p:nvPr/>
        </p:nvSpPr>
        <p:spPr bwMode="auto">
          <a:xfrm flipH="1">
            <a:off x="5218113" y="2170113"/>
            <a:ext cx="2520950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9681" name="Line 17"/>
          <p:cNvSpPr>
            <a:spLocks noChangeShapeType="1"/>
          </p:cNvSpPr>
          <p:nvPr/>
        </p:nvSpPr>
        <p:spPr bwMode="auto">
          <a:xfrm>
            <a:off x="7739063" y="2170113"/>
            <a:ext cx="0" cy="2160587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9682" name="Text Box 18"/>
          <p:cNvSpPr txBox="1">
            <a:spLocks noChangeAspect="1" noChangeArrowheads="1"/>
          </p:cNvSpPr>
          <p:nvPr/>
        </p:nvSpPr>
        <p:spPr bwMode="auto">
          <a:xfrm>
            <a:off x="4932363" y="2027238"/>
            <a:ext cx="2857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</a:t>
            </a:r>
            <a:endParaRPr lang="cs-CZ" altLang="cs-CZ" sz="1800" b="1" baseline="-25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69683" name="Text Box 19"/>
          <p:cNvSpPr txBox="1">
            <a:spLocks noChangeAspect="1" noChangeArrowheads="1"/>
          </p:cNvSpPr>
          <p:nvPr/>
        </p:nvSpPr>
        <p:spPr bwMode="auto">
          <a:xfrm>
            <a:off x="7524750" y="4402138"/>
            <a:ext cx="4318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cs-CZ" altLang="cs-CZ" sz="1800" b="1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</a:t>
            </a:r>
            <a:endParaRPr lang="cs-CZ" altLang="cs-CZ" sz="1800" b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69684" name="AutoShape 20" descr="Široký šikmo nahoru"/>
          <p:cNvSpPr>
            <a:spLocks noChangeArrowheads="1"/>
          </p:cNvSpPr>
          <p:nvPr/>
        </p:nvSpPr>
        <p:spPr bwMode="auto">
          <a:xfrm rot="5400000">
            <a:off x="5436394" y="2026444"/>
            <a:ext cx="2160587" cy="2447925"/>
          </a:xfrm>
          <a:prstGeom prst="rtTriangle">
            <a:avLst/>
          </a:prstGeom>
          <a:pattFill prst="wdUpDiag">
            <a:fgClr>
              <a:schemeClr val="bg1"/>
            </a:fgClr>
            <a:bgClr>
              <a:srgbClr val="FFFF00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9686" name="Rectangle 22"/>
          <p:cNvSpPr>
            <a:spLocks noChangeArrowheads="1"/>
          </p:cNvSpPr>
          <p:nvPr/>
        </p:nvSpPr>
        <p:spPr bwMode="auto">
          <a:xfrm>
            <a:off x="142875" y="5084763"/>
            <a:ext cx="17653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71463" indent="-27146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*	po úpravě</a:t>
            </a:r>
            <a:endParaRPr lang="cs-CZ" altLang="cs-CZ" sz="2000" b="1">
              <a:solidFill>
                <a:schemeClr val="bg2"/>
              </a:solidFill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369687" name="Object 23"/>
          <p:cNvGraphicFramePr>
            <a:graphicFrameLocks noChangeAspect="1"/>
          </p:cNvGraphicFramePr>
          <p:nvPr/>
        </p:nvGraphicFramePr>
        <p:xfrm>
          <a:off x="1928813" y="4941888"/>
          <a:ext cx="639762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0" name="Rovnice" r:id="rId5" imgW="3530600" imgH="457200" progId="Equation.3">
                  <p:embed/>
                </p:oleObj>
              </mc:Choice>
              <mc:Fallback>
                <p:oleObj name="Rovnice" r:id="rId5" imgW="3530600" imgH="457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941888"/>
                        <a:ext cx="6397625" cy="825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688" name="Rectangle 24"/>
          <p:cNvSpPr>
            <a:spLocks noChangeArrowheads="1"/>
          </p:cNvSpPr>
          <p:nvPr/>
        </p:nvSpPr>
        <p:spPr bwMode="auto">
          <a:xfrm>
            <a:off x="323850" y="6021388"/>
            <a:ext cx="8605838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252538" indent="-125253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989138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2397125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2805113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32131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36703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41275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45847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50419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Výpočet: 	magnetická energie ve vzduchové mezeře, magnetická energie v okolí cívky nebo vodiče, … </a:t>
            </a:r>
            <a:endParaRPr lang="cs-CZ" altLang="cs-CZ" sz="2000" b="1" dirty="0">
              <a:solidFill>
                <a:schemeClr val="bg2"/>
              </a:solidFill>
              <a:latin typeface="Arial Unicode MS" panose="020B0604020202020204" pitchFamily="34" charset="-128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9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9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9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9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9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9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9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9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9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9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9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9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6" grpId="0"/>
      <p:bldP spid="369682" grpId="0"/>
      <p:bldP spid="369683" grpId="0"/>
      <p:bldP spid="36968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</p:spPr>
        <p:txBody>
          <a:bodyPr lIns="36000" tIns="36000" rIns="36000" bIns="36000"/>
          <a:lstStyle/>
          <a:p>
            <a:pPr eaLnBrk="1" hangingPunct="1">
              <a:defRPr/>
            </a:pPr>
            <a:r>
              <a:rPr lang="cs-CZ" altLang="cs-CZ" u="sng" dirty="0" smtClean="0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23555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algn="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algn="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algn="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algn="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latin typeface="Comic Sans MS" panose="030F0702030302020204" pitchFamily="66" charset="0"/>
            </a:endParaRPr>
          </a:p>
        </p:txBody>
      </p:sp>
      <p:sp>
        <p:nvSpPr>
          <p:cNvPr id="23556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latin typeface="Comic Sans MS" panose="030F0702030302020204" pitchFamily="66" charset="0"/>
              </a:rPr>
              <a:t>Blahovec	Elektrotechnika 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bg2"/>
                </a:solidFill>
                <a:hlinkClick r:id="rId2"/>
              </a:rPr>
              <a:t>http://www.leifiphysik.de/index.php</a:t>
            </a:r>
            <a:endParaRPr lang="cs-CZ" altLang="cs-CZ" sz="2800">
              <a:solidFill>
                <a:schemeClr val="bg2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bg2"/>
                </a:solidFill>
                <a:hlinkClick r:id="rId3"/>
              </a:rPr>
              <a:t>http://www.zum.de/dwu/umaptg.htm</a:t>
            </a:r>
            <a:endParaRPr lang="cs-CZ" altLang="cs-CZ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4392612" cy="865187"/>
          </a:xfrm>
        </p:spPr>
        <p:txBody>
          <a:bodyPr/>
          <a:lstStyle/>
          <a:p>
            <a:pPr eaLnBrk="1" hangingPunct="1"/>
            <a:r>
              <a:rPr lang="cs-CZ" altLang="cs-CZ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Indukční zákon</a:t>
            </a:r>
            <a:endParaRPr lang="cs-CZ" altLang="cs-CZ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5076825" y="463550"/>
            <a:ext cx="3922713" cy="311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1.	Plochou uzavřenou smyčkou prochází časově proměnný magnetický indukční tok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2.	Ve vodiči se indukuje napětí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3.	Je-li vodič uzavřený, začne vodičem procházet proud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4.	Magnetické pole indukovaného proudu brání změně původního pole (působí proti změně).</a:t>
            </a:r>
            <a:endParaRPr lang="cs-CZ" altLang="cs-CZ" sz="2000" b="1" u="sng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179388" y="5516563"/>
            <a:ext cx="8785225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347788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527175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06563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188595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3431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8003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2575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7147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200" b="1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Lencův zákon</a:t>
            </a:r>
            <a:r>
              <a:rPr lang="cs-CZ" altLang="cs-CZ" sz="2200" b="1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 Smysl indukovaného napětí je takový, aby jím vyvolaný indukovaný proud působil svým magnetickým polem proti změně magnetického pole, která ho vyvolala.</a:t>
            </a:r>
          </a:p>
        </p:txBody>
      </p:sp>
      <p:grpSp>
        <p:nvGrpSpPr>
          <p:cNvPr id="353317" name="Group 37"/>
          <p:cNvGrpSpPr>
            <a:grpSpLocks/>
          </p:cNvGrpSpPr>
          <p:nvPr/>
        </p:nvGrpSpPr>
        <p:grpSpPr bwMode="auto">
          <a:xfrm>
            <a:off x="1979613" y="1268413"/>
            <a:ext cx="1800225" cy="2667000"/>
            <a:chOff x="1247" y="1026"/>
            <a:chExt cx="1134" cy="1680"/>
          </a:xfrm>
        </p:grpSpPr>
        <p:grpSp>
          <p:nvGrpSpPr>
            <p:cNvPr id="6171" name="Group 21"/>
            <p:cNvGrpSpPr>
              <a:grpSpLocks/>
            </p:cNvGrpSpPr>
            <p:nvPr/>
          </p:nvGrpSpPr>
          <p:grpSpPr bwMode="auto">
            <a:xfrm>
              <a:off x="1247" y="1071"/>
              <a:ext cx="0" cy="1589"/>
              <a:chOff x="1247" y="1071"/>
              <a:chExt cx="0" cy="1589"/>
            </a:xfrm>
          </p:grpSpPr>
          <p:sp>
            <p:nvSpPr>
              <p:cNvPr id="353298" name="Line 18"/>
              <p:cNvSpPr>
                <a:spLocks noChangeShapeType="1"/>
              </p:cNvSpPr>
              <p:nvPr/>
            </p:nvSpPr>
            <p:spPr bwMode="auto">
              <a:xfrm>
                <a:off x="1247" y="1071"/>
                <a:ext cx="0" cy="54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299" name="Line 19"/>
              <p:cNvSpPr>
                <a:spLocks noChangeShapeType="1"/>
              </p:cNvSpPr>
              <p:nvPr/>
            </p:nvSpPr>
            <p:spPr bwMode="auto">
              <a:xfrm>
                <a:off x="1247" y="2115"/>
                <a:ext cx="0" cy="54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00" name="Line 20"/>
              <p:cNvSpPr>
                <a:spLocks noChangeShapeType="1"/>
              </p:cNvSpPr>
              <p:nvPr/>
            </p:nvSpPr>
            <p:spPr bwMode="auto">
              <a:xfrm>
                <a:off x="1247" y="1616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172" name="Group 34"/>
            <p:cNvGrpSpPr>
              <a:grpSpLocks/>
            </p:cNvGrpSpPr>
            <p:nvPr/>
          </p:nvGrpSpPr>
          <p:grpSpPr bwMode="auto">
            <a:xfrm>
              <a:off x="1610" y="1026"/>
              <a:ext cx="0" cy="1678"/>
              <a:chOff x="1610" y="1026"/>
              <a:chExt cx="0" cy="1678"/>
            </a:xfrm>
          </p:grpSpPr>
          <p:sp>
            <p:nvSpPr>
              <p:cNvPr id="353303" name="Line 23"/>
              <p:cNvSpPr>
                <a:spLocks noChangeShapeType="1"/>
              </p:cNvSpPr>
              <p:nvPr/>
            </p:nvSpPr>
            <p:spPr bwMode="auto">
              <a:xfrm>
                <a:off x="1609" y="1026"/>
                <a:ext cx="0" cy="45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04" name="Line 24"/>
              <p:cNvSpPr>
                <a:spLocks noChangeShapeType="1"/>
              </p:cNvSpPr>
              <p:nvPr/>
            </p:nvSpPr>
            <p:spPr bwMode="auto">
              <a:xfrm>
                <a:off x="1609" y="1979"/>
                <a:ext cx="0" cy="7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05" name="Line 25"/>
              <p:cNvSpPr>
                <a:spLocks noChangeShapeType="1"/>
              </p:cNvSpPr>
              <p:nvPr/>
            </p:nvSpPr>
            <p:spPr bwMode="auto">
              <a:xfrm>
                <a:off x="1609" y="1480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173" name="Group 35"/>
            <p:cNvGrpSpPr>
              <a:grpSpLocks/>
            </p:cNvGrpSpPr>
            <p:nvPr/>
          </p:nvGrpSpPr>
          <p:grpSpPr bwMode="auto">
            <a:xfrm>
              <a:off x="1973" y="1026"/>
              <a:ext cx="0" cy="1680"/>
              <a:chOff x="1973" y="1026"/>
              <a:chExt cx="0" cy="1680"/>
            </a:xfrm>
          </p:grpSpPr>
          <p:sp>
            <p:nvSpPr>
              <p:cNvPr id="353307" name="Line 27"/>
              <p:cNvSpPr>
                <a:spLocks noChangeShapeType="1"/>
              </p:cNvSpPr>
              <p:nvPr/>
            </p:nvSpPr>
            <p:spPr bwMode="auto">
              <a:xfrm>
                <a:off x="1973" y="1026"/>
                <a:ext cx="0" cy="63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08" name="Line 28"/>
              <p:cNvSpPr>
                <a:spLocks noChangeShapeType="1"/>
              </p:cNvSpPr>
              <p:nvPr/>
            </p:nvSpPr>
            <p:spPr bwMode="auto">
              <a:xfrm>
                <a:off x="1973" y="2161"/>
                <a:ext cx="0" cy="54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09" name="Line 29"/>
              <p:cNvSpPr>
                <a:spLocks noChangeShapeType="1"/>
              </p:cNvSpPr>
              <p:nvPr/>
            </p:nvSpPr>
            <p:spPr bwMode="auto">
              <a:xfrm>
                <a:off x="1973" y="1662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174" name="Group 36"/>
            <p:cNvGrpSpPr>
              <a:grpSpLocks/>
            </p:cNvGrpSpPr>
            <p:nvPr/>
          </p:nvGrpSpPr>
          <p:grpSpPr bwMode="auto">
            <a:xfrm>
              <a:off x="2381" y="1026"/>
              <a:ext cx="0" cy="1678"/>
              <a:chOff x="2381" y="1026"/>
              <a:chExt cx="0" cy="1678"/>
            </a:xfrm>
          </p:grpSpPr>
          <p:sp>
            <p:nvSpPr>
              <p:cNvPr id="353311" name="Line 31"/>
              <p:cNvSpPr>
                <a:spLocks noChangeShapeType="1"/>
              </p:cNvSpPr>
              <p:nvPr/>
            </p:nvSpPr>
            <p:spPr bwMode="auto">
              <a:xfrm>
                <a:off x="2381" y="1026"/>
                <a:ext cx="0" cy="45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12" name="Line 32"/>
              <p:cNvSpPr>
                <a:spLocks noChangeShapeType="1"/>
              </p:cNvSpPr>
              <p:nvPr/>
            </p:nvSpPr>
            <p:spPr bwMode="auto">
              <a:xfrm>
                <a:off x="2381" y="1979"/>
                <a:ext cx="0" cy="7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3313" name="Line 33"/>
              <p:cNvSpPr>
                <a:spLocks noChangeShapeType="1"/>
              </p:cNvSpPr>
              <p:nvPr/>
            </p:nvSpPr>
            <p:spPr bwMode="auto">
              <a:xfrm>
                <a:off x="2381" y="1480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53319" name="Text Box 39"/>
          <p:cNvSpPr txBox="1">
            <a:spLocks noChangeArrowheads="1"/>
          </p:cNvSpPr>
          <p:nvPr/>
        </p:nvSpPr>
        <p:spPr bwMode="auto">
          <a:xfrm>
            <a:off x="4932363" y="1916113"/>
            <a:ext cx="1428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353320" name="Text Box 40"/>
          <p:cNvSpPr txBox="1">
            <a:spLocks noChangeArrowheads="1"/>
          </p:cNvSpPr>
          <p:nvPr/>
        </p:nvSpPr>
        <p:spPr bwMode="auto">
          <a:xfrm>
            <a:off x="3865563" y="1196975"/>
            <a:ext cx="6699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∆</a:t>
            </a:r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/</a:t>
            </a:r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∆t</a:t>
            </a:r>
          </a:p>
        </p:txBody>
      </p:sp>
      <p:sp>
        <p:nvSpPr>
          <p:cNvPr id="353321" name="Line 41"/>
          <p:cNvSpPr>
            <a:spLocks noChangeShapeType="1"/>
          </p:cNvSpPr>
          <p:nvPr/>
        </p:nvSpPr>
        <p:spPr bwMode="auto">
          <a:xfrm>
            <a:off x="1692275" y="2205038"/>
            <a:ext cx="0" cy="431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53332" name="Group 52"/>
          <p:cNvGrpSpPr>
            <a:grpSpLocks/>
          </p:cNvGrpSpPr>
          <p:nvPr/>
        </p:nvGrpSpPr>
        <p:grpSpPr bwMode="auto">
          <a:xfrm>
            <a:off x="250825" y="1700213"/>
            <a:ext cx="4465638" cy="1441450"/>
            <a:chOff x="158" y="1071"/>
            <a:chExt cx="2813" cy="908"/>
          </a:xfrm>
        </p:grpSpPr>
        <p:grpSp>
          <p:nvGrpSpPr>
            <p:cNvPr id="6161" name="Group 17"/>
            <p:cNvGrpSpPr>
              <a:grpSpLocks/>
            </p:cNvGrpSpPr>
            <p:nvPr/>
          </p:nvGrpSpPr>
          <p:grpSpPr bwMode="auto">
            <a:xfrm>
              <a:off x="158" y="1071"/>
              <a:ext cx="2813" cy="908"/>
              <a:chOff x="158" y="1298"/>
              <a:chExt cx="2813" cy="908"/>
            </a:xfrm>
          </p:grpSpPr>
          <p:grpSp>
            <p:nvGrpSpPr>
              <p:cNvPr id="6163" name="Group 10"/>
              <p:cNvGrpSpPr>
                <a:grpSpLocks/>
              </p:cNvGrpSpPr>
              <p:nvPr/>
            </p:nvGrpSpPr>
            <p:grpSpPr bwMode="auto">
              <a:xfrm>
                <a:off x="703" y="1298"/>
                <a:ext cx="2268" cy="908"/>
                <a:chOff x="839" y="1207"/>
                <a:chExt cx="2268" cy="908"/>
              </a:xfrm>
            </p:grpSpPr>
            <p:sp>
              <p:nvSpPr>
                <p:cNvPr id="353286" name="Oval 6"/>
                <p:cNvSpPr>
                  <a:spLocks noChangeArrowheads="1"/>
                </p:cNvSpPr>
                <p:nvPr/>
              </p:nvSpPr>
              <p:spPr bwMode="auto">
                <a:xfrm>
                  <a:off x="975" y="1207"/>
                  <a:ext cx="2132" cy="908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53287" name="Rectangle 7"/>
                <p:cNvSpPr>
                  <a:spLocks noChangeArrowheads="1"/>
                </p:cNvSpPr>
                <p:nvPr/>
              </p:nvSpPr>
              <p:spPr bwMode="auto">
                <a:xfrm>
                  <a:off x="839" y="1434"/>
                  <a:ext cx="317" cy="408"/>
                </a:xfrm>
                <a:prstGeom prst="rect">
                  <a:avLst/>
                </a:prstGeom>
                <a:solidFill>
                  <a:schemeClr val="tx1"/>
                </a:solidFill>
                <a:ln w="12700" algn="ctr">
                  <a:noFill/>
                  <a:miter lim="800000"/>
                  <a:headEnd type="none" w="med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53288" name="Oval 8"/>
                <p:cNvSpPr>
                  <a:spLocks noChangeArrowheads="1"/>
                </p:cNvSpPr>
                <p:nvPr/>
              </p:nvSpPr>
              <p:spPr bwMode="auto">
                <a:xfrm>
                  <a:off x="1020" y="1752"/>
                  <a:ext cx="91" cy="91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53289" name="Oval 9"/>
                <p:cNvSpPr>
                  <a:spLocks noChangeArrowheads="1"/>
                </p:cNvSpPr>
                <p:nvPr/>
              </p:nvSpPr>
              <p:spPr bwMode="auto">
                <a:xfrm>
                  <a:off x="1065" y="1434"/>
                  <a:ext cx="91" cy="91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 eaLnBrk="1" hangingPunct="1">
                    <a:spcBef>
                      <a:spcPct val="20000"/>
                    </a:spcBef>
                    <a:buClr>
                      <a:schemeClr val="hlink"/>
                    </a:buClr>
                    <a:buSzPct val="70000"/>
                    <a:buFont typeface="Wingdings" panose="05000000000000000000" pitchFamily="2" charset="2"/>
                    <a:buChar char="n"/>
                    <a:defRPr/>
                  </a:pPr>
                  <a:endParaRPr lang="cs-CZ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53291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158" y="1570"/>
                <a:ext cx="141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6165" name="AutoShape 12"/>
              <p:cNvCxnSpPr>
                <a:cxnSpLocks noChangeShapeType="1"/>
                <a:stCxn id="353291" idx="0"/>
                <a:endCxn id="353289" idx="2"/>
              </p:cNvCxnSpPr>
              <p:nvPr/>
            </p:nvCxnSpPr>
            <p:spPr bwMode="auto">
              <a:xfrm rot="5400000" flipV="1">
                <a:off x="566" y="1221"/>
                <a:ext cx="13" cy="688"/>
              </a:xfrm>
              <a:prstGeom prst="bentConnector4">
                <a:avLst>
                  <a:gd name="adj1" fmla="val -1015384"/>
                  <a:gd name="adj2" fmla="val 55815"/>
                </a:avLst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66" name="AutoShape 15"/>
              <p:cNvCxnSpPr>
                <a:cxnSpLocks noChangeShapeType="1"/>
                <a:stCxn id="353288" idx="1"/>
                <a:endCxn id="353291" idx="2"/>
              </p:cNvCxnSpPr>
              <p:nvPr/>
            </p:nvCxnSpPr>
            <p:spPr bwMode="auto">
              <a:xfrm rot="-5400000" flipH="1" flipV="1">
                <a:off x="535" y="1538"/>
                <a:ext cx="55" cy="668"/>
              </a:xfrm>
              <a:prstGeom prst="bentConnector5">
                <a:avLst>
                  <a:gd name="adj1" fmla="val 25454"/>
                  <a:gd name="adj2" fmla="val 45810"/>
                  <a:gd name="adj3" fmla="val 338181"/>
                </a:avLst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162" name="Text Box 43"/>
            <p:cNvSpPr txBox="1">
              <a:spLocks noChangeArrowheads="1"/>
            </p:cNvSpPr>
            <p:nvPr/>
          </p:nvSpPr>
          <p:spPr bwMode="auto">
            <a:xfrm>
              <a:off x="303" y="1389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</p:grpSp>
      <p:sp>
        <p:nvSpPr>
          <p:cNvPr id="353326" name="Freeform 46"/>
          <p:cNvSpPr>
            <a:spLocks/>
          </p:cNvSpPr>
          <p:nvPr/>
        </p:nvSpPr>
        <p:spPr bwMode="auto">
          <a:xfrm>
            <a:off x="4716463" y="1989138"/>
            <a:ext cx="198437" cy="431800"/>
          </a:xfrm>
          <a:custGeom>
            <a:avLst/>
            <a:gdLst>
              <a:gd name="T0" fmla="*/ 90 w 125"/>
              <a:gd name="T1" fmla="*/ 272 h 272"/>
              <a:gd name="T2" fmla="*/ 110 w 125"/>
              <a:gd name="T3" fmla="*/ 156 h 272"/>
              <a:gd name="T4" fmla="*/ 0 w 125"/>
              <a:gd name="T5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" h="272">
                <a:moveTo>
                  <a:pt x="90" y="272"/>
                </a:moveTo>
                <a:cubicBezTo>
                  <a:pt x="93" y="253"/>
                  <a:pt x="125" y="201"/>
                  <a:pt x="110" y="156"/>
                </a:cubicBezTo>
                <a:cubicBezTo>
                  <a:pt x="95" y="111"/>
                  <a:pt x="23" y="32"/>
                  <a:pt x="0" y="0"/>
                </a:cubicBezTo>
              </a:path>
            </a:pathLst>
          </a:custGeom>
          <a:noFill/>
          <a:ln w="25400" cap="flat" cmpd="sng">
            <a:solidFill>
              <a:schemeClr val="bg2"/>
            </a:solidFill>
            <a:prstDash val="solid"/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3327" name="Line 47"/>
          <p:cNvSpPr>
            <a:spLocks noChangeShapeType="1"/>
          </p:cNvSpPr>
          <p:nvPr/>
        </p:nvSpPr>
        <p:spPr bwMode="auto">
          <a:xfrm flipH="1">
            <a:off x="539750" y="1773238"/>
            <a:ext cx="360363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3328" name="Text Box 48"/>
          <p:cNvSpPr txBox="1">
            <a:spLocks noChangeArrowheads="1"/>
          </p:cNvSpPr>
          <p:nvPr/>
        </p:nvSpPr>
        <p:spPr bwMode="auto">
          <a:xfrm>
            <a:off x="755650" y="1412875"/>
            <a:ext cx="1428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353329" name="Text Box 49"/>
          <p:cNvSpPr txBox="1">
            <a:spLocks noChangeArrowheads="1"/>
          </p:cNvSpPr>
          <p:nvPr/>
        </p:nvSpPr>
        <p:spPr bwMode="auto">
          <a:xfrm>
            <a:off x="395288" y="4076700"/>
            <a:ext cx="70564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347788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527175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06563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188595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3431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8003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2575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7147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83100" algn="l"/>
                <a:tab pos="47482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Matematický zápis indukčního zákona</a:t>
            </a: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pro jeden vodič	*	pro cívku</a:t>
            </a:r>
          </a:p>
        </p:txBody>
      </p:sp>
      <p:sp>
        <p:nvSpPr>
          <p:cNvPr id="353322" name="Text Box 42"/>
          <p:cNvSpPr txBox="1">
            <a:spLocks noChangeArrowheads="1"/>
          </p:cNvSpPr>
          <p:nvPr/>
        </p:nvSpPr>
        <p:spPr bwMode="auto">
          <a:xfrm>
            <a:off x="1479550" y="2205038"/>
            <a:ext cx="2127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chemeClr val="bg2"/>
                </a:solidFill>
                <a:latin typeface="Arial" panose="020B0604020202020204" pitchFamily="34" charset="0"/>
              </a:rPr>
              <a:t>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661558" y="4626183"/>
                <a:ext cx="1261948" cy="5869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∆∅</m:t>
                          </m:r>
                        </m:num>
                        <m:den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558" y="4626183"/>
                <a:ext cx="1261948" cy="5869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6660232" y="4657934"/>
                <a:ext cx="1693220" cy="5869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∆∅</m:t>
                          </m:r>
                        </m:num>
                        <m:den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657934"/>
                <a:ext cx="1693220" cy="5869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5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5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3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3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2" grpId="0"/>
      <p:bldP spid="353319" grpId="0"/>
      <p:bldP spid="353320" grpId="0"/>
      <p:bldP spid="353328" grpId="0"/>
      <p:bldP spid="353322" grpId="0"/>
      <p:bldP spid="2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00113" y="188913"/>
            <a:ext cx="7127875" cy="86518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Indukční zákon</a:t>
            </a:r>
            <a:endParaRPr lang="cs-CZ" altLang="cs-CZ" sz="40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250825" y="1268413"/>
            <a:ext cx="6985000" cy="159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latin typeface="Arial Unicode MS" panose="020B0604020202020204" pitchFamily="34" charset="-128"/>
              </a:rPr>
              <a:t>Jaké jsou možnosti vzniku indukovaného napětí ?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a)	pohyb vodiče v magnetickém poli – generátor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b)	pohyb magnetického pole v okolí vodiče – generátor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c)	časová změna magnetického pole – transformátor</a:t>
            </a:r>
          </a:p>
        </p:txBody>
      </p:sp>
      <p:pic>
        <p:nvPicPr>
          <p:cNvPr id="354350" name="Picture 46" descr="MC90043440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1079500"/>
            <a:ext cx="15557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4351" name="Rectangle 47"/>
          <p:cNvSpPr>
            <a:spLocks noChangeArrowheads="1"/>
          </p:cNvSpPr>
          <p:nvPr/>
        </p:nvSpPr>
        <p:spPr bwMode="auto">
          <a:xfrm>
            <a:off x="215900" y="4365625"/>
            <a:ext cx="8388350" cy="165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Popište principy vzniku indukovaného napětí: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1.	</a:t>
            </a:r>
            <a:r>
              <a:rPr lang="cs-CZ" altLang="cs-CZ" sz="2100" b="1" dirty="0">
                <a:solidFill>
                  <a:schemeClr val="bg2"/>
                </a:solidFill>
                <a:latin typeface="Arial Unicode MS" panose="020B0604020202020204" pitchFamily="34" charset="-128"/>
                <a:hlinkClick r:id="rId3"/>
              </a:rPr>
              <a:t>Vznik indukovaného napětí</a:t>
            </a:r>
            <a:endParaRPr lang="cs-CZ" altLang="cs-CZ" sz="21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2. </a:t>
            </a:r>
            <a:r>
              <a:rPr lang="cs-CZ" altLang="cs-CZ" sz="2100" b="1" dirty="0">
                <a:solidFill>
                  <a:schemeClr val="bg2"/>
                </a:solidFill>
                <a:latin typeface="Arial Unicode MS" panose="020B0604020202020204" pitchFamily="34" charset="-128"/>
                <a:hlinkClick r:id="rId4"/>
              </a:rPr>
              <a:t>Lencův zákon</a:t>
            </a:r>
            <a:endParaRPr lang="cs-CZ" altLang="cs-CZ" sz="21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3.	</a:t>
            </a:r>
            <a:r>
              <a:rPr lang="cs-CZ" altLang="cs-CZ" sz="2100" b="1" dirty="0" smtClean="0">
                <a:solidFill>
                  <a:schemeClr val="bg2"/>
                </a:solidFill>
                <a:latin typeface="Arial Unicode MS" panose="020B0604020202020204" pitchFamily="34" charset="-128"/>
                <a:hlinkClick r:id="rId5"/>
              </a:rPr>
              <a:t>Elektromagnetická indukce </a:t>
            </a:r>
            <a:endParaRPr lang="cs-CZ" altLang="cs-CZ" sz="21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54357" name="Picture 53" descr="MC900434375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81075"/>
            <a:ext cx="1873250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4358" name="Rectangle 54"/>
          <p:cNvSpPr>
            <a:spLocks noChangeArrowheads="1"/>
          </p:cNvSpPr>
          <p:nvPr/>
        </p:nvSpPr>
        <p:spPr bwMode="auto">
          <a:xfrm>
            <a:off x="252413" y="3114675"/>
            <a:ext cx="8640762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 Unicode MS" panose="020B0604020202020204" pitchFamily="34" charset="-128"/>
              </a:rPr>
              <a:t>Pozn. pro body a) a b) se používá pojem pohybové napětí. Základní princip vzniku indukovaného napětí, který je založen na časové změně indukčního toku, se ale nemění.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5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5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5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5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4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6588" y="188913"/>
            <a:ext cx="4897437" cy="8651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Pohybové napětí</a:t>
            </a:r>
            <a:endParaRPr lang="cs-CZ" altLang="cs-CZ" sz="40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323850" y="3860800"/>
            <a:ext cx="8640763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Popis: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Na dvou holých vodičích, které jsou na konci propojeny přes rezistor, je položena vodivá pohyblivá spojka. Vzdálenost vodičů je 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L 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(m). Plochou ohraničenou vodiči prochází stacionární magnetické pole s magnetickou indukcí B (T). </a:t>
            </a:r>
          </a:p>
          <a:p>
            <a:pPr algn="ct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Jak je velké indukované napětí 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i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 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(V) ?</a:t>
            </a:r>
          </a:p>
          <a:p>
            <a:pPr algn="ct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>
                <a:solidFill>
                  <a:schemeClr val="bg2"/>
                </a:solidFill>
                <a:latin typeface="Arial Unicode MS" panose="020B0604020202020204" pitchFamily="34" charset="-128"/>
              </a:rPr>
              <a:t>Indukované napětí je nulové, nedochází k žádné časové změně. </a:t>
            </a:r>
          </a:p>
        </p:txBody>
      </p:sp>
      <p:sp>
        <p:nvSpPr>
          <p:cNvPr id="355404" name="Text Box 76"/>
          <p:cNvSpPr txBox="1">
            <a:spLocks noChangeArrowheads="1"/>
          </p:cNvSpPr>
          <p:nvPr/>
        </p:nvSpPr>
        <p:spPr bwMode="auto">
          <a:xfrm>
            <a:off x="1027872" y="1988118"/>
            <a:ext cx="519941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latin typeface="Arial" panose="020B0604020202020204" pitchFamily="34" charset="0"/>
              </a:rPr>
              <a:t>i</a:t>
            </a: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=0</a:t>
            </a:r>
            <a:endParaRPr lang="cs-CZ" altLang="cs-CZ" sz="18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grpSp>
        <p:nvGrpSpPr>
          <p:cNvPr id="355415" name="Group 87"/>
          <p:cNvGrpSpPr>
            <a:grpSpLocks/>
          </p:cNvGrpSpPr>
          <p:nvPr/>
        </p:nvGrpSpPr>
        <p:grpSpPr bwMode="auto">
          <a:xfrm>
            <a:off x="250825" y="908050"/>
            <a:ext cx="8497888" cy="2592388"/>
            <a:chOff x="158" y="572"/>
            <a:chExt cx="5353" cy="1633"/>
          </a:xfrm>
        </p:grpSpPr>
        <p:sp>
          <p:nvSpPr>
            <p:cNvPr id="355336" name="Rectangle 8"/>
            <p:cNvSpPr>
              <a:spLocks noChangeArrowheads="1"/>
            </p:cNvSpPr>
            <p:nvPr/>
          </p:nvSpPr>
          <p:spPr bwMode="auto">
            <a:xfrm>
              <a:off x="1201" y="799"/>
              <a:ext cx="3946" cy="136"/>
            </a:xfrm>
            <a:prstGeom prst="rect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337" name="Rectangle 9"/>
            <p:cNvSpPr>
              <a:spLocks noChangeArrowheads="1"/>
            </p:cNvSpPr>
            <p:nvPr/>
          </p:nvSpPr>
          <p:spPr bwMode="auto">
            <a:xfrm>
              <a:off x="1201" y="1843"/>
              <a:ext cx="3946" cy="136"/>
            </a:xfrm>
            <a:prstGeom prst="rect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339" name="Line 11"/>
            <p:cNvSpPr>
              <a:spLocks noChangeShapeType="1"/>
            </p:cNvSpPr>
            <p:nvPr/>
          </p:nvSpPr>
          <p:spPr bwMode="auto">
            <a:xfrm>
              <a:off x="4830" y="572"/>
              <a:ext cx="0" cy="1633"/>
            </a:xfrm>
            <a:prstGeom prst="line">
              <a:avLst/>
            </a:prstGeom>
            <a:noFill/>
            <a:ln w="152400">
              <a:solidFill>
                <a:srgbClr val="FFFF00"/>
              </a:solidFill>
              <a:prstDash val="sysDot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341" name="Rectangle 13"/>
            <p:cNvSpPr>
              <a:spLocks noChangeArrowheads="1"/>
            </p:cNvSpPr>
            <p:nvPr/>
          </p:nvSpPr>
          <p:spPr bwMode="auto">
            <a:xfrm>
              <a:off x="339" y="1208"/>
              <a:ext cx="136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8202" name="AutoShape 14"/>
            <p:cNvCxnSpPr>
              <a:cxnSpLocks noChangeShapeType="1"/>
              <a:stCxn id="355336" idx="1"/>
              <a:endCxn id="355341" idx="0"/>
            </p:cNvCxnSpPr>
            <p:nvPr/>
          </p:nvCxnSpPr>
          <p:spPr bwMode="auto">
            <a:xfrm rot="10800000" flipV="1">
              <a:off x="407" y="867"/>
              <a:ext cx="782" cy="32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3" name="AutoShape 15"/>
            <p:cNvCxnSpPr>
              <a:cxnSpLocks noChangeShapeType="1"/>
              <a:stCxn id="355341" idx="2"/>
              <a:endCxn id="355337" idx="1"/>
            </p:cNvCxnSpPr>
            <p:nvPr/>
          </p:nvCxnSpPr>
          <p:spPr bwMode="auto">
            <a:xfrm rot="16200000" flipH="1">
              <a:off x="611" y="1333"/>
              <a:ext cx="374" cy="78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04" name="Text Box 72"/>
            <p:cNvSpPr txBox="1">
              <a:spLocks noChangeArrowheads="1"/>
            </p:cNvSpPr>
            <p:nvPr/>
          </p:nvSpPr>
          <p:spPr bwMode="auto">
            <a:xfrm>
              <a:off x="158" y="1253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>
                  <a:solidFill>
                    <a:schemeClr val="bg2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355401" name="Oval 73"/>
            <p:cNvSpPr>
              <a:spLocks noChangeArrowheads="1"/>
            </p:cNvSpPr>
            <p:nvPr/>
          </p:nvSpPr>
          <p:spPr bwMode="auto">
            <a:xfrm>
              <a:off x="657" y="1888"/>
              <a:ext cx="45" cy="45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402" name="Oval 74"/>
            <p:cNvSpPr>
              <a:spLocks noChangeArrowheads="1"/>
            </p:cNvSpPr>
            <p:nvPr/>
          </p:nvSpPr>
          <p:spPr bwMode="auto">
            <a:xfrm>
              <a:off x="657" y="845"/>
              <a:ext cx="45" cy="45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403" name="Line 75"/>
            <p:cNvSpPr>
              <a:spLocks noChangeShapeType="1"/>
            </p:cNvSpPr>
            <p:nvPr/>
          </p:nvSpPr>
          <p:spPr bwMode="auto">
            <a:xfrm rot="10800000">
              <a:off x="679" y="981"/>
              <a:ext cx="0" cy="81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8208" name="Group 78"/>
            <p:cNvGrpSpPr>
              <a:grpSpLocks/>
            </p:cNvGrpSpPr>
            <p:nvPr/>
          </p:nvGrpSpPr>
          <p:grpSpPr bwMode="auto">
            <a:xfrm>
              <a:off x="1292" y="1116"/>
              <a:ext cx="3856" cy="546"/>
              <a:chOff x="1565" y="1116"/>
              <a:chExt cx="3856" cy="546"/>
            </a:xfrm>
          </p:grpSpPr>
          <p:grpSp>
            <p:nvGrpSpPr>
              <p:cNvPr id="8214" name="Group 70"/>
              <p:cNvGrpSpPr>
                <a:grpSpLocks/>
              </p:cNvGrpSpPr>
              <p:nvPr/>
            </p:nvGrpSpPr>
            <p:grpSpPr bwMode="auto">
              <a:xfrm>
                <a:off x="1565" y="1116"/>
                <a:ext cx="3856" cy="546"/>
                <a:chOff x="1565" y="1116"/>
                <a:chExt cx="3856" cy="546"/>
              </a:xfrm>
            </p:grpSpPr>
            <p:grpSp>
              <p:nvGrpSpPr>
                <p:cNvPr id="8216" name="Group 18"/>
                <p:cNvGrpSpPr>
                  <a:grpSpLocks/>
                </p:cNvGrpSpPr>
                <p:nvPr/>
              </p:nvGrpSpPr>
              <p:grpSpPr bwMode="auto">
                <a:xfrm>
                  <a:off x="4195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5344" name="Line 1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45" name="Line 17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17" name="Group 19"/>
                <p:cNvGrpSpPr>
                  <a:grpSpLocks/>
                </p:cNvGrpSpPr>
                <p:nvPr/>
              </p:nvGrpSpPr>
              <p:grpSpPr bwMode="auto">
                <a:xfrm>
                  <a:off x="3787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5348" name="Line 2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49" name="Line 21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18" name="Group 22"/>
                <p:cNvGrpSpPr>
                  <a:grpSpLocks/>
                </p:cNvGrpSpPr>
                <p:nvPr/>
              </p:nvGrpSpPr>
              <p:grpSpPr bwMode="auto">
                <a:xfrm>
                  <a:off x="3333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5351" name="Line 2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52" name="Line 24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19" name="Group 25"/>
                <p:cNvGrpSpPr>
                  <a:grpSpLocks/>
                </p:cNvGrpSpPr>
                <p:nvPr/>
              </p:nvGrpSpPr>
              <p:grpSpPr bwMode="auto">
                <a:xfrm>
                  <a:off x="2880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54" name="Line 2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55" name="Line 27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0" name="Group 28"/>
                <p:cNvGrpSpPr>
                  <a:grpSpLocks/>
                </p:cNvGrpSpPr>
                <p:nvPr/>
              </p:nvGrpSpPr>
              <p:grpSpPr bwMode="auto">
                <a:xfrm>
                  <a:off x="2880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5357" name="Line 2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58" name="Line 30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1" name="Group 31"/>
                <p:cNvGrpSpPr>
                  <a:grpSpLocks/>
                </p:cNvGrpSpPr>
                <p:nvPr/>
              </p:nvGrpSpPr>
              <p:grpSpPr bwMode="auto">
                <a:xfrm>
                  <a:off x="2472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60" name="Line 3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61" name="Line 33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2" name="Group 34"/>
                <p:cNvGrpSpPr>
                  <a:grpSpLocks/>
                </p:cNvGrpSpPr>
                <p:nvPr/>
              </p:nvGrpSpPr>
              <p:grpSpPr bwMode="auto">
                <a:xfrm>
                  <a:off x="2472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5363" name="Line 3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64" name="Line 36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3" name="Group 37"/>
                <p:cNvGrpSpPr>
                  <a:grpSpLocks/>
                </p:cNvGrpSpPr>
                <p:nvPr/>
              </p:nvGrpSpPr>
              <p:grpSpPr bwMode="auto">
                <a:xfrm>
                  <a:off x="1973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66" name="Line 3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67" name="Line 39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4" name="Group 40"/>
                <p:cNvGrpSpPr>
                  <a:grpSpLocks/>
                </p:cNvGrpSpPr>
                <p:nvPr/>
              </p:nvGrpSpPr>
              <p:grpSpPr bwMode="auto">
                <a:xfrm>
                  <a:off x="1973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5369" name="Line 4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70" name="Line 42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5" name="Group 43"/>
                <p:cNvGrpSpPr>
                  <a:grpSpLocks/>
                </p:cNvGrpSpPr>
                <p:nvPr/>
              </p:nvGrpSpPr>
              <p:grpSpPr bwMode="auto">
                <a:xfrm>
                  <a:off x="1565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72" name="Line 4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73" name="Line 45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6" name="Group 46"/>
                <p:cNvGrpSpPr>
                  <a:grpSpLocks/>
                </p:cNvGrpSpPr>
                <p:nvPr/>
              </p:nvGrpSpPr>
              <p:grpSpPr bwMode="auto">
                <a:xfrm>
                  <a:off x="1565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5375" name="Line 4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76" name="Line 48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7" name="Group 49"/>
                <p:cNvGrpSpPr>
                  <a:grpSpLocks/>
                </p:cNvGrpSpPr>
                <p:nvPr/>
              </p:nvGrpSpPr>
              <p:grpSpPr bwMode="auto">
                <a:xfrm>
                  <a:off x="3787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78" name="Line 5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79" name="Line 51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8" name="Group 52"/>
                <p:cNvGrpSpPr>
                  <a:grpSpLocks/>
                </p:cNvGrpSpPr>
                <p:nvPr/>
              </p:nvGrpSpPr>
              <p:grpSpPr bwMode="auto">
                <a:xfrm>
                  <a:off x="5239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5381" name="Line 5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82" name="Line 54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29" name="Group 55"/>
                <p:cNvGrpSpPr>
                  <a:grpSpLocks/>
                </p:cNvGrpSpPr>
                <p:nvPr/>
              </p:nvGrpSpPr>
              <p:grpSpPr bwMode="auto">
                <a:xfrm>
                  <a:off x="4739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5384" name="Line 5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85" name="Line 57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30" name="Group 58"/>
                <p:cNvGrpSpPr>
                  <a:grpSpLocks/>
                </p:cNvGrpSpPr>
                <p:nvPr/>
              </p:nvGrpSpPr>
              <p:grpSpPr bwMode="auto">
                <a:xfrm>
                  <a:off x="4739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87" name="Line 5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88" name="Line 60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31" name="Group 61"/>
                <p:cNvGrpSpPr>
                  <a:grpSpLocks/>
                </p:cNvGrpSpPr>
                <p:nvPr/>
              </p:nvGrpSpPr>
              <p:grpSpPr bwMode="auto">
                <a:xfrm>
                  <a:off x="4195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90" name="Line 6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91" name="Line 63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32" name="Group 64"/>
                <p:cNvGrpSpPr>
                  <a:grpSpLocks/>
                </p:cNvGrpSpPr>
                <p:nvPr/>
              </p:nvGrpSpPr>
              <p:grpSpPr bwMode="auto">
                <a:xfrm>
                  <a:off x="3333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93" name="Line 6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94" name="Line 66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8233" name="Group 67"/>
                <p:cNvGrpSpPr>
                  <a:grpSpLocks/>
                </p:cNvGrpSpPr>
                <p:nvPr/>
              </p:nvGrpSpPr>
              <p:grpSpPr bwMode="auto">
                <a:xfrm>
                  <a:off x="5239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5396" name="Line 6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5397" name="Line 69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sp>
            <p:nvSpPr>
              <p:cNvPr id="8215" name="Text Box 77"/>
              <p:cNvSpPr txBox="1">
                <a:spLocks noChangeArrowheads="1"/>
              </p:cNvSpPr>
              <p:nvPr/>
            </p:nvSpPr>
            <p:spPr bwMode="auto">
              <a:xfrm>
                <a:off x="1746" y="1253"/>
                <a:ext cx="150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chemeClr val="bg2"/>
                    </a:solidFill>
                    <a:latin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355407" name="Line 79"/>
            <p:cNvSpPr>
              <a:spLocks noChangeShapeType="1"/>
            </p:cNvSpPr>
            <p:nvPr/>
          </p:nvSpPr>
          <p:spPr bwMode="auto">
            <a:xfrm>
              <a:off x="5148" y="935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408" name="Line 80"/>
            <p:cNvSpPr>
              <a:spLocks noChangeShapeType="1"/>
            </p:cNvSpPr>
            <p:nvPr/>
          </p:nvSpPr>
          <p:spPr bwMode="auto">
            <a:xfrm>
              <a:off x="5148" y="1836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5409" name="Line 81"/>
            <p:cNvSpPr>
              <a:spLocks noChangeShapeType="1"/>
            </p:cNvSpPr>
            <p:nvPr/>
          </p:nvSpPr>
          <p:spPr bwMode="auto">
            <a:xfrm>
              <a:off x="5511" y="935"/>
              <a:ext cx="0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12" name="Text Box 82"/>
            <p:cNvSpPr txBox="1">
              <a:spLocks noChangeArrowheads="1"/>
            </p:cNvSpPr>
            <p:nvPr/>
          </p:nvSpPr>
          <p:spPr bwMode="auto">
            <a:xfrm>
              <a:off x="5330" y="1252"/>
              <a:ext cx="135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355411" name="Line 83"/>
            <p:cNvSpPr>
              <a:spLocks noChangeShapeType="1"/>
            </p:cNvSpPr>
            <p:nvPr/>
          </p:nvSpPr>
          <p:spPr bwMode="auto">
            <a:xfrm>
              <a:off x="4830" y="572"/>
              <a:ext cx="0" cy="1633"/>
            </a:xfrm>
            <a:prstGeom prst="line">
              <a:avLst/>
            </a:prstGeom>
            <a:noFill/>
            <a:ln w="152400">
              <a:solidFill>
                <a:srgbClr val="FFFF00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5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5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/>
      <p:bldP spid="3554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2125" y="188913"/>
            <a:ext cx="4897438" cy="8651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Pohybové napětí</a:t>
            </a:r>
            <a:endParaRPr lang="cs-CZ" altLang="cs-CZ" sz="40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323850" y="3716338"/>
            <a:ext cx="8640763" cy="155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Spojka se začne pohybovat ustálenou rychlostí po vodičích. </a:t>
            </a:r>
          </a:p>
          <a:p>
            <a:pPr algn="ct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Bude se indukovat při pohybu vodiče v obvodu napětí ?</a:t>
            </a:r>
          </a:p>
          <a:p>
            <a:pPr algn="ctr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>
                <a:solidFill>
                  <a:schemeClr val="bg2"/>
                </a:solidFill>
                <a:latin typeface="Arial Unicode MS" panose="020B0604020202020204" pitchFamily="34" charset="-128"/>
              </a:rPr>
              <a:t>Ano, magnetický indukční tok, který prochází plochou uzavřenou smyčkou se zmenšuje </a:t>
            </a:r>
            <a:r>
              <a:rPr lang="cs-CZ" altLang="cs-CZ" sz="2200" b="1" u="sng" dirty="0">
                <a:solidFill>
                  <a:schemeClr val="bg2"/>
                </a:solidFill>
                <a:latin typeface="Arial Unicode MS" panose="020B0604020202020204" pitchFamily="34" charset="-128"/>
                <a:sym typeface="Symbol" panose="05050102010706020507" pitchFamily="18" charset="2"/>
              </a:rPr>
              <a:t> ve smyčce dochází k časové změně toku.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  </a:t>
            </a:r>
            <a:endParaRPr lang="cs-CZ" altLang="cs-CZ" sz="2000" b="1" u="sng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6367" name="Text Box 15"/>
          <p:cNvSpPr txBox="1">
            <a:spLocks noChangeArrowheads="1"/>
          </p:cNvSpPr>
          <p:nvPr/>
        </p:nvSpPr>
        <p:spPr bwMode="auto">
          <a:xfrm>
            <a:off x="1010555" y="1988118"/>
            <a:ext cx="669020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u</a:t>
            </a:r>
            <a:r>
              <a:rPr lang="cs-CZ" altLang="cs-CZ" sz="1800" b="1" baseline="-25000" dirty="0" smtClean="0">
                <a:solidFill>
                  <a:schemeClr val="bg2"/>
                </a:solidFill>
                <a:latin typeface="Arial" panose="020B0604020202020204" pitchFamily="34" charset="0"/>
              </a:rPr>
              <a:t>i</a:t>
            </a:r>
            <a:r>
              <a:rPr lang="cs-CZ" altLang="cs-CZ" sz="1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cs-CZ" altLang="cs-CZ" sz="1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US" altLang="cs-CZ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6433" name="Group 81"/>
          <p:cNvGrpSpPr>
            <a:grpSpLocks/>
          </p:cNvGrpSpPr>
          <p:nvPr/>
        </p:nvGrpSpPr>
        <p:grpSpPr bwMode="auto">
          <a:xfrm>
            <a:off x="250825" y="908050"/>
            <a:ext cx="8497888" cy="2592388"/>
            <a:chOff x="158" y="572"/>
            <a:chExt cx="5353" cy="1633"/>
          </a:xfrm>
        </p:grpSpPr>
        <p:sp>
          <p:nvSpPr>
            <p:cNvPr id="356356" name="Rectangle 4"/>
            <p:cNvSpPr>
              <a:spLocks noChangeArrowheads="1"/>
            </p:cNvSpPr>
            <p:nvPr/>
          </p:nvSpPr>
          <p:spPr bwMode="auto">
            <a:xfrm>
              <a:off x="1201" y="799"/>
              <a:ext cx="3946" cy="136"/>
            </a:xfrm>
            <a:prstGeom prst="rect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357" name="Rectangle 5"/>
            <p:cNvSpPr>
              <a:spLocks noChangeArrowheads="1"/>
            </p:cNvSpPr>
            <p:nvPr/>
          </p:nvSpPr>
          <p:spPr bwMode="auto">
            <a:xfrm>
              <a:off x="1201" y="1843"/>
              <a:ext cx="3946" cy="136"/>
            </a:xfrm>
            <a:prstGeom prst="rect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358" name="Line 6"/>
            <p:cNvSpPr>
              <a:spLocks noChangeShapeType="1"/>
            </p:cNvSpPr>
            <p:nvPr/>
          </p:nvSpPr>
          <p:spPr bwMode="auto">
            <a:xfrm>
              <a:off x="4830" y="572"/>
              <a:ext cx="0" cy="1633"/>
            </a:xfrm>
            <a:prstGeom prst="line">
              <a:avLst/>
            </a:prstGeom>
            <a:noFill/>
            <a:ln w="152400">
              <a:solidFill>
                <a:srgbClr val="FFFF00"/>
              </a:solidFill>
              <a:prstDash val="sysDot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359" name="Rectangle 7"/>
            <p:cNvSpPr>
              <a:spLocks noChangeArrowheads="1"/>
            </p:cNvSpPr>
            <p:nvPr/>
          </p:nvSpPr>
          <p:spPr bwMode="auto">
            <a:xfrm>
              <a:off x="339" y="1208"/>
              <a:ext cx="136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229" name="AutoShape 8"/>
            <p:cNvCxnSpPr>
              <a:cxnSpLocks noChangeShapeType="1"/>
              <a:stCxn id="356356" idx="1"/>
              <a:endCxn id="356359" idx="0"/>
            </p:cNvCxnSpPr>
            <p:nvPr/>
          </p:nvCxnSpPr>
          <p:spPr bwMode="auto">
            <a:xfrm rot="10800000" flipV="1">
              <a:off x="407" y="867"/>
              <a:ext cx="782" cy="32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0" name="AutoShape 9"/>
            <p:cNvCxnSpPr>
              <a:cxnSpLocks noChangeShapeType="1"/>
              <a:stCxn id="356359" idx="2"/>
              <a:endCxn id="356357" idx="1"/>
            </p:cNvCxnSpPr>
            <p:nvPr/>
          </p:nvCxnSpPr>
          <p:spPr bwMode="auto">
            <a:xfrm rot="16200000" flipH="1">
              <a:off x="611" y="1333"/>
              <a:ext cx="374" cy="78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31" name="Text Box 11"/>
            <p:cNvSpPr txBox="1">
              <a:spLocks noChangeArrowheads="1"/>
            </p:cNvSpPr>
            <p:nvPr/>
          </p:nvSpPr>
          <p:spPr bwMode="auto">
            <a:xfrm>
              <a:off x="158" y="1253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356364" name="Oval 12"/>
            <p:cNvSpPr>
              <a:spLocks noChangeArrowheads="1"/>
            </p:cNvSpPr>
            <p:nvPr/>
          </p:nvSpPr>
          <p:spPr bwMode="auto">
            <a:xfrm>
              <a:off x="657" y="1888"/>
              <a:ext cx="45" cy="45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365" name="Oval 13"/>
            <p:cNvSpPr>
              <a:spLocks noChangeArrowheads="1"/>
            </p:cNvSpPr>
            <p:nvPr/>
          </p:nvSpPr>
          <p:spPr bwMode="auto">
            <a:xfrm>
              <a:off x="657" y="845"/>
              <a:ext cx="45" cy="45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366" name="Line 14"/>
            <p:cNvSpPr>
              <a:spLocks noChangeShapeType="1"/>
            </p:cNvSpPr>
            <p:nvPr/>
          </p:nvSpPr>
          <p:spPr bwMode="auto">
            <a:xfrm rot="10800000">
              <a:off x="679" y="981"/>
              <a:ext cx="0" cy="81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235" name="Group 16"/>
            <p:cNvGrpSpPr>
              <a:grpSpLocks/>
            </p:cNvGrpSpPr>
            <p:nvPr/>
          </p:nvGrpSpPr>
          <p:grpSpPr bwMode="auto">
            <a:xfrm>
              <a:off x="1292" y="1116"/>
              <a:ext cx="3856" cy="546"/>
              <a:chOff x="1565" y="1116"/>
              <a:chExt cx="3856" cy="546"/>
            </a:xfrm>
          </p:grpSpPr>
          <p:grpSp>
            <p:nvGrpSpPr>
              <p:cNvPr id="9240" name="Group 17"/>
              <p:cNvGrpSpPr>
                <a:grpSpLocks/>
              </p:cNvGrpSpPr>
              <p:nvPr/>
            </p:nvGrpSpPr>
            <p:grpSpPr bwMode="auto">
              <a:xfrm>
                <a:off x="1565" y="1116"/>
                <a:ext cx="3856" cy="546"/>
                <a:chOff x="1565" y="1116"/>
                <a:chExt cx="3856" cy="546"/>
              </a:xfrm>
            </p:grpSpPr>
            <p:grpSp>
              <p:nvGrpSpPr>
                <p:cNvPr id="9242" name="Group 18"/>
                <p:cNvGrpSpPr>
                  <a:grpSpLocks/>
                </p:cNvGrpSpPr>
                <p:nvPr/>
              </p:nvGrpSpPr>
              <p:grpSpPr bwMode="auto">
                <a:xfrm>
                  <a:off x="4195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6371" name="Line 1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72" name="Line 20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3" name="Group 21"/>
                <p:cNvGrpSpPr>
                  <a:grpSpLocks/>
                </p:cNvGrpSpPr>
                <p:nvPr/>
              </p:nvGrpSpPr>
              <p:grpSpPr bwMode="auto">
                <a:xfrm>
                  <a:off x="3787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6374" name="Line 2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75" name="Line 23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4" name="Group 24"/>
                <p:cNvGrpSpPr>
                  <a:grpSpLocks/>
                </p:cNvGrpSpPr>
                <p:nvPr/>
              </p:nvGrpSpPr>
              <p:grpSpPr bwMode="auto">
                <a:xfrm>
                  <a:off x="3333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6377" name="Line 2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78" name="Line 26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5" name="Group 27"/>
                <p:cNvGrpSpPr>
                  <a:grpSpLocks/>
                </p:cNvGrpSpPr>
                <p:nvPr/>
              </p:nvGrpSpPr>
              <p:grpSpPr bwMode="auto">
                <a:xfrm>
                  <a:off x="2880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380" name="Line 2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81" name="Line 29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6" name="Group 30"/>
                <p:cNvGrpSpPr>
                  <a:grpSpLocks/>
                </p:cNvGrpSpPr>
                <p:nvPr/>
              </p:nvGrpSpPr>
              <p:grpSpPr bwMode="auto">
                <a:xfrm>
                  <a:off x="2880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6383" name="Line 3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84" name="Line 32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7" name="Group 33"/>
                <p:cNvGrpSpPr>
                  <a:grpSpLocks/>
                </p:cNvGrpSpPr>
                <p:nvPr/>
              </p:nvGrpSpPr>
              <p:grpSpPr bwMode="auto">
                <a:xfrm>
                  <a:off x="2472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386" name="Line 3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87" name="Line 35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8" name="Group 36"/>
                <p:cNvGrpSpPr>
                  <a:grpSpLocks/>
                </p:cNvGrpSpPr>
                <p:nvPr/>
              </p:nvGrpSpPr>
              <p:grpSpPr bwMode="auto">
                <a:xfrm>
                  <a:off x="2472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6389" name="Line 3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90" name="Line 38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49" name="Group 39"/>
                <p:cNvGrpSpPr>
                  <a:grpSpLocks/>
                </p:cNvGrpSpPr>
                <p:nvPr/>
              </p:nvGrpSpPr>
              <p:grpSpPr bwMode="auto">
                <a:xfrm>
                  <a:off x="1973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392" name="Line 4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93" name="Line 41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0" name="Group 42"/>
                <p:cNvGrpSpPr>
                  <a:grpSpLocks/>
                </p:cNvGrpSpPr>
                <p:nvPr/>
              </p:nvGrpSpPr>
              <p:grpSpPr bwMode="auto">
                <a:xfrm>
                  <a:off x="1973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6395" name="Line 4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96" name="Line 44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1" name="Group 45"/>
                <p:cNvGrpSpPr>
                  <a:grpSpLocks/>
                </p:cNvGrpSpPr>
                <p:nvPr/>
              </p:nvGrpSpPr>
              <p:grpSpPr bwMode="auto">
                <a:xfrm>
                  <a:off x="1565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398" name="Line 4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399" name="Line 47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2" name="Group 48"/>
                <p:cNvGrpSpPr>
                  <a:grpSpLocks/>
                </p:cNvGrpSpPr>
                <p:nvPr/>
              </p:nvGrpSpPr>
              <p:grpSpPr bwMode="auto">
                <a:xfrm>
                  <a:off x="1565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6401" name="Line 4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02" name="Line 50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3" name="Group 51"/>
                <p:cNvGrpSpPr>
                  <a:grpSpLocks/>
                </p:cNvGrpSpPr>
                <p:nvPr/>
              </p:nvGrpSpPr>
              <p:grpSpPr bwMode="auto">
                <a:xfrm>
                  <a:off x="3787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404" name="Line 5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05" name="Line 53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4" name="Group 54"/>
                <p:cNvGrpSpPr>
                  <a:grpSpLocks/>
                </p:cNvGrpSpPr>
                <p:nvPr/>
              </p:nvGrpSpPr>
              <p:grpSpPr bwMode="auto">
                <a:xfrm>
                  <a:off x="5239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6407" name="Line 5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08" name="Line 56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5" name="Group 57"/>
                <p:cNvGrpSpPr>
                  <a:grpSpLocks/>
                </p:cNvGrpSpPr>
                <p:nvPr/>
              </p:nvGrpSpPr>
              <p:grpSpPr bwMode="auto">
                <a:xfrm>
                  <a:off x="4739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6410" name="Line 5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11" name="Line 59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6" name="Group 60"/>
                <p:cNvGrpSpPr>
                  <a:grpSpLocks/>
                </p:cNvGrpSpPr>
                <p:nvPr/>
              </p:nvGrpSpPr>
              <p:grpSpPr bwMode="auto">
                <a:xfrm>
                  <a:off x="4739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413" name="Line 6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14" name="Line 62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7" name="Group 63"/>
                <p:cNvGrpSpPr>
                  <a:grpSpLocks/>
                </p:cNvGrpSpPr>
                <p:nvPr/>
              </p:nvGrpSpPr>
              <p:grpSpPr bwMode="auto">
                <a:xfrm>
                  <a:off x="4195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416" name="Line 6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17" name="Line 65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8" name="Group 66"/>
                <p:cNvGrpSpPr>
                  <a:grpSpLocks/>
                </p:cNvGrpSpPr>
                <p:nvPr/>
              </p:nvGrpSpPr>
              <p:grpSpPr bwMode="auto">
                <a:xfrm>
                  <a:off x="3333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419" name="Line 6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20" name="Line 68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9259" name="Group 69"/>
                <p:cNvGrpSpPr>
                  <a:grpSpLocks/>
                </p:cNvGrpSpPr>
                <p:nvPr/>
              </p:nvGrpSpPr>
              <p:grpSpPr bwMode="auto">
                <a:xfrm>
                  <a:off x="5239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6422" name="Line 7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6423" name="Line 71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sp>
            <p:nvSpPr>
              <p:cNvPr id="9241" name="Text Box 72"/>
              <p:cNvSpPr txBox="1">
                <a:spLocks noChangeArrowheads="1"/>
              </p:cNvSpPr>
              <p:nvPr/>
            </p:nvSpPr>
            <p:spPr bwMode="auto">
              <a:xfrm>
                <a:off x="1746" y="1253"/>
                <a:ext cx="150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chemeClr val="bg2"/>
                    </a:solidFill>
                    <a:latin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356425" name="Line 73"/>
            <p:cNvSpPr>
              <a:spLocks noChangeShapeType="1"/>
            </p:cNvSpPr>
            <p:nvPr/>
          </p:nvSpPr>
          <p:spPr bwMode="auto">
            <a:xfrm>
              <a:off x="5148" y="935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426" name="Line 74"/>
            <p:cNvSpPr>
              <a:spLocks noChangeShapeType="1"/>
            </p:cNvSpPr>
            <p:nvPr/>
          </p:nvSpPr>
          <p:spPr bwMode="auto">
            <a:xfrm>
              <a:off x="5148" y="1836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6427" name="Line 75"/>
            <p:cNvSpPr>
              <a:spLocks noChangeShapeType="1"/>
            </p:cNvSpPr>
            <p:nvPr/>
          </p:nvSpPr>
          <p:spPr bwMode="auto">
            <a:xfrm>
              <a:off x="5511" y="935"/>
              <a:ext cx="0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39" name="Text Box 76"/>
            <p:cNvSpPr txBox="1">
              <a:spLocks noChangeArrowheads="1"/>
            </p:cNvSpPr>
            <p:nvPr/>
          </p:nvSpPr>
          <p:spPr bwMode="auto">
            <a:xfrm>
              <a:off x="5330" y="1252"/>
              <a:ext cx="135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 smtClean="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endParaRPr lang="cs-CZ" altLang="cs-CZ" sz="1800" b="1" dirty="0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56429" name="Line 77"/>
          <p:cNvSpPr>
            <a:spLocks noChangeShapeType="1"/>
          </p:cNvSpPr>
          <p:nvPr/>
        </p:nvSpPr>
        <p:spPr bwMode="auto">
          <a:xfrm>
            <a:off x="7667625" y="908050"/>
            <a:ext cx="0" cy="2592388"/>
          </a:xfrm>
          <a:prstGeom prst="line">
            <a:avLst/>
          </a:prstGeom>
          <a:noFill/>
          <a:ln w="152400">
            <a:solidFill>
              <a:srgbClr val="FFFF00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6432" name="Picture 80" descr="MC90043756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5373688"/>
            <a:ext cx="125253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ovéPole 79"/>
              <p:cNvSpPr txBox="1"/>
              <p:nvPr/>
            </p:nvSpPr>
            <p:spPr>
              <a:xfrm>
                <a:off x="2297663" y="5719972"/>
                <a:ext cx="1261948" cy="5869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2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∆∅</m:t>
                          </m:r>
                        </m:num>
                        <m:den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663" y="5719972"/>
                <a:ext cx="1261948" cy="5869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2871E-6 L -0.5276 -3.32871E-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3564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6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6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4" grpId="0"/>
      <p:bldP spid="356367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188913"/>
            <a:ext cx="6697662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Velikost indukovaného napětí</a:t>
            </a:r>
            <a:endParaRPr lang="cs-CZ" altLang="cs-CZ" sz="28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7379" name="Rectangle 3"/>
          <p:cNvSpPr>
            <a:spLocks noChangeArrowheads="1"/>
          </p:cNvSpPr>
          <p:nvPr/>
        </p:nvSpPr>
        <p:spPr bwMode="auto">
          <a:xfrm>
            <a:off x="323850" y="3789363"/>
            <a:ext cx="8640763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V daném okamžiku pohybu je spojka posunuta o vzdálenost 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∆x.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se změní plocha, kterou prochází indukční tok ?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se změní magnetický indukční tok ?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 </a:t>
            </a:r>
            <a:endParaRPr lang="cs-CZ" altLang="cs-CZ" sz="2000" b="1" u="sng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1116013" y="1773238"/>
            <a:ext cx="4730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chemeClr val="bg2"/>
                </a:solidFill>
                <a:latin typeface="Arial" panose="020B0604020202020204" pitchFamily="34" charset="0"/>
              </a:rPr>
              <a:t>u</a:t>
            </a:r>
            <a:r>
              <a:rPr lang="en-US" altLang="cs-CZ" sz="1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cs-CZ" altLang="cs-CZ" sz="1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cs-CZ" sz="1800" b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7466" name="Group 90"/>
          <p:cNvGrpSpPr>
            <a:grpSpLocks/>
          </p:cNvGrpSpPr>
          <p:nvPr/>
        </p:nvGrpSpPr>
        <p:grpSpPr bwMode="auto">
          <a:xfrm>
            <a:off x="250825" y="692150"/>
            <a:ext cx="8497888" cy="2592388"/>
            <a:chOff x="158" y="436"/>
            <a:chExt cx="5353" cy="1633"/>
          </a:xfrm>
        </p:grpSpPr>
        <p:sp>
          <p:nvSpPr>
            <p:cNvPr id="357383" name="Rectangle 7"/>
            <p:cNvSpPr>
              <a:spLocks noChangeArrowheads="1"/>
            </p:cNvSpPr>
            <p:nvPr/>
          </p:nvSpPr>
          <p:spPr bwMode="auto">
            <a:xfrm>
              <a:off x="1201" y="663"/>
              <a:ext cx="3946" cy="136"/>
            </a:xfrm>
            <a:prstGeom prst="rect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384" name="Rectangle 8"/>
            <p:cNvSpPr>
              <a:spLocks noChangeArrowheads="1"/>
            </p:cNvSpPr>
            <p:nvPr/>
          </p:nvSpPr>
          <p:spPr bwMode="auto">
            <a:xfrm>
              <a:off x="1201" y="1707"/>
              <a:ext cx="3946" cy="136"/>
            </a:xfrm>
            <a:prstGeom prst="rect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385" name="Line 9"/>
            <p:cNvSpPr>
              <a:spLocks noChangeShapeType="1"/>
            </p:cNvSpPr>
            <p:nvPr/>
          </p:nvSpPr>
          <p:spPr bwMode="auto">
            <a:xfrm>
              <a:off x="4830" y="436"/>
              <a:ext cx="0" cy="1633"/>
            </a:xfrm>
            <a:prstGeom prst="line">
              <a:avLst/>
            </a:prstGeom>
            <a:noFill/>
            <a:ln w="152400">
              <a:solidFill>
                <a:srgbClr val="FFFF00"/>
              </a:solidFill>
              <a:prstDash val="sysDot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386" name="Rectangle 10"/>
            <p:cNvSpPr>
              <a:spLocks noChangeArrowheads="1"/>
            </p:cNvSpPr>
            <p:nvPr/>
          </p:nvSpPr>
          <p:spPr bwMode="auto">
            <a:xfrm>
              <a:off x="339" y="1072"/>
              <a:ext cx="136" cy="31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262" name="AutoShape 11"/>
            <p:cNvCxnSpPr>
              <a:cxnSpLocks noChangeShapeType="1"/>
              <a:stCxn id="357383" idx="1"/>
              <a:endCxn id="357386" idx="0"/>
            </p:cNvCxnSpPr>
            <p:nvPr/>
          </p:nvCxnSpPr>
          <p:spPr bwMode="auto">
            <a:xfrm rot="10800000" flipV="1">
              <a:off x="407" y="731"/>
              <a:ext cx="782" cy="32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3" name="AutoShape 12"/>
            <p:cNvCxnSpPr>
              <a:cxnSpLocks noChangeShapeType="1"/>
              <a:stCxn id="357386" idx="2"/>
              <a:endCxn id="357384" idx="1"/>
            </p:cNvCxnSpPr>
            <p:nvPr/>
          </p:nvCxnSpPr>
          <p:spPr bwMode="auto">
            <a:xfrm rot="16200000" flipH="1">
              <a:off x="611" y="1197"/>
              <a:ext cx="374" cy="782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64" name="Text Box 13"/>
            <p:cNvSpPr txBox="1">
              <a:spLocks noChangeArrowheads="1"/>
            </p:cNvSpPr>
            <p:nvPr/>
          </p:nvSpPr>
          <p:spPr bwMode="auto">
            <a:xfrm>
              <a:off x="158" y="1117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357390" name="Oval 14"/>
            <p:cNvSpPr>
              <a:spLocks noChangeArrowheads="1"/>
            </p:cNvSpPr>
            <p:nvPr/>
          </p:nvSpPr>
          <p:spPr bwMode="auto">
            <a:xfrm>
              <a:off x="657" y="1752"/>
              <a:ext cx="45" cy="45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391" name="Oval 15"/>
            <p:cNvSpPr>
              <a:spLocks noChangeArrowheads="1"/>
            </p:cNvSpPr>
            <p:nvPr/>
          </p:nvSpPr>
          <p:spPr bwMode="auto">
            <a:xfrm>
              <a:off x="657" y="709"/>
              <a:ext cx="45" cy="45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392" name="Line 16"/>
            <p:cNvSpPr>
              <a:spLocks noChangeShapeType="1"/>
            </p:cNvSpPr>
            <p:nvPr/>
          </p:nvSpPr>
          <p:spPr bwMode="auto">
            <a:xfrm rot="10800000">
              <a:off x="679" y="845"/>
              <a:ext cx="0" cy="81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268" name="Group 17"/>
            <p:cNvGrpSpPr>
              <a:grpSpLocks/>
            </p:cNvGrpSpPr>
            <p:nvPr/>
          </p:nvGrpSpPr>
          <p:grpSpPr bwMode="auto">
            <a:xfrm>
              <a:off x="1292" y="980"/>
              <a:ext cx="3856" cy="546"/>
              <a:chOff x="1565" y="1116"/>
              <a:chExt cx="3856" cy="546"/>
            </a:xfrm>
          </p:grpSpPr>
          <p:grpSp>
            <p:nvGrpSpPr>
              <p:cNvPr id="10273" name="Group 18"/>
              <p:cNvGrpSpPr>
                <a:grpSpLocks/>
              </p:cNvGrpSpPr>
              <p:nvPr/>
            </p:nvGrpSpPr>
            <p:grpSpPr bwMode="auto">
              <a:xfrm>
                <a:off x="1565" y="1116"/>
                <a:ext cx="3856" cy="546"/>
                <a:chOff x="1565" y="1116"/>
                <a:chExt cx="3856" cy="546"/>
              </a:xfrm>
            </p:grpSpPr>
            <p:grpSp>
              <p:nvGrpSpPr>
                <p:cNvPr id="10275" name="Group 19"/>
                <p:cNvGrpSpPr>
                  <a:grpSpLocks/>
                </p:cNvGrpSpPr>
                <p:nvPr/>
              </p:nvGrpSpPr>
              <p:grpSpPr bwMode="auto">
                <a:xfrm>
                  <a:off x="4195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7396" name="Line 2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397" name="Line 21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76" name="Group 22"/>
                <p:cNvGrpSpPr>
                  <a:grpSpLocks/>
                </p:cNvGrpSpPr>
                <p:nvPr/>
              </p:nvGrpSpPr>
              <p:grpSpPr bwMode="auto">
                <a:xfrm>
                  <a:off x="3787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7399" name="Line 2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00" name="Line 24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77" name="Group 25"/>
                <p:cNvGrpSpPr>
                  <a:grpSpLocks/>
                </p:cNvGrpSpPr>
                <p:nvPr/>
              </p:nvGrpSpPr>
              <p:grpSpPr bwMode="auto">
                <a:xfrm>
                  <a:off x="3333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7402" name="Line 2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03" name="Line 27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78" name="Group 28"/>
                <p:cNvGrpSpPr>
                  <a:grpSpLocks/>
                </p:cNvGrpSpPr>
                <p:nvPr/>
              </p:nvGrpSpPr>
              <p:grpSpPr bwMode="auto">
                <a:xfrm>
                  <a:off x="2880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05" name="Line 2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06" name="Line 30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79" name="Group 31"/>
                <p:cNvGrpSpPr>
                  <a:grpSpLocks/>
                </p:cNvGrpSpPr>
                <p:nvPr/>
              </p:nvGrpSpPr>
              <p:grpSpPr bwMode="auto">
                <a:xfrm>
                  <a:off x="2880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7408" name="Line 3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09" name="Line 33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0" name="Group 34"/>
                <p:cNvGrpSpPr>
                  <a:grpSpLocks/>
                </p:cNvGrpSpPr>
                <p:nvPr/>
              </p:nvGrpSpPr>
              <p:grpSpPr bwMode="auto">
                <a:xfrm>
                  <a:off x="2472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11" name="Line 3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12" name="Line 36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1" name="Group 37"/>
                <p:cNvGrpSpPr>
                  <a:grpSpLocks/>
                </p:cNvGrpSpPr>
                <p:nvPr/>
              </p:nvGrpSpPr>
              <p:grpSpPr bwMode="auto">
                <a:xfrm>
                  <a:off x="2472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7414" name="Line 3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15" name="Line 39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2" name="Group 40"/>
                <p:cNvGrpSpPr>
                  <a:grpSpLocks/>
                </p:cNvGrpSpPr>
                <p:nvPr/>
              </p:nvGrpSpPr>
              <p:grpSpPr bwMode="auto">
                <a:xfrm>
                  <a:off x="1973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17" name="Line 4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18" name="Line 42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3" name="Group 43"/>
                <p:cNvGrpSpPr>
                  <a:grpSpLocks/>
                </p:cNvGrpSpPr>
                <p:nvPr/>
              </p:nvGrpSpPr>
              <p:grpSpPr bwMode="auto">
                <a:xfrm>
                  <a:off x="1973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7420" name="Line 4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21" name="Line 45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4" name="Group 46"/>
                <p:cNvGrpSpPr>
                  <a:grpSpLocks/>
                </p:cNvGrpSpPr>
                <p:nvPr/>
              </p:nvGrpSpPr>
              <p:grpSpPr bwMode="auto">
                <a:xfrm>
                  <a:off x="1565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23" name="Line 4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24" name="Line 48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5" name="Group 49"/>
                <p:cNvGrpSpPr>
                  <a:grpSpLocks/>
                </p:cNvGrpSpPr>
                <p:nvPr/>
              </p:nvGrpSpPr>
              <p:grpSpPr bwMode="auto">
                <a:xfrm>
                  <a:off x="1565" y="1117"/>
                  <a:ext cx="182" cy="182"/>
                  <a:chOff x="1927" y="2296"/>
                  <a:chExt cx="182" cy="182"/>
                </a:xfrm>
              </p:grpSpPr>
              <p:sp>
                <p:nvSpPr>
                  <p:cNvPr id="357426" name="Line 5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27" name="Line 51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6" name="Group 52"/>
                <p:cNvGrpSpPr>
                  <a:grpSpLocks/>
                </p:cNvGrpSpPr>
                <p:nvPr/>
              </p:nvGrpSpPr>
              <p:grpSpPr bwMode="auto">
                <a:xfrm>
                  <a:off x="3787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29" name="Line 5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30" name="Line 54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7" name="Group 55"/>
                <p:cNvGrpSpPr>
                  <a:grpSpLocks/>
                </p:cNvGrpSpPr>
                <p:nvPr/>
              </p:nvGrpSpPr>
              <p:grpSpPr bwMode="auto">
                <a:xfrm>
                  <a:off x="5239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7432" name="Line 5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33" name="Line 57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8" name="Group 58"/>
                <p:cNvGrpSpPr>
                  <a:grpSpLocks/>
                </p:cNvGrpSpPr>
                <p:nvPr/>
              </p:nvGrpSpPr>
              <p:grpSpPr bwMode="auto">
                <a:xfrm>
                  <a:off x="4739" y="1116"/>
                  <a:ext cx="182" cy="182"/>
                  <a:chOff x="1927" y="2296"/>
                  <a:chExt cx="182" cy="182"/>
                </a:xfrm>
              </p:grpSpPr>
              <p:sp>
                <p:nvSpPr>
                  <p:cNvPr id="357435" name="Line 5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36" name="Line 60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89" name="Group 61"/>
                <p:cNvGrpSpPr>
                  <a:grpSpLocks/>
                </p:cNvGrpSpPr>
                <p:nvPr/>
              </p:nvGrpSpPr>
              <p:grpSpPr bwMode="auto">
                <a:xfrm>
                  <a:off x="4739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38" name="Line 6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39" name="Line 63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90" name="Group 64"/>
                <p:cNvGrpSpPr>
                  <a:grpSpLocks/>
                </p:cNvGrpSpPr>
                <p:nvPr/>
              </p:nvGrpSpPr>
              <p:grpSpPr bwMode="auto">
                <a:xfrm>
                  <a:off x="4195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41" name="Line 6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42" name="Line 66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91" name="Group 67"/>
                <p:cNvGrpSpPr>
                  <a:grpSpLocks/>
                </p:cNvGrpSpPr>
                <p:nvPr/>
              </p:nvGrpSpPr>
              <p:grpSpPr bwMode="auto">
                <a:xfrm>
                  <a:off x="3333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44" name="Line 6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45" name="Line 69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0292" name="Group 70"/>
                <p:cNvGrpSpPr>
                  <a:grpSpLocks/>
                </p:cNvGrpSpPr>
                <p:nvPr/>
              </p:nvGrpSpPr>
              <p:grpSpPr bwMode="auto">
                <a:xfrm>
                  <a:off x="5239" y="1480"/>
                  <a:ext cx="182" cy="182"/>
                  <a:chOff x="1927" y="2296"/>
                  <a:chExt cx="182" cy="182"/>
                </a:xfrm>
              </p:grpSpPr>
              <p:sp>
                <p:nvSpPr>
                  <p:cNvPr id="357447" name="Line 7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57448" name="Line 72"/>
                  <p:cNvSpPr>
                    <a:spLocks noChangeShapeType="1"/>
                  </p:cNvSpPr>
                  <p:nvPr/>
                </p:nvSpPr>
                <p:spPr bwMode="auto">
                  <a:xfrm rot="18900000">
                    <a:off x="1927" y="2387"/>
                    <a:ext cx="18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r" eaLnBrk="1" hangingPunct="1">
                      <a:spcBef>
                        <a:spcPct val="20000"/>
                      </a:spcBef>
                      <a:buClr>
                        <a:schemeClr val="hlink"/>
                      </a:buClr>
                      <a:buSzPct val="70000"/>
                      <a:buFont typeface="Wingdings" panose="05000000000000000000" pitchFamily="2" charset="2"/>
                      <a:buChar char="n"/>
                      <a:defRPr/>
                    </a:pPr>
                    <a:endParaRPr lang="cs-CZ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  <p:sp>
            <p:nvSpPr>
              <p:cNvPr id="10274" name="Text Box 73"/>
              <p:cNvSpPr txBox="1">
                <a:spLocks noChangeArrowheads="1"/>
              </p:cNvSpPr>
              <p:nvPr/>
            </p:nvSpPr>
            <p:spPr bwMode="auto">
              <a:xfrm>
                <a:off x="1746" y="1253"/>
                <a:ext cx="150" cy="2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800" b="1">
                    <a:solidFill>
                      <a:schemeClr val="bg2"/>
                    </a:solidFill>
                    <a:latin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357450" name="Line 74"/>
            <p:cNvSpPr>
              <a:spLocks noChangeShapeType="1"/>
            </p:cNvSpPr>
            <p:nvPr/>
          </p:nvSpPr>
          <p:spPr bwMode="auto">
            <a:xfrm>
              <a:off x="5148" y="799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451" name="Line 75"/>
            <p:cNvSpPr>
              <a:spLocks noChangeShapeType="1"/>
            </p:cNvSpPr>
            <p:nvPr/>
          </p:nvSpPr>
          <p:spPr bwMode="auto">
            <a:xfrm>
              <a:off x="5148" y="1700"/>
              <a:ext cx="36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7452" name="Line 76"/>
            <p:cNvSpPr>
              <a:spLocks noChangeShapeType="1"/>
            </p:cNvSpPr>
            <p:nvPr/>
          </p:nvSpPr>
          <p:spPr bwMode="auto">
            <a:xfrm>
              <a:off x="5511" y="799"/>
              <a:ext cx="0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72" name="Text Box 77"/>
            <p:cNvSpPr txBox="1">
              <a:spLocks noChangeArrowheads="1"/>
            </p:cNvSpPr>
            <p:nvPr/>
          </p:nvSpPr>
          <p:spPr bwMode="auto">
            <a:xfrm>
              <a:off x="5330" y="1116"/>
              <a:ext cx="135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 dirty="0" smtClean="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endParaRPr lang="cs-CZ" altLang="cs-CZ" sz="1800" b="1" dirty="0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57454" name="Line 78"/>
          <p:cNvSpPr>
            <a:spLocks noChangeShapeType="1"/>
          </p:cNvSpPr>
          <p:nvPr/>
        </p:nvSpPr>
        <p:spPr bwMode="auto">
          <a:xfrm>
            <a:off x="7667625" y="692150"/>
            <a:ext cx="0" cy="2592388"/>
          </a:xfrm>
          <a:prstGeom prst="line">
            <a:avLst/>
          </a:prstGeom>
          <a:noFill/>
          <a:ln w="152400">
            <a:solidFill>
              <a:srgbClr val="FFFF00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455" name="Line 79"/>
          <p:cNvSpPr>
            <a:spLocks noChangeShapeType="1"/>
          </p:cNvSpPr>
          <p:nvPr/>
        </p:nvSpPr>
        <p:spPr bwMode="auto">
          <a:xfrm>
            <a:off x="7667625" y="3284538"/>
            <a:ext cx="0" cy="4333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456" name="Line 80"/>
          <p:cNvSpPr>
            <a:spLocks noChangeShapeType="1"/>
          </p:cNvSpPr>
          <p:nvPr/>
        </p:nvSpPr>
        <p:spPr bwMode="auto">
          <a:xfrm>
            <a:off x="6659563" y="3284538"/>
            <a:ext cx="0" cy="4333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457" name="Line 81"/>
          <p:cNvSpPr>
            <a:spLocks noChangeShapeType="1"/>
          </p:cNvSpPr>
          <p:nvPr/>
        </p:nvSpPr>
        <p:spPr bwMode="auto">
          <a:xfrm>
            <a:off x="6659563" y="3717925"/>
            <a:ext cx="10080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458" name="Text Box 82"/>
          <p:cNvSpPr txBox="1">
            <a:spLocks noChangeArrowheads="1"/>
          </p:cNvSpPr>
          <p:nvPr/>
        </p:nvSpPr>
        <p:spPr bwMode="auto">
          <a:xfrm>
            <a:off x="6880225" y="3403600"/>
            <a:ext cx="3397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cs-CZ" altLang="cs-CZ" sz="1800" b="1">
                <a:solidFill>
                  <a:schemeClr val="bg2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357461" name="Rectangle 85"/>
          <p:cNvSpPr>
            <a:spLocks noChangeArrowheads="1"/>
          </p:cNvSpPr>
          <p:nvPr/>
        </p:nvSpPr>
        <p:spPr bwMode="auto">
          <a:xfrm>
            <a:off x="395288" y="5870575"/>
            <a:ext cx="2808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35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velké bude indukované napětí ?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 </a:t>
            </a:r>
            <a:endParaRPr lang="cs-CZ" altLang="cs-CZ" sz="2000" b="1" u="sng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7463" name="Line 87"/>
          <p:cNvSpPr>
            <a:spLocks noChangeShapeType="1"/>
          </p:cNvSpPr>
          <p:nvPr/>
        </p:nvSpPr>
        <p:spPr bwMode="auto">
          <a:xfrm rot="10800000">
            <a:off x="3348038" y="3068638"/>
            <a:ext cx="431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464" name="Text Box 88"/>
          <p:cNvSpPr txBox="1">
            <a:spLocks noChangeArrowheads="1"/>
          </p:cNvSpPr>
          <p:nvPr/>
        </p:nvSpPr>
        <p:spPr bwMode="auto">
          <a:xfrm>
            <a:off x="3492500" y="3068638"/>
            <a:ext cx="5238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</a:rPr>
              <a:t>i </a:t>
            </a:r>
            <a:r>
              <a:rPr lang="en-US" altLang="cs-CZ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US" altLang="cs-CZ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7465" name="Line 89"/>
          <p:cNvSpPr>
            <a:spLocks noChangeShapeType="1"/>
          </p:cNvSpPr>
          <p:nvPr/>
        </p:nvSpPr>
        <p:spPr bwMode="auto">
          <a:xfrm>
            <a:off x="3348038" y="908050"/>
            <a:ext cx="431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788612" y="4159706"/>
                <a:ext cx="19136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cs-CZ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612" y="4159706"/>
                <a:ext cx="191360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802983" y="4955500"/>
                <a:ext cx="59457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→∆∅=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983" y="4955500"/>
                <a:ext cx="594573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332611" y="5754660"/>
                <a:ext cx="5091009" cy="8217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∆∅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∗∆</m:t>
                          </m:r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611" y="5754660"/>
                <a:ext cx="5091009" cy="8217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9.25069E-7 L -0.11024 9.25069E-7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357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5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5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7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7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5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35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7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7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5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/>
      <p:bldP spid="357381" grpId="0"/>
      <p:bldP spid="357458" grpId="0"/>
      <p:bldP spid="357464" grpId="0"/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185076"/>
            <a:ext cx="439412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Pohybové napětí</a:t>
            </a:r>
            <a:endParaRPr lang="cs-CZ" altLang="cs-CZ" sz="3600" dirty="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179388" y="2508250"/>
            <a:ext cx="8640762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kde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B	-	magnetická indukce (T)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L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	-	délka vodiče v magnetickém poli (m)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v	-	rychlost pohybu vodiče (m/s)</a:t>
            </a:r>
            <a:endParaRPr lang="cs-CZ" altLang="cs-CZ" sz="20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84" name="Rectangle 84"/>
          <p:cNvSpPr>
            <a:spLocks noChangeArrowheads="1"/>
          </p:cNvSpPr>
          <p:nvPr/>
        </p:nvSpPr>
        <p:spPr bwMode="auto">
          <a:xfrm>
            <a:off x="179388" y="1052513"/>
            <a:ext cx="5472112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80975" indent="-1809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 indukovaného pohybového napětí</a:t>
            </a: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	při rovnoměrném pohybu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	indukční čáry jsou kolmé k ohraničené ploše</a:t>
            </a:r>
            <a:endParaRPr lang="cs-CZ" altLang="cs-CZ" sz="2000" b="1" u="sng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8486" name="Rectangle 86"/>
          <p:cNvSpPr>
            <a:spLocks noChangeArrowheads="1"/>
          </p:cNvSpPr>
          <p:nvPr/>
        </p:nvSpPr>
        <p:spPr bwMode="auto">
          <a:xfrm>
            <a:off x="179388" y="3933825"/>
            <a:ext cx="8640762" cy="152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Určení směru indukovaného napětí a proudu – </a:t>
            </a:r>
            <a:r>
              <a:rPr lang="cs-CZ" altLang="cs-CZ" sz="2200" b="1" u="sng" dirty="0">
                <a:solidFill>
                  <a:schemeClr val="bg2"/>
                </a:solidFill>
                <a:latin typeface="Arial Unicode MS" panose="020B0604020202020204" pitchFamily="34" charset="-128"/>
              </a:rPr>
              <a:t>pravidlo pravé ruky.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Pravá ruka v magnetickém poli, indukční čáry vstupují do dlaně, palec ukazuje směr pohybu, natažené prsty ukazují směr indukovaného proudu.  </a:t>
            </a:r>
          </a:p>
        </p:txBody>
      </p:sp>
      <p:pic>
        <p:nvPicPr>
          <p:cNvPr id="358487" name="Picture 87" descr="MC9002817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76851" y="5027612"/>
            <a:ext cx="1433512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6"/>
          <p:cNvSpPr>
            <a:spLocks noChangeArrowheads="1"/>
          </p:cNvSpPr>
          <p:nvPr/>
        </p:nvSpPr>
        <p:spPr bwMode="auto">
          <a:xfrm>
            <a:off x="5292080" y="162180"/>
            <a:ext cx="3672408" cy="41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5413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  <a:hlinkClick r:id="rId3"/>
              </a:rPr>
              <a:t>Animace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, 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  <a:hlinkClick r:id="rId4"/>
              </a:rPr>
              <a:t>Animace2</a:t>
            </a:r>
            <a:r>
              <a:rPr lang="cs-CZ" altLang="cs-CZ" sz="2000" b="1" dirty="0">
                <a:solidFill>
                  <a:schemeClr val="bg2"/>
                </a:solidFill>
                <a:latin typeface="Arial Unicode MS" panose="020B0604020202020204" pitchFamily="34" charset="-128"/>
              </a:rPr>
              <a:t>,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 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  <a:hlinkClick r:id="rId5"/>
              </a:rPr>
              <a:t>Animace3</a:t>
            </a:r>
            <a:r>
              <a:rPr lang="cs-CZ" altLang="cs-CZ" sz="2000" b="1" dirty="0" smtClean="0">
                <a:solidFill>
                  <a:schemeClr val="bg2"/>
                </a:solidFill>
                <a:latin typeface="Arial Unicode MS" panose="020B0604020202020204" pitchFamily="34" charset="-128"/>
              </a:rPr>
              <a:t> </a:t>
            </a:r>
            <a:r>
              <a:rPr lang="cs-CZ" altLang="cs-CZ" sz="2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altLang="cs-CZ" sz="2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067865" y="1607300"/>
                <a:ext cx="21208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865" y="1607300"/>
                <a:ext cx="212083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8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8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8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2" grpId="0"/>
      <p:bldP spid="8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69963" y="188913"/>
            <a:ext cx="6697662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u="sng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Vlastní indukčnost – L (H)</a:t>
            </a:r>
            <a:endParaRPr lang="cs-CZ" altLang="cs-CZ" sz="360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107950" y="1052513"/>
            <a:ext cx="4608513" cy="965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cs-CZ" altLang="cs-CZ" sz="20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Cívkou prochází ustálený proud I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	vytvoří se v cívce magnetické pole ?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bude se na cívce indukovat napětí ?</a:t>
            </a:r>
            <a:endParaRPr lang="cs-CZ" altLang="cs-CZ" sz="1900" b="1" dirty="0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59456" name="Group 32"/>
          <p:cNvGrpSpPr>
            <a:grpSpLocks/>
          </p:cNvGrpSpPr>
          <p:nvPr/>
        </p:nvGrpSpPr>
        <p:grpSpPr bwMode="auto">
          <a:xfrm>
            <a:off x="557213" y="2841625"/>
            <a:ext cx="1854200" cy="2376488"/>
            <a:chOff x="351" y="1933"/>
            <a:chExt cx="1168" cy="1497"/>
          </a:xfrm>
        </p:grpSpPr>
        <p:grpSp>
          <p:nvGrpSpPr>
            <p:cNvPr id="12329" name="Group 29"/>
            <p:cNvGrpSpPr>
              <a:grpSpLocks/>
            </p:cNvGrpSpPr>
            <p:nvPr/>
          </p:nvGrpSpPr>
          <p:grpSpPr bwMode="auto">
            <a:xfrm>
              <a:off x="446" y="1933"/>
              <a:ext cx="1073" cy="1497"/>
              <a:chOff x="567" y="1729"/>
              <a:chExt cx="1073" cy="1497"/>
            </a:xfrm>
          </p:grpSpPr>
          <p:sp>
            <p:nvSpPr>
              <p:cNvPr id="359439" name="Freeform 15"/>
              <p:cNvSpPr>
                <a:spLocks/>
              </p:cNvSpPr>
              <p:nvPr/>
            </p:nvSpPr>
            <p:spPr bwMode="auto">
              <a:xfrm>
                <a:off x="838" y="2069"/>
                <a:ext cx="680" cy="136"/>
              </a:xfrm>
              <a:custGeom>
                <a:avLst/>
                <a:gdLst>
                  <a:gd name="T0" fmla="*/ 680 w 680"/>
                  <a:gd name="T1" fmla="*/ 0 h 136"/>
                  <a:gd name="T2" fmla="*/ 317 w 680"/>
                  <a:gd name="T3" fmla="*/ 46 h 136"/>
                  <a:gd name="T4" fmla="*/ 0 w 680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0" h="136">
                    <a:moveTo>
                      <a:pt x="680" y="0"/>
                    </a:moveTo>
                    <a:cubicBezTo>
                      <a:pt x="555" y="11"/>
                      <a:pt x="430" y="23"/>
                      <a:pt x="317" y="46"/>
                    </a:cubicBezTo>
                    <a:cubicBezTo>
                      <a:pt x="204" y="69"/>
                      <a:pt x="102" y="102"/>
                      <a:pt x="0" y="136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0" name="Freeform 16"/>
              <p:cNvSpPr>
                <a:spLocks/>
              </p:cNvSpPr>
              <p:nvPr/>
            </p:nvSpPr>
            <p:spPr bwMode="auto">
              <a:xfrm>
                <a:off x="612" y="1884"/>
                <a:ext cx="1023" cy="185"/>
              </a:xfrm>
              <a:custGeom>
                <a:avLst/>
                <a:gdLst>
                  <a:gd name="T0" fmla="*/ 0 w 1023"/>
                  <a:gd name="T1" fmla="*/ 4 h 185"/>
                  <a:gd name="T2" fmla="*/ 227 w 1023"/>
                  <a:gd name="T3" fmla="*/ 4 h 185"/>
                  <a:gd name="T4" fmla="*/ 552 w 1023"/>
                  <a:gd name="T5" fmla="*/ 26 h 185"/>
                  <a:gd name="T6" fmla="*/ 953 w 1023"/>
                  <a:gd name="T7" fmla="*/ 95 h 185"/>
                  <a:gd name="T8" fmla="*/ 969 w 1023"/>
                  <a:gd name="T9" fmla="*/ 161 h 185"/>
                  <a:gd name="T10" fmla="*/ 907 w 1023"/>
                  <a:gd name="T11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3" h="185">
                    <a:moveTo>
                      <a:pt x="0" y="4"/>
                    </a:moveTo>
                    <a:cubicBezTo>
                      <a:pt x="68" y="4"/>
                      <a:pt x="135" y="0"/>
                      <a:pt x="227" y="4"/>
                    </a:cubicBezTo>
                    <a:cubicBezTo>
                      <a:pt x="319" y="8"/>
                      <a:pt x="431" y="11"/>
                      <a:pt x="552" y="26"/>
                    </a:cubicBezTo>
                    <a:cubicBezTo>
                      <a:pt x="673" y="41"/>
                      <a:pt x="883" y="72"/>
                      <a:pt x="953" y="95"/>
                    </a:cubicBezTo>
                    <a:cubicBezTo>
                      <a:pt x="1023" y="118"/>
                      <a:pt x="977" y="146"/>
                      <a:pt x="969" y="161"/>
                    </a:cubicBezTo>
                    <a:cubicBezTo>
                      <a:pt x="961" y="176"/>
                      <a:pt x="920" y="180"/>
                      <a:pt x="907" y="185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1" name="Freeform 17"/>
              <p:cNvSpPr>
                <a:spLocks/>
              </p:cNvSpPr>
              <p:nvPr/>
            </p:nvSpPr>
            <p:spPr bwMode="auto">
              <a:xfrm>
                <a:off x="718" y="2205"/>
                <a:ext cx="922" cy="273"/>
              </a:xfrm>
              <a:custGeom>
                <a:avLst/>
                <a:gdLst>
                  <a:gd name="T0" fmla="*/ 117 w 922"/>
                  <a:gd name="T1" fmla="*/ 0 h 273"/>
                  <a:gd name="T2" fmla="*/ 26 w 922"/>
                  <a:gd name="T3" fmla="*/ 46 h 273"/>
                  <a:gd name="T4" fmla="*/ 71 w 922"/>
                  <a:gd name="T5" fmla="*/ 91 h 273"/>
                  <a:gd name="T6" fmla="*/ 454 w 922"/>
                  <a:gd name="T7" fmla="*/ 152 h 273"/>
                  <a:gd name="T8" fmla="*/ 865 w 922"/>
                  <a:gd name="T9" fmla="*/ 199 h 273"/>
                  <a:gd name="T10" fmla="*/ 797 w 922"/>
                  <a:gd name="T11" fmla="*/ 27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2" h="273">
                    <a:moveTo>
                      <a:pt x="117" y="0"/>
                    </a:moveTo>
                    <a:cubicBezTo>
                      <a:pt x="75" y="15"/>
                      <a:pt x="34" y="31"/>
                      <a:pt x="26" y="46"/>
                    </a:cubicBezTo>
                    <a:cubicBezTo>
                      <a:pt x="18" y="61"/>
                      <a:pt x="0" y="73"/>
                      <a:pt x="71" y="91"/>
                    </a:cubicBezTo>
                    <a:cubicBezTo>
                      <a:pt x="142" y="109"/>
                      <a:pt x="322" y="134"/>
                      <a:pt x="454" y="152"/>
                    </a:cubicBezTo>
                    <a:cubicBezTo>
                      <a:pt x="586" y="170"/>
                      <a:pt x="808" y="179"/>
                      <a:pt x="865" y="199"/>
                    </a:cubicBezTo>
                    <a:cubicBezTo>
                      <a:pt x="922" y="219"/>
                      <a:pt x="808" y="261"/>
                      <a:pt x="797" y="273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2" name="Freeform 18"/>
              <p:cNvSpPr>
                <a:spLocks/>
              </p:cNvSpPr>
              <p:nvPr/>
            </p:nvSpPr>
            <p:spPr bwMode="auto">
              <a:xfrm>
                <a:off x="839" y="2478"/>
                <a:ext cx="680" cy="136"/>
              </a:xfrm>
              <a:custGeom>
                <a:avLst/>
                <a:gdLst>
                  <a:gd name="T0" fmla="*/ 680 w 680"/>
                  <a:gd name="T1" fmla="*/ 0 h 136"/>
                  <a:gd name="T2" fmla="*/ 317 w 680"/>
                  <a:gd name="T3" fmla="*/ 46 h 136"/>
                  <a:gd name="T4" fmla="*/ 0 w 680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0" h="136">
                    <a:moveTo>
                      <a:pt x="680" y="0"/>
                    </a:moveTo>
                    <a:cubicBezTo>
                      <a:pt x="555" y="11"/>
                      <a:pt x="430" y="23"/>
                      <a:pt x="317" y="46"/>
                    </a:cubicBezTo>
                    <a:cubicBezTo>
                      <a:pt x="204" y="69"/>
                      <a:pt x="102" y="102"/>
                      <a:pt x="0" y="136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3" name="Freeform 19"/>
              <p:cNvSpPr>
                <a:spLocks/>
              </p:cNvSpPr>
              <p:nvPr/>
            </p:nvSpPr>
            <p:spPr bwMode="auto">
              <a:xfrm>
                <a:off x="718" y="2613"/>
                <a:ext cx="922" cy="273"/>
              </a:xfrm>
              <a:custGeom>
                <a:avLst/>
                <a:gdLst>
                  <a:gd name="T0" fmla="*/ 117 w 922"/>
                  <a:gd name="T1" fmla="*/ 0 h 273"/>
                  <a:gd name="T2" fmla="*/ 26 w 922"/>
                  <a:gd name="T3" fmla="*/ 46 h 273"/>
                  <a:gd name="T4" fmla="*/ 71 w 922"/>
                  <a:gd name="T5" fmla="*/ 91 h 273"/>
                  <a:gd name="T6" fmla="*/ 454 w 922"/>
                  <a:gd name="T7" fmla="*/ 152 h 273"/>
                  <a:gd name="T8" fmla="*/ 865 w 922"/>
                  <a:gd name="T9" fmla="*/ 199 h 273"/>
                  <a:gd name="T10" fmla="*/ 797 w 922"/>
                  <a:gd name="T11" fmla="*/ 27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2" h="273">
                    <a:moveTo>
                      <a:pt x="117" y="0"/>
                    </a:moveTo>
                    <a:cubicBezTo>
                      <a:pt x="75" y="15"/>
                      <a:pt x="34" y="31"/>
                      <a:pt x="26" y="46"/>
                    </a:cubicBezTo>
                    <a:cubicBezTo>
                      <a:pt x="18" y="61"/>
                      <a:pt x="0" y="73"/>
                      <a:pt x="71" y="91"/>
                    </a:cubicBezTo>
                    <a:cubicBezTo>
                      <a:pt x="142" y="109"/>
                      <a:pt x="322" y="134"/>
                      <a:pt x="454" y="152"/>
                    </a:cubicBezTo>
                    <a:cubicBezTo>
                      <a:pt x="586" y="170"/>
                      <a:pt x="808" y="179"/>
                      <a:pt x="865" y="199"/>
                    </a:cubicBezTo>
                    <a:cubicBezTo>
                      <a:pt x="922" y="219"/>
                      <a:pt x="808" y="261"/>
                      <a:pt x="797" y="273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6" name="Freeform 22"/>
              <p:cNvSpPr>
                <a:spLocks/>
              </p:cNvSpPr>
              <p:nvPr/>
            </p:nvSpPr>
            <p:spPr bwMode="auto">
              <a:xfrm>
                <a:off x="839" y="2886"/>
                <a:ext cx="680" cy="52"/>
              </a:xfrm>
              <a:custGeom>
                <a:avLst/>
                <a:gdLst>
                  <a:gd name="T0" fmla="*/ 680 w 680"/>
                  <a:gd name="T1" fmla="*/ 0 h 52"/>
                  <a:gd name="T2" fmla="*/ 317 w 680"/>
                  <a:gd name="T3" fmla="*/ 45 h 52"/>
                  <a:gd name="T4" fmla="*/ 0 w 680"/>
                  <a:gd name="T5" fmla="*/ 45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0" h="52">
                    <a:moveTo>
                      <a:pt x="680" y="0"/>
                    </a:moveTo>
                    <a:cubicBezTo>
                      <a:pt x="555" y="19"/>
                      <a:pt x="430" y="38"/>
                      <a:pt x="317" y="45"/>
                    </a:cubicBezTo>
                    <a:cubicBezTo>
                      <a:pt x="204" y="52"/>
                      <a:pt x="102" y="48"/>
                      <a:pt x="0" y="45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7" name="Freeform 23"/>
              <p:cNvSpPr>
                <a:spLocks/>
              </p:cNvSpPr>
              <p:nvPr/>
            </p:nvSpPr>
            <p:spPr bwMode="auto">
              <a:xfrm>
                <a:off x="567" y="2931"/>
                <a:ext cx="272" cy="1"/>
              </a:xfrm>
              <a:custGeom>
                <a:avLst/>
                <a:gdLst>
                  <a:gd name="T0" fmla="*/ 272 w 272"/>
                  <a:gd name="T1" fmla="*/ 0 h 1"/>
                  <a:gd name="T2" fmla="*/ 0 w 27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2" h="1">
                    <a:moveTo>
                      <a:pt x="272" y="0"/>
                    </a:moveTo>
                    <a:cubicBezTo>
                      <a:pt x="272" y="0"/>
                      <a:pt x="136" y="0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48" name="Line 24"/>
              <p:cNvSpPr>
                <a:spLocks noChangeShapeType="1"/>
              </p:cNvSpPr>
              <p:nvPr/>
            </p:nvSpPr>
            <p:spPr bwMode="auto">
              <a:xfrm>
                <a:off x="839" y="1729"/>
                <a:ext cx="0" cy="149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52" name="Line 28"/>
              <p:cNvSpPr>
                <a:spLocks noChangeShapeType="1"/>
              </p:cNvSpPr>
              <p:nvPr/>
            </p:nvSpPr>
            <p:spPr bwMode="auto">
              <a:xfrm>
                <a:off x="1474" y="1729"/>
                <a:ext cx="0" cy="149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59454" name="Oval 30"/>
            <p:cNvSpPr>
              <a:spLocks noChangeArrowheads="1"/>
            </p:cNvSpPr>
            <p:nvPr/>
          </p:nvSpPr>
          <p:spPr bwMode="auto">
            <a:xfrm>
              <a:off x="351" y="3089"/>
              <a:ext cx="91" cy="91"/>
            </a:xfrm>
            <a:prstGeom prst="ellipse">
              <a:avLst/>
            </a:prstGeom>
            <a:noFill/>
            <a:ln w="254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55" name="Oval 31"/>
            <p:cNvSpPr>
              <a:spLocks noChangeArrowheads="1"/>
            </p:cNvSpPr>
            <p:nvPr/>
          </p:nvSpPr>
          <p:spPr bwMode="auto">
            <a:xfrm>
              <a:off x="396" y="2047"/>
              <a:ext cx="91" cy="91"/>
            </a:xfrm>
            <a:prstGeom prst="ellipse">
              <a:avLst/>
            </a:prstGeom>
            <a:noFill/>
            <a:ln w="254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59467" name="Group 43"/>
          <p:cNvGrpSpPr>
            <a:grpSpLocks/>
          </p:cNvGrpSpPr>
          <p:nvPr/>
        </p:nvGrpSpPr>
        <p:grpSpPr bwMode="auto">
          <a:xfrm>
            <a:off x="1331913" y="2625725"/>
            <a:ext cx="647700" cy="2736850"/>
            <a:chOff x="839" y="1797"/>
            <a:chExt cx="408" cy="1724"/>
          </a:xfrm>
        </p:grpSpPr>
        <p:sp>
          <p:nvSpPr>
            <p:cNvPr id="359457" name="Line 33"/>
            <p:cNvSpPr>
              <a:spLocks noChangeShapeType="1"/>
            </p:cNvSpPr>
            <p:nvPr/>
          </p:nvSpPr>
          <p:spPr bwMode="auto">
            <a:xfrm>
              <a:off x="839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58" name="Line 34"/>
            <p:cNvSpPr>
              <a:spLocks noChangeShapeType="1"/>
            </p:cNvSpPr>
            <p:nvPr/>
          </p:nvSpPr>
          <p:spPr bwMode="auto">
            <a:xfrm>
              <a:off x="975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59" name="Line 35"/>
            <p:cNvSpPr>
              <a:spLocks noChangeShapeType="1"/>
            </p:cNvSpPr>
            <p:nvPr/>
          </p:nvSpPr>
          <p:spPr bwMode="auto">
            <a:xfrm>
              <a:off x="1111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60" name="Line 36"/>
            <p:cNvSpPr>
              <a:spLocks noChangeShapeType="1"/>
            </p:cNvSpPr>
            <p:nvPr/>
          </p:nvSpPr>
          <p:spPr bwMode="auto">
            <a:xfrm>
              <a:off x="1247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59461" name="Rectangle 37"/>
          <p:cNvSpPr>
            <a:spLocks noChangeArrowheads="1"/>
          </p:cNvSpPr>
          <p:nvPr/>
        </p:nvSpPr>
        <p:spPr bwMode="auto">
          <a:xfrm>
            <a:off x="4859338" y="1341438"/>
            <a:ext cx="3960812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	ano, I </a:t>
            </a: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F</a:t>
            </a:r>
            <a:r>
              <a:rPr lang="cs-CZ" altLang="cs-CZ" sz="1900" b="1" baseline="-25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</a:t>
            </a: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 H  B  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ne, nedochází k časové změně. </a:t>
            </a:r>
          </a:p>
        </p:txBody>
      </p:sp>
      <p:sp>
        <p:nvSpPr>
          <p:cNvPr id="359462" name="Text Box 38"/>
          <p:cNvSpPr txBox="1">
            <a:spLocks noChangeArrowheads="1"/>
          </p:cNvSpPr>
          <p:nvPr/>
        </p:nvSpPr>
        <p:spPr bwMode="auto">
          <a:xfrm>
            <a:off x="763588" y="4294188"/>
            <a:ext cx="1365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33CC"/>
                </a:solidFill>
                <a:latin typeface="Arial" panose="020B0604020202020204" pitchFamily="34" charset="0"/>
              </a:rPr>
              <a:t>I</a:t>
            </a:r>
            <a:endParaRPr lang="en-US" altLang="cs-CZ" sz="1800" b="1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9463" name="Line 39"/>
          <p:cNvSpPr>
            <a:spLocks noChangeShapeType="1"/>
          </p:cNvSpPr>
          <p:nvPr/>
        </p:nvSpPr>
        <p:spPr bwMode="auto">
          <a:xfrm>
            <a:off x="755650" y="4641850"/>
            <a:ext cx="287338" cy="0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1500188" y="2144713"/>
            <a:ext cx="19208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</a:t>
            </a:r>
            <a:endParaRPr lang="cs-CZ" altLang="cs-CZ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59465" name="Line 41"/>
          <p:cNvSpPr>
            <a:spLocks noChangeShapeType="1"/>
          </p:cNvSpPr>
          <p:nvPr/>
        </p:nvSpPr>
        <p:spPr bwMode="auto">
          <a:xfrm flipV="1">
            <a:off x="2555875" y="3201988"/>
            <a:ext cx="0" cy="1512887"/>
          </a:xfrm>
          <a:prstGeom prst="line">
            <a:avLst/>
          </a:prstGeom>
          <a:noFill/>
          <a:ln w="25400">
            <a:solidFill>
              <a:schemeClr val="tx2">
                <a:lumMod val="50000"/>
              </a:schemeClr>
            </a:solidFill>
            <a:round/>
            <a:headEnd type="none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9466" name="Text Box 42"/>
          <p:cNvSpPr txBox="1">
            <a:spLocks noChangeArrowheads="1"/>
          </p:cNvSpPr>
          <p:nvPr/>
        </p:nvSpPr>
        <p:spPr bwMode="auto">
          <a:xfrm>
            <a:off x="2580447" y="3848668"/>
            <a:ext cx="519941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1800" b="1" baseline="-25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=0</a:t>
            </a:r>
            <a:endParaRPr lang="cs-CZ" altLang="cs-CZ" sz="1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59468" name="Rectangle 44"/>
          <p:cNvSpPr>
            <a:spLocks noChangeArrowheads="1"/>
          </p:cNvSpPr>
          <p:nvPr/>
        </p:nvSpPr>
        <p:spPr bwMode="auto">
          <a:xfrm>
            <a:off x="180975" y="5641975"/>
            <a:ext cx="4608513" cy="965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</a:t>
            </a:r>
            <a:r>
              <a:rPr lang="cs-CZ" altLang="cs-CZ" sz="2000" b="1" u="sng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Cívkou prochází proměnný proud i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	vytvoří se v cívce magnetické pole ?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bude se na cívce indukovat napětí ?</a:t>
            </a:r>
            <a:endParaRPr lang="cs-CZ" altLang="cs-CZ" sz="1900" b="1">
              <a:solidFill>
                <a:schemeClr val="bg2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9469" name="Rectangle 45"/>
          <p:cNvSpPr>
            <a:spLocks noChangeArrowheads="1"/>
          </p:cNvSpPr>
          <p:nvPr/>
        </p:nvSpPr>
        <p:spPr bwMode="auto">
          <a:xfrm>
            <a:off x="4930775" y="5930900"/>
            <a:ext cx="3889375" cy="657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17575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25563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73355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141538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987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0559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5131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9703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	ano, ∆i/∆t </a:t>
            </a: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∆/∆t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	ano, dochází k časové změně. </a:t>
            </a:r>
          </a:p>
        </p:txBody>
      </p:sp>
      <p:grpSp>
        <p:nvGrpSpPr>
          <p:cNvPr id="359470" name="Group 46"/>
          <p:cNvGrpSpPr>
            <a:grpSpLocks/>
          </p:cNvGrpSpPr>
          <p:nvPr/>
        </p:nvGrpSpPr>
        <p:grpSpPr bwMode="auto">
          <a:xfrm>
            <a:off x="4837113" y="2852738"/>
            <a:ext cx="1854200" cy="2376487"/>
            <a:chOff x="351" y="1933"/>
            <a:chExt cx="1168" cy="1497"/>
          </a:xfrm>
        </p:grpSpPr>
        <p:grpSp>
          <p:nvGrpSpPr>
            <p:cNvPr id="12313" name="Group 47"/>
            <p:cNvGrpSpPr>
              <a:grpSpLocks/>
            </p:cNvGrpSpPr>
            <p:nvPr/>
          </p:nvGrpSpPr>
          <p:grpSpPr bwMode="auto">
            <a:xfrm>
              <a:off x="446" y="1933"/>
              <a:ext cx="1073" cy="1497"/>
              <a:chOff x="567" y="1729"/>
              <a:chExt cx="1073" cy="1497"/>
            </a:xfrm>
          </p:grpSpPr>
          <p:sp>
            <p:nvSpPr>
              <p:cNvPr id="359472" name="Freeform 48"/>
              <p:cNvSpPr>
                <a:spLocks/>
              </p:cNvSpPr>
              <p:nvPr/>
            </p:nvSpPr>
            <p:spPr bwMode="auto">
              <a:xfrm>
                <a:off x="838" y="2069"/>
                <a:ext cx="680" cy="136"/>
              </a:xfrm>
              <a:custGeom>
                <a:avLst/>
                <a:gdLst>
                  <a:gd name="T0" fmla="*/ 680 w 680"/>
                  <a:gd name="T1" fmla="*/ 0 h 136"/>
                  <a:gd name="T2" fmla="*/ 317 w 680"/>
                  <a:gd name="T3" fmla="*/ 46 h 136"/>
                  <a:gd name="T4" fmla="*/ 0 w 680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0" h="136">
                    <a:moveTo>
                      <a:pt x="680" y="0"/>
                    </a:moveTo>
                    <a:cubicBezTo>
                      <a:pt x="555" y="11"/>
                      <a:pt x="430" y="23"/>
                      <a:pt x="317" y="46"/>
                    </a:cubicBezTo>
                    <a:cubicBezTo>
                      <a:pt x="204" y="69"/>
                      <a:pt x="102" y="102"/>
                      <a:pt x="0" y="136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3" name="Freeform 49"/>
              <p:cNvSpPr>
                <a:spLocks/>
              </p:cNvSpPr>
              <p:nvPr/>
            </p:nvSpPr>
            <p:spPr bwMode="auto">
              <a:xfrm>
                <a:off x="612" y="1884"/>
                <a:ext cx="1023" cy="185"/>
              </a:xfrm>
              <a:custGeom>
                <a:avLst/>
                <a:gdLst>
                  <a:gd name="T0" fmla="*/ 0 w 1023"/>
                  <a:gd name="T1" fmla="*/ 4 h 185"/>
                  <a:gd name="T2" fmla="*/ 227 w 1023"/>
                  <a:gd name="T3" fmla="*/ 4 h 185"/>
                  <a:gd name="T4" fmla="*/ 552 w 1023"/>
                  <a:gd name="T5" fmla="*/ 26 h 185"/>
                  <a:gd name="T6" fmla="*/ 953 w 1023"/>
                  <a:gd name="T7" fmla="*/ 95 h 185"/>
                  <a:gd name="T8" fmla="*/ 969 w 1023"/>
                  <a:gd name="T9" fmla="*/ 161 h 185"/>
                  <a:gd name="T10" fmla="*/ 907 w 1023"/>
                  <a:gd name="T11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3" h="185">
                    <a:moveTo>
                      <a:pt x="0" y="4"/>
                    </a:moveTo>
                    <a:cubicBezTo>
                      <a:pt x="68" y="4"/>
                      <a:pt x="135" y="0"/>
                      <a:pt x="227" y="4"/>
                    </a:cubicBezTo>
                    <a:cubicBezTo>
                      <a:pt x="319" y="8"/>
                      <a:pt x="431" y="11"/>
                      <a:pt x="552" y="26"/>
                    </a:cubicBezTo>
                    <a:cubicBezTo>
                      <a:pt x="673" y="41"/>
                      <a:pt x="883" y="72"/>
                      <a:pt x="953" y="95"/>
                    </a:cubicBezTo>
                    <a:cubicBezTo>
                      <a:pt x="1023" y="118"/>
                      <a:pt x="977" y="146"/>
                      <a:pt x="969" y="161"/>
                    </a:cubicBezTo>
                    <a:cubicBezTo>
                      <a:pt x="961" y="176"/>
                      <a:pt x="920" y="180"/>
                      <a:pt x="907" y="185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4" name="Freeform 50"/>
              <p:cNvSpPr>
                <a:spLocks/>
              </p:cNvSpPr>
              <p:nvPr/>
            </p:nvSpPr>
            <p:spPr bwMode="auto">
              <a:xfrm>
                <a:off x="718" y="2205"/>
                <a:ext cx="922" cy="273"/>
              </a:xfrm>
              <a:custGeom>
                <a:avLst/>
                <a:gdLst>
                  <a:gd name="T0" fmla="*/ 117 w 922"/>
                  <a:gd name="T1" fmla="*/ 0 h 273"/>
                  <a:gd name="T2" fmla="*/ 26 w 922"/>
                  <a:gd name="T3" fmla="*/ 46 h 273"/>
                  <a:gd name="T4" fmla="*/ 71 w 922"/>
                  <a:gd name="T5" fmla="*/ 91 h 273"/>
                  <a:gd name="T6" fmla="*/ 454 w 922"/>
                  <a:gd name="T7" fmla="*/ 152 h 273"/>
                  <a:gd name="T8" fmla="*/ 865 w 922"/>
                  <a:gd name="T9" fmla="*/ 199 h 273"/>
                  <a:gd name="T10" fmla="*/ 797 w 922"/>
                  <a:gd name="T11" fmla="*/ 27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2" h="273">
                    <a:moveTo>
                      <a:pt x="117" y="0"/>
                    </a:moveTo>
                    <a:cubicBezTo>
                      <a:pt x="75" y="15"/>
                      <a:pt x="34" y="31"/>
                      <a:pt x="26" y="46"/>
                    </a:cubicBezTo>
                    <a:cubicBezTo>
                      <a:pt x="18" y="61"/>
                      <a:pt x="0" y="73"/>
                      <a:pt x="71" y="91"/>
                    </a:cubicBezTo>
                    <a:cubicBezTo>
                      <a:pt x="142" y="109"/>
                      <a:pt x="322" y="134"/>
                      <a:pt x="454" y="152"/>
                    </a:cubicBezTo>
                    <a:cubicBezTo>
                      <a:pt x="586" y="170"/>
                      <a:pt x="808" y="179"/>
                      <a:pt x="865" y="199"/>
                    </a:cubicBezTo>
                    <a:cubicBezTo>
                      <a:pt x="922" y="219"/>
                      <a:pt x="808" y="261"/>
                      <a:pt x="797" y="273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5" name="Freeform 51"/>
              <p:cNvSpPr>
                <a:spLocks/>
              </p:cNvSpPr>
              <p:nvPr/>
            </p:nvSpPr>
            <p:spPr bwMode="auto">
              <a:xfrm>
                <a:off x="839" y="2478"/>
                <a:ext cx="680" cy="136"/>
              </a:xfrm>
              <a:custGeom>
                <a:avLst/>
                <a:gdLst>
                  <a:gd name="T0" fmla="*/ 680 w 680"/>
                  <a:gd name="T1" fmla="*/ 0 h 136"/>
                  <a:gd name="T2" fmla="*/ 317 w 680"/>
                  <a:gd name="T3" fmla="*/ 46 h 136"/>
                  <a:gd name="T4" fmla="*/ 0 w 680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0" h="136">
                    <a:moveTo>
                      <a:pt x="680" y="0"/>
                    </a:moveTo>
                    <a:cubicBezTo>
                      <a:pt x="555" y="11"/>
                      <a:pt x="430" y="23"/>
                      <a:pt x="317" y="46"/>
                    </a:cubicBezTo>
                    <a:cubicBezTo>
                      <a:pt x="204" y="69"/>
                      <a:pt x="102" y="102"/>
                      <a:pt x="0" y="136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6" name="Freeform 52"/>
              <p:cNvSpPr>
                <a:spLocks/>
              </p:cNvSpPr>
              <p:nvPr/>
            </p:nvSpPr>
            <p:spPr bwMode="auto">
              <a:xfrm>
                <a:off x="718" y="2613"/>
                <a:ext cx="922" cy="273"/>
              </a:xfrm>
              <a:custGeom>
                <a:avLst/>
                <a:gdLst>
                  <a:gd name="T0" fmla="*/ 117 w 922"/>
                  <a:gd name="T1" fmla="*/ 0 h 273"/>
                  <a:gd name="T2" fmla="*/ 26 w 922"/>
                  <a:gd name="T3" fmla="*/ 46 h 273"/>
                  <a:gd name="T4" fmla="*/ 71 w 922"/>
                  <a:gd name="T5" fmla="*/ 91 h 273"/>
                  <a:gd name="T6" fmla="*/ 454 w 922"/>
                  <a:gd name="T7" fmla="*/ 152 h 273"/>
                  <a:gd name="T8" fmla="*/ 865 w 922"/>
                  <a:gd name="T9" fmla="*/ 199 h 273"/>
                  <a:gd name="T10" fmla="*/ 797 w 922"/>
                  <a:gd name="T11" fmla="*/ 27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2" h="273">
                    <a:moveTo>
                      <a:pt x="117" y="0"/>
                    </a:moveTo>
                    <a:cubicBezTo>
                      <a:pt x="75" y="15"/>
                      <a:pt x="34" y="31"/>
                      <a:pt x="26" y="46"/>
                    </a:cubicBezTo>
                    <a:cubicBezTo>
                      <a:pt x="18" y="61"/>
                      <a:pt x="0" y="73"/>
                      <a:pt x="71" y="91"/>
                    </a:cubicBezTo>
                    <a:cubicBezTo>
                      <a:pt x="142" y="109"/>
                      <a:pt x="322" y="134"/>
                      <a:pt x="454" y="152"/>
                    </a:cubicBezTo>
                    <a:cubicBezTo>
                      <a:pt x="586" y="170"/>
                      <a:pt x="808" y="179"/>
                      <a:pt x="865" y="199"/>
                    </a:cubicBezTo>
                    <a:cubicBezTo>
                      <a:pt x="922" y="219"/>
                      <a:pt x="808" y="261"/>
                      <a:pt x="797" y="273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7" name="Freeform 53"/>
              <p:cNvSpPr>
                <a:spLocks/>
              </p:cNvSpPr>
              <p:nvPr/>
            </p:nvSpPr>
            <p:spPr bwMode="auto">
              <a:xfrm>
                <a:off x="839" y="2886"/>
                <a:ext cx="680" cy="52"/>
              </a:xfrm>
              <a:custGeom>
                <a:avLst/>
                <a:gdLst>
                  <a:gd name="T0" fmla="*/ 680 w 680"/>
                  <a:gd name="T1" fmla="*/ 0 h 52"/>
                  <a:gd name="T2" fmla="*/ 317 w 680"/>
                  <a:gd name="T3" fmla="*/ 45 h 52"/>
                  <a:gd name="T4" fmla="*/ 0 w 680"/>
                  <a:gd name="T5" fmla="*/ 45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0" h="52">
                    <a:moveTo>
                      <a:pt x="680" y="0"/>
                    </a:moveTo>
                    <a:cubicBezTo>
                      <a:pt x="555" y="19"/>
                      <a:pt x="430" y="38"/>
                      <a:pt x="317" y="45"/>
                    </a:cubicBezTo>
                    <a:cubicBezTo>
                      <a:pt x="204" y="52"/>
                      <a:pt x="102" y="48"/>
                      <a:pt x="0" y="45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8" name="Freeform 54"/>
              <p:cNvSpPr>
                <a:spLocks/>
              </p:cNvSpPr>
              <p:nvPr/>
            </p:nvSpPr>
            <p:spPr bwMode="auto">
              <a:xfrm>
                <a:off x="567" y="2931"/>
                <a:ext cx="272" cy="1"/>
              </a:xfrm>
              <a:custGeom>
                <a:avLst/>
                <a:gdLst>
                  <a:gd name="T0" fmla="*/ 272 w 272"/>
                  <a:gd name="T1" fmla="*/ 0 h 1"/>
                  <a:gd name="T2" fmla="*/ 0 w 27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2" h="1">
                    <a:moveTo>
                      <a:pt x="272" y="0"/>
                    </a:moveTo>
                    <a:cubicBezTo>
                      <a:pt x="272" y="0"/>
                      <a:pt x="136" y="0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79" name="Line 55"/>
              <p:cNvSpPr>
                <a:spLocks noChangeShapeType="1"/>
              </p:cNvSpPr>
              <p:nvPr/>
            </p:nvSpPr>
            <p:spPr bwMode="auto">
              <a:xfrm>
                <a:off x="839" y="1729"/>
                <a:ext cx="0" cy="149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9480" name="Line 56"/>
              <p:cNvSpPr>
                <a:spLocks noChangeShapeType="1"/>
              </p:cNvSpPr>
              <p:nvPr/>
            </p:nvSpPr>
            <p:spPr bwMode="auto">
              <a:xfrm>
                <a:off x="1474" y="1729"/>
                <a:ext cx="0" cy="149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59481" name="Oval 57"/>
            <p:cNvSpPr>
              <a:spLocks noChangeArrowheads="1"/>
            </p:cNvSpPr>
            <p:nvPr/>
          </p:nvSpPr>
          <p:spPr bwMode="auto">
            <a:xfrm>
              <a:off x="351" y="3089"/>
              <a:ext cx="91" cy="91"/>
            </a:xfrm>
            <a:prstGeom prst="ellipse">
              <a:avLst/>
            </a:prstGeom>
            <a:noFill/>
            <a:ln w="254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82" name="Oval 58"/>
            <p:cNvSpPr>
              <a:spLocks noChangeArrowheads="1"/>
            </p:cNvSpPr>
            <p:nvPr/>
          </p:nvSpPr>
          <p:spPr bwMode="auto">
            <a:xfrm>
              <a:off x="396" y="2047"/>
              <a:ext cx="91" cy="91"/>
            </a:xfrm>
            <a:prstGeom prst="ellipse">
              <a:avLst/>
            </a:prstGeom>
            <a:noFill/>
            <a:ln w="254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59483" name="Group 59"/>
          <p:cNvGrpSpPr>
            <a:grpSpLocks/>
          </p:cNvGrpSpPr>
          <p:nvPr/>
        </p:nvGrpSpPr>
        <p:grpSpPr bwMode="auto">
          <a:xfrm>
            <a:off x="5611813" y="2636838"/>
            <a:ext cx="647700" cy="2736850"/>
            <a:chOff x="839" y="1797"/>
            <a:chExt cx="408" cy="1724"/>
          </a:xfrm>
        </p:grpSpPr>
        <p:sp>
          <p:nvSpPr>
            <p:cNvPr id="359484" name="Line 60"/>
            <p:cNvSpPr>
              <a:spLocks noChangeShapeType="1"/>
            </p:cNvSpPr>
            <p:nvPr/>
          </p:nvSpPr>
          <p:spPr bwMode="auto">
            <a:xfrm>
              <a:off x="839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85" name="Line 61"/>
            <p:cNvSpPr>
              <a:spLocks noChangeShapeType="1"/>
            </p:cNvSpPr>
            <p:nvPr/>
          </p:nvSpPr>
          <p:spPr bwMode="auto">
            <a:xfrm>
              <a:off x="975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86" name="Line 62"/>
            <p:cNvSpPr>
              <a:spLocks noChangeShapeType="1"/>
            </p:cNvSpPr>
            <p:nvPr/>
          </p:nvSpPr>
          <p:spPr bwMode="auto">
            <a:xfrm>
              <a:off x="1111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9487" name="Line 63"/>
            <p:cNvSpPr>
              <a:spLocks noChangeShapeType="1"/>
            </p:cNvSpPr>
            <p:nvPr/>
          </p:nvSpPr>
          <p:spPr bwMode="auto">
            <a:xfrm>
              <a:off x="1247" y="1797"/>
              <a:ext cx="0" cy="17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59488" name="Text Box 64"/>
          <p:cNvSpPr txBox="1">
            <a:spLocks noChangeArrowheads="1"/>
          </p:cNvSpPr>
          <p:nvPr/>
        </p:nvSpPr>
        <p:spPr bwMode="auto">
          <a:xfrm>
            <a:off x="4572000" y="4305300"/>
            <a:ext cx="5556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cs-CZ" altLang="cs-CZ" sz="1800" b="1">
                <a:solidFill>
                  <a:srgbClr val="FF33CC"/>
                </a:solidFill>
                <a:latin typeface="Arial" panose="020B0604020202020204" pitchFamily="34" charset="0"/>
              </a:rPr>
              <a:t>i/</a:t>
            </a:r>
            <a:r>
              <a:rPr lang="cs-CZ" altLang="cs-CZ" sz="1800" b="1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∆t</a:t>
            </a:r>
          </a:p>
        </p:txBody>
      </p:sp>
      <p:sp>
        <p:nvSpPr>
          <p:cNvPr id="359489" name="Line 65"/>
          <p:cNvSpPr>
            <a:spLocks noChangeShapeType="1"/>
          </p:cNvSpPr>
          <p:nvPr/>
        </p:nvSpPr>
        <p:spPr bwMode="auto">
          <a:xfrm>
            <a:off x="5035550" y="4652963"/>
            <a:ext cx="287338" cy="0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9490" name="Text Box 66"/>
          <p:cNvSpPr txBox="1">
            <a:spLocks noChangeArrowheads="1"/>
          </p:cNvSpPr>
          <p:nvPr/>
        </p:nvSpPr>
        <p:spPr bwMode="auto">
          <a:xfrm>
            <a:off x="5616575" y="2217738"/>
            <a:ext cx="6111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∆</a:t>
            </a: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/</a:t>
            </a: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∆t</a:t>
            </a:r>
          </a:p>
        </p:txBody>
      </p:sp>
      <p:sp>
        <p:nvSpPr>
          <p:cNvPr id="359491" name="Line 67"/>
          <p:cNvSpPr>
            <a:spLocks noChangeShapeType="1"/>
          </p:cNvSpPr>
          <p:nvPr/>
        </p:nvSpPr>
        <p:spPr bwMode="auto">
          <a:xfrm flipV="1">
            <a:off x="6835775" y="3213100"/>
            <a:ext cx="0" cy="1512888"/>
          </a:xfrm>
          <a:prstGeom prst="line">
            <a:avLst/>
          </a:prstGeom>
          <a:noFill/>
          <a:ln w="25400">
            <a:solidFill>
              <a:schemeClr val="tx2">
                <a:lumMod val="50000"/>
              </a:schemeClr>
            </a:solidFill>
            <a:round/>
            <a:headEnd type="none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9492" name="Text Box 68"/>
          <p:cNvSpPr txBox="1">
            <a:spLocks noChangeArrowheads="1"/>
          </p:cNvSpPr>
          <p:nvPr/>
        </p:nvSpPr>
        <p:spPr bwMode="auto">
          <a:xfrm>
            <a:off x="6860347" y="3859781"/>
            <a:ext cx="519941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1800" b="1" baseline="-25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cs-CZ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0</a:t>
            </a:r>
            <a:endParaRPr lang="cs-CZ" altLang="cs-CZ" sz="1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9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9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9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5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9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9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5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59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5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5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9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9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5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6" grpId="0"/>
      <p:bldP spid="359462" grpId="0"/>
      <p:bldP spid="359464" grpId="0"/>
      <p:bldP spid="359466" grpId="0"/>
      <p:bldP spid="359488" grpId="0"/>
      <p:bldP spid="359490" grpId="0"/>
      <p:bldP spid="359492" grpId="0"/>
    </p:bldLst>
  </p:timing>
</p:sld>
</file>

<file path=ppt/theme/theme1.xml><?xml version="1.0" encoding="utf-8"?>
<a:theme xmlns:a="http://schemas.openxmlformats.org/drawingml/2006/main" name="Proudění">
  <a:themeElements>
    <a:clrScheme name="Vlastní 15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0A47FE"/>
      </a:hlink>
      <a:folHlink>
        <a:srgbClr val="4C248E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Vlastní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70C0"/>
      </a:hlink>
      <a:folHlink>
        <a:srgbClr val="C000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8079</TotalTime>
  <Words>1946</Words>
  <Application>Microsoft Office PowerPoint</Application>
  <PresentationFormat>Předvádění na obrazovce (4:3)</PresentationFormat>
  <Paragraphs>205</Paragraphs>
  <Slides>21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Arial</vt:lpstr>
      <vt:lpstr>Arial Unicode MS</vt:lpstr>
      <vt:lpstr>Calibri</vt:lpstr>
      <vt:lpstr>Cambria Math</vt:lpstr>
      <vt:lpstr>Comic Sans MS</vt:lpstr>
      <vt:lpstr>Garamond</vt:lpstr>
      <vt:lpstr>Symbol</vt:lpstr>
      <vt:lpstr>Wingdings</vt:lpstr>
      <vt:lpstr>Proudění</vt:lpstr>
      <vt:lpstr>Rovnice</vt:lpstr>
      <vt:lpstr>Základy elektrotechniky Elektromagnetická indukce</vt:lpstr>
      <vt:lpstr>Indukční zákon</vt:lpstr>
      <vt:lpstr>Indukční zákon</vt:lpstr>
      <vt:lpstr>Indukční zákon</vt:lpstr>
      <vt:lpstr>Pohybové napětí</vt:lpstr>
      <vt:lpstr>Pohybové napětí</vt:lpstr>
      <vt:lpstr>Velikost indukovaného napětí</vt:lpstr>
      <vt:lpstr>Pohybové napětí</vt:lpstr>
      <vt:lpstr>Vlastní indukčnost – L (H)</vt:lpstr>
      <vt:lpstr>Vlastní indukčnost – L (H)</vt:lpstr>
      <vt:lpstr>Definice indukčnosti</vt:lpstr>
      <vt:lpstr>Definice indukčnosti</vt:lpstr>
      <vt:lpstr>Příklady</vt:lpstr>
      <vt:lpstr>Vzájemná indukčnost – M (H)</vt:lpstr>
      <vt:lpstr>Vzájemná indukčnost – M (H)</vt:lpstr>
      <vt:lpstr>Vzájemná indukčnost – M (H)</vt:lpstr>
      <vt:lpstr>Činitel vazby – k (-)</vt:lpstr>
      <vt:lpstr>Příklady</vt:lpstr>
      <vt:lpstr>Příklady</vt:lpstr>
      <vt:lpstr>Energie magnetického pole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917</cp:revision>
  <dcterms:created xsi:type="dcterms:W3CDTF">2006-07-11T07:50:54Z</dcterms:created>
  <dcterms:modified xsi:type="dcterms:W3CDTF">2025-06-09T05:00:29Z</dcterms:modified>
</cp:coreProperties>
</file>