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handoutMasterIdLst>
    <p:handoutMasterId r:id="rId51"/>
  </p:handoutMasterIdLst>
  <p:sldIdLst>
    <p:sldId id="256" r:id="rId2"/>
    <p:sldId id="257" r:id="rId3"/>
    <p:sldId id="280" r:id="rId4"/>
    <p:sldId id="281" r:id="rId5"/>
    <p:sldId id="294" r:id="rId6"/>
    <p:sldId id="282" r:id="rId7"/>
    <p:sldId id="283" r:id="rId8"/>
    <p:sldId id="284" r:id="rId9"/>
    <p:sldId id="285" r:id="rId10"/>
    <p:sldId id="286" r:id="rId11"/>
    <p:sldId id="323" r:id="rId12"/>
    <p:sldId id="287" r:id="rId13"/>
    <p:sldId id="288" r:id="rId14"/>
    <p:sldId id="289" r:id="rId15"/>
    <p:sldId id="290" r:id="rId16"/>
    <p:sldId id="291" r:id="rId17"/>
    <p:sldId id="324" r:id="rId18"/>
    <p:sldId id="292" r:id="rId19"/>
    <p:sldId id="293" r:id="rId20"/>
    <p:sldId id="295" r:id="rId21"/>
    <p:sldId id="296" r:id="rId22"/>
    <p:sldId id="297" r:id="rId23"/>
    <p:sldId id="298" r:id="rId24"/>
    <p:sldId id="303" r:id="rId25"/>
    <p:sldId id="299" r:id="rId26"/>
    <p:sldId id="328" r:id="rId27"/>
    <p:sldId id="301" r:id="rId28"/>
    <p:sldId id="304" r:id="rId29"/>
    <p:sldId id="302" r:id="rId30"/>
    <p:sldId id="325" r:id="rId31"/>
    <p:sldId id="327" r:id="rId32"/>
    <p:sldId id="329" r:id="rId33"/>
    <p:sldId id="305" r:id="rId34"/>
    <p:sldId id="306" r:id="rId35"/>
    <p:sldId id="307" r:id="rId36"/>
    <p:sldId id="308" r:id="rId37"/>
    <p:sldId id="309" r:id="rId38"/>
    <p:sldId id="326" r:id="rId39"/>
    <p:sldId id="310" r:id="rId40"/>
    <p:sldId id="311" r:id="rId41"/>
    <p:sldId id="312" r:id="rId42"/>
    <p:sldId id="313" r:id="rId43"/>
    <p:sldId id="317" r:id="rId44"/>
    <p:sldId id="318" r:id="rId45"/>
    <p:sldId id="319" r:id="rId46"/>
    <p:sldId id="322" r:id="rId47"/>
    <p:sldId id="321" r:id="rId48"/>
    <p:sldId id="330" r:id="rId49"/>
    <p:sldId id="279" r:id="rId50"/>
  </p:sldIdLst>
  <p:sldSz cx="9144000" cy="6858000" type="screen4x3"/>
  <p:notesSz cx="6858000" cy="9144000"/>
  <p:defaultTextStyle>
    <a:defPPr>
      <a:defRPr lang="cs-CZ"/>
    </a:defPPr>
    <a:lvl1pPr algn="r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1pPr>
    <a:lvl2pPr marL="457200" algn="r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2pPr>
    <a:lvl3pPr marL="914400" algn="r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3pPr>
    <a:lvl4pPr marL="1371600" algn="r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4pPr>
    <a:lvl5pPr marL="1828800" algn="r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00"/>
    <a:srgbClr val="00009E"/>
    <a:srgbClr val="00FF00"/>
    <a:srgbClr val="FF6600"/>
    <a:srgbClr val="0033CC"/>
    <a:srgbClr val="EAEAEA"/>
    <a:srgbClr val="F8F8F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9" autoAdjust="0"/>
    <p:restoredTop sz="94624" autoAdjust="0"/>
  </p:normalViewPr>
  <p:slideViewPr>
    <p:cSldViewPr>
      <p:cViewPr varScale="1">
        <p:scale>
          <a:sx n="105" d="100"/>
          <a:sy n="105" d="100"/>
        </p:scale>
        <p:origin x="170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199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4" Type="http://schemas.openxmlformats.org/officeDocument/2006/relationships/image" Target="../media/image7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4" Type="http://schemas.openxmlformats.org/officeDocument/2006/relationships/image" Target="../media/image75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8BE96-A9F9-4F4C-9A32-52530CE16CE9}" type="datetimeFigureOut">
              <a:rPr lang="cs-CZ" smtClean="0"/>
              <a:t>05.06.2025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57122-91AF-4CAE-871D-489A760F9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200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88067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806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06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07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07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07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88073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8074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80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880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88077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807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8079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281985D-4B5B-4F5F-ABD4-E096F3F2FA7F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8833EA-80B1-463A-8914-9F507064CD00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8666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7D2183-93EE-4459-BC1C-E9F9DC9C0AD6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10744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EFE349-35B8-417C-BF18-78067926E3BD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5768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D47B99-E2E7-4E68-B5B0-C49EA9CC46CE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68225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4B6018-6523-408F-B16F-ADEF51EEF5E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73229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D60E3B-4B77-4678-A545-E6D671AB0AAA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4388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FC8180-D719-4190-92C7-A00E0340401D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625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F8C14F-C442-4046-88AF-EF53AE2A9BC8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45475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2C0831-D296-458B-88BD-3A886B1CBB7E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49452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5CC5BD-61EC-4A7E-A0A9-C04D412EE1B3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70708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anose="020B0604020202020204" pitchFamily="34" charset="0"/>
              </a:defRPr>
            </a:lvl1pPr>
          </a:lstStyle>
          <a:p>
            <a:fld id="{F7DFF916-1F75-4729-9677-BAA551C5713F}" type="slidenum">
              <a:rPr lang="cs-CZ" altLang="cs-CZ"/>
              <a:pPr/>
              <a:t>‹#›</a:t>
            </a:fld>
            <a:endParaRPr lang="cs-CZ" altLang="cs-CZ"/>
          </a:p>
        </p:txBody>
      </p:sp>
      <p:grpSp>
        <p:nvGrpSpPr>
          <p:cNvPr id="8704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87045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704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4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4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4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5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8705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05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705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870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870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2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4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6.wmf"/><Relationship Id="rId11" Type="http://schemas.openxmlformats.org/officeDocument/2006/relationships/image" Target="../media/image49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1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oleObject" Target="../embeddings/oleObject18.bin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42.png"/><Relationship Id="rId4" Type="http://schemas.openxmlformats.org/officeDocument/2006/relationships/image" Target="../media/image54.wmf"/><Relationship Id="rId9" Type="http://schemas.openxmlformats.org/officeDocument/2006/relationships/image" Target="../media/image5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8.png"/><Relationship Id="rId7" Type="http://schemas.openxmlformats.org/officeDocument/2006/relationships/image" Target="../media/image11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leifiphysik.de/elektrizitaetslehre/magnetisches-feld-spule/grundwissen/ferromagnetismus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hyperlink" Target="https://www.leifiphysik.de/elektrizitaetslehre/permanentmagnetismus/grundwissen/eigenschaften-von-permanentmagneten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65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65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71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28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75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32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76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8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9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81.wmf"/><Relationship Id="rId4" Type="http://schemas.openxmlformats.org/officeDocument/2006/relationships/image" Target="../media/image78.wmf"/><Relationship Id="rId9" Type="http://schemas.openxmlformats.org/officeDocument/2006/relationships/oleObject" Target="../embeddings/oleObject38.bin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um.de/dwu/umaptg.htm" TargetMode="External"/><Relationship Id="rId2" Type="http://schemas.openxmlformats.org/officeDocument/2006/relationships/hyperlink" Target="http://www.leifiphysik.de/index.ph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ifiphysik.de/elektrizitaetslehre/magnetisches-feld-spule/versuche" TargetMode="External"/><Relationship Id="rId7" Type="http://schemas.openxmlformats.org/officeDocument/2006/relationships/image" Target="../media/image17.wmf"/><Relationship Id="rId2" Type="http://schemas.openxmlformats.org/officeDocument/2006/relationships/hyperlink" Target="https://www.leifiphysik.de/elektrizitaetslehre/magnetisches-feld-spule/grundwissen/magnetfeld-eines-geraden-leiters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Electromagnet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04813"/>
            <a:ext cx="6192837" cy="625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88913"/>
            <a:ext cx="7343775" cy="1441450"/>
          </a:xfrm>
          <a:solidFill>
            <a:schemeClr val="tx1">
              <a:alpha val="60001"/>
            </a:schemeClr>
          </a:solidFill>
        </p:spPr>
        <p:txBody>
          <a:bodyPr/>
          <a:lstStyle/>
          <a:p>
            <a:pPr algn="l"/>
            <a:r>
              <a:rPr lang="cs-CZ" altLang="cs-CZ" sz="5400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Základy elektrotechniky</a:t>
            </a:r>
            <a:br>
              <a:rPr lang="cs-CZ" altLang="cs-CZ" sz="5400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sz="3200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Magnetické pole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88913"/>
            <a:ext cx="8569325" cy="719137"/>
          </a:xfrm>
        </p:spPr>
        <p:txBody>
          <a:bodyPr/>
          <a:lstStyle/>
          <a:p>
            <a:r>
              <a:rPr lang="cs-CZ" altLang="cs-CZ" sz="36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Ukázky magnetických polí </a:t>
            </a:r>
            <a:endParaRPr lang="cs-CZ" altLang="cs-CZ" sz="36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15395" name="Text Box 3"/>
          <p:cNvSpPr txBox="1">
            <a:spLocks noChangeArrowheads="1"/>
          </p:cNvSpPr>
          <p:nvPr/>
        </p:nvSpPr>
        <p:spPr bwMode="auto">
          <a:xfrm>
            <a:off x="7380288" y="2133600"/>
            <a:ext cx="143986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u="sng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prstenec (toroidní cívka </a:t>
            </a:r>
            <a:endParaRPr lang="cs-CZ" altLang="cs-CZ" sz="2000" b="1" u="sng" dirty="0">
              <a:solidFill>
                <a:schemeClr val="bg2"/>
              </a:solidFill>
              <a:effectLst/>
              <a:sym typeface="Symbol" panose="05050102010706020507" pitchFamily="18" charset="2"/>
            </a:endParaRPr>
          </a:p>
        </p:txBody>
      </p:sp>
      <p:pic>
        <p:nvPicPr>
          <p:cNvPr id="315439" name="Picture 47" descr="spule_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73463"/>
            <a:ext cx="3816350" cy="307816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315440" name="Picture 48" descr="schleife_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3816350" cy="221615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15441" name="Text Box 49"/>
          <p:cNvSpPr txBox="1">
            <a:spLocks noChangeArrowheads="1"/>
          </p:cNvSpPr>
          <p:nvPr/>
        </p:nvSpPr>
        <p:spPr bwMode="auto">
          <a:xfrm>
            <a:off x="7308850" y="4292600"/>
            <a:ext cx="14398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u="sng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cívka (solenoid)</a:t>
            </a:r>
            <a:endParaRPr lang="cs-CZ" altLang="cs-CZ" sz="2000" b="1" u="sng" dirty="0">
              <a:solidFill>
                <a:schemeClr val="bg2"/>
              </a:solidFill>
              <a:effectLst/>
              <a:sym typeface="Symbol" panose="05050102010706020507" pitchFamily="18" charset="2"/>
            </a:endParaRPr>
          </a:p>
        </p:txBody>
      </p:sp>
      <p:pic>
        <p:nvPicPr>
          <p:cNvPr id="315442" name="Picture 50" descr="spul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573463"/>
            <a:ext cx="2952750" cy="18288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315443" name="Picture 51" descr="schleif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196975"/>
            <a:ext cx="2952750" cy="218122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15445" name="Text Box 53"/>
          <p:cNvSpPr txBox="1">
            <a:spLocks noChangeArrowheads="1"/>
          </p:cNvSpPr>
          <p:nvPr/>
        </p:nvSpPr>
        <p:spPr bwMode="auto">
          <a:xfrm>
            <a:off x="4284663" y="6237288"/>
            <a:ext cx="4391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u="sng">
                <a:solidFill>
                  <a:schemeClr val="bg2"/>
                </a:solidFill>
                <a:effectLst/>
                <a:latin typeface="Comic Sans MS" panose="030F0702030302020204" pitchFamily="66" charset="0"/>
                <a:sym typeface="Symbol" panose="05050102010706020507" pitchFamily="18" charset="2"/>
              </a:rPr>
              <a:t>Ověřte pravidlo pravé ruky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5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5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5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5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5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5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5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5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5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5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5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5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5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5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88913"/>
            <a:ext cx="8569325" cy="719137"/>
          </a:xfrm>
        </p:spPr>
        <p:txBody>
          <a:bodyPr/>
          <a:lstStyle/>
          <a:p>
            <a:r>
              <a:rPr lang="cs-CZ" altLang="cs-CZ" sz="36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Ukázky </a:t>
            </a:r>
            <a:r>
              <a:rPr lang="cs-CZ" altLang="cs-CZ" sz="36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cívek</a:t>
            </a:r>
            <a:endParaRPr lang="cs-CZ" altLang="cs-CZ" sz="36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15395" name="Text Box 3"/>
          <p:cNvSpPr txBox="1">
            <a:spLocks noChangeArrowheads="1"/>
          </p:cNvSpPr>
          <p:nvPr/>
        </p:nvSpPr>
        <p:spPr bwMode="auto">
          <a:xfrm>
            <a:off x="1115616" y="5013176"/>
            <a:ext cx="143986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u="sng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prstenec (toroidní cívka </a:t>
            </a:r>
            <a:endParaRPr lang="cs-CZ" altLang="cs-CZ" sz="2000" b="1" u="sng" dirty="0">
              <a:solidFill>
                <a:schemeClr val="bg2"/>
              </a:solidFill>
              <a:effectLst/>
              <a:sym typeface="Symbol" panose="05050102010706020507" pitchFamily="18" charset="2"/>
            </a:endParaRPr>
          </a:p>
        </p:txBody>
      </p:sp>
      <p:pic>
        <p:nvPicPr>
          <p:cNvPr id="356354" name="Picture 2" descr="Toroidní cív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90" y="1168643"/>
            <a:ext cx="3844533" cy="384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7378" name="Picture 2" descr="Obrázek toroidní smyčky nesoucí prou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92896"/>
            <a:ext cx="3743193" cy="401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60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6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6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260350"/>
            <a:ext cx="8569325" cy="647700"/>
          </a:xfrm>
        </p:spPr>
        <p:txBody>
          <a:bodyPr/>
          <a:lstStyle/>
          <a:p>
            <a:r>
              <a:rPr lang="cs-CZ" altLang="cs-CZ" sz="36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Veličiny magnetického pole  </a:t>
            </a:r>
            <a:endParaRPr lang="cs-CZ" altLang="cs-CZ" sz="36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16419" name="Rectangle 3"/>
          <p:cNvSpPr>
            <a:spLocks noChangeArrowheads="1"/>
          </p:cNvSpPr>
          <p:nvPr/>
        </p:nvSpPr>
        <p:spPr bwMode="auto">
          <a:xfrm>
            <a:off x="179388" y="1125538"/>
            <a:ext cx="60483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354013" indent="-354013" algn="l">
              <a:tabLst>
                <a:tab pos="4306888" algn="l"/>
                <a:tab pos="51117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19150" indent="-285750" algn="l">
              <a:buClr>
                <a:schemeClr val="accent2"/>
              </a:buClr>
              <a:tabLst>
                <a:tab pos="4306888" algn="l"/>
                <a:tab pos="51117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27138" indent="-228600" algn="l">
              <a:buClr>
                <a:schemeClr val="tx2"/>
              </a:buClr>
              <a:tabLst>
                <a:tab pos="4306888" algn="l"/>
                <a:tab pos="51117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35125" indent="-228600" algn="l">
              <a:buClr>
                <a:schemeClr val="accent2"/>
              </a:buClr>
              <a:tabLst>
                <a:tab pos="4306888" algn="l"/>
                <a:tab pos="51117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4306888" algn="l"/>
                <a:tab pos="51117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306888" algn="l"/>
                <a:tab pos="51117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306888" algn="l"/>
                <a:tab pos="51117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306888" algn="l"/>
                <a:tab pos="51117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306888" algn="l"/>
                <a:tab pos="51117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200" b="1" u="sng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1.	Magnetomotorické napětí</a:t>
            </a:r>
            <a:r>
              <a:rPr lang="cs-CZ" altLang="cs-CZ" sz="22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</a:t>
            </a:r>
            <a:r>
              <a:rPr lang="cs-CZ" altLang="cs-CZ" sz="2200" b="1" dirty="0" err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F</a:t>
            </a:r>
            <a:r>
              <a:rPr lang="cs-CZ" altLang="cs-CZ" sz="2200" b="1" baseline="-25000" dirty="0" err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m</a:t>
            </a:r>
            <a:r>
              <a:rPr lang="cs-CZ" altLang="cs-CZ" sz="22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(A)</a:t>
            </a:r>
          </a:p>
        </p:txBody>
      </p:sp>
      <p:sp>
        <p:nvSpPr>
          <p:cNvPr id="316420" name="Text Box 4"/>
          <p:cNvSpPr txBox="1">
            <a:spLocks noChangeArrowheads="1"/>
          </p:cNvSpPr>
          <p:nvPr/>
        </p:nvSpPr>
        <p:spPr bwMode="auto">
          <a:xfrm>
            <a:off x="250825" y="1700213"/>
            <a:ext cx="87137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V elektrickém obvodu je elektrické napětí zdrojem průchodu proudu.</a:t>
            </a:r>
          </a:p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Zdrojem magnetického pole je elektrický proud. Příčinou vzniku indukčních čar (magnetického pole) je </a:t>
            </a:r>
            <a:r>
              <a:rPr lang="cs-CZ" altLang="cs-CZ" sz="2000" b="1" u="sng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magnetomotorické napětí.</a:t>
            </a:r>
            <a:endParaRPr lang="cs-CZ" altLang="cs-CZ" sz="1800" b="1" u="sng" dirty="0">
              <a:solidFill>
                <a:schemeClr val="bg2"/>
              </a:solidFill>
              <a:effectLst/>
              <a:sym typeface="Symbol" panose="05050102010706020507" pitchFamily="18" charset="2"/>
            </a:endParaRPr>
          </a:p>
        </p:txBody>
      </p:sp>
      <p:sp>
        <p:nvSpPr>
          <p:cNvPr id="316451" name="Text Box 35"/>
          <p:cNvSpPr txBox="1">
            <a:spLocks noChangeArrowheads="1"/>
          </p:cNvSpPr>
          <p:nvPr/>
        </p:nvSpPr>
        <p:spPr bwMode="auto">
          <a:xfrm>
            <a:off x="179388" y="2997200"/>
            <a:ext cx="4537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u="sng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Je-li magnetické pole vybuzeno jedním vodičem, pak platí F</a:t>
            </a:r>
            <a:r>
              <a:rPr lang="cs-CZ" altLang="cs-CZ" sz="2000" b="1" u="sng" baseline="-2500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m</a:t>
            </a:r>
            <a:r>
              <a:rPr lang="cs-CZ" altLang="cs-CZ" sz="2000" b="1" u="sng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= I (A)</a:t>
            </a:r>
            <a:endParaRPr lang="cs-CZ" altLang="cs-CZ" sz="2000" b="1">
              <a:solidFill>
                <a:schemeClr val="bg2"/>
              </a:solidFill>
              <a:effectLst/>
              <a:sym typeface="Symbol" panose="05050102010706020507" pitchFamily="18" charset="2"/>
            </a:endParaRPr>
          </a:p>
        </p:txBody>
      </p:sp>
      <p:grpSp>
        <p:nvGrpSpPr>
          <p:cNvPr id="316467" name="Group 51"/>
          <p:cNvGrpSpPr>
            <a:grpSpLocks/>
          </p:cNvGrpSpPr>
          <p:nvPr/>
        </p:nvGrpSpPr>
        <p:grpSpPr bwMode="auto">
          <a:xfrm>
            <a:off x="4859338" y="2852738"/>
            <a:ext cx="1368425" cy="1368425"/>
            <a:chOff x="158" y="1933"/>
            <a:chExt cx="998" cy="998"/>
          </a:xfrm>
        </p:grpSpPr>
        <p:grpSp>
          <p:nvGrpSpPr>
            <p:cNvPr id="316468" name="Group 52"/>
            <p:cNvGrpSpPr>
              <a:grpSpLocks/>
            </p:cNvGrpSpPr>
            <p:nvPr/>
          </p:nvGrpSpPr>
          <p:grpSpPr bwMode="auto">
            <a:xfrm>
              <a:off x="543" y="2318"/>
              <a:ext cx="227" cy="227"/>
              <a:chOff x="340" y="3793"/>
              <a:chExt cx="227" cy="227"/>
            </a:xfrm>
          </p:grpSpPr>
          <p:sp>
            <p:nvSpPr>
              <p:cNvPr id="316469" name="Oval 53"/>
              <p:cNvSpPr>
                <a:spLocks noChangeAspect="1" noChangeArrowheads="1"/>
              </p:cNvSpPr>
              <p:nvPr/>
            </p:nvSpPr>
            <p:spPr bwMode="auto">
              <a:xfrm>
                <a:off x="340" y="3793"/>
                <a:ext cx="227" cy="227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16470" name="Oval 54"/>
              <p:cNvSpPr>
                <a:spLocks noChangeArrowheads="1"/>
              </p:cNvSpPr>
              <p:nvPr/>
            </p:nvSpPr>
            <p:spPr bwMode="auto">
              <a:xfrm>
                <a:off x="431" y="3884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38100" algn="ctr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316471" name="Oval 55"/>
            <p:cNvSpPr>
              <a:spLocks noChangeArrowheads="1"/>
            </p:cNvSpPr>
            <p:nvPr/>
          </p:nvSpPr>
          <p:spPr bwMode="auto">
            <a:xfrm>
              <a:off x="340" y="2114"/>
              <a:ext cx="635" cy="635"/>
            </a:xfrm>
            <a:prstGeom prst="ellipse">
              <a:avLst/>
            </a:prstGeom>
            <a:noFill/>
            <a:ln w="127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6472" name="Oval 56"/>
            <p:cNvSpPr>
              <a:spLocks noChangeArrowheads="1"/>
            </p:cNvSpPr>
            <p:nvPr/>
          </p:nvSpPr>
          <p:spPr bwMode="auto">
            <a:xfrm>
              <a:off x="158" y="1933"/>
              <a:ext cx="998" cy="998"/>
            </a:xfrm>
            <a:prstGeom prst="ellipse">
              <a:avLst/>
            </a:prstGeom>
            <a:noFill/>
            <a:ln w="127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316473" name="Group 57"/>
            <p:cNvGrpSpPr>
              <a:grpSpLocks/>
            </p:cNvGrpSpPr>
            <p:nvPr/>
          </p:nvGrpSpPr>
          <p:grpSpPr bwMode="auto">
            <a:xfrm>
              <a:off x="839" y="2614"/>
              <a:ext cx="90" cy="90"/>
              <a:chOff x="2200" y="2614"/>
              <a:chExt cx="90" cy="90"/>
            </a:xfrm>
          </p:grpSpPr>
          <p:sp>
            <p:nvSpPr>
              <p:cNvPr id="316474" name="Line 58"/>
              <p:cNvSpPr>
                <a:spLocks noChangeShapeType="1"/>
              </p:cNvSpPr>
              <p:nvPr/>
            </p:nvSpPr>
            <p:spPr bwMode="auto">
              <a:xfrm flipV="1">
                <a:off x="2200" y="2614"/>
                <a:ext cx="90" cy="4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6475" name="Line 59"/>
              <p:cNvSpPr>
                <a:spLocks noChangeShapeType="1"/>
              </p:cNvSpPr>
              <p:nvPr/>
            </p:nvSpPr>
            <p:spPr bwMode="auto">
              <a:xfrm flipH="1">
                <a:off x="2245" y="2614"/>
                <a:ext cx="45" cy="9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16476" name="Group 60"/>
            <p:cNvGrpSpPr>
              <a:grpSpLocks/>
            </p:cNvGrpSpPr>
            <p:nvPr/>
          </p:nvGrpSpPr>
          <p:grpSpPr bwMode="auto">
            <a:xfrm>
              <a:off x="996" y="2704"/>
              <a:ext cx="90" cy="90"/>
              <a:chOff x="2200" y="2614"/>
              <a:chExt cx="90" cy="90"/>
            </a:xfrm>
          </p:grpSpPr>
          <p:sp>
            <p:nvSpPr>
              <p:cNvPr id="316477" name="Line 61"/>
              <p:cNvSpPr>
                <a:spLocks noChangeShapeType="1"/>
              </p:cNvSpPr>
              <p:nvPr/>
            </p:nvSpPr>
            <p:spPr bwMode="auto">
              <a:xfrm flipV="1">
                <a:off x="2200" y="2614"/>
                <a:ext cx="90" cy="4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6478" name="Line 62"/>
              <p:cNvSpPr>
                <a:spLocks noChangeShapeType="1"/>
              </p:cNvSpPr>
              <p:nvPr/>
            </p:nvSpPr>
            <p:spPr bwMode="auto">
              <a:xfrm flipH="1">
                <a:off x="2245" y="2614"/>
                <a:ext cx="45" cy="9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316479" name="Text Box 63"/>
          <p:cNvSpPr txBox="1">
            <a:spLocks noChangeArrowheads="1"/>
          </p:cNvSpPr>
          <p:nvPr/>
        </p:nvSpPr>
        <p:spPr bwMode="auto">
          <a:xfrm>
            <a:off x="250825" y="4508500"/>
            <a:ext cx="59769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u="sng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Je-li magnetické pole vybuzeno dvě nebo více vodiči, je magnetomotorické napětí dáno součtem jednotlivých proudů (pozor na směr proudu).  </a:t>
            </a:r>
            <a:endParaRPr lang="cs-CZ" altLang="cs-CZ" sz="2000" b="1" dirty="0">
              <a:solidFill>
                <a:schemeClr val="bg2"/>
              </a:solidFill>
              <a:effectLst/>
              <a:sym typeface="Symbol" panose="05050102010706020507" pitchFamily="18" charset="2"/>
            </a:endParaRPr>
          </a:p>
        </p:txBody>
      </p:sp>
      <p:grpSp>
        <p:nvGrpSpPr>
          <p:cNvPr id="316480" name="Group 64"/>
          <p:cNvGrpSpPr>
            <a:grpSpLocks/>
          </p:cNvGrpSpPr>
          <p:nvPr/>
        </p:nvGrpSpPr>
        <p:grpSpPr bwMode="auto">
          <a:xfrm>
            <a:off x="6443663" y="5300663"/>
            <a:ext cx="2260600" cy="1323975"/>
            <a:chOff x="431" y="3321"/>
            <a:chExt cx="1424" cy="834"/>
          </a:xfrm>
        </p:grpSpPr>
        <p:grpSp>
          <p:nvGrpSpPr>
            <p:cNvPr id="316481" name="Group 65"/>
            <p:cNvGrpSpPr>
              <a:grpSpLocks/>
            </p:cNvGrpSpPr>
            <p:nvPr/>
          </p:nvGrpSpPr>
          <p:grpSpPr bwMode="auto">
            <a:xfrm>
              <a:off x="1383" y="3588"/>
              <a:ext cx="227" cy="227"/>
              <a:chOff x="340" y="3793"/>
              <a:chExt cx="227" cy="227"/>
            </a:xfrm>
          </p:grpSpPr>
          <p:sp>
            <p:nvSpPr>
              <p:cNvPr id="316482" name="Oval 66"/>
              <p:cNvSpPr>
                <a:spLocks noChangeAspect="1" noChangeArrowheads="1"/>
              </p:cNvSpPr>
              <p:nvPr/>
            </p:nvSpPr>
            <p:spPr bwMode="auto">
              <a:xfrm>
                <a:off x="340" y="3793"/>
                <a:ext cx="227" cy="227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16483" name="Oval 67"/>
              <p:cNvSpPr>
                <a:spLocks noChangeArrowheads="1"/>
              </p:cNvSpPr>
              <p:nvPr/>
            </p:nvSpPr>
            <p:spPr bwMode="auto">
              <a:xfrm>
                <a:off x="431" y="3884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38100" algn="ctr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316484" name="Group 68"/>
            <p:cNvGrpSpPr>
              <a:grpSpLocks/>
            </p:cNvGrpSpPr>
            <p:nvPr/>
          </p:nvGrpSpPr>
          <p:grpSpPr bwMode="auto">
            <a:xfrm>
              <a:off x="725" y="3588"/>
              <a:ext cx="227" cy="227"/>
              <a:chOff x="340" y="3793"/>
              <a:chExt cx="227" cy="227"/>
            </a:xfrm>
          </p:grpSpPr>
          <p:sp>
            <p:nvSpPr>
              <p:cNvPr id="316485" name="Oval 69"/>
              <p:cNvSpPr>
                <a:spLocks noChangeAspect="1" noChangeArrowheads="1"/>
              </p:cNvSpPr>
              <p:nvPr/>
            </p:nvSpPr>
            <p:spPr bwMode="auto">
              <a:xfrm>
                <a:off x="340" y="3793"/>
                <a:ext cx="227" cy="227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16486" name="Oval 70"/>
              <p:cNvSpPr>
                <a:spLocks noChangeArrowheads="1"/>
              </p:cNvSpPr>
              <p:nvPr/>
            </p:nvSpPr>
            <p:spPr bwMode="auto">
              <a:xfrm>
                <a:off x="431" y="3884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38100" algn="ctr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316487" name="Group 71"/>
            <p:cNvGrpSpPr>
              <a:grpSpLocks/>
            </p:cNvGrpSpPr>
            <p:nvPr/>
          </p:nvGrpSpPr>
          <p:grpSpPr bwMode="auto">
            <a:xfrm>
              <a:off x="566" y="3430"/>
              <a:ext cx="1181" cy="545"/>
              <a:chOff x="566" y="3430"/>
              <a:chExt cx="1181" cy="545"/>
            </a:xfrm>
          </p:grpSpPr>
          <p:grpSp>
            <p:nvGrpSpPr>
              <p:cNvPr id="316488" name="Group 72"/>
              <p:cNvGrpSpPr>
                <a:grpSpLocks/>
              </p:cNvGrpSpPr>
              <p:nvPr/>
            </p:nvGrpSpPr>
            <p:grpSpPr bwMode="auto">
              <a:xfrm rot="2100000">
                <a:off x="1066" y="3884"/>
                <a:ext cx="90" cy="90"/>
                <a:chOff x="2200" y="2614"/>
                <a:chExt cx="90" cy="90"/>
              </a:xfrm>
            </p:grpSpPr>
            <p:sp>
              <p:nvSpPr>
                <p:cNvPr id="316489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2200" y="2614"/>
                  <a:ext cx="90" cy="45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6490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2245" y="2614"/>
                  <a:ext cx="45" cy="9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16491" name="Group 75"/>
              <p:cNvGrpSpPr>
                <a:grpSpLocks/>
              </p:cNvGrpSpPr>
              <p:nvPr/>
            </p:nvGrpSpPr>
            <p:grpSpPr bwMode="auto">
              <a:xfrm>
                <a:off x="566" y="3430"/>
                <a:ext cx="1181" cy="545"/>
                <a:chOff x="566" y="3430"/>
                <a:chExt cx="1181" cy="545"/>
              </a:xfrm>
            </p:grpSpPr>
            <p:grpSp>
              <p:nvGrpSpPr>
                <p:cNvPr id="316492" name="Group 76"/>
                <p:cNvGrpSpPr>
                  <a:grpSpLocks/>
                </p:cNvGrpSpPr>
                <p:nvPr/>
              </p:nvGrpSpPr>
              <p:grpSpPr bwMode="auto">
                <a:xfrm>
                  <a:off x="1474" y="3430"/>
                  <a:ext cx="273" cy="545"/>
                  <a:chOff x="3061" y="3430"/>
                  <a:chExt cx="273" cy="545"/>
                </a:xfrm>
              </p:grpSpPr>
              <p:sp>
                <p:nvSpPr>
                  <p:cNvPr id="316493" name="Arc 77"/>
                  <p:cNvSpPr>
                    <a:spLocks/>
                  </p:cNvSpPr>
                  <p:nvPr/>
                </p:nvSpPr>
                <p:spPr bwMode="auto">
                  <a:xfrm>
                    <a:off x="3061" y="3430"/>
                    <a:ext cx="273" cy="27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16494" name="Arc 78"/>
                  <p:cNvSpPr>
                    <a:spLocks/>
                  </p:cNvSpPr>
                  <p:nvPr/>
                </p:nvSpPr>
                <p:spPr bwMode="auto">
                  <a:xfrm rot="5400000">
                    <a:off x="3061" y="3702"/>
                    <a:ext cx="273" cy="27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316495" name="Group 79"/>
                <p:cNvGrpSpPr>
                  <a:grpSpLocks/>
                </p:cNvGrpSpPr>
                <p:nvPr/>
              </p:nvGrpSpPr>
              <p:grpSpPr bwMode="auto">
                <a:xfrm rot="10800000">
                  <a:off x="566" y="3430"/>
                  <a:ext cx="273" cy="545"/>
                  <a:chOff x="3061" y="3430"/>
                  <a:chExt cx="273" cy="545"/>
                </a:xfrm>
              </p:grpSpPr>
              <p:sp>
                <p:nvSpPr>
                  <p:cNvPr id="316496" name="Arc 80"/>
                  <p:cNvSpPr>
                    <a:spLocks/>
                  </p:cNvSpPr>
                  <p:nvPr/>
                </p:nvSpPr>
                <p:spPr bwMode="auto">
                  <a:xfrm>
                    <a:off x="3061" y="3430"/>
                    <a:ext cx="273" cy="27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16497" name="Arc 81"/>
                  <p:cNvSpPr>
                    <a:spLocks/>
                  </p:cNvSpPr>
                  <p:nvPr/>
                </p:nvSpPr>
                <p:spPr bwMode="auto">
                  <a:xfrm rot="5400000">
                    <a:off x="3061" y="3702"/>
                    <a:ext cx="273" cy="27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sp>
              <p:nvSpPr>
                <p:cNvPr id="316498" name="Freeform 82"/>
                <p:cNvSpPr>
                  <a:spLocks/>
                </p:cNvSpPr>
                <p:nvPr/>
              </p:nvSpPr>
              <p:spPr bwMode="auto">
                <a:xfrm>
                  <a:off x="839" y="3430"/>
                  <a:ext cx="635" cy="45"/>
                </a:xfrm>
                <a:custGeom>
                  <a:avLst/>
                  <a:gdLst>
                    <a:gd name="T0" fmla="*/ 0 w 635"/>
                    <a:gd name="T1" fmla="*/ 0 h 45"/>
                    <a:gd name="T2" fmla="*/ 363 w 635"/>
                    <a:gd name="T3" fmla="*/ 45 h 45"/>
                    <a:gd name="T4" fmla="*/ 635 w 635"/>
                    <a:gd name="T5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35" h="45">
                      <a:moveTo>
                        <a:pt x="0" y="0"/>
                      </a:moveTo>
                      <a:cubicBezTo>
                        <a:pt x="128" y="22"/>
                        <a:pt x="257" y="45"/>
                        <a:pt x="363" y="45"/>
                      </a:cubicBezTo>
                      <a:cubicBezTo>
                        <a:pt x="469" y="45"/>
                        <a:pt x="552" y="22"/>
                        <a:pt x="635" y="0"/>
                      </a:cubicBezTo>
                    </a:path>
                  </a:pathLst>
                </a:custGeom>
                <a:noFill/>
                <a:ln w="12700" cap="flat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6499" name="Freeform 83"/>
                <p:cNvSpPr>
                  <a:spLocks/>
                </p:cNvSpPr>
                <p:nvPr/>
              </p:nvSpPr>
              <p:spPr bwMode="auto">
                <a:xfrm rot="10800000">
                  <a:off x="839" y="3929"/>
                  <a:ext cx="635" cy="45"/>
                </a:xfrm>
                <a:custGeom>
                  <a:avLst/>
                  <a:gdLst>
                    <a:gd name="T0" fmla="*/ 0 w 635"/>
                    <a:gd name="T1" fmla="*/ 0 h 45"/>
                    <a:gd name="T2" fmla="*/ 363 w 635"/>
                    <a:gd name="T3" fmla="*/ 45 h 45"/>
                    <a:gd name="T4" fmla="*/ 635 w 635"/>
                    <a:gd name="T5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35" h="45">
                      <a:moveTo>
                        <a:pt x="0" y="0"/>
                      </a:moveTo>
                      <a:cubicBezTo>
                        <a:pt x="128" y="22"/>
                        <a:pt x="257" y="45"/>
                        <a:pt x="363" y="45"/>
                      </a:cubicBezTo>
                      <a:cubicBezTo>
                        <a:pt x="469" y="45"/>
                        <a:pt x="552" y="22"/>
                        <a:pt x="635" y="0"/>
                      </a:cubicBezTo>
                    </a:path>
                  </a:pathLst>
                </a:custGeom>
                <a:noFill/>
                <a:ln w="12700" cap="flat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  <p:grpSp>
          <p:nvGrpSpPr>
            <p:cNvPr id="316500" name="Group 84"/>
            <p:cNvGrpSpPr>
              <a:grpSpLocks/>
            </p:cNvGrpSpPr>
            <p:nvPr/>
          </p:nvGrpSpPr>
          <p:grpSpPr bwMode="auto">
            <a:xfrm>
              <a:off x="431" y="3321"/>
              <a:ext cx="1424" cy="834"/>
              <a:chOff x="431" y="3321"/>
              <a:chExt cx="1424" cy="834"/>
            </a:xfrm>
          </p:grpSpPr>
          <p:grpSp>
            <p:nvGrpSpPr>
              <p:cNvPr id="316501" name="Group 85"/>
              <p:cNvGrpSpPr>
                <a:grpSpLocks/>
              </p:cNvGrpSpPr>
              <p:nvPr/>
            </p:nvGrpSpPr>
            <p:grpSpPr bwMode="auto">
              <a:xfrm rot="2100000">
                <a:off x="1111" y="4065"/>
                <a:ext cx="90" cy="90"/>
                <a:chOff x="2200" y="2614"/>
                <a:chExt cx="90" cy="90"/>
              </a:xfrm>
            </p:grpSpPr>
            <p:sp>
              <p:nvSpPr>
                <p:cNvPr id="316502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2200" y="2614"/>
                  <a:ext cx="90" cy="45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6503" name="Line 87"/>
                <p:cNvSpPr>
                  <a:spLocks noChangeShapeType="1"/>
                </p:cNvSpPr>
                <p:nvPr/>
              </p:nvSpPr>
              <p:spPr bwMode="auto">
                <a:xfrm flipH="1">
                  <a:off x="2245" y="2614"/>
                  <a:ext cx="45" cy="9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16504" name="Group 88"/>
              <p:cNvGrpSpPr>
                <a:grpSpLocks/>
              </p:cNvGrpSpPr>
              <p:nvPr/>
            </p:nvGrpSpPr>
            <p:grpSpPr bwMode="auto">
              <a:xfrm>
                <a:off x="431" y="3321"/>
                <a:ext cx="1424" cy="789"/>
                <a:chOff x="431" y="3321"/>
                <a:chExt cx="1424" cy="789"/>
              </a:xfrm>
            </p:grpSpPr>
            <p:grpSp>
              <p:nvGrpSpPr>
                <p:cNvPr id="316505" name="Group 89"/>
                <p:cNvGrpSpPr>
                  <a:grpSpLocks noChangeAspect="1"/>
                </p:cNvGrpSpPr>
                <p:nvPr/>
              </p:nvGrpSpPr>
              <p:grpSpPr bwMode="auto">
                <a:xfrm>
                  <a:off x="1461" y="3323"/>
                  <a:ext cx="394" cy="787"/>
                  <a:chOff x="3061" y="3430"/>
                  <a:chExt cx="273" cy="545"/>
                </a:xfrm>
              </p:grpSpPr>
              <p:sp>
                <p:nvSpPr>
                  <p:cNvPr id="316506" name="Arc 90"/>
                  <p:cNvSpPr>
                    <a:spLocks noChangeAspect="1"/>
                  </p:cNvSpPr>
                  <p:nvPr/>
                </p:nvSpPr>
                <p:spPr bwMode="auto">
                  <a:xfrm>
                    <a:off x="3061" y="3430"/>
                    <a:ext cx="273" cy="27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16507" name="Arc 91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061" y="3702"/>
                    <a:ext cx="273" cy="27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316508" name="Group 92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431" y="3323"/>
                  <a:ext cx="394" cy="787"/>
                  <a:chOff x="3061" y="3430"/>
                  <a:chExt cx="273" cy="545"/>
                </a:xfrm>
              </p:grpSpPr>
              <p:sp>
                <p:nvSpPr>
                  <p:cNvPr id="316509" name="Arc 93"/>
                  <p:cNvSpPr>
                    <a:spLocks noChangeAspect="1"/>
                  </p:cNvSpPr>
                  <p:nvPr/>
                </p:nvSpPr>
                <p:spPr bwMode="auto">
                  <a:xfrm>
                    <a:off x="3061" y="3430"/>
                    <a:ext cx="273" cy="27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16510" name="Arc 94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061" y="3702"/>
                    <a:ext cx="273" cy="27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sp>
              <p:nvSpPr>
                <p:cNvPr id="316511" name="Line 95"/>
                <p:cNvSpPr>
                  <a:spLocks noChangeShapeType="1"/>
                </p:cNvSpPr>
                <p:nvPr/>
              </p:nvSpPr>
              <p:spPr bwMode="auto">
                <a:xfrm>
                  <a:off x="793" y="3321"/>
                  <a:ext cx="681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6512" name="Line 96"/>
                <p:cNvSpPr>
                  <a:spLocks noChangeShapeType="1"/>
                </p:cNvSpPr>
                <p:nvPr/>
              </p:nvSpPr>
              <p:spPr bwMode="auto">
                <a:xfrm>
                  <a:off x="793" y="4110"/>
                  <a:ext cx="681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</p:grpSp>
      <p:graphicFrame>
        <p:nvGraphicFramePr>
          <p:cNvPr id="316513" name="Object 97"/>
          <p:cNvGraphicFramePr>
            <a:graphicFrameLocks noChangeAspect="1"/>
          </p:cNvGraphicFramePr>
          <p:nvPr/>
        </p:nvGraphicFramePr>
        <p:xfrm>
          <a:off x="6732588" y="3716338"/>
          <a:ext cx="172720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25" name="Rovnice" r:id="rId3" imgW="685800" imgH="431640" progId="Equation.3">
                  <p:embed/>
                </p:oleObj>
              </mc:Choice>
              <mc:Fallback>
                <p:oleObj name="Rovnice" r:id="rId3" imgW="685800" imgH="431640" progId="Equation.3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3716338"/>
                        <a:ext cx="1727200" cy="10890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6514" name="Text Box 98"/>
          <p:cNvSpPr txBox="1">
            <a:spLocks noChangeArrowheads="1"/>
          </p:cNvSpPr>
          <p:nvPr/>
        </p:nvSpPr>
        <p:spPr bwMode="auto">
          <a:xfrm>
            <a:off x="179388" y="6021388"/>
            <a:ext cx="4032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u="sng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Cívka má N vodičů (závitů)  </a:t>
            </a:r>
            <a:endParaRPr lang="cs-CZ" altLang="cs-CZ" sz="2000" b="1">
              <a:solidFill>
                <a:schemeClr val="bg2"/>
              </a:solidFill>
              <a:effectLst/>
              <a:sym typeface="Symbol" panose="05050102010706020507" pitchFamily="18" charset="2"/>
            </a:endParaRPr>
          </a:p>
        </p:txBody>
      </p:sp>
      <p:graphicFrame>
        <p:nvGraphicFramePr>
          <p:cNvPr id="316516" name="Object 100"/>
          <p:cNvGraphicFramePr>
            <a:graphicFrameLocks noChangeAspect="1"/>
          </p:cNvGraphicFramePr>
          <p:nvPr/>
        </p:nvGraphicFramePr>
        <p:xfrm>
          <a:off x="3924300" y="5949950"/>
          <a:ext cx="169545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26" name="Rovnice" r:id="rId5" imgW="672840" imgH="228600" progId="Equation.3">
                  <p:embed/>
                </p:oleObj>
              </mc:Choice>
              <mc:Fallback>
                <p:oleObj name="Rovnice" r:id="rId5" imgW="672840" imgH="228600" progId="Equation.3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5949950"/>
                        <a:ext cx="1695450" cy="5762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6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6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6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6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6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6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6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6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6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6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6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6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6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6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6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6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6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8" grpId="0"/>
      <p:bldP spid="3164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260350"/>
            <a:ext cx="8569325" cy="865188"/>
          </a:xfrm>
        </p:spPr>
        <p:txBody>
          <a:bodyPr/>
          <a:lstStyle/>
          <a:p>
            <a:r>
              <a:rPr lang="cs-CZ" altLang="cs-CZ" sz="36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2. Magnetické napětí – U</a:t>
            </a:r>
            <a:r>
              <a:rPr lang="cs-CZ" altLang="cs-CZ" sz="3600" u="sng" baseline="-2500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m</a:t>
            </a:r>
            <a:r>
              <a:rPr lang="cs-CZ" altLang="cs-CZ" sz="36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 (A)  </a:t>
            </a:r>
            <a:endParaRPr lang="cs-CZ" altLang="cs-CZ" sz="36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17444" name="Text Box 4"/>
          <p:cNvSpPr txBox="1">
            <a:spLocks noChangeArrowheads="1"/>
          </p:cNvSpPr>
          <p:nvPr/>
        </p:nvSpPr>
        <p:spPr bwMode="auto">
          <a:xfrm>
            <a:off x="250825" y="1341438"/>
            <a:ext cx="87137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Mezi libovolnými body indukční čáry lze definovat </a:t>
            </a:r>
            <a:r>
              <a:rPr lang="cs-CZ" altLang="cs-CZ" sz="2000" b="1" u="sng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magnetické napětí. </a:t>
            </a:r>
          </a:p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Součtem magnetických napětí podél celé indukční čáry dostaneme magnetomotorické napětí </a:t>
            </a:r>
          </a:p>
        </p:txBody>
      </p:sp>
      <p:sp>
        <p:nvSpPr>
          <p:cNvPr id="317445" name="Text Box 5"/>
          <p:cNvSpPr txBox="1">
            <a:spLocks noChangeArrowheads="1"/>
          </p:cNvSpPr>
          <p:nvPr/>
        </p:nvSpPr>
        <p:spPr bwMode="auto">
          <a:xfrm>
            <a:off x="179388" y="2852738"/>
            <a:ext cx="5040312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Na indukční čáře jsou označeny body 1, 2, 3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 lze vyznačit magnetická napětí U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m12</a:t>
            </a:r>
            <a:r>
              <a:rPr lang="cs-CZ" altLang="cs-CZ" sz="18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, U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m23</a:t>
            </a:r>
            <a:r>
              <a:rPr lang="cs-CZ" altLang="cs-CZ" sz="18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 a U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m31</a:t>
            </a:r>
            <a:r>
              <a:rPr lang="cs-CZ" altLang="cs-CZ" sz="18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</a:t>
            </a:r>
          </a:p>
        </p:txBody>
      </p:sp>
      <p:grpSp>
        <p:nvGrpSpPr>
          <p:cNvPr id="317507" name="Group 67"/>
          <p:cNvGrpSpPr>
            <a:grpSpLocks/>
          </p:cNvGrpSpPr>
          <p:nvPr/>
        </p:nvGrpSpPr>
        <p:grpSpPr bwMode="auto">
          <a:xfrm>
            <a:off x="5903913" y="2887663"/>
            <a:ext cx="1873250" cy="1873250"/>
            <a:chOff x="3719" y="1819"/>
            <a:chExt cx="1180" cy="1180"/>
          </a:xfrm>
        </p:grpSpPr>
        <p:grpSp>
          <p:nvGrpSpPr>
            <p:cNvPr id="317447" name="Group 7"/>
            <p:cNvGrpSpPr>
              <a:grpSpLocks/>
            </p:cNvGrpSpPr>
            <p:nvPr/>
          </p:nvGrpSpPr>
          <p:grpSpPr bwMode="auto">
            <a:xfrm>
              <a:off x="4211" y="2311"/>
              <a:ext cx="196" cy="196"/>
              <a:chOff x="340" y="3793"/>
              <a:chExt cx="227" cy="227"/>
            </a:xfrm>
          </p:grpSpPr>
          <p:sp>
            <p:nvSpPr>
              <p:cNvPr id="317448" name="Oval 8"/>
              <p:cNvSpPr>
                <a:spLocks noChangeAspect="1" noChangeArrowheads="1"/>
              </p:cNvSpPr>
              <p:nvPr/>
            </p:nvSpPr>
            <p:spPr bwMode="auto">
              <a:xfrm>
                <a:off x="340" y="3793"/>
                <a:ext cx="227" cy="227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17449" name="Oval 9"/>
              <p:cNvSpPr>
                <a:spLocks noChangeArrowheads="1"/>
              </p:cNvSpPr>
              <p:nvPr/>
            </p:nvSpPr>
            <p:spPr bwMode="auto">
              <a:xfrm>
                <a:off x="431" y="3884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 w="38100" algn="ctr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317451" name="Oval 11"/>
            <p:cNvSpPr>
              <a:spLocks noChangeArrowheads="1"/>
            </p:cNvSpPr>
            <p:nvPr/>
          </p:nvSpPr>
          <p:spPr bwMode="auto">
            <a:xfrm>
              <a:off x="3719" y="1819"/>
              <a:ext cx="1180" cy="1180"/>
            </a:xfrm>
            <a:prstGeom prst="ellipse">
              <a:avLst/>
            </a:prstGeom>
            <a:noFill/>
            <a:ln w="127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317455" name="Group 15"/>
            <p:cNvGrpSpPr>
              <a:grpSpLocks/>
            </p:cNvGrpSpPr>
            <p:nvPr/>
          </p:nvGrpSpPr>
          <p:grpSpPr bwMode="auto">
            <a:xfrm>
              <a:off x="4775" y="2681"/>
              <a:ext cx="78" cy="78"/>
              <a:chOff x="2200" y="2614"/>
              <a:chExt cx="90" cy="90"/>
            </a:xfrm>
          </p:grpSpPr>
          <p:sp>
            <p:nvSpPr>
              <p:cNvPr id="317456" name="Line 16"/>
              <p:cNvSpPr>
                <a:spLocks noChangeShapeType="1"/>
              </p:cNvSpPr>
              <p:nvPr/>
            </p:nvSpPr>
            <p:spPr bwMode="auto">
              <a:xfrm flipV="1">
                <a:off x="2200" y="2614"/>
                <a:ext cx="90" cy="4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7457" name="Line 17"/>
              <p:cNvSpPr>
                <a:spLocks noChangeShapeType="1"/>
              </p:cNvSpPr>
              <p:nvPr/>
            </p:nvSpPr>
            <p:spPr bwMode="auto">
              <a:xfrm flipH="1">
                <a:off x="2245" y="2614"/>
                <a:ext cx="45" cy="9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317458" name="Text Box 18"/>
          <p:cNvSpPr txBox="1">
            <a:spLocks noChangeArrowheads="1"/>
          </p:cNvSpPr>
          <p:nvPr/>
        </p:nvSpPr>
        <p:spPr bwMode="auto">
          <a:xfrm>
            <a:off x="179388" y="4149725"/>
            <a:ext cx="4608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Celkové magnetomotorické  napětí:</a:t>
            </a:r>
          </a:p>
        </p:txBody>
      </p:sp>
      <p:sp>
        <p:nvSpPr>
          <p:cNvPr id="317494" name="Oval 54"/>
          <p:cNvSpPr>
            <a:spLocks noChangeArrowheads="1"/>
          </p:cNvSpPr>
          <p:nvPr/>
        </p:nvSpPr>
        <p:spPr bwMode="auto">
          <a:xfrm>
            <a:off x="7667625" y="3355975"/>
            <a:ext cx="144463" cy="144463"/>
          </a:xfrm>
          <a:prstGeom prst="ellipse">
            <a:avLst/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17495" name="Oval 55"/>
          <p:cNvSpPr>
            <a:spLocks noChangeArrowheads="1"/>
          </p:cNvSpPr>
          <p:nvPr/>
        </p:nvSpPr>
        <p:spPr bwMode="auto">
          <a:xfrm>
            <a:off x="6948488" y="4652963"/>
            <a:ext cx="144462" cy="144462"/>
          </a:xfrm>
          <a:prstGeom prst="ellipse">
            <a:avLst/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17496" name="Oval 56"/>
          <p:cNvSpPr>
            <a:spLocks noChangeArrowheads="1"/>
          </p:cNvSpPr>
          <p:nvPr/>
        </p:nvSpPr>
        <p:spPr bwMode="auto">
          <a:xfrm>
            <a:off x="7308850" y="2997200"/>
            <a:ext cx="144463" cy="144463"/>
          </a:xfrm>
          <a:prstGeom prst="ellipse">
            <a:avLst/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17497" name="Text Box 57"/>
          <p:cNvSpPr txBox="1">
            <a:spLocks noChangeArrowheads="1"/>
          </p:cNvSpPr>
          <p:nvPr/>
        </p:nvSpPr>
        <p:spPr bwMode="auto">
          <a:xfrm>
            <a:off x="7019925" y="4365625"/>
            <a:ext cx="2143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rgbClr val="FF0000"/>
                </a:solidFill>
                <a:effectLst/>
              </a:rPr>
              <a:t>3</a:t>
            </a:r>
          </a:p>
        </p:txBody>
      </p:sp>
      <p:sp>
        <p:nvSpPr>
          <p:cNvPr id="317498" name="Text Box 58"/>
          <p:cNvSpPr txBox="1">
            <a:spLocks noChangeArrowheads="1"/>
          </p:cNvSpPr>
          <p:nvPr/>
        </p:nvSpPr>
        <p:spPr bwMode="auto">
          <a:xfrm>
            <a:off x="7740650" y="3068638"/>
            <a:ext cx="2143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rgbClr val="FF0000"/>
                </a:solidFill>
                <a:effectLst/>
              </a:rPr>
              <a:t>1</a:t>
            </a:r>
          </a:p>
        </p:txBody>
      </p:sp>
      <p:sp>
        <p:nvSpPr>
          <p:cNvPr id="317499" name="Text Box 59"/>
          <p:cNvSpPr txBox="1">
            <a:spLocks noChangeArrowheads="1"/>
          </p:cNvSpPr>
          <p:nvPr/>
        </p:nvSpPr>
        <p:spPr bwMode="auto">
          <a:xfrm>
            <a:off x="7308850" y="2636838"/>
            <a:ext cx="2143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rgbClr val="FF0000"/>
                </a:solidFill>
                <a:effectLst/>
              </a:rPr>
              <a:t>2</a:t>
            </a:r>
          </a:p>
        </p:txBody>
      </p:sp>
      <p:sp>
        <p:nvSpPr>
          <p:cNvPr id="317500" name="Oval 60"/>
          <p:cNvSpPr>
            <a:spLocks noChangeArrowheads="1"/>
          </p:cNvSpPr>
          <p:nvPr/>
        </p:nvSpPr>
        <p:spPr bwMode="auto">
          <a:xfrm>
            <a:off x="5292725" y="2278063"/>
            <a:ext cx="3094038" cy="3094037"/>
          </a:xfrm>
          <a:prstGeom prst="ellipse">
            <a:avLst/>
          </a:prstGeom>
          <a:noFill/>
          <a:ln w="12700" algn="ctr">
            <a:solidFill>
              <a:schemeClr val="bg2"/>
            </a:solidFill>
            <a:prstDash val="dash"/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17501" name="Line 61"/>
          <p:cNvSpPr>
            <a:spLocks noChangeShapeType="1"/>
          </p:cNvSpPr>
          <p:nvPr/>
        </p:nvSpPr>
        <p:spPr bwMode="auto">
          <a:xfrm>
            <a:off x="6840538" y="3789363"/>
            <a:ext cx="287337" cy="1584325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502" name="Line 62"/>
          <p:cNvSpPr>
            <a:spLocks noChangeShapeType="1"/>
          </p:cNvSpPr>
          <p:nvPr/>
        </p:nvSpPr>
        <p:spPr bwMode="auto">
          <a:xfrm flipV="1">
            <a:off x="6804025" y="3141663"/>
            <a:ext cx="1512888" cy="684212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503" name="Line 63"/>
          <p:cNvSpPr>
            <a:spLocks noChangeShapeType="1"/>
          </p:cNvSpPr>
          <p:nvPr/>
        </p:nvSpPr>
        <p:spPr bwMode="auto">
          <a:xfrm flipV="1">
            <a:off x="6877050" y="2565400"/>
            <a:ext cx="863600" cy="1223963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317504" name="Group 64"/>
          <p:cNvGrpSpPr>
            <a:grpSpLocks/>
          </p:cNvGrpSpPr>
          <p:nvPr/>
        </p:nvGrpSpPr>
        <p:grpSpPr bwMode="auto">
          <a:xfrm rot="1200000">
            <a:off x="6948488" y="5300663"/>
            <a:ext cx="123825" cy="123825"/>
            <a:chOff x="2200" y="2614"/>
            <a:chExt cx="90" cy="90"/>
          </a:xfrm>
        </p:grpSpPr>
        <p:sp>
          <p:nvSpPr>
            <p:cNvPr id="317505" name="Line 65"/>
            <p:cNvSpPr>
              <a:spLocks noChangeShapeType="1"/>
            </p:cNvSpPr>
            <p:nvPr/>
          </p:nvSpPr>
          <p:spPr bwMode="auto">
            <a:xfrm flipV="1">
              <a:off x="2200" y="2614"/>
              <a:ext cx="90" cy="4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506" name="Line 66"/>
            <p:cNvSpPr>
              <a:spLocks noChangeShapeType="1"/>
            </p:cNvSpPr>
            <p:nvPr/>
          </p:nvSpPr>
          <p:spPr bwMode="auto">
            <a:xfrm flipH="1">
              <a:off x="2245" y="2614"/>
              <a:ext cx="45" cy="9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17508" name="Group 68"/>
          <p:cNvGrpSpPr>
            <a:grpSpLocks/>
          </p:cNvGrpSpPr>
          <p:nvPr/>
        </p:nvGrpSpPr>
        <p:grpSpPr bwMode="auto">
          <a:xfrm rot="16200000">
            <a:off x="7740650" y="2565400"/>
            <a:ext cx="123825" cy="123825"/>
            <a:chOff x="2200" y="2614"/>
            <a:chExt cx="90" cy="90"/>
          </a:xfrm>
        </p:grpSpPr>
        <p:sp>
          <p:nvSpPr>
            <p:cNvPr id="317509" name="Line 69"/>
            <p:cNvSpPr>
              <a:spLocks noChangeShapeType="1"/>
            </p:cNvSpPr>
            <p:nvPr/>
          </p:nvSpPr>
          <p:spPr bwMode="auto">
            <a:xfrm flipV="1">
              <a:off x="2200" y="2614"/>
              <a:ext cx="90" cy="4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510" name="Line 70"/>
            <p:cNvSpPr>
              <a:spLocks noChangeShapeType="1"/>
            </p:cNvSpPr>
            <p:nvPr/>
          </p:nvSpPr>
          <p:spPr bwMode="auto">
            <a:xfrm flipH="1">
              <a:off x="2245" y="2614"/>
              <a:ext cx="45" cy="9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17511" name="Group 71"/>
          <p:cNvGrpSpPr>
            <a:grpSpLocks/>
          </p:cNvGrpSpPr>
          <p:nvPr/>
        </p:nvGrpSpPr>
        <p:grpSpPr bwMode="auto">
          <a:xfrm rot="18000000">
            <a:off x="8223250" y="3213100"/>
            <a:ext cx="123825" cy="123825"/>
            <a:chOff x="2200" y="2614"/>
            <a:chExt cx="90" cy="90"/>
          </a:xfrm>
        </p:grpSpPr>
        <p:sp>
          <p:nvSpPr>
            <p:cNvPr id="317512" name="Line 72"/>
            <p:cNvSpPr>
              <a:spLocks noChangeShapeType="1"/>
            </p:cNvSpPr>
            <p:nvPr/>
          </p:nvSpPr>
          <p:spPr bwMode="auto">
            <a:xfrm flipV="1">
              <a:off x="2200" y="2614"/>
              <a:ext cx="90" cy="4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513" name="Line 73"/>
            <p:cNvSpPr>
              <a:spLocks noChangeShapeType="1"/>
            </p:cNvSpPr>
            <p:nvPr/>
          </p:nvSpPr>
          <p:spPr bwMode="auto">
            <a:xfrm flipH="1">
              <a:off x="2245" y="2614"/>
              <a:ext cx="45" cy="9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17515" name="Text Box 75"/>
          <p:cNvSpPr txBox="1">
            <a:spLocks noChangeArrowheads="1"/>
          </p:cNvSpPr>
          <p:nvPr/>
        </p:nvSpPr>
        <p:spPr bwMode="auto">
          <a:xfrm>
            <a:off x="8364521" y="3140336"/>
            <a:ext cx="600092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U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</a:rPr>
              <a:t>m31</a:t>
            </a:r>
          </a:p>
        </p:txBody>
      </p:sp>
      <p:sp>
        <p:nvSpPr>
          <p:cNvPr id="317516" name="Text Box 76"/>
          <p:cNvSpPr txBox="1">
            <a:spLocks noChangeArrowheads="1"/>
          </p:cNvSpPr>
          <p:nvPr/>
        </p:nvSpPr>
        <p:spPr bwMode="auto">
          <a:xfrm>
            <a:off x="6359508" y="4994536"/>
            <a:ext cx="600092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U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m23</a:t>
            </a:r>
          </a:p>
        </p:txBody>
      </p:sp>
      <p:sp>
        <p:nvSpPr>
          <p:cNvPr id="317517" name="Text Box 77"/>
          <p:cNvSpPr txBox="1">
            <a:spLocks noChangeArrowheads="1"/>
          </p:cNvSpPr>
          <p:nvPr/>
        </p:nvSpPr>
        <p:spPr bwMode="auto">
          <a:xfrm>
            <a:off x="7799371" y="2329123"/>
            <a:ext cx="600092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U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m12</a:t>
            </a:r>
          </a:p>
        </p:txBody>
      </p:sp>
      <p:graphicFrame>
        <p:nvGraphicFramePr>
          <p:cNvPr id="317518" name="Object 78"/>
          <p:cNvGraphicFramePr>
            <a:graphicFrameLocks noChangeAspect="1"/>
          </p:cNvGraphicFramePr>
          <p:nvPr/>
        </p:nvGraphicFramePr>
        <p:xfrm>
          <a:off x="395288" y="4581525"/>
          <a:ext cx="407035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74" name="Rovnice" r:id="rId3" imgW="1803240" imgH="253800" progId="Equation.3">
                  <p:embed/>
                </p:oleObj>
              </mc:Choice>
              <mc:Fallback>
                <p:oleObj name="Rovnice" r:id="rId3" imgW="1803240" imgH="253800" progId="Equation.3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581525"/>
                        <a:ext cx="4070350" cy="5730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19" name="Text Box 79"/>
          <p:cNvSpPr txBox="1">
            <a:spLocks noChangeArrowheads="1"/>
          </p:cNvSpPr>
          <p:nvPr/>
        </p:nvSpPr>
        <p:spPr bwMode="auto">
          <a:xfrm>
            <a:off x="142875" y="5735638"/>
            <a:ext cx="889317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u="sng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Analogie s proudovým polem</a:t>
            </a: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: V proudovém poli je definováno napětí zdroje a napětí na vodiči (rezistoru). V magnetickém obvodu jsou analogicky rovněž obě napětí, mají ale formálně odlišné názvy (F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m</a:t>
            </a: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a U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m</a:t>
            </a: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).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7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7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7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7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17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7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7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7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7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7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7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7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7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7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7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7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7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7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7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7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7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7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7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7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317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17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7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7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7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1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7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7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7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17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7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7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7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17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7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7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7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17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17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7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17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2" grpId="0"/>
      <p:bldP spid="317494" grpId="0" animBg="1"/>
      <p:bldP spid="317495" grpId="0" animBg="1"/>
      <p:bldP spid="317496" grpId="0" animBg="1"/>
      <p:bldP spid="317497" grpId="0"/>
      <p:bldP spid="317498" grpId="0"/>
      <p:bldP spid="317499" grpId="0"/>
      <p:bldP spid="317500" grpId="0" animBg="1"/>
      <p:bldP spid="317501" grpId="0" animBg="1"/>
      <p:bldP spid="317502" grpId="0" animBg="1"/>
      <p:bldP spid="317503" grpId="0" animBg="1"/>
      <p:bldP spid="317515" grpId="0"/>
      <p:bldP spid="317516" grpId="0"/>
      <p:bldP spid="3175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1300" y="274638"/>
            <a:ext cx="8578850" cy="706437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3. Intenzita magnetického pole – H (A/m)  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18467" name="Text Box 3"/>
          <p:cNvSpPr txBox="1">
            <a:spLocks noChangeArrowheads="1"/>
          </p:cNvSpPr>
          <p:nvPr/>
        </p:nvSpPr>
        <p:spPr bwMode="auto">
          <a:xfrm>
            <a:off x="250825" y="1125538"/>
            <a:ext cx="87137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Intenzita magnetického pole je dána magnetickým napětím připadajícím na jednotku délky indukční čáry  </a:t>
            </a:r>
          </a:p>
        </p:txBody>
      </p:sp>
      <p:sp>
        <p:nvSpPr>
          <p:cNvPr id="318468" name="Text Box 4"/>
          <p:cNvSpPr txBox="1">
            <a:spLocks noChangeArrowheads="1"/>
          </p:cNvSpPr>
          <p:nvPr/>
        </p:nvSpPr>
        <p:spPr bwMode="auto">
          <a:xfrm>
            <a:off x="252413" y="3500438"/>
            <a:ext cx="5040312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Intenzita magnetického pole je vektor, směr je dán směrem indukčních čar.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Vektor intenzity je tečnou k indukční čáře v daném místě pole.</a:t>
            </a:r>
          </a:p>
        </p:txBody>
      </p:sp>
      <p:sp>
        <p:nvSpPr>
          <p:cNvPr id="318477" name="Text Box 13"/>
          <p:cNvSpPr txBox="1">
            <a:spLocks noChangeArrowheads="1"/>
          </p:cNvSpPr>
          <p:nvPr/>
        </p:nvSpPr>
        <p:spPr bwMode="auto">
          <a:xfrm>
            <a:off x="250825" y="2997200"/>
            <a:ext cx="4608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kde l je délka indukční čáry</a:t>
            </a:r>
          </a:p>
        </p:txBody>
      </p:sp>
      <p:graphicFrame>
        <p:nvGraphicFramePr>
          <p:cNvPr id="318500" name="Object 36"/>
          <p:cNvGraphicFramePr>
            <a:graphicFrameLocks noChangeAspect="1"/>
          </p:cNvGraphicFramePr>
          <p:nvPr/>
        </p:nvGraphicFramePr>
        <p:xfrm>
          <a:off x="2700338" y="1989138"/>
          <a:ext cx="1262062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45" name="Rovnice" r:id="rId3" imgW="558720" imgH="393480" progId="Equation.3">
                  <p:embed/>
                </p:oleObj>
              </mc:Choice>
              <mc:Fallback>
                <p:oleObj name="Rovnice" r:id="rId3" imgW="558720" imgH="39348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1989138"/>
                        <a:ext cx="1262062" cy="8890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8501" name="Text Box 37"/>
          <p:cNvSpPr txBox="1">
            <a:spLocks noChangeArrowheads="1"/>
          </p:cNvSpPr>
          <p:nvPr/>
        </p:nvSpPr>
        <p:spPr bwMode="auto">
          <a:xfrm>
            <a:off x="250825" y="5084763"/>
            <a:ext cx="2233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u="sng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Pro přímý vodič:</a:t>
            </a:r>
            <a:endParaRPr lang="cs-CZ" altLang="cs-CZ" sz="2000" b="1">
              <a:solidFill>
                <a:schemeClr val="bg2"/>
              </a:solidFill>
              <a:effectLst/>
              <a:sym typeface="Symbol" panose="05050102010706020507" pitchFamily="18" charset="2"/>
            </a:endParaRPr>
          </a:p>
        </p:txBody>
      </p:sp>
      <p:grpSp>
        <p:nvGrpSpPr>
          <p:cNvPr id="318502" name="Group 38"/>
          <p:cNvGrpSpPr>
            <a:grpSpLocks/>
          </p:cNvGrpSpPr>
          <p:nvPr/>
        </p:nvGrpSpPr>
        <p:grpSpPr bwMode="auto">
          <a:xfrm>
            <a:off x="6084888" y="3068638"/>
            <a:ext cx="1873250" cy="1873250"/>
            <a:chOff x="3719" y="1819"/>
            <a:chExt cx="1180" cy="1180"/>
          </a:xfrm>
        </p:grpSpPr>
        <p:grpSp>
          <p:nvGrpSpPr>
            <p:cNvPr id="318503" name="Group 39"/>
            <p:cNvGrpSpPr>
              <a:grpSpLocks/>
            </p:cNvGrpSpPr>
            <p:nvPr/>
          </p:nvGrpSpPr>
          <p:grpSpPr bwMode="auto">
            <a:xfrm>
              <a:off x="4211" y="2311"/>
              <a:ext cx="196" cy="196"/>
              <a:chOff x="340" y="3793"/>
              <a:chExt cx="227" cy="227"/>
            </a:xfrm>
          </p:grpSpPr>
          <p:sp>
            <p:nvSpPr>
              <p:cNvPr id="318504" name="Oval 40"/>
              <p:cNvSpPr>
                <a:spLocks noChangeAspect="1" noChangeArrowheads="1"/>
              </p:cNvSpPr>
              <p:nvPr/>
            </p:nvSpPr>
            <p:spPr bwMode="auto">
              <a:xfrm>
                <a:off x="340" y="3793"/>
                <a:ext cx="227" cy="227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18505" name="Oval 41"/>
              <p:cNvSpPr>
                <a:spLocks noChangeArrowheads="1"/>
              </p:cNvSpPr>
              <p:nvPr/>
            </p:nvSpPr>
            <p:spPr bwMode="auto">
              <a:xfrm>
                <a:off x="431" y="3884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38100" algn="ctr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318506" name="Oval 42"/>
            <p:cNvSpPr>
              <a:spLocks noChangeArrowheads="1"/>
            </p:cNvSpPr>
            <p:nvPr/>
          </p:nvSpPr>
          <p:spPr bwMode="auto">
            <a:xfrm>
              <a:off x="3719" y="1819"/>
              <a:ext cx="1180" cy="1180"/>
            </a:xfrm>
            <a:prstGeom prst="ellipse">
              <a:avLst/>
            </a:prstGeom>
            <a:noFill/>
            <a:ln w="127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318507" name="Group 43"/>
            <p:cNvGrpSpPr>
              <a:grpSpLocks/>
            </p:cNvGrpSpPr>
            <p:nvPr/>
          </p:nvGrpSpPr>
          <p:grpSpPr bwMode="auto">
            <a:xfrm>
              <a:off x="4775" y="2681"/>
              <a:ext cx="78" cy="78"/>
              <a:chOff x="2200" y="2614"/>
              <a:chExt cx="90" cy="90"/>
            </a:xfrm>
          </p:grpSpPr>
          <p:sp>
            <p:nvSpPr>
              <p:cNvPr id="318508" name="Line 44"/>
              <p:cNvSpPr>
                <a:spLocks noChangeShapeType="1"/>
              </p:cNvSpPr>
              <p:nvPr/>
            </p:nvSpPr>
            <p:spPr bwMode="auto">
              <a:xfrm flipV="1">
                <a:off x="2200" y="2614"/>
                <a:ext cx="90" cy="4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8509" name="Line 45"/>
              <p:cNvSpPr>
                <a:spLocks noChangeShapeType="1"/>
              </p:cNvSpPr>
              <p:nvPr/>
            </p:nvSpPr>
            <p:spPr bwMode="auto">
              <a:xfrm flipH="1">
                <a:off x="2245" y="2614"/>
                <a:ext cx="45" cy="9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318518" name="Line 54"/>
          <p:cNvSpPr>
            <a:spLocks noChangeShapeType="1"/>
          </p:cNvSpPr>
          <p:nvPr/>
        </p:nvSpPr>
        <p:spPr bwMode="auto">
          <a:xfrm flipV="1">
            <a:off x="6985000" y="3608388"/>
            <a:ext cx="936625" cy="423862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8531" name="Text Box 67"/>
          <p:cNvSpPr txBox="1">
            <a:spLocks noChangeArrowheads="1"/>
          </p:cNvSpPr>
          <p:nvPr/>
        </p:nvSpPr>
        <p:spPr bwMode="auto">
          <a:xfrm>
            <a:off x="7596188" y="2492375"/>
            <a:ext cx="257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H</a:t>
            </a:r>
            <a:endParaRPr lang="cs-CZ" altLang="cs-CZ" sz="2000" b="1" baseline="-25000">
              <a:solidFill>
                <a:schemeClr val="bg2"/>
              </a:solidFill>
              <a:effectLst/>
            </a:endParaRPr>
          </a:p>
        </p:txBody>
      </p:sp>
      <p:sp>
        <p:nvSpPr>
          <p:cNvPr id="318532" name="Line 68"/>
          <p:cNvSpPr>
            <a:spLocks noChangeShapeType="1"/>
          </p:cNvSpPr>
          <p:nvPr/>
        </p:nvSpPr>
        <p:spPr bwMode="auto">
          <a:xfrm rot="5400000" flipV="1">
            <a:off x="7214394" y="2964656"/>
            <a:ext cx="936625" cy="423863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318533" name="Object 69"/>
          <p:cNvGraphicFramePr>
            <a:graphicFrameLocks noGrp="1" noChangeAspect="1"/>
          </p:cNvGraphicFramePr>
          <p:nvPr>
            <p:ph idx="1"/>
          </p:nvPr>
        </p:nvGraphicFramePr>
        <p:xfrm>
          <a:off x="2627313" y="5010150"/>
          <a:ext cx="295275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46" name="Rovnice" r:id="rId5" imgW="1536480" imgH="393480" progId="Equation.3">
                  <p:embed/>
                </p:oleObj>
              </mc:Choice>
              <mc:Fallback>
                <p:oleObj name="Rovnice" r:id="rId5" imgW="1536480" imgH="393480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5010150"/>
                        <a:ext cx="2952750" cy="7572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8535" name="Text Box 71"/>
          <p:cNvSpPr txBox="1">
            <a:spLocks noChangeArrowheads="1"/>
          </p:cNvSpPr>
          <p:nvPr/>
        </p:nvSpPr>
        <p:spPr bwMode="auto">
          <a:xfrm>
            <a:off x="7596188" y="3716338"/>
            <a:ext cx="1714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r</a:t>
            </a:r>
            <a:endParaRPr lang="cs-CZ" altLang="cs-CZ" sz="2000" b="1" baseline="-25000">
              <a:solidFill>
                <a:schemeClr val="bg2"/>
              </a:solidFill>
              <a:effectLst/>
            </a:endParaRPr>
          </a:p>
        </p:txBody>
      </p:sp>
      <p:sp>
        <p:nvSpPr>
          <p:cNvPr id="318536" name="Text Box 72"/>
          <p:cNvSpPr txBox="1">
            <a:spLocks noChangeArrowheads="1"/>
          </p:cNvSpPr>
          <p:nvPr/>
        </p:nvSpPr>
        <p:spPr bwMode="auto">
          <a:xfrm>
            <a:off x="250825" y="5876925"/>
            <a:ext cx="86423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Intenzita magnetického pole je nepřímo úměrná vzdálenosti, vztahuje se k danému místu pole a je nezávislá na prostředí.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8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8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8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8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8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8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8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8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8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8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8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8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8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8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18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18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8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8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8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8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8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8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18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6" grpId="0"/>
      <p:bldP spid="318518" grpId="0" animBg="1"/>
      <p:bldP spid="318531" grpId="0"/>
      <p:bldP spid="318532" grpId="0" animBg="1"/>
      <p:bldP spid="3185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1300" y="274638"/>
            <a:ext cx="8578850" cy="561975"/>
          </a:xfrm>
        </p:spPr>
        <p:txBody>
          <a:bodyPr/>
          <a:lstStyle/>
          <a:p>
            <a:r>
              <a:rPr lang="cs-CZ" altLang="cs-CZ" sz="28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Intenzita magnetického pole – cívka  H (A/m)  </a:t>
            </a:r>
            <a:endParaRPr lang="cs-CZ" altLang="cs-CZ" sz="28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20515" name="Text Box 3"/>
          <p:cNvSpPr txBox="1">
            <a:spLocks noChangeArrowheads="1"/>
          </p:cNvSpPr>
          <p:nvPr/>
        </p:nvSpPr>
        <p:spPr bwMode="auto">
          <a:xfrm>
            <a:off x="250825" y="981075"/>
            <a:ext cx="8713788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2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U cívky </a:t>
            </a:r>
            <a:r>
              <a:rPr lang="cs-CZ" altLang="cs-CZ" sz="2200" b="1" u="sng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bez jádra</a:t>
            </a:r>
            <a:r>
              <a:rPr lang="cs-CZ" altLang="cs-CZ" sz="22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lze rozdělit magnetické pole:</a:t>
            </a:r>
          </a:p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a)	magnetické pole v dutině cívky – homogenní pole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b)	magnetické pole vně cívky – nehomogenní pole</a:t>
            </a:r>
          </a:p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Výpočet magnetického pole vně cívky je náročný a lze ho provést jen pomocí vyšší matematiky. </a:t>
            </a:r>
            <a:r>
              <a:rPr lang="cs-CZ" altLang="cs-CZ" sz="2000" b="1" u="sng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Proto se základní výpočet magnetického pole cívky bez jádra vztahuje pouze na dutinu cívky, délka indukční čáry je pak délka cívky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.</a:t>
            </a:r>
          </a:p>
        </p:txBody>
      </p:sp>
      <p:graphicFrame>
        <p:nvGraphicFramePr>
          <p:cNvPr id="320531" name="Object 19"/>
          <p:cNvGraphicFramePr>
            <a:graphicFrameLocks noGrp="1" noChangeAspect="1"/>
          </p:cNvGraphicFramePr>
          <p:nvPr>
            <p:ph idx="1"/>
          </p:nvPr>
        </p:nvGraphicFramePr>
        <p:xfrm>
          <a:off x="1547813" y="3500438"/>
          <a:ext cx="3671887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32" name="Rovnice" r:id="rId3" imgW="1384200" imgH="393480" progId="Equation.3">
                  <p:embed/>
                </p:oleObj>
              </mc:Choice>
              <mc:Fallback>
                <p:oleObj name="Rovnice" r:id="rId3" imgW="1384200" imgH="3934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3500438"/>
                        <a:ext cx="3671887" cy="10461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0533" name="Text Box 21"/>
          <p:cNvSpPr txBox="1">
            <a:spLocks noChangeArrowheads="1"/>
          </p:cNvSpPr>
          <p:nvPr/>
        </p:nvSpPr>
        <p:spPr bwMode="auto">
          <a:xfrm>
            <a:off x="179388" y="5084763"/>
            <a:ext cx="597693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Pozn. Při použití uzavřeného magnetického obvodu je magnetické pole homogenní v celého jeho délce. Protože průřez magnetického obvodu není zanedbatelný, definuje se </a:t>
            </a:r>
            <a:r>
              <a:rPr lang="cs-CZ" altLang="cs-CZ" sz="2000" b="1" u="sng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střední délka indukční čáry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– 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l</a:t>
            </a:r>
            <a:r>
              <a:rPr lang="cs-CZ" altLang="cs-CZ" sz="2000" b="1" baseline="-25000" dirty="0" err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stř</a:t>
            </a:r>
            <a:endParaRPr lang="cs-CZ" altLang="cs-CZ" sz="2000" b="1" dirty="0">
              <a:solidFill>
                <a:schemeClr val="bg2"/>
              </a:solidFill>
              <a:effectLst/>
              <a:sym typeface="Symbol" panose="05050102010706020507" pitchFamily="18" charset="2"/>
            </a:endParaRPr>
          </a:p>
        </p:txBody>
      </p:sp>
      <p:grpSp>
        <p:nvGrpSpPr>
          <p:cNvPr id="320534" name="Group 22"/>
          <p:cNvGrpSpPr>
            <a:grpSpLocks/>
          </p:cNvGrpSpPr>
          <p:nvPr/>
        </p:nvGrpSpPr>
        <p:grpSpPr bwMode="auto">
          <a:xfrm>
            <a:off x="6372225" y="3284538"/>
            <a:ext cx="1884363" cy="2449512"/>
            <a:chOff x="336" y="1162"/>
            <a:chExt cx="1187" cy="1543"/>
          </a:xfrm>
        </p:grpSpPr>
        <p:grpSp>
          <p:nvGrpSpPr>
            <p:cNvPr id="320535" name="Group 23"/>
            <p:cNvGrpSpPr>
              <a:grpSpLocks/>
            </p:cNvGrpSpPr>
            <p:nvPr/>
          </p:nvGrpSpPr>
          <p:grpSpPr bwMode="auto">
            <a:xfrm>
              <a:off x="793" y="1474"/>
              <a:ext cx="227" cy="227"/>
              <a:chOff x="340" y="3793"/>
              <a:chExt cx="227" cy="227"/>
            </a:xfrm>
          </p:grpSpPr>
          <p:sp>
            <p:nvSpPr>
              <p:cNvPr id="320536" name="Oval 24"/>
              <p:cNvSpPr>
                <a:spLocks noChangeAspect="1" noChangeArrowheads="1"/>
              </p:cNvSpPr>
              <p:nvPr/>
            </p:nvSpPr>
            <p:spPr bwMode="auto">
              <a:xfrm>
                <a:off x="340" y="3793"/>
                <a:ext cx="227" cy="227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20537" name="Oval 25"/>
              <p:cNvSpPr>
                <a:spLocks noChangeArrowheads="1"/>
              </p:cNvSpPr>
              <p:nvPr/>
            </p:nvSpPr>
            <p:spPr bwMode="auto">
              <a:xfrm>
                <a:off x="431" y="3884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38100" algn="ctr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320538" name="Group 26"/>
            <p:cNvGrpSpPr>
              <a:grpSpLocks/>
            </p:cNvGrpSpPr>
            <p:nvPr/>
          </p:nvGrpSpPr>
          <p:grpSpPr bwMode="auto">
            <a:xfrm>
              <a:off x="452" y="1474"/>
              <a:ext cx="227" cy="227"/>
              <a:chOff x="340" y="3793"/>
              <a:chExt cx="227" cy="227"/>
            </a:xfrm>
          </p:grpSpPr>
          <p:sp>
            <p:nvSpPr>
              <p:cNvPr id="320539" name="Oval 27"/>
              <p:cNvSpPr>
                <a:spLocks noChangeAspect="1" noChangeArrowheads="1"/>
              </p:cNvSpPr>
              <p:nvPr/>
            </p:nvSpPr>
            <p:spPr bwMode="auto">
              <a:xfrm>
                <a:off x="340" y="3793"/>
                <a:ext cx="227" cy="227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20540" name="Oval 28"/>
              <p:cNvSpPr>
                <a:spLocks noChangeArrowheads="1"/>
              </p:cNvSpPr>
              <p:nvPr/>
            </p:nvSpPr>
            <p:spPr bwMode="auto">
              <a:xfrm>
                <a:off x="431" y="3884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38100" algn="ctr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320541" name="Group 29"/>
            <p:cNvGrpSpPr>
              <a:grpSpLocks/>
            </p:cNvGrpSpPr>
            <p:nvPr/>
          </p:nvGrpSpPr>
          <p:grpSpPr bwMode="auto">
            <a:xfrm>
              <a:off x="1111" y="1479"/>
              <a:ext cx="227" cy="227"/>
              <a:chOff x="340" y="3793"/>
              <a:chExt cx="227" cy="227"/>
            </a:xfrm>
          </p:grpSpPr>
          <p:sp>
            <p:nvSpPr>
              <p:cNvPr id="320542" name="Oval 30"/>
              <p:cNvSpPr>
                <a:spLocks noChangeAspect="1" noChangeArrowheads="1"/>
              </p:cNvSpPr>
              <p:nvPr/>
            </p:nvSpPr>
            <p:spPr bwMode="auto">
              <a:xfrm>
                <a:off x="340" y="3793"/>
                <a:ext cx="227" cy="227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20543" name="Oval 31"/>
              <p:cNvSpPr>
                <a:spLocks noChangeArrowheads="1"/>
              </p:cNvSpPr>
              <p:nvPr/>
            </p:nvSpPr>
            <p:spPr bwMode="auto">
              <a:xfrm>
                <a:off x="431" y="3884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38100" algn="ctr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320544" name="Group 32"/>
            <p:cNvGrpSpPr>
              <a:grpSpLocks noChangeAspect="1"/>
            </p:cNvGrpSpPr>
            <p:nvPr/>
          </p:nvGrpSpPr>
          <p:grpSpPr bwMode="auto">
            <a:xfrm rot="2100000">
              <a:off x="879" y="1861"/>
              <a:ext cx="72" cy="72"/>
              <a:chOff x="2200" y="2614"/>
              <a:chExt cx="90" cy="90"/>
            </a:xfrm>
          </p:grpSpPr>
          <p:sp>
            <p:nvSpPr>
              <p:cNvPr id="320545" name="Line 33"/>
              <p:cNvSpPr>
                <a:spLocks noChangeAspect="1" noChangeShapeType="1"/>
              </p:cNvSpPr>
              <p:nvPr/>
            </p:nvSpPr>
            <p:spPr bwMode="auto">
              <a:xfrm flipV="1">
                <a:off x="2200" y="2614"/>
                <a:ext cx="90" cy="4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546" name="Line 34"/>
              <p:cNvSpPr>
                <a:spLocks noChangeAspect="1" noChangeShapeType="1"/>
              </p:cNvSpPr>
              <p:nvPr/>
            </p:nvSpPr>
            <p:spPr bwMode="auto">
              <a:xfrm flipH="1">
                <a:off x="2245" y="2614"/>
                <a:ext cx="45" cy="9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320547" name="Arc 35"/>
            <p:cNvSpPr>
              <a:spLocks noChangeAspect="1"/>
            </p:cNvSpPr>
            <p:nvPr/>
          </p:nvSpPr>
          <p:spPr bwMode="auto">
            <a:xfrm>
              <a:off x="1159" y="1298"/>
              <a:ext cx="315" cy="285"/>
            </a:xfrm>
            <a:custGeom>
              <a:avLst/>
              <a:gdLst>
                <a:gd name="G0" fmla="+- 0 0 0"/>
                <a:gd name="G1" fmla="+- 19528 0 0"/>
                <a:gd name="G2" fmla="+- 21600 0 0"/>
                <a:gd name="T0" fmla="*/ 9232 w 21600"/>
                <a:gd name="T1" fmla="*/ 0 h 19528"/>
                <a:gd name="T2" fmla="*/ 21600 w 21600"/>
                <a:gd name="T3" fmla="*/ 19528 h 19528"/>
                <a:gd name="T4" fmla="*/ 0 w 21600"/>
                <a:gd name="T5" fmla="*/ 19528 h 19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9528" fill="none" extrusionOk="0">
                  <a:moveTo>
                    <a:pt x="9231" y="0"/>
                  </a:moveTo>
                  <a:cubicBezTo>
                    <a:pt x="16783" y="3570"/>
                    <a:pt x="21600" y="11174"/>
                    <a:pt x="21600" y="19528"/>
                  </a:cubicBezTo>
                </a:path>
                <a:path w="21600" h="19528" stroke="0" extrusionOk="0">
                  <a:moveTo>
                    <a:pt x="9231" y="0"/>
                  </a:moveTo>
                  <a:cubicBezTo>
                    <a:pt x="16783" y="3570"/>
                    <a:pt x="21600" y="11174"/>
                    <a:pt x="21600" y="19528"/>
                  </a:cubicBezTo>
                  <a:lnTo>
                    <a:pt x="0" y="19528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0548" name="Arc 36"/>
            <p:cNvSpPr>
              <a:spLocks noChangeAspect="1"/>
            </p:cNvSpPr>
            <p:nvPr/>
          </p:nvSpPr>
          <p:spPr bwMode="auto">
            <a:xfrm rot="5400000">
              <a:off x="1159" y="1582"/>
              <a:ext cx="315" cy="31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0549" name="Arc 37"/>
            <p:cNvSpPr>
              <a:spLocks noChangeAspect="1"/>
            </p:cNvSpPr>
            <p:nvPr/>
          </p:nvSpPr>
          <p:spPr bwMode="auto">
            <a:xfrm rot="10800000">
              <a:off x="336" y="1598"/>
              <a:ext cx="300" cy="3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0550" name="Arc 38"/>
            <p:cNvSpPr>
              <a:spLocks noChangeAspect="1"/>
            </p:cNvSpPr>
            <p:nvPr/>
          </p:nvSpPr>
          <p:spPr bwMode="auto">
            <a:xfrm rot="16200000">
              <a:off x="353" y="1317"/>
              <a:ext cx="266" cy="3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9152"/>
                <a:gd name="T1" fmla="*/ 0 h 21600"/>
                <a:gd name="T2" fmla="*/ 19152 w 19152"/>
                <a:gd name="T3" fmla="*/ 11613 h 21600"/>
                <a:gd name="T4" fmla="*/ 0 w 1915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152" h="21600" fill="none" extrusionOk="0">
                  <a:moveTo>
                    <a:pt x="-1" y="0"/>
                  </a:moveTo>
                  <a:cubicBezTo>
                    <a:pt x="8049" y="0"/>
                    <a:pt x="15430" y="4475"/>
                    <a:pt x="19152" y="11612"/>
                  </a:cubicBezTo>
                </a:path>
                <a:path w="19152" h="21600" stroke="0" extrusionOk="0">
                  <a:moveTo>
                    <a:pt x="-1" y="0"/>
                  </a:moveTo>
                  <a:cubicBezTo>
                    <a:pt x="8049" y="0"/>
                    <a:pt x="15430" y="4475"/>
                    <a:pt x="19152" y="1161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0551" name="Line 39"/>
            <p:cNvSpPr>
              <a:spLocks noChangeAspect="1" noChangeShapeType="1"/>
            </p:cNvSpPr>
            <p:nvPr/>
          </p:nvSpPr>
          <p:spPr bwMode="auto">
            <a:xfrm>
              <a:off x="625" y="1897"/>
              <a:ext cx="54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0552" name="Freeform 40"/>
            <p:cNvSpPr>
              <a:spLocks/>
            </p:cNvSpPr>
            <p:nvPr/>
          </p:nvSpPr>
          <p:spPr bwMode="auto">
            <a:xfrm>
              <a:off x="476" y="1162"/>
              <a:ext cx="816" cy="182"/>
            </a:xfrm>
            <a:custGeom>
              <a:avLst/>
              <a:gdLst>
                <a:gd name="T0" fmla="*/ 0 w 816"/>
                <a:gd name="T1" fmla="*/ 182 h 182"/>
                <a:gd name="T2" fmla="*/ 227 w 816"/>
                <a:gd name="T3" fmla="*/ 45 h 182"/>
                <a:gd name="T4" fmla="*/ 408 w 816"/>
                <a:gd name="T5" fmla="*/ 0 h 182"/>
                <a:gd name="T6" fmla="*/ 680 w 816"/>
                <a:gd name="T7" fmla="*/ 45 h 182"/>
                <a:gd name="T8" fmla="*/ 816 w 816"/>
                <a:gd name="T9" fmla="*/ 13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6" h="182">
                  <a:moveTo>
                    <a:pt x="0" y="182"/>
                  </a:moveTo>
                  <a:cubicBezTo>
                    <a:pt x="79" y="128"/>
                    <a:pt x="159" y="75"/>
                    <a:pt x="227" y="45"/>
                  </a:cubicBezTo>
                  <a:cubicBezTo>
                    <a:pt x="295" y="15"/>
                    <a:pt x="333" y="0"/>
                    <a:pt x="408" y="0"/>
                  </a:cubicBezTo>
                  <a:cubicBezTo>
                    <a:pt x="483" y="0"/>
                    <a:pt x="612" y="22"/>
                    <a:pt x="680" y="45"/>
                  </a:cubicBezTo>
                  <a:cubicBezTo>
                    <a:pt x="748" y="68"/>
                    <a:pt x="782" y="102"/>
                    <a:pt x="816" y="136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0553" name="Oval 41"/>
            <p:cNvSpPr>
              <a:spLocks noChangeAspect="1" noChangeArrowheads="1"/>
            </p:cNvSpPr>
            <p:nvPr/>
          </p:nvSpPr>
          <p:spPr bwMode="auto">
            <a:xfrm>
              <a:off x="817" y="2155"/>
              <a:ext cx="227" cy="227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0554" name="Oval 42"/>
            <p:cNvSpPr>
              <a:spLocks noChangeAspect="1" noChangeArrowheads="1"/>
            </p:cNvSpPr>
            <p:nvPr/>
          </p:nvSpPr>
          <p:spPr bwMode="auto">
            <a:xfrm>
              <a:off x="476" y="2155"/>
              <a:ext cx="227" cy="227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0555" name="Oval 43"/>
            <p:cNvSpPr>
              <a:spLocks noChangeAspect="1" noChangeArrowheads="1"/>
            </p:cNvSpPr>
            <p:nvPr/>
          </p:nvSpPr>
          <p:spPr bwMode="auto">
            <a:xfrm>
              <a:off x="1135" y="2160"/>
              <a:ext cx="227" cy="227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0556" name="Arc 44"/>
            <p:cNvSpPr>
              <a:spLocks noChangeAspect="1"/>
            </p:cNvSpPr>
            <p:nvPr/>
          </p:nvSpPr>
          <p:spPr bwMode="auto">
            <a:xfrm rot="10800000">
              <a:off x="384" y="2283"/>
              <a:ext cx="315" cy="285"/>
            </a:xfrm>
            <a:custGeom>
              <a:avLst/>
              <a:gdLst>
                <a:gd name="G0" fmla="+- 0 0 0"/>
                <a:gd name="G1" fmla="+- 19528 0 0"/>
                <a:gd name="G2" fmla="+- 21600 0 0"/>
                <a:gd name="T0" fmla="*/ 9232 w 21600"/>
                <a:gd name="T1" fmla="*/ 0 h 19528"/>
                <a:gd name="T2" fmla="*/ 21600 w 21600"/>
                <a:gd name="T3" fmla="*/ 19528 h 19528"/>
                <a:gd name="T4" fmla="*/ 0 w 21600"/>
                <a:gd name="T5" fmla="*/ 19528 h 19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9528" fill="none" extrusionOk="0">
                  <a:moveTo>
                    <a:pt x="9231" y="0"/>
                  </a:moveTo>
                  <a:cubicBezTo>
                    <a:pt x="16783" y="3570"/>
                    <a:pt x="21600" y="11174"/>
                    <a:pt x="21600" y="19528"/>
                  </a:cubicBezTo>
                </a:path>
                <a:path w="21600" h="19528" stroke="0" extrusionOk="0">
                  <a:moveTo>
                    <a:pt x="9231" y="0"/>
                  </a:moveTo>
                  <a:cubicBezTo>
                    <a:pt x="16783" y="3570"/>
                    <a:pt x="21600" y="11174"/>
                    <a:pt x="21600" y="19528"/>
                  </a:cubicBezTo>
                  <a:lnTo>
                    <a:pt x="0" y="19528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0557" name="Arc 45"/>
            <p:cNvSpPr>
              <a:spLocks noChangeAspect="1"/>
            </p:cNvSpPr>
            <p:nvPr/>
          </p:nvSpPr>
          <p:spPr bwMode="auto">
            <a:xfrm rot="16200000">
              <a:off x="383" y="1969"/>
              <a:ext cx="315" cy="31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0558" name="Arc 46"/>
            <p:cNvSpPr>
              <a:spLocks noChangeAspect="1"/>
            </p:cNvSpPr>
            <p:nvPr/>
          </p:nvSpPr>
          <p:spPr bwMode="auto">
            <a:xfrm rot="21600000">
              <a:off x="1223" y="1969"/>
              <a:ext cx="300" cy="3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0559" name="Arc 47"/>
            <p:cNvSpPr>
              <a:spLocks noChangeAspect="1"/>
            </p:cNvSpPr>
            <p:nvPr/>
          </p:nvSpPr>
          <p:spPr bwMode="auto">
            <a:xfrm rot="27000000">
              <a:off x="1240" y="2250"/>
              <a:ext cx="266" cy="3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9152"/>
                <a:gd name="T1" fmla="*/ 0 h 21600"/>
                <a:gd name="T2" fmla="*/ 19152 w 19152"/>
                <a:gd name="T3" fmla="*/ 11613 h 21600"/>
                <a:gd name="T4" fmla="*/ 0 w 1915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152" h="21600" fill="none" extrusionOk="0">
                  <a:moveTo>
                    <a:pt x="-1" y="0"/>
                  </a:moveTo>
                  <a:cubicBezTo>
                    <a:pt x="8049" y="0"/>
                    <a:pt x="15430" y="4475"/>
                    <a:pt x="19152" y="11612"/>
                  </a:cubicBezTo>
                </a:path>
                <a:path w="19152" h="21600" stroke="0" extrusionOk="0">
                  <a:moveTo>
                    <a:pt x="-1" y="0"/>
                  </a:moveTo>
                  <a:cubicBezTo>
                    <a:pt x="8049" y="0"/>
                    <a:pt x="15430" y="4475"/>
                    <a:pt x="19152" y="1161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0560" name="Line 48"/>
            <p:cNvSpPr>
              <a:spLocks noChangeAspect="1" noChangeShapeType="1"/>
            </p:cNvSpPr>
            <p:nvPr/>
          </p:nvSpPr>
          <p:spPr bwMode="auto">
            <a:xfrm rot="10800000">
              <a:off x="687" y="1970"/>
              <a:ext cx="54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0561" name="Freeform 49"/>
            <p:cNvSpPr>
              <a:spLocks/>
            </p:cNvSpPr>
            <p:nvPr/>
          </p:nvSpPr>
          <p:spPr bwMode="auto">
            <a:xfrm rot="10800000">
              <a:off x="567" y="2523"/>
              <a:ext cx="816" cy="182"/>
            </a:xfrm>
            <a:custGeom>
              <a:avLst/>
              <a:gdLst>
                <a:gd name="T0" fmla="*/ 0 w 816"/>
                <a:gd name="T1" fmla="*/ 182 h 182"/>
                <a:gd name="T2" fmla="*/ 227 w 816"/>
                <a:gd name="T3" fmla="*/ 45 h 182"/>
                <a:gd name="T4" fmla="*/ 408 w 816"/>
                <a:gd name="T5" fmla="*/ 0 h 182"/>
                <a:gd name="T6" fmla="*/ 680 w 816"/>
                <a:gd name="T7" fmla="*/ 45 h 182"/>
                <a:gd name="T8" fmla="*/ 816 w 816"/>
                <a:gd name="T9" fmla="*/ 13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6" h="182">
                  <a:moveTo>
                    <a:pt x="0" y="182"/>
                  </a:moveTo>
                  <a:cubicBezTo>
                    <a:pt x="79" y="128"/>
                    <a:pt x="159" y="75"/>
                    <a:pt x="227" y="45"/>
                  </a:cubicBezTo>
                  <a:cubicBezTo>
                    <a:pt x="295" y="15"/>
                    <a:pt x="333" y="0"/>
                    <a:pt x="408" y="0"/>
                  </a:cubicBezTo>
                  <a:cubicBezTo>
                    <a:pt x="483" y="0"/>
                    <a:pt x="612" y="22"/>
                    <a:pt x="680" y="45"/>
                  </a:cubicBezTo>
                  <a:cubicBezTo>
                    <a:pt x="748" y="68"/>
                    <a:pt x="782" y="102"/>
                    <a:pt x="816" y="136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320562" name="Group 50"/>
            <p:cNvGrpSpPr>
              <a:grpSpLocks noChangeAspect="1"/>
            </p:cNvGrpSpPr>
            <p:nvPr/>
          </p:nvGrpSpPr>
          <p:grpSpPr bwMode="auto">
            <a:xfrm rot="2160000">
              <a:off x="884" y="1933"/>
              <a:ext cx="72" cy="72"/>
              <a:chOff x="2200" y="2614"/>
              <a:chExt cx="90" cy="90"/>
            </a:xfrm>
          </p:grpSpPr>
          <p:sp>
            <p:nvSpPr>
              <p:cNvPr id="320563" name="Line 51"/>
              <p:cNvSpPr>
                <a:spLocks noChangeAspect="1" noChangeShapeType="1"/>
              </p:cNvSpPr>
              <p:nvPr/>
            </p:nvSpPr>
            <p:spPr bwMode="auto">
              <a:xfrm flipV="1">
                <a:off x="2200" y="2614"/>
                <a:ext cx="90" cy="4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564" name="Line 52"/>
              <p:cNvSpPr>
                <a:spLocks noChangeAspect="1" noChangeShapeType="1"/>
              </p:cNvSpPr>
              <p:nvPr/>
            </p:nvSpPr>
            <p:spPr bwMode="auto">
              <a:xfrm flipH="1">
                <a:off x="2245" y="2614"/>
                <a:ext cx="45" cy="9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20565" name="Group 53"/>
            <p:cNvGrpSpPr>
              <a:grpSpLocks/>
            </p:cNvGrpSpPr>
            <p:nvPr/>
          </p:nvGrpSpPr>
          <p:grpSpPr bwMode="auto">
            <a:xfrm>
              <a:off x="521" y="2205"/>
              <a:ext cx="136" cy="136"/>
              <a:chOff x="521" y="2205"/>
              <a:chExt cx="136" cy="136"/>
            </a:xfrm>
          </p:grpSpPr>
          <p:sp>
            <p:nvSpPr>
              <p:cNvPr id="320566" name="Line 54"/>
              <p:cNvSpPr>
                <a:spLocks noChangeShapeType="1"/>
              </p:cNvSpPr>
              <p:nvPr/>
            </p:nvSpPr>
            <p:spPr bwMode="auto">
              <a:xfrm>
                <a:off x="521" y="2205"/>
                <a:ext cx="136" cy="1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567" name="Line 55"/>
              <p:cNvSpPr>
                <a:spLocks noChangeShapeType="1"/>
              </p:cNvSpPr>
              <p:nvPr/>
            </p:nvSpPr>
            <p:spPr bwMode="auto">
              <a:xfrm flipV="1">
                <a:off x="521" y="2205"/>
                <a:ext cx="136" cy="1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20568" name="Group 56"/>
            <p:cNvGrpSpPr>
              <a:grpSpLocks/>
            </p:cNvGrpSpPr>
            <p:nvPr/>
          </p:nvGrpSpPr>
          <p:grpSpPr bwMode="auto">
            <a:xfrm>
              <a:off x="861" y="2205"/>
              <a:ext cx="136" cy="136"/>
              <a:chOff x="521" y="2205"/>
              <a:chExt cx="136" cy="136"/>
            </a:xfrm>
          </p:grpSpPr>
          <p:sp>
            <p:nvSpPr>
              <p:cNvPr id="320569" name="Line 57"/>
              <p:cNvSpPr>
                <a:spLocks noChangeShapeType="1"/>
              </p:cNvSpPr>
              <p:nvPr/>
            </p:nvSpPr>
            <p:spPr bwMode="auto">
              <a:xfrm>
                <a:off x="521" y="2205"/>
                <a:ext cx="136" cy="1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570" name="Line 58"/>
              <p:cNvSpPr>
                <a:spLocks noChangeShapeType="1"/>
              </p:cNvSpPr>
              <p:nvPr/>
            </p:nvSpPr>
            <p:spPr bwMode="auto">
              <a:xfrm flipV="1">
                <a:off x="521" y="2205"/>
                <a:ext cx="136" cy="1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20571" name="Group 59"/>
            <p:cNvGrpSpPr>
              <a:grpSpLocks/>
            </p:cNvGrpSpPr>
            <p:nvPr/>
          </p:nvGrpSpPr>
          <p:grpSpPr bwMode="auto">
            <a:xfrm>
              <a:off x="1178" y="2205"/>
              <a:ext cx="136" cy="136"/>
              <a:chOff x="521" y="2205"/>
              <a:chExt cx="136" cy="136"/>
            </a:xfrm>
          </p:grpSpPr>
          <p:sp>
            <p:nvSpPr>
              <p:cNvPr id="320572" name="Line 60"/>
              <p:cNvSpPr>
                <a:spLocks noChangeShapeType="1"/>
              </p:cNvSpPr>
              <p:nvPr/>
            </p:nvSpPr>
            <p:spPr bwMode="auto">
              <a:xfrm>
                <a:off x="521" y="2205"/>
                <a:ext cx="136" cy="1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573" name="Line 61"/>
              <p:cNvSpPr>
                <a:spLocks noChangeShapeType="1"/>
              </p:cNvSpPr>
              <p:nvPr/>
            </p:nvSpPr>
            <p:spPr bwMode="auto">
              <a:xfrm flipV="1">
                <a:off x="521" y="2205"/>
                <a:ext cx="136" cy="1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320574" name="Line 62"/>
          <p:cNvSpPr>
            <a:spLocks noChangeShapeType="1"/>
          </p:cNvSpPr>
          <p:nvPr/>
        </p:nvSpPr>
        <p:spPr bwMode="auto">
          <a:xfrm>
            <a:off x="6588125" y="5084763"/>
            <a:ext cx="0" cy="11525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0575" name="Line 63"/>
          <p:cNvSpPr>
            <a:spLocks noChangeShapeType="1"/>
          </p:cNvSpPr>
          <p:nvPr/>
        </p:nvSpPr>
        <p:spPr bwMode="auto">
          <a:xfrm>
            <a:off x="8027988" y="5084763"/>
            <a:ext cx="0" cy="11525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0576" name="Line 64"/>
          <p:cNvSpPr>
            <a:spLocks noChangeShapeType="1"/>
          </p:cNvSpPr>
          <p:nvPr/>
        </p:nvSpPr>
        <p:spPr bwMode="auto">
          <a:xfrm>
            <a:off x="6588125" y="6237288"/>
            <a:ext cx="1439863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arrow" w="med" len="lg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0577" name="Text Box 65"/>
          <p:cNvSpPr txBox="1">
            <a:spLocks noChangeArrowheads="1"/>
          </p:cNvSpPr>
          <p:nvPr/>
        </p:nvSpPr>
        <p:spPr bwMode="auto">
          <a:xfrm>
            <a:off x="6656388" y="5919788"/>
            <a:ext cx="13350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1600" b="1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l-délka cívky</a:t>
            </a:r>
            <a:endParaRPr lang="cs-CZ" altLang="cs-CZ" sz="1600" b="1" baseline="-250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0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0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0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0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20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20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0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0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0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0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0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20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2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4" grpId="0"/>
      <p:bldP spid="320574" grpId="0" animBg="1"/>
      <p:bldP spid="320575" grpId="0" animBg="1"/>
      <p:bldP spid="320576" grpId="0" animBg="1"/>
      <p:bldP spid="32057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1300" y="274638"/>
            <a:ext cx="8578850" cy="561975"/>
          </a:xfrm>
        </p:spPr>
        <p:txBody>
          <a:bodyPr/>
          <a:lstStyle/>
          <a:p>
            <a:r>
              <a:rPr lang="cs-CZ" altLang="cs-CZ" sz="28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Intenzita magnetického pole – příklady  </a:t>
            </a:r>
            <a:endParaRPr lang="cs-CZ" altLang="cs-CZ" sz="28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21539" name="Text Box 3"/>
          <p:cNvSpPr txBox="1">
            <a:spLocks noChangeArrowheads="1"/>
          </p:cNvSpPr>
          <p:nvPr/>
        </p:nvSpPr>
        <p:spPr bwMode="auto">
          <a:xfrm>
            <a:off x="250825" y="981075"/>
            <a:ext cx="87137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Vypočítejte intenzitu magnetického pole ve vzdálenosti 4 cm od vodiče, kterým prochází proud 12 A</a:t>
            </a:r>
            <a:endParaRPr lang="cs-CZ" altLang="cs-CZ" sz="2000" b="1">
              <a:solidFill>
                <a:schemeClr val="bg2"/>
              </a:solidFill>
              <a:effectLst/>
              <a:sym typeface="Symbol" panose="05050102010706020507" pitchFamily="18" charset="2"/>
            </a:endParaRPr>
          </a:p>
        </p:txBody>
      </p:sp>
      <p:graphicFrame>
        <p:nvGraphicFramePr>
          <p:cNvPr id="32154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403350" y="1885950"/>
          <a:ext cx="6767513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95" name="Rovnice" r:id="rId3" imgW="2971800" imgH="393480" progId="Equation.3">
                  <p:embed/>
                </p:oleObj>
              </mc:Choice>
              <mc:Fallback>
                <p:oleObj name="Rovnice" r:id="rId3" imgW="297180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885950"/>
                        <a:ext cx="6767513" cy="8953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1541" name="Text Box 5"/>
          <p:cNvSpPr txBox="1">
            <a:spLocks noChangeArrowheads="1"/>
          </p:cNvSpPr>
          <p:nvPr/>
        </p:nvSpPr>
        <p:spPr bwMode="auto">
          <a:xfrm>
            <a:off x="179388" y="3232150"/>
            <a:ext cx="87137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Vypočítejte intenzitu magnetického pole v dutině cívky. Vinutím cívky prochází proud 300mA, cívka má 1200 závitů a je dlouhý 5 cm.</a:t>
            </a:r>
          </a:p>
        </p:txBody>
      </p:sp>
      <p:graphicFrame>
        <p:nvGraphicFramePr>
          <p:cNvPr id="321586" name="Object 50"/>
          <p:cNvGraphicFramePr>
            <a:graphicFrameLocks noChangeAspect="1"/>
          </p:cNvGraphicFramePr>
          <p:nvPr/>
        </p:nvGraphicFramePr>
        <p:xfrm>
          <a:off x="1403350" y="4189413"/>
          <a:ext cx="575627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96" name="Rovnice" r:id="rId5" imgW="2527200" imgH="393480" progId="Equation.3">
                  <p:embed/>
                </p:oleObj>
              </mc:Choice>
              <mc:Fallback>
                <p:oleObj name="Rovnice" r:id="rId5" imgW="2527200" imgH="39348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4189413"/>
                        <a:ext cx="5756275" cy="8953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1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1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1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1300" y="274638"/>
            <a:ext cx="8578850" cy="561975"/>
          </a:xfrm>
        </p:spPr>
        <p:txBody>
          <a:bodyPr/>
          <a:lstStyle/>
          <a:p>
            <a:r>
              <a:rPr lang="cs-CZ" altLang="cs-CZ" sz="28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Intenzita magnetického pole – příklady  </a:t>
            </a:r>
            <a:endParaRPr lang="cs-CZ" altLang="cs-CZ" sz="28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21539" name="Text Box 3"/>
          <p:cNvSpPr txBox="1">
            <a:spLocks noChangeArrowheads="1"/>
          </p:cNvSpPr>
          <p:nvPr/>
        </p:nvSpPr>
        <p:spPr bwMode="auto">
          <a:xfrm>
            <a:off x="107504" y="908720"/>
            <a:ext cx="8893175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0"/>
              </a:spcBef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57188" indent="-357188"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1. 	Dva vodiče vedou vedle sebe, jedním vodičem procházím proud 25A. Vypočítejte proud druhým vodičem, je-li ve vzdálenosti 5 cm intenzita magnetického pole 250 A/m.</a:t>
            </a:r>
          </a:p>
          <a:p>
            <a:pPr marL="357188" indent="-357188"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2.	Vypočítejte vzdálenost od vodiče, kterým prochází proud 3,7A, je-li intenzita magnetického pole v daném místě 700 mA/cm.</a:t>
            </a:r>
          </a:p>
          <a:p>
            <a:pPr marL="357188" indent="-357188"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3.	Vypočítejte požadovaný počet závitů cívky, jestliže v dutině cívky musí být magnetické pole 2580 A/m a cívkou prochází proud 850 mA. Délka cívky je 12 cm. Určete napětí zdroje, je-li odpor vinutí 300 ohmů. Jaký musí být průřez vodiče cívky, je-li dovolená proudová hustota </a:t>
            </a:r>
            <a:r>
              <a:rPr lang="cs-CZ" altLang="cs-CZ" sz="2000" b="1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2,5 A/mm</a:t>
            </a:r>
            <a:r>
              <a:rPr lang="cs-CZ" altLang="cs-CZ" sz="2000" b="1" baseline="3000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2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. </a:t>
            </a:r>
            <a:endParaRPr lang="cs-CZ" altLang="cs-CZ" sz="2000" b="1" dirty="0">
              <a:solidFill>
                <a:schemeClr val="bg2"/>
              </a:solidFill>
              <a:effectLst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8782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1300" y="274638"/>
            <a:ext cx="8578850" cy="706437"/>
          </a:xfrm>
        </p:spPr>
        <p:txBody>
          <a:bodyPr/>
          <a:lstStyle/>
          <a:p>
            <a:r>
              <a:rPr lang="cs-CZ" altLang="cs-CZ" sz="3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4. Magnetický indukční tok – </a:t>
            </a:r>
            <a:r>
              <a:rPr lang="en-US" altLang="cs-CZ" sz="3000" u="sng">
                <a:solidFill>
                  <a:schemeClr val="bg2"/>
                </a:solidFill>
                <a:effectLst/>
                <a:latin typeface="Comic Sans MS" panose="030F0702030302020204" pitchFamily="66" charset="0"/>
                <a:sym typeface="Symbol" panose="05050102010706020507" pitchFamily="18" charset="2"/>
              </a:rPr>
              <a:t></a:t>
            </a:r>
            <a:r>
              <a:rPr lang="cs-CZ" altLang="cs-CZ" sz="3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 (Wb – weber)</a:t>
            </a:r>
            <a:endParaRPr lang="cs-CZ" altLang="cs-CZ" sz="3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22563" name="Text Box 3"/>
          <p:cNvSpPr txBox="1">
            <a:spLocks noChangeArrowheads="1"/>
          </p:cNvSpPr>
          <p:nvPr/>
        </p:nvSpPr>
        <p:spPr bwMode="auto">
          <a:xfrm>
            <a:off x="250825" y="1125538"/>
            <a:ext cx="8713788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2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Počet indukčních čar je magnetický indukční tok (analogie s elektrickým proudem v proudovém poli). Magnetický indukční tok je skalár.</a:t>
            </a:r>
          </a:p>
        </p:txBody>
      </p:sp>
      <p:sp>
        <p:nvSpPr>
          <p:cNvPr id="322581" name="Text Box 21"/>
          <p:cNvSpPr txBox="1">
            <a:spLocks noChangeArrowheads="1"/>
          </p:cNvSpPr>
          <p:nvPr/>
        </p:nvSpPr>
        <p:spPr bwMode="auto">
          <a:xfrm>
            <a:off x="250825" y="3217863"/>
            <a:ext cx="864235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Magnetická indukce definuje plošnou hustotu indukčních čar. Magnetická indukce je vektor, který je kolmý na vztaženou plochu. </a:t>
            </a:r>
          </a:p>
        </p:txBody>
      </p:sp>
      <p:sp>
        <p:nvSpPr>
          <p:cNvPr id="322583" name="Rectangle 23"/>
          <p:cNvSpPr>
            <a:spLocks noRot="1" noChangeArrowheads="1"/>
          </p:cNvSpPr>
          <p:nvPr/>
        </p:nvSpPr>
        <p:spPr bwMode="auto">
          <a:xfrm>
            <a:off x="250825" y="2362200"/>
            <a:ext cx="857885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spcBef>
                <a:spcPct val="0"/>
              </a:spcBef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3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5. Magnetická indukce – B (T - tesla)</a:t>
            </a:r>
            <a:endParaRPr lang="cs-CZ" altLang="cs-CZ" sz="3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graphicFrame>
        <p:nvGraphicFramePr>
          <p:cNvPr id="322584" name="Object 24"/>
          <p:cNvGraphicFramePr>
            <a:graphicFrameLocks noGrp="1" noChangeAspect="1"/>
          </p:cNvGraphicFramePr>
          <p:nvPr>
            <p:ph idx="1"/>
          </p:nvPr>
        </p:nvGraphicFramePr>
        <p:xfrm>
          <a:off x="1714500" y="4005263"/>
          <a:ext cx="1322388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34" name="Rovnice" r:id="rId3" imgW="609480" imgH="393480" progId="Equation.3">
                  <p:embed/>
                </p:oleObj>
              </mc:Choice>
              <mc:Fallback>
                <p:oleObj name="Rovnice" r:id="rId3" imgW="609480" imgH="39348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4005263"/>
                        <a:ext cx="1322388" cy="8540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2616" name="Text Box 56"/>
          <p:cNvSpPr txBox="1">
            <a:spLocks noChangeArrowheads="1"/>
          </p:cNvSpPr>
          <p:nvPr/>
        </p:nvSpPr>
        <p:spPr bwMode="auto">
          <a:xfrm>
            <a:off x="8562975" y="4060825"/>
            <a:ext cx="257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rgbClr val="FF0000"/>
                </a:solidFill>
                <a:effectLst/>
              </a:rPr>
              <a:t>B</a:t>
            </a:r>
            <a:endParaRPr lang="cs-CZ" altLang="cs-CZ" sz="2000" b="1" baseline="-25000">
              <a:solidFill>
                <a:srgbClr val="FF0000"/>
              </a:solidFill>
              <a:effectLst/>
            </a:endParaRPr>
          </a:p>
        </p:txBody>
      </p:sp>
      <p:sp>
        <p:nvSpPr>
          <p:cNvPr id="322618" name="Text Box 58"/>
          <p:cNvSpPr txBox="1">
            <a:spLocks noChangeArrowheads="1"/>
          </p:cNvSpPr>
          <p:nvPr/>
        </p:nvSpPr>
        <p:spPr bwMode="auto">
          <a:xfrm>
            <a:off x="7493000" y="6364288"/>
            <a:ext cx="2047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</a:t>
            </a:r>
            <a:endParaRPr lang="cs-CZ" altLang="cs-CZ" sz="2000" b="1" baseline="-25000">
              <a:solidFill>
                <a:schemeClr val="bg2"/>
              </a:solidFill>
              <a:effectLst/>
              <a:sym typeface="Symbol" panose="05050102010706020507" pitchFamily="18" charset="2"/>
            </a:endParaRPr>
          </a:p>
        </p:txBody>
      </p:sp>
      <p:grpSp>
        <p:nvGrpSpPr>
          <p:cNvPr id="322623" name="Group 63"/>
          <p:cNvGrpSpPr>
            <a:grpSpLocks/>
          </p:cNvGrpSpPr>
          <p:nvPr/>
        </p:nvGrpSpPr>
        <p:grpSpPr bwMode="auto">
          <a:xfrm>
            <a:off x="6402388" y="4203700"/>
            <a:ext cx="2303462" cy="1944688"/>
            <a:chOff x="3580" y="2648"/>
            <a:chExt cx="1451" cy="1225"/>
          </a:xfrm>
        </p:grpSpPr>
        <p:grpSp>
          <p:nvGrpSpPr>
            <p:cNvPr id="322622" name="Group 62"/>
            <p:cNvGrpSpPr>
              <a:grpSpLocks/>
            </p:cNvGrpSpPr>
            <p:nvPr/>
          </p:nvGrpSpPr>
          <p:grpSpPr bwMode="auto">
            <a:xfrm>
              <a:off x="3580" y="2648"/>
              <a:ext cx="1451" cy="1225"/>
              <a:chOff x="3580" y="2648"/>
              <a:chExt cx="1451" cy="1225"/>
            </a:xfrm>
          </p:grpSpPr>
          <p:sp>
            <p:nvSpPr>
              <p:cNvPr id="322585" name="AutoShape 25"/>
              <p:cNvSpPr>
                <a:spLocks noChangeArrowheads="1"/>
              </p:cNvSpPr>
              <p:nvPr/>
            </p:nvSpPr>
            <p:spPr bwMode="auto">
              <a:xfrm>
                <a:off x="3580" y="2920"/>
                <a:ext cx="1451" cy="589"/>
              </a:xfrm>
              <a:prstGeom prst="parallelogram">
                <a:avLst>
                  <a:gd name="adj" fmla="val 61587"/>
                </a:avLst>
              </a:prstGeom>
              <a:solidFill>
                <a:srgbClr val="CCFFFF">
                  <a:alpha val="50000"/>
                </a:srgbClr>
              </a:solidFill>
              <a:ln w="12700" algn="ctr">
                <a:solidFill>
                  <a:schemeClr val="bg2"/>
                </a:solidFill>
                <a:miter lim="800000"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322615" name="Group 55"/>
              <p:cNvGrpSpPr>
                <a:grpSpLocks/>
              </p:cNvGrpSpPr>
              <p:nvPr/>
            </p:nvGrpSpPr>
            <p:grpSpPr bwMode="auto">
              <a:xfrm>
                <a:off x="3807" y="2648"/>
                <a:ext cx="998" cy="1225"/>
                <a:chOff x="1973" y="2931"/>
                <a:chExt cx="998" cy="1225"/>
              </a:xfrm>
            </p:grpSpPr>
            <p:grpSp>
              <p:nvGrpSpPr>
                <p:cNvPr id="322589" name="Group 29"/>
                <p:cNvGrpSpPr>
                  <a:grpSpLocks/>
                </p:cNvGrpSpPr>
                <p:nvPr/>
              </p:nvGrpSpPr>
              <p:grpSpPr bwMode="auto">
                <a:xfrm>
                  <a:off x="1973" y="2931"/>
                  <a:ext cx="0" cy="1225"/>
                  <a:chOff x="1973" y="2931"/>
                  <a:chExt cx="0" cy="1225"/>
                </a:xfrm>
              </p:grpSpPr>
              <p:sp>
                <p:nvSpPr>
                  <p:cNvPr id="322586" name="Line 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3793"/>
                    <a:ext cx="0" cy="363"/>
                  </a:xfrm>
                  <a:prstGeom prst="line">
                    <a:avLst/>
                  </a:prstGeom>
                  <a:noFill/>
                  <a:ln w="25400">
                    <a:solidFill>
                      <a:schemeClr val="bg2"/>
                    </a:solidFill>
                    <a:round/>
                    <a:headEnd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322587" name="Line 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3" y="2931"/>
                    <a:ext cx="0" cy="681"/>
                  </a:xfrm>
                  <a:prstGeom prst="line">
                    <a:avLst/>
                  </a:prstGeom>
                  <a:noFill/>
                  <a:ln w="25400">
                    <a:solidFill>
                      <a:schemeClr val="bg2"/>
                    </a:solidFill>
                    <a:round/>
                    <a:headEnd/>
                    <a:tailEnd type="arrow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322588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1973" y="3612"/>
                    <a:ext cx="0" cy="181"/>
                  </a:xfrm>
                  <a:prstGeom prst="line">
                    <a:avLst/>
                  </a:prstGeom>
                  <a:noFill/>
                  <a:ln w="25400">
                    <a:solidFill>
                      <a:schemeClr val="bg2"/>
                    </a:solidFill>
                    <a:prstDash val="dash"/>
                    <a:round/>
                    <a:headEnd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322606" name="Group 46"/>
                <p:cNvGrpSpPr>
                  <a:grpSpLocks/>
                </p:cNvGrpSpPr>
                <p:nvPr/>
              </p:nvGrpSpPr>
              <p:grpSpPr bwMode="auto">
                <a:xfrm>
                  <a:off x="2200" y="2932"/>
                  <a:ext cx="0" cy="1224"/>
                  <a:chOff x="2200" y="2932"/>
                  <a:chExt cx="0" cy="1224"/>
                </a:xfrm>
              </p:grpSpPr>
              <p:sp>
                <p:nvSpPr>
                  <p:cNvPr id="322591" name="Line 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0" y="3793"/>
                    <a:ext cx="0" cy="363"/>
                  </a:xfrm>
                  <a:prstGeom prst="line">
                    <a:avLst/>
                  </a:prstGeom>
                  <a:noFill/>
                  <a:ln w="25400">
                    <a:solidFill>
                      <a:schemeClr val="bg2"/>
                    </a:solidFill>
                    <a:round/>
                    <a:headEnd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322592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0" y="2932"/>
                    <a:ext cx="0" cy="453"/>
                  </a:xfrm>
                  <a:prstGeom prst="line">
                    <a:avLst/>
                  </a:prstGeom>
                  <a:noFill/>
                  <a:ln w="25400">
                    <a:solidFill>
                      <a:schemeClr val="bg2"/>
                    </a:solidFill>
                    <a:round/>
                    <a:headEnd/>
                    <a:tailEnd type="arrow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322593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200" y="3385"/>
                    <a:ext cx="0" cy="408"/>
                  </a:xfrm>
                  <a:prstGeom prst="line">
                    <a:avLst/>
                  </a:prstGeom>
                  <a:noFill/>
                  <a:ln w="25400">
                    <a:solidFill>
                      <a:schemeClr val="bg2"/>
                    </a:solidFill>
                    <a:prstDash val="dash"/>
                    <a:round/>
                    <a:headEnd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322607" name="Group 47"/>
                <p:cNvGrpSpPr>
                  <a:grpSpLocks/>
                </p:cNvGrpSpPr>
                <p:nvPr/>
              </p:nvGrpSpPr>
              <p:grpSpPr bwMode="auto">
                <a:xfrm>
                  <a:off x="2381" y="2931"/>
                  <a:ext cx="0" cy="1225"/>
                  <a:chOff x="2381" y="2931"/>
                  <a:chExt cx="0" cy="1225"/>
                </a:xfrm>
              </p:grpSpPr>
              <p:sp>
                <p:nvSpPr>
                  <p:cNvPr id="322595" name="Line 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81" y="3793"/>
                    <a:ext cx="0" cy="363"/>
                  </a:xfrm>
                  <a:prstGeom prst="line">
                    <a:avLst/>
                  </a:prstGeom>
                  <a:noFill/>
                  <a:ln w="25400">
                    <a:solidFill>
                      <a:schemeClr val="bg2"/>
                    </a:solidFill>
                    <a:round/>
                    <a:headEnd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322596" name="Line 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81" y="2931"/>
                    <a:ext cx="0" cy="59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2"/>
                    </a:solidFill>
                    <a:round/>
                    <a:headEnd/>
                    <a:tailEnd type="arrow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322597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2381" y="3521"/>
                    <a:ext cx="0" cy="272"/>
                  </a:xfrm>
                  <a:prstGeom prst="line">
                    <a:avLst/>
                  </a:prstGeom>
                  <a:noFill/>
                  <a:ln w="25400">
                    <a:solidFill>
                      <a:schemeClr val="bg2"/>
                    </a:solidFill>
                    <a:prstDash val="dash"/>
                    <a:round/>
                    <a:headEnd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322608" name="Group 48"/>
                <p:cNvGrpSpPr>
                  <a:grpSpLocks/>
                </p:cNvGrpSpPr>
                <p:nvPr/>
              </p:nvGrpSpPr>
              <p:grpSpPr bwMode="auto">
                <a:xfrm>
                  <a:off x="2562" y="2931"/>
                  <a:ext cx="0" cy="1225"/>
                  <a:chOff x="2562" y="2931"/>
                  <a:chExt cx="0" cy="1225"/>
                </a:xfrm>
              </p:grpSpPr>
              <p:sp>
                <p:nvSpPr>
                  <p:cNvPr id="322599" name="Line 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62" y="3793"/>
                    <a:ext cx="0" cy="363"/>
                  </a:xfrm>
                  <a:prstGeom prst="line">
                    <a:avLst/>
                  </a:prstGeom>
                  <a:noFill/>
                  <a:ln w="25400">
                    <a:solidFill>
                      <a:schemeClr val="bg2"/>
                    </a:solidFill>
                    <a:round/>
                    <a:headEnd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322600" name="Line 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62" y="2931"/>
                    <a:ext cx="0" cy="363"/>
                  </a:xfrm>
                  <a:prstGeom prst="line">
                    <a:avLst/>
                  </a:prstGeom>
                  <a:noFill/>
                  <a:ln w="25400">
                    <a:solidFill>
                      <a:schemeClr val="bg2"/>
                    </a:solidFill>
                    <a:round/>
                    <a:headEnd/>
                    <a:tailEnd type="arrow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322601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3294"/>
                    <a:ext cx="0" cy="499"/>
                  </a:xfrm>
                  <a:prstGeom prst="line">
                    <a:avLst/>
                  </a:prstGeom>
                  <a:noFill/>
                  <a:ln w="25400">
                    <a:solidFill>
                      <a:schemeClr val="bg2"/>
                    </a:solidFill>
                    <a:prstDash val="dash"/>
                    <a:round/>
                    <a:headEnd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322609" name="Group 49"/>
                <p:cNvGrpSpPr>
                  <a:grpSpLocks/>
                </p:cNvGrpSpPr>
                <p:nvPr/>
              </p:nvGrpSpPr>
              <p:grpSpPr bwMode="auto">
                <a:xfrm>
                  <a:off x="2744" y="2931"/>
                  <a:ext cx="0" cy="1225"/>
                  <a:chOff x="2744" y="2931"/>
                  <a:chExt cx="0" cy="1225"/>
                </a:xfrm>
              </p:grpSpPr>
              <p:sp>
                <p:nvSpPr>
                  <p:cNvPr id="322603" name="Line 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44" y="3793"/>
                    <a:ext cx="0" cy="363"/>
                  </a:xfrm>
                  <a:prstGeom prst="line">
                    <a:avLst/>
                  </a:prstGeom>
                  <a:noFill/>
                  <a:ln w="25400">
                    <a:solidFill>
                      <a:schemeClr val="bg2"/>
                    </a:solidFill>
                    <a:round/>
                    <a:headEnd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322604" name="Line 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44" y="2931"/>
                    <a:ext cx="0" cy="454"/>
                  </a:xfrm>
                  <a:prstGeom prst="line">
                    <a:avLst/>
                  </a:prstGeom>
                  <a:noFill/>
                  <a:ln w="25400">
                    <a:solidFill>
                      <a:schemeClr val="bg2"/>
                    </a:solidFill>
                    <a:round/>
                    <a:headEnd/>
                    <a:tailEnd type="arrow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322605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2744" y="3385"/>
                    <a:ext cx="0" cy="408"/>
                  </a:xfrm>
                  <a:prstGeom prst="line">
                    <a:avLst/>
                  </a:prstGeom>
                  <a:noFill/>
                  <a:ln w="25400">
                    <a:solidFill>
                      <a:schemeClr val="bg2"/>
                    </a:solidFill>
                    <a:prstDash val="dash"/>
                    <a:round/>
                    <a:headEnd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322614" name="Group 54"/>
                <p:cNvGrpSpPr>
                  <a:grpSpLocks/>
                </p:cNvGrpSpPr>
                <p:nvPr/>
              </p:nvGrpSpPr>
              <p:grpSpPr bwMode="auto">
                <a:xfrm>
                  <a:off x="2971" y="2931"/>
                  <a:ext cx="0" cy="1225"/>
                  <a:chOff x="2971" y="2931"/>
                  <a:chExt cx="0" cy="1225"/>
                </a:xfrm>
              </p:grpSpPr>
              <p:sp>
                <p:nvSpPr>
                  <p:cNvPr id="322611" name="Line 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71" y="3566"/>
                    <a:ext cx="0" cy="59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2"/>
                    </a:solidFill>
                    <a:round/>
                    <a:headEnd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322612" name="Line 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71" y="2931"/>
                    <a:ext cx="0" cy="318"/>
                  </a:xfrm>
                  <a:prstGeom prst="line">
                    <a:avLst/>
                  </a:prstGeom>
                  <a:noFill/>
                  <a:ln w="25400">
                    <a:solidFill>
                      <a:schemeClr val="bg2"/>
                    </a:solidFill>
                    <a:round/>
                    <a:headEnd/>
                    <a:tailEnd type="arrow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322613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2971" y="3249"/>
                    <a:ext cx="0" cy="317"/>
                  </a:xfrm>
                  <a:prstGeom prst="line">
                    <a:avLst/>
                  </a:prstGeom>
                  <a:noFill/>
                  <a:ln w="25400">
                    <a:solidFill>
                      <a:schemeClr val="bg2"/>
                    </a:solidFill>
                    <a:prstDash val="dash"/>
                    <a:round/>
                    <a:headEnd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</p:grpSp>
        </p:grpSp>
        <p:sp>
          <p:nvSpPr>
            <p:cNvPr id="322619" name="Text Box 59"/>
            <p:cNvSpPr txBox="1">
              <a:spLocks noChangeArrowheads="1"/>
            </p:cNvSpPr>
            <p:nvPr/>
          </p:nvSpPr>
          <p:spPr bwMode="auto">
            <a:xfrm>
              <a:off x="3903" y="2920"/>
              <a:ext cx="131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</a:rPr>
                <a:t>S</a:t>
              </a:r>
              <a:endParaRPr lang="cs-CZ" altLang="cs-CZ" sz="1600" b="1" baseline="-25000">
                <a:solidFill>
                  <a:schemeClr val="bg2"/>
                </a:solidFill>
                <a:effectLst/>
              </a:endParaRPr>
            </a:p>
          </p:txBody>
        </p:sp>
      </p:grpSp>
      <p:sp>
        <p:nvSpPr>
          <p:cNvPr id="322620" name="AutoShape 60"/>
          <p:cNvSpPr>
            <a:spLocks/>
          </p:cNvSpPr>
          <p:nvPr/>
        </p:nvSpPr>
        <p:spPr bwMode="auto">
          <a:xfrm rot="16200000">
            <a:off x="7408862" y="5429251"/>
            <a:ext cx="288925" cy="1727200"/>
          </a:xfrm>
          <a:prstGeom prst="leftBrace">
            <a:avLst>
              <a:gd name="adj1" fmla="val 49817"/>
              <a:gd name="adj2" fmla="val 50000"/>
            </a:avLst>
          </a:prstGeom>
          <a:noFill/>
          <a:ln w="12700">
            <a:solidFill>
              <a:schemeClr val="bg2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22621" name="Line 61"/>
          <p:cNvSpPr>
            <a:spLocks noChangeShapeType="1"/>
          </p:cNvSpPr>
          <p:nvPr/>
        </p:nvSpPr>
        <p:spPr bwMode="auto">
          <a:xfrm flipV="1">
            <a:off x="8489950" y="4275138"/>
            <a:ext cx="0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2624" name="Text Box 64"/>
          <p:cNvSpPr txBox="1">
            <a:spLocks noChangeArrowheads="1"/>
          </p:cNvSpPr>
          <p:nvPr/>
        </p:nvSpPr>
        <p:spPr bwMode="auto">
          <a:xfrm>
            <a:off x="107950" y="4941888"/>
            <a:ext cx="59769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Příklad: Vypočítejte magnetický indukční tok, který prochází plochou  3x4 cm, jeli magnetická indukce 300mT.</a:t>
            </a:r>
          </a:p>
        </p:txBody>
      </p:sp>
      <p:graphicFrame>
        <p:nvGraphicFramePr>
          <p:cNvPr id="322625" name="Object 65"/>
          <p:cNvGraphicFramePr>
            <a:graphicFrameLocks noChangeAspect="1"/>
          </p:cNvGraphicFramePr>
          <p:nvPr/>
        </p:nvGraphicFramePr>
        <p:xfrm>
          <a:off x="755650" y="5986463"/>
          <a:ext cx="490061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35" name="Rovnice" r:id="rId5" imgW="2831760" imgH="393480" progId="Equation.3">
                  <p:embed/>
                </p:oleObj>
              </mc:Choice>
              <mc:Fallback>
                <p:oleObj name="Rovnice" r:id="rId5" imgW="2831760" imgH="393480" progId="Equation.3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986463"/>
                        <a:ext cx="4900613" cy="6826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2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2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2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2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2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22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2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2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2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2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2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22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2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2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22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22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2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2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2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2" grpId="0"/>
      <p:bldP spid="322583" grpId="0"/>
      <p:bldP spid="322616" grpId="0"/>
      <p:bldP spid="322618" grpId="0"/>
      <p:bldP spid="322620" grpId="0" animBg="1"/>
      <p:bldP spid="3226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274638"/>
            <a:ext cx="8569325" cy="993775"/>
          </a:xfrm>
        </p:spPr>
        <p:txBody>
          <a:bodyPr/>
          <a:lstStyle/>
          <a:p>
            <a:r>
              <a:rPr lang="cs-CZ" altLang="cs-CZ" sz="3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6. Magnetické vlastnosti látek </a:t>
            </a:r>
            <a:br>
              <a:rPr lang="cs-CZ" altLang="cs-CZ" sz="3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</a:br>
            <a:r>
              <a:rPr lang="cs-CZ" altLang="cs-CZ" sz="3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– permeabilita </a:t>
            </a:r>
            <a:r>
              <a:rPr lang="cs-CZ" altLang="cs-CZ" sz="3000" u="sng">
                <a:solidFill>
                  <a:schemeClr val="bg2"/>
                </a:solidFill>
                <a:effectLst/>
                <a:latin typeface="Comic Sans MS" panose="030F0702030302020204" pitchFamily="66" charset="0"/>
                <a:sym typeface="Symbol" panose="05050102010706020507" pitchFamily="18" charset="2"/>
              </a:rPr>
              <a:t></a:t>
            </a:r>
            <a:r>
              <a:rPr lang="cs-CZ" altLang="cs-CZ" sz="3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 (H/m) … (H – henri)</a:t>
            </a:r>
            <a:endParaRPr lang="cs-CZ" altLang="cs-CZ" sz="3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23588" name="Text Box 4"/>
          <p:cNvSpPr txBox="1">
            <a:spLocks noChangeArrowheads="1"/>
          </p:cNvSpPr>
          <p:nvPr/>
        </p:nvSpPr>
        <p:spPr bwMode="auto">
          <a:xfrm>
            <a:off x="323850" y="1268413"/>
            <a:ext cx="8569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Veličiny, které definují magnetické pole v daném místě, jsou intenzita magnetického pole - H (A/m) a magnetická indukce B (T).  </a:t>
            </a:r>
          </a:p>
        </p:txBody>
      </p:sp>
      <p:graphicFrame>
        <p:nvGraphicFramePr>
          <p:cNvPr id="323590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663575" y="4029075"/>
          <a:ext cx="157321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791" name="Rovnice" r:id="rId3" imgW="647640" imgH="203040" progId="Equation.3">
                  <p:embed/>
                </p:oleObj>
              </mc:Choice>
              <mc:Fallback>
                <p:oleObj name="Rovnice" r:id="rId3" imgW="64764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4029075"/>
                        <a:ext cx="1573213" cy="4921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3624" name="Text Box 40"/>
          <p:cNvSpPr txBox="1">
            <a:spLocks noChangeArrowheads="1"/>
          </p:cNvSpPr>
          <p:nvPr/>
        </p:nvSpPr>
        <p:spPr bwMode="auto">
          <a:xfrm>
            <a:off x="250825" y="4652963"/>
            <a:ext cx="8713788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Permeabilita má charakter měrné magnetické vodivosti a vyjadřuje magnetické vlastnosti prostředí, kterým prochází magnetický indukční tok.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Podobně jako u elektrostatického statického pole je základním prostředím vakuum – </a:t>
            </a:r>
            <a:r>
              <a:rPr lang="cs-CZ" altLang="cs-CZ" sz="2000" b="1" u="sng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permeabilita vakua </a:t>
            </a:r>
            <a:r>
              <a:rPr lang="cs-CZ" altLang="cs-CZ" sz="2000" b="1" u="sng" baseline="-2500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0</a:t>
            </a:r>
            <a:r>
              <a:rPr lang="cs-CZ" altLang="cs-CZ" sz="2000" b="1" u="sng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= 4**10</a:t>
            </a:r>
            <a:r>
              <a:rPr lang="cs-CZ" altLang="cs-CZ" sz="2000" b="1" u="sng" baseline="3000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-7</a:t>
            </a:r>
            <a:r>
              <a:rPr lang="cs-CZ" altLang="cs-CZ" sz="2000" b="1" u="sng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(H/m)</a:t>
            </a: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, vlastnosti ostatních látek se definují pomocí </a:t>
            </a:r>
            <a:r>
              <a:rPr lang="cs-CZ" altLang="cs-CZ" sz="2000" b="1" u="sng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relativní permeabilita </a:t>
            </a:r>
            <a:r>
              <a:rPr lang="cs-CZ" altLang="cs-CZ" sz="2000" b="1" u="sng" baseline="-2500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r</a:t>
            </a:r>
            <a:r>
              <a:rPr lang="cs-CZ" altLang="cs-CZ" sz="2000" b="1" u="sng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(-)</a:t>
            </a: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. </a:t>
            </a:r>
          </a:p>
        </p:txBody>
      </p:sp>
      <p:sp>
        <p:nvSpPr>
          <p:cNvPr id="323626" name="Text Box 42"/>
          <p:cNvSpPr txBox="1">
            <a:spLocks noChangeArrowheads="1"/>
          </p:cNvSpPr>
          <p:nvPr/>
        </p:nvSpPr>
        <p:spPr bwMode="auto">
          <a:xfrm>
            <a:off x="323850" y="1989138"/>
            <a:ext cx="8569325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Magnetické pole lze vytvořit (vybudit) v každé látce, intenzita magnetického pole je na prostředí nezávislá.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Velikost magnetické indukce je ovlivněna prostředím  na prostředí závisí i magnetický indukční tok.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100" b="1" u="sng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Vliv prostředí definuje magnetická permeabilita prostředí </a:t>
            </a:r>
            <a:r>
              <a:rPr lang="cs-CZ" altLang="cs-CZ" sz="21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-  (H/m)</a:t>
            </a:r>
            <a:r>
              <a:rPr lang="cs-CZ" altLang="cs-CZ" sz="2100" b="1" u="sng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</a:t>
            </a:r>
          </a:p>
        </p:txBody>
      </p:sp>
      <p:graphicFrame>
        <p:nvGraphicFramePr>
          <p:cNvPr id="323627" name="Object 43"/>
          <p:cNvGraphicFramePr>
            <a:graphicFrameLocks noChangeAspect="1"/>
          </p:cNvGraphicFramePr>
          <p:nvPr/>
        </p:nvGraphicFramePr>
        <p:xfrm>
          <a:off x="2752725" y="3995738"/>
          <a:ext cx="172720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792" name="Rovnice" r:id="rId5" imgW="711000" imgH="228600" progId="Equation.3">
                  <p:embed/>
                </p:oleObj>
              </mc:Choice>
              <mc:Fallback>
                <p:oleObj name="Rovnice" r:id="rId5" imgW="711000" imgH="22860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2725" y="3995738"/>
                        <a:ext cx="1727200" cy="5540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3628" name="Object 44"/>
          <p:cNvGraphicFramePr>
            <a:graphicFrameLocks noChangeAspect="1"/>
          </p:cNvGraphicFramePr>
          <p:nvPr/>
        </p:nvGraphicFramePr>
        <p:xfrm>
          <a:off x="5056188" y="3994150"/>
          <a:ext cx="3548062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793" name="Rovnice" r:id="rId7" imgW="1460160" imgH="228600" progId="Equation.3">
                  <p:embed/>
                </p:oleObj>
              </mc:Choice>
              <mc:Fallback>
                <p:oleObj name="Rovnice" r:id="rId7" imgW="1460160" imgH="22860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6188" y="3994150"/>
                        <a:ext cx="3548062" cy="5556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3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3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3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3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3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36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3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3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3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3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3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3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03575" y="260350"/>
            <a:ext cx="3168650" cy="865188"/>
          </a:xfrm>
        </p:spPr>
        <p:txBody>
          <a:bodyPr/>
          <a:lstStyle/>
          <a:p>
            <a:r>
              <a:rPr lang="cs-CZ" altLang="cs-CZ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Úvod</a:t>
            </a:r>
            <a:endParaRPr lang="cs-CZ" altLang="cs-CZ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179388" y="1144588"/>
            <a:ext cx="87852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1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Magnetické pole vzniká při pohybu elektrických nábojů</a:t>
            </a:r>
          </a:p>
        </p:txBody>
      </p:sp>
      <p:sp>
        <p:nvSpPr>
          <p:cNvPr id="90128" name="Text Box 16"/>
          <p:cNvSpPr txBox="1">
            <a:spLocks noChangeArrowheads="1"/>
          </p:cNvSpPr>
          <p:nvPr/>
        </p:nvSpPr>
        <p:spPr bwMode="auto">
          <a:xfrm>
            <a:off x="179388" y="1844675"/>
            <a:ext cx="8713787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4013" indent="-35401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u="sng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Vznik magnetického pole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: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1.	</a:t>
            </a:r>
            <a:r>
              <a:rPr lang="cs-CZ" altLang="cs-CZ" sz="2000" b="1" u="sng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Stálý (trvalý, permanentní) magnet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	Některé rudy (magnetovec) přitahují železné piliny  mají silové účinky. </a:t>
            </a:r>
            <a:r>
              <a:rPr lang="cs-CZ" altLang="cs-CZ" sz="18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Byly </a:t>
            </a:r>
            <a:r>
              <a:rPr lang="cs-CZ" altLang="cs-CZ" sz="18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definovány dva základní magnetické póly – severní a jižní. V okolí těchto látek je stálé (stacionární) magnetické </a:t>
            </a:r>
            <a:r>
              <a:rPr lang="cs-CZ" altLang="cs-CZ" sz="18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pole. Stejných účinků lze dosáhnout u některých slitin a vzácných zemin po jejich zmagnetování.</a:t>
            </a:r>
            <a:endParaRPr lang="cs-CZ" altLang="cs-CZ" sz="1800" b="1" dirty="0">
              <a:solidFill>
                <a:schemeClr val="bg2"/>
              </a:solidFill>
              <a:effectLst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2.	</a:t>
            </a:r>
            <a:r>
              <a:rPr lang="cs-CZ" altLang="cs-CZ" sz="2000" b="1" u="sng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Magnet vybuzený elektrickým polem (elektromagnet)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	Jestliže vodičem prochází proud, vzniká v jeho okolí magnetické pole. Vlastnosti magnetického pole jsou dány proudem, který vodičem prochází.</a:t>
            </a:r>
          </a:p>
        </p:txBody>
      </p:sp>
      <p:pic>
        <p:nvPicPr>
          <p:cNvPr id="90143" name="Picture 31" descr="MC900339748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15888"/>
            <a:ext cx="1658937" cy="162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0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0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0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0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0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0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  <p:bldP spid="901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1300" y="130175"/>
            <a:ext cx="8578850" cy="706438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Permeabilita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25638" name="Text Box 6"/>
          <p:cNvSpPr txBox="1">
            <a:spLocks noChangeArrowheads="1"/>
          </p:cNvSpPr>
          <p:nvPr/>
        </p:nvSpPr>
        <p:spPr bwMode="auto">
          <a:xfrm>
            <a:off x="179388" y="981075"/>
            <a:ext cx="8569325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2438" indent="-452438" algn="l">
              <a:spcBef>
                <a:spcPct val="0"/>
              </a:spcBef>
              <a:tabLst>
                <a:tab pos="628650" algn="l"/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tabLst>
                <a:tab pos="628650" algn="l"/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tabLst>
                <a:tab pos="628650" algn="l"/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tabLst>
                <a:tab pos="628650" algn="l"/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tabLst>
                <a:tab pos="628650" algn="l"/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Permeabilita definuje, jak se daná látka chová v magnetickém poli. </a:t>
            </a:r>
          </a:p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000" b="1" u="sng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Základní rozdělení látek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:</a:t>
            </a:r>
          </a:p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1.	</a:t>
            </a:r>
            <a:r>
              <a:rPr lang="cs-CZ" altLang="cs-CZ" sz="2000" b="1" u="sng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Látky diamagnetické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	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r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</a:t>
            </a:r>
            <a:r>
              <a:rPr lang="en-US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&lt;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1 a zároveň 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r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</a:t>
            </a:r>
            <a:r>
              <a:rPr lang="en-US" altLang="cs-CZ" sz="2000" b="1" dirty="0">
                <a:solidFill>
                  <a:schemeClr val="bg2"/>
                </a:solidFill>
                <a:effectLst/>
                <a:cs typeface="Arial" panose="020B0604020202020204" pitchFamily="34" charset="0"/>
                <a:sym typeface="Symbol" panose="05050102010706020507" pitchFamily="18" charset="2"/>
              </a:rPr>
              <a:t>→</a:t>
            </a:r>
            <a:r>
              <a:rPr lang="cs-CZ" altLang="cs-CZ" sz="2000" b="1" dirty="0">
                <a:solidFill>
                  <a:schemeClr val="bg2"/>
                </a:solidFill>
                <a:effectLst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1 (měď, zlato, voda)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	Látky mírně zeslabují magnetické pole a jsou z magnetického pole vytlačovány.</a:t>
            </a:r>
          </a:p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2.	</a:t>
            </a:r>
            <a:r>
              <a:rPr lang="cs-CZ" altLang="cs-CZ" sz="2000" b="1" u="sng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Látky paramagnetické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	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r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</a:t>
            </a:r>
            <a:r>
              <a:rPr lang="en-US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&gt; 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1 a zároveň 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r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</a:t>
            </a:r>
            <a:r>
              <a:rPr lang="en-US" altLang="cs-CZ" sz="2000" b="1" dirty="0">
                <a:solidFill>
                  <a:schemeClr val="bg2"/>
                </a:solidFill>
                <a:effectLst/>
                <a:cs typeface="Arial" panose="020B0604020202020204" pitchFamily="34" charset="0"/>
                <a:sym typeface="Symbol" panose="05050102010706020507" pitchFamily="18" charset="2"/>
              </a:rPr>
              <a:t>→</a:t>
            </a:r>
            <a:r>
              <a:rPr lang="cs-CZ" altLang="cs-CZ" sz="2000" b="1" dirty="0">
                <a:solidFill>
                  <a:schemeClr val="bg2"/>
                </a:solidFill>
                <a:effectLst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1 (hliník, mangan)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	Látky mírně zesilují</a:t>
            </a:r>
            <a:r>
              <a:rPr lang="en-US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magnetické pole a jsou do magnetického pole vtahovány.</a:t>
            </a:r>
          </a:p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3.	</a:t>
            </a:r>
            <a:r>
              <a:rPr lang="cs-CZ" altLang="cs-CZ" sz="2000" b="1" u="sng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Látky feromagnetické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 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r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</a:t>
            </a:r>
            <a:r>
              <a:rPr lang="en-US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&gt;&gt;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1 (železo, nikl, kobalt, vybrané slitiny)</a:t>
            </a:r>
          </a:p>
          <a:p>
            <a:pPr>
              <a:buClrTx/>
              <a:buSzTx/>
              <a:buFontTx/>
              <a:buNone/>
            </a:pPr>
            <a:r>
              <a:rPr lang="en-US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	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Látky silně zesilují</a:t>
            </a:r>
            <a:r>
              <a:rPr lang="en-US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magnetické pole a jsou do magnetického pole vtahovány. 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	Tyto látky mají zásadní význam pro magnetické obvody – </a:t>
            </a:r>
            <a:r>
              <a:rPr lang="cs-CZ" altLang="cs-CZ" sz="2000" b="1" u="sng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látkami prochází velmi dobře indukční čáry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. 	</a:t>
            </a:r>
          </a:p>
        </p:txBody>
      </p:sp>
      <p:pic>
        <p:nvPicPr>
          <p:cNvPr id="325646" name="Picture 14" descr="220px-E_c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5084763"/>
            <a:ext cx="209550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651" name="Picture 19" descr="MC900437797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5373688"/>
            <a:ext cx="1422400" cy="127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5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5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5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5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56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56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56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56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56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5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5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5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5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5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1300" y="130175"/>
            <a:ext cx="8578850" cy="706438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Relativní permeabilita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27683" name="Text Box 3"/>
          <p:cNvSpPr txBox="1">
            <a:spLocks noChangeArrowheads="1"/>
          </p:cNvSpPr>
          <p:nvPr/>
        </p:nvSpPr>
        <p:spPr bwMode="auto">
          <a:xfrm>
            <a:off x="179388" y="981075"/>
            <a:ext cx="85693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tabLst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tabLst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tabLst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tabLst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tabLst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tabLst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tabLst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tabLst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Rozdíl mezi relativní permeabilitou vzduchu a feromagnetické látky není tak výrazný jako u vodičů v proudovém poli. Proto se část indukčních čar může uzavírat mimo magnetický obvod - </a:t>
            </a:r>
            <a:r>
              <a:rPr lang="cs-CZ" altLang="cs-CZ" sz="2000" b="1" u="sng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rozptylový indukční rok</a:t>
            </a: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.</a:t>
            </a:r>
          </a:p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Na rozdíl od měrné vodivosti (proudový obvod) a relativní permitivity (elektrický obvod) </a:t>
            </a:r>
            <a:r>
              <a:rPr lang="cs-CZ" altLang="cs-CZ" sz="2000" b="1" u="sng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není relativní permeabilita konstantní, je dána intenzitou magnetického pole</a:t>
            </a:r>
            <a:endParaRPr lang="cs-CZ" altLang="cs-CZ" sz="2000" b="1">
              <a:solidFill>
                <a:schemeClr val="bg2"/>
              </a:solidFill>
              <a:effectLst/>
              <a:sym typeface="Symbol" panose="05050102010706020507" pitchFamily="18" charset="2"/>
            </a:endParaRPr>
          </a:p>
        </p:txBody>
      </p:sp>
      <p:graphicFrame>
        <p:nvGraphicFramePr>
          <p:cNvPr id="327860" name="Group 180"/>
          <p:cNvGraphicFramePr>
            <a:graphicFrameLocks noGrp="1"/>
          </p:cNvGraphicFramePr>
          <p:nvPr/>
        </p:nvGraphicFramePr>
        <p:xfrm>
          <a:off x="4859338" y="3141663"/>
          <a:ext cx="3887787" cy="3463200"/>
        </p:xfrm>
        <a:graphic>
          <a:graphicData uri="http://schemas.openxmlformats.org/drawingml/2006/table">
            <a:tbl>
              <a:tblPr/>
              <a:tblGrid>
                <a:gridCol w="189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9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138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Materiál 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μr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138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Kobalt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80 - 200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Permalloy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50 000 - 140 000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138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Železo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300 - 10 000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Kapalný kyslík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1,003 620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138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Platina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1,000 264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138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Hliník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1,000 023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Plynný kyslík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1,000 001 86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138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Voda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0,999 991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138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Měď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0,999 990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7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1300" y="130175"/>
            <a:ext cx="8578850" cy="706438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Magnetizační charakteristika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28707" name="Text Box 3"/>
          <p:cNvSpPr txBox="1">
            <a:spLocks noChangeArrowheads="1"/>
          </p:cNvSpPr>
          <p:nvPr/>
        </p:nvSpPr>
        <p:spPr bwMode="auto">
          <a:xfrm>
            <a:off x="179388" y="981075"/>
            <a:ext cx="8569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tabLst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tabLst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tabLst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tabLst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tabLst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tabLst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tabLst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tabLst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Udává změnu magnetické indukce B (T) na intenzitě magnetického pole H (A/m)</a:t>
            </a:r>
          </a:p>
        </p:txBody>
      </p:sp>
      <p:pic>
        <p:nvPicPr>
          <p:cNvPr id="328743" name="Picture 39" descr="350px-Permeability_by_Zureks_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484313"/>
            <a:ext cx="4762500" cy="367347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28744" name="Text Box 40"/>
          <p:cNvSpPr txBox="1">
            <a:spLocks noChangeArrowheads="1"/>
          </p:cNvSpPr>
          <p:nvPr/>
        </p:nvSpPr>
        <p:spPr bwMode="auto">
          <a:xfrm>
            <a:off x="179388" y="5300663"/>
            <a:ext cx="85693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tabLst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tabLst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tabLst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tabLst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tabLst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tabLst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tabLst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tabLst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U látek diamagnetických a paramagnetických je charakteristika přibližně lineární a blízká charakteristice vakua (vzduchu).</a:t>
            </a:r>
          </a:p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U látek feromagnetických je nelineární, nelze ji matematicky vyjádřit a pro danou látku je určena výrobcem.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8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8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8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8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87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201613"/>
            <a:ext cx="8569325" cy="923925"/>
          </a:xfrm>
        </p:spPr>
        <p:txBody>
          <a:bodyPr/>
          <a:lstStyle/>
          <a:p>
            <a:r>
              <a:rPr lang="cs-CZ" altLang="cs-CZ" sz="28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Magnetizační charakteristika </a:t>
            </a:r>
            <a:br>
              <a:rPr lang="cs-CZ" altLang="cs-CZ" sz="28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</a:br>
            <a:r>
              <a:rPr lang="cs-CZ" altLang="cs-CZ" sz="28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křivka prvotní magnetizace</a:t>
            </a:r>
            <a:endParaRPr lang="cs-CZ" altLang="cs-CZ" sz="28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29733" name="Text Box 5"/>
          <p:cNvSpPr txBox="1">
            <a:spLocks noChangeArrowheads="1"/>
          </p:cNvSpPr>
          <p:nvPr/>
        </p:nvSpPr>
        <p:spPr bwMode="auto">
          <a:xfrm>
            <a:off x="179388" y="4581525"/>
            <a:ext cx="8569325" cy="22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92175" indent="-892175" algn="l">
              <a:spcBef>
                <a:spcPct val="0"/>
              </a:spcBef>
              <a:tabLst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tabLst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tabLst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tabLst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tabLst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tabLst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tabLst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tabLst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tabLst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Předpoklad – feromagnetická látka je dokonale odmagnetována.</a:t>
            </a:r>
          </a:p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0 – 1	postupný nárůst indukce, indukce je malá, bez významu</a:t>
            </a:r>
          </a:p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1 – 2	s rostoucí intenzitou se magnetické dipóly natáčejí do směru pole, velká strmost nárůstu indukce, křivka je téměř lineární </a:t>
            </a:r>
          </a:p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2 – 3	většina magnetických dipólů je již natočena, s rostoucí intenzitou strmost nárůstu magnetické indukce klesá – </a:t>
            </a:r>
            <a:r>
              <a:rPr lang="cs-CZ" altLang="cs-CZ" sz="1800" b="1" u="sng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stav nasycení</a:t>
            </a:r>
          </a:p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3 – dále	nárůst indukce je malý,  </a:t>
            </a:r>
            <a:r>
              <a:rPr lang="cs-CZ" altLang="cs-CZ" sz="1800" b="1" baseline="-25000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r</a:t>
            </a:r>
            <a:r>
              <a:rPr lang="cs-CZ" altLang="cs-CZ" sz="18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</a:t>
            </a:r>
            <a:r>
              <a:rPr lang="cs-CZ" altLang="cs-CZ" sz="1800" b="1" dirty="0">
                <a:solidFill>
                  <a:schemeClr val="bg2"/>
                </a:solidFill>
                <a:effectLst/>
                <a:cs typeface="Arial" panose="020B0604020202020204" pitchFamily="34" charset="0"/>
                <a:sym typeface="Symbol" panose="05050102010706020507" pitchFamily="18" charset="2"/>
              </a:rPr>
              <a:t>≈ 1, </a:t>
            </a:r>
            <a:r>
              <a:rPr lang="cs-CZ" altLang="cs-CZ" sz="1800" b="1" u="sng" dirty="0">
                <a:solidFill>
                  <a:schemeClr val="bg2"/>
                </a:solidFill>
                <a:effectLst/>
                <a:cs typeface="Arial" panose="020B0604020202020204" pitchFamily="34" charset="0"/>
                <a:sym typeface="Symbol" panose="05050102010706020507" pitchFamily="18" charset="2"/>
              </a:rPr>
              <a:t>stav přesycení</a:t>
            </a:r>
            <a:r>
              <a:rPr lang="cs-CZ" altLang="cs-CZ" sz="1800" b="1" dirty="0">
                <a:solidFill>
                  <a:schemeClr val="bg2"/>
                </a:solidFill>
                <a:effectLst/>
                <a:cs typeface="Arial" panose="020B0604020202020204" pitchFamily="34" charset="0"/>
                <a:sym typeface="Symbol" panose="05050102010706020507" pitchFamily="18" charset="2"/>
              </a:rPr>
              <a:t>, omezené využití</a:t>
            </a:r>
            <a:r>
              <a:rPr lang="cs-CZ" altLang="cs-CZ" sz="18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329736" name="Freeform 8"/>
          <p:cNvSpPr>
            <a:spLocks/>
          </p:cNvSpPr>
          <p:nvPr/>
        </p:nvSpPr>
        <p:spPr bwMode="auto">
          <a:xfrm>
            <a:off x="825500" y="1485900"/>
            <a:ext cx="3673475" cy="2663825"/>
          </a:xfrm>
          <a:custGeom>
            <a:avLst/>
            <a:gdLst>
              <a:gd name="T0" fmla="*/ 0 w 2314"/>
              <a:gd name="T1" fmla="*/ 1678 h 1678"/>
              <a:gd name="T2" fmla="*/ 227 w 2314"/>
              <a:gd name="T3" fmla="*/ 1587 h 1678"/>
              <a:gd name="T4" fmla="*/ 409 w 2314"/>
              <a:gd name="T5" fmla="*/ 1270 h 1678"/>
              <a:gd name="T6" fmla="*/ 636 w 2314"/>
              <a:gd name="T7" fmla="*/ 590 h 1678"/>
              <a:gd name="T8" fmla="*/ 998 w 2314"/>
              <a:gd name="T9" fmla="*/ 227 h 1678"/>
              <a:gd name="T10" fmla="*/ 2314 w 2314"/>
              <a:gd name="T11" fmla="*/ 0 h 1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14" h="1678">
                <a:moveTo>
                  <a:pt x="0" y="1678"/>
                </a:moveTo>
                <a:cubicBezTo>
                  <a:pt x="79" y="1666"/>
                  <a:pt x="159" y="1655"/>
                  <a:pt x="227" y="1587"/>
                </a:cubicBezTo>
                <a:cubicBezTo>
                  <a:pt x="295" y="1519"/>
                  <a:pt x="341" y="1436"/>
                  <a:pt x="409" y="1270"/>
                </a:cubicBezTo>
                <a:cubicBezTo>
                  <a:pt x="477" y="1104"/>
                  <a:pt x="538" y="764"/>
                  <a:pt x="636" y="590"/>
                </a:cubicBezTo>
                <a:cubicBezTo>
                  <a:pt x="734" y="416"/>
                  <a:pt x="718" y="325"/>
                  <a:pt x="998" y="227"/>
                </a:cubicBezTo>
                <a:cubicBezTo>
                  <a:pt x="1278" y="129"/>
                  <a:pt x="1796" y="64"/>
                  <a:pt x="2314" y="0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9737" name="Text Box 9"/>
          <p:cNvSpPr txBox="1">
            <a:spLocks noChangeArrowheads="1"/>
          </p:cNvSpPr>
          <p:nvPr/>
        </p:nvSpPr>
        <p:spPr bwMode="auto">
          <a:xfrm>
            <a:off x="4883150" y="3429000"/>
            <a:ext cx="8413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</a:rPr>
              <a:t>B=</a:t>
            </a:r>
            <a:r>
              <a:rPr lang="cs-CZ" altLang="cs-CZ" sz="18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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0</a:t>
            </a:r>
            <a:r>
              <a:rPr lang="cs-CZ" altLang="cs-CZ" sz="18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*H</a:t>
            </a:r>
          </a:p>
        </p:txBody>
      </p:sp>
      <p:grpSp>
        <p:nvGrpSpPr>
          <p:cNvPr id="329740" name="Group 12"/>
          <p:cNvGrpSpPr>
            <a:grpSpLocks/>
          </p:cNvGrpSpPr>
          <p:nvPr/>
        </p:nvGrpSpPr>
        <p:grpSpPr bwMode="auto">
          <a:xfrm>
            <a:off x="511175" y="1196975"/>
            <a:ext cx="4565650" cy="3240088"/>
            <a:chOff x="322" y="754"/>
            <a:chExt cx="2876" cy="2041"/>
          </a:xfrm>
        </p:grpSpPr>
        <p:sp>
          <p:nvSpPr>
            <p:cNvPr id="329734" name="Freeform 6"/>
            <p:cNvSpPr>
              <a:spLocks/>
            </p:cNvSpPr>
            <p:nvPr/>
          </p:nvSpPr>
          <p:spPr bwMode="auto">
            <a:xfrm>
              <a:off x="520" y="845"/>
              <a:ext cx="2677" cy="1769"/>
            </a:xfrm>
            <a:custGeom>
              <a:avLst/>
              <a:gdLst>
                <a:gd name="T0" fmla="*/ 0 w 2677"/>
                <a:gd name="T1" fmla="*/ 0 h 1769"/>
                <a:gd name="T2" fmla="*/ 0 w 2677"/>
                <a:gd name="T3" fmla="*/ 1769 h 1769"/>
                <a:gd name="T4" fmla="*/ 2677 w 2677"/>
                <a:gd name="T5" fmla="*/ 1769 h 1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77" h="1769">
                  <a:moveTo>
                    <a:pt x="0" y="0"/>
                  </a:moveTo>
                  <a:lnTo>
                    <a:pt x="0" y="1769"/>
                  </a:lnTo>
                  <a:lnTo>
                    <a:pt x="2677" y="1769"/>
                  </a:ln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29738" name="Text Box 10"/>
            <p:cNvSpPr txBox="1">
              <a:spLocks noChangeArrowheads="1"/>
            </p:cNvSpPr>
            <p:nvPr/>
          </p:nvSpPr>
          <p:spPr bwMode="auto">
            <a:xfrm>
              <a:off x="322" y="754"/>
              <a:ext cx="138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</a:rPr>
                <a:t>B</a:t>
              </a:r>
            </a:p>
          </p:txBody>
        </p:sp>
        <p:sp>
          <p:nvSpPr>
            <p:cNvPr id="329739" name="Text Box 11"/>
            <p:cNvSpPr txBox="1">
              <a:spLocks noChangeArrowheads="1"/>
            </p:cNvSpPr>
            <p:nvPr/>
          </p:nvSpPr>
          <p:spPr bwMode="auto">
            <a:xfrm>
              <a:off x="3060" y="2595"/>
              <a:ext cx="138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</a:rPr>
                <a:t>H</a:t>
              </a:r>
            </a:p>
          </p:txBody>
        </p:sp>
      </p:grpSp>
      <p:sp>
        <p:nvSpPr>
          <p:cNvPr id="329741" name="Line 13"/>
          <p:cNvSpPr>
            <a:spLocks noChangeShapeType="1"/>
          </p:cNvSpPr>
          <p:nvPr/>
        </p:nvSpPr>
        <p:spPr bwMode="auto">
          <a:xfrm flipV="1">
            <a:off x="900113" y="3789363"/>
            <a:ext cx="4103687" cy="360362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9742" name="Text Box 14"/>
          <p:cNvSpPr txBox="1">
            <a:spLocks noChangeArrowheads="1"/>
          </p:cNvSpPr>
          <p:nvPr/>
        </p:nvSpPr>
        <p:spPr bwMode="auto">
          <a:xfrm>
            <a:off x="4572000" y="1268413"/>
            <a:ext cx="112077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</a:rPr>
              <a:t>B=</a:t>
            </a:r>
            <a:r>
              <a:rPr lang="cs-CZ" altLang="cs-CZ" sz="18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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0</a:t>
            </a:r>
            <a:r>
              <a:rPr lang="cs-CZ" altLang="cs-CZ" sz="18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*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r</a:t>
            </a:r>
            <a:r>
              <a:rPr lang="cs-CZ" altLang="cs-CZ" sz="18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*H</a:t>
            </a:r>
          </a:p>
        </p:txBody>
      </p:sp>
      <p:sp>
        <p:nvSpPr>
          <p:cNvPr id="329743" name="Oval 15"/>
          <p:cNvSpPr>
            <a:spLocks noChangeArrowheads="1"/>
          </p:cNvSpPr>
          <p:nvPr/>
        </p:nvSpPr>
        <p:spPr bwMode="auto">
          <a:xfrm>
            <a:off x="1331913" y="3573463"/>
            <a:ext cx="142875" cy="142875"/>
          </a:xfrm>
          <a:prstGeom prst="ellipse">
            <a:avLst/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/>
            <a:tailEnd type="none" w="med" len="lg"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329744" name="Text Box 16"/>
          <p:cNvSpPr txBox="1">
            <a:spLocks noChangeArrowheads="1"/>
          </p:cNvSpPr>
          <p:nvPr/>
        </p:nvSpPr>
        <p:spPr bwMode="auto">
          <a:xfrm>
            <a:off x="539750" y="4005263"/>
            <a:ext cx="185738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1600" b="1">
                <a:solidFill>
                  <a:schemeClr val="bg2"/>
                </a:solidFill>
                <a:effectLst/>
              </a:rPr>
              <a:t>0</a:t>
            </a:r>
            <a:endParaRPr lang="cs-CZ" altLang="cs-CZ" sz="1600" b="1">
              <a:solidFill>
                <a:schemeClr val="bg2"/>
              </a:solidFill>
              <a:effectLst/>
              <a:sym typeface="Symbol" panose="05050102010706020507" pitchFamily="18" charset="2"/>
            </a:endParaRPr>
          </a:p>
        </p:txBody>
      </p:sp>
      <p:sp>
        <p:nvSpPr>
          <p:cNvPr id="329745" name="Text Box 17"/>
          <p:cNvSpPr txBox="1">
            <a:spLocks noChangeArrowheads="1"/>
          </p:cNvSpPr>
          <p:nvPr/>
        </p:nvSpPr>
        <p:spPr bwMode="auto">
          <a:xfrm>
            <a:off x="1187450" y="3284538"/>
            <a:ext cx="185738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1600" b="1">
                <a:solidFill>
                  <a:schemeClr val="bg2"/>
                </a:solidFill>
                <a:effectLst/>
              </a:rPr>
              <a:t>1</a:t>
            </a:r>
            <a:endParaRPr lang="cs-CZ" altLang="cs-CZ" sz="1600" b="1">
              <a:solidFill>
                <a:schemeClr val="bg2"/>
              </a:solidFill>
              <a:effectLst/>
              <a:sym typeface="Symbol" panose="05050102010706020507" pitchFamily="18" charset="2"/>
            </a:endParaRPr>
          </a:p>
        </p:txBody>
      </p:sp>
      <p:sp>
        <p:nvSpPr>
          <p:cNvPr id="329746" name="Text Box 18"/>
          <p:cNvSpPr txBox="1">
            <a:spLocks noChangeArrowheads="1"/>
          </p:cNvSpPr>
          <p:nvPr/>
        </p:nvSpPr>
        <p:spPr bwMode="auto">
          <a:xfrm>
            <a:off x="1649413" y="1989138"/>
            <a:ext cx="18573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1600" b="1">
                <a:solidFill>
                  <a:schemeClr val="bg2"/>
                </a:solidFill>
                <a:effectLst/>
              </a:rPr>
              <a:t>2</a:t>
            </a:r>
            <a:endParaRPr lang="cs-CZ" altLang="cs-CZ" sz="1600" b="1">
              <a:solidFill>
                <a:schemeClr val="bg2"/>
              </a:solidFill>
              <a:effectLst/>
              <a:sym typeface="Symbol" panose="05050102010706020507" pitchFamily="18" charset="2"/>
            </a:endParaRPr>
          </a:p>
        </p:txBody>
      </p:sp>
      <p:sp>
        <p:nvSpPr>
          <p:cNvPr id="329747" name="Text Box 19"/>
          <p:cNvSpPr txBox="1">
            <a:spLocks noChangeArrowheads="1"/>
          </p:cNvSpPr>
          <p:nvPr/>
        </p:nvSpPr>
        <p:spPr bwMode="auto">
          <a:xfrm>
            <a:off x="2555875" y="1382713"/>
            <a:ext cx="185738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1600" b="1">
                <a:solidFill>
                  <a:schemeClr val="bg2"/>
                </a:solidFill>
                <a:effectLst/>
              </a:rPr>
              <a:t>3</a:t>
            </a:r>
            <a:endParaRPr lang="cs-CZ" altLang="cs-CZ" sz="1600" b="1">
              <a:solidFill>
                <a:schemeClr val="bg2"/>
              </a:solidFill>
              <a:effectLst/>
              <a:sym typeface="Symbol" panose="05050102010706020507" pitchFamily="18" charset="2"/>
            </a:endParaRPr>
          </a:p>
        </p:txBody>
      </p:sp>
      <p:sp>
        <p:nvSpPr>
          <p:cNvPr id="329748" name="Oval 20"/>
          <p:cNvSpPr>
            <a:spLocks noChangeArrowheads="1"/>
          </p:cNvSpPr>
          <p:nvPr/>
        </p:nvSpPr>
        <p:spPr bwMode="auto">
          <a:xfrm>
            <a:off x="1835150" y="2206625"/>
            <a:ext cx="142875" cy="142875"/>
          </a:xfrm>
          <a:prstGeom prst="ellipse">
            <a:avLst/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/>
            <a:tailEnd type="none" w="med" len="lg"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329749" name="Oval 21"/>
          <p:cNvSpPr>
            <a:spLocks noChangeArrowheads="1"/>
          </p:cNvSpPr>
          <p:nvPr/>
        </p:nvSpPr>
        <p:spPr bwMode="auto">
          <a:xfrm>
            <a:off x="755650" y="4076700"/>
            <a:ext cx="142875" cy="142875"/>
          </a:xfrm>
          <a:prstGeom prst="ellipse">
            <a:avLst/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/>
            <a:tailEnd type="none" w="med" len="lg"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329750" name="Oval 22"/>
          <p:cNvSpPr>
            <a:spLocks noChangeArrowheads="1"/>
          </p:cNvSpPr>
          <p:nvPr/>
        </p:nvSpPr>
        <p:spPr bwMode="auto">
          <a:xfrm>
            <a:off x="2627313" y="1700213"/>
            <a:ext cx="142875" cy="142875"/>
          </a:xfrm>
          <a:prstGeom prst="ellipse">
            <a:avLst/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/>
            <a:tailEnd type="none" w="med" len="lg"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329751" name="Text Box 23"/>
          <p:cNvSpPr txBox="1">
            <a:spLocks noChangeArrowheads="1"/>
          </p:cNvSpPr>
          <p:nvPr/>
        </p:nvSpPr>
        <p:spPr bwMode="auto">
          <a:xfrm>
            <a:off x="5508625" y="2133600"/>
            <a:ext cx="32400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tabLst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tabLst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tabLst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tabLst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tabLst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tabLst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tabLst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tabLst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Relativní permeabilita 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r</a:t>
            </a: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je dána strmostí křivky</a:t>
            </a:r>
            <a:endParaRPr lang="cs-CZ" altLang="cs-CZ" sz="2000" b="1" u="sng">
              <a:solidFill>
                <a:schemeClr val="bg2"/>
              </a:solidFill>
              <a:effectLst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9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9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2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9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9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9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9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29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9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9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9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9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9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9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9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9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9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9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9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9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9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9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29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9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9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9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9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29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9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9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9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9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297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297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29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0" grpId="0"/>
      <p:bldP spid="329736" grpId="0" animBg="1"/>
      <p:bldP spid="329737" grpId="0"/>
      <p:bldP spid="329741" grpId="0" animBg="1"/>
      <p:bldP spid="329742" grpId="0"/>
      <p:bldP spid="329743" grpId="0" animBg="1"/>
      <p:bldP spid="329744" grpId="0"/>
      <p:bldP spid="329745" grpId="0"/>
      <p:bldP spid="329746" grpId="0"/>
      <p:bldP spid="329747" grpId="0"/>
      <p:bldP spid="329748" grpId="0" animBg="1"/>
      <p:bldP spid="329749" grpId="0" animBg="1"/>
      <p:bldP spid="32975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201613"/>
            <a:ext cx="8569325" cy="563562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Magnetická indukce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35875" name="Text Box 3"/>
          <p:cNvSpPr txBox="1">
            <a:spLocks noChangeArrowheads="1"/>
          </p:cNvSpPr>
          <p:nvPr/>
        </p:nvSpPr>
        <p:spPr bwMode="auto">
          <a:xfrm>
            <a:off x="323850" y="4508500"/>
            <a:ext cx="8280400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 algn="l">
              <a:spcBef>
                <a:spcPct val="0"/>
              </a:spcBef>
              <a:tabLst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tabLst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tabLst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tabLst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tabLst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tabLst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tabLst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tabLst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tabLst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000" b="1" u="sng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V důsledku nasycení je velikost magnetické indukce omezená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. </a:t>
            </a:r>
          </a:p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*	maximální hodnota je zhruba 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B</a:t>
            </a:r>
            <a:r>
              <a:rPr lang="cs-CZ" altLang="cs-CZ" sz="2000" b="1" baseline="-25000" dirty="0" err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max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= 2,5 T</a:t>
            </a:r>
          </a:p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*	běžné magnetické materiály mají 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B</a:t>
            </a:r>
            <a:r>
              <a:rPr lang="cs-CZ" altLang="cs-CZ" sz="2000" b="1" baseline="-25000" dirty="0" err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max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= 2,2 T</a:t>
            </a:r>
          </a:p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*	u feritů (magnetické materiály pro vysokofrekvenční obvody) je 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B</a:t>
            </a:r>
            <a:r>
              <a:rPr lang="cs-CZ" altLang="cs-CZ" sz="2000" b="1" baseline="-25000" dirty="0" err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max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=  0,3 T </a:t>
            </a:r>
          </a:p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000" b="1" u="sng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Vysoké indukce lze dosáhnout pouze u supravodivých magnetů.</a:t>
            </a:r>
          </a:p>
        </p:txBody>
      </p:sp>
      <p:grpSp>
        <p:nvGrpSpPr>
          <p:cNvPr id="335893" name="Group 21"/>
          <p:cNvGrpSpPr>
            <a:grpSpLocks/>
          </p:cNvGrpSpPr>
          <p:nvPr/>
        </p:nvGrpSpPr>
        <p:grpSpPr bwMode="auto">
          <a:xfrm>
            <a:off x="468313" y="1125538"/>
            <a:ext cx="5213350" cy="3240087"/>
            <a:chOff x="322" y="754"/>
            <a:chExt cx="3284" cy="2041"/>
          </a:xfrm>
        </p:grpSpPr>
        <p:sp>
          <p:nvSpPr>
            <p:cNvPr id="335876" name="Freeform 4"/>
            <p:cNvSpPr>
              <a:spLocks/>
            </p:cNvSpPr>
            <p:nvPr/>
          </p:nvSpPr>
          <p:spPr bwMode="auto">
            <a:xfrm>
              <a:off x="520" y="936"/>
              <a:ext cx="2314" cy="1678"/>
            </a:xfrm>
            <a:custGeom>
              <a:avLst/>
              <a:gdLst>
                <a:gd name="T0" fmla="*/ 0 w 2314"/>
                <a:gd name="T1" fmla="*/ 1678 h 1678"/>
                <a:gd name="T2" fmla="*/ 227 w 2314"/>
                <a:gd name="T3" fmla="*/ 1587 h 1678"/>
                <a:gd name="T4" fmla="*/ 409 w 2314"/>
                <a:gd name="T5" fmla="*/ 1270 h 1678"/>
                <a:gd name="T6" fmla="*/ 636 w 2314"/>
                <a:gd name="T7" fmla="*/ 590 h 1678"/>
                <a:gd name="T8" fmla="*/ 998 w 2314"/>
                <a:gd name="T9" fmla="*/ 227 h 1678"/>
                <a:gd name="T10" fmla="*/ 2314 w 2314"/>
                <a:gd name="T11" fmla="*/ 0 h 1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14" h="1678">
                  <a:moveTo>
                    <a:pt x="0" y="1678"/>
                  </a:moveTo>
                  <a:cubicBezTo>
                    <a:pt x="79" y="1666"/>
                    <a:pt x="159" y="1655"/>
                    <a:pt x="227" y="1587"/>
                  </a:cubicBezTo>
                  <a:cubicBezTo>
                    <a:pt x="295" y="1519"/>
                    <a:pt x="341" y="1436"/>
                    <a:pt x="409" y="1270"/>
                  </a:cubicBezTo>
                  <a:cubicBezTo>
                    <a:pt x="477" y="1104"/>
                    <a:pt x="538" y="764"/>
                    <a:pt x="636" y="590"/>
                  </a:cubicBezTo>
                  <a:cubicBezTo>
                    <a:pt x="734" y="416"/>
                    <a:pt x="718" y="325"/>
                    <a:pt x="998" y="227"/>
                  </a:cubicBezTo>
                  <a:cubicBezTo>
                    <a:pt x="1278" y="129"/>
                    <a:pt x="1796" y="64"/>
                    <a:pt x="2314" y="0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5877" name="Text Box 5"/>
            <p:cNvSpPr txBox="1">
              <a:spLocks noChangeArrowheads="1"/>
            </p:cNvSpPr>
            <p:nvPr/>
          </p:nvSpPr>
          <p:spPr bwMode="auto">
            <a:xfrm>
              <a:off x="3076" y="2160"/>
              <a:ext cx="530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</a:rPr>
                <a:t>B=</a:t>
              </a:r>
              <a:r>
                <a:rPr lang="cs-CZ" altLang="cs-CZ" sz="1800" b="1">
                  <a:solidFill>
                    <a:schemeClr val="bg2"/>
                  </a:solidFill>
                  <a:effectLst/>
                  <a:sym typeface="Symbol" panose="05050102010706020507" pitchFamily="18" charset="2"/>
                </a:rPr>
                <a:t>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  <a:sym typeface="Symbol" panose="05050102010706020507" pitchFamily="18" charset="2"/>
                </a:rPr>
                <a:t>0</a:t>
              </a:r>
              <a:r>
                <a:rPr lang="cs-CZ" altLang="cs-CZ" sz="1800" b="1">
                  <a:solidFill>
                    <a:schemeClr val="bg2"/>
                  </a:solidFill>
                  <a:effectLst/>
                  <a:sym typeface="Symbol" panose="05050102010706020507" pitchFamily="18" charset="2"/>
                </a:rPr>
                <a:t>*H</a:t>
              </a:r>
            </a:p>
          </p:txBody>
        </p:sp>
        <p:grpSp>
          <p:nvGrpSpPr>
            <p:cNvPr id="335878" name="Group 6"/>
            <p:cNvGrpSpPr>
              <a:grpSpLocks/>
            </p:cNvGrpSpPr>
            <p:nvPr/>
          </p:nvGrpSpPr>
          <p:grpSpPr bwMode="auto">
            <a:xfrm>
              <a:off x="322" y="754"/>
              <a:ext cx="2876" cy="2041"/>
              <a:chOff x="322" y="754"/>
              <a:chExt cx="2876" cy="2041"/>
            </a:xfrm>
          </p:grpSpPr>
          <p:sp>
            <p:nvSpPr>
              <p:cNvPr id="335879" name="Freeform 7"/>
              <p:cNvSpPr>
                <a:spLocks/>
              </p:cNvSpPr>
              <p:nvPr/>
            </p:nvSpPr>
            <p:spPr bwMode="auto">
              <a:xfrm>
                <a:off x="520" y="845"/>
                <a:ext cx="2677" cy="1769"/>
              </a:xfrm>
              <a:custGeom>
                <a:avLst/>
                <a:gdLst>
                  <a:gd name="T0" fmla="*/ 0 w 2677"/>
                  <a:gd name="T1" fmla="*/ 0 h 1769"/>
                  <a:gd name="T2" fmla="*/ 0 w 2677"/>
                  <a:gd name="T3" fmla="*/ 1769 h 1769"/>
                  <a:gd name="T4" fmla="*/ 2677 w 2677"/>
                  <a:gd name="T5" fmla="*/ 1769 h 1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77" h="1769">
                    <a:moveTo>
                      <a:pt x="0" y="0"/>
                    </a:moveTo>
                    <a:lnTo>
                      <a:pt x="0" y="1769"/>
                    </a:lnTo>
                    <a:lnTo>
                      <a:pt x="2677" y="1769"/>
                    </a:lnTo>
                  </a:path>
                </a:pathLst>
              </a:custGeom>
              <a:noFill/>
              <a:ln w="1270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5880" name="Text Box 8"/>
              <p:cNvSpPr txBox="1">
                <a:spLocks noChangeArrowheads="1"/>
              </p:cNvSpPr>
              <p:nvPr/>
            </p:nvSpPr>
            <p:spPr bwMode="auto">
              <a:xfrm>
                <a:off x="322" y="754"/>
                <a:ext cx="138" cy="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600" b="1">
                    <a:solidFill>
                      <a:schemeClr val="bg2"/>
                    </a:solidFill>
                    <a:effectLst/>
                  </a:rPr>
                  <a:t>B</a:t>
                </a:r>
              </a:p>
            </p:txBody>
          </p:sp>
          <p:sp>
            <p:nvSpPr>
              <p:cNvPr id="335881" name="Text Box 9"/>
              <p:cNvSpPr txBox="1">
                <a:spLocks noChangeArrowheads="1"/>
              </p:cNvSpPr>
              <p:nvPr/>
            </p:nvSpPr>
            <p:spPr bwMode="auto">
              <a:xfrm>
                <a:off x="3060" y="2595"/>
                <a:ext cx="138" cy="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600" b="1" dirty="0">
                    <a:solidFill>
                      <a:schemeClr val="bg2"/>
                    </a:solidFill>
                    <a:effectLst/>
                  </a:rPr>
                  <a:t>H</a:t>
                </a:r>
              </a:p>
            </p:txBody>
          </p:sp>
        </p:grpSp>
        <p:sp>
          <p:nvSpPr>
            <p:cNvPr id="335882" name="Line 10"/>
            <p:cNvSpPr>
              <a:spLocks noChangeShapeType="1"/>
            </p:cNvSpPr>
            <p:nvPr/>
          </p:nvSpPr>
          <p:spPr bwMode="auto">
            <a:xfrm flipV="1">
              <a:off x="567" y="2387"/>
              <a:ext cx="2585" cy="227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5883" name="Text Box 11"/>
            <p:cNvSpPr txBox="1">
              <a:spLocks noChangeArrowheads="1"/>
            </p:cNvSpPr>
            <p:nvPr/>
          </p:nvSpPr>
          <p:spPr bwMode="auto">
            <a:xfrm>
              <a:off x="2880" y="799"/>
              <a:ext cx="706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</a:rPr>
                <a:t>B=</a:t>
              </a:r>
              <a:r>
                <a:rPr lang="cs-CZ" altLang="cs-CZ" sz="1800" b="1">
                  <a:solidFill>
                    <a:schemeClr val="bg2"/>
                  </a:solidFill>
                  <a:effectLst/>
                  <a:sym typeface="Symbol" panose="05050102010706020507" pitchFamily="18" charset="2"/>
                </a:rPr>
                <a:t>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  <a:sym typeface="Symbol" panose="05050102010706020507" pitchFamily="18" charset="2"/>
                </a:rPr>
                <a:t>0</a:t>
              </a:r>
              <a:r>
                <a:rPr lang="cs-CZ" altLang="cs-CZ" sz="1800" b="1">
                  <a:solidFill>
                    <a:schemeClr val="bg2"/>
                  </a:solidFill>
                  <a:effectLst/>
                  <a:sym typeface="Symbol" panose="05050102010706020507" pitchFamily="18" charset="2"/>
                </a:rPr>
                <a:t>*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  <a:sym typeface="Symbol" panose="05050102010706020507" pitchFamily="18" charset="2"/>
                </a:rPr>
                <a:t>r</a:t>
              </a:r>
              <a:r>
                <a:rPr lang="cs-CZ" altLang="cs-CZ" sz="1800" b="1">
                  <a:solidFill>
                    <a:schemeClr val="bg2"/>
                  </a:solidFill>
                  <a:effectLst/>
                  <a:sym typeface="Symbol" panose="05050102010706020507" pitchFamily="18" charset="2"/>
                </a:rPr>
                <a:t>*H</a:t>
              </a:r>
            </a:p>
          </p:txBody>
        </p:sp>
        <p:sp>
          <p:nvSpPr>
            <p:cNvPr id="335884" name="Oval 12"/>
            <p:cNvSpPr>
              <a:spLocks noChangeArrowheads="1"/>
            </p:cNvSpPr>
            <p:nvPr/>
          </p:nvSpPr>
          <p:spPr bwMode="auto">
            <a:xfrm>
              <a:off x="839" y="2251"/>
              <a:ext cx="90" cy="90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5885" name="Text Box 13"/>
            <p:cNvSpPr txBox="1">
              <a:spLocks noChangeArrowheads="1"/>
            </p:cNvSpPr>
            <p:nvPr/>
          </p:nvSpPr>
          <p:spPr bwMode="auto">
            <a:xfrm>
              <a:off x="340" y="2523"/>
              <a:ext cx="117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</a:rPr>
                <a:t>0</a:t>
              </a:r>
              <a:endParaRPr lang="cs-CZ" altLang="cs-CZ" sz="1600" b="1">
                <a:solidFill>
                  <a:schemeClr val="bg2"/>
                </a:solidFill>
                <a:effectLst/>
                <a:sym typeface="Symbol" panose="05050102010706020507" pitchFamily="18" charset="2"/>
              </a:endParaRPr>
            </a:p>
          </p:txBody>
        </p:sp>
        <p:sp>
          <p:nvSpPr>
            <p:cNvPr id="335886" name="Text Box 14"/>
            <p:cNvSpPr txBox="1">
              <a:spLocks noChangeArrowheads="1"/>
            </p:cNvSpPr>
            <p:nvPr/>
          </p:nvSpPr>
          <p:spPr bwMode="auto">
            <a:xfrm>
              <a:off x="748" y="2069"/>
              <a:ext cx="117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</a:rPr>
                <a:t>1</a:t>
              </a:r>
              <a:endParaRPr lang="cs-CZ" altLang="cs-CZ" sz="1600" b="1">
                <a:solidFill>
                  <a:schemeClr val="bg2"/>
                </a:solidFill>
                <a:effectLst/>
                <a:sym typeface="Symbol" panose="05050102010706020507" pitchFamily="18" charset="2"/>
              </a:endParaRPr>
            </a:p>
          </p:txBody>
        </p:sp>
        <p:sp>
          <p:nvSpPr>
            <p:cNvPr id="335887" name="Text Box 15"/>
            <p:cNvSpPr txBox="1">
              <a:spLocks noChangeArrowheads="1"/>
            </p:cNvSpPr>
            <p:nvPr/>
          </p:nvSpPr>
          <p:spPr bwMode="auto">
            <a:xfrm>
              <a:off x="1039" y="1253"/>
              <a:ext cx="117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</a:rPr>
                <a:t>2</a:t>
              </a:r>
              <a:endParaRPr lang="cs-CZ" altLang="cs-CZ" sz="1600" b="1">
                <a:solidFill>
                  <a:schemeClr val="bg2"/>
                </a:solidFill>
                <a:effectLst/>
                <a:sym typeface="Symbol" panose="05050102010706020507" pitchFamily="18" charset="2"/>
              </a:endParaRPr>
            </a:p>
          </p:txBody>
        </p:sp>
        <p:sp>
          <p:nvSpPr>
            <p:cNvPr id="335888" name="Text Box 16"/>
            <p:cNvSpPr txBox="1">
              <a:spLocks noChangeArrowheads="1"/>
            </p:cNvSpPr>
            <p:nvPr/>
          </p:nvSpPr>
          <p:spPr bwMode="auto">
            <a:xfrm>
              <a:off x="1610" y="871"/>
              <a:ext cx="117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</a:rPr>
                <a:t>3</a:t>
              </a:r>
              <a:endParaRPr lang="cs-CZ" altLang="cs-CZ" sz="1600" b="1">
                <a:solidFill>
                  <a:schemeClr val="bg2"/>
                </a:solidFill>
                <a:effectLst/>
                <a:sym typeface="Symbol" panose="05050102010706020507" pitchFamily="18" charset="2"/>
              </a:endParaRPr>
            </a:p>
          </p:txBody>
        </p:sp>
        <p:sp>
          <p:nvSpPr>
            <p:cNvPr id="335889" name="Oval 17"/>
            <p:cNvSpPr>
              <a:spLocks noChangeArrowheads="1"/>
            </p:cNvSpPr>
            <p:nvPr/>
          </p:nvSpPr>
          <p:spPr bwMode="auto">
            <a:xfrm>
              <a:off x="1156" y="1390"/>
              <a:ext cx="90" cy="90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5890" name="Oval 18"/>
            <p:cNvSpPr>
              <a:spLocks noChangeArrowheads="1"/>
            </p:cNvSpPr>
            <p:nvPr/>
          </p:nvSpPr>
          <p:spPr bwMode="auto">
            <a:xfrm>
              <a:off x="476" y="2568"/>
              <a:ext cx="90" cy="90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5891" name="Oval 19"/>
            <p:cNvSpPr>
              <a:spLocks noChangeArrowheads="1"/>
            </p:cNvSpPr>
            <p:nvPr/>
          </p:nvSpPr>
          <p:spPr bwMode="auto">
            <a:xfrm>
              <a:off x="1655" y="1071"/>
              <a:ext cx="90" cy="90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5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5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5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5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5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5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4" grpId="0"/>
      <p:bldP spid="33587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201613"/>
            <a:ext cx="8569325" cy="490537"/>
          </a:xfrm>
        </p:spPr>
        <p:txBody>
          <a:bodyPr/>
          <a:lstStyle/>
          <a:p>
            <a:r>
              <a:rPr lang="cs-CZ" altLang="cs-CZ" sz="28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Magnetizační charakteristiky</a:t>
            </a:r>
            <a:endParaRPr lang="cs-CZ" altLang="cs-CZ" sz="28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331797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8785225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1389" y="4105777"/>
            <a:ext cx="3888110" cy="1008112"/>
          </a:xfrm>
        </p:spPr>
        <p:txBody>
          <a:bodyPr/>
          <a:lstStyle/>
          <a:p>
            <a:r>
              <a:rPr lang="cs-CZ" altLang="cs-CZ" sz="28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Magnetizační charakteristiky</a:t>
            </a:r>
            <a:endParaRPr lang="cs-CZ" altLang="cs-CZ" sz="28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371740" cy="3315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6354" name="Picture 2" descr="https://www.informacni-portal.cz/img/upload/files/trafo_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5" r="8458" b="2166"/>
          <a:stretch/>
        </p:blipFill>
        <p:spPr bwMode="auto">
          <a:xfrm>
            <a:off x="4852411" y="1196752"/>
            <a:ext cx="4281105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95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6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6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1300" y="115888"/>
            <a:ext cx="8794750" cy="706437"/>
          </a:xfrm>
        </p:spPr>
        <p:txBody>
          <a:bodyPr/>
          <a:lstStyle/>
          <a:p>
            <a:r>
              <a:rPr lang="cs-CZ" altLang="cs-CZ" sz="29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Hopkinsonův zákon – magnetický odpor R</a:t>
            </a:r>
            <a:r>
              <a:rPr lang="cs-CZ" altLang="cs-CZ" sz="2900" u="sng" baseline="-2500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m</a:t>
            </a:r>
            <a:r>
              <a:rPr lang="cs-CZ" altLang="cs-CZ" sz="29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 (H</a:t>
            </a:r>
            <a:r>
              <a:rPr lang="cs-CZ" altLang="cs-CZ" sz="2900" u="sng" baseline="3000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-1</a:t>
            </a:r>
            <a:r>
              <a:rPr lang="cs-CZ" altLang="cs-CZ" sz="29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) </a:t>
            </a:r>
            <a:endParaRPr lang="cs-CZ" altLang="cs-CZ" sz="29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33827" name="Text Box 3"/>
          <p:cNvSpPr txBox="1">
            <a:spLocks noChangeArrowheads="1"/>
          </p:cNvSpPr>
          <p:nvPr/>
        </p:nvSpPr>
        <p:spPr bwMode="auto">
          <a:xfrm>
            <a:off x="323850" y="981075"/>
            <a:ext cx="4968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Výpočet magnetické indukce z intenzity magnetického pole:</a:t>
            </a:r>
          </a:p>
        </p:txBody>
      </p:sp>
      <p:graphicFrame>
        <p:nvGraphicFramePr>
          <p:cNvPr id="333832" name="Object 8"/>
          <p:cNvGraphicFramePr>
            <a:graphicFrameLocks noChangeAspect="1"/>
          </p:cNvGraphicFramePr>
          <p:nvPr/>
        </p:nvGraphicFramePr>
        <p:xfrm>
          <a:off x="6084888" y="908050"/>
          <a:ext cx="273526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065" name="Rovnice" r:id="rId3" imgW="965160" imgH="228600" progId="Equation.3">
                  <p:embed/>
                </p:oleObj>
              </mc:Choice>
              <mc:Fallback>
                <p:oleObj name="Rovnice" r:id="rId3" imgW="96516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908050"/>
                        <a:ext cx="2735262" cy="6477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3834" name="Text Box 10"/>
          <p:cNvSpPr txBox="1">
            <a:spLocks noChangeArrowheads="1"/>
          </p:cNvSpPr>
          <p:nvPr/>
        </p:nvSpPr>
        <p:spPr bwMode="auto">
          <a:xfrm>
            <a:off x="323850" y="1700213"/>
            <a:ext cx="51831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Levou i pravou stranu rovnice lze rozšířit plochou (S):  </a:t>
            </a:r>
          </a:p>
        </p:txBody>
      </p:sp>
      <p:graphicFrame>
        <p:nvGraphicFramePr>
          <p:cNvPr id="333835" name="Object 11"/>
          <p:cNvGraphicFramePr>
            <a:graphicFrameLocks noChangeAspect="1"/>
          </p:cNvGraphicFramePr>
          <p:nvPr/>
        </p:nvGraphicFramePr>
        <p:xfrm>
          <a:off x="5580063" y="1660525"/>
          <a:ext cx="3240087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066" name="Rovnice" r:id="rId5" imgW="1358640" imgH="228600" progId="Equation.3">
                  <p:embed/>
                </p:oleObj>
              </mc:Choice>
              <mc:Fallback>
                <p:oleObj name="Rovnice" r:id="rId5" imgW="135864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1660525"/>
                        <a:ext cx="3240087" cy="5445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3836" name="Text Box 12"/>
          <p:cNvSpPr txBox="1">
            <a:spLocks noChangeArrowheads="1"/>
          </p:cNvSpPr>
          <p:nvPr/>
        </p:nvSpPr>
        <p:spPr bwMode="auto">
          <a:xfrm>
            <a:off x="323850" y="2420938"/>
            <a:ext cx="3600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Po úpravě dostaneme Hopkinsonův zákon: </a:t>
            </a:r>
          </a:p>
        </p:txBody>
      </p:sp>
      <p:graphicFrame>
        <p:nvGraphicFramePr>
          <p:cNvPr id="333837" name="Object 13"/>
          <p:cNvGraphicFramePr>
            <a:graphicFrameLocks noChangeAspect="1"/>
          </p:cNvGraphicFramePr>
          <p:nvPr/>
        </p:nvGraphicFramePr>
        <p:xfrm>
          <a:off x="4140200" y="2297113"/>
          <a:ext cx="424815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067" name="Rovnice" r:id="rId7" imgW="2171520" imgH="431640" progId="Equation.3">
                  <p:embed/>
                </p:oleObj>
              </mc:Choice>
              <mc:Fallback>
                <p:oleObj name="Rovnice" r:id="rId7" imgW="2171520" imgH="4316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2297113"/>
                        <a:ext cx="4248150" cy="8445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3838" name="Text Box 14"/>
          <p:cNvSpPr txBox="1">
            <a:spLocks noChangeArrowheads="1"/>
          </p:cNvSpPr>
          <p:nvPr/>
        </p:nvSpPr>
        <p:spPr bwMode="auto">
          <a:xfrm>
            <a:off x="395288" y="3357563"/>
            <a:ext cx="3600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kde R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m</a:t>
            </a: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je magnetický odpor </a:t>
            </a:r>
          </a:p>
        </p:txBody>
      </p:sp>
      <p:graphicFrame>
        <p:nvGraphicFramePr>
          <p:cNvPr id="333839" name="Object 15"/>
          <p:cNvGraphicFramePr>
            <a:graphicFrameLocks noChangeAspect="1"/>
          </p:cNvGraphicFramePr>
          <p:nvPr/>
        </p:nvGraphicFramePr>
        <p:xfrm>
          <a:off x="4140200" y="3251200"/>
          <a:ext cx="213042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068" name="Rovnice" r:id="rId9" imgW="1346040" imgH="431640" progId="Equation.3">
                  <p:embed/>
                </p:oleObj>
              </mc:Choice>
              <mc:Fallback>
                <p:oleObj name="Rovnice" r:id="rId9" imgW="1346040" imgH="4316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3251200"/>
                        <a:ext cx="2130425" cy="6826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3840" name="Text Box 16"/>
          <p:cNvSpPr txBox="1">
            <a:spLocks noChangeArrowheads="1"/>
          </p:cNvSpPr>
          <p:nvPr/>
        </p:nvSpPr>
        <p:spPr bwMode="auto">
          <a:xfrm>
            <a:off x="179388" y="4149725"/>
            <a:ext cx="8785225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200" b="1" u="sng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Magnetický odpor, magnetické výpočty</a:t>
            </a:r>
            <a:r>
              <a:rPr lang="cs-CZ" altLang="cs-CZ" sz="22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:</a:t>
            </a:r>
          </a:p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*	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r</a:t>
            </a: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není konstantní, je dán magnetickou indukcí  R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m</a:t>
            </a: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není konstantní  pro výpočet R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m</a:t>
            </a: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musíme znát B nebo H a materiál jádra</a:t>
            </a:r>
          </a:p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*	nelze zanedbat vliv průřezu na délku indukčních čar  při výpočtu se určuje střední délka indukční čáry</a:t>
            </a:r>
          </a:p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*	část indukčních čar se uzavírá mimo magnetický obvod, přesnost výpočtu magnetických obvodů je malá</a:t>
            </a:r>
          </a:p>
        </p:txBody>
      </p:sp>
      <p:pic>
        <p:nvPicPr>
          <p:cNvPr id="333844" name="Picture 20" descr="MC900434409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300413"/>
            <a:ext cx="1366838" cy="128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3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3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3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3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3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3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3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33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3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3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338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338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338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909" name="Picture 13" descr="350px-Prawo_przeplywu_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15888"/>
            <a:ext cx="3971925" cy="306387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36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404813"/>
            <a:ext cx="4319588" cy="706437"/>
          </a:xfrm>
        </p:spPr>
        <p:txBody>
          <a:bodyPr/>
          <a:lstStyle/>
          <a:p>
            <a:r>
              <a:rPr lang="cs-CZ" altLang="cs-CZ" sz="29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Magnetický obvod </a:t>
            </a:r>
            <a:endParaRPr lang="cs-CZ" altLang="cs-CZ" sz="29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36899" name="Text Box 3"/>
          <p:cNvSpPr txBox="1">
            <a:spLocks noChangeArrowheads="1"/>
          </p:cNvSpPr>
          <p:nvPr/>
        </p:nvSpPr>
        <p:spPr bwMode="auto">
          <a:xfrm>
            <a:off x="3132138" y="2420938"/>
            <a:ext cx="2735262" cy="64135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Cívka s jádrem se vzduchovou mezerou</a:t>
            </a:r>
          </a:p>
        </p:txBody>
      </p:sp>
      <p:pic>
        <p:nvPicPr>
          <p:cNvPr id="336910" name="Picture 14" descr="WeldingTransformer-1_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1" t="2295" r="18526" b="4941"/>
          <a:stretch>
            <a:fillRect/>
          </a:stretch>
        </p:blipFill>
        <p:spPr bwMode="auto">
          <a:xfrm>
            <a:off x="3708400" y="3789363"/>
            <a:ext cx="2735263" cy="295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6912" name="Picture 16" descr="220px-EI-transformer_core_interleaved_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4149725"/>
            <a:ext cx="2298700" cy="259238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36914" name="Text Box 18"/>
          <p:cNvSpPr txBox="1">
            <a:spLocks noChangeArrowheads="1"/>
          </p:cNvSpPr>
          <p:nvPr/>
        </p:nvSpPr>
        <p:spPr bwMode="auto">
          <a:xfrm>
            <a:off x="6084888" y="3429000"/>
            <a:ext cx="2808287" cy="64135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Magnetické obvody transformátoru</a:t>
            </a:r>
          </a:p>
        </p:txBody>
      </p:sp>
      <p:pic>
        <p:nvPicPr>
          <p:cNvPr id="336915" name="Picture 19" descr="800px-Hybrid-schrittmotor-v2_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3896" r="40541" b="3896"/>
          <a:stretch>
            <a:fillRect/>
          </a:stretch>
        </p:blipFill>
        <p:spPr bwMode="auto">
          <a:xfrm>
            <a:off x="179388" y="3284538"/>
            <a:ext cx="3384550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6916" name="Text Box 20"/>
          <p:cNvSpPr txBox="1">
            <a:spLocks noChangeArrowheads="1"/>
          </p:cNvSpPr>
          <p:nvPr/>
        </p:nvSpPr>
        <p:spPr bwMode="auto">
          <a:xfrm>
            <a:off x="179388" y="2565400"/>
            <a:ext cx="2735262" cy="64135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Magnetický obvod krokového motoru</a:t>
            </a:r>
          </a:p>
        </p:txBody>
      </p:sp>
      <p:sp>
        <p:nvSpPr>
          <p:cNvPr id="336917" name="Text Box 21"/>
          <p:cNvSpPr txBox="1">
            <a:spLocks noChangeArrowheads="1"/>
          </p:cNvSpPr>
          <p:nvPr/>
        </p:nvSpPr>
        <p:spPr bwMode="auto">
          <a:xfrm>
            <a:off x="179388" y="1484313"/>
            <a:ext cx="3313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Popište magnetické obvody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6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6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36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6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3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36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36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36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36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36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36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36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36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3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6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6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6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6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6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6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6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6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898" grpId="0"/>
      <p:bldP spid="336899" grpId="0" animBg="1"/>
      <p:bldP spid="336914" grpId="0" animBg="1"/>
      <p:bldP spid="336916" grpId="0" animBg="1"/>
      <p:bldP spid="3369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1300" y="115888"/>
            <a:ext cx="8794750" cy="706437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34851" name="Text Box 3"/>
          <p:cNvSpPr txBox="1">
            <a:spLocks noChangeArrowheads="1"/>
          </p:cNvSpPr>
          <p:nvPr/>
        </p:nvSpPr>
        <p:spPr bwMode="auto">
          <a:xfrm>
            <a:off x="179388" y="981075"/>
            <a:ext cx="87137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Vypočítejte magnetický odpor magnetického obvodu, je-li střední délka indukční čáry 40 cm, průřez jádra 8 cm</a:t>
            </a:r>
            <a:r>
              <a:rPr lang="cs-CZ" altLang="cs-CZ" sz="2000" b="1" baseline="30000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2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. Magnetickým obvodem prochází magnetický indukční tok  = 1mWb.  Materiál jádra jsou transformátorové plechy.</a:t>
            </a:r>
          </a:p>
        </p:txBody>
      </p:sp>
      <p:graphicFrame>
        <p:nvGraphicFramePr>
          <p:cNvPr id="334852" name="Object 4"/>
          <p:cNvGraphicFramePr>
            <a:graphicFrameLocks noChangeAspect="1"/>
          </p:cNvGraphicFramePr>
          <p:nvPr/>
        </p:nvGraphicFramePr>
        <p:xfrm>
          <a:off x="2555875" y="2852738"/>
          <a:ext cx="237648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035" name="Rovnice" r:id="rId3" imgW="1511280" imgH="419040" progId="Equation.3">
                  <p:embed/>
                </p:oleObj>
              </mc:Choice>
              <mc:Fallback>
                <p:oleObj name="Rovnice" r:id="rId3" imgW="151128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852738"/>
                        <a:ext cx="2376488" cy="6604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4861" name="Text Box 13"/>
          <p:cNvSpPr txBox="1">
            <a:spLocks noChangeArrowheads="1"/>
          </p:cNvSpPr>
          <p:nvPr/>
        </p:nvSpPr>
        <p:spPr bwMode="auto">
          <a:xfrm>
            <a:off x="179388" y="2455863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Výpočet magnetické indukce: </a:t>
            </a:r>
          </a:p>
        </p:txBody>
      </p:sp>
      <p:sp>
        <p:nvSpPr>
          <p:cNvPr id="334862" name="Text Box 14"/>
          <p:cNvSpPr txBox="1">
            <a:spLocks noChangeArrowheads="1"/>
          </p:cNvSpPr>
          <p:nvPr/>
        </p:nvSpPr>
        <p:spPr bwMode="auto">
          <a:xfrm>
            <a:off x="250825" y="3644900"/>
            <a:ext cx="46815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Určení intenzity magnetického pole:</a:t>
            </a:r>
          </a:p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H = 500 A/m </a:t>
            </a:r>
          </a:p>
        </p:txBody>
      </p:sp>
      <p:pic>
        <p:nvPicPr>
          <p:cNvPr id="33486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3" r="1645"/>
          <a:stretch>
            <a:fillRect/>
          </a:stretch>
        </p:blipFill>
        <p:spPr bwMode="auto">
          <a:xfrm>
            <a:off x="5324475" y="2133600"/>
            <a:ext cx="3711575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4864" name="Line 16"/>
          <p:cNvSpPr>
            <a:spLocks noChangeShapeType="1"/>
          </p:cNvSpPr>
          <p:nvPr/>
        </p:nvSpPr>
        <p:spPr bwMode="auto">
          <a:xfrm>
            <a:off x="5795963" y="4005263"/>
            <a:ext cx="36036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4865" name="Line 17"/>
          <p:cNvSpPr>
            <a:spLocks noChangeShapeType="1"/>
          </p:cNvSpPr>
          <p:nvPr/>
        </p:nvSpPr>
        <p:spPr bwMode="auto">
          <a:xfrm>
            <a:off x="6156325" y="4005263"/>
            <a:ext cx="0" cy="16557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4866" name="Text Box 18"/>
          <p:cNvSpPr txBox="1">
            <a:spLocks noChangeArrowheads="1"/>
          </p:cNvSpPr>
          <p:nvPr/>
        </p:nvSpPr>
        <p:spPr bwMode="auto">
          <a:xfrm>
            <a:off x="250825" y="4508500"/>
            <a:ext cx="1800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Výpočet permeability: </a:t>
            </a:r>
          </a:p>
        </p:txBody>
      </p:sp>
      <p:graphicFrame>
        <p:nvGraphicFramePr>
          <p:cNvPr id="334867" name="Object 19"/>
          <p:cNvGraphicFramePr>
            <a:graphicFrameLocks noChangeAspect="1"/>
          </p:cNvGraphicFramePr>
          <p:nvPr/>
        </p:nvGraphicFramePr>
        <p:xfrm>
          <a:off x="1979613" y="4508500"/>
          <a:ext cx="3249612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036" name="Rovnice" r:id="rId6" imgW="1981080" imgH="393480" progId="Equation.3">
                  <p:embed/>
                </p:oleObj>
              </mc:Choice>
              <mc:Fallback>
                <p:oleObj name="Rovnice" r:id="rId6" imgW="1981080" imgH="3934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4508500"/>
                        <a:ext cx="3249612" cy="6461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4868" name="Text Box 20"/>
          <p:cNvSpPr txBox="1">
            <a:spLocks noChangeArrowheads="1"/>
          </p:cNvSpPr>
          <p:nvPr/>
        </p:nvSpPr>
        <p:spPr bwMode="auto">
          <a:xfrm>
            <a:off x="179388" y="5553075"/>
            <a:ext cx="3960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Výpočet magnetického odporu</a:t>
            </a:r>
          </a:p>
        </p:txBody>
      </p:sp>
      <p:graphicFrame>
        <p:nvGraphicFramePr>
          <p:cNvPr id="334869" name="Object 21"/>
          <p:cNvGraphicFramePr>
            <a:graphicFrameLocks noChangeAspect="1"/>
          </p:cNvGraphicFramePr>
          <p:nvPr/>
        </p:nvGraphicFramePr>
        <p:xfrm>
          <a:off x="130175" y="6021388"/>
          <a:ext cx="4729163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037" name="Rovnice" r:id="rId8" imgW="2882880" imgH="419040" progId="Equation.3">
                  <p:embed/>
                </p:oleObj>
              </mc:Choice>
              <mc:Fallback>
                <p:oleObj name="Rovnice" r:id="rId8" imgW="2882880" imgH="41904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" y="6021388"/>
                        <a:ext cx="4729163" cy="6873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4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4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34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334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4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3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4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4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4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4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4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0" grpId="0"/>
      <p:bldP spid="334864" grpId="0" animBg="1"/>
      <p:bldP spid="3348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58888" y="260350"/>
            <a:ext cx="6553200" cy="865188"/>
          </a:xfrm>
        </p:spPr>
        <p:txBody>
          <a:bodyPr/>
          <a:lstStyle/>
          <a:p>
            <a:r>
              <a:rPr lang="cs-CZ" altLang="cs-CZ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Fyzikální podstata</a:t>
            </a:r>
            <a:endParaRPr lang="cs-CZ" altLang="cs-CZ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09252" name="Text Box 4"/>
          <p:cNvSpPr txBox="1">
            <a:spLocks noChangeArrowheads="1"/>
          </p:cNvSpPr>
          <p:nvPr/>
        </p:nvSpPr>
        <p:spPr bwMode="auto">
          <a:xfrm>
            <a:off x="179388" y="1196975"/>
            <a:ext cx="8713787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058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888523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906462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521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979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436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893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	</a:t>
            </a:r>
            <a:r>
              <a:rPr lang="cs-CZ" altLang="cs-CZ" sz="2200" b="1" u="sng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Stálý (trvalý, permanentní) magnet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	Vznik magnetického pole je definován pohybem elektronů. Kromě pohybu po svých drahách rotují také okolo vlastní osy – </a:t>
            </a:r>
            <a:r>
              <a:rPr lang="cs-CZ" altLang="cs-CZ" sz="2000" b="1" u="sng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spin elektronu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	</a:t>
            </a:r>
            <a:r>
              <a:rPr lang="cs-CZ" altLang="cs-CZ" sz="2000" b="1" u="sng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Spin elektronu je hlavní příčinou vzniku magnetického pole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	V každé látce jsou spiny elektronů orientovány v mikroskopických oblastech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. Tyto 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oblasti vytvářejí mikroskopické magnety – </a:t>
            </a:r>
            <a:r>
              <a:rPr lang="cs-CZ" altLang="cs-CZ" sz="2000" b="1" u="sng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domény.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	V základním stavu jsou domény v látce neuspořádaně (chaoticky), účinky jednotlivých domén se ruší – </a:t>
            </a:r>
            <a:r>
              <a:rPr lang="cs-CZ" altLang="cs-CZ" sz="2000" b="1" u="sng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látka je nemagnetická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	Působení vnějšího magnetického pole se u některých látek domény orientují do směru pole, jednotlivé účinky se sčítají  vzniká magnet. Po zániku vnějšího pole se magnetky vrátí do svých původních poloh nebo zůstanou orientovány </a:t>
            </a:r>
          </a:p>
        </p:txBody>
      </p:sp>
      <p:pic>
        <p:nvPicPr>
          <p:cNvPr id="309254" name="Picture 6" descr="MC900279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260350"/>
            <a:ext cx="1435100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55" name="Picture 7" descr="elementarmag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805488"/>
            <a:ext cx="2881313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56" name="Picture 8" descr="elementarmag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805488"/>
            <a:ext cx="2878137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57" name="Picture 9" descr="tomograf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445125"/>
            <a:ext cx="1727200" cy="1336675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9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9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9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9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9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9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9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9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9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9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9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9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9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1" name="Text Box 3"/>
          <p:cNvSpPr txBox="1">
            <a:spLocks noChangeArrowheads="1"/>
          </p:cNvSpPr>
          <p:nvPr/>
        </p:nvSpPr>
        <p:spPr bwMode="auto">
          <a:xfrm>
            <a:off x="230875" y="206937"/>
            <a:ext cx="852160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Vypočítejte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relativní permeabilitu, magnetický indukční tok a magnetický odpor magnetického obvodu (toroid), 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je-li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průměr d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1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=10cm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,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průměr d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2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=4 cm. průřez jádra je čtvercový. Cívka má 2500 závitů a prochází jí proud 700mA.  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Materiál jádra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vyžíhaná ocel.</a:t>
            </a:r>
            <a:endParaRPr lang="cs-CZ" altLang="cs-CZ" sz="2000" b="1" dirty="0">
              <a:solidFill>
                <a:schemeClr val="bg2"/>
              </a:solidFill>
              <a:effectLst/>
              <a:sym typeface="Symbol" panose="05050102010706020507" pitchFamily="18" charset="2"/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1475656" y="1696902"/>
            <a:ext cx="1719808" cy="1719808"/>
            <a:chOff x="579748" y="2749116"/>
            <a:chExt cx="1719808" cy="1719808"/>
          </a:xfrm>
        </p:grpSpPr>
        <p:grpSp>
          <p:nvGrpSpPr>
            <p:cNvPr id="3" name="Skupina 2"/>
            <p:cNvGrpSpPr/>
            <p:nvPr/>
          </p:nvGrpSpPr>
          <p:grpSpPr>
            <a:xfrm>
              <a:off x="579748" y="2749116"/>
              <a:ext cx="1719808" cy="1719808"/>
              <a:chOff x="579748" y="2749116"/>
              <a:chExt cx="1719808" cy="1719808"/>
            </a:xfrm>
          </p:grpSpPr>
          <p:sp>
            <p:nvSpPr>
              <p:cNvPr id="2" name="Ovál 1"/>
              <p:cNvSpPr/>
              <p:nvPr/>
            </p:nvSpPr>
            <p:spPr bwMode="auto">
              <a:xfrm>
                <a:off x="899592" y="3068960"/>
                <a:ext cx="1080120" cy="108012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bg2"/>
                </a:solidFill>
                <a:prstDash val="solid"/>
                <a:round/>
                <a:headEnd type="arrow" w="med" len="lg"/>
                <a:tailEnd type="arrow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tabLst/>
                </a:pPr>
                <a:endParaRPr kumimoji="0" lang="cs-CZ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</a:endParaRPr>
              </a:p>
            </p:txBody>
          </p:sp>
          <p:sp>
            <p:nvSpPr>
              <p:cNvPr id="15" name="Ovál 14"/>
              <p:cNvSpPr/>
              <p:nvPr/>
            </p:nvSpPr>
            <p:spPr bwMode="auto">
              <a:xfrm>
                <a:off x="579748" y="2749116"/>
                <a:ext cx="1719808" cy="1719808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bg2"/>
                </a:solidFill>
                <a:prstDash val="solid"/>
                <a:round/>
                <a:headEnd type="arrow" w="med" len="lg"/>
                <a:tailEnd type="arrow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tabLst/>
                </a:pPr>
                <a:endParaRPr kumimoji="0" lang="cs-CZ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</a:endParaRPr>
              </a:p>
            </p:txBody>
          </p:sp>
        </p:grpSp>
        <p:cxnSp>
          <p:nvCxnSpPr>
            <p:cNvPr id="5" name="Přímá spojnice 4"/>
            <p:cNvCxnSpPr/>
            <p:nvPr/>
          </p:nvCxnSpPr>
          <p:spPr bwMode="auto">
            <a:xfrm flipV="1">
              <a:off x="1057772" y="3227140"/>
              <a:ext cx="763760" cy="763760"/>
            </a:xfrm>
            <a:prstGeom prst="line">
              <a:avLst/>
            </a:prstGeom>
            <a:ln>
              <a:headEnd type="arrow" w="med" len="lg"/>
              <a:tailEnd type="arrow" w="med" len="lg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Přímá spojnice 6"/>
            <p:cNvCxnSpPr/>
            <p:nvPr/>
          </p:nvCxnSpPr>
          <p:spPr bwMode="auto">
            <a:xfrm>
              <a:off x="831608" y="3000976"/>
              <a:ext cx="1216088" cy="1216088"/>
            </a:xfrm>
            <a:prstGeom prst="line">
              <a:avLst/>
            </a:prstGeom>
            <a:ln>
              <a:headEnd type="arrow" w="med" len="lg"/>
              <a:tailEnd type="arrow" w="med" len="lg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77"/>
          <a:stretch/>
        </p:blipFill>
        <p:spPr bwMode="auto">
          <a:xfrm>
            <a:off x="5366130" y="1700808"/>
            <a:ext cx="3670366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Přímá spojnice se šipkou 9"/>
          <p:cNvCxnSpPr/>
          <p:nvPr/>
        </p:nvCxnSpPr>
        <p:spPr bwMode="auto">
          <a:xfrm flipV="1">
            <a:off x="7020272" y="2780928"/>
            <a:ext cx="0" cy="2808312"/>
          </a:xfrm>
          <a:prstGeom prst="straightConnector1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lg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Přímá spojnice se šipkou 12"/>
          <p:cNvCxnSpPr/>
          <p:nvPr/>
        </p:nvCxnSpPr>
        <p:spPr bwMode="auto">
          <a:xfrm flipH="1">
            <a:off x="5724128" y="2780928"/>
            <a:ext cx="1296144" cy="0"/>
          </a:xfrm>
          <a:prstGeom prst="straightConnector1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lg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230875" y="3668570"/>
            <a:ext cx="41971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Magnetická indukce, B=1,8 T </a:t>
            </a:r>
            <a:endParaRPr lang="cs-CZ" altLang="cs-CZ" sz="2000" b="1" dirty="0">
              <a:solidFill>
                <a:schemeClr val="bg2"/>
              </a:solidFill>
              <a:effectLst/>
              <a:sym typeface="Symbol" panose="05050102010706020507" pitchFamily="18" charset="2"/>
            </a:endParaRP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179511" y="4185084"/>
            <a:ext cx="48245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Magnetický indukční tok, =1,62 </a:t>
            </a:r>
            <a:r>
              <a:rPr lang="cs-CZ" altLang="cs-CZ" sz="2000" b="1" dirty="0" err="1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mWb</a:t>
            </a:r>
            <a:endParaRPr lang="cs-CZ" altLang="cs-CZ" sz="2000" b="1" dirty="0">
              <a:solidFill>
                <a:schemeClr val="bg2"/>
              </a:solidFill>
              <a:effectLst/>
              <a:sym typeface="Symbol" panose="05050102010706020507" pitchFamily="18" charset="2"/>
            </a:endParaRP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179512" y="4701598"/>
            <a:ext cx="46768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Relativní permeabilita, 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R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=180,1</a:t>
            </a:r>
            <a:endParaRPr lang="cs-CZ" altLang="cs-CZ" sz="2000" b="1" dirty="0">
              <a:solidFill>
                <a:schemeClr val="bg2"/>
              </a:solidFill>
              <a:effectLst/>
              <a:sym typeface="Symbol" panose="05050102010706020507" pitchFamily="18" charset="2"/>
            </a:endParaRP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230875" y="5296669"/>
            <a:ext cx="46768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Magnetický odpor, </a:t>
            </a:r>
            <a:r>
              <a:rPr lang="cs-CZ" altLang="cs-CZ" sz="2000" b="1" dirty="0" err="1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R</a:t>
            </a:r>
            <a:r>
              <a:rPr lang="cs-CZ" altLang="cs-CZ" sz="2000" b="1" baseline="-25000" dirty="0" err="1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m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=1,08 MH</a:t>
            </a:r>
            <a:r>
              <a:rPr lang="cs-CZ" altLang="cs-CZ" sz="2000" b="1" baseline="30000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-1</a:t>
            </a:r>
            <a:endParaRPr lang="cs-CZ" altLang="cs-CZ" sz="2000" b="1" baseline="30000" dirty="0">
              <a:solidFill>
                <a:schemeClr val="bg2"/>
              </a:solidFill>
              <a:effectLst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032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1300" y="115888"/>
            <a:ext cx="8794750" cy="706437"/>
          </a:xfrm>
        </p:spPr>
        <p:txBody>
          <a:bodyPr/>
          <a:lstStyle/>
          <a:p>
            <a:r>
              <a:rPr lang="cs-CZ" altLang="cs-CZ" sz="29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Příklady</a:t>
            </a:r>
            <a:endParaRPr lang="cs-CZ" altLang="cs-CZ" sz="29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33827" name="Text Box 3"/>
          <p:cNvSpPr txBox="1">
            <a:spLocks noChangeArrowheads="1"/>
          </p:cNvSpPr>
          <p:nvPr/>
        </p:nvSpPr>
        <p:spPr bwMode="auto">
          <a:xfrm>
            <a:off x="323850" y="981075"/>
            <a:ext cx="8352606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57188" indent="-357188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1.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	Ve svazku jdou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3 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vodiče s proudy: +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15A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, -9A,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+11A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.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Vypočítejte intenzitu magnetického pole ve vzdálenosti 11 cm.</a:t>
            </a:r>
          </a:p>
          <a:p>
            <a:pPr marL="357188" indent="-357188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2.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	Vypočítejte intenzitu magnetického pole v dutině cívky, jestliže cívka má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1200 závitů 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a prochází jí proud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250 mA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. Délka cívky jsou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74 cm.</a:t>
            </a:r>
          </a:p>
          <a:p>
            <a:pPr marL="357188" indent="-357188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3.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Vypočítejte 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relativní permeabilitu magnetického obvodu z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lité oceli, 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je-li magnetická indukce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1,1 T.</a:t>
            </a:r>
          </a:p>
          <a:p>
            <a:pPr marL="357188" indent="-357188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4.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	Vypočítejte intenzitu magnetického pole ve vzduchové mezeře, jestliže je indukční tok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0,72mWb 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a plocha vzduchové mezery je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40 cm</a:t>
            </a:r>
            <a:r>
              <a:rPr lang="cs-CZ" altLang="cs-CZ" sz="2000" b="1" baseline="30000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2.</a:t>
            </a:r>
          </a:p>
          <a:p>
            <a:pPr marL="357188" indent="-357188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5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	Vypočítejte šířku vzduchové mezery, jestliže plochou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35 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cm</a:t>
            </a:r>
            <a:r>
              <a:rPr lang="cs-CZ" altLang="cs-CZ" sz="2000" b="1" baseline="30000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2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prochází magnetický indukční tok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2,5 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mWb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. Magnetické napětí je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1250A</a:t>
            </a:r>
            <a:endParaRPr lang="cs-CZ" altLang="cs-CZ" sz="2000" b="1" dirty="0">
              <a:solidFill>
                <a:schemeClr val="bg2"/>
              </a:solidFill>
              <a:effectLst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4401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713787" cy="649287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cs-CZ" altLang="cs-CZ" sz="32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</a:t>
            </a:r>
            <a:endParaRPr lang="cs-CZ" altLang="cs-CZ" sz="24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48163" name="Text Box 3"/>
          <p:cNvSpPr txBox="1">
            <a:spLocks noChangeArrowheads="1"/>
          </p:cNvSpPr>
          <p:nvPr/>
        </p:nvSpPr>
        <p:spPr bwMode="auto">
          <a:xfrm>
            <a:off x="179388" y="908050"/>
            <a:ext cx="871378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363538" algn="l"/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tabLst>
                <a:tab pos="363538" algn="l"/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tabLst>
                <a:tab pos="363538" algn="l"/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tabLst>
                <a:tab pos="363538" algn="l"/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tabLst>
                <a:tab pos="363538" algn="l"/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tabLst>
                <a:tab pos="363538" algn="l"/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tabLst>
                <a:tab pos="363538" algn="l"/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tabLst>
                <a:tab pos="363538" algn="l"/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tabLst>
                <a:tab pos="363538" algn="l"/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Vypočítejte 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proud potřebný k vytvoření magnetického indukčního toku  = 0,9 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mWb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. Magnetický obvod je sestaven z transformátorových plechů, cívka má 2000 závitů.   </a:t>
            </a:r>
          </a:p>
        </p:txBody>
      </p:sp>
      <p:grpSp>
        <p:nvGrpSpPr>
          <p:cNvPr id="2" name="Skupina 1"/>
          <p:cNvGrpSpPr/>
          <p:nvPr/>
        </p:nvGrpSpPr>
        <p:grpSpPr>
          <a:xfrm>
            <a:off x="323528" y="2132856"/>
            <a:ext cx="3528392" cy="3442667"/>
            <a:chOff x="323528" y="2290589"/>
            <a:chExt cx="4068763" cy="3802063"/>
          </a:xfrm>
        </p:grpSpPr>
        <p:grpSp>
          <p:nvGrpSpPr>
            <p:cNvPr id="348203" name="Group 43"/>
            <p:cNvGrpSpPr>
              <a:grpSpLocks/>
            </p:cNvGrpSpPr>
            <p:nvPr/>
          </p:nvGrpSpPr>
          <p:grpSpPr bwMode="auto">
            <a:xfrm>
              <a:off x="323528" y="2290589"/>
              <a:ext cx="4068763" cy="3802063"/>
              <a:chOff x="204" y="1670"/>
              <a:chExt cx="2563" cy="2395"/>
            </a:xfrm>
          </p:grpSpPr>
          <p:grpSp>
            <p:nvGrpSpPr>
              <p:cNvPr id="348169" name="Group 9"/>
              <p:cNvGrpSpPr>
                <a:grpSpLocks/>
              </p:cNvGrpSpPr>
              <p:nvPr/>
            </p:nvGrpSpPr>
            <p:grpSpPr bwMode="auto">
              <a:xfrm>
                <a:off x="204" y="2205"/>
                <a:ext cx="1973" cy="1317"/>
                <a:chOff x="453" y="2069"/>
                <a:chExt cx="1973" cy="1317"/>
              </a:xfrm>
            </p:grpSpPr>
            <p:grpSp>
              <p:nvGrpSpPr>
                <p:cNvPr id="348167" name="Group 7"/>
                <p:cNvGrpSpPr>
                  <a:grpSpLocks/>
                </p:cNvGrpSpPr>
                <p:nvPr/>
              </p:nvGrpSpPr>
              <p:grpSpPr bwMode="auto">
                <a:xfrm>
                  <a:off x="748" y="2069"/>
                  <a:ext cx="1678" cy="1317"/>
                  <a:chOff x="748" y="2069"/>
                  <a:chExt cx="1678" cy="1317"/>
                </a:xfrm>
              </p:grpSpPr>
              <p:sp>
                <p:nvSpPr>
                  <p:cNvPr id="348165" name="Rectangle 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48" y="2069"/>
                    <a:ext cx="1678" cy="1317"/>
                  </a:xfrm>
                  <a:prstGeom prst="rect">
                    <a:avLst/>
                  </a:prstGeom>
                  <a:noFill/>
                  <a:ln w="38100" algn="ctr">
                    <a:solidFill>
                      <a:schemeClr val="bg2"/>
                    </a:solidFill>
                    <a:miter lim="800000"/>
                    <a:headEnd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 sz="1200"/>
                  </a:p>
                </p:txBody>
              </p:sp>
              <p:sp>
                <p:nvSpPr>
                  <p:cNvPr id="348166" name="Rectangle 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67" y="2397"/>
                    <a:ext cx="841" cy="660"/>
                  </a:xfrm>
                  <a:prstGeom prst="rect">
                    <a:avLst/>
                  </a:prstGeom>
                  <a:noFill/>
                  <a:ln w="38100" algn="ctr">
                    <a:solidFill>
                      <a:schemeClr val="bg2"/>
                    </a:solidFill>
                    <a:miter lim="800000"/>
                    <a:headEnd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 sz="1200"/>
                  </a:p>
                </p:txBody>
              </p:sp>
            </p:grpSp>
            <p:sp>
              <p:nvSpPr>
                <p:cNvPr id="348168" name="Rectangle 8" descr="Jemná mřížka"/>
                <p:cNvSpPr>
                  <a:spLocks noChangeArrowheads="1"/>
                </p:cNvSpPr>
                <p:nvPr/>
              </p:nvSpPr>
              <p:spPr bwMode="auto">
                <a:xfrm>
                  <a:off x="453" y="2432"/>
                  <a:ext cx="998" cy="590"/>
                </a:xfrm>
                <a:prstGeom prst="rect">
                  <a:avLst/>
                </a:prstGeom>
                <a:pattFill prst="smGrid">
                  <a:fgClr>
                    <a:srgbClr val="FFC000"/>
                  </a:fgClr>
                  <a:bgClr>
                    <a:schemeClr val="bg2"/>
                  </a:bgClr>
                </a:pattFill>
                <a:ln w="38100" algn="ctr">
                  <a:solidFill>
                    <a:schemeClr val="bg2"/>
                  </a:solidFill>
                  <a:miter lim="800000"/>
                  <a:headEnd/>
                  <a:tailEnd type="non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 sz="1200"/>
                </a:p>
              </p:txBody>
            </p:sp>
          </p:grpSp>
          <p:sp>
            <p:nvSpPr>
              <p:cNvPr id="348170" name="Line 10"/>
              <p:cNvSpPr>
                <a:spLocks noChangeShapeType="1"/>
              </p:cNvSpPr>
              <p:nvPr/>
            </p:nvSpPr>
            <p:spPr bwMode="auto">
              <a:xfrm>
                <a:off x="907" y="3203"/>
                <a:ext cx="0" cy="59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 sz="1200"/>
              </a:p>
            </p:txBody>
          </p:sp>
          <p:sp>
            <p:nvSpPr>
              <p:cNvPr id="348171" name="Line 11"/>
              <p:cNvSpPr>
                <a:spLocks noChangeShapeType="1"/>
              </p:cNvSpPr>
              <p:nvPr/>
            </p:nvSpPr>
            <p:spPr bwMode="auto">
              <a:xfrm>
                <a:off x="1769" y="3203"/>
                <a:ext cx="0" cy="59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 sz="1200"/>
              </a:p>
            </p:txBody>
          </p:sp>
          <p:sp>
            <p:nvSpPr>
              <p:cNvPr id="348172" name="Line 12"/>
              <p:cNvSpPr>
                <a:spLocks noChangeShapeType="1"/>
              </p:cNvSpPr>
              <p:nvPr/>
            </p:nvSpPr>
            <p:spPr bwMode="auto">
              <a:xfrm>
                <a:off x="499" y="3475"/>
                <a:ext cx="0" cy="59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 sz="1200"/>
              </a:p>
            </p:txBody>
          </p:sp>
          <p:sp>
            <p:nvSpPr>
              <p:cNvPr id="348173" name="Line 13"/>
              <p:cNvSpPr>
                <a:spLocks noChangeShapeType="1"/>
              </p:cNvSpPr>
              <p:nvPr/>
            </p:nvSpPr>
            <p:spPr bwMode="auto">
              <a:xfrm>
                <a:off x="2177" y="3475"/>
                <a:ext cx="0" cy="59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 sz="1200"/>
              </a:p>
            </p:txBody>
          </p:sp>
          <p:sp>
            <p:nvSpPr>
              <p:cNvPr id="348174" name="Line 14"/>
              <p:cNvSpPr>
                <a:spLocks noChangeShapeType="1"/>
              </p:cNvSpPr>
              <p:nvPr/>
            </p:nvSpPr>
            <p:spPr bwMode="auto">
              <a:xfrm>
                <a:off x="907" y="3793"/>
                <a:ext cx="86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arrow" w="med" len="lg"/>
                <a:tailEnd type="arrow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 sz="1200"/>
              </a:p>
            </p:txBody>
          </p:sp>
          <p:sp>
            <p:nvSpPr>
              <p:cNvPr id="348175" name="Line 15"/>
              <p:cNvSpPr>
                <a:spLocks noChangeShapeType="1"/>
              </p:cNvSpPr>
              <p:nvPr/>
            </p:nvSpPr>
            <p:spPr bwMode="auto">
              <a:xfrm>
                <a:off x="499" y="4065"/>
                <a:ext cx="1678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arrow" w="med" len="lg"/>
                <a:tailEnd type="arrow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 sz="1200"/>
              </a:p>
            </p:txBody>
          </p:sp>
          <p:sp>
            <p:nvSpPr>
              <p:cNvPr id="348176" name="Line 16"/>
              <p:cNvSpPr>
                <a:spLocks noChangeShapeType="1"/>
              </p:cNvSpPr>
              <p:nvPr/>
            </p:nvSpPr>
            <p:spPr bwMode="auto">
              <a:xfrm rot="5400000">
                <a:off x="2132" y="2160"/>
                <a:ext cx="0" cy="726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 sz="1200"/>
              </a:p>
            </p:txBody>
          </p:sp>
          <p:sp>
            <p:nvSpPr>
              <p:cNvPr id="348177" name="Line 17"/>
              <p:cNvSpPr>
                <a:spLocks noChangeShapeType="1"/>
              </p:cNvSpPr>
              <p:nvPr/>
            </p:nvSpPr>
            <p:spPr bwMode="auto">
              <a:xfrm rot="5400000">
                <a:off x="2132" y="2840"/>
                <a:ext cx="0" cy="726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 sz="1200"/>
              </a:p>
            </p:txBody>
          </p:sp>
          <p:sp>
            <p:nvSpPr>
              <p:cNvPr id="348178" name="Line 18"/>
              <p:cNvSpPr>
                <a:spLocks noChangeShapeType="1"/>
              </p:cNvSpPr>
              <p:nvPr/>
            </p:nvSpPr>
            <p:spPr bwMode="auto">
              <a:xfrm rot="5400000">
                <a:off x="2427" y="1910"/>
                <a:ext cx="0" cy="59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 sz="1200"/>
              </a:p>
            </p:txBody>
          </p:sp>
          <p:sp>
            <p:nvSpPr>
              <p:cNvPr id="348179" name="Line 19"/>
              <p:cNvSpPr>
                <a:spLocks noChangeShapeType="1"/>
              </p:cNvSpPr>
              <p:nvPr/>
            </p:nvSpPr>
            <p:spPr bwMode="auto">
              <a:xfrm rot="5400000">
                <a:off x="2472" y="3226"/>
                <a:ext cx="0" cy="59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 sz="1200"/>
              </a:p>
            </p:txBody>
          </p:sp>
          <p:sp>
            <p:nvSpPr>
              <p:cNvPr id="348180" name="Line 20"/>
              <p:cNvSpPr>
                <a:spLocks noChangeShapeType="1"/>
              </p:cNvSpPr>
              <p:nvPr/>
            </p:nvSpPr>
            <p:spPr bwMode="auto">
              <a:xfrm>
                <a:off x="2722" y="2205"/>
                <a:ext cx="0" cy="1316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arrow" w="med" len="lg"/>
                <a:tailEnd type="arrow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 sz="1200"/>
              </a:p>
            </p:txBody>
          </p:sp>
          <p:sp>
            <p:nvSpPr>
              <p:cNvPr id="348181" name="Line 21"/>
              <p:cNvSpPr>
                <a:spLocks noChangeShapeType="1"/>
              </p:cNvSpPr>
              <p:nvPr/>
            </p:nvSpPr>
            <p:spPr bwMode="auto">
              <a:xfrm>
                <a:off x="2495" y="2523"/>
                <a:ext cx="0" cy="68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arrow" w="med" len="lg"/>
                <a:tailEnd type="arrow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 sz="1200"/>
              </a:p>
            </p:txBody>
          </p:sp>
          <p:sp>
            <p:nvSpPr>
              <p:cNvPr id="348182" name="Text Box 22"/>
              <p:cNvSpPr txBox="1">
                <a:spLocks noChangeArrowheads="1"/>
              </p:cNvSpPr>
              <p:nvPr/>
            </p:nvSpPr>
            <p:spPr bwMode="auto">
              <a:xfrm rot="16200000">
                <a:off x="2319" y="2808"/>
                <a:ext cx="153" cy="1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200" b="1" dirty="0">
                    <a:solidFill>
                      <a:schemeClr val="bg2"/>
                    </a:solidFill>
                    <a:effectLst/>
                  </a:rPr>
                  <a:t>20</a:t>
                </a:r>
                <a:endParaRPr lang="cs-CZ" altLang="cs-CZ" sz="1200" b="1" baseline="-25000" dirty="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348183" name="Text Box 23"/>
              <p:cNvSpPr txBox="1">
                <a:spLocks noChangeArrowheads="1"/>
              </p:cNvSpPr>
              <p:nvPr/>
            </p:nvSpPr>
            <p:spPr bwMode="auto">
              <a:xfrm rot="16200000">
                <a:off x="2564" y="2807"/>
                <a:ext cx="153" cy="1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200" b="1">
                    <a:solidFill>
                      <a:schemeClr val="bg2"/>
                    </a:solidFill>
                    <a:effectLst/>
                  </a:rPr>
                  <a:t>60</a:t>
                </a:r>
                <a:endParaRPr lang="cs-CZ" altLang="cs-CZ" sz="12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348184" name="Text Box 24"/>
              <p:cNvSpPr txBox="1">
                <a:spLocks noChangeArrowheads="1"/>
              </p:cNvSpPr>
              <p:nvPr/>
            </p:nvSpPr>
            <p:spPr bwMode="auto">
              <a:xfrm>
                <a:off x="1260" y="3630"/>
                <a:ext cx="153" cy="1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200" b="1">
                    <a:solidFill>
                      <a:schemeClr val="bg2"/>
                    </a:solidFill>
                    <a:effectLst/>
                  </a:rPr>
                  <a:t>40</a:t>
                </a:r>
                <a:endParaRPr lang="cs-CZ" altLang="cs-CZ" sz="12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348185" name="Text Box 25"/>
              <p:cNvSpPr txBox="1">
                <a:spLocks noChangeArrowheads="1"/>
              </p:cNvSpPr>
              <p:nvPr/>
            </p:nvSpPr>
            <p:spPr bwMode="auto">
              <a:xfrm>
                <a:off x="1260" y="3884"/>
                <a:ext cx="153" cy="1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200" b="1">
                    <a:solidFill>
                      <a:schemeClr val="bg2"/>
                    </a:solidFill>
                    <a:effectLst/>
                  </a:rPr>
                  <a:t>80</a:t>
                </a:r>
                <a:endParaRPr lang="cs-CZ" altLang="cs-CZ" sz="12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grpSp>
            <p:nvGrpSpPr>
              <p:cNvPr id="348189" name="Group 29"/>
              <p:cNvGrpSpPr>
                <a:grpSpLocks/>
              </p:cNvGrpSpPr>
              <p:nvPr/>
            </p:nvGrpSpPr>
            <p:grpSpPr bwMode="auto">
              <a:xfrm>
                <a:off x="1497" y="1745"/>
                <a:ext cx="0" cy="936"/>
                <a:chOff x="1746" y="1609"/>
                <a:chExt cx="0" cy="936"/>
              </a:xfrm>
            </p:grpSpPr>
            <p:sp>
              <p:nvSpPr>
                <p:cNvPr id="348186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1746" y="2409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 type="arrow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 sz="1200"/>
                </a:p>
              </p:txBody>
            </p:sp>
            <p:sp>
              <p:nvSpPr>
                <p:cNvPr id="348187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746" y="2069"/>
                  <a:ext cx="0" cy="318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 sz="1200"/>
                </a:p>
              </p:txBody>
            </p:sp>
            <p:sp>
              <p:nvSpPr>
                <p:cNvPr id="348188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746" y="1609"/>
                  <a:ext cx="0" cy="453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arrow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 sz="1200"/>
                </a:p>
              </p:txBody>
            </p:sp>
          </p:grpSp>
          <p:sp>
            <p:nvSpPr>
              <p:cNvPr id="348190" name="Text Box 30"/>
              <p:cNvSpPr txBox="1">
                <a:spLocks noChangeArrowheads="1"/>
              </p:cNvSpPr>
              <p:nvPr/>
            </p:nvSpPr>
            <p:spPr bwMode="auto">
              <a:xfrm rot="16200000">
                <a:off x="1226" y="1779"/>
                <a:ext cx="379" cy="1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200" b="1">
                    <a:solidFill>
                      <a:schemeClr val="bg2"/>
                    </a:solidFill>
                    <a:effectLst/>
                  </a:rPr>
                  <a:t>20 X 30</a:t>
                </a:r>
                <a:endParaRPr lang="cs-CZ" altLang="cs-CZ" sz="1200" b="1" baseline="-25000">
                  <a:solidFill>
                    <a:schemeClr val="bg2"/>
                  </a:solidFill>
                  <a:effectLst/>
                </a:endParaRPr>
              </a:p>
            </p:txBody>
          </p:sp>
        </p:grpSp>
        <p:sp>
          <p:nvSpPr>
            <p:cNvPr id="348198" name="Rectangle 38"/>
            <p:cNvSpPr>
              <a:spLocks noChangeArrowheads="1"/>
            </p:cNvSpPr>
            <p:nvPr/>
          </p:nvSpPr>
          <p:spPr bwMode="auto">
            <a:xfrm>
              <a:off x="1115691" y="3392314"/>
              <a:ext cx="2016125" cy="1579563"/>
            </a:xfrm>
            <a:prstGeom prst="rect">
              <a:avLst/>
            </a:prstGeom>
            <a:noFill/>
            <a:ln w="12700" algn="ctr">
              <a:solidFill>
                <a:srgbClr val="FF0000"/>
              </a:solidFill>
              <a:prstDash val="dash"/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1200"/>
            </a:p>
          </p:txBody>
        </p:sp>
      </p:grp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4132760" y="2045913"/>
            <a:ext cx="4871957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0"/>
              </a:spcBef>
              <a:tabLst>
                <a:tab pos="363538" algn="l"/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tabLst>
                <a:tab pos="363538" algn="l"/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tabLst>
                <a:tab pos="363538" algn="l"/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tabLst>
                <a:tab pos="363538" algn="l"/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tabLst>
                <a:tab pos="363538" algn="l"/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tabLst>
                <a:tab pos="363538" algn="l"/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tabLst>
                <a:tab pos="363538" algn="l"/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tabLst>
                <a:tab pos="363538" algn="l"/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tabLst>
                <a:tab pos="363538" algn="l"/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Vypočítejte indukční tok, magnetický 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odpor a relativní permeabilitu, v magnetickém obvodu (dynamové plechy 2,6W/kg ), jestliže je proud cívkou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250mA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. Rozměry: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a=7cm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,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b=5cm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, tloušťka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(2*2) 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cm</a:t>
            </a:r>
            <a:r>
              <a:rPr lang="cs-CZ" altLang="cs-CZ" sz="2000" b="1" baseline="30000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2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, cívka má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4500 závitů.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Magnetický obvod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je 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složen z dynamových plechů (2,2 W/kg) a prochází jím indukční tok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3,8mWb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. Vypočítejte proud cívkou, je-li počet závitů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3750. 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Rozměry jádra: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a=19 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cm,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b=17 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cm a průřez jádra je (5*5)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cm</a:t>
            </a:r>
            <a:r>
              <a:rPr lang="cs-CZ" altLang="cs-CZ" sz="2000" b="1" baseline="30000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2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.</a:t>
            </a:r>
            <a:endParaRPr lang="cs-CZ" altLang="cs-CZ" sz="2000" b="1" dirty="0">
              <a:solidFill>
                <a:schemeClr val="bg2"/>
              </a:solidFill>
              <a:effectLst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8995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63713" y="115888"/>
            <a:ext cx="5761037" cy="706437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Hysterezní smyčka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37923" name="Text Box 3"/>
          <p:cNvSpPr txBox="1">
            <a:spLocks noChangeArrowheads="1"/>
          </p:cNvSpPr>
          <p:nvPr/>
        </p:nvSpPr>
        <p:spPr bwMode="auto">
          <a:xfrm>
            <a:off x="179388" y="836613"/>
            <a:ext cx="87137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Hysterezní smyčka znázorňuje průběh magnetické indukce se změnou intenzity magnetického pole. Má zásadní význam při střídavém magnetování feromagnetických látek. </a:t>
            </a:r>
          </a:p>
        </p:txBody>
      </p:sp>
      <p:sp>
        <p:nvSpPr>
          <p:cNvPr id="337925" name="Text Box 5"/>
          <p:cNvSpPr txBox="1">
            <a:spLocks noChangeArrowheads="1"/>
          </p:cNvSpPr>
          <p:nvPr/>
        </p:nvSpPr>
        <p:spPr bwMode="auto">
          <a:xfrm>
            <a:off x="179388" y="1916113"/>
            <a:ext cx="8497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Výchozí stav – intenzita magnetického pole je maximální (H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max</a:t>
            </a: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), magnetická indukce je maximální (B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max</a:t>
            </a: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).</a:t>
            </a:r>
          </a:p>
        </p:txBody>
      </p:sp>
      <p:sp>
        <p:nvSpPr>
          <p:cNvPr id="337940" name="Text Box 20"/>
          <p:cNvSpPr txBox="1">
            <a:spLocks noChangeArrowheads="1"/>
          </p:cNvSpPr>
          <p:nvPr/>
        </p:nvSpPr>
        <p:spPr bwMode="auto">
          <a:xfrm>
            <a:off x="179388" y="2636838"/>
            <a:ext cx="84978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15963" indent="-7159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0 – 1	Postupným snižováním intenzity magnetického pole klesá i indukce. Pokles indukce je ale pomalejší  při nulové intenzitě zůstává v látce zbytkový (remanentní) magnetismus – B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r </a:t>
            </a: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</a:t>
            </a:r>
            <a:endParaRPr lang="cs-CZ" altLang="cs-CZ" sz="2000" b="1" baseline="-25000">
              <a:solidFill>
                <a:schemeClr val="bg2"/>
              </a:solidFill>
              <a:effectLst/>
              <a:sym typeface="Symbol" panose="05050102010706020507" pitchFamily="18" charset="2"/>
            </a:endParaRPr>
          </a:p>
        </p:txBody>
      </p:sp>
      <p:sp>
        <p:nvSpPr>
          <p:cNvPr id="337941" name="AutoShape 2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260350"/>
            <a:ext cx="647700" cy="504825"/>
          </a:xfrm>
          <a:prstGeom prst="actionButtonForwardNex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Wingdings" panose="05000000000000000000" pitchFamily="2" charset="2"/>
              <a:buNone/>
            </a:pPr>
            <a:endParaRPr lang="cs-CZ" altLang="cs-CZ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37942" name="Text Box 22"/>
          <p:cNvSpPr txBox="1">
            <a:spLocks noChangeArrowheads="1"/>
          </p:cNvSpPr>
          <p:nvPr/>
        </p:nvSpPr>
        <p:spPr bwMode="auto">
          <a:xfrm>
            <a:off x="179388" y="3716338"/>
            <a:ext cx="84978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15963" indent="-7159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1 – 2	Zvyšujeme intenzitu magnetického pole, ale v opačném směru. Magnetická indukce dále klesá, postupně až na B = 0. Intenzita potřebná k odmagnetování je koercitivní intenzita H = -H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c</a:t>
            </a: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. </a:t>
            </a:r>
            <a:endParaRPr lang="cs-CZ" altLang="cs-CZ" sz="2000" b="1" baseline="-25000">
              <a:solidFill>
                <a:schemeClr val="bg2"/>
              </a:solidFill>
              <a:effectLst/>
              <a:sym typeface="Symbol" panose="05050102010706020507" pitchFamily="18" charset="2"/>
            </a:endParaRPr>
          </a:p>
        </p:txBody>
      </p:sp>
      <p:sp>
        <p:nvSpPr>
          <p:cNvPr id="337944" name="Text Box 24"/>
          <p:cNvSpPr txBox="1">
            <a:spLocks noChangeArrowheads="1"/>
          </p:cNvSpPr>
          <p:nvPr/>
        </p:nvSpPr>
        <p:spPr bwMode="auto">
          <a:xfrm>
            <a:off x="107950" y="4797425"/>
            <a:ext cx="8712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15963" indent="-7159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2 – 3	Dalším zvyšováním intenzity magnetického pole opět roste magnetická indukce, ale s opačným znaménkem, až do hodnoty B = -B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max</a:t>
            </a: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a H = -H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max</a:t>
            </a: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. </a:t>
            </a:r>
            <a:endParaRPr lang="cs-CZ" altLang="cs-CZ" sz="2000" b="1" baseline="-25000">
              <a:solidFill>
                <a:schemeClr val="bg2"/>
              </a:solidFill>
              <a:effectLst/>
              <a:sym typeface="Symbol" panose="05050102010706020507" pitchFamily="18" charset="2"/>
            </a:endParaRPr>
          </a:p>
        </p:txBody>
      </p:sp>
      <p:sp>
        <p:nvSpPr>
          <p:cNvPr id="337945" name="Text Box 25"/>
          <p:cNvSpPr txBox="1">
            <a:spLocks noChangeArrowheads="1"/>
          </p:cNvSpPr>
          <p:nvPr/>
        </p:nvSpPr>
        <p:spPr bwMode="auto">
          <a:xfrm>
            <a:off x="107950" y="5851525"/>
            <a:ext cx="88566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15963" indent="-7159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3 – 0	Při následném poklesu intenzity magnetického pole klesá i magnetická indukce a celý cyklus se opakuje do bodu 0 (B = B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max</a:t>
            </a: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, H = H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max</a:t>
            </a: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</a:t>
            </a:r>
            <a:endParaRPr lang="cs-CZ" altLang="cs-CZ" sz="2000" b="1" baseline="-25000">
              <a:solidFill>
                <a:schemeClr val="bg2"/>
              </a:solidFill>
              <a:effectLst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37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7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7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7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7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7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2" grpId="0"/>
      <p:bldP spid="33794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230313"/>
            <a:ext cx="8759825" cy="54387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8952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1547813" y="115888"/>
            <a:ext cx="6624637" cy="706437"/>
          </a:xfrm>
          <a:noFill/>
          <a:ln/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Hysterezní smyčka</a:t>
            </a:r>
          </a:p>
        </p:txBody>
      </p:sp>
      <p:sp>
        <p:nvSpPr>
          <p:cNvPr id="338953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333375"/>
            <a:ext cx="863600" cy="431800"/>
          </a:xfrm>
          <a:prstGeom prst="actionButtonBackPrevious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338958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31900"/>
            <a:ext cx="8759825" cy="54371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59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196975"/>
            <a:ext cx="8759825" cy="54371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60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96975"/>
            <a:ext cx="8759825" cy="54371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8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8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8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8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8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338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338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38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38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338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338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38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38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338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338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38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38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52" grpId="0"/>
      <p:bldP spid="33895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5400675" cy="706437"/>
          </a:xfrm>
        </p:spPr>
        <p:txBody>
          <a:bodyPr/>
          <a:lstStyle/>
          <a:p>
            <a:r>
              <a:rPr lang="cs-CZ" altLang="cs-CZ" sz="28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Hysterezní smyčka - shrnutí</a:t>
            </a:r>
            <a:endParaRPr lang="cs-CZ" altLang="cs-CZ" sz="28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339979" name="Picture 11" descr="hysterezna_sluc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052513"/>
            <a:ext cx="5684837" cy="568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9980" name="Text Box 12"/>
          <p:cNvSpPr txBox="1">
            <a:spLocks noChangeArrowheads="1"/>
          </p:cNvSpPr>
          <p:nvPr/>
        </p:nvSpPr>
        <p:spPr bwMode="auto">
          <a:xfrm>
            <a:off x="395288" y="1196975"/>
            <a:ext cx="4679950" cy="954088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 type="none" w="lg" len="lg"/>
          </a:ln>
          <a:effectLst/>
          <a:extLst/>
        </p:spPr>
        <p:txBody>
          <a:bodyPr>
            <a:spAutoFit/>
          </a:bodyPr>
          <a:lstStyle>
            <a:lvl1pPr marL="452438" indent="-452438" algn="l">
              <a:spcBef>
                <a:spcPct val="0"/>
              </a:spcBef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B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r	</a:t>
            </a:r>
            <a:r>
              <a:rPr lang="cs-CZ" altLang="cs-CZ" sz="18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-	remanentní (zbytkový) magnetismus</a:t>
            </a:r>
          </a:p>
          <a:p>
            <a:pPr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	-	magnetická indukce látky po jejím vyjmutí z magnetického pole</a:t>
            </a:r>
          </a:p>
        </p:txBody>
      </p:sp>
      <p:sp>
        <p:nvSpPr>
          <p:cNvPr id="339981" name="Line 13"/>
          <p:cNvSpPr>
            <a:spLocks noChangeShapeType="1"/>
          </p:cNvSpPr>
          <p:nvPr/>
        </p:nvSpPr>
        <p:spPr bwMode="auto">
          <a:xfrm>
            <a:off x="5076825" y="2133600"/>
            <a:ext cx="1008063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9982" name="Text Box 14"/>
          <p:cNvSpPr txBox="1">
            <a:spLocks noChangeArrowheads="1"/>
          </p:cNvSpPr>
          <p:nvPr/>
        </p:nvSpPr>
        <p:spPr bwMode="auto">
          <a:xfrm>
            <a:off x="250825" y="2349500"/>
            <a:ext cx="4679950" cy="954088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 type="none" w="lg" len="lg"/>
          </a:ln>
          <a:effectLst/>
          <a:extLst/>
        </p:spPr>
        <p:txBody>
          <a:bodyPr>
            <a:spAutoFit/>
          </a:bodyPr>
          <a:lstStyle>
            <a:lvl1pPr marL="452438" indent="-452438" algn="l">
              <a:spcBef>
                <a:spcPct val="0"/>
              </a:spcBef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H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c	</a:t>
            </a:r>
            <a:r>
              <a:rPr lang="cs-CZ" altLang="cs-CZ" sz="18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-	koercitivní intenzita  </a:t>
            </a:r>
          </a:p>
          <a:p>
            <a:pPr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	-	intenzita magnetického pole potřebná k odmagnetování látky</a:t>
            </a:r>
          </a:p>
        </p:txBody>
      </p:sp>
      <p:sp>
        <p:nvSpPr>
          <p:cNvPr id="339983" name="Line 15"/>
          <p:cNvSpPr>
            <a:spLocks noChangeShapeType="1"/>
          </p:cNvSpPr>
          <p:nvPr/>
        </p:nvSpPr>
        <p:spPr bwMode="auto">
          <a:xfrm>
            <a:off x="4427538" y="3284538"/>
            <a:ext cx="576262" cy="504825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9984" name="Text Box 16"/>
          <p:cNvSpPr txBox="1">
            <a:spLocks noChangeArrowheads="1"/>
          </p:cNvSpPr>
          <p:nvPr/>
        </p:nvSpPr>
        <p:spPr bwMode="auto">
          <a:xfrm>
            <a:off x="5724525" y="188913"/>
            <a:ext cx="3313113" cy="954087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 type="none" w="lg" len="lg"/>
          </a:ln>
          <a:effectLst/>
          <a:extLst/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18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Křivka prvotní magnetizace </a:t>
            </a:r>
          </a:p>
          <a:p>
            <a:pPr>
              <a:buClrTx/>
              <a:buSzTx/>
              <a:buFontTx/>
              <a:buNone/>
            </a:pPr>
            <a:r>
              <a:rPr lang="cs-CZ" altLang="cs-CZ" sz="18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Průběh magnetování odmagnetované látky</a:t>
            </a:r>
          </a:p>
        </p:txBody>
      </p:sp>
      <p:sp>
        <p:nvSpPr>
          <p:cNvPr id="339985" name="Line 17"/>
          <p:cNvSpPr>
            <a:spLocks noChangeShapeType="1"/>
          </p:cNvSpPr>
          <p:nvPr/>
        </p:nvSpPr>
        <p:spPr bwMode="auto">
          <a:xfrm>
            <a:off x="7019925" y="1125538"/>
            <a:ext cx="73025" cy="1582737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9986" name="Text Box 18"/>
          <p:cNvSpPr txBox="1">
            <a:spLocks noChangeArrowheads="1"/>
          </p:cNvSpPr>
          <p:nvPr/>
        </p:nvSpPr>
        <p:spPr bwMode="auto">
          <a:xfrm>
            <a:off x="0" y="4076700"/>
            <a:ext cx="4284663" cy="1228725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 type="none" w="lg" len="lg"/>
          </a:ln>
          <a:effectLst/>
          <a:extLst/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Stav nasycení</a:t>
            </a:r>
          </a:p>
          <a:p>
            <a:pPr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Maximální indukce látky, další její zvyšovaní je technicky a ekonomicky náročné</a:t>
            </a:r>
          </a:p>
        </p:txBody>
      </p:sp>
      <p:sp>
        <p:nvSpPr>
          <p:cNvPr id="339987" name="Line 19"/>
          <p:cNvSpPr>
            <a:spLocks noChangeShapeType="1"/>
          </p:cNvSpPr>
          <p:nvPr/>
        </p:nvSpPr>
        <p:spPr bwMode="auto">
          <a:xfrm>
            <a:off x="3563938" y="5300663"/>
            <a:ext cx="576262" cy="433387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9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9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39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39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9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9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39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39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3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3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0" grpId="0"/>
      <p:bldP spid="339980" grpId="0" animBg="1"/>
      <p:bldP spid="339981" grpId="0" animBg="1"/>
      <p:bldP spid="339982" grpId="0" animBg="1"/>
      <p:bldP spid="339983" grpId="0" animBg="1"/>
      <p:bldP spid="339984" grpId="0" animBg="1"/>
      <p:bldP spid="339985" grpId="0" animBg="1"/>
      <p:bldP spid="339986" grpId="0" animBg="1"/>
      <p:bldP spid="33998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63713" y="115888"/>
            <a:ext cx="5761037" cy="706437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Hysterezní smyčka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340995" name="Picture 3" descr="800px-B-H_lo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16000"/>
            <a:ext cx="8785225" cy="529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0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55650" y="115888"/>
            <a:ext cx="7272338" cy="706437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Rozdělení magnetických látek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42019" name="Text Box 3"/>
          <p:cNvSpPr txBox="1">
            <a:spLocks noChangeArrowheads="1"/>
          </p:cNvSpPr>
          <p:nvPr/>
        </p:nvSpPr>
        <p:spPr bwMode="auto">
          <a:xfrm>
            <a:off x="179388" y="909638"/>
            <a:ext cx="8713787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200" b="1" u="sng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Podle tvaru hysterezní smyčky lze rozdělit magnetické látky</a:t>
            </a:r>
            <a:r>
              <a:rPr lang="cs-CZ" altLang="cs-CZ" sz="22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:</a:t>
            </a:r>
          </a:p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1.	</a:t>
            </a:r>
            <a:r>
              <a:rPr lang="cs-CZ" altLang="cs-CZ" sz="2000" b="1" u="sng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materiály magneticky měkké</a:t>
            </a:r>
          </a:p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	Jsou to látky, které se snadno zmagnetují i odmagnetují. Mají úzkou hysterezní smyčku a jsou vhodné pro magnetické obvody</a:t>
            </a:r>
          </a:p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2.	</a:t>
            </a:r>
            <a:r>
              <a:rPr lang="cs-CZ" altLang="cs-CZ" sz="2000" b="1" u="sng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materiály magneticky tvrdé</a:t>
            </a:r>
          </a:p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	Jsou to látky, u který je třeba ke zmagnetování i odmagnetování velká energie. Mají širokou hysterezní smyčku a jsou vhodné pro trvalé magnety</a:t>
            </a:r>
          </a:p>
        </p:txBody>
      </p:sp>
      <p:sp>
        <p:nvSpPr>
          <p:cNvPr id="342027" name="Text Box 11"/>
          <p:cNvSpPr txBox="1">
            <a:spLocks noChangeArrowheads="1"/>
          </p:cNvSpPr>
          <p:nvPr/>
        </p:nvSpPr>
        <p:spPr bwMode="auto">
          <a:xfrm>
            <a:off x="179388" y="3789363"/>
            <a:ext cx="8856662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200" b="1" u="sng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Význam a tvar hysterezní smyčky</a:t>
            </a:r>
          </a:p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a)	Tvar hysterezní smyčky je dán materiálem a technologií výroby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b)	U výkonový obvodů je požadavek maximální indukce, proto materiál a technologie výroby má vliv zejména na šířku hysterezní smyčky (koercitivní intenzita)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c)	Plocha hysterezní smyčky udává energii potřebou k přemagnetování látky (k natočení domén). Tato energie se přemění na teplo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d)	Ve střídavých obvodech dochází k přemagnetování během každé periody  </a:t>
            </a:r>
            <a:r>
              <a:rPr lang="cs-CZ" altLang="cs-CZ" sz="2000" b="1" u="sng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hysterezní ztráty.</a:t>
            </a: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2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2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42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2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2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2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2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2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55650" y="44624"/>
            <a:ext cx="7272338" cy="706437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Rozdělení magnetických látek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611560" y="750317"/>
            <a:ext cx="7851164" cy="5919043"/>
            <a:chOff x="611560" y="822325"/>
            <a:chExt cx="7851164" cy="5919043"/>
          </a:xfrm>
        </p:grpSpPr>
        <p:grpSp>
          <p:nvGrpSpPr>
            <p:cNvPr id="3" name="Skupina 2"/>
            <p:cNvGrpSpPr/>
            <p:nvPr/>
          </p:nvGrpSpPr>
          <p:grpSpPr>
            <a:xfrm>
              <a:off x="611560" y="822325"/>
              <a:ext cx="7851164" cy="5919043"/>
              <a:chOff x="611560" y="822325"/>
              <a:chExt cx="7851164" cy="5919043"/>
            </a:xfrm>
          </p:grpSpPr>
          <p:pic>
            <p:nvPicPr>
              <p:cNvPr id="356354" name="Picture 2" descr="https://studfile.net/html/2706/1094/html_ggthb5U2am.7IJQ/img-wTi1gX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560" y="822325"/>
                <a:ext cx="7851164" cy="59190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TextovéPole 1"/>
              <p:cNvSpPr txBox="1"/>
              <p:nvPr/>
            </p:nvSpPr>
            <p:spPr>
              <a:xfrm>
                <a:off x="7380312" y="3386179"/>
                <a:ext cx="434736" cy="380480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lIns="36000" tIns="36000" rIns="36000" bIns="36000" rtlCol="0" anchor="ctr" anchorCtr="0">
                <a:spAutoFit/>
              </a:bodyPr>
              <a:lstStyle/>
              <a:p>
                <a:pPr algn="ctr">
                  <a:buNone/>
                </a:pPr>
                <a:r>
                  <a:rPr lang="cs-CZ" sz="2000" b="1" dirty="0" smtClean="0">
                    <a:solidFill>
                      <a:srgbClr val="000000"/>
                    </a:solidFill>
                    <a:effectLst/>
                  </a:rPr>
                  <a:t>H</a:t>
                </a:r>
                <a:endParaRPr lang="cs-CZ" sz="2000" b="1" dirty="0"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7" name="TextovéPole 6"/>
              <p:cNvSpPr txBox="1"/>
              <p:nvPr/>
            </p:nvSpPr>
            <p:spPr>
              <a:xfrm>
                <a:off x="2987824" y="3326305"/>
                <a:ext cx="434736" cy="380480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lIns="36000" tIns="36000" rIns="36000" bIns="36000" rtlCol="0" anchor="ctr" anchorCtr="0">
                <a:spAutoFit/>
              </a:bodyPr>
              <a:lstStyle/>
              <a:p>
                <a:pPr algn="ctr">
                  <a:buNone/>
                </a:pPr>
                <a:r>
                  <a:rPr lang="cs-CZ" sz="2000" b="1" dirty="0" smtClean="0">
                    <a:solidFill>
                      <a:srgbClr val="000000"/>
                    </a:solidFill>
                    <a:effectLst/>
                  </a:rPr>
                  <a:t>H</a:t>
                </a:r>
                <a:endParaRPr lang="cs-CZ" sz="2000" b="1" dirty="0"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8" name="TextovéPole 7"/>
              <p:cNvSpPr txBox="1"/>
              <p:nvPr/>
            </p:nvSpPr>
            <p:spPr>
              <a:xfrm>
                <a:off x="5364088" y="3331068"/>
                <a:ext cx="434736" cy="380480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lIns="36000" tIns="36000" rIns="36000" bIns="36000" rtlCol="0" anchor="ctr" anchorCtr="0">
                <a:spAutoFit/>
              </a:bodyPr>
              <a:lstStyle/>
              <a:p>
                <a:pPr algn="ctr">
                  <a:buNone/>
                </a:pPr>
                <a:r>
                  <a:rPr lang="cs-CZ" sz="2000" b="1" dirty="0" smtClean="0">
                    <a:solidFill>
                      <a:srgbClr val="000000"/>
                    </a:solidFill>
                    <a:effectLst/>
                  </a:rPr>
                  <a:t>H</a:t>
                </a:r>
                <a:endParaRPr lang="cs-CZ" sz="2000" b="1" dirty="0">
                  <a:solidFill>
                    <a:srgbClr val="000000"/>
                  </a:solidFill>
                  <a:effectLst/>
                </a:endParaRPr>
              </a:p>
            </p:txBody>
          </p:sp>
        </p:grpSp>
        <p:sp>
          <p:nvSpPr>
            <p:cNvPr id="10" name="TextovéPole 9"/>
            <p:cNvSpPr txBox="1"/>
            <p:nvPr/>
          </p:nvSpPr>
          <p:spPr>
            <a:xfrm>
              <a:off x="1763688" y="1884075"/>
              <a:ext cx="434736" cy="38048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>
                <a:buNone/>
              </a:pPr>
              <a:r>
                <a:rPr lang="cs-CZ" sz="2000" b="1" dirty="0" smtClean="0">
                  <a:solidFill>
                    <a:srgbClr val="000000"/>
                  </a:solidFill>
                  <a:effectLst/>
                </a:rPr>
                <a:t>B</a:t>
              </a:r>
              <a:endParaRPr lang="cs-CZ" sz="2000" b="1" dirty="0"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4480734" y="2060848"/>
              <a:ext cx="434736" cy="38048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>
                <a:buNone/>
              </a:pPr>
              <a:r>
                <a:rPr lang="cs-CZ" sz="2000" b="1" dirty="0" smtClean="0">
                  <a:solidFill>
                    <a:srgbClr val="000000"/>
                  </a:solidFill>
                  <a:effectLst/>
                </a:rPr>
                <a:t>B</a:t>
              </a:r>
              <a:endParaRPr lang="cs-CZ" sz="2000" b="1" dirty="0"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588224" y="2060848"/>
              <a:ext cx="434736" cy="38048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>
                <a:buNone/>
              </a:pPr>
              <a:r>
                <a:rPr lang="cs-CZ" sz="2000" b="1" dirty="0" smtClean="0">
                  <a:solidFill>
                    <a:srgbClr val="000000"/>
                  </a:solidFill>
                  <a:effectLst/>
                </a:rPr>
                <a:t>B</a:t>
              </a:r>
              <a:endParaRPr lang="cs-CZ" sz="2000" b="1" dirty="0">
                <a:solidFill>
                  <a:srgbClr val="000000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724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3" name="Text Box 3"/>
          <p:cNvSpPr txBox="1">
            <a:spLocks noChangeArrowheads="1"/>
          </p:cNvSpPr>
          <p:nvPr/>
        </p:nvSpPr>
        <p:spPr bwMode="auto">
          <a:xfrm>
            <a:off x="107950" y="5445125"/>
            <a:ext cx="87852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u="sng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Vliv technologie výroby na tvar hysterezní smyčky: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a)	magnetické materiály válcované za tepla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b)	magnetické materiály válcované za studena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c)	amorfní magnetické materiály </a:t>
            </a:r>
          </a:p>
        </p:txBody>
      </p:sp>
      <p:pic>
        <p:nvPicPr>
          <p:cNvPr id="3430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20725"/>
            <a:ext cx="878522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30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55650" y="115888"/>
            <a:ext cx="7272338" cy="706437"/>
          </a:xfrm>
          <a:noFill/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Hysterezní smyčka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43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3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4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4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260350"/>
            <a:ext cx="8642350" cy="865188"/>
          </a:xfrm>
        </p:spPr>
        <p:txBody>
          <a:bodyPr/>
          <a:lstStyle/>
          <a:p>
            <a:r>
              <a:rPr lang="cs-CZ" altLang="cs-CZ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Zobrazení magnetického pole</a:t>
            </a:r>
            <a:endParaRPr lang="cs-CZ" altLang="cs-CZ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10275" name="Text Box 3"/>
          <p:cNvSpPr txBox="1">
            <a:spLocks noChangeArrowheads="1"/>
          </p:cNvSpPr>
          <p:nvPr/>
        </p:nvSpPr>
        <p:spPr bwMode="auto">
          <a:xfrm>
            <a:off x="179388" y="1196975"/>
            <a:ext cx="8713787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058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888523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906462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521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979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436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893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cs-CZ" altLang="cs-CZ" sz="2000" b="1" u="sng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Magnetické pole lze znázornit pomocí magnetických indukčních čar.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cs-CZ" altLang="cs-CZ" sz="2000" b="1" u="sng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Vlastnosti: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-	magnetické indukční čáry jsou uzavřené křivky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-	vně magnetu mají směr od severního k jižnímu pólu (směr je dán silovým působení na magnetku)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-	severní a jižní pól nelze od sebe oddělit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-	indukční čáry se nemohou protínat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-	indukční čáry mají podélnou smrštivost a příčnou odpudivost 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Popište jednotlivé obrázky:  </a:t>
            </a:r>
          </a:p>
        </p:txBody>
      </p:sp>
      <p:pic>
        <p:nvPicPr>
          <p:cNvPr id="310279" name="Picture 7" descr="brech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26" y="4900612"/>
            <a:ext cx="1536700" cy="17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80" name="Picture 8" descr="magnetmodell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884738"/>
            <a:ext cx="2346325" cy="18034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310281" name="Picture 9" descr="hufeisen_fe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876800"/>
            <a:ext cx="2081212" cy="18161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310282" name="Picture 10" descr="verschiedpol_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875213"/>
            <a:ext cx="2325688" cy="182086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10283" name="Text Box 11"/>
          <p:cNvSpPr txBox="1">
            <a:spLocks noChangeArrowheads="1"/>
          </p:cNvSpPr>
          <p:nvPr/>
        </p:nvSpPr>
        <p:spPr bwMode="auto">
          <a:xfrm>
            <a:off x="6877050" y="3967956"/>
            <a:ext cx="1871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058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888523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906462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521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979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436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893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effectLst/>
                <a:sym typeface="Symbol" panose="05050102010706020507" pitchFamily="18" charset="2"/>
                <a:hlinkClick r:id="rId6"/>
              </a:rPr>
              <a:t>Simulace 1</a:t>
            </a:r>
            <a:endParaRPr lang="cs-CZ" altLang="cs-CZ" sz="2000" b="1" dirty="0">
              <a:effectLst/>
              <a:sym typeface="Symbol" panose="05050102010706020507" pitchFamily="18" charset="2"/>
            </a:endParaRPr>
          </a:p>
        </p:txBody>
      </p:sp>
      <p:pic>
        <p:nvPicPr>
          <p:cNvPr id="310286" name="Picture 14" descr="MC900434411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860800"/>
            <a:ext cx="896938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89" name="Picture 17" descr="MC900434401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860800"/>
            <a:ext cx="977900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2"/>
          <p:cNvSpPr txBox="1">
            <a:spLocks noChangeArrowheads="1"/>
          </p:cNvSpPr>
          <p:nvPr/>
        </p:nvSpPr>
        <p:spPr bwMode="auto">
          <a:xfrm>
            <a:off x="6877050" y="4344139"/>
            <a:ext cx="1439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u="sng" dirty="0">
                <a:solidFill>
                  <a:schemeClr val="bg2"/>
                </a:solidFill>
                <a:effectLst/>
                <a:sym typeface="Symbol" panose="05050102010706020507" pitchFamily="18" charset="2"/>
                <a:hlinkClick r:id="rId9"/>
              </a:rPr>
              <a:t>Simulace</a:t>
            </a:r>
            <a:endParaRPr lang="cs-CZ" altLang="cs-CZ" sz="2000" b="1" u="sng" dirty="0">
              <a:solidFill>
                <a:schemeClr val="bg2"/>
              </a:solidFill>
              <a:effectLst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0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0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0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0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0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0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310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310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310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10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10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10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55650" y="115888"/>
            <a:ext cx="7272338" cy="706437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Magnetické pole uvnitř vodiče 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44067" name="Text Box 3"/>
          <p:cNvSpPr txBox="1">
            <a:spLocks noChangeArrowheads="1"/>
          </p:cNvSpPr>
          <p:nvPr/>
        </p:nvSpPr>
        <p:spPr bwMode="auto">
          <a:xfrm>
            <a:off x="179388" y="909638"/>
            <a:ext cx="8713787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269875" algn="l"/>
                <a:tab pos="625475" algn="l"/>
                <a:tab pos="801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tabLst>
                <a:tab pos="269875" algn="l"/>
                <a:tab pos="625475" algn="l"/>
                <a:tab pos="801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tabLst>
                <a:tab pos="269875" algn="l"/>
                <a:tab pos="625475" algn="l"/>
                <a:tab pos="801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tabLst>
                <a:tab pos="269875" algn="l"/>
                <a:tab pos="625475" algn="l"/>
                <a:tab pos="801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tabLst>
                <a:tab pos="269875" algn="l"/>
                <a:tab pos="625475" algn="l"/>
                <a:tab pos="801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5475" algn="l"/>
                <a:tab pos="801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5475" algn="l"/>
                <a:tab pos="801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5475" algn="l"/>
                <a:tab pos="801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5475" algn="l"/>
                <a:tab pos="801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Při průchodu proudu vodičem vzniká magnetické pole nejen vně vodiče, ale i uvnitř vodiče.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u="sng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Výchozí parametry a veličiny pro výpočet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: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*	r	-	poloměr vodiče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*	a	-	obecná vzdálenost pro vypočet magnetického pole, platí a </a:t>
            </a:r>
            <a:r>
              <a:rPr lang="en-US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&lt;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r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*	J	-	proudová hustota ve vodiči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*	I	-	proud procházející celým průřezem vodiče (poloměr r)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*	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I</a:t>
            </a:r>
            <a:r>
              <a:rPr lang="cs-CZ" altLang="cs-CZ" sz="2000" b="1" baseline="-25000" dirty="0" err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a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	-	proud procházející průřezem fiktivního vodiče s poloměrem a </a:t>
            </a:r>
          </a:p>
        </p:txBody>
      </p:sp>
      <p:sp>
        <p:nvSpPr>
          <p:cNvPr id="344074" name="Text Box 10"/>
          <p:cNvSpPr txBox="1">
            <a:spLocks noChangeArrowheads="1"/>
          </p:cNvSpPr>
          <p:nvPr/>
        </p:nvSpPr>
        <p:spPr bwMode="auto">
          <a:xfrm>
            <a:off x="3708400" y="3789363"/>
            <a:ext cx="5040313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269875" algn="l"/>
                <a:tab pos="625475" algn="l"/>
                <a:tab pos="801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tabLst>
                <a:tab pos="269875" algn="l"/>
                <a:tab pos="625475" algn="l"/>
                <a:tab pos="801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tabLst>
                <a:tab pos="269875" algn="l"/>
                <a:tab pos="625475" algn="l"/>
                <a:tab pos="801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tabLst>
                <a:tab pos="269875" algn="l"/>
                <a:tab pos="625475" algn="l"/>
                <a:tab pos="801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tabLst>
                <a:tab pos="269875" algn="l"/>
                <a:tab pos="625475" algn="l"/>
                <a:tab pos="801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5475" algn="l"/>
                <a:tab pos="801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5475" algn="l"/>
                <a:tab pos="801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5475" algn="l"/>
                <a:tab pos="801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5475" algn="l"/>
                <a:tab pos="801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200" b="1" u="sng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Základní předpoklad</a:t>
            </a:r>
            <a:r>
              <a:rPr lang="cs-CZ" altLang="cs-CZ" sz="22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:</a:t>
            </a: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Proudová hustota je ve vodiči ve všech místech stejná (proudové pole je homogenní)</a:t>
            </a:r>
          </a:p>
        </p:txBody>
      </p:sp>
      <p:grpSp>
        <p:nvGrpSpPr>
          <p:cNvPr id="344081" name="Group 17"/>
          <p:cNvGrpSpPr>
            <a:grpSpLocks/>
          </p:cNvGrpSpPr>
          <p:nvPr/>
        </p:nvGrpSpPr>
        <p:grpSpPr bwMode="auto">
          <a:xfrm>
            <a:off x="468313" y="4003675"/>
            <a:ext cx="2305050" cy="2305050"/>
            <a:chOff x="295" y="2115"/>
            <a:chExt cx="1452" cy="1452"/>
          </a:xfrm>
        </p:grpSpPr>
        <p:grpSp>
          <p:nvGrpSpPr>
            <p:cNvPr id="344073" name="Group 9"/>
            <p:cNvGrpSpPr>
              <a:grpSpLocks/>
            </p:cNvGrpSpPr>
            <p:nvPr/>
          </p:nvGrpSpPr>
          <p:grpSpPr bwMode="auto">
            <a:xfrm>
              <a:off x="295" y="2115"/>
              <a:ext cx="1452" cy="1452"/>
              <a:chOff x="295" y="2115"/>
              <a:chExt cx="1452" cy="1452"/>
            </a:xfrm>
          </p:grpSpPr>
          <p:sp>
            <p:nvSpPr>
              <p:cNvPr id="344069" name="Oval 5"/>
              <p:cNvSpPr>
                <a:spLocks noChangeArrowheads="1"/>
              </p:cNvSpPr>
              <p:nvPr/>
            </p:nvSpPr>
            <p:spPr bwMode="auto">
              <a:xfrm>
                <a:off x="522" y="2342"/>
                <a:ext cx="998" cy="998"/>
              </a:xfrm>
              <a:prstGeom prst="ellipse">
                <a:avLst/>
              </a:prstGeom>
              <a:solidFill>
                <a:schemeClr val="bg1">
                  <a:lumMod val="20000"/>
                  <a:lumOff val="80000"/>
                  <a:alpha val="53000"/>
                </a:schemeClr>
              </a:solidFill>
              <a:ln w="38100" algn="ctr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44070" name="Line 6"/>
              <p:cNvSpPr>
                <a:spLocks noChangeShapeType="1"/>
              </p:cNvSpPr>
              <p:nvPr/>
            </p:nvSpPr>
            <p:spPr bwMode="auto">
              <a:xfrm>
                <a:off x="1021" y="2115"/>
                <a:ext cx="0" cy="14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4071" name="Line 7"/>
              <p:cNvSpPr>
                <a:spLocks noChangeShapeType="1"/>
              </p:cNvSpPr>
              <p:nvPr/>
            </p:nvSpPr>
            <p:spPr bwMode="auto">
              <a:xfrm rot="5400000">
                <a:off x="1021" y="2115"/>
                <a:ext cx="0" cy="14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344075" name="Line 11"/>
            <p:cNvSpPr>
              <a:spLocks noChangeShapeType="1"/>
            </p:cNvSpPr>
            <p:nvPr/>
          </p:nvSpPr>
          <p:spPr bwMode="auto">
            <a:xfrm flipH="1" flipV="1">
              <a:off x="657" y="2523"/>
              <a:ext cx="363" cy="31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44076" name="Text Box 12"/>
            <p:cNvSpPr txBox="1">
              <a:spLocks noChangeArrowheads="1"/>
            </p:cNvSpPr>
            <p:nvPr/>
          </p:nvSpPr>
          <p:spPr bwMode="auto">
            <a:xfrm>
              <a:off x="612" y="2523"/>
              <a:ext cx="10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</p:grpSp>
      <p:sp>
        <p:nvSpPr>
          <p:cNvPr id="344077" name="Oval 13"/>
          <p:cNvSpPr>
            <a:spLocks noChangeArrowheads="1"/>
          </p:cNvSpPr>
          <p:nvPr/>
        </p:nvSpPr>
        <p:spPr bwMode="auto">
          <a:xfrm>
            <a:off x="1187450" y="4722813"/>
            <a:ext cx="865188" cy="865187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 algn="ctr">
            <a:solidFill>
              <a:schemeClr val="bg2"/>
            </a:solidFill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44079" name="Line 15"/>
          <p:cNvSpPr>
            <a:spLocks noChangeShapeType="1"/>
          </p:cNvSpPr>
          <p:nvPr/>
        </p:nvSpPr>
        <p:spPr bwMode="auto">
          <a:xfrm flipV="1">
            <a:off x="1619250" y="4867275"/>
            <a:ext cx="288925" cy="28733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4080" name="Text Box 16"/>
          <p:cNvSpPr txBox="1">
            <a:spLocks noChangeArrowheads="1"/>
          </p:cNvSpPr>
          <p:nvPr/>
        </p:nvSpPr>
        <p:spPr bwMode="auto">
          <a:xfrm>
            <a:off x="1763713" y="4867275"/>
            <a:ext cx="2143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a</a:t>
            </a:r>
            <a:endParaRPr lang="cs-CZ" altLang="cs-CZ" sz="2000" b="1" baseline="-25000">
              <a:solidFill>
                <a:schemeClr val="bg2"/>
              </a:solidFill>
              <a:effectLst/>
            </a:endParaRPr>
          </a:p>
        </p:txBody>
      </p:sp>
      <p:graphicFrame>
        <p:nvGraphicFramePr>
          <p:cNvPr id="344082" name="Object 18"/>
          <p:cNvGraphicFramePr>
            <a:graphicFrameLocks noChangeAspect="1"/>
          </p:cNvGraphicFramePr>
          <p:nvPr/>
        </p:nvGraphicFramePr>
        <p:xfrm>
          <a:off x="3851275" y="5516563"/>
          <a:ext cx="4170363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38" name="Rovnice" r:id="rId3" imgW="1790640" imgH="431640" progId="Equation.3">
                  <p:embed/>
                </p:oleObj>
              </mc:Choice>
              <mc:Fallback>
                <p:oleObj name="Rovnice" r:id="rId3" imgW="1790640" imgH="4316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5516563"/>
                        <a:ext cx="4170363" cy="10048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4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4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4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4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4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4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4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4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44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4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4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4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4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44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4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4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4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4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4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4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6" grpId="0"/>
      <p:bldP spid="344077" grpId="0" animBg="1"/>
      <p:bldP spid="344079" grpId="0" animBg="1"/>
      <p:bldP spid="34408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30175"/>
            <a:ext cx="6048375" cy="706438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Magnetické pole uvnitř vodiče 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45091" name="Text Box 3"/>
          <p:cNvSpPr txBox="1">
            <a:spLocks noChangeArrowheads="1"/>
          </p:cNvSpPr>
          <p:nvPr/>
        </p:nvSpPr>
        <p:spPr bwMode="auto">
          <a:xfrm>
            <a:off x="179388" y="1125538"/>
            <a:ext cx="3384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269875" algn="l"/>
                <a:tab pos="625475" algn="l"/>
                <a:tab pos="801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tabLst>
                <a:tab pos="269875" algn="l"/>
                <a:tab pos="625475" algn="l"/>
                <a:tab pos="801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tabLst>
                <a:tab pos="269875" algn="l"/>
                <a:tab pos="625475" algn="l"/>
                <a:tab pos="801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tabLst>
                <a:tab pos="269875" algn="l"/>
                <a:tab pos="625475" algn="l"/>
                <a:tab pos="801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tabLst>
                <a:tab pos="269875" algn="l"/>
                <a:tab pos="625475" algn="l"/>
                <a:tab pos="801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5475" algn="l"/>
                <a:tab pos="801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5475" algn="l"/>
                <a:tab pos="801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5475" algn="l"/>
                <a:tab pos="801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5475" algn="l"/>
                <a:tab pos="801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Velikost proudu fiktivního vodiče s poloměrem a:</a:t>
            </a:r>
          </a:p>
        </p:txBody>
      </p:sp>
      <p:grpSp>
        <p:nvGrpSpPr>
          <p:cNvPr id="345108" name="Group 20"/>
          <p:cNvGrpSpPr>
            <a:grpSpLocks/>
          </p:cNvGrpSpPr>
          <p:nvPr/>
        </p:nvGrpSpPr>
        <p:grpSpPr bwMode="auto">
          <a:xfrm>
            <a:off x="250825" y="2692400"/>
            <a:ext cx="2305050" cy="2305050"/>
            <a:chOff x="295" y="2522"/>
            <a:chExt cx="1452" cy="1452"/>
          </a:xfrm>
        </p:grpSpPr>
        <p:grpSp>
          <p:nvGrpSpPr>
            <p:cNvPr id="345093" name="Group 5"/>
            <p:cNvGrpSpPr>
              <a:grpSpLocks/>
            </p:cNvGrpSpPr>
            <p:nvPr/>
          </p:nvGrpSpPr>
          <p:grpSpPr bwMode="auto">
            <a:xfrm>
              <a:off x="295" y="2522"/>
              <a:ext cx="1452" cy="1452"/>
              <a:chOff x="295" y="2115"/>
              <a:chExt cx="1452" cy="1452"/>
            </a:xfrm>
          </p:grpSpPr>
          <p:grpSp>
            <p:nvGrpSpPr>
              <p:cNvPr id="345094" name="Group 6"/>
              <p:cNvGrpSpPr>
                <a:grpSpLocks/>
              </p:cNvGrpSpPr>
              <p:nvPr/>
            </p:nvGrpSpPr>
            <p:grpSpPr bwMode="auto">
              <a:xfrm>
                <a:off x="295" y="2115"/>
                <a:ext cx="1452" cy="1452"/>
                <a:chOff x="295" y="2115"/>
                <a:chExt cx="1452" cy="1452"/>
              </a:xfrm>
            </p:grpSpPr>
            <p:sp>
              <p:nvSpPr>
                <p:cNvPr id="345095" name="Oval 7"/>
                <p:cNvSpPr>
                  <a:spLocks noChangeArrowheads="1"/>
                </p:cNvSpPr>
                <p:nvPr/>
              </p:nvSpPr>
              <p:spPr bwMode="auto">
                <a:xfrm>
                  <a:off x="522" y="2342"/>
                  <a:ext cx="998" cy="998"/>
                </a:xfrm>
                <a:prstGeom prst="ellipse">
                  <a:avLst/>
                </a:prstGeom>
                <a:solidFill>
                  <a:srgbClr val="00B0F0">
                    <a:alpha val="53000"/>
                  </a:srgbClr>
                </a:solidFill>
                <a:ln w="38100" algn="ctr">
                  <a:solidFill>
                    <a:schemeClr val="bg2"/>
                  </a:solidFill>
                  <a:round/>
                  <a:headEnd/>
                  <a:tailEnd type="non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45096" name="Line 8"/>
                <p:cNvSpPr>
                  <a:spLocks noChangeShapeType="1"/>
                </p:cNvSpPr>
                <p:nvPr/>
              </p:nvSpPr>
              <p:spPr bwMode="auto">
                <a:xfrm>
                  <a:off x="1021" y="2115"/>
                  <a:ext cx="0" cy="145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dash"/>
                  <a:round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45097" name="Line 9"/>
                <p:cNvSpPr>
                  <a:spLocks noChangeShapeType="1"/>
                </p:cNvSpPr>
                <p:nvPr/>
              </p:nvSpPr>
              <p:spPr bwMode="auto">
                <a:xfrm rot="5400000">
                  <a:off x="1021" y="2115"/>
                  <a:ext cx="0" cy="145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dash"/>
                  <a:round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345098" name="Line 10"/>
              <p:cNvSpPr>
                <a:spLocks noChangeShapeType="1"/>
              </p:cNvSpPr>
              <p:nvPr/>
            </p:nvSpPr>
            <p:spPr bwMode="auto">
              <a:xfrm flipH="1" flipV="1">
                <a:off x="657" y="2523"/>
                <a:ext cx="363" cy="31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5099" name="Text Box 11"/>
              <p:cNvSpPr txBox="1">
                <a:spLocks noChangeArrowheads="1"/>
              </p:cNvSpPr>
              <p:nvPr/>
            </p:nvSpPr>
            <p:spPr bwMode="auto">
              <a:xfrm>
                <a:off x="612" y="2523"/>
                <a:ext cx="108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</p:grpSp>
        <p:sp>
          <p:nvSpPr>
            <p:cNvPr id="345100" name="Oval 12"/>
            <p:cNvSpPr>
              <a:spLocks noChangeArrowheads="1"/>
            </p:cNvSpPr>
            <p:nvPr/>
          </p:nvSpPr>
          <p:spPr bwMode="auto">
            <a:xfrm>
              <a:off x="748" y="2975"/>
              <a:ext cx="545" cy="545"/>
            </a:xfrm>
            <a:prstGeom prst="ellipse">
              <a:avLst/>
            </a:prstGeom>
            <a:solidFill>
              <a:srgbClr val="FFFF99">
                <a:alpha val="50000"/>
              </a:srgbClr>
            </a:solidFill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45101" name="Line 13"/>
            <p:cNvSpPr>
              <a:spLocks noChangeShapeType="1"/>
            </p:cNvSpPr>
            <p:nvPr/>
          </p:nvSpPr>
          <p:spPr bwMode="auto">
            <a:xfrm flipV="1">
              <a:off x="1020" y="3066"/>
              <a:ext cx="182" cy="18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45102" name="Text Box 14"/>
            <p:cNvSpPr txBox="1">
              <a:spLocks noChangeArrowheads="1"/>
            </p:cNvSpPr>
            <p:nvPr/>
          </p:nvSpPr>
          <p:spPr bwMode="auto">
            <a:xfrm>
              <a:off x="1111" y="3066"/>
              <a:ext cx="13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a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</p:grpSp>
      <p:graphicFrame>
        <p:nvGraphicFramePr>
          <p:cNvPr id="345103" name="Object 15"/>
          <p:cNvGraphicFramePr>
            <a:graphicFrameLocks noChangeAspect="1"/>
          </p:cNvGraphicFramePr>
          <p:nvPr/>
        </p:nvGraphicFramePr>
        <p:xfrm>
          <a:off x="6227763" y="223838"/>
          <a:ext cx="2843212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291" name="Rovnice" r:id="rId3" imgW="1790640" imgH="431640" progId="Equation.3">
                  <p:embed/>
                </p:oleObj>
              </mc:Choice>
              <mc:Fallback>
                <p:oleObj name="Rovnice" r:id="rId3" imgW="1790640" imgH="4316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223838"/>
                        <a:ext cx="2843212" cy="6842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04" name="Object 16"/>
          <p:cNvGraphicFramePr>
            <a:graphicFrameLocks noChangeAspect="1"/>
          </p:cNvGraphicFramePr>
          <p:nvPr/>
        </p:nvGraphicFramePr>
        <p:xfrm>
          <a:off x="3995738" y="1125538"/>
          <a:ext cx="2763837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292" name="Rovnice" r:id="rId5" imgW="1396800" imgH="419040" progId="Equation.3">
                  <p:embed/>
                </p:oleObj>
              </mc:Choice>
              <mc:Fallback>
                <p:oleObj name="Rovnice" r:id="rId5" imgW="1396800" imgH="4190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1125538"/>
                        <a:ext cx="2763837" cy="8270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5105" name="Text Box 17"/>
          <p:cNvSpPr txBox="1">
            <a:spLocks noChangeArrowheads="1"/>
          </p:cNvSpPr>
          <p:nvPr/>
        </p:nvSpPr>
        <p:spPr bwMode="auto">
          <a:xfrm>
            <a:off x="179388" y="2060575"/>
            <a:ext cx="3095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269875" algn="l"/>
                <a:tab pos="625475" algn="l"/>
                <a:tab pos="801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tabLst>
                <a:tab pos="269875" algn="l"/>
                <a:tab pos="625475" algn="l"/>
                <a:tab pos="801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tabLst>
                <a:tab pos="269875" algn="l"/>
                <a:tab pos="625475" algn="l"/>
                <a:tab pos="801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tabLst>
                <a:tab pos="269875" algn="l"/>
                <a:tab pos="625475" algn="l"/>
                <a:tab pos="801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tabLst>
                <a:tab pos="269875" algn="l"/>
                <a:tab pos="625475" algn="l"/>
                <a:tab pos="801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5475" algn="l"/>
                <a:tab pos="801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5475" algn="l"/>
                <a:tab pos="801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5475" algn="l"/>
                <a:tab pos="801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5475" algn="l"/>
                <a:tab pos="801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Intenzita magnetického pole na poloměru a:</a:t>
            </a:r>
          </a:p>
        </p:txBody>
      </p:sp>
      <p:graphicFrame>
        <p:nvGraphicFramePr>
          <p:cNvPr id="345106" name="Object 18"/>
          <p:cNvGraphicFramePr>
            <a:graphicFrameLocks noChangeAspect="1"/>
          </p:cNvGraphicFramePr>
          <p:nvPr/>
        </p:nvGraphicFramePr>
        <p:xfrm>
          <a:off x="3594100" y="2205038"/>
          <a:ext cx="5549900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293" name="Rovnice" r:id="rId7" imgW="2895480" imgH="419040" progId="Equation.3">
                  <p:embed/>
                </p:oleObj>
              </mc:Choice>
              <mc:Fallback>
                <p:oleObj name="Rovnice" r:id="rId7" imgW="2895480" imgH="4190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100" y="2205038"/>
                        <a:ext cx="5549900" cy="8016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5107" name="Text Box 19"/>
          <p:cNvSpPr txBox="1">
            <a:spLocks noChangeArrowheads="1"/>
          </p:cNvSpPr>
          <p:nvPr/>
        </p:nvSpPr>
        <p:spPr bwMode="auto">
          <a:xfrm>
            <a:off x="3492500" y="3573463"/>
            <a:ext cx="532923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269875" algn="l"/>
                <a:tab pos="625475" algn="l"/>
                <a:tab pos="801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tabLst>
                <a:tab pos="269875" algn="l"/>
                <a:tab pos="625475" algn="l"/>
                <a:tab pos="801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tabLst>
                <a:tab pos="269875" algn="l"/>
                <a:tab pos="625475" algn="l"/>
                <a:tab pos="801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tabLst>
                <a:tab pos="269875" algn="l"/>
                <a:tab pos="625475" algn="l"/>
                <a:tab pos="801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tabLst>
                <a:tab pos="269875" algn="l"/>
                <a:tab pos="625475" algn="l"/>
                <a:tab pos="801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5475" algn="l"/>
                <a:tab pos="801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5475" algn="l"/>
                <a:tab pos="801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5475" algn="l"/>
                <a:tab pos="801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5475" algn="l"/>
                <a:tab pos="801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O jakou matematickou funkci se jedná ?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Matematický zápis y = k * x  lineární funkce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Vně vodiče se jedná o hyperbolu y = k/x</a:t>
            </a:r>
          </a:p>
        </p:txBody>
      </p:sp>
      <p:sp>
        <p:nvSpPr>
          <p:cNvPr id="345109" name="Line 21"/>
          <p:cNvSpPr>
            <a:spLocks noChangeShapeType="1"/>
          </p:cNvSpPr>
          <p:nvPr/>
        </p:nvSpPr>
        <p:spPr bwMode="auto">
          <a:xfrm>
            <a:off x="1403350" y="4995863"/>
            <a:ext cx="0" cy="1512887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5110" name="Line 22"/>
          <p:cNvSpPr>
            <a:spLocks noChangeShapeType="1"/>
          </p:cNvSpPr>
          <p:nvPr/>
        </p:nvSpPr>
        <p:spPr bwMode="auto">
          <a:xfrm rot="5400000">
            <a:off x="2844007" y="4995068"/>
            <a:ext cx="0" cy="2881313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5111" name="Line 23"/>
          <p:cNvSpPr>
            <a:spLocks noChangeShapeType="1"/>
          </p:cNvSpPr>
          <p:nvPr/>
        </p:nvSpPr>
        <p:spPr bwMode="auto">
          <a:xfrm>
            <a:off x="2195513" y="3844925"/>
            <a:ext cx="0" cy="2590800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5112" name="Line 24"/>
          <p:cNvSpPr>
            <a:spLocks noChangeShapeType="1"/>
          </p:cNvSpPr>
          <p:nvPr/>
        </p:nvSpPr>
        <p:spPr bwMode="auto">
          <a:xfrm flipV="1">
            <a:off x="1403350" y="4564063"/>
            <a:ext cx="792163" cy="18716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5115" name="Freeform 27"/>
          <p:cNvSpPr>
            <a:spLocks/>
          </p:cNvSpPr>
          <p:nvPr/>
        </p:nvSpPr>
        <p:spPr bwMode="auto">
          <a:xfrm>
            <a:off x="2195513" y="4564063"/>
            <a:ext cx="2447925" cy="1728787"/>
          </a:xfrm>
          <a:custGeom>
            <a:avLst/>
            <a:gdLst>
              <a:gd name="T0" fmla="*/ 0 w 1542"/>
              <a:gd name="T1" fmla="*/ 0 h 1089"/>
              <a:gd name="T2" fmla="*/ 227 w 1542"/>
              <a:gd name="T3" fmla="*/ 544 h 1089"/>
              <a:gd name="T4" fmla="*/ 636 w 1542"/>
              <a:gd name="T5" fmla="*/ 900 h 1089"/>
              <a:gd name="T6" fmla="*/ 1157 w 1542"/>
              <a:gd name="T7" fmla="*/ 1045 h 1089"/>
              <a:gd name="T8" fmla="*/ 1542 w 1542"/>
              <a:gd name="T9" fmla="*/ 1089 h 1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2" h="1089">
                <a:moveTo>
                  <a:pt x="0" y="0"/>
                </a:moveTo>
                <a:cubicBezTo>
                  <a:pt x="57" y="208"/>
                  <a:pt x="121" y="394"/>
                  <a:pt x="227" y="544"/>
                </a:cubicBezTo>
                <a:cubicBezTo>
                  <a:pt x="333" y="694"/>
                  <a:pt x="481" y="817"/>
                  <a:pt x="636" y="900"/>
                </a:cubicBezTo>
                <a:cubicBezTo>
                  <a:pt x="791" y="983"/>
                  <a:pt x="1006" y="1014"/>
                  <a:pt x="1157" y="1045"/>
                </a:cubicBezTo>
                <a:cubicBezTo>
                  <a:pt x="1308" y="1076"/>
                  <a:pt x="1462" y="1080"/>
                  <a:pt x="1542" y="1089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5116" name="Text Box 28"/>
          <p:cNvSpPr txBox="1">
            <a:spLocks noChangeArrowheads="1"/>
          </p:cNvSpPr>
          <p:nvPr/>
        </p:nvSpPr>
        <p:spPr bwMode="auto">
          <a:xfrm>
            <a:off x="1146175" y="4708525"/>
            <a:ext cx="257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H</a:t>
            </a:r>
            <a:endParaRPr lang="cs-CZ" altLang="cs-CZ" sz="2000" b="1" baseline="-25000">
              <a:solidFill>
                <a:schemeClr val="bg2"/>
              </a:solidFill>
              <a:effectLst/>
            </a:endParaRPr>
          </a:p>
        </p:txBody>
      </p:sp>
      <p:sp>
        <p:nvSpPr>
          <p:cNvPr id="345118" name="Line 30"/>
          <p:cNvSpPr>
            <a:spLocks noChangeShapeType="1"/>
          </p:cNvSpPr>
          <p:nvPr/>
        </p:nvSpPr>
        <p:spPr bwMode="auto">
          <a:xfrm>
            <a:off x="1835150" y="3844925"/>
            <a:ext cx="0" cy="2590800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5119" name="Line 31"/>
          <p:cNvSpPr>
            <a:spLocks noChangeShapeType="1"/>
          </p:cNvSpPr>
          <p:nvPr/>
        </p:nvSpPr>
        <p:spPr bwMode="auto">
          <a:xfrm rot="5400000">
            <a:off x="1619250" y="5140325"/>
            <a:ext cx="0" cy="431800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5120" name="Text Box 32"/>
          <p:cNvSpPr txBox="1">
            <a:spLocks noChangeArrowheads="1"/>
          </p:cNvSpPr>
          <p:nvPr/>
        </p:nvSpPr>
        <p:spPr bwMode="auto">
          <a:xfrm>
            <a:off x="978684" y="5138998"/>
            <a:ext cx="353229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H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a</a:t>
            </a:r>
          </a:p>
        </p:txBody>
      </p:sp>
      <p:sp>
        <p:nvSpPr>
          <p:cNvPr id="345121" name="Text Box 33"/>
          <p:cNvSpPr txBox="1">
            <a:spLocks noChangeArrowheads="1"/>
          </p:cNvSpPr>
          <p:nvPr/>
        </p:nvSpPr>
        <p:spPr bwMode="auto">
          <a:xfrm>
            <a:off x="1692275" y="6364288"/>
            <a:ext cx="2143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a</a:t>
            </a:r>
            <a:endParaRPr lang="cs-CZ" altLang="cs-CZ" sz="2000" b="1" baseline="-25000">
              <a:solidFill>
                <a:schemeClr val="bg2"/>
              </a:solidFill>
              <a:effectLst/>
            </a:endParaRPr>
          </a:p>
        </p:txBody>
      </p:sp>
      <p:sp>
        <p:nvSpPr>
          <p:cNvPr id="345122" name="Text Box 34"/>
          <p:cNvSpPr txBox="1">
            <a:spLocks noChangeArrowheads="1"/>
          </p:cNvSpPr>
          <p:nvPr/>
        </p:nvSpPr>
        <p:spPr bwMode="auto">
          <a:xfrm>
            <a:off x="2124075" y="6364288"/>
            <a:ext cx="1714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r</a:t>
            </a:r>
            <a:endParaRPr lang="cs-CZ" altLang="cs-CZ" sz="2000" b="1" baseline="-25000">
              <a:solidFill>
                <a:schemeClr val="bg2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5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5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5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5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5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5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5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5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5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5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4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5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5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5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4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4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4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45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345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5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5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4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0" grpId="0"/>
      <p:bldP spid="345109" grpId="0" animBg="1"/>
      <p:bldP spid="345110" grpId="0" animBg="1"/>
      <p:bldP spid="345111" grpId="0" animBg="1"/>
      <p:bldP spid="345112" grpId="0" animBg="1"/>
      <p:bldP spid="345115" grpId="0" animBg="1"/>
      <p:bldP spid="345116" grpId="0"/>
      <p:bldP spid="345118" grpId="0" animBg="1"/>
      <p:bldP spid="345119" grpId="0" animBg="1"/>
      <p:bldP spid="345120" grpId="0"/>
      <p:bldP spid="345121" grpId="0"/>
      <p:bldP spid="34512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30175"/>
            <a:ext cx="8712200" cy="706438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Magnetické pole vodiče - příklad 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46115" name="Text Box 3"/>
          <p:cNvSpPr txBox="1">
            <a:spLocks noChangeArrowheads="1"/>
          </p:cNvSpPr>
          <p:nvPr/>
        </p:nvSpPr>
        <p:spPr bwMode="auto">
          <a:xfrm>
            <a:off x="179388" y="1125538"/>
            <a:ext cx="8785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Vodičem o průřezu 500mm</a:t>
            </a:r>
            <a:r>
              <a:rPr lang="cs-CZ" altLang="cs-CZ" sz="2000" b="1" baseline="30000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2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prochází proud 200A. Vypočítejte intenzitu magnetického pole: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a)	ve vzdálenosti a = 30 mm od vodiče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b)	na povrchu vodiče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c)	ve vzdálenosti a = 1 cm od středu vodiče 	</a:t>
            </a:r>
          </a:p>
        </p:txBody>
      </p:sp>
      <p:graphicFrame>
        <p:nvGraphicFramePr>
          <p:cNvPr id="346130" name="Object 18"/>
          <p:cNvGraphicFramePr>
            <a:graphicFrameLocks noChangeAspect="1"/>
          </p:cNvGraphicFramePr>
          <p:nvPr/>
        </p:nvGraphicFramePr>
        <p:xfrm>
          <a:off x="1036638" y="3957638"/>
          <a:ext cx="4919662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70" name="Rovnice" r:id="rId3" imgW="2565360" imgH="393480" progId="Equation.3">
                  <p:embed/>
                </p:oleObj>
              </mc:Choice>
              <mc:Fallback>
                <p:oleObj name="Rovnice" r:id="rId3" imgW="2565360" imgH="3934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38" y="3957638"/>
                        <a:ext cx="4919662" cy="7508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43" name="Object 31"/>
          <p:cNvGraphicFramePr>
            <a:graphicFrameLocks noChangeAspect="1"/>
          </p:cNvGraphicFramePr>
          <p:nvPr/>
        </p:nvGraphicFramePr>
        <p:xfrm>
          <a:off x="3563938" y="2852738"/>
          <a:ext cx="4624387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71" name="Rovnice" r:id="rId5" imgW="2412720" imgH="444240" progId="Equation.3">
                  <p:embed/>
                </p:oleObj>
              </mc:Choice>
              <mc:Fallback>
                <p:oleObj name="Rovnice" r:id="rId5" imgW="2412720" imgH="44424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2852738"/>
                        <a:ext cx="4624387" cy="8493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6144" name="Text Box 32"/>
          <p:cNvSpPr txBox="1">
            <a:spLocks noChangeArrowheads="1"/>
          </p:cNvSpPr>
          <p:nvPr/>
        </p:nvSpPr>
        <p:spPr bwMode="auto">
          <a:xfrm>
            <a:off x="107950" y="3103563"/>
            <a:ext cx="3492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Výpočet poloměru vodiče:</a:t>
            </a:r>
          </a:p>
        </p:txBody>
      </p:sp>
      <p:sp>
        <p:nvSpPr>
          <p:cNvPr id="346145" name="Text Box 33"/>
          <p:cNvSpPr txBox="1">
            <a:spLocks noChangeArrowheads="1"/>
          </p:cNvSpPr>
          <p:nvPr/>
        </p:nvSpPr>
        <p:spPr bwMode="auto">
          <a:xfrm>
            <a:off x="250825" y="4076700"/>
            <a:ext cx="433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a)</a:t>
            </a:r>
          </a:p>
        </p:txBody>
      </p:sp>
      <p:graphicFrame>
        <p:nvGraphicFramePr>
          <p:cNvPr id="346146" name="Object 34"/>
          <p:cNvGraphicFramePr>
            <a:graphicFrameLocks noChangeAspect="1"/>
          </p:cNvGraphicFramePr>
          <p:nvPr/>
        </p:nvGraphicFramePr>
        <p:xfrm>
          <a:off x="1017588" y="4845050"/>
          <a:ext cx="6938962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72" name="Rovnice" r:id="rId7" imgW="3619440" imgH="419040" progId="Equation.3">
                  <p:embed/>
                </p:oleObj>
              </mc:Choice>
              <mc:Fallback>
                <p:oleObj name="Rovnice" r:id="rId7" imgW="3619440" imgH="41904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588" y="4845050"/>
                        <a:ext cx="6938962" cy="8032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6147" name="Text Box 35"/>
          <p:cNvSpPr txBox="1">
            <a:spLocks noChangeArrowheads="1"/>
          </p:cNvSpPr>
          <p:nvPr/>
        </p:nvSpPr>
        <p:spPr bwMode="auto">
          <a:xfrm>
            <a:off x="250825" y="4976813"/>
            <a:ext cx="433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b)</a:t>
            </a:r>
          </a:p>
        </p:txBody>
      </p:sp>
      <p:graphicFrame>
        <p:nvGraphicFramePr>
          <p:cNvPr id="346148" name="Object 36"/>
          <p:cNvGraphicFramePr>
            <a:graphicFrameLocks noChangeAspect="1"/>
          </p:cNvGraphicFramePr>
          <p:nvPr/>
        </p:nvGraphicFramePr>
        <p:xfrm>
          <a:off x="1042988" y="5805488"/>
          <a:ext cx="58420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73" name="Rovnice" r:id="rId9" imgW="3047760" imgH="444240" progId="Equation.3">
                  <p:embed/>
                </p:oleObj>
              </mc:Choice>
              <mc:Fallback>
                <p:oleObj name="Rovnice" r:id="rId9" imgW="3047760" imgH="44424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5805488"/>
                        <a:ext cx="5842000" cy="8509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6149" name="Text Box 37"/>
          <p:cNvSpPr txBox="1">
            <a:spLocks noChangeArrowheads="1"/>
          </p:cNvSpPr>
          <p:nvPr/>
        </p:nvSpPr>
        <p:spPr bwMode="auto">
          <a:xfrm>
            <a:off x="323850" y="5984875"/>
            <a:ext cx="433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6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6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6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6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6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6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6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4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713787" cy="1081087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Řešení složitých magnetických obvodů </a:t>
            </a:r>
            <a:b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</a:br>
            <a:r>
              <a:rPr lang="cs-CZ" altLang="cs-CZ" sz="2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(magnetický obvod je tvořen dvěma nebo více magnetickými látkami)</a:t>
            </a:r>
            <a:endParaRPr lang="cs-CZ" altLang="cs-CZ" sz="2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50211" name="Text Box 3"/>
          <p:cNvSpPr txBox="1">
            <a:spLocks noChangeArrowheads="1"/>
          </p:cNvSpPr>
          <p:nvPr/>
        </p:nvSpPr>
        <p:spPr bwMode="auto">
          <a:xfrm>
            <a:off x="179388" y="1490663"/>
            <a:ext cx="871378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 u="sng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Náhradní obvod: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*	zdroj	-	cívka, zdroj magnetického pole	-	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F</a:t>
            </a:r>
            <a:r>
              <a:rPr lang="cs-CZ" altLang="cs-CZ" sz="2000" b="1" baseline="-25000" dirty="0" err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m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	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(A)</a:t>
            </a:r>
            <a:endParaRPr lang="cs-CZ" altLang="cs-CZ" sz="2000" b="1" baseline="-25000" dirty="0">
              <a:solidFill>
                <a:schemeClr val="bg2"/>
              </a:solidFill>
              <a:effectLst/>
              <a:sym typeface="Symbol" panose="05050102010706020507" pitchFamily="18" charset="2"/>
            </a:endParaRPr>
          </a:p>
          <a:p>
            <a:pPr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*	magnetický obvod	-	magnetické odpory	-	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R</a:t>
            </a:r>
            <a:r>
              <a:rPr lang="cs-CZ" altLang="cs-CZ" sz="2000" b="1" baseline="-25000" dirty="0" err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m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	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(H</a:t>
            </a:r>
            <a:r>
              <a:rPr lang="cs-CZ" altLang="cs-CZ" sz="2000" b="1" baseline="30000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-1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)</a:t>
            </a:r>
            <a:endParaRPr lang="cs-CZ" altLang="cs-CZ" sz="2000" b="1" baseline="-25000" dirty="0">
              <a:solidFill>
                <a:schemeClr val="bg2"/>
              </a:solidFill>
              <a:effectLst/>
              <a:sym typeface="Symbol" panose="05050102010706020507" pitchFamily="18" charset="2"/>
            </a:endParaRPr>
          </a:p>
          <a:p>
            <a:pPr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*			-	magnetické napětí na 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R</a:t>
            </a:r>
            <a:r>
              <a:rPr lang="cs-CZ" altLang="cs-CZ" sz="2000" b="1" baseline="-25000" dirty="0" err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m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	-	U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m	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(A)</a:t>
            </a:r>
            <a:endParaRPr lang="cs-CZ" altLang="cs-CZ" sz="2000" b="1" baseline="-25000" dirty="0">
              <a:solidFill>
                <a:schemeClr val="bg2"/>
              </a:solidFill>
              <a:effectLst/>
              <a:sym typeface="Symbol" panose="05050102010706020507" pitchFamily="18" charset="2"/>
            </a:endParaRPr>
          </a:p>
          <a:p>
            <a:pPr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*			-	magnetický indukční tok	-		(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Wb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) </a:t>
            </a:r>
          </a:p>
        </p:txBody>
      </p:sp>
      <p:grpSp>
        <p:nvGrpSpPr>
          <p:cNvPr id="350224" name="Group 16"/>
          <p:cNvGrpSpPr>
            <a:grpSpLocks/>
          </p:cNvGrpSpPr>
          <p:nvPr/>
        </p:nvGrpSpPr>
        <p:grpSpPr bwMode="auto">
          <a:xfrm>
            <a:off x="215900" y="3357563"/>
            <a:ext cx="4389438" cy="2233612"/>
            <a:chOff x="136" y="2341"/>
            <a:chExt cx="2765" cy="1407"/>
          </a:xfrm>
        </p:grpSpPr>
        <p:sp>
          <p:nvSpPr>
            <p:cNvPr id="350213" name="Rectangle 5"/>
            <p:cNvSpPr>
              <a:spLocks noChangeAspect="1" noChangeArrowheads="1"/>
            </p:cNvSpPr>
            <p:nvPr/>
          </p:nvSpPr>
          <p:spPr bwMode="auto">
            <a:xfrm>
              <a:off x="385" y="2341"/>
              <a:ext cx="2268" cy="1407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0214" name="Rectangle 6"/>
            <p:cNvSpPr>
              <a:spLocks noChangeAspect="1" noChangeArrowheads="1"/>
            </p:cNvSpPr>
            <p:nvPr/>
          </p:nvSpPr>
          <p:spPr bwMode="auto">
            <a:xfrm>
              <a:off x="701" y="2640"/>
              <a:ext cx="501" cy="790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0215" name="Rectangle 7"/>
            <p:cNvSpPr>
              <a:spLocks noChangeAspect="1" noChangeArrowheads="1"/>
            </p:cNvSpPr>
            <p:nvPr/>
          </p:nvSpPr>
          <p:spPr bwMode="auto">
            <a:xfrm>
              <a:off x="1835" y="2640"/>
              <a:ext cx="501" cy="790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0216" name="Rectangle 8" descr="Jemná mřížka"/>
            <p:cNvSpPr>
              <a:spLocks noChangeArrowheads="1"/>
            </p:cNvSpPr>
            <p:nvPr/>
          </p:nvSpPr>
          <p:spPr bwMode="auto">
            <a:xfrm>
              <a:off x="136" y="2704"/>
              <a:ext cx="816" cy="681"/>
            </a:xfrm>
            <a:prstGeom prst="rect">
              <a:avLst/>
            </a:prstGeom>
            <a:pattFill prst="smGrid">
              <a:fgClr>
                <a:schemeClr val="bg2"/>
              </a:fgClr>
              <a:bgClr>
                <a:srgbClr val="00B0F0"/>
              </a:bgClr>
            </a:pattFill>
            <a:ln w="38100" algn="ctr">
              <a:solidFill>
                <a:schemeClr val="bg2"/>
              </a:solidFill>
              <a:miter lim="800000"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0217" name="Rectangle 9" descr="Jemná mřížka"/>
            <p:cNvSpPr>
              <a:spLocks noChangeArrowheads="1"/>
            </p:cNvSpPr>
            <p:nvPr/>
          </p:nvSpPr>
          <p:spPr bwMode="auto">
            <a:xfrm>
              <a:off x="2085" y="2704"/>
              <a:ext cx="816" cy="681"/>
            </a:xfrm>
            <a:prstGeom prst="rect">
              <a:avLst/>
            </a:prstGeom>
            <a:pattFill prst="smGrid">
              <a:fgClr>
                <a:schemeClr val="bg2"/>
              </a:fgClr>
              <a:bgClr>
                <a:srgbClr val="00B0F0"/>
              </a:bgClr>
            </a:pattFill>
            <a:ln w="38100" algn="ctr">
              <a:solidFill>
                <a:schemeClr val="bg2"/>
              </a:solidFill>
              <a:miter lim="800000"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0218" name="Rectangle 10"/>
            <p:cNvSpPr>
              <a:spLocks noChangeArrowheads="1"/>
            </p:cNvSpPr>
            <p:nvPr/>
          </p:nvSpPr>
          <p:spPr bwMode="auto">
            <a:xfrm>
              <a:off x="1178" y="2976"/>
              <a:ext cx="681" cy="9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0219" name="Line 11"/>
            <p:cNvSpPr>
              <a:spLocks noChangeShapeType="1"/>
            </p:cNvSpPr>
            <p:nvPr/>
          </p:nvSpPr>
          <p:spPr bwMode="auto">
            <a:xfrm>
              <a:off x="1202" y="2965"/>
              <a:ext cx="635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220" name="Line 12"/>
            <p:cNvSpPr>
              <a:spLocks noChangeShapeType="1"/>
            </p:cNvSpPr>
            <p:nvPr/>
          </p:nvSpPr>
          <p:spPr bwMode="auto">
            <a:xfrm>
              <a:off x="1202" y="3074"/>
              <a:ext cx="635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50226" name="Group 18"/>
          <p:cNvGrpSpPr>
            <a:grpSpLocks/>
          </p:cNvGrpSpPr>
          <p:nvPr/>
        </p:nvGrpSpPr>
        <p:grpSpPr bwMode="auto">
          <a:xfrm>
            <a:off x="881063" y="3609975"/>
            <a:ext cx="3059112" cy="1728788"/>
            <a:chOff x="555" y="2500"/>
            <a:chExt cx="1927" cy="1089"/>
          </a:xfrm>
        </p:grpSpPr>
        <p:sp>
          <p:nvSpPr>
            <p:cNvPr id="350223" name="Rectangle 15"/>
            <p:cNvSpPr>
              <a:spLocks noChangeArrowheads="1"/>
            </p:cNvSpPr>
            <p:nvPr/>
          </p:nvSpPr>
          <p:spPr bwMode="auto">
            <a:xfrm>
              <a:off x="555" y="2500"/>
              <a:ext cx="1927" cy="1089"/>
            </a:xfrm>
            <a:prstGeom prst="rect">
              <a:avLst/>
            </a:prstGeom>
            <a:noFill/>
            <a:ln w="12700" algn="ctr">
              <a:solidFill>
                <a:srgbClr val="FF0000"/>
              </a:solidFill>
              <a:prstDash val="dash"/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0225" name="Line 17"/>
            <p:cNvSpPr>
              <a:spLocks noChangeShapeType="1"/>
            </p:cNvSpPr>
            <p:nvPr/>
          </p:nvSpPr>
          <p:spPr bwMode="auto">
            <a:xfrm>
              <a:off x="1519" y="2500"/>
              <a:ext cx="0" cy="108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50265" name="Text Box 57"/>
          <p:cNvSpPr txBox="1">
            <a:spLocks noChangeArrowheads="1"/>
          </p:cNvSpPr>
          <p:nvPr/>
        </p:nvSpPr>
        <p:spPr bwMode="auto">
          <a:xfrm>
            <a:off x="142875" y="5805488"/>
            <a:ext cx="55816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 u="sng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Parametry pro výpočet:</a:t>
            </a:r>
          </a:p>
          <a:p>
            <a:pPr>
              <a:buClrTx/>
              <a:buSzTx/>
              <a:buFontTx/>
              <a:buNone/>
            </a:pPr>
            <a:r>
              <a:rPr lang="cs-CZ" altLang="cs-CZ" sz="18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Počet závitů (N</a:t>
            </a:r>
            <a:r>
              <a:rPr lang="cs-CZ" altLang="cs-CZ" sz="1800" b="1" baseline="-25000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1</a:t>
            </a:r>
            <a:r>
              <a:rPr lang="cs-CZ" altLang="cs-CZ" sz="18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a N</a:t>
            </a:r>
            <a:r>
              <a:rPr lang="cs-CZ" altLang="cs-CZ" sz="1800" b="1" baseline="-25000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2</a:t>
            </a:r>
            <a:r>
              <a:rPr lang="cs-CZ" altLang="cs-CZ" sz="18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), střední délka indukční čáry (l</a:t>
            </a:r>
            <a:r>
              <a:rPr lang="cs-CZ" altLang="cs-CZ" sz="1800" b="1" baseline="-25000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1</a:t>
            </a:r>
            <a:r>
              <a:rPr lang="cs-CZ" altLang="cs-CZ" sz="18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, l</a:t>
            </a:r>
            <a:r>
              <a:rPr lang="cs-CZ" altLang="cs-CZ" sz="1800" b="1" baseline="-25000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2</a:t>
            </a:r>
            <a:r>
              <a:rPr lang="cs-CZ" altLang="cs-CZ" sz="18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, l</a:t>
            </a:r>
            <a:r>
              <a:rPr lang="cs-CZ" altLang="cs-CZ" sz="1800" b="1" baseline="-25000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3</a:t>
            </a:r>
            <a:r>
              <a:rPr lang="cs-CZ" altLang="cs-CZ" sz="18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), a vzduchové mezery (), průřezy (S</a:t>
            </a:r>
            <a:r>
              <a:rPr lang="cs-CZ" altLang="cs-CZ" sz="1800" b="1" baseline="-25000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1</a:t>
            </a:r>
            <a:r>
              <a:rPr lang="cs-CZ" altLang="cs-CZ" sz="18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–S</a:t>
            </a:r>
            <a:r>
              <a:rPr lang="cs-CZ" altLang="cs-CZ" sz="1800" b="1" baseline="-25000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4</a:t>
            </a:r>
            <a:r>
              <a:rPr lang="cs-CZ" altLang="cs-CZ" sz="18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)</a:t>
            </a:r>
          </a:p>
        </p:txBody>
      </p:sp>
      <p:grpSp>
        <p:nvGrpSpPr>
          <p:cNvPr id="350273" name="Group 65"/>
          <p:cNvGrpSpPr>
            <a:grpSpLocks/>
          </p:cNvGrpSpPr>
          <p:nvPr/>
        </p:nvGrpSpPr>
        <p:grpSpPr bwMode="auto">
          <a:xfrm>
            <a:off x="5110163" y="3281363"/>
            <a:ext cx="3854450" cy="3100387"/>
            <a:chOff x="3219" y="2067"/>
            <a:chExt cx="2428" cy="1953"/>
          </a:xfrm>
        </p:grpSpPr>
        <p:sp>
          <p:nvSpPr>
            <p:cNvPr id="350227" name="Rectangle 19"/>
            <p:cNvSpPr>
              <a:spLocks noChangeAspect="1" noChangeArrowheads="1"/>
            </p:cNvSpPr>
            <p:nvPr/>
          </p:nvSpPr>
          <p:spPr bwMode="auto">
            <a:xfrm>
              <a:off x="3651" y="3362"/>
              <a:ext cx="136" cy="318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0228" name="Rectangle 20"/>
            <p:cNvSpPr>
              <a:spLocks noChangeAspect="1" noChangeArrowheads="1"/>
            </p:cNvSpPr>
            <p:nvPr/>
          </p:nvSpPr>
          <p:spPr bwMode="auto">
            <a:xfrm>
              <a:off x="4399" y="2727"/>
              <a:ext cx="136" cy="318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0230" name="Rectangle 22"/>
            <p:cNvSpPr>
              <a:spLocks noChangeAspect="1" noChangeArrowheads="1"/>
            </p:cNvSpPr>
            <p:nvPr/>
          </p:nvSpPr>
          <p:spPr bwMode="auto">
            <a:xfrm>
              <a:off x="4399" y="3362"/>
              <a:ext cx="136" cy="318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0232" name="Rectangle 24"/>
            <p:cNvSpPr>
              <a:spLocks noChangeAspect="1" noChangeArrowheads="1"/>
            </p:cNvSpPr>
            <p:nvPr/>
          </p:nvSpPr>
          <p:spPr bwMode="auto">
            <a:xfrm>
              <a:off x="5103" y="3362"/>
              <a:ext cx="136" cy="318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0233" name="Oval 25"/>
            <p:cNvSpPr>
              <a:spLocks noChangeAspect="1" noChangeArrowheads="1"/>
            </p:cNvSpPr>
            <p:nvPr/>
          </p:nvSpPr>
          <p:spPr bwMode="auto">
            <a:xfrm>
              <a:off x="3560" y="2727"/>
              <a:ext cx="317" cy="317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0235" name="Oval 27"/>
            <p:cNvSpPr>
              <a:spLocks noChangeAspect="1" noChangeArrowheads="1"/>
            </p:cNvSpPr>
            <p:nvPr/>
          </p:nvSpPr>
          <p:spPr bwMode="auto">
            <a:xfrm>
              <a:off x="5012" y="2727"/>
              <a:ext cx="317" cy="317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0236" name="Oval 28"/>
            <p:cNvSpPr>
              <a:spLocks noChangeAspect="1" noChangeArrowheads="1"/>
            </p:cNvSpPr>
            <p:nvPr/>
          </p:nvSpPr>
          <p:spPr bwMode="auto">
            <a:xfrm>
              <a:off x="4421" y="2296"/>
              <a:ext cx="91" cy="91"/>
            </a:xfrm>
            <a:prstGeom prst="ellipse">
              <a:avLst/>
            </a:prstGeom>
            <a:solidFill>
              <a:schemeClr val="tx1"/>
            </a:solidFill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0237" name="Oval 29"/>
            <p:cNvSpPr>
              <a:spLocks noChangeAspect="1" noChangeArrowheads="1"/>
            </p:cNvSpPr>
            <p:nvPr/>
          </p:nvSpPr>
          <p:spPr bwMode="auto">
            <a:xfrm>
              <a:off x="4422" y="3929"/>
              <a:ext cx="91" cy="91"/>
            </a:xfrm>
            <a:prstGeom prst="ellipse">
              <a:avLst/>
            </a:prstGeom>
            <a:solidFill>
              <a:schemeClr val="tx1"/>
            </a:solidFill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cxnSp>
          <p:nvCxnSpPr>
            <p:cNvPr id="350238" name="AutoShape 30"/>
            <p:cNvCxnSpPr>
              <a:cxnSpLocks noChangeShapeType="1"/>
              <a:stCxn id="350233" idx="0"/>
              <a:endCxn id="350236" idx="2"/>
            </p:cNvCxnSpPr>
            <p:nvPr/>
          </p:nvCxnSpPr>
          <p:spPr bwMode="auto">
            <a:xfrm rot="16200000">
              <a:off x="3877" y="2184"/>
              <a:ext cx="373" cy="690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0239" name="AutoShape 31"/>
            <p:cNvCxnSpPr>
              <a:cxnSpLocks noChangeShapeType="1"/>
              <a:stCxn id="350236" idx="6"/>
              <a:endCxn id="350235" idx="0"/>
            </p:cNvCxnSpPr>
            <p:nvPr/>
          </p:nvCxnSpPr>
          <p:spPr bwMode="auto">
            <a:xfrm>
              <a:off x="4524" y="2342"/>
              <a:ext cx="647" cy="373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0240" name="AutoShape 32"/>
            <p:cNvCxnSpPr>
              <a:cxnSpLocks noChangeShapeType="1"/>
              <a:stCxn id="350236" idx="4"/>
              <a:endCxn id="350228" idx="0"/>
            </p:cNvCxnSpPr>
            <p:nvPr/>
          </p:nvCxnSpPr>
          <p:spPr bwMode="auto">
            <a:xfrm>
              <a:off x="4467" y="2399"/>
              <a:ext cx="0" cy="316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0241" name="AutoShape 33"/>
            <p:cNvCxnSpPr>
              <a:cxnSpLocks noChangeShapeType="1"/>
              <a:stCxn id="350233" idx="4"/>
              <a:endCxn id="350227" idx="0"/>
            </p:cNvCxnSpPr>
            <p:nvPr/>
          </p:nvCxnSpPr>
          <p:spPr bwMode="auto">
            <a:xfrm>
              <a:off x="3719" y="3056"/>
              <a:ext cx="0" cy="294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0242" name="AutoShape 34"/>
            <p:cNvCxnSpPr>
              <a:cxnSpLocks noChangeShapeType="1"/>
              <a:stCxn id="350227" idx="2"/>
              <a:endCxn id="350237" idx="2"/>
            </p:cNvCxnSpPr>
            <p:nvPr/>
          </p:nvCxnSpPr>
          <p:spPr bwMode="auto">
            <a:xfrm rot="16200000" flipH="1">
              <a:off x="3923" y="3488"/>
              <a:ext cx="283" cy="691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0243" name="AutoShape 35"/>
            <p:cNvCxnSpPr>
              <a:cxnSpLocks noChangeShapeType="1"/>
              <a:stCxn id="350237" idx="6"/>
              <a:endCxn id="350232" idx="2"/>
            </p:cNvCxnSpPr>
            <p:nvPr/>
          </p:nvCxnSpPr>
          <p:spPr bwMode="auto">
            <a:xfrm flipV="1">
              <a:off x="4525" y="3692"/>
              <a:ext cx="646" cy="283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0244" name="AutoShape 36"/>
            <p:cNvCxnSpPr>
              <a:cxnSpLocks noChangeShapeType="1"/>
              <a:stCxn id="350235" idx="4"/>
              <a:endCxn id="350232" idx="0"/>
            </p:cNvCxnSpPr>
            <p:nvPr/>
          </p:nvCxnSpPr>
          <p:spPr bwMode="auto">
            <a:xfrm>
              <a:off x="5171" y="3056"/>
              <a:ext cx="0" cy="294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0245" name="AutoShape 37"/>
            <p:cNvCxnSpPr>
              <a:cxnSpLocks noChangeShapeType="1"/>
              <a:stCxn id="350228" idx="2"/>
              <a:endCxn id="350230" idx="0"/>
            </p:cNvCxnSpPr>
            <p:nvPr/>
          </p:nvCxnSpPr>
          <p:spPr bwMode="auto">
            <a:xfrm>
              <a:off x="4467" y="3057"/>
              <a:ext cx="0" cy="293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0246" name="AutoShape 38"/>
            <p:cNvCxnSpPr>
              <a:cxnSpLocks noChangeShapeType="1"/>
              <a:stCxn id="350230" idx="2"/>
              <a:endCxn id="350237" idx="0"/>
            </p:cNvCxnSpPr>
            <p:nvPr/>
          </p:nvCxnSpPr>
          <p:spPr bwMode="auto">
            <a:xfrm>
              <a:off x="4467" y="3692"/>
              <a:ext cx="1" cy="225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0248" name="Text Box 40"/>
            <p:cNvSpPr txBox="1">
              <a:spLocks noChangeArrowheads="1"/>
            </p:cNvSpPr>
            <p:nvPr/>
          </p:nvSpPr>
          <p:spPr bwMode="auto">
            <a:xfrm>
              <a:off x="3219" y="2750"/>
              <a:ext cx="251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</a:rPr>
                <a:t>F</a:t>
              </a:r>
              <a:r>
                <a:rPr lang="cs-CZ" altLang="cs-CZ" sz="1600" b="1" baseline="-25000">
                  <a:solidFill>
                    <a:schemeClr val="bg2"/>
                  </a:solidFill>
                  <a:effectLst/>
                </a:rPr>
                <a:t>m1</a:t>
              </a:r>
            </a:p>
          </p:txBody>
        </p:sp>
        <p:sp>
          <p:nvSpPr>
            <p:cNvPr id="350249" name="Text Box 41"/>
            <p:cNvSpPr txBox="1">
              <a:spLocks noChangeArrowheads="1"/>
            </p:cNvSpPr>
            <p:nvPr/>
          </p:nvSpPr>
          <p:spPr bwMode="auto">
            <a:xfrm>
              <a:off x="3787" y="3412"/>
              <a:ext cx="265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1600" b="1" baseline="-25000">
                  <a:solidFill>
                    <a:schemeClr val="bg2"/>
                  </a:solidFill>
                  <a:effectLst/>
                </a:rPr>
                <a:t>m1</a:t>
              </a:r>
            </a:p>
          </p:txBody>
        </p:sp>
        <p:sp>
          <p:nvSpPr>
            <p:cNvPr id="350250" name="Text Box 42"/>
            <p:cNvSpPr txBox="1">
              <a:spLocks noChangeArrowheads="1"/>
            </p:cNvSpPr>
            <p:nvPr/>
          </p:nvSpPr>
          <p:spPr bwMode="auto">
            <a:xfrm>
              <a:off x="5239" y="3412"/>
              <a:ext cx="265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 dirty="0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1600" b="1" baseline="-25000" dirty="0">
                  <a:solidFill>
                    <a:schemeClr val="bg2"/>
                  </a:solidFill>
                  <a:effectLst/>
                </a:rPr>
                <a:t>m2</a:t>
              </a:r>
            </a:p>
          </p:txBody>
        </p:sp>
        <p:sp>
          <p:nvSpPr>
            <p:cNvPr id="350251" name="Text Box 43"/>
            <p:cNvSpPr txBox="1">
              <a:spLocks noChangeArrowheads="1"/>
            </p:cNvSpPr>
            <p:nvPr/>
          </p:nvSpPr>
          <p:spPr bwMode="auto">
            <a:xfrm>
              <a:off x="4558" y="3548"/>
              <a:ext cx="265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1600" b="1" baseline="-25000">
                  <a:solidFill>
                    <a:schemeClr val="bg2"/>
                  </a:solidFill>
                  <a:effectLst/>
                </a:rPr>
                <a:t>m4</a:t>
              </a:r>
            </a:p>
          </p:txBody>
        </p:sp>
        <p:sp>
          <p:nvSpPr>
            <p:cNvPr id="350252" name="Text Box 44"/>
            <p:cNvSpPr txBox="1">
              <a:spLocks noChangeArrowheads="1"/>
            </p:cNvSpPr>
            <p:nvPr/>
          </p:nvSpPr>
          <p:spPr bwMode="auto">
            <a:xfrm>
              <a:off x="4105" y="2776"/>
              <a:ext cx="265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1600" b="1" baseline="-25000">
                  <a:solidFill>
                    <a:schemeClr val="bg2"/>
                  </a:solidFill>
                  <a:effectLst/>
                </a:rPr>
                <a:t>m3</a:t>
              </a:r>
            </a:p>
          </p:txBody>
        </p:sp>
        <p:sp>
          <p:nvSpPr>
            <p:cNvPr id="350253" name="Text Box 45"/>
            <p:cNvSpPr txBox="1">
              <a:spLocks noChangeArrowheads="1"/>
            </p:cNvSpPr>
            <p:nvPr/>
          </p:nvSpPr>
          <p:spPr bwMode="auto">
            <a:xfrm>
              <a:off x="5396" y="2769"/>
              <a:ext cx="251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</a:rPr>
                <a:t>F</a:t>
              </a:r>
              <a:r>
                <a:rPr lang="cs-CZ" altLang="cs-CZ" sz="1600" b="1" baseline="-25000">
                  <a:solidFill>
                    <a:schemeClr val="bg2"/>
                  </a:solidFill>
                  <a:effectLst/>
                </a:rPr>
                <a:t>m2</a:t>
              </a:r>
            </a:p>
          </p:txBody>
        </p:sp>
        <p:sp>
          <p:nvSpPr>
            <p:cNvPr id="350254" name="Line 46"/>
            <p:cNvSpPr>
              <a:spLocks noChangeShapeType="1"/>
            </p:cNvSpPr>
            <p:nvPr/>
          </p:nvSpPr>
          <p:spPr bwMode="auto">
            <a:xfrm>
              <a:off x="3493" y="2704"/>
              <a:ext cx="0" cy="40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255" name="Line 47"/>
            <p:cNvSpPr>
              <a:spLocks noChangeShapeType="1"/>
            </p:cNvSpPr>
            <p:nvPr/>
          </p:nvSpPr>
          <p:spPr bwMode="auto">
            <a:xfrm>
              <a:off x="5375" y="2704"/>
              <a:ext cx="0" cy="40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256" name="Line 48"/>
            <p:cNvSpPr>
              <a:spLocks noChangeShapeType="1"/>
            </p:cNvSpPr>
            <p:nvPr/>
          </p:nvSpPr>
          <p:spPr bwMode="auto">
            <a:xfrm rot="10800000">
              <a:off x="3560" y="3339"/>
              <a:ext cx="0" cy="40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257" name="Line 49"/>
            <p:cNvSpPr>
              <a:spLocks noChangeShapeType="1"/>
            </p:cNvSpPr>
            <p:nvPr/>
          </p:nvSpPr>
          <p:spPr bwMode="auto">
            <a:xfrm>
              <a:off x="4332" y="3294"/>
              <a:ext cx="0" cy="40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258" name="Line 50"/>
            <p:cNvSpPr>
              <a:spLocks noChangeShapeType="1"/>
            </p:cNvSpPr>
            <p:nvPr/>
          </p:nvSpPr>
          <p:spPr bwMode="auto">
            <a:xfrm>
              <a:off x="4604" y="2704"/>
              <a:ext cx="0" cy="40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259" name="Line 51"/>
            <p:cNvSpPr>
              <a:spLocks noChangeShapeType="1"/>
            </p:cNvSpPr>
            <p:nvPr/>
          </p:nvSpPr>
          <p:spPr bwMode="auto">
            <a:xfrm rot="10800000">
              <a:off x="5012" y="3339"/>
              <a:ext cx="0" cy="40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260" name="Text Box 52"/>
            <p:cNvSpPr txBox="1">
              <a:spLocks noChangeArrowheads="1"/>
            </p:cNvSpPr>
            <p:nvPr/>
          </p:nvSpPr>
          <p:spPr bwMode="auto">
            <a:xfrm>
              <a:off x="3288" y="3430"/>
              <a:ext cx="265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1600" b="1" baseline="-25000">
                  <a:solidFill>
                    <a:schemeClr val="bg2"/>
                  </a:solidFill>
                  <a:effectLst/>
                </a:rPr>
                <a:t>m1</a:t>
              </a:r>
            </a:p>
          </p:txBody>
        </p:sp>
        <p:sp>
          <p:nvSpPr>
            <p:cNvPr id="350261" name="Text Box 53"/>
            <p:cNvSpPr txBox="1">
              <a:spLocks noChangeArrowheads="1"/>
            </p:cNvSpPr>
            <p:nvPr/>
          </p:nvSpPr>
          <p:spPr bwMode="auto">
            <a:xfrm>
              <a:off x="4747" y="3339"/>
              <a:ext cx="265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1600" b="1" baseline="-25000">
                  <a:solidFill>
                    <a:schemeClr val="bg2"/>
                  </a:solidFill>
                  <a:effectLst/>
                </a:rPr>
                <a:t>m2</a:t>
              </a:r>
            </a:p>
          </p:txBody>
        </p:sp>
        <p:sp>
          <p:nvSpPr>
            <p:cNvPr id="350262" name="Text Box 54"/>
            <p:cNvSpPr txBox="1">
              <a:spLocks noChangeArrowheads="1"/>
            </p:cNvSpPr>
            <p:nvPr/>
          </p:nvSpPr>
          <p:spPr bwMode="auto">
            <a:xfrm>
              <a:off x="4604" y="2795"/>
              <a:ext cx="265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1600" b="1" baseline="-25000">
                  <a:solidFill>
                    <a:schemeClr val="bg2"/>
                  </a:solidFill>
                  <a:effectLst/>
                </a:rPr>
                <a:t>m3</a:t>
              </a:r>
            </a:p>
          </p:txBody>
        </p:sp>
        <p:sp>
          <p:nvSpPr>
            <p:cNvPr id="350263" name="Text Box 55"/>
            <p:cNvSpPr txBox="1">
              <a:spLocks noChangeArrowheads="1"/>
            </p:cNvSpPr>
            <p:nvPr/>
          </p:nvSpPr>
          <p:spPr bwMode="auto">
            <a:xfrm>
              <a:off x="4059" y="3385"/>
              <a:ext cx="265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1600" b="1" baseline="-25000">
                  <a:solidFill>
                    <a:schemeClr val="bg2"/>
                  </a:solidFill>
                  <a:effectLst/>
                </a:rPr>
                <a:t>m4</a:t>
              </a:r>
            </a:p>
          </p:txBody>
        </p:sp>
        <p:sp>
          <p:nvSpPr>
            <p:cNvPr id="350266" name="Line 58"/>
            <p:cNvSpPr>
              <a:spLocks noChangeShapeType="1"/>
            </p:cNvSpPr>
            <p:nvPr/>
          </p:nvSpPr>
          <p:spPr bwMode="auto">
            <a:xfrm>
              <a:off x="4014" y="2296"/>
              <a:ext cx="2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267" name="Text Box 59"/>
            <p:cNvSpPr txBox="1">
              <a:spLocks noChangeArrowheads="1"/>
            </p:cNvSpPr>
            <p:nvPr/>
          </p:nvSpPr>
          <p:spPr bwMode="auto">
            <a:xfrm>
              <a:off x="4021" y="2067"/>
              <a:ext cx="174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sym typeface="Symbol" panose="05050102010706020507" pitchFamily="18" charset="2"/>
                </a:rPr>
                <a:t>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  <a:sym typeface="Symbol" panose="05050102010706020507" pitchFamily="18" charset="2"/>
                </a:rPr>
                <a:t>1</a:t>
              </a:r>
            </a:p>
          </p:txBody>
        </p:sp>
        <p:sp>
          <p:nvSpPr>
            <p:cNvPr id="350268" name="Text Box 60"/>
            <p:cNvSpPr txBox="1">
              <a:spLocks noChangeArrowheads="1"/>
            </p:cNvSpPr>
            <p:nvPr/>
          </p:nvSpPr>
          <p:spPr bwMode="auto">
            <a:xfrm>
              <a:off x="4740" y="2067"/>
              <a:ext cx="174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sym typeface="Symbol" panose="05050102010706020507" pitchFamily="18" charset="2"/>
                </a:rPr>
                <a:t>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350269" name="Line 61"/>
            <p:cNvSpPr>
              <a:spLocks noChangeShapeType="1"/>
            </p:cNvSpPr>
            <p:nvPr/>
          </p:nvSpPr>
          <p:spPr bwMode="auto">
            <a:xfrm rot="10800000">
              <a:off x="4649" y="2296"/>
              <a:ext cx="2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271" name="Line 63"/>
            <p:cNvSpPr>
              <a:spLocks noChangeShapeType="1"/>
            </p:cNvSpPr>
            <p:nvPr/>
          </p:nvSpPr>
          <p:spPr bwMode="auto">
            <a:xfrm rot="5400000">
              <a:off x="4264" y="2545"/>
              <a:ext cx="22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0272" name="Text Box 64"/>
            <p:cNvSpPr txBox="1">
              <a:spLocks noChangeArrowheads="1"/>
            </p:cNvSpPr>
            <p:nvPr/>
          </p:nvSpPr>
          <p:spPr bwMode="auto">
            <a:xfrm>
              <a:off x="4203" y="2349"/>
              <a:ext cx="174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sym typeface="Symbol" panose="05050102010706020507" pitchFamily="18" charset="2"/>
                </a:rPr>
                <a:t>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  <a:sym typeface="Symbol" panose="05050102010706020507" pitchFamily="18" charset="2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0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0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0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0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0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0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0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0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7" dur="2000"/>
                                        <p:tgtEl>
                                          <p:spTgt spid="35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0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0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713787" cy="57626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cs-CZ" altLang="cs-CZ" sz="32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Řešení složitých magnetických obvodů</a:t>
            </a:r>
            <a:endParaRPr lang="cs-CZ" altLang="cs-CZ" sz="20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51235" name="Text Box 3"/>
          <p:cNvSpPr txBox="1">
            <a:spLocks noChangeArrowheads="1"/>
          </p:cNvSpPr>
          <p:nvPr/>
        </p:nvSpPr>
        <p:spPr bwMode="auto">
          <a:xfrm>
            <a:off x="107950" y="836613"/>
            <a:ext cx="88566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 u="sng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Příklad: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Vypočítejte proud cívkou (N=2000 závitů), je-li magnetický indukční tok  = 0,6 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mWb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. Magnetický obvod dynamové plechy 2,2 W/kg, 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tl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. 20 mm.</a:t>
            </a:r>
          </a:p>
        </p:txBody>
      </p:sp>
      <p:sp>
        <p:nvSpPr>
          <p:cNvPr id="351248" name="Text Box 16"/>
          <p:cNvSpPr txBox="1">
            <a:spLocks noChangeArrowheads="1"/>
          </p:cNvSpPr>
          <p:nvPr/>
        </p:nvSpPr>
        <p:spPr bwMode="auto">
          <a:xfrm>
            <a:off x="6372225" y="1989138"/>
            <a:ext cx="2376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Náhradní schéma</a:t>
            </a:r>
          </a:p>
        </p:txBody>
      </p:sp>
      <p:grpSp>
        <p:nvGrpSpPr>
          <p:cNvPr id="351315" name="Group 83"/>
          <p:cNvGrpSpPr>
            <a:grpSpLocks/>
          </p:cNvGrpSpPr>
          <p:nvPr/>
        </p:nvGrpSpPr>
        <p:grpSpPr bwMode="auto">
          <a:xfrm>
            <a:off x="6011863" y="2419350"/>
            <a:ext cx="2552700" cy="2233613"/>
            <a:chOff x="3948" y="1389"/>
            <a:chExt cx="1608" cy="1407"/>
          </a:xfrm>
        </p:grpSpPr>
        <p:sp>
          <p:nvSpPr>
            <p:cNvPr id="351251" name="Rectangle 19"/>
            <p:cNvSpPr>
              <a:spLocks noChangeAspect="1" noChangeArrowheads="1"/>
            </p:cNvSpPr>
            <p:nvPr/>
          </p:nvSpPr>
          <p:spPr bwMode="auto">
            <a:xfrm>
              <a:off x="5079" y="1820"/>
              <a:ext cx="136" cy="318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1252" name="Rectangle 20"/>
            <p:cNvSpPr>
              <a:spLocks noChangeAspect="1" noChangeArrowheads="1"/>
            </p:cNvSpPr>
            <p:nvPr/>
          </p:nvSpPr>
          <p:spPr bwMode="auto">
            <a:xfrm>
              <a:off x="5079" y="2455"/>
              <a:ext cx="136" cy="318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1254" name="Oval 22"/>
            <p:cNvSpPr>
              <a:spLocks noChangeAspect="1" noChangeArrowheads="1"/>
            </p:cNvSpPr>
            <p:nvPr/>
          </p:nvSpPr>
          <p:spPr bwMode="auto">
            <a:xfrm>
              <a:off x="4240" y="2160"/>
              <a:ext cx="317" cy="317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cxnSp>
          <p:nvCxnSpPr>
            <p:cNvPr id="351265" name="AutoShape 33"/>
            <p:cNvCxnSpPr>
              <a:cxnSpLocks noChangeShapeType="1"/>
              <a:stCxn id="351251" idx="2"/>
              <a:endCxn id="351252" idx="0"/>
            </p:cNvCxnSpPr>
            <p:nvPr/>
          </p:nvCxnSpPr>
          <p:spPr bwMode="auto">
            <a:xfrm>
              <a:off x="5147" y="2150"/>
              <a:ext cx="0" cy="293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267" name="Text Box 35"/>
            <p:cNvSpPr txBox="1">
              <a:spLocks noChangeArrowheads="1"/>
            </p:cNvSpPr>
            <p:nvPr/>
          </p:nvSpPr>
          <p:spPr bwMode="auto">
            <a:xfrm>
              <a:off x="3948" y="2206"/>
              <a:ext cx="202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</a:rPr>
                <a:t>F</a:t>
              </a:r>
              <a:r>
                <a:rPr lang="cs-CZ" altLang="cs-CZ" sz="1600" b="1" baseline="-25000">
                  <a:solidFill>
                    <a:schemeClr val="bg2"/>
                  </a:solidFill>
                  <a:effectLst/>
                </a:rPr>
                <a:t>m</a:t>
              </a:r>
            </a:p>
          </p:txBody>
        </p:sp>
        <p:sp>
          <p:nvSpPr>
            <p:cNvPr id="351270" name="Text Box 38"/>
            <p:cNvSpPr txBox="1">
              <a:spLocks noChangeArrowheads="1"/>
            </p:cNvSpPr>
            <p:nvPr/>
          </p:nvSpPr>
          <p:spPr bwMode="auto">
            <a:xfrm>
              <a:off x="4785" y="2478"/>
              <a:ext cx="265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1600" b="1" baseline="-25000">
                  <a:solidFill>
                    <a:schemeClr val="bg2"/>
                  </a:solidFill>
                  <a:effectLst/>
                </a:rPr>
                <a:t>m2</a:t>
              </a:r>
            </a:p>
          </p:txBody>
        </p:sp>
        <p:sp>
          <p:nvSpPr>
            <p:cNvPr id="351271" name="Text Box 39"/>
            <p:cNvSpPr txBox="1">
              <a:spLocks noChangeArrowheads="1"/>
            </p:cNvSpPr>
            <p:nvPr/>
          </p:nvSpPr>
          <p:spPr bwMode="auto">
            <a:xfrm>
              <a:off x="4785" y="1869"/>
              <a:ext cx="265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1600" b="1" baseline="-25000">
                  <a:solidFill>
                    <a:schemeClr val="bg2"/>
                  </a:solidFill>
                  <a:effectLst/>
                </a:rPr>
                <a:t>m1</a:t>
              </a:r>
            </a:p>
          </p:txBody>
        </p:sp>
        <p:sp>
          <p:nvSpPr>
            <p:cNvPr id="351273" name="Line 41"/>
            <p:cNvSpPr>
              <a:spLocks noChangeShapeType="1"/>
            </p:cNvSpPr>
            <p:nvPr/>
          </p:nvSpPr>
          <p:spPr bwMode="auto">
            <a:xfrm>
              <a:off x="4150" y="2160"/>
              <a:ext cx="0" cy="40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1276" name="Line 44"/>
            <p:cNvSpPr>
              <a:spLocks noChangeShapeType="1"/>
            </p:cNvSpPr>
            <p:nvPr/>
          </p:nvSpPr>
          <p:spPr bwMode="auto">
            <a:xfrm>
              <a:off x="5284" y="2387"/>
              <a:ext cx="0" cy="40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1277" name="Line 45"/>
            <p:cNvSpPr>
              <a:spLocks noChangeShapeType="1"/>
            </p:cNvSpPr>
            <p:nvPr/>
          </p:nvSpPr>
          <p:spPr bwMode="auto">
            <a:xfrm>
              <a:off x="5284" y="1797"/>
              <a:ext cx="0" cy="40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1280" name="Text Box 48"/>
            <p:cNvSpPr txBox="1">
              <a:spLocks noChangeArrowheads="1"/>
            </p:cNvSpPr>
            <p:nvPr/>
          </p:nvSpPr>
          <p:spPr bwMode="auto">
            <a:xfrm>
              <a:off x="5291" y="2478"/>
              <a:ext cx="265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 dirty="0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1600" b="1" baseline="-25000" dirty="0">
                  <a:solidFill>
                    <a:schemeClr val="bg2"/>
                  </a:solidFill>
                  <a:effectLst/>
                </a:rPr>
                <a:t>m2</a:t>
              </a:r>
            </a:p>
          </p:txBody>
        </p:sp>
        <p:sp>
          <p:nvSpPr>
            <p:cNvPr id="351281" name="Text Box 49"/>
            <p:cNvSpPr txBox="1">
              <a:spLocks noChangeArrowheads="1"/>
            </p:cNvSpPr>
            <p:nvPr/>
          </p:nvSpPr>
          <p:spPr bwMode="auto">
            <a:xfrm>
              <a:off x="5284" y="1888"/>
              <a:ext cx="265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1600" b="1" baseline="-25000">
                  <a:solidFill>
                    <a:schemeClr val="bg2"/>
                  </a:solidFill>
                  <a:effectLst/>
                </a:rPr>
                <a:t>m1</a:t>
              </a:r>
            </a:p>
          </p:txBody>
        </p:sp>
        <p:sp>
          <p:nvSpPr>
            <p:cNvPr id="351283" name="Line 51"/>
            <p:cNvSpPr>
              <a:spLocks noChangeShapeType="1"/>
            </p:cNvSpPr>
            <p:nvPr/>
          </p:nvSpPr>
          <p:spPr bwMode="auto">
            <a:xfrm>
              <a:off x="4785" y="1616"/>
              <a:ext cx="2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1284" name="Text Box 52"/>
            <p:cNvSpPr txBox="1">
              <a:spLocks noChangeArrowheads="1"/>
            </p:cNvSpPr>
            <p:nvPr/>
          </p:nvSpPr>
          <p:spPr bwMode="auto">
            <a:xfrm>
              <a:off x="4830" y="1389"/>
              <a:ext cx="121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sym typeface="Symbol" panose="05050102010706020507" pitchFamily="18" charset="2"/>
                </a:rPr>
                <a:t></a:t>
              </a:r>
              <a:endParaRPr lang="cs-CZ" altLang="cs-CZ" sz="1800" b="1" baseline="-25000">
                <a:solidFill>
                  <a:schemeClr val="bg2"/>
                </a:solidFill>
                <a:effectLst/>
                <a:sym typeface="Symbol" panose="05050102010706020507" pitchFamily="18" charset="2"/>
              </a:endParaRPr>
            </a:p>
          </p:txBody>
        </p:sp>
        <p:cxnSp>
          <p:nvCxnSpPr>
            <p:cNvPr id="351290" name="AutoShape 58"/>
            <p:cNvCxnSpPr>
              <a:cxnSpLocks noChangeShapeType="1"/>
              <a:stCxn id="351254" idx="0"/>
              <a:endCxn id="351251" idx="0"/>
            </p:cNvCxnSpPr>
            <p:nvPr/>
          </p:nvCxnSpPr>
          <p:spPr bwMode="auto">
            <a:xfrm rot="16200000">
              <a:off x="4603" y="1604"/>
              <a:ext cx="340" cy="748"/>
            </a:xfrm>
            <a:prstGeom prst="bentConnector3">
              <a:avLst>
                <a:gd name="adj1" fmla="val 138824"/>
              </a:avLst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1291" name="AutoShape 59"/>
            <p:cNvCxnSpPr>
              <a:cxnSpLocks noChangeShapeType="1"/>
              <a:stCxn id="351252" idx="2"/>
              <a:endCxn id="351254" idx="4"/>
            </p:cNvCxnSpPr>
            <p:nvPr/>
          </p:nvCxnSpPr>
          <p:spPr bwMode="auto">
            <a:xfrm rot="16200000" flipV="1">
              <a:off x="4625" y="2263"/>
              <a:ext cx="296" cy="748"/>
            </a:xfrm>
            <a:prstGeom prst="bentConnector3">
              <a:avLst>
                <a:gd name="adj1" fmla="val -44593"/>
              </a:avLst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51314" name="Group 82"/>
          <p:cNvGrpSpPr>
            <a:grpSpLocks/>
          </p:cNvGrpSpPr>
          <p:nvPr/>
        </p:nvGrpSpPr>
        <p:grpSpPr bwMode="auto">
          <a:xfrm>
            <a:off x="250825" y="2133600"/>
            <a:ext cx="5327650" cy="3917950"/>
            <a:chOff x="204" y="1344"/>
            <a:chExt cx="3356" cy="2468"/>
          </a:xfrm>
        </p:grpSpPr>
        <p:pic>
          <p:nvPicPr>
            <p:cNvPr id="351289" name="Picture 57" descr="350px-Prawo_przeplywu_sv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344"/>
              <a:ext cx="2502" cy="1930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351293" name="Line 61"/>
            <p:cNvSpPr>
              <a:spLocks noChangeShapeType="1"/>
            </p:cNvSpPr>
            <p:nvPr/>
          </p:nvSpPr>
          <p:spPr bwMode="auto">
            <a:xfrm>
              <a:off x="1246" y="2795"/>
              <a:ext cx="0" cy="77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1294" name="Line 62"/>
            <p:cNvSpPr>
              <a:spLocks noChangeShapeType="1"/>
            </p:cNvSpPr>
            <p:nvPr/>
          </p:nvSpPr>
          <p:spPr bwMode="auto">
            <a:xfrm>
              <a:off x="861" y="3158"/>
              <a:ext cx="0" cy="63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1295" name="Line 63"/>
            <p:cNvSpPr>
              <a:spLocks noChangeShapeType="1"/>
            </p:cNvSpPr>
            <p:nvPr/>
          </p:nvSpPr>
          <p:spPr bwMode="auto">
            <a:xfrm>
              <a:off x="2064" y="2795"/>
              <a:ext cx="0" cy="77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1296" name="Line 64"/>
            <p:cNvSpPr>
              <a:spLocks noChangeShapeType="1"/>
            </p:cNvSpPr>
            <p:nvPr/>
          </p:nvSpPr>
          <p:spPr bwMode="auto">
            <a:xfrm>
              <a:off x="2448" y="3158"/>
              <a:ext cx="0" cy="63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1297" name="Line 65"/>
            <p:cNvSpPr>
              <a:spLocks noChangeShapeType="1"/>
            </p:cNvSpPr>
            <p:nvPr/>
          </p:nvSpPr>
          <p:spPr bwMode="auto">
            <a:xfrm rot="5400000">
              <a:off x="2631" y="1412"/>
              <a:ext cx="0" cy="113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1299" name="Line 67"/>
            <p:cNvSpPr>
              <a:spLocks noChangeShapeType="1"/>
            </p:cNvSpPr>
            <p:nvPr/>
          </p:nvSpPr>
          <p:spPr bwMode="auto">
            <a:xfrm rot="5400000">
              <a:off x="2631" y="2228"/>
              <a:ext cx="0" cy="113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1300" name="Line 68"/>
            <p:cNvSpPr>
              <a:spLocks noChangeShapeType="1"/>
            </p:cNvSpPr>
            <p:nvPr/>
          </p:nvSpPr>
          <p:spPr bwMode="auto">
            <a:xfrm rot="5400000">
              <a:off x="2948" y="1003"/>
              <a:ext cx="0" cy="113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1301" name="Line 69"/>
            <p:cNvSpPr>
              <a:spLocks noChangeShapeType="1"/>
            </p:cNvSpPr>
            <p:nvPr/>
          </p:nvSpPr>
          <p:spPr bwMode="auto">
            <a:xfrm rot="5400000">
              <a:off x="3016" y="2614"/>
              <a:ext cx="0" cy="108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1302" name="Line 70"/>
            <p:cNvSpPr>
              <a:spLocks noChangeShapeType="1"/>
            </p:cNvSpPr>
            <p:nvPr/>
          </p:nvSpPr>
          <p:spPr bwMode="auto">
            <a:xfrm rot="5400000">
              <a:off x="2699" y="1820"/>
              <a:ext cx="0" cy="5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1303" name="Line 71"/>
            <p:cNvSpPr>
              <a:spLocks noChangeShapeType="1"/>
            </p:cNvSpPr>
            <p:nvPr/>
          </p:nvSpPr>
          <p:spPr bwMode="auto">
            <a:xfrm rot="5400000">
              <a:off x="2699" y="2295"/>
              <a:ext cx="0" cy="54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1304" name="Line 72"/>
            <p:cNvSpPr>
              <a:spLocks noChangeShapeType="1"/>
            </p:cNvSpPr>
            <p:nvPr/>
          </p:nvSpPr>
          <p:spPr bwMode="auto">
            <a:xfrm rot="5400000">
              <a:off x="1656" y="3157"/>
              <a:ext cx="0" cy="81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arrow" w="med" len="lg"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1305" name="Line 73"/>
            <p:cNvSpPr>
              <a:spLocks noChangeShapeType="1"/>
            </p:cNvSpPr>
            <p:nvPr/>
          </p:nvSpPr>
          <p:spPr bwMode="auto">
            <a:xfrm>
              <a:off x="839" y="3793"/>
              <a:ext cx="1633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arrow" w="med" len="lg"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1306" name="Text Box 74"/>
            <p:cNvSpPr txBox="1">
              <a:spLocks noChangeArrowheads="1"/>
            </p:cNvSpPr>
            <p:nvPr/>
          </p:nvSpPr>
          <p:spPr bwMode="auto">
            <a:xfrm>
              <a:off x="1501" y="3612"/>
              <a:ext cx="188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rgbClr val="000000"/>
                  </a:solidFill>
                  <a:effectLst/>
                </a:rPr>
                <a:t>80</a:t>
              </a:r>
              <a:endParaRPr lang="cs-CZ" altLang="cs-CZ" sz="1600" b="1" baseline="-25000"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351307" name="Text Box 75"/>
            <p:cNvSpPr txBox="1">
              <a:spLocks noChangeArrowheads="1"/>
            </p:cNvSpPr>
            <p:nvPr/>
          </p:nvSpPr>
          <p:spPr bwMode="auto">
            <a:xfrm>
              <a:off x="1500" y="3366"/>
              <a:ext cx="188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rgbClr val="000000"/>
                  </a:solidFill>
                  <a:effectLst/>
                </a:rPr>
                <a:t>40</a:t>
              </a:r>
              <a:endParaRPr lang="cs-CZ" altLang="cs-CZ" sz="1600" b="1" baseline="-25000"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351308" name="Line 76"/>
            <p:cNvSpPr>
              <a:spLocks noChangeShapeType="1"/>
            </p:cNvSpPr>
            <p:nvPr/>
          </p:nvSpPr>
          <p:spPr bwMode="auto">
            <a:xfrm>
              <a:off x="2972" y="2115"/>
              <a:ext cx="0" cy="45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arrow" w="med" len="lg"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1309" name="Text Box 77"/>
            <p:cNvSpPr txBox="1">
              <a:spLocks noChangeArrowheads="1"/>
            </p:cNvSpPr>
            <p:nvPr/>
          </p:nvSpPr>
          <p:spPr bwMode="auto">
            <a:xfrm>
              <a:off x="2854" y="2232"/>
              <a:ext cx="117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 dirty="0">
                  <a:solidFill>
                    <a:srgbClr val="000000"/>
                  </a:solidFill>
                  <a:effectLst/>
                </a:rPr>
                <a:t>2</a:t>
              </a:r>
              <a:endParaRPr lang="cs-CZ" altLang="cs-CZ" sz="1600" b="1" baseline="-25000" dirty="0"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351310" name="Line 78"/>
            <p:cNvSpPr>
              <a:spLocks noChangeShapeType="1"/>
            </p:cNvSpPr>
            <p:nvPr/>
          </p:nvSpPr>
          <p:spPr bwMode="auto">
            <a:xfrm>
              <a:off x="3198" y="1979"/>
              <a:ext cx="0" cy="81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arrow" w="med" len="lg"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1311" name="Text Box 79"/>
            <p:cNvSpPr txBox="1">
              <a:spLocks noChangeArrowheads="1"/>
            </p:cNvSpPr>
            <p:nvPr/>
          </p:nvSpPr>
          <p:spPr bwMode="auto">
            <a:xfrm>
              <a:off x="3010" y="2232"/>
              <a:ext cx="188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 dirty="0">
                  <a:solidFill>
                    <a:srgbClr val="000000"/>
                  </a:solidFill>
                  <a:effectLst/>
                </a:rPr>
                <a:t>40</a:t>
              </a:r>
              <a:endParaRPr lang="cs-CZ" altLang="cs-CZ" sz="1600" b="1" baseline="-25000" dirty="0"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351312" name="Line 80"/>
            <p:cNvSpPr>
              <a:spLocks noChangeShapeType="1"/>
            </p:cNvSpPr>
            <p:nvPr/>
          </p:nvSpPr>
          <p:spPr bwMode="auto">
            <a:xfrm>
              <a:off x="3515" y="1570"/>
              <a:ext cx="0" cy="158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arrow" w="med" len="lg"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1313" name="Text Box 81"/>
            <p:cNvSpPr txBox="1">
              <a:spLocks noChangeArrowheads="1"/>
            </p:cNvSpPr>
            <p:nvPr/>
          </p:nvSpPr>
          <p:spPr bwMode="auto">
            <a:xfrm>
              <a:off x="3288" y="2251"/>
              <a:ext cx="188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 dirty="0">
                  <a:solidFill>
                    <a:srgbClr val="000000"/>
                  </a:solidFill>
                  <a:effectLst/>
                </a:rPr>
                <a:t>80</a:t>
              </a:r>
              <a:endParaRPr lang="cs-CZ" altLang="cs-CZ" sz="1600" b="1" baseline="-25000" dirty="0">
                <a:solidFill>
                  <a:srgbClr val="000000"/>
                </a:solidFill>
                <a:effectLst/>
              </a:endParaRPr>
            </a:p>
          </p:txBody>
        </p:sp>
      </p:grpSp>
      <p:sp>
        <p:nvSpPr>
          <p:cNvPr id="351316" name="Text Box 84"/>
          <p:cNvSpPr txBox="1">
            <a:spLocks noChangeArrowheads="1"/>
          </p:cNvSpPr>
          <p:nvPr/>
        </p:nvSpPr>
        <p:spPr bwMode="auto">
          <a:xfrm>
            <a:off x="4859338" y="5516563"/>
            <a:ext cx="40338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 u="sng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Výpočet parametrů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: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 dirty="0" err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l</a:t>
            </a:r>
            <a:r>
              <a:rPr lang="cs-CZ" altLang="cs-CZ" sz="2000" b="1" baseline="-25000" dirty="0" err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stř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.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= (60 + 60) * 2 =240 mm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S = 20 * 20 = 400 mm</a:t>
            </a:r>
            <a:r>
              <a:rPr lang="cs-CZ" altLang="cs-CZ" sz="2000" b="1" baseline="30000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1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1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1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1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1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1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1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713787" cy="57626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Řešení složitých magnetických obvodů</a:t>
            </a:r>
            <a:endParaRPr lang="cs-CZ" altLang="cs-CZ" sz="2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52259" name="Text Box 3"/>
          <p:cNvSpPr txBox="1">
            <a:spLocks noChangeArrowheads="1"/>
          </p:cNvSpPr>
          <p:nvPr/>
        </p:nvSpPr>
        <p:spPr bwMode="auto">
          <a:xfrm>
            <a:off x="107950" y="836613"/>
            <a:ext cx="88566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 u="sng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Příklad: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Vypočítejte proud cívkou (N=2000 závitů), je-li magnetický indukční tok  = 0,6 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mWb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. Magnetický obvod dynamové plechy 2,2 W/kg, 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tl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. 20 mm.</a:t>
            </a:r>
          </a:p>
        </p:txBody>
      </p:sp>
      <p:sp>
        <p:nvSpPr>
          <p:cNvPr id="352260" name="Text Box 4"/>
          <p:cNvSpPr txBox="1">
            <a:spLocks noChangeArrowheads="1"/>
          </p:cNvSpPr>
          <p:nvPr/>
        </p:nvSpPr>
        <p:spPr bwMode="auto">
          <a:xfrm>
            <a:off x="2771775" y="2276475"/>
            <a:ext cx="2735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Magnetická indukce:</a:t>
            </a:r>
          </a:p>
        </p:txBody>
      </p:sp>
      <p:grpSp>
        <p:nvGrpSpPr>
          <p:cNvPr id="352261" name="Group 5"/>
          <p:cNvGrpSpPr>
            <a:grpSpLocks/>
          </p:cNvGrpSpPr>
          <p:nvPr/>
        </p:nvGrpSpPr>
        <p:grpSpPr bwMode="auto">
          <a:xfrm>
            <a:off x="219100" y="1916113"/>
            <a:ext cx="2552700" cy="2233612"/>
            <a:chOff x="3948" y="1389"/>
            <a:chExt cx="1608" cy="1407"/>
          </a:xfrm>
        </p:grpSpPr>
        <p:sp>
          <p:nvSpPr>
            <p:cNvPr id="352262" name="Rectangle 6"/>
            <p:cNvSpPr>
              <a:spLocks noChangeAspect="1" noChangeArrowheads="1"/>
            </p:cNvSpPr>
            <p:nvPr/>
          </p:nvSpPr>
          <p:spPr bwMode="auto">
            <a:xfrm>
              <a:off x="5079" y="1820"/>
              <a:ext cx="136" cy="318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52263" name="Rectangle 7"/>
            <p:cNvSpPr>
              <a:spLocks noChangeAspect="1" noChangeArrowheads="1"/>
            </p:cNvSpPr>
            <p:nvPr/>
          </p:nvSpPr>
          <p:spPr bwMode="auto">
            <a:xfrm>
              <a:off x="5079" y="2455"/>
              <a:ext cx="136" cy="318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52264" name="Oval 8"/>
            <p:cNvSpPr>
              <a:spLocks noChangeAspect="1" noChangeArrowheads="1"/>
            </p:cNvSpPr>
            <p:nvPr/>
          </p:nvSpPr>
          <p:spPr bwMode="auto">
            <a:xfrm>
              <a:off x="4240" y="2160"/>
              <a:ext cx="317" cy="317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352265" name="AutoShape 9"/>
            <p:cNvCxnSpPr>
              <a:cxnSpLocks noChangeShapeType="1"/>
              <a:stCxn id="352262" idx="2"/>
              <a:endCxn id="352263" idx="0"/>
            </p:cNvCxnSpPr>
            <p:nvPr/>
          </p:nvCxnSpPr>
          <p:spPr bwMode="auto">
            <a:xfrm>
              <a:off x="5147" y="2150"/>
              <a:ext cx="0" cy="293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2266" name="Text Box 10"/>
            <p:cNvSpPr txBox="1">
              <a:spLocks noChangeArrowheads="1"/>
            </p:cNvSpPr>
            <p:nvPr/>
          </p:nvSpPr>
          <p:spPr bwMode="auto">
            <a:xfrm>
              <a:off x="3948" y="2206"/>
              <a:ext cx="202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</a:rPr>
                <a:t>F</a:t>
              </a:r>
              <a:r>
                <a:rPr lang="cs-CZ" altLang="cs-CZ" sz="1600" b="1" baseline="-25000">
                  <a:solidFill>
                    <a:schemeClr val="bg2"/>
                  </a:solidFill>
                  <a:effectLst/>
                </a:rPr>
                <a:t>m</a:t>
              </a:r>
            </a:p>
          </p:txBody>
        </p:sp>
        <p:sp>
          <p:nvSpPr>
            <p:cNvPr id="352267" name="Text Box 11"/>
            <p:cNvSpPr txBox="1">
              <a:spLocks noChangeArrowheads="1"/>
            </p:cNvSpPr>
            <p:nvPr/>
          </p:nvSpPr>
          <p:spPr bwMode="auto">
            <a:xfrm>
              <a:off x="4785" y="2478"/>
              <a:ext cx="265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1600" b="1" baseline="-25000">
                  <a:solidFill>
                    <a:schemeClr val="bg2"/>
                  </a:solidFill>
                  <a:effectLst/>
                </a:rPr>
                <a:t>m2</a:t>
              </a:r>
            </a:p>
          </p:txBody>
        </p:sp>
        <p:sp>
          <p:nvSpPr>
            <p:cNvPr id="352268" name="Text Box 12"/>
            <p:cNvSpPr txBox="1">
              <a:spLocks noChangeArrowheads="1"/>
            </p:cNvSpPr>
            <p:nvPr/>
          </p:nvSpPr>
          <p:spPr bwMode="auto">
            <a:xfrm>
              <a:off x="4785" y="1869"/>
              <a:ext cx="265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1600" b="1" baseline="-25000">
                  <a:solidFill>
                    <a:schemeClr val="bg2"/>
                  </a:solidFill>
                  <a:effectLst/>
                </a:rPr>
                <a:t>m1</a:t>
              </a:r>
            </a:p>
          </p:txBody>
        </p:sp>
        <p:sp>
          <p:nvSpPr>
            <p:cNvPr id="352269" name="Line 13"/>
            <p:cNvSpPr>
              <a:spLocks noChangeShapeType="1"/>
            </p:cNvSpPr>
            <p:nvPr/>
          </p:nvSpPr>
          <p:spPr bwMode="auto">
            <a:xfrm>
              <a:off x="4150" y="2160"/>
              <a:ext cx="0" cy="40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2270" name="Line 14"/>
            <p:cNvSpPr>
              <a:spLocks noChangeShapeType="1"/>
            </p:cNvSpPr>
            <p:nvPr/>
          </p:nvSpPr>
          <p:spPr bwMode="auto">
            <a:xfrm>
              <a:off x="5284" y="2387"/>
              <a:ext cx="0" cy="40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2271" name="Line 15"/>
            <p:cNvSpPr>
              <a:spLocks noChangeShapeType="1"/>
            </p:cNvSpPr>
            <p:nvPr/>
          </p:nvSpPr>
          <p:spPr bwMode="auto">
            <a:xfrm>
              <a:off x="5284" y="1797"/>
              <a:ext cx="0" cy="40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2272" name="Text Box 16"/>
            <p:cNvSpPr txBox="1">
              <a:spLocks noChangeArrowheads="1"/>
            </p:cNvSpPr>
            <p:nvPr/>
          </p:nvSpPr>
          <p:spPr bwMode="auto">
            <a:xfrm>
              <a:off x="5291" y="2478"/>
              <a:ext cx="265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 dirty="0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1600" b="1" baseline="-25000" dirty="0">
                  <a:solidFill>
                    <a:schemeClr val="bg2"/>
                  </a:solidFill>
                  <a:effectLst/>
                </a:rPr>
                <a:t>m2</a:t>
              </a:r>
            </a:p>
          </p:txBody>
        </p:sp>
        <p:sp>
          <p:nvSpPr>
            <p:cNvPr id="352273" name="Text Box 17"/>
            <p:cNvSpPr txBox="1">
              <a:spLocks noChangeArrowheads="1"/>
            </p:cNvSpPr>
            <p:nvPr/>
          </p:nvSpPr>
          <p:spPr bwMode="auto">
            <a:xfrm>
              <a:off x="5284" y="1888"/>
              <a:ext cx="265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1600" b="1" baseline="-25000">
                  <a:solidFill>
                    <a:schemeClr val="bg2"/>
                  </a:solidFill>
                  <a:effectLst/>
                </a:rPr>
                <a:t>m1</a:t>
              </a:r>
            </a:p>
          </p:txBody>
        </p:sp>
        <p:sp>
          <p:nvSpPr>
            <p:cNvPr id="352274" name="Line 18"/>
            <p:cNvSpPr>
              <a:spLocks noChangeShapeType="1"/>
            </p:cNvSpPr>
            <p:nvPr/>
          </p:nvSpPr>
          <p:spPr bwMode="auto">
            <a:xfrm>
              <a:off x="4785" y="1616"/>
              <a:ext cx="2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2275" name="Text Box 19"/>
            <p:cNvSpPr txBox="1">
              <a:spLocks noChangeArrowheads="1"/>
            </p:cNvSpPr>
            <p:nvPr/>
          </p:nvSpPr>
          <p:spPr bwMode="auto">
            <a:xfrm>
              <a:off x="4830" y="1389"/>
              <a:ext cx="121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sym typeface="Symbol" panose="05050102010706020507" pitchFamily="18" charset="2"/>
                </a:rPr>
                <a:t></a:t>
              </a:r>
              <a:endParaRPr lang="cs-CZ" altLang="cs-CZ" sz="1800" b="1" baseline="-25000">
                <a:solidFill>
                  <a:schemeClr val="bg2"/>
                </a:solidFill>
                <a:effectLst/>
                <a:sym typeface="Symbol" panose="05050102010706020507" pitchFamily="18" charset="2"/>
              </a:endParaRPr>
            </a:p>
          </p:txBody>
        </p:sp>
        <p:cxnSp>
          <p:nvCxnSpPr>
            <p:cNvPr id="352276" name="AutoShape 20"/>
            <p:cNvCxnSpPr>
              <a:cxnSpLocks noChangeShapeType="1"/>
              <a:stCxn id="352264" idx="0"/>
              <a:endCxn id="352262" idx="0"/>
            </p:cNvCxnSpPr>
            <p:nvPr/>
          </p:nvCxnSpPr>
          <p:spPr bwMode="auto">
            <a:xfrm rot="16200000">
              <a:off x="4603" y="1604"/>
              <a:ext cx="340" cy="748"/>
            </a:xfrm>
            <a:prstGeom prst="bentConnector3">
              <a:avLst>
                <a:gd name="adj1" fmla="val 138824"/>
              </a:avLst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2277" name="AutoShape 21"/>
            <p:cNvCxnSpPr>
              <a:cxnSpLocks noChangeShapeType="1"/>
              <a:stCxn id="352263" idx="2"/>
              <a:endCxn id="352264" idx="4"/>
            </p:cNvCxnSpPr>
            <p:nvPr/>
          </p:nvCxnSpPr>
          <p:spPr bwMode="auto">
            <a:xfrm rot="16200000" flipV="1">
              <a:off x="4625" y="2263"/>
              <a:ext cx="296" cy="748"/>
            </a:xfrm>
            <a:prstGeom prst="bentConnector3">
              <a:avLst>
                <a:gd name="adj1" fmla="val -44593"/>
              </a:avLst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352301" name="Object 45"/>
          <p:cNvGraphicFramePr>
            <a:graphicFrameLocks noChangeAspect="1"/>
          </p:cNvGraphicFramePr>
          <p:nvPr/>
        </p:nvGraphicFramePr>
        <p:xfrm>
          <a:off x="5526088" y="2060575"/>
          <a:ext cx="336708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526" name="Rovnice" r:id="rId3" imgW="1892160" imgH="419040" progId="Equation.3">
                  <p:embed/>
                </p:oleObj>
              </mc:Choice>
              <mc:Fallback>
                <p:oleObj name="Rovnice" r:id="rId3" imgW="1892160" imgH="41904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6088" y="2060575"/>
                        <a:ext cx="3367087" cy="7461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2302" name="Text Box 46"/>
          <p:cNvSpPr txBox="1">
            <a:spLocks noChangeArrowheads="1"/>
          </p:cNvSpPr>
          <p:nvPr/>
        </p:nvSpPr>
        <p:spPr bwMode="auto">
          <a:xfrm>
            <a:off x="2771775" y="2924175"/>
            <a:ext cx="48244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Intenzita magnetického pole v železe: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z grafu, H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1</a:t>
            </a: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= 2200 A/m</a:t>
            </a:r>
          </a:p>
        </p:txBody>
      </p:sp>
      <p:sp>
        <p:nvSpPr>
          <p:cNvPr id="352303" name="Text Box 47"/>
          <p:cNvSpPr txBox="1">
            <a:spLocks noChangeArrowheads="1"/>
          </p:cNvSpPr>
          <p:nvPr/>
        </p:nvSpPr>
        <p:spPr bwMode="auto">
          <a:xfrm>
            <a:off x="2916238" y="3860800"/>
            <a:ext cx="1943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Permeabilita železa:</a:t>
            </a:r>
          </a:p>
        </p:txBody>
      </p:sp>
      <p:graphicFrame>
        <p:nvGraphicFramePr>
          <p:cNvPr id="352304" name="Object 48"/>
          <p:cNvGraphicFramePr>
            <a:graphicFrameLocks noChangeAspect="1"/>
          </p:cNvGraphicFramePr>
          <p:nvPr/>
        </p:nvGraphicFramePr>
        <p:xfrm>
          <a:off x="5072063" y="3678238"/>
          <a:ext cx="37480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527" name="Rovnice" r:id="rId5" imgW="2057400" imgH="431640" progId="Equation.3">
                  <p:embed/>
                </p:oleObj>
              </mc:Choice>
              <mc:Fallback>
                <p:oleObj name="Rovnice" r:id="rId5" imgW="2057400" imgH="43164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3" y="3678238"/>
                        <a:ext cx="3748087" cy="7874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2305" name="Text Box 49"/>
          <p:cNvSpPr txBox="1">
            <a:spLocks noChangeArrowheads="1"/>
          </p:cNvSpPr>
          <p:nvPr/>
        </p:nvSpPr>
        <p:spPr bwMode="auto">
          <a:xfrm>
            <a:off x="1547813" y="4868863"/>
            <a:ext cx="22336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Magnetický odpor železa:</a:t>
            </a:r>
            <a:endParaRPr lang="cs-CZ" altLang="cs-CZ" sz="1800">
              <a:solidFill>
                <a:schemeClr val="bg2"/>
              </a:solidFill>
              <a:effectLst/>
              <a:sym typeface="Symbol" panose="05050102010706020507" pitchFamily="18" charset="2"/>
            </a:endParaRPr>
          </a:p>
        </p:txBody>
      </p:sp>
      <p:graphicFrame>
        <p:nvGraphicFramePr>
          <p:cNvPr id="352306" name="Object 50"/>
          <p:cNvGraphicFramePr>
            <a:graphicFrameLocks noChangeAspect="1"/>
          </p:cNvGraphicFramePr>
          <p:nvPr/>
        </p:nvGraphicFramePr>
        <p:xfrm>
          <a:off x="3883025" y="4641850"/>
          <a:ext cx="4932363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528" name="Rovnice" r:id="rId7" imgW="2882880" imgH="431640" progId="Equation.3">
                  <p:embed/>
                </p:oleObj>
              </mc:Choice>
              <mc:Fallback>
                <p:oleObj name="Rovnice" r:id="rId7" imgW="2882880" imgH="43164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3025" y="4641850"/>
                        <a:ext cx="4932363" cy="7413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2307" name="Text Box 51"/>
          <p:cNvSpPr txBox="1">
            <a:spLocks noChangeArrowheads="1"/>
          </p:cNvSpPr>
          <p:nvPr/>
        </p:nvSpPr>
        <p:spPr bwMode="auto">
          <a:xfrm>
            <a:off x="468313" y="5734050"/>
            <a:ext cx="2089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Magnetický odpor vzduchu:</a:t>
            </a:r>
            <a:endParaRPr lang="cs-CZ" altLang="cs-CZ" sz="1800">
              <a:solidFill>
                <a:schemeClr val="bg2"/>
              </a:solidFill>
              <a:effectLst/>
              <a:sym typeface="Symbol" panose="05050102010706020507" pitchFamily="18" charset="2"/>
            </a:endParaRPr>
          </a:p>
        </p:txBody>
      </p:sp>
      <p:graphicFrame>
        <p:nvGraphicFramePr>
          <p:cNvPr id="352309" name="Object 53"/>
          <p:cNvGraphicFramePr>
            <a:graphicFrameLocks noChangeAspect="1"/>
          </p:cNvGraphicFramePr>
          <p:nvPr/>
        </p:nvGraphicFramePr>
        <p:xfrm>
          <a:off x="2624138" y="5630863"/>
          <a:ext cx="5040312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529" name="Rovnice" r:id="rId9" imgW="2946240" imgH="457200" progId="Equation.3">
                  <p:embed/>
                </p:oleObj>
              </mc:Choice>
              <mc:Fallback>
                <p:oleObj name="Rovnice" r:id="rId9" imgW="2946240" imgH="45720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4138" y="5630863"/>
                        <a:ext cx="5040312" cy="7842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2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2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2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2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2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2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2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2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2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52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5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2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2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5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713787" cy="57626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Řešení složitých magnetických obvodů</a:t>
            </a:r>
            <a:endParaRPr lang="cs-CZ" altLang="cs-CZ" sz="2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55331" name="Text Box 3"/>
          <p:cNvSpPr txBox="1">
            <a:spLocks noChangeArrowheads="1"/>
          </p:cNvSpPr>
          <p:nvPr/>
        </p:nvSpPr>
        <p:spPr bwMode="auto">
          <a:xfrm>
            <a:off x="107950" y="836613"/>
            <a:ext cx="88566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 u="sng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Příklad: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Vypočítejte proud cívkou (N=2000 závitů), je-li magnetický indukční tok  = 0,6 mWb. Magnetický obvod dynamové plechy 2,2 W/kg, tl. 20 mm.</a:t>
            </a:r>
          </a:p>
        </p:txBody>
      </p:sp>
      <p:sp>
        <p:nvSpPr>
          <p:cNvPr id="355332" name="Text Box 4"/>
          <p:cNvSpPr txBox="1">
            <a:spLocks noChangeArrowheads="1"/>
          </p:cNvSpPr>
          <p:nvPr/>
        </p:nvSpPr>
        <p:spPr bwMode="auto">
          <a:xfrm>
            <a:off x="2771775" y="2125663"/>
            <a:ext cx="4105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Celkový magnetický odpor:</a:t>
            </a:r>
          </a:p>
        </p:txBody>
      </p:sp>
      <p:grpSp>
        <p:nvGrpSpPr>
          <p:cNvPr id="355333" name="Group 5"/>
          <p:cNvGrpSpPr>
            <a:grpSpLocks/>
          </p:cNvGrpSpPr>
          <p:nvPr/>
        </p:nvGrpSpPr>
        <p:grpSpPr bwMode="auto">
          <a:xfrm>
            <a:off x="147092" y="1916113"/>
            <a:ext cx="2552700" cy="2233612"/>
            <a:chOff x="3948" y="1389"/>
            <a:chExt cx="1608" cy="1407"/>
          </a:xfrm>
        </p:grpSpPr>
        <p:sp>
          <p:nvSpPr>
            <p:cNvPr id="355334" name="Rectangle 6"/>
            <p:cNvSpPr>
              <a:spLocks noChangeAspect="1" noChangeArrowheads="1"/>
            </p:cNvSpPr>
            <p:nvPr/>
          </p:nvSpPr>
          <p:spPr bwMode="auto">
            <a:xfrm>
              <a:off x="5079" y="1820"/>
              <a:ext cx="136" cy="318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5335" name="Rectangle 7"/>
            <p:cNvSpPr>
              <a:spLocks noChangeAspect="1" noChangeArrowheads="1"/>
            </p:cNvSpPr>
            <p:nvPr/>
          </p:nvSpPr>
          <p:spPr bwMode="auto">
            <a:xfrm>
              <a:off x="5079" y="2455"/>
              <a:ext cx="136" cy="318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5336" name="Oval 8"/>
            <p:cNvSpPr>
              <a:spLocks noChangeAspect="1" noChangeArrowheads="1"/>
            </p:cNvSpPr>
            <p:nvPr/>
          </p:nvSpPr>
          <p:spPr bwMode="auto">
            <a:xfrm>
              <a:off x="4240" y="2160"/>
              <a:ext cx="317" cy="317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cxnSp>
          <p:nvCxnSpPr>
            <p:cNvPr id="355337" name="AutoShape 9"/>
            <p:cNvCxnSpPr>
              <a:cxnSpLocks noChangeShapeType="1"/>
              <a:stCxn id="355334" idx="2"/>
              <a:endCxn id="355335" idx="0"/>
            </p:cNvCxnSpPr>
            <p:nvPr/>
          </p:nvCxnSpPr>
          <p:spPr bwMode="auto">
            <a:xfrm>
              <a:off x="5147" y="2150"/>
              <a:ext cx="0" cy="293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5338" name="Text Box 10"/>
            <p:cNvSpPr txBox="1">
              <a:spLocks noChangeArrowheads="1"/>
            </p:cNvSpPr>
            <p:nvPr/>
          </p:nvSpPr>
          <p:spPr bwMode="auto">
            <a:xfrm>
              <a:off x="3948" y="2206"/>
              <a:ext cx="202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 dirty="0" err="1">
                  <a:solidFill>
                    <a:schemeClr val="bg2"/>
                  </a:solidFill>
                  <a:effectLst/>
                </a:rPr>
                <a:t>F</a:t>
              </a:r>
              <a:r>
                <a:rPr lang="cs-CZ" altLang="cs-CZ" sz="1600" b="1" baseline="-25000" dirty="0" err="1">
                  <a:solidFill>
                    <a:schemeClr val="bg2"/>
                  </a:solidFill>
                  <a:effectLst/>
                </a:rPr>
                <a:t>m</a:t>
              </a:r>
              <a:endParaRPr lang="cs-CZ" altLang="cs-CZ" sz="1600" b="1" baseline="-25000" dirty="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355339" name="Text Box 11"/>
            <p:cNvSpPr txBox="1">
              <a:spLocks noChangeArrowheads="1"/>
            </p:cNvSpPr>
            <p:nvPr/>
          </p:nvSpPr>
          <p:spPr bwMode="auto">
            <a:xfrm>
              <a:off x="4785" y="2478"/>
              <a:ext cx="265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1600" b="1" baseline="-25000">
                  <a:solidFill>
                    <a:schemeClr val="bg2"/>
                  </a:solidFill>
                  <a:effectLst/>
                </a:rPr>
                <a:t>m2</a:t>
              </a:r>
            </a:p>
          </p:txBody>
        </p:sp>
        <p:sp>
          <p:nvSpPr>
            <p:cNvPr id="355340" name="Text Box 12"/>
            <p:cNvSpPr txBox="1">
              <a:spLocks noChangeArrowheads="1"/>
            </p:cNvSpPr>
            <p:nvPr/>
          </p:nvSpPr>
          <p:spPr bwMode="auto">
            <a:xfrm>
              <a:off x="4785" y="1869"/>
              <a:ext cx="265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1600" b="1" baseline="-25000">
                  <a:solidFill>
                    <a:schemeClr val="bg2"/>
                  </a:solidFill>
                  <a:effectLst/>
                </a:rPr>
                <a:t>m1</a:t>
              </a:r>
            </a:p>
          </p:txBody>
        </p:sp>
        <p:sp>
          <p:nvSpPr>
            <p:cNvPr id="355341" name="Line 13"/>
            <p:cNvSpPr>
              <a:spLocks noChangeShapeType="1"/>
            </p:cNvSpPr>
            <p:nvPr/>
          </p:nvSpPr>
          <p:spPr bwMode="auto">
            <a:xfrm>
              <a:off x="4150" y="2160"/>
              <a:ext cx="0" cy="40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5342" name="Line 14"/>
            <p:cNvSpPr>
              <a:spLocks noChangeShapeType="1"/>
            </p:cNvSpPr>
            <p:nvPr/>
          </p:nvSpPr>
          <p:spPr bwMode="auto">
            <a:xfrm>
              <a:off x="5284" y="2387"/>
              <a:ext cx="0" cy="40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5343" name="Line 15"/>
            <p:cNvSpPr>
              <a:spLocks noChangeShapeType="1"/>
            </p:cNvSpPr>
            <p:nvPr/>
          </p:nvSpPr>
          <p:spPr bwMode="auto">
            <a:xfrm>
              <a:off x="5284" y="1797"/>
              <a:ext cx="0" cy="40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5344" name="Text Box 16"/>
            <p:cNvSpPr txBox="1">
              <a:spLocks noChangeArrowheads="1"/>
            </p:cNvSpPr>
            <p:nvPr/>
          </p:nvSpPr>
          <p:spPr bwMode="auto">
            <a:xfrm>
              <a:off x="5291" y="2478"/>
              <a:ext cx="265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1600" b="1" baseline="-25000">
                  <a:solidFill>
                    <a:schemeClr val="bg2"/>
                  </a:solidFill>
                  <a:effectLst/>
                </a:rPr>
                <a:t>m2</a:t>
              </a:r>
            </a:p>
          </p:txBody>
        </p:sp>
        <p:sp>
          <p:nvSpPr>
            <p:cNvPr id="355345" name="Text Box 17"/>
            <p:cNvSpPr txBox="1">
              <a:spLocks noChangeArrowheads="1"/>
            </p:cNvSpPr>
            <p:nvPr/>
          </p:nvSpPr>
          <p:spPr bwMode="auto">
            <a:xfrm>
              <a:off x="5284" y="1888"/>
              <a:ext cx="265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1600" b="1" baseline="-25000">
                  <a:solidFill>
                    <a:schemeClr val="bg2"/>
                  </a:solidFill>
                  <a:effectLst/>
                </a:rPr>
                <a:t>m1</a:t>
              </a:r>
            </a:p>
          </p:txBody>
        </p:sp>
        <p:sp>
          <p:nvSpPr>
            <p:cNvPr id="355346" name="Line 18"/>
            <p:cNvSpPr>
              <a:spLocks noChangeShapeType="1"/>
            </p:cNvSpPr>
            <p:nvPr/>
          </p:nvSpPr>
          <p:spPr bwMode="auto">
            <a:xfrm>
              <a:off x="4785" y="1616"/>
              <a:ext cx="2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5347" name="Text Box 19"/>
            <p:cNvSpPr txBox="1">
              <a:spLocks noChangeArrowheads="1"/>
            </p:cNvSpPr>
            <p:nvPr/>
          </p:nvSpPr>
          <p:spPr bwMode="auto">
            <a:xfrm>
              <a:off x="4830" y="1389"/>
              <a:ext cx="121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sym typeface="Symbol" panose="05050102010706020507" pitchFamily="18" charset="2"/>
                </a:rPr>
                <a:t></a:t>
              </a:r>
              <a:endParaRPr lang="cs-CZ" altLang="cs-CZ" sz="1800" b="1" baseline="-25000">
                <a:solidFill>
                  <a:schemeClr val="bg2"/>
                </a:solidFill>
                <a:effectLst/>
                <a:sym typeface="Symbol" panose="05050102010706020507" pitchFamily="18" charset="2"/>
              </a:endParaRPr>
            </a:p>
          </p:txBody>
        </p:sp>
        <p:cxnSp>
          <p:nvCxnSpPr>
            <p:cNvPr id="355348" name="AutoShape 20"/>
            <p:cNvCxnSpPr>
              <a:cxnSpLocks noChangeShapeType="1"/>
              <a:stCxn id="355336" idx="0"/>
              <a:endCxn id="355334" idx="0"/>
            </p:cNvCxnSpPr>
            <p:nvPr/>
          </p:nvCxnSpPr>
          <p:spPr bwMode="auto">
            <a:xfrm rot="16200000">
              <a:off x="4603" y="1604"/>
              <a:ext cx="340" cy="748"/>
            </a:xfrm>
            <a:prstGeom prst="bentConnector3">
              <a:avLst>
                <a:gd name="adj1" fmla="val 138824"/>
              </a:avLst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5349" name="AutoShape 21"/>
            <p:cNvCxnSpPr>
              <a:cxnSpLocks noChangeShapeType="1"/>
              <a:stCxn id="355335" idx="2"/>
              <a:endCxn id="355336" idx="4"/>
            </p:cNvCxnSpPr>
            <p:nvPr/>
          </p:nvCxnSpPr>
          <p:spPr bwMode="auto">
            <a:xfrm rot="16200000" flipV="1">
              <a:off x="4625" y="2263"/>
              <a:ext cx="296" cy="748"/>
            </a:xfrm>
            <a:prstGeom prst="bentConnector3">
              <a:avLst>
                <a:gd name="adj1" fmla="val -44593"/>
              </a:avLst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355350" name="Object 22"/>
          <p:cNvGraphicFramePr>
            <a:graphicFrameLocks noChangeAspect="1"/>
          </p:cNvGraphicFramePr>
          <p:nvPr/>
        </p:nvGraphicFramePr>
        <p:xfrm>
          <a:off x="2844800" y="2565400"/>
          <a:ext cx="604837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468" name="Rovnice" r:id="rId3" imgW="3022560" imgH="241200" progId="Equation.3">
                  <p:embed/>
                </p:oleObj>
              </mc:Choice>
              <mc:Fallback>
                <p:oleObj name="Rovnice" r:id="rId3" imgW="3022560" imgH="2412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2565400"/>
                        <a:ext cx="6048375" cy="4841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5352" name="Text Box 24"/>
          <p:cNvSpPr txBox="1">
            <a:spLocks noChangeArrowheads="1"/>
          </p:cNvSpPr>
          <p:nvPr/>
        </p:nvSpPr>
        <p:spPr bwMode="auto">
          <a:xfrm>
            <a:off x="2987675" y="3357563"/>
            <a:ext cx="52562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Celkový proud podle Hopkinsonova zákona:</a:t>
            </a:r>
          </a:p>
        </p:txBody>
      </p:sp>
      <p:graphicFrame>
        <p:nvGraphicFramePr>
          <p:cNvPr id="355358" name="Object 30"/>
          <p:cNvGraphicFramePr>
            <a:graphicFrameLocks noChangeAspect="1"/>
          </p:cNvGraphicFramePr>
          <p:nvPr/>
        </p:nvGraphicFramePr>
        <p:xfrm>
          <a:off x="2803525" y="3789363"/>
          <a:ext cx="6089650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469" name="Rovnice" r:id="rId5" imgW="3454200" imgH="419040" progId="Equation.3">
                  <p:embed/>
                </p:oleObj>
              </mc:Choice>
              <mc:Fallback>
                <p:oleObj name="Rovnice" r:id="rId5" imgW="3454200" imgH="41904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3525" y="3789363"/>
                        <a:ext cx="6089650" cy="7381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5359" name="Text Box 31"/>
          <p:cNvSpPr txBox="1">
            <a:spLocks noChangeArrowheads="1"/>
          </p:cNvSpPr>
          <p:nvPr/>
        </p:nvSpPr>
        <p:spPr bwMode="auto">
          <a:xfrm>
            <a:off x="179388" y="4868863"/>
            <a:ext cx="8785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 u="sng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Pozn.: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Magnetický odpor vzduchu je zpravidla mnohem větší než magnetický odpor železa.  V některých výpočtech magnetických obvodů se počítá pouze magnetický odpor vzduchu (jednoduchý výpočet), vliv železa se respektuje přes konstantu (1,1 – 1,3).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5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5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5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5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5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5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5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5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5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5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5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5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5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5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5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5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0" grpId="0"/>
      <p:bldP spid="35535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43213" y="188913"/>
            <a:ext cx="5832475" cy="57626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Jiný postup výpočtu</a:t>
            </a:r>
            <a:endParaRPr lang="cs-CZ" altLang="cs-CZ" sz="2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grpSp>
        <p:nvGrpSpPr>
          <p:cNvPr id="354309" name="Group 5"/>
          <p:cNvGrpSpPr>
            <a:grpSpLocks/>
          </p:cNvGrpSpPr>
          <p:nvPr/>
        </p:nvGrpSpPr>
        <p:grpSpPr bwMode="auto">
          <a:xfrm>
            <a:off x="323850" y="260350"/>
            <a:ext cx="2552700" cy="2233613"/>
            <a:chOff x="3948" y="1389"/>
            <a:chExt cx="1608" cy="1407"/>
          </a:xfrm>
        </p:grpSpPr>
        <p:sp>
          <p:nvSpPr>
            <p:cNvPr id="354310" name="Rectangle 6"/>
            <p:cNvSpPr>
              <a:spLocks noChangeAspect="1" noChangeArrowheads="1"/>
            </p:cNvSpPr>
            <p:nvPr/>
          </p:nvSpPr>
          <p:spPr bwMode="auto">
            <a:xfrm>
              <a:off x="5079" y="1820"/>
              <a:ext cx="136" cy="318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4311" name="Rectangle 7"/>
            <p:cNvSpPr>
              <a:spLocks noChangeAspect="1" noChangeArrowheads="1"/>
            </p:cNvSpPr>
            <p:nvPr/>
          </p:nvSpPr>
          <p:spPr bwMode="auto">
            <a:xfrm>
              <a:off x="5079" y="2455"/>
              <a:ext cx="136" cy="318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4312" name="Oval 8"/>
            <p:cNvSpPr>
              <a:spLocks noChangeAspect="1" noChangeArrowheads="1"/>
            </p:cNvSpPr>
            <p:nvPr/>
          </p:nvSpPr>
          <p:spPr bwMode="auto">
            <a:xfrm>
              <a:off x="4240" y="2160"/>
              <a:ext cx="317" cy="317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cxnSp>
          <p:nvCxnSpPr>
            <p:cNvPr id="354313" name="AutoShape 9"/>
            <p:cNvCxnSpPr>
              <a:cxnSpLocks noChangeShapeType="1"/>
              <a:stCxn id="354310" idx="2"/>
              <a:endCxn id="354311" idx="0"/>
            </p:cNvCxnSpPr>
            <p:nvPr/>
          </p:nvCxnSpPr>
          <p:spPr bwMode="auto">
            <a:xfrm>
              <a:off x="5147" y="2150"/>
              <a:ext cx="0" cy="293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314" name="Text Box 10"/>
            <p:cNvSpPr txBox="1">
              <a:spLocks noChangeArrowheads="1"/>
            </p:cNvSpPr>
            <p:nvPr/>
          </p:nvSpPr>
          <p:spPr bwMode="auto">
            <a:xfrm>
              <a:off x="3948" y="2206"/>
              <a:ext cx="202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</a:rPr>
                <a:t>F</a:t>
              </a:r>
              <a:r>
                <a:rPr lang="cs-CZ" altLang="cs-CZ" sz="1600" b="1" baseline="-25000">
                  <a:solidFill>
                    <a:schemeClr val="bg2"/>
                  </a:solidFill>
                  <a:effectLst/>
                </a:rPr>
                <a:t>m</a:t>
              </a:r>
            </a:p>
          </p:txBody>
        </p:sp>
        <p:sp>
          <p:nvSpPr>
            <p:cNvPr id="354315" name="Text Box 11"/>
            <p:cNvSpPr txBox="1">
              <a:spLocks noChangeArrowheads="1"/>
            </p:cNvSpPr>
            <p:nvPr/>
          </p:nvSpPr>
          <p:spPr bwMode="auto">
            <a:xfrm>
              <a:off x="4785" y="2478"/>
              <a:ext cx="265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 dirty="0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1600" b="1" baseline="-25000" dirty="0">
                  <a:solidFill>
                    <a:schemeClr val="bg2"/>
                  </a:solidFill>
                  <a:effectLst/>
                </a:rPr>
                <a:t>m2</a:t>
              </a:r>
            </a:p>
          </p:txBody>
        </p:sp>
        <p:sp>
          <p:nvSpPr>
            <p:cNvPr id="354316" name="Text Box 12"/>
            <p:cNvSpPr txBox="1">
              <a:spLocks noChangeArrowheads="1"/>
            </p:cNvSpPr>
            <p:nvPr/>
          </p:nvSpPr>
          <p:spPr bwMode="auto">
            <a:xfrm>
              <a:off x="4785" y="1869"/>
              <a:ext cx="265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1600" b="1" baseline="-25000">
                  <a:solidFill>
                    <a:schemeClr val="bg2"/>
                  </a:solidFill>
                  <a:effectLst/>
                </a:rPr>
                <a:t>m1</a:t>
              </a:r>
            </a:p>
          </p:txBody>
        </p:sp>
        <p:sp>
          <p:nvSpPr>
            <p:cNvPr id="354317" name="Line 13"/>
            <p:cNvSpPr>
              <a:spLocks noChangeShapeType="1"/>
            </p:cNvSpPr>
            <p:nvPr/>
          </p:nvSpPr>
          <p:spPr bwMode="auto">
            <a:xfrm>
              <a:off x="4150" y="2160"/>
              <a:ext cx="0" cy="40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4318" name="Line 14"/>
            <p:cNvSpPr>
              <a:spLocks noChangeShapeType="1"/>
            </p:cNvSpPr>
            <p:nvPr/>
          </p:nvSpPr>
          <p:spPr bwMode="auto">
            <a:xfrm>
              <a:off x="5284" y="2387"/>
              <a:ext cx="0" cy="40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4319" name="Line 15"/>
            <p:cNvSpPr>
              <a:spLocks noChangeShapeType="1"/>
            </p:cNvSpPr>
            <p:nvPr/>
          </p:nvSpPr>
          <p:spPr bwMode="auto">
            <a:xfrm>
              <a:off x="5284" y="1797"/>
              <a:ext cx="0" cy="40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4320" name="Text Box 16"/>
            <p:cNvSpPr txBox="1">
              <a:spLocks noChangeArrowheads="1"/>
            </p:cNvSpPr>
            <p:nvPr/>
          </p:nvSpPr>
          <p:spPr bwMode="auto">
            <a:xfrm>
              <a:off x="5291" y="2478"/>
              <a:ext cx="265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1600" b="1" baseline="-25000">
                  <a:solidFill>
                    <a:schemeClr val="bg2"/>
                  </a:solidFill>
                  <a:effectLst/>
                </a:rPr>
                <a:t>m2</a:t>
              </a:r>
            </a:p>
          </p:txBody>
        </p:sp>
        <p:sp>
          <p:nvSpPr>
            <p:cNvPr id="354321" name="Text Box 17"/>
            <p:cNvSpPr txBox="1">
              <a:spLocks noChangeArrowheads="1"/>
            </p:cNvSpPr>
            <p:nvPr/>
          </p:nvSpPr>
          <p:spPr bwMode="auto">
            <a:xfrm>
              <a:off x="5284" y="1888"/>
              <a:ext cx="265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1600" b="1" baseline="-25000">
                  <a:solidFill>
                    <a:schemeClr val="bg2"/>
                  </a:solidFill>
                  <a:effectLst/>
                </a:rPr>
                <a:t>m1</a:t>
              </a:r>
            </a:p>
          </p:txBody>
        </p:sp>
        <p:sp>
          <p:nvSpPr>
            <p:cNvPr id="354322" name="Line 18"/>
            <p:cNvSpPr>
              <a:spLocks noChangeShapeType="1"/>
            </p:cNvSpPr>
            <p:nvPr/>
          </p:nvSpPr>
          <p:spPr bwMode="auto">
            <a:xfrm>
              <a:off x="4785" y="1616"/>
              <a:ext cx="2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4323" name="Text Box 19"/>
            <p:cNvSpPr txBox="1">
              <a:spLocks noChangeArrowheads="1"/>
            </p:cNvSpPr>
            <p:nvPr/>
          </p:nvSpPr>
          <p:spPr bwMode="auto">
            <a:xfrm>
              <a:off x="4830" y="1389"/>
              <a:ext cx="121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sym typeface="Symbol" panose="05050102010706020507" pitchFamily="18" charset="2"/>
                </a:rPr>
                <a:t></a:t>
              </a:r>
              <a:endParaRPr lang="cs-CZ" altLang="cs-CZ" sz="1800" b="1" baseline="-25000">
                <a:solidFill>
                  <a:schemeClr val="bg2"/>
                </a:solidFill>
                <a:effectLst/>
                <a:sym typeface="Symbol" panose="05050102010706020507" pitchFamily="18" charset="2"/>
              </a:endParaRPr>
            </a:p>
          </p:txBody>
        </p:sp>
        <p:cxnSp>
          <p:nvCxnSpPr>
            <p:cNvPr id="354324" name="AutoShape 20"/>
            <p:cNvCxnSpPr>
              <a:cxnSpLocks noChangeShapeType="1"/>
              <a:stCxn id="354312" idx="0"/>
              <a:endCxn id="354310" idx="0"/>
            </p:cNvCxnSpPr>
            <p:nvPr/>
          </p:nvCxnSpPr>
          <p:spPr bwMode="auto">
            <a:xfrm rot="16200000">
              <a:off x="4603" y="1604"/>
              <a:ext cx="340" cy="748"/>
            </a:xfrm>
            <a:prstGeom prst="bentConnector3">
              <a:avLst>
                <a:gd name="adj1" fmla="val 138824"/>
              </a:avLst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4325" name="AutoShape 21"/>
            <p:cNvCxnSpPr>
              <a:cxnSpLocks noChangeShapeType="1"/>
              <a:stCxn id="354311" idx="2"/>
              <a:endCxn id="354312" idx="4"/>
            </p:cNvCxnSpPr>
            <p:nvPr/>
          </p:nvCxnSpPr>
          <p:spPr bwMode="auto">
            <a:xfrm rot="16200000" flipV="1">
              <a:off x="4625" y="2263"/>
              <a:ext cx="296" cy="748"/>
            </a:xfrm>
            <a:prstGeom prst="bentConnector3">
              <a:avLst>
                <a:gd name="adj1" fmla="val -44593"/>
              </a:avLst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54327" name="Text Box 23"/>
          <p:cNvSpPr txBox="1">
            <a:spLocks noChangeArrowheads="1"/>
          </p:cNvSpPr>
          <p:nvPr/>
        </p:nvSpPr>
        <p:spPr bwMode="auto">
          <a:xfrm>
            <a:off x="3276600" y="1052513"/>
            <a:ext cx="4824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Intenzita magnetického pole vzduchu:</a:t>
            </a:r>
          </a:p>
        </p:txBody>
      </p:sp>
      <p:sp>
        <p:nvSpPr>
          <p:cNvPr id="354328" name="Text Box 24"/>
          <p:cNvSpPr txBox="1">
            <a:spLocks noChangeArrowheads="1"/>
          </p:cNvSpPr>
          <p:nvPr/>
        </p:nvSpPr>
        <p:spPr bwMode="auto">
          <a:xfrm>
            <a:off x="971550" y="4221163"/>
            <a:ext cx="316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Magnetické napětí železa:</a:t>
            </a:r>
          </a:p>
        </p:txBody>
      </p:sp>
      <p:graphicFrame>
        <p:nvGraphicFramePr>
          <p:cNvPr id="354329" name="Object 25"/>
          <p:cNvGraphicFramePr>
            <a:graphicFrameLocks noChangeAspect="1"/>
          </p:cNvGraphicFramePr>
          <p:nvPr/>
        </p:nvGraphicFramePr>
        <p:xfrm>
          <a:off x="4356100" y="4149725"/>
          <a:ext cx="44640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672" name="Rovnice" r:id="rId3" imgW="2171520" imgH="228600" progId="Equation.3">
                  <p:embed/>
                </p:oleObj>
              </mc:Choice>
              <mc:Fallback>
                <p:oleObj name="Rovnice" r:id="rId3" imgW="2171520" imgH="2286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4149725"/>
                        <a:ext cx="4464050" cy="4699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99" name="Group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552209"/>
              </p:ext>
            </p:extLst>
          </p:nvPr>
        </p:nvGraphicFramePr>
        <p:xfrm>
          <a:off x="179388" y="2852738"/>
          <a:ext cx="8639175" cy="1157289"/>
        </p:xfrm>
        <a:graphic>
          <a:graphicData uri="http://schemas.openxmlformats.org/drawingml/2006/table">
            <a:tbl>
              <a:tblPr/>
              <a:tblGrid>
                <a:gridCol w="1439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9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98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98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5763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B (T)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H (A/m)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  <a:r>
                        <a:rPr kumimoji="0" lang="cs-CZ" altLang="cs-CZ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 (A)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cs-CZ" altLang="cs-CZ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m </a:t>
                      </a: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(A)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I (A)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763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železo -1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2200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528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2938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1,47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763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vzduch - 2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1,2*10</a:t>
                      </a:r>
                      <a:r>
                        <a:rPr kumimoji="0" lang="cs-CZ" altLang="cs-CZ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2400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54378" name="Object 74"/>
          <p:cNvGraphicFramePr>
            <a:graphicFrameLocks noChangeAspect="1"/>
          </p:cNvGraphicFramePr>
          <p:nvPr/>
        </p:nvGraphicFramePr>
        <p:xfrm>
          <a:off x="3563938" y="1628775"/>
          <a:ext cx="42354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673" name="Rovnice" r:id="rId5" imgW="2323800" imgH="431640" progId="Equation.3">
                  <p:embed/>
                </p:oleObj>
              </mc:Choice>
              <mc:Fallback>
                <p:oleObj name="Rovnice" r:id="rId5" imgW="2323800" imgH="431640" progId="Equation.3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1628775"/>
                        <a:ext cx="4235450" cy="7874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4389" name="Text Box 85"/>
          <p:cNvSpPr txBox="1">
            <a:spLocks noChangeArrowheads="1"/>
          </p:cNvSpPr>
          <p:nvPr/>
        </p:nvSpPr>
        <p:spPr bwMode="auto">
          <a:xfrm>
            <a:off x="323850" y="4797425"/>
            <a:ext cx="3311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Magnetické napětí vzduchu:</a:t>
            </a:r>
          </a:p>
        </p:txBody>
      </p:sp>
      <p:graphicFrame>
        <p:nvGraphicFramePr>
          <p:cNvPr id="354390" name="Object 86"/>
          <p:cNvGraphicFramePr>
            <a:graphicFrameLocks noChangeAspect="1"/>
          </p:cNvGraphicFramePr>
          <p:nvPr/>
        </p:nvGraphicFramePr>
        <p:xfrm>
          <a:off x="3789363" y="4724400"/>
          <a:ext cx="5246687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674" name="Rovnice" r:id="rId7" imgW="2552400" imgH="241200" progId="Equation.3">
                  <p:embed/>
                </p:oleObj>
              </mc:Choice>
              <mc:Fallback>
                <p:oleObj name="Rovnice" r:id="rId7" imgW="2552400" imgH="241200" progId="Equation.3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9363" y="4724400"/>
                        <a:ext cx="5246687" cy="4953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4391" name="Text Box 87"/>
          <p:cNvSpPr txBox="1">
            <a:spLocks noChangeArrowheads="1"/>
          </p:cNvSpPr>
          <p:nvPr/>
        </p:nvSpPr>
        <p:spPr bwMode="auto">
          <a:xfrm>
            <a:off x="323850" y="5300663"/>
            <a:ext cx="3241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ClrTx/>
              <a:buSzTx/>
              <a:buFontTx/>
              <a:buNone/>
            </a:pPr>
            <a:r>
              <a:rPr lang="cs-CZ" altLang="cs-CZ" sz="18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Celkové magnetomotorické napětí:</a:t>
            </a:r>
          </a:p>
        </p:txBody>
      </p:sp>
      <p:graphicFrame>
        <p:nvGraphicFramePr>
          <p:cNvPr id="354392" name="Object 88"/>
          <p:cNvGraphicFramePr>
            <a:graphicFrameLocks noChangeAspect="1"/>
          </p:cNvGraphicFramePr>
          <p:nvPr/>
        </p:nvGraphicFramePr>
        <p:xfrm>
          <a:off x="3775075" y="5335588"/>
          <a:ext cx="48291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675" name="Rovnice" r:id="rId9" imgW="2349360" imgH="228600" progId="Equation.3">
                  <p:embed/>
                </p:oleObj>
              </mc:Choice>
              <mc:Fallback>
                <p:oleObj name="Rovnice" r:id="rId9" imgW="2349360" imgH="228600" progId="Equation.3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075" y="5335588"/>
                        <a:ext cx="4829175" cy="4699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4400" name="Text Box 96"/>
          <p:cNvSpPr txBox="1">
            <a:spLocks noChangeArrowheads="1"/>
          </p:cNvSpPr>
          <p:nvPr/>
        </p:nvSpPr>
        <p:spPr bwMode="auto">
          <a:xfrm>
            <a:off x="1619250" y="6157913"/>
            <a:ext cx="1944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Celkový proud:</a:t>
            </a:r>
          </a:p>
        </p:txBody>
      </p:sp>
      <p:graphicFrame>
        <p:nvGraphicFramePr>
          <p:cNvPr id="354401" name="Object 97"/>
          <p:cNvGraphicFramePr>
            <a:graphicFrameLocks noChangeAspect="1"/>
          </p:cNvGraphicFramePr>
          <p:nvPr/>
        </p:nvGraphicFramePr>
        <p:xfrm>
          <a:off x="3779838" y="5932488"/>
          <a:ext cx="313372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676" name="Rovnice" r:id="rId11" imgW="1523880" imgH="393480" progId="Equation.3">
                  <p:embed/>
                </p:oleObj>
              </mc:Choice>
              <mc:Fallback>
                <p:oleObj name="Rovnice" r:id="rId11" imgW="1523880" imgH="393480" progId="Equation.3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5932488"/>
                        <a:ext cx="3133725" cy="8096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4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4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4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4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4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4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4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4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4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4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4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54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4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4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4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4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4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4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4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4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1300" y="115888"/>
            <a:ext cx="8794750" cy="706437"/>
          </a:xfrm>
        </p:spPr>
        <p:txBody>
          <a:bodyPr/>
          <a:lstStyle/>
          <a:p>
            <a:r>
              <a:rPr lang="cs-CZ" altLang="cs-CZ" sz="29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Příklady</a:t>
            </a:r>
            <a:endParaRPr lang="cs-CZ" altLang="cs-CZ" sz="29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33827" name="Text Box 3"/>
          <p:cNvSpPr txBox="1">
            <a:spLocks noChangeArrowheads="1"/>
          </p:cNvSpPr>
          <p:nvPr/>
        </p:nvSpPr>
        <p:spPr bwMode="auto">
          <a:xfrm>
            <a:off x="323850" y="981075"/>
            <a:ext cx="8352606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57188" indent="-357188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1. Magnetický obvod se vzduchovou mezerou. Vypočítejte celkový magnetický odpor a proud k vytvoření magnetické indukce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1,8T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, v magnetickém obvodu (transformátorové plechy). Rozměry: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a=10 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cm,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b=8 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cm, tloušťka (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2,5*2,5) 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cm</a:t>
            </a:r>
            <a:r>
              <a:rPr lang="cs-CZ" altLang="cs-CZ" sz="2000" b="1" baseline="30000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2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, vzduchová mezera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1,2mm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, cívka má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2500 závitů.</a:t>
            </a:r>
            <a:endParaRPr lang="cs-CZ" altLang="cs-CZ" sz="2000" b="1" dirty="0">
              <a:solidFill>
                <a:schemeClr val="bg2"/>
              </a:solidFill>
              <a:effectLst/>
              <a:sym typeface="Symbol" panose="05050102010706020507" pitchFamily="18" charset="2"/>
            </a:endParaRPr>
          </a:p>
          <a:p>
            <a:pPr marL="357188" indent="-357188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2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	Magnetický obvod se vzduchovou mezerou. Vypočítejte celkový magnetický odpor a proud k vytvoření magnetické indukce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1,3 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T, v magnetickém obvodu (dynamové plechy 2,2W/kg). Rozměry: vnější průměr je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9 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cm, vnitřní průměr jsou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3 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cm,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obdélníkový průřez, 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vzduchová mezera 0,5 mm, cívka má </a:t>
            </a:r>
            <a:r>
              <a:rPr lang="cs-CZ" altLang="cs-CZ" sz="2000" b="1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1500 závitů.</a:t>
            </a:r>
            <a:endParaRPr lang="cs-CZ" altLang="cs-CZ" sz="2000" b="1" dirty="0">
              <a:solidFill>
                <a:schemeClr val="bg2"/>
              </a:solidFill>
              <a:effectLst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6294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274638"/>
            <a:ext cx="8928100" cy="777875"/>
          </a:xfrm>
          <a:noFill/>
        </p:spPr>
        <p:txBody>
          <a:bodyPr lIns="36000" tIns="36000" rIns="36000" bIns="36000"/>
          <a:lstStyle/>
          <a:p>
            <a:r>
              <a:rPr lang="cs-CZ" altLang="cs-CZ" u="sng" dirty="0">
                <a:solidFill>
                  <a:schemeClr val="bg2"/>
                </a:solidFill>
                <a:effectLst/>
              </a:rPr>
              <a:t>Materiály</a:t>
            </a:r>
          </a:p>
        </p:txBody>
      </p:sp>
      <p:sp>
        <p:nvSpPr>
          <p:cNvPr id="132120" name="Text Box 24"/>
          <p:cNvSpPr txBox="1">
            <a:spLocks noChangeArrowheads="1"/>
          </p:cNvSpPr>
          <p:nvPr/>
        </p:nvSpPr>
        <p:spPr bwMode="auto">
          <a:xfrm>
            <a:off x="250825" y="1412875"/>
            <a:ext cx="907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>
              <a:effectLst/>
              <a:latin typeface="Comic Sans MS" panose="030F0702030302020204" pitchFamily="66" charset="0"/>
            </a:endParaRPr>
          </a:p>
        </p:txBody>
      </p:sp>
      <p:sp>
        <p:nvSpPr>
          <p:cNvPr id="132121" name="Text Box 25"/>
          <p:cNvSpPr txBox="1">
            <a:spLocks noChangeArrowheads="1"/>
          </p:cNvSpPr>
          <p:nvPr/>
        </p:nvSpPr>
        <p:spPr bwMode="auto">
          <a:xfrm>
            <a:off x="468313" y="1484313"/>
            <a:ext cx="842486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>
                <a:effectLst/>
                <a:latin typeface="Comic Sans MS" panose="030F0702030302020204" pitchFamily="66" charset="0"/>
              </a:rPr>
              <a:t>Blahovec	Elektrotechnika 1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>
                <a:effectLst/>
                <a:latin typeface="Garamond" panose="02020404030301010803" pitchFamily="18" charset="0"/>
                <a:hlinkClick r:id="rId2"/>
              </a:rPr>
              <a:t>http://www.leifiphysik.de/index.php</a:t>
            </a:r>
            <a:endParaRPr lang="cs-CZ" altLang="cs-CZ">
              <a:effectLst/>
              <a:latin typeface="Garamond" panose="02020404030301010803" pitchFamily="18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>
                <a:effectLst/>
                <a:latin typeface="Garamond" panose="02020404030301010803" pitchFamily="18" charset="0"/>
                <a:hlinkClick r:id="rId3"/>
              </a:rPr>
              <a:t>http://www.zum.de/dwu/umaptg.htm</a:t>
            </a:r>
            <a:endParaRPr lang="cs-CZ" altLang="cs-CZ">
              <a:effectLst/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19" name="Picture 11" descr="pma007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74"/>
          <a:stretch>
            <a:fillRect/>
          </a:stretch>
        </p:blipFill>
        <p:spPr bwMode="auto">
          <a:xfrm>
            <a:off x="3348038" y="3448050"/>
            <a:ext cx="4679950" cy="322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620" name="Picture 12" descr="pma007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0" b="51163"/>
          <a:stretch>
            <a:fillRect/>
          </a:stretch>
        </p:blipFill>
        <p:spPr bwMode="auto">
          <a:xfrm>
            <a:off x="1116013" y="192088"/>
            <a:ext cx="4679950" cy="316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16632"/>
            <a:ext cx="8569325" cy="1304880"/>
          </a:xfrm>
        </p:spPr>
        <p:txBody>
          <a:bodyPr/>
          <a:lstStyle/>
          <a:p>
            <a:r>
              <a:rPr lang="cs-CZ" altLang="cs-CZ" sz="36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Magnetické pole vybuzené elektrickým proudem </a:t>
            </a:r>
            <a:endParaRPr lang="cs-CZ" altLang="cs-CZ" sz="36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11299" name="Rectangle 3"/>
          <p:cNvSpPr>
            <a:spLocks noChangeArrowheads="1"/>
          </p:cNvSpPr>
          <p:nvPr/>
        </p:nvSpPr>
        <p:spPr bwMode="auto">
          <a:xfrm>
            <a:off x="179388" y="1484313"/>
            <a:ext cx="47529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354013" indent="-35401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191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27138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35125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100" b="1" u="sng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1.	Magnetické pole přímého vodiče</a:t>
            </a:r>
          </a:p>
        </p:txBody>
      </p:sp>
      <p:sp>
        <p:nvSpPr>
          <p:cNvPr id="311300" name="Text Box 4"/>
          <p:cNvSpPr txBox="1">
            <a:spLocks noChangeArrowheads="1"/>
          </p:cNvSpPr>
          <p:nvPr/>
        </p:nvSpPr>
        <p:spPr bwMode="auto">
          <a:xfrm>
            <a:off x="250825" y="2060575"/>
            <a:ext cx="8713788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u="sng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Označení proudu ve vodiči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Magnetické pole je prostorové. Z důvodu jednoduššího znázornění častěji kreslíme vazbu vodič a magnetické pole plošně. Pro vyjádření směru proudu v některých úhlech pohledu nelze použít šipky, a proto byla přijata dohoda:</a:t>
            </a:r>
          </a:p>
        </p:txBody>
      </p:sp>
      <p:grpSp>
        <p:nvGrpSpPr>
          <p:cNvPr id="311310" name="Group 14"/>
          <p:cNvGrpSpPr>
            <a:grpSpLocks/>
          </p:cNvGrpSpPr>
          <p:nvPr/>
        </p:nvGrpSpPr>
        <p:grpSpPr bwMode="auto">
          <a:xfrm>
            <a:off x="539750" y="3933825"/>
            <a:ext cx="1582738" cy="1379538"/>
            <a:chOff x="476" y="2425"/>
            <a:chExt cx="997" cy="869"/>
          </a:xfrm>
        </p:grpSpPr>
        <p:sp>
          <p:nvSpPr>
            <p:cNvPr id="311302" name="Oval 6"/>
            <p:cNvSpPr>
              <a:spLocks noChangeArrowheads="1"/>
            </p:cNvSpPr>
            <p:nvPr/>
          </p:nvSpPr>
          <p:spPr bwMode="auto">
            <a:xfrm>
              <a:off x="476" y="3067"/>
              <a:ext cx="226" cy="226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1304" name="Line 8"/>
            <p:cNvSpPr>
              <a:spLocks noChangeShapeType="1"/>
            </p:cNvSpPr>
            <p:nvPr/>
          </p:nvSpPr>
          <p:spPr bwMode="auto">
            <a:xfrm flipV="1">
              <a:off x="491" y="2475"/>
              <a:ext cx="817" cy="635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1305" name="Line 9"/>
            <p:cNvSpPr>
              <a:spLocks noChangeShapeType="1"/>
            </p:cNvSpPr>
            <p:nvPr/>
          </p:nvSpPr>
          <p:spPr bwMode="auto">
            <a:xfrm flipV="1">
              <a:off x="623" y="2659"/>
              <a:ext cx="817" cy="635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311309" name="Group 13"/>
            <p:cNvGrpSpPr>
              <a:grpSpLocks/>
            </p:cNvGrpSpPr>
            <p:nvPr/>
          </p:nvGrpSpPr>
          <p:grpSpPr bwMode="auto">
            <a:xfrm rot="19500000">
              <a:off x="1360" y="2425"/>
              <a:ext cx="113" cy="226"/>
              <a:chOff x="4241" y="2840"/>
              <a:chExt cx="113" cy="226"/>
            </a:xfrm>
          </p:grpSpPr>
          <p:sp>
            <p:nvSpPr>
              <p:cNvPr id="311307" name="Arc 11"/>
              <p:cNvSpPr>
                <a:spLocks/>
              </p:cNvSpPr>
              <p:nvPr/>
            </p:nvSpPr>
            <p:spPr bwMode="auto">
              <a:xfrm>
                <a:off x="4241" y="2840"/>
                <a:ext cx="113" cy="11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11308" name="Arc 12"/>
              <p:cNvSpPr>
                <a:spLocks/>
              </p:cNvSpPr>
              <p:nvPr/>
            </p:nvSpPr>
            <p:spPr bwMode="auto">
              <a:xfrm rot="5400000">
                <a:off x="4241" y="2953"/>
                <a:ext cx="113" cy="11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grpSp>
        <p:nvGrpSpPr>
          <p:cNvPr id="311311" name="Group 15"/>
          <p:cNvGrpSpPr>
            <a:grpSpLocks/>
          </p:cNvGrpSpPr>
          <p:nvPr/>
        </p:nvGrpSpPr>
        <p:grpSpPr bwMode="auto">
          <a:xfrm>
            <a:off x="2268538" y="3933825"/>
            <a:ext cx="1582737" cy="1379538"/>
            <a:chOff x="476" y="2425"/>
            <a:chExt cx="997" cy="869"/>
          </a:xfrm>
        </p:grpSpPr>
        <p:sp>
          <p:nvSpPr>
            <p:cNvPr id="311312" name="Oval 16"/>
            <p:cNvSpPr>
              <a:spLocks noChangeArrowheads="1"/>
            </p:cNvSpPr>
            <p:nvPr/>
          </p:nvSpPr>
          <p:spPr bwMode="auto">
            <a:xfrm>
              <a:off x="476" y="3067"/>
              <a:ext cx="226" cy="226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1313" name="Line 17"/>
            <p:cNvSpPr>
              <a:spLocks noChangeShapeType="1"/>
            </p:cNvSpPr>
            <p:nvPr/>
          </p:nvSpPr>
          <p:spPr bwMode="auto">
            <a:xfrm flipV="1">
              <a:off x="491" y="2475"/>
              <a:ext cx="817" cy="635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1314" name="Line 18"/>
            <p:cNvSpPr>
              <a:spLocks noChangeShapeType="1"/>
            </p:cNvSpPr>
            <p:nvPr/>
          </p:nvSpPr>
          <p:spPr bwMode="auto">
            <a:xfrm flipV="1">
              <a:off x="623" y="2659"/>
              <a:ext cx="817" cy="635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311315" name="Group 19"/>
            <p:cNvGrpSpPr>
              <a:grpSpLocks/>
            </p:cNvGrpSpPr>
            <p:nvPr/>
          </p:nvGrpSpPr>
          <p:grpSpPr bwMode="auto">
            <a:xfrm rot="19500000">
              <a:off x="1360" y="2425"/>
              <a:ext cx="113" cy="226"/>
              <a:chOff x="4241" y="2840"/>
              <a:chExt cx="113" cy="226"/>
            </a:xfrm>
          </p:grpSpPr>
          <p:sp>
            <p:nvSpPr>
              <p:cNvPr id="311316" name="Arc 20"/>
              <p:cNvSpPr>
                <a:spLocks/>
              </p:cNvSpPr>
              <p:nvPr/>
            </p:nvSpPr>
            <p:spPr bwMode="auto">
              <a:xfrm>
                <a:off x="4241" y="2840"/>
                <a:ext cx="113" cy="11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11317" name="Arc 21"/>
              <p:cNvSpPr>
                <a:spLocks/>
              </p:cNvSpPr>
              <p:nvPr/>
            </p:nvSpPr>
            <p:spPr bwMode="auto">
              <a:xfrm rot="5400000">
                <a:off x="4241" y="2953"/>
                <a:ext cx="113" cy="11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sp>
        <p:nvSpPr>
          <p:cNvPr id="311319" name="Line 23"/>
          <p:cNvSpPr>
            <a:spLocks noChangeShapeType="1"/>
          </p:cNvSpPr>
          <p:nvPr/>
        </p:nvSpPr>
        <p:spPr bwMode="auto">
          <a:xfrm flipH="1">
            <a:off x="755650" y="4221163"/>
            <a:ext cx="503238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320" name="Text Box 24"/>
          <p:cNvSpPr txBox="1">
            <a:spLocks noChangeArrowheads="1"/>
          </p:cNvSpPr>
          <p:nvPr/>
        </p:nvSpPr>
        <p:spPr bwMode="auto">
          <a:xfrm>
            <a:off x="898525" y="4059238"/>
            <a:ext cx="142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rgbClr val="FF0000"/>
                </a:solidFill>
                <a:effectLst/>
              </a:rPr>
              <a:t>I</a:t>
            </a:r>
          </a:p>
        </p:txBody>
      </p:sp>
      <p:sp>
        <p:nvSpPr>
          <p:cNvPr id="311323" name="Oval 27"/>
          <p:cNvSpPr>
            <a:spLocks noChangeArrowheads="1"/>
          </p:cNvSpPr>
          <p:nvPr/>
        </p:nvSpPr>
        <p:spPr bwMode="auto">
          <a:xfrm>
            <a:off x="684213" y="5086350"/>
            <a:ext cx="71437" cy="71438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FF0000"/>
            </a:solidFill>
            <a:round/>
            <a:headEnd/>
            <a:tailEnd type="none" w="med" len="lg"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311327" name="Group 31"/>
          <p:cNvGrpSpPr>
            <a:grpSpLocks noChangeAspect="1"/>
          </p:cNvGrpSpPr>
          <p:nvPr/>
        </p:nvGrpSpPr>
        <p:grpSpPr bwMode="auto">
          <a:xfrm>
            <a:off x="2301875" y="4987925"/>
            <a:ext cx="292100" cy="292100"/>
            <a:chOff x="1429" y="3770"/>
            <a:chExt cx="227" cy="227"/>
          </a:xfrm>
        </p:grpSpPr>
        <p:sp>
          <p:nvSpPr>
            <p:cNvPr id="311325" name="Line 29"/>
            <p:cNvSpPr>
              <a:spLocks noChangeAspect="1" noChangeShapeType="1"/>
            </p:cNvSpPr>
            <p:nvPr/>
          </p:nvSpPr>
          <p:spPr bwMode="auto">
            <a:xfrm rot="2700000">
              <a:off x="1429" y="3884"/>
              <a:ext cx="22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1326" name="Line 30"/>
            <p:cNvSpPr>
              <a:spLocks noChangeAspect="1" noChangeShapeType="1"/>
            </p:cNvSpPr>
            <p:nvPr/>
          </p:nvSpPr>
          <p:spPr bwMode="auto">
            <a:xfrm rot="18900000">
              <a:off x="1429" y="3884"/>
              <a:ext cx="22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11328" name="Text Box 32"/>
          <p:cNvSpPr txBox="1">
            <a:spLocks noChangeArrowheads="1"/>
          </p:cNvSpPr>
          <p:nvPr/>
        </p:nvSpPr>
        <p:spPr bwMode="auto">
          <a:xfrm>
            <a:off x="2700338" y="4076700"/>
            <a:ext cx="142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rgbClr val="FF0000"/>
                </a:solidFill>
                <a:effectLst/>
              </a:rPr>
              <a:t>I</a:t>
            </a:r>
          </a:p>
        </p:txBody>
      </p:sp>
      <p:sp>
        <p:nvSpPr>
          <p:cNvPr id="311329" name="Line 33"/>
          <p:cNvSpPr>
            <a:spLocks noChangeShapeType="1"/>
          </p:cNvSpPr>
          <p:nvPr/>
        </p:nvSpPr>
        <p:spPr bwMode="auto">
          <a:xfrm rot="10800000" flipH="1">
            <a:off x="2555875" y="4221163"/>
            <a:ext cx="503238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311336" name="Group 40"/>
          <p:cNvGrpSpPr>
            <a:grpSpLocks/>
          </p:cNvGrpSpPr>
          <p:nvPr/>
        </p:nvGrpSpPr>
        <p:grpSpPr bwMode="auto">
          <a:xfrm>
            <a:off x="539750" y="6021388"/>
            <a:ext cx="360363" cy="360362"/>
            <a:chOff x="340" y="3793"/>
            <a:chExt cx="227" cy="227"/>
          </a:xfrm>
        </p:grpSpPr>
        <p:sp>
          <p:nvSpPr>
            <p:cNvPr id="311330" name="Oval 34"/>
            <p:cNvSpPr>
              <a:spLocks noChangeAspect="1" noChangeArrowheads="1"/>
            </p:cNvSpPr>
            <p:nvPr/>
          </p:nvSpPr>
          <p:spPr bwMode="auto">
            <a:xfrm>
              <a:off x="340" y="3793"/>
              <a:ext cx="227" cy="227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1332" name="Oval 36"/>
            <p:cNvSpPr>
              <a:spLocks noChangeArrowheads="1"/>
            </p:cNvSpPr>
            <p:nvPr/>
          </p:nvSpPr>
          <p:spPr bwMode="auto">
            <a:xfrm>
              <a:off x="431" y="3884"/>
              <a:ext cx="45" cy="45"/>
            </a:xfrm>
            <a:prstGeom prst="ellipse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round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311337" name="Group 41"/>
          <p:cNvGrpSpPr>
            <a:grpSpLocks/>
          </p:cNvGrpSpPr>
          <p:nvPr/>
        </p:nvGrpSpPr>
        <p:grpSpPr bwMode="auto">
          <a:xfrm>
            <a:off x="2268538" y="6021388"/>
            <a:ext cx="360362" cy="360362"/>
            <a:chOff x="1429" y="3793"/>
            <a:chExt cx="227" cy="227"/>
          </a:xfrm>
        </p:grpSpPr>
        <p:sp>
          <p:nvSpPr>
            <p:cNvPr id="311331" name="Oval 35"/>
            <p:cNvSpPr>
              <a:spLocks noChangeAspect="1" noChangeArrowheads="1"/>
            </p:cNvSpPr>
            <p:nvPr/>
          </p:nvSpPr>
          <p:spPr bwMode="auto">
            <a:xfrm>
              <a:off x="1429" y="3793"/>
              <a:ext cx="227" cy="227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311333" name="Group 37"/>
            <p:cNvGrpSpPr>
              <a:grpSpLocks noChangeAspect="1"/>
            </p:cNvGrpSpPr>
            <p:nvPr/>
          </p:nvGrpSpPr>
          <p:grpSpPr bwMode="auto">
            <a:xfrm>
              <a:off x="1448" y="3815"/>
              <a:ext cx="184" cy="184"/>
              <a:chOff x="1429" y="3770"/>
              <a:chExt cx="227" cy="227"/>
            </a:xfrm>
          </p:grpSpPr>
          <p:sp>
            <p:nvSpPr>
              <p:cNvPr id="311334" name="Line 38"/>
              <p:cNvSpPr>
                <a:spLocks noChangeAspect="1" noChangeShapeType="1"/>
              </p:cNvSpPr>
              <p:nvPr/>
            </p:nvSpPr>
            <p:spPr bwMode="auto">
              <a:xfrm rot="2700000">
                <a:off x="1429" y="3884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1335" name="Line 39"/>
              <p:cNvSpPr>
                <a:spLocks noChangeAspect="1" noChangeShapeType="1"/>
              </p:cNvSpPr>
              <p:nvPr/>
            </p:nvSpPr>
            <p:spPr bwMode="auto">
              <a:xfrm rot="18900000">
                <a:off x="1429" y="3884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311339" name="Text Box 43"/>
          <p:cNvSpPr txBox="1">
            <a:spLocks noChangeArrowheads="1"/>
          </p:cNvSpPr>
          <p:nvPr/>
        </p:nvSpPr>
        <p:spPr bwMode="auto">
          <a:xfrm>
            <a:off x="3635375" y="5300663"/>
            <a:ext cx="51847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u="sng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Jestliže proud vodiče teče proti, směr proudu se označí bodem, jestliže proud vodičem teče od nás, směr proudu se označí křížkem (pravidlo „šípu“).</a:t>
            </a:r>
            <a:endParaRPr lang="cs-CZ" altLang="cs-CZ" sz="1800" b="1" dirty="0">
              <a:solidFill>
                <a:schemeClr val="bg2"/>
              </a:solidFill>
              <a:effectLst/>
              <a:sym typeface="Symbol" panose="05050102010706020507" pitchFamily="18" charset="2"/>
            </a:endParaRPr>
          </a:p>
        </p:txBody>
      </p:sp>
      <p:pic>
        <p:nvPicPr>
          <p:cNvPr id="311341" name="Picture 45" descr="MC900250171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644900"/>
            <a:ext cx="1484313" cy="143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1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1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1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1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1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1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1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1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1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1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1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1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1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1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1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1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1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1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11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11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11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11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1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98" grpId="0"/>
      <p:bldP spid="311299" grpId="0"/>
      <p:bldP spid="311319" grpId="0" animBg="1"/>
      <p:bldP spid="311320" grpId="0"/>
      <p:bldP spid="311323" grpId="0" animBg="1"/>
      <p:bldP spid="311328" grpId="0"/>
      <p:bldP spid="3113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260350"/>
            <a:ext cx="8569325" cy="865188"/>
          </a:xfrm>
        </p:spPr>
        <p:txBody>
          <a:bodyPr/>
          <a:lstStyle/>
          <a:p>
            <a:r>
              <a:rPr lang="cs-CZ" altLang="cs-CZ" sz="36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Magnetické pole přímého vodiče </a:t>
            </a:r>
            <a:endParaRPr lang="cs-CZ" altLang="cs-CZ" sz="36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12324" name="Text Box 4"/>
          <p:cNvSpPr txBox="1">
            <a:spLocks noChangeArrowheads="1"/>
          </p:cNvSpPr>
          <p:nvPr/>
        </p:nvSpPr>
        <p:spPr bwMode="auto">
          <a:xfrm>
            <a:off x="250825" y="1268413"/>
            <a:ext cx="6049963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u="sng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Směr indukční čar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U přímého vodiče nelze určit severní a jižní pól. 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 u="sng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Směr indukčních čar se určuje pravidlem pravé ruky (pravotočivého šroubu, vývrtky</a:t>
            </a:r>
            <a:r>
              <a:rPr lang="cs-CZ" altLang="cs-CZ" sz="2000" b="1" u="sng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).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 u="sng" dirty="0" smtClean="0">
                <a:solidFill>
                  <a:schemeClr val="bg2"/>
                </a:solidFill>
                <a:effectLst/>
                <a:sym typeface="Symbol" panose="05050102010706020507" pitchFamily="18" charset="2"/>
                <a:hlinkClick r:id="rId2"/>
              </a:rPr>
              <a:t>Simulace</a:t>
            </a:r>
            <a:r>
              <a:rPr lang="cs-CZ" altLang="cs-CZ" sz="2000" b="1" u="sng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, </a:t>
            </a:r>
            <a:r>
              <a:rPr lang="cs-CZ" altLang="cs-CZ" sz="2000" b="1" u="sng" dirty="0" smtClean="0">
                <a:solidFill>
                  <a:schemeClr val="bg2"/>
                </a:solidFill>
                <a:effectLst/>
                <a:sym typeface="Symbol" panose="05050102010706020507" pitchFamily="18" charset="2"/>
                <a:hlinkClick r:id="rId3"/>
              </a:rPr>
              <a:t>simulace</a:t>
            </a:r>
            <a:endParaRPr lang="cs-CZ" altLang="cs-CZ" sz="2000" b="1" u="sng" dirty="0">
              <a:solidFill>
                <a:schemeClr val="bg2"/>
              </a:solidFill>
              <a:effectLst/>
              <a:sym typeface="Symbol" panose="05050102010706020507" pitchFamily="18" charset="2"/>
            </a:endParaRPr>
          </a:p>
        </p:txBody>
      </p:sp>
      <p:pic>
        <p:nvPicPr>
          <p:cNvPr id="312358" name="Picture 38" descr="Electromagnetis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3429000"/>
            <a:ext cx="2901950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359" name="Picture 39" descr="gerader_l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424238"/>
            <a:ext cx="3529013" cy="317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360" name="Picture 40" descr="rechtfa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3429000"/>
            <a:ext cx="2039938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361" name="Picture 41" descr="MC900290033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268413"/>
            <a:ext cx="1616075" cy="20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2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2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2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2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2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2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2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2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2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2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2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2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2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88913"/>
            <a:ext cx="8569325" cy="719137"/>
          </a:xfrm>
        </p:spPr>
        <p:txBody>
          <a:bodyPr/>
          <a:lstStyle/>
          <a:p>
            <a:r>
              <a:rPr lang="cs-CZ" altLang="cs-CZ" sz="36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2. Magnetické pole cívky </a:t>
            </a:r>
            <a:endParaRPr lang="cs-CZ" altLang="cs-CZ" sz="36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13348" name="Text Box 4"/>
          <p:cNvSpPr txBox="1">
            <a:spLocks noChangeArrowheads="1"/>
          </p:cNvSpPr>
          <p:nvPr/>
        </p:nvSpPr>
        <p:spPr bwMode="auto">
          <a:xfrm>
            <a:off x="250825" y="1125538"/>
            <a:ext cx="8713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u="sng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a) dva vodiče, kterými prochází stejný proud (velikost a směr)  </a:t>
            </a:r>
          </a:p>
        </p:txBody>
      </p:sp>
      <p:sp>
        <p:nvSpPr>
          <p:cNvPr id="313379" name="Text Box 35"/>
          <p:cNvSpPr txBox="1">
            <a:spLocks noChangeArrowheads="1"/>
          </p:cNvSpPr>
          <p:nvPr/>
        </p:nvSpPr>
        <p:spPr bwMode="auto">
          <a:xfrm>
            <a:off x="4067175" y="1989138"/>
            <a:ext cx="482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Oba vodiče jsou dostatečně vzdáleny (magnetická pole se neovlivňují)</a:t>
            </a:r>
          </a:p>
        </p:txBody>
      </p:sp>
      <p:grpSp>
        <p:nvGrpSpPr>
          <p:cNvPr id="313431" name="Group 87"/>
          <p:cNvGrpSpPr>
            <a:grpSpLocks/>
          </p:cNvGrpSpPr>
          <p:nvPr/>
        </p:nvGrpSpPr>
        <p:grpSpPr bwMode="auto">
          <a:xfrm>
            <a:off x="250825" y="1700213"/>
            <a:ext cx="3457575" cy="1584325"/>
            <a:chOff x="158" y="1933"/>
            <a:chExt cx="2178" cy="998"/>
          </a:xfrm>
        </p:grpSpPr>
        <p:grpSp>
          <p:nvGrpSpPr>
            <p:cNvPr id="313405" name="Group 61"/>
            <p:cNvGrpSpPr>
              <a:grpSpLocks/>
            </p:cNvGrpSpPr>
            <p:nvPr/>
          </p:nvGrpSpPr>
          <p:grpSpPr bwMode="auto">
            <a:xfrm>
              <a:off x="1338" y="1933"/>
              <a:ext cx="998" cy="998"/>
              <a:chOff x="1519" y="1933"/>
              <a:chExt cx="998" cy="998"/>
            </a:xfrm>
          </p:grpSpPr>
          <p:grpSp>
            <p:nvGrpSpPr>
              <p:cNvPr id="313381" name="Group 37"/>
              <p:cNvGrpSpPr>
                <a:grpSpLocks/>
              </p:cNvGrpSpPr>
              <p:nvPr/>
            </p:nvGrpSpPr>
            <p:grpSpPr bwMode="auto">
              <a:xfrm>
                <a:off x="1904" y="2318"/>
                <a:ext cx="227" cy="227"/>
                <a:chOff x="340" y="3793"/>
                <a:chExt cx="227" cy="227"/>
              </a:xfrm>
            </p:grpSpPr>
            <p:sp>
              <p:nvSpPr>
                <p:cNvPr id="313382" name="Oval 38"/>
                <p:cNvSpPr>
                  <a:spLocks noChangeAspect="1" noChangeArrowheads="1"/>
                </p:cNvSpPr>
                <p:nvPr/>
              </p:nvSpPr>
              <p:spPr bwMode="auto">
                <a:xfrm>
                  <a:off x="340" y="3793"/>
                  <a:ext cx="227" cy="227"/>
                </a:xfrm>
                <a:prstGeom prst="ellipse">
                  <a:avLst/>
                </a:prstGeom>
                <a:noFill/>
                <a:ln w="38100" algn="ctr">
                  <a:solidFill>
                    <a:schemeClr val="bg2"/>
                  </a:solidFill>
                  <a:round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13383" name="Oval 39"/>
                <p:cNvSpPr>
                  <a:spLocks noChangeArrowheads="1"/>
                </p:cNvSpPr>
                <p:nvPr/>
              </p:nvSpPr>
              <p:spPr bwMode="auto">
                <a:xfrm>
                  <a:off x="431" y="3884"/>
                  <a:ext cx="45" cy="45"/>
                </a:xfrm>
                <a:prstGeom prst="ellipse">
                  <a:avLst/>
                </a:prstGeom>
                <a:solidFill>
                  <a:srgbClr val="FF0000"/>
                </a:solidFill>
                <a:ln w="38100" algn="ctr">
                  <a:solidFill>
                    <a:srgbClr val="FF0000"/>
                  </a:solidFill>
                  <a:round/>
                  <a:headEnd/>
                  <a:tailEnd type="non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313385" name="Oval 41"/>
              <p:cNvSpPr>
                <a:spLocks noChangeArrowheads="1"/>
              </p:cNvSpPr>
              <p:nvPr/>
            </p:nvSpPr>
            <p:spPr bwMode="auto">
              <a:xfrm>
                <a:off x="1701" y="2114"/>
                <a:ext cx="635" cy="635"/>
              </a:xfrm>
              <a:prstGeom prst="ellips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13386" name="Oval 42"/>
              <p:cNvSpPr>
                <a:spLocks noChangeArrowheads="1"/>
              </p:cNvSpPr>
              <p:nvPr/>
            </p:nvSpPr>
            <p:spPr bwMode="auto">
              <a:xfrm>
                <a:off x="1519" y="1933"/>
                <a:ext cx="998" cy="998"/>
              </a:xfrm>
              <a:prstGeom prst="ellips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313389" name="Group 45"/>
              <p:cNvGrpSpPr>
                <a:grpSpLocks/>
              </p:cNvGrpSpPr>
              <p:nvPr/>
            </p:nvGrpSpPr>
            <p:grpSpPr bwMode="auto">
              <a:xfrm>
                <a:off x="2200" y="2614"/>
                <a:ext cx="90" cy="90"/>
                <a:chOff x="2200" y="2614"/>
                <a:chExt cx="90" cy="90"/>
              </a:xfrm>
            </p:grpSpPr>
            <p:sp>
              <p:nvSpPr>
                <p:cNvPr id="313387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2200" y="2614"/>
                  <a:ext cx="90" cy="45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3388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2245" y="2614"/>
                  <a:ext cx="45" cy="9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13390" name="Group 46"/>
              <p:cNvGrpSpPr>
                <a:grpSpLocks/>
              </p:cNvGrpSpPr>
              <p:nvPr/>
            </p:nvGrpSpPr>
            <p:grpSpPr bwMode="auto">
              <a:xfrm>
                <a:off x="2357" y="2704"/>
                <a:ext cx="90" cy="90"/>
                <a:chOff x="2200" y="2614"/>
                <a:chExt cx="90" cy="90"/>
              </a:xfrm>
            </p:grpSpPr>
            <p:sp>
              <p:nvSpPr>
                <p:cNvPr id="313391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2200" y="2614"/>
                  <a:ext cx="90" cy="45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3392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2245" y="2614"/>
                  <a:ext cx="45" cy="9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  <p:grpSp>
          <p:nvGrpSpPr>
            <p:cNvPr id="313404" name="Group 60"/>
            <p:cNvGrpSpPr>
              <a:grpSpLocks/>
            </p:cNvGrpSpPr>
            <p:nvPr/>
          </p:nvGrpSpPr>
          <p:grpSpPr bwMode="auto">
            <a:xfrm>
              <a:off x="158" y="1933"/>
              <a:ext cx="998" cy="998"/>
              <a:chOff x="158" y="1933"/>
              <a:chExt cx="998" cy="998"/>
            </a:xfrm>
          </p:grpSpPr>
          <p:grpSp>
            <p:nvGrpSpPr>
              <p:cNvPr id="313393" name="Group 49"/>
              <p:cNvGrpSpPr>
                <a:grpSpLocks/>
              </p:cNvGrpSpPr>
              <p:nvPr/>
            </p:nvGrpSpPr>
            <p:grpSpPr bwMode="auto">
              <a:xfrm>
                <a:off x="543" y="2318"/>
                <a:ext cx="227" cy="227"/>
                <a:chOff x="340" y="3793"/>
                <a:chExt cx="227" cy="227"/>
              </a:xfrm>
            </p:grpSpPr>
            <p:sp>
              <p:nvSpPr>
                <p:cNvPr id="313394" name="Oval 50"/>
                <p:cNvSpPr>
                  <a:spLocks noChangeAspect="1" noChangeArrowheads="1"/>
                </p:cNvSpPr>
                <p:nvPr/>
              </p:nvSpPr>
              <p:spPr bwMode="auto">
                <a:xfrm>
                  <a:off x="340" y="3793"/>
                  <a:ext cx="227" cy="227"/>
                </a:xfrm>
                <a:prstGeom prst="ellipse">
                  <a:avLst/>
                </a:prstGeom>
                <a:noFill/>
                <a:ln w="38100" algn="ctr">
                  <a:solidFill>
                    <a:schemeClr val="bg2"/>
                  </a:solidFill>
                  <a:round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13395" name="Oval 51"/>
                <p:cNvSpPr>
                  <a:spLocks noChangeArrowheads="1"/>
                </p:cNvSpPr>
                <p:nvPr/>
              </p:nvSpPr>
              <p:spPr bwMode="auto">
                <a:xfrm>
                  <a:off x="431" y="3884"/>
                  <a:ext cx="45" cy="45"/>
                </a:xfrm>
                <a:prstGeom prst="ellipse">
                  <a:avLst/>
                </a:prstGeom>
                <a:solidFill>
                  <a:srgbClr val="FF0000"/>
                </a:solidFill>
                <a:ln w="38100" algn="ctr">
                  <a:solidFill>
                    <a:srgbClr val="FF0000"/>
                  </a:solidFill>
                  <a:round/>
                  <a:headEnd/>
                  <a:tailEnd type="non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313396" name="Oval 52"/>
              <p:cNvSpPr>
                <a:spLocks noChangeArrowheads="1"/>
              </p:cNvSpPr>
              <p:nvPr/>
            </p:nvSpPr>
            <p:spPr bwMode="auto">
              <a:xfrm>
                <a:off x="340" y="2114"/>
                <a:ext cx="635" cy="635"/>
              </a:xfrm>
              <a:prstGeom prst="ellips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13397" name="Oval 53"/>
              <p:cNvSpPr>
                <a:spLocks noChangeArrowheads="1"/>
              </p:cNvSpPr>
              <p:nvPr/>
            </p:nvSpPr>
            <p:spPr bwMode="auto">
              <a:xfrm>
                <a:off x="158" y="1933"/>
                <a:ext cx="998" cy="998"/>
              </a:xfrm>
              <a:prstGeom prst="ellips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313398" name="Group 54"/>
              <p:cNvGrpSpPr>
                <a:grpSpLocks/>
              </p:cNvGrpSpPr>
              <p:nvPr/>
            </p:nvGrpSpPr>
            <p:grpSpPr bwMode="auto">
              <a:xfrm>
                <a:off x="839" y="2614"/>
                <a:ext cx="90" cy="90"/>
                <a:chOff x="2200" y="2614"/>
                <a:chExt cx="90" cy="90"/>
              </a:xfrm>
            </p:grpSpPr>
            <p:sp>
              <p:nvSpPr>
                <p:cNvPr id="313399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200" y="2614"/>
                  <a:ext cx="90" cy="45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3400" name="Line 56"/>
                <p:cNvSpPr>
                  <a:spLocks noChangeShapeType="1"/>
                </p:cNvSpPr>
                <p:nvPr/>
              </p:nvSpPr>
              <p:spPr bwMode="auto">
                <a:xfrm flipH="1">
                  <a:off x="2245" y="2614"/>
                  <a:ext cx="45" cy="9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13401" name="Group 57"/>
              <p:cNvGrpSpPr>
                <a:grpSpLocks/>
              </p:cNvGrpSpPr>
              <p:nvPr/>
            </p:nvGrpSpPr>
            <p:grpSpPr bwMode="auto">
              <a:xfrm>
                <a:off x="996" y="2704"/>
                <a:ext cx="90" cy="90"/>
                <a:chOff x="2200" y="2614"/>
                <a:chExt cx="90" cy="90"/>
              </a:xfrm>
            </p:grpSpPr>
            <p:sp>
              <p:nvSpPr>
                <p:cNvPr id="313402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200" y="2614"/>
                  <a:ext cx="90" cy="45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3403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2245" y="2614"/>
                  <a:ext cx="45" cy="9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</p:grpSp>
      <p:grpSp>
        <p:nvGrpSpPr>
          <p:cNvPr id="313430" name="Group 86"/>
          <p:cNvGrpSpPr>
            <a:grpSpLocks/>
          </p:cNvGrpSpPr>
          <p:nvPr/>
        </p:nvGrpSpPr>
        <p:grpSpPr bwMode="auto">
          <a:xfrm>
            <a:off x="684213" y="3429000"/>
            <a:ext cx="2663825" cy="1584325"/>
            <a:chOff x="113" y="3158"/>
            <a:chExt cx="1678" cy="998"/>
          </a:xfrm>
        </p:grpSpPr>
        <p:grpSp>
          <p:nvGrpSpPr>
            <p:cNvPr id="313406" name="Group 62"/>
            <p:cNvGrpSpPr>
              <a:grpSpLocks/>
            </p:cNvGrpSpPr>
            <p:nvPr/>
          </p:nvGrpSpPr>
          <p:grpSpPr bwMode="auto">
            <a:xfrm>
              <a:off x="793" y="3158"/>
              <a:ext cx="998" cy="998"/>
              <a:chOff x="1519" y="1933"/>
              <a:chExt cx="998" cy="998"/>
            </a:xfrm>
          </p:grpSpPr>
          <p:grpSp>
            <p:nvGrpSpPr>
              <p:cNvPr id="313407" name="Group 63"/>
              <p:cNvGrpSpPr>
                <a:grpSpLocks/>
              </p:cNvGrpSpPr>
              <p:nvPr/>
            </p:nvGrpSpPr>
            <p:grpSpPr bwMode="auto">
              <a:xfrm>
                <a:off x="1904" y="2318"/>
                <a:ext cx="227" cy="227"/>
                <a:chOff x="340" y="3793"/>
                <a:chExt cx="227" cy="227"/>
              </a:xfrm>
            </p:grpSpPr>
            <p:sp>
              <p:nvSpPr>
                <p:cNvPr id="313408" name="Oval 64"/>
                <p:cNvSpPr>
                  <a:spLocks noChangeAspect="1" noChangeArrowheads="1"/>
                </p:cNvSpPr>
                <p:nvPr/>
              </p:nvSpPr>
              <p:spPr bwMode="auto">
                <a:xfrm>
                  <a:off x="340" y="3793"/>
                  <a:ext cx="227" cy="227"/>
                </a:xfrm>
                <a:prstGeom prst="ellipse">
                  <a:avLst/>
                </a:prstGeom>
                <a:noFill/>
                <a:ln w="38100" algn="ctr">
                  <a:solidFill>
                    <a:schemeClr val="bg2"/>
                  </a:solidFill>
                  <a:round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13409" name="Oval 65"/>
                <p:cNvSpPr>
                  <a:spLocks noChangeArrowheads="1"/>
                </p:cNvSpPr>
                <p:nvPr/>
              </p:nvSpPr>
              <p:spPr bwMode="auto">
                <a:xfrm>
                  <a:off x="431" y="3884"/>
                  <a:ext cx="45" cy="45"/>
                </a:xfrm>
                <a:prstGeom prst="ellipse">
                  <a:avLst/>
                </a:prstGeom>
                <a:solidFill>
                  <a:srgbClr val="FF0000"/>
                </a:solidFill>
                <a:ln w="38100" algn="ctr">
                  <a:solidFill>
                    <a:srgbClr val="FF0000"/>
                  </a:solidFill>
                  <a:round/>
                  <a:headEnd/>
                  <a:tailEnd type="non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313410" name="Oval 66"/>
              <p:cNvSpPr>
                <a:spLocks noChangeArrowheads="1"/>
              </p:cNvSpPr>
              <p:nvPr/>
            </p:nvSpPr>
            <p:spPr bwMode="auto">
              <a:xfrm>
                <a:off x="1701" y="2114"/>
                <a:ext cx="635" cy="635"/>
              </a:xfrm>
              <a:prstGeom prst="ellips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13411" name="Oval 67"/>
              <p:cNvSpPr>
                <a:spLocks noChangeArrowheads="1"/>
              </p:cNvSpPr>
              <p:nvPr/>
            </p:nvSpPr>
            <p:spPr bwMode="auto">
              <a:xfrm>
                <a:off x="1519" y="1933"/>
                <a:ext cx="998" cy="998"/>
              </a:xfrm>
              <a:prstGeom prst="ellips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313412" name="Group 68"/>
              <p:cNvGrpSpPr>
                <a:grpSpLocks/>
              </p:cNvGrpSpPr>
              <p:nvPr/>
            </p:nvGrpSpPr>
            <p:grpSpPr bwMode="auto">
              <a:xfrm>
                <a:off x="2200" y="2614"/>
                <a:ext cx="90" cy="90"/>
                <a:chOff x="2200" y="2614"/>
                <a:chExt cx="90" cy="90"/>
              </a:xfrm>
            </p:grpSpPr>
            <p:sp>
              <p:nvSpPr>
                <p:cNvPr id="313413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2200" y="2614"/>
                  <a:ext cx="90" cy="45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3414" name="Line 70"/>
                <p:cNvSpPr>
                  <a:spLocks noChangeShapeType="1"/>
                </p:cNvSpPr>
                <p:nvPr/>
              </p:nvSpPr>
              <p:spPr bwMode="auto">
                <a:xfrm flipH="1">
                  <a:off x="2245" y="2614"/>
                  <a:ext cx="45" cy="9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13415" name="Group 71"/>
              <p:cNvGrpSpPr>
                <a:grpSpLocks/>
              </p:cNvGrpSpPr>
              <p:nvPr/>
            </p:nvGrpSpPr>
            <p:grpSpPr bwMode="auto">
              <a:xfrm>
                <a:off x="2357" y="2704"/>
                <a:ext cx="90" cy="90"/>
                <a:chOff x="2200" y="2614"/>
                <a:chExt cx="90" cy="90"/>
              </a:xfrm>
            </p:grpSpPr>
            <p:sp>
              <p:nvSpPr>
                <p:cNvPr id="313416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2200" y="2614"/>
                  <a:ext cx="90" cy="45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3417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2245" y="2614"/>
                  <a:ext cx="45" cy="9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  <p:grpSp>
          <p:nvGrpSpPr>
            <p:cNvPr id="313418" name="Group 74"/>
            <p:cNvGrpSpPr>
              <a:grpSpLocks/>
            </p:cNvGrpSpPr>
            <p:nvPr/>
          </p:nvGrpSpPr>
          <p:grpSpPr bwMode="auto">
            <a:xfrm>
              <a:off x="113" y="3158"/>
              <a:ext cx="998" cy="998"/>
              <a:chOff x="158" y="1933"/>
              <a:chExt cx="998" cy="998"/>
            </a:xfrm>
          </p:grpSpPr>
          <p:grpSp>
            <p:nvGrpSpPr>
              <p:cNvPr id="313419" name="Group 75"/>
              <p:cNvGrpSpPr>
                <a:grpSpLocks/>
              </p:cNvGrpSpPr>
              <p:nvPr/>
            </p:nvGrpSpPr>
            <p:grpSpPr bwMode="auto">
              <a:xfrm>
                <a:off x="543" y="2318"/>
                <a:ext cx="227" cy="227"/>
                <a:chOff x="340" y="3793"/>
                <a:chExt cx="227" cy="227"/>
              </a:xfrm>
            </p:grpSpPr>
            <p:sp>
              <p:nvSpPr>
                <p:cNvPr id="313420" name="Oval 76"/>
                <p:cNvSpPr>
                  <a:spLocks noChangeAspect="1" noChangeArrowheads="1"/>
                </p:cNvSpPr>
                <p:nvPr/>
              </p:nvSpPr>
              <p:spPr bwMode="auto">
                <a:xfrm>
                  <a:off x="340" y="3793"/>
                  <a:ext cx="227" cy="227"/>
                </a:xfrm>
                <a:prstGeom prst="ellipse">
                  <a:avLst/>
                </a:prstGeom>
                <a:noFill/>
                <a:ln w="38100" algn="ctr">
                  <a:solidFill>
                    <a:schemeClr val="bg2"/>
                  </a:solidFill>
                  <a:round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13421" name="Oval 77"/>
                <p:cNvSpPr>
                  <a:spLocks noChangeArrowheads="1"/>
                </p:cNvSpPr>
                <p:nvPr/>
              </p:nvSpPr>
              <p:spPr bwMode="auto">
                <a:xfrm>
                  <a:off x="431" y="3884"/>
                  <a:ext cx="45" cy="45"/>
                </a:xfrm>
                <a:prstGeom prst="ellipse">
                  <a:avLst/>
                </a:prstGeom>
                <a:solidFill>
                  <a:srgbClr val="FF0000"/>
                </a:solidFill>
                <a:ln w="38100" algn="ctr">
                  <a:solidFill>
                    <a:srgbClr val="FF0000"/>
                  </a:solidFill>
                  <a:round/>
                  <a:headEnd/>
                  <a:tailEnd type="non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313422" name="Oval 78"/>
              <p:cNvSpPr>
                <a:spLocks noChangeArrowheads="1"/>
              </p:cNvSpPr>
              <p:nvPr/>
            </p:nvSpPr>
            <p:spPr bwMode="auto">
              <a:xfrm>
                <a:off x="340" y="2114"/>
                <a:ext cx="635" cy="635"/>
              </a:xfrm>
              <a:prstGeom prst="ellips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13423" name="Oval 79"/>
              <p:cNvSpPr>
                <a:spLocks noChangeArrowheads="1"/>
              </p:cNvSpPr>
              <p:nvPr/>
            </p:nvSpPr>
            <p:spPr bwMode="auto">
              <a:xfrm>
                <a:off x="158" y="1933"/>
                <a:ext cx="998" cy="998"/>
              </a:xfrm>
              <a:prstGeom prst="ellips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313424" name="Group 80"/>
              <p:cNvGrpSpPr>
                <a:grpSpLocks/>
              </p:cNvGrpSpPr>
              <p:nvPr/>
            </p:nvGrpSpPr>
            <p:grpSpPr bwMode="auto">
              <a:xfrm>
                <a:off x="839" y="2614"/>
                <a:ext cx="90" cy="90"/>
                <a:chOff x="2200" y="2614"/>
                <a:chExt cx="90" cy="90"/>
              </a:xfrm>
            </p:grpSpPr>
            <p:sp>
              <p:nvSpPr>
                <p:cNvPr id="313425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2200" y="2614"/>
                  <a:ext cx="90" cy="45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3426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2245" y="2614"/>
                  <a:ext cx="45" cy="9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13427" name="Group 83"/>
              <p:cNvGrpSpPr>
                <a:grpSpLocks/>
              </p:cNvGrpSpPr>
              <p:nvPr/>
            </p:nvGrpSpPr>
            <p:grpSpPr bwMode="auto">
              <a:xfrm>
                <a:off x="996" y="2704"/>
                <a:ext cx="90" cy="90"/>
                <a:chOff x="2200" y="2614"/>
                <a:chExt cx="90" cy="90"/>
              </a:xfrm>
            </p:grpSpPr>
            <p:sp>
              <p:nvSpPr>
                <p:cNvPr id="313428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2200" y="2614"/>
                  <a:ext cx="90" cy="45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3429" name="Line 85"/>
                <p:cNvSpPr>
                  <a:spLocks noChangeShapeType="1"/>
                </p:cNvSpPr>
                <p:nvPr/>
              </p:nvSpPr>
              <p:spPr bwMode="auto">
                <a:xfrm flipH="1">
                  <a:off x="2245" y="2614"/>
                  <a:ext cx="45" cy="9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</p:grpSp>
      <p:sp>
        <p:nvSpPr>
          <p:cNvPr id="313432" name="Text Box 88"/>
          <p:cNvSpPr txBox="1">
            <a:spLocks noChangeArrowheads="1"/>
          </p:cNvSpPr>
          <p:nvPr/>
        </p:nvSpPr>
        <p:spPr bwMode="auto">
          <a:xfrm>
            <a:off x="4067175" y="3357563"/>
            <a:ext cx="4897438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Po přiblížení se magnetická pole budou ovlivňovat. 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Je výsledný průběh indukčních čar správný</a:t>
            </a:r>
            <a:r>
              <a:rPr lang="cs-CZ" altLang="cs-CZ" sz="18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?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u="sng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Není, indukční čáry se nesmí křížit !</a:t>
            </a:r>
            <a:r>
              <a:rPr lang="cs-CZ" altLang="cs-CZ" sz="1800" b="1" u="sng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 </a:t>
            </a:r>
          </a:p>
        </p:txBody>
      </p:sp>
      <p:grpSp>
        <p:nvGrpSpPr>
          <p:cNvPr id="313483" name="Group 139"/>
          <p:cNvGrpSpPr>
            <a:grpSpLocks/>
          </p:cNvGrpSpPr>
          <p:nvPr/>
        </p:nvGrpSpPr>
        <p:grpSpPr bwMode="auto">
          <a:xfrm>
            <a:off x="871538" y="5272088"/>
            <a:ext cx="2260600" cy="1323975"/>
            <a:chOff x="431" y="3321"/>
            <a:chExt cx="1424" cy="834"/>
          </a:xfrm>
        </p:grpSpPr>
        <p:grpSp>
          <p:nvGrpSpPr>
            <p:cNvPr id="313435" name="Group 91"/>
            <p:cNvGrpSpPr>
              <a:grpSpLocks/>
            </p:cNvGrpSpPr>
            <p:nvPr/>
          </p:nvGrpSpPr>
          <p:grpSpPr bwMode="auto">
            <a:xfrm>
              <a:off x="1383" y="3588"/>
              <a:ext cx="227" cy="227"/>
              <a:chOff x="340" y="3793"/>
              <a:chExt cx="227" cy="227"/>
            </a:xfrm>
          </p:grpSpPr>
          <p:sp>
            <p:nvSpPr>
              <p:cNvPr id="313436" name="Oval 92"/>
              <p:cNvSpPr>
                <a:spLocks noChangeAspect="1" noChangeArrowheads="1"/>
              </p:cNvSpPr>
              <p:nvPr/>
            </p:nvSpPr>
            <p:spPr bwMode="auto">
              <a:xfrm>
                <a:off x="340" y="3793"/>
                <a:ext cx="227" cy="227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13437" name="Oval 93"/>
              <p:cNvSpPr>
                <a:spLocks noChangeArrowheads="1"/>
              </p:cNvSpPr>
              <p:nvPr/>
            </p:nvSpPr>
            <p:spPr bwMode="auto">
              <a:xfrm>
                <a:off x="431" y="3884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38100" algn="ctr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313447" name="Group 103"/>
            <p:cNvGrpSpPr>
              <a:grpSpLocks/>
            </p:cNvGrpSpPr>
            <p:nvPr/>
          </p:nvGrpSpPr>
          <p:grpSpPr bwMode="auto">
            <a:xfrm>
              <a:off x="725" y="3588"/>
              <a:ext cx="227" cy="227"/>
              <a:chOff x="340" y="3793"/>
              <a:chExt cx="227" cy="227"/>
            </a:xfrm>
          </p:grpSpPr>
          <p:sp>
            <p:nvSpPr>
              <p:cNvPr id="313448" name="Oval 104"/>
              <p:cNvSpPr>
                <a:spLocks noChangeAspect="1" noChangeArrowheads="1"/>
              </p:cNvSpPr>
              <p:nvPr/>
            </p:nvSpPr>
            <p:spPr bwMode="auto">
              <a:xfrm>
                <a:off x="340" y="3793"/>
                <a:ext cx="227" cy="227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13449" name="Oval 105"/>
              <p:cNvSpPr>
                <a:spLocks noChangeArrowheads="1"/>
              </p:cNvSpPr>
              <p:nvPr/>
            </p:nvSpPr>
            <p:spPr bwMode="auto">
              <a:xfrm>
                <a:off x="431" y="3884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38100" algn="ctr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313481" name="Group 137"/>
            <p:cNvGrpSpPr>
              <a:grpSpLocks/>
            </p:cNvGrpSpPr>
            <p:nvPr/>
          </p:nvGrpSpPr>
          <p:grpSpPr bwMode="auto">
            <a:xfrm>
              <a:off x="566" y="3430"/>
              <a:ext cx="1181" cy="545"/>
              <a:chOff x="566" y="3430"/>
              <a:chExt cx="1181" cy="545"/>
            </a:xfrm>
          </p:grpSpPr>
          <p:grpSp>
            <p:nvGrpSpPr>
              <p:cNvPr id="313452" name="Group 108"/>
              <p:cNvGrpSpPr>
                <a:grpSpLocks/>
              </p:cNvGrpSpPr>
              <p:nvPr/>
            </p:nvGrpSpPr>
            <p:grpSpPr bwMode="auto">
              <a:xfrm rot="2100000">
                <a:off x="1066" y="3884"/>
                <a:ext cx="90" cy="90"/>
                <a:chOff x="2200" y="2614"/>
                <a:chExt cx="90" cy="90"/>
              </a:xfrm>
            </p:grpSpPr>
            <p:sp>
              <p:nvSpPr>
                <p:cNvPr id="313453" name="Line 109"/>
                <p:cNvSpPr>
                  <a:spLocks noChangeShapeType="1"/>
                </p:cNvSpPr>
                <p:nvPr/>
              </p:nvSpPr>
              <p:spPr bwMode="auto">
                <a:xfrm flipV="1">
                  <a:off x="2200" y="2614"/>
                  <a:ext cx="90" cy="45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3454" name="Line 110"/>
                <p:cNvSpPr>
                  <a:spLocks noChangeShapeType="1"/>
                </p:cNvSpPr>
                <p:nvPr/>
              </p:nvSpPr>
              <p:spPr bwMode="auto">
                <a:xfrm flipH="1">
                  <a:off x="2245" y="2614"/>
                  <a:ext cx="45" cy="9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13480" name="Group 136"/>
              <p:cNvGrpSpPr>
                <a:grpSpLocks/>
              </p:cNvGrpSpPr>
              <p:nvPr/>
            </p:nvGrpSpPr>
            <p:grpSpPr bwMode="auto">
              <a:xfrm>
                <a:off x="566" y="3430"/>
                <a:ext cx="1181" cy="545"/>
                <a:chOff x="566" y="3430"/>
                <a:chExt cx="1181" cy="545"/>
              </a:xfrm>
            </p:grpSpPr>
            <p:grpSp>
              <p:nvGrpSpPr>
                <p:cNvPr id="313461" name="Group 117"/>
                <p:cNvGrpSpPr>
                  <a:grpSpLocks/>
                </p:cNvGrpSpPr>
                <p:nvPr/>
              </p:nvGrpSpPr>
              <p:grpSpPr bwMode="auto">
                <a:xfrm>
                  <a:off x="1474" y="3430"/>
                  <a:ext cx="273" cy="545"/>
                  <a:chOff x="3061" y="3430"/>
                  <a:chExt cx="273" cy="545"/>
                </a:xfrm>
              </p:grpSpPr>
              <p:sp>
                <p:nvSpPr>
                  <p:cNvPr id="313459" name="Arc 115"/>
                  <p:cNvSpPr>
                    <a:spLocks/>
                  </p:cNvSpPr>
                  <p:nvPr/>
                </p:nvSpPr>
                <p:spPr bwMode="auto">
                  <a:xfrm>
                    <a:off x="3061" y="3430"/>
                    <a:ext cx="273" cy="27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13460" name="Arc 116"/>
                  <p:cNvSpPr>
                    <a:spLocks/>
                  </p:cNvSpPr>
                  <p:nvPr/>
                </p:nvSpPr>
                <p:spPr bwMode="auto">
                  <a:xfrm rot="5400000">
                    <a:off x="3061" y="3702"/>
                    <a:ext cx="273" cy="27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313462" name="Group 118"/>
                <p:cNvGrpSpPr>
                  <a:grpSpLocks/>
                </p:cNvGrpSpPr>
                <p:nvPr/>
              </p:nvGrpSpPr>
              <p:grpSpPr bwMode="auto">
                <a:xfrm rot="10800000">
                  <a:off x="566" y="3430"/>
                  <a:ext cx="273" cy="545"/>
                  <a:chOff x="3061" y="3430"/>
                  <a:chExt cx="273" cy="545"/>
                </a:xfrm>
              </p:grpSpPr>
              <p:sp>
                <p:nvSpPr>
                  <p:cNvPr id="313463" name="Arc 119"/>
                  <p:cNvSpPr>
                    <a:spLocks/>
                  </p:cNvSpPr>
                  <p:nvPr/>
                </p:nvSpPr>
                <p:spPr bwMode="auto">
                  <a:xfrm>
                    <a:off x="3061" y="3430"/>
                    <a:ext cx="273" cy="27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13464" name="Arc 120"/>
                  <p:cNvSpPr>
                    <a:spLocks/>
                  </p:cNvSpPr>
                  <p:nvPr/>
                </p:nvSpPr>
                <p:spPr bwMode="auto">
                  <a:xfrm rot="5400000">
                    <a:off x="3061" y="3702"/>
                    <a:ext cx="273" cy="27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sp>
              <p:nvSpPr>
                <p:cNvPr id="313466" name="Freeform 122"/>
                <p:cNvSpPr>
                  <a:spLocks/>
                </p:cNvSpPr>
                <p:nvPr/>
              </p:nvSpPr>
              <p:spPr bwMode="auto">
                <a:xfrm>
                  <a:off x="839" y="3430"/>
                  <a:ext cx="635" cy="45"/>
                </a:xfrm>
                <a:custGeom>
                  <a:avLst/>
                  <a:gdLst>
                    <a:gd name="T0" fmla="*/ 0 w 635"/>
                    <a:gd name="T1" fmla="*/ 0 h 45"/>
                    <a:gd name="T2" fmla="*/ 363 w 635"/>
                    <a:gd name="T3" fmla="*/ 45 h 45"/>
                    <a:gd name="T4" fmla="*/ 635 w 635"/>
                    <a:gd name="T5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35" h="45">
                      <a:moveTo>
                        <a:pt x="0" y="0"/>
                      </a:moveTo>
                      <a:cubicBezTo>
                        <a:pt x="128" y="22"/>
                        <a:pt x="257" y="45"/>
                        <a:pt x="363" y="45"/>
                      </a:cubicBezTo>
                      <a:cubicBezTo>
                        <a:pt x="469" y="45"/>
                        <a:pt x="552" y="22"/>
                        <a:pt x="635" y="0"/>
                      </a:cubicBezTo>
                    </a:path>
                  </a:pathLst>
                </a:custGeom>
                <a:noFill/>
                <a:ln w="12700" cap="flat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3467" name="Freeform 123"/>
                <p:cNvSpPr>
                  <a:spLocks/>
                </p:cNvSpPr>
                <p:nvPr/>
              </p:nvSpPr>
              <p:spPr bwMode="auto">
                <a:xfrm rot="10800000">
                  <a:off x="839" y="3929"/>
                  <a:ext cx="635" cy="45"/>
                </a:xfrm>
                <a:custGeom>
                  <a:avLst/>
                  <a:gdLst>
                    <a:gd name="T0" fmla="*/ 0 w 635"/>
                    <a:gd name="T1" fmla="*/ 0 h 45"/>
                    <a:gd name="T2" fmla="*/ 363 w 635"/>
                    <a:gd name="T3" fmla="*/ 45 h 45"/>
                    <a:gd name="T4" fmla="*/ 635 w 635"/>
                    <a:gd name="T5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35" h="45">
                      <a:moveTo>
                        <a:pt x="0" y="0"/>
                      </a:moveTo>
                      <a:cubicBezTo>
                        <a:pt x="128" y="22"/>
                        <a:pt x="257" y="45"/>
                        <a:pt x="363" y="45"/>
                      </a:cubicBezTo>
                      <a:cubicBezTo>
                        <a:pt x="469" y="45"/>
                        <a:pt x="552" y="22"/>
                        <a:pt x="635" y="0"/>
                      </a:cubicBezTo>
                    </a:path>
                  </a:pathLst>
                </a:custGeom>
                <a:noFill/>
                <a:ln w="12700" cap="flat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  <p:grpSp>
          <p:nvGrpSpPr>
            <p:cNvPr id="313482" name="Group 138"/>
            <p:cNvGrpSpPr>
              <a:grpSpLocks/>
            </p:cNvGrpSpPr>
            <p:nvPr/>
          </p:nvGrpSpPr>
          <p:grpSpPr bwMode="auto">
            <a:xfrm>
              <a:off x="431" y="3321"/>
              <a:ext cx="1424" cy="834"/>
              <a:chOff x="431" y="3321"/>
              <a:chExt cx="1424" cy="834"/>
            </a:xfrm>
          </p:grpSpPr>
          <p:grpSp>
            <p:nvGrpSpPr>
              <p:cNvPr id="313455" name="Group 111"/>
              <p:cNvGrpSpPr>
                <a:grpSpLocks/>
              </p:cNvGrpSpPr>
              <p:nvPr/>
            </p:nvGrpSpPr>
            <p:grpSpPr bwMode="auto">
              <a:xfrm rot="2100000">
                <a:off x="1111" y="4065"/>
                <a:ext cx="90" cy="90"/>
                <a:chOff x="2200" y="2614"/>
                <a:chExt cx="90" cy="90"/>
              </a:xfrm>
            </p:grpSpPr>
            <p:sp>
              <p:nvSpPr>
                <p:cNvPr id="313456" name="Line 112"/>
                <p:cNvSpPr>
                  <a:spLocks noChangeShapeType="1"/>
                </p:cNvSpPr>
                <p:nvPr/>
              </p:nvSpPr>
              <p:spPr bwMode="auto">
                <a:xfrm flipV="1">
                  <a:off x="2200" y="2614"/>
                  <a:ext cx="90" cy="45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3457" name="Line 113"/>
                <p:cNvSpPr>
                  <a:spLocks noChangeShapeType="1"/>
                </p:cNvSpPr>
                <p:nvPr/>
              </p:nvSpPr>
              <p:spPr bwMode="auto">
                <a:xfrm flipH="1">
                  <a:off x="2245" y="2614"/>
                  <a:ext cx="45" cy="9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13479" name="Group 135"/>
              <p:cNvGrpSpPr>
                <a:grpSpLocks/>
              </p:cNvGrpSpPr>
              <p:nvPr/>
            </p:nvGrpSpPr>
            <p:grpSpPr bwMode="auto">
              <a:xfrm>
                <a:off x="431" y="3321"/>
                <a:ext cx="1424" cy="789"/>
                <a:chOff x="431" y="3321"/>
                <a:chExt cx="1424" cy="789"/>
              </a:xfrm>
            </p:grpSpPr>
            <p:grpSp>
              <p:nvGrpSpPr>
                <p:cNvPr id="313468" name="Group 124"/>
                <p:cNvGrpSpPr>
                  <a:grpSpLocks noChangeAspect="1"/>
                </p:cNvGrpSpPr>
                <p:nvPr/>
              </p:nvGrpSpPr>
              <p:grpSpPr bwMode="auto">
                <a:xfrm>
                  <a:off x="1461" y="3323"/>
                  <a:ext cx="394" cy="787"/>
                  <a:chOff x="3061" y="3430"/>
                  <a:chExt cx="273" cy="545"/>
                </a:xfrm>
              </p:grpSpPr>
              <p:sp>
                <p:nvSpPr>
                  <p:cNvPr id="313469" name="Arc 125"/>
                  <p:cNvSpPr>
                    <a:spLocks noChangeAspect="1"/>
                  </p:cNvSpPr>
                  <p:nvPr/>
                </p:nvSpPr>
                <p:spPr bwMode="auto">
                  <a:xfrm>
                    <a:off x="3061" y="3430"/>
                    <a:ext cx="273" cy="27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13470" name="Arc 126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061" y="3702"/>
                    <a:ext cx="273" cy="27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313471" name="Group 127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431" y="3323"/>
                  <a:ext cx="394" cy="787"/>
                  <a:chOff x="3061" y="3430"/>
                  <a:chExt cx="273" cy="545"/>
                </a:xfrm>
              </p:grpSpPr>
              <p:sp>
                <p:nvSpPr>
                  <p:cNvPr id="313472" name="Arc 128"/>
                  <p:cNvSpPr>
                    <a:spLocks noChangeAspect="1"/>
                  </p:cNvSpPr>
                  <p:nvPr/>
                </p:nvSpPr>
                <p:spPr bwMode="auto">
                  <a:xfrm>
                    <a:off x="3061" y="3430"/>
                    <a:ext cx="273" cy="27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13473" name="Arc 129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061" y="3702"/>
                    <a:ext cx="273" cy="27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sp>
              <p:nvSpPr>
                <p:cNvPr id="313477" name="Line 133"/>
                <p:cNvSpPr>
                  <a:spLocks noChangeShapeType="1"/>
                </p:cNvSpPr>
                <p:nvPr/>
              </p:nvSpPr>
              <p:spPr bwMode="auto">
                <a:xfrm>
                  <a:off x="793" y="3321"/>
                  <a:ext cx="681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3478" name="Line 134"/>
                <p:cNvSpPr>
                  <a:spLocks noChangeShapeType="1"/>
                </p:cNvSpPr>
                <p:nvPr/>
              </p:nvSpPr>
              <p:spPr bwMode="auto">
                <a:xfrm>
                  <a:off x="793" y="4110"/>
                  <a:ext cx="681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</p:grpSp>
      <p:sp>
        <p:nvSpPr>
          <p:cNvPr id="313484" name="Text Box 140"/>
          <p:cNvSpPr txBox="1">
            <a:spLocks noChangeArrowheads="1"/>
          </p:cNvSpPr>
          <p:nvPr/>
        </p:nvSpPr>
        <p:spPr bwMode="auto">
          <a:xfrm>
            <a:off x="3995738" y="5805488"/>
            <a:ext cx="4392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u="sng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Výsledný tvar indukčních čár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3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3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3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3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3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3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3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13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3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3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3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88913"/>
            <a:ext cx="5113338" cy="719137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2. Magnetické pole cívky 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14371" name="Text Box 3"/>
          <p:cNvSpPr txBox="1">
            <a:spLocks noChangeArrowheads="1"/>
          </p:cNvSpPr>
          <p:nvPr/>
        </p:nvSpPr>
        <p:spPr bwMode="auto">
          <a:xfrm>
            <a:off x="250825" y="1125538"/>
            <a:ext cx="8713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u="sng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b) cívka</a:t>
            </a:r>
          </a:p>
        </p:txBody>
      </p:sp>
      <p:sp>
        <p:nvSpPr>
          <p:cNvPr id="314372" name="Text Box 4"/>
          <p:cNvSpPr txBox="1">
            <a:spLocks noChangeArrowheads="1"/>
          </p:cNvSpPr>
          <p:nvPr/>
        </p:nvSpPr>
        <p:spPr bwMode="auto">
          <a:xfrm>
            <a:off x="2987675" y="1484313"/>
            <a:ext cx="5940425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U cívky jsou vodiče se stejným směrem proudu uspořádány v řadě.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V druhé řadě vodičů prochází proud opačným směrem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u="sng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Indukční čáry u cívky bez jádra  lze rozdělit na dvě části: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a) uvnitř cívky je magnetické pole homogenní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b) vně cívky je magnetické pole nehomogenní  </a:t>
            </a:r>
          </a:p>
        </p:txBody>
      </p:sp>
      <p:grpSp>
        <p:nvGrpSpPr>
          <p:cNvPr id="314496" name="Group 128"/>
          <p:cNvGrpSpPr>
            <a:grpSpLocks/>
          </p:cNvGrpSpPr>
          <p:nvPr/>
        </p:nvGrpSpPr>
        <p:grpSpPr bwMode="auto">
          <a:xfrm>
            <a:off x="533400" y="1844675"/>
            <a:ext cx="1884363" cy="2449513"/>
            <a:chOff x="336" y="1162"/>
            <a:chExt cx="1187" cy="1543"/>
          </a:xfrm>
        </p:grpSpPr>
        <p:grpSp>
          <p:nvGrpSpPr>
            <p:cNvPr id="314425" name="Group 57"/>
            <p:cNvGrpSpPr>
              <a:grpSpLocks/>
            </p:cNvGrpSpPr>
            <p:nvPr/>
          </p:nvGrpSpPr>
          <p:grpSpPr bwMode="auto">
            <a:xfrm>
              <a:off x="793" y="1474"/>
              <a:ext cx="227" cy="227"/>
              <a:chOff x="340" y="3793"/>
              <a:chExt cx="227" cy="227"/>
            </a:xfrm>
          </p:grpSpPr>
          <p:sp>
            <p:nvSpPr>
              <p:cNvPr id="314426" name="Oval 58"/>
              <p:cNvSpPr>
                <a:spLocks noChangeAspect="1" noChangeArrowheads="1"/>
              </p:cNvSpPr>
              <p:nvPr/>
            </p:nvSpPr>
            <p:spPr bwMode="auto">
              <a:xfrm>
                <a:off x="340" y="3793"/>
                <a:ext cx="227" cy="227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14427" name="Oval 59"/>
              <p:cNvSpPr>
                <a:spLocks noChangeArrowheads="1"/>
              </p:cNvSpPr>
              <p:nvPr/>
            </p:nvSpPr>
            <p:spPr bwMode="auto">
              <a:xfrm>
                <a:off x="431" y="3884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38100" algn="ctr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314428" name="Group 60"/>
            <p:cNvGrpSpPr>
              <a:grpSpLocks/>
            </p:cNvGrpSpPr>
            <p:nvPr/>
          </p:nvGrpSpPr>
          <p:grpSpPr bwMode="auto">
            <a:xfrm>
              <a:off x="452" y="1474"/>
              <a:ext cx="227" cy="227"/>
              <a:chOff x="340" y="3793"/>
              <a:chExt cx="227" cy="227"/>
            </a:xfrm>
          </p:grpSpPr>
          <p:sp>
            <p:nvSpPr>
              <p:cNvPr id="314429" name="Oval 61"/>
              <p:cNvSpPr>
                <a:spLocks noChangeAspect="1" noChangeArrowheads="1"/>
              </p:cNvSpPr>
              <p:nvPr/>
            </p:nvSpPr>
            <p:spPr bwMode="auto">
              <a:xfrm>
                <a:off x="340" y="3793"/>
                <a:ext cx="227" cy="227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14430" name="Oval 62"/>
              <p:cNvSpPr>
                <a:spLocks noChangeArrowheads="1"/>
              </p:cNvSpPr>
              <p:nvPr/>
            </p:nvSpPr>
            <p:spPr bwMode="auto">
              <a:xfrm>
                <a:off x="431" y="3884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38100" algn="ctr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314458" name="Group 90"/>
            <p:cNvGrpSpPr>
              <a:grpSpLocks/>
            </p:cNvGrpSpPr>
            <p:nvPr/>
          </p:nvGrpSpPr>
          <p:grpSpPr bwMode="auto">
            <a:xfrm>
              <a:off x="1111" y="1479"/>
              <a:ext cx="227" cy="227"/>
              <a:chOff x="340" y="3793"/>
              <a:chExt cx="227" cy="227"/>
            </a:xfrm>
          </p:grpSpPr>
          <p:sp>
            <p:nvSpPr>
              <p:cNvPr id="314459" name="Oval 91"/>
              <p:cNvSpPr>
                <a:spLocks noChangeAspect="1" noChangeArrowheads="1"/>
              </p:cNvSpPr>
              <p:nvPr/>
            </p:nvSpPr>
            <p:spPr bwMode="auto">
              <a:xfrm>
                <a:off x="340" y="3793"/>
                <a:ext cx="227" cy="227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14460" name="Oval 92"/>
              <p:cNvSpPr>
                <a:spLocks noChangeArrowheads="1"/>
              </p:cNvSpPr>
              <p:nvPr/>
            </p:nvSpPr>
            <p:spPr bwMode="auto">
              <a:xfrm>
                <a:off x="431" y="3884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38100" algn="ctr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314445" name="Group 77"/>
            <p:cNvGrpSpPr>
              <a:grpSpLocks noChangeAspect="1"/>
            </p:cNvGrpSpPr>
            <p:nvPr/>
          </p:nvGrpSpPr>
          <p:grpSpPr bwMode="auto">
            <a:xfrm rot="2100000">
              <a:off x="879" y="1861"/>
              <a:ext cx="72" cy="72"/>
              <a:chOff x="2200" y="2614"/>
              <a:chExt cx="90" cy="90"/>
            </a:xfrm>
          </p:grpSpPr>
          <p:sp>
            <p:nvSpPr>
              <p:cNvPr id="314446" name="Line 78"/>
              <p:cNvSpPr>
                <a:spLocks noChangeAspect="1" noChangeShapeType="1"/>
              </p:cNvSpPr>
              <p:nvPr/>
            </p:nvSpPr>
            <p:spPr bwMode="auto">
              <a:xfrm flipV="1">
                <a:off x="2200" y="2614"/>
                <a:ext cx="90" cy="4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4447" name="Line 79"/>
              <p:cNvSpPr>
                <a:spLocks noChangeAspect="1" noChangeShapeType="1"/>
              </p:cNvSpPr>
              <p:nvPr/>
            </p:nvSpPr>
            <p:spPr bwMode="auto">
              <a:xfrm flipH="1">
                <a:off x="2245" y="2614"/>
                <a:ext cx="45" cy="9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314450" name="Arc 82"/>
            <p:cNvSpPr>
              <a:spLocks noChangeAspect="1"/>
            </p:cNvSpPr>
            <p:nvPr/>
          </p:nvSpPr>
          <p:spPr bwMode="auto">
            <a:xfrm>
              <a:off x="1159" y="1298"/>
              <a:ext cx="315" cy="285"/>
            </a:xfrm>
            <a:custGeom>
              <a:avLst/>
              <a:gdLst>
                <a:gd name="G0" fmla="+- 0 0 0"/>
                <a:gd name="G1" fmla="+- 19528 0 0"/>
                <a:gd name="G2" fmla="+- 21600 0 0"/>
                <a:gd name="T0" fmla="*/ 9232 w 21600"/>
                <a:gd name="T1" fmla="*/ 0 h 19528"/>
                <a:gd name="T2" fmla="*/ 21600 w 21600"/>
                <a:gd name="T3" fmla="*/ 19528 h 19528"/>
                <a:gd name="T4" fmla="*/ 0 w 21600"/>
                <a:gd name="T5" fmla="*/ 19528 h 19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9528" fill="none" extrusionOk="0">
                  <a:moveTo>
                    <a:pt x="9231" y="0"/>
                  </a:moveTo>
                  <a:cubicBezTo>
                    <a:pt x="16783" y="3570"/>
                    <a:pt x="21600" y="11174"/>
                    <a:pt x="21600" y="19528"/>
                  </a:cubicBezTo>
                </a:path>
                <a:path w="21600" h="19528" stroke="0" extrusionOk="0">
                  <a:moveTo>
                    <a:pt x="9231" y="0"/>
                  </a:moveTo>
                  <a:cubicBezTo>
                    <a:pt x="16783" y="3570"/>
                    <a:pt x="21600" y="11174"/>
                    <a:pt x="21600" y="19528"/>
                  </a:cubicBezTo>
                  <a:lnTo>
                    <a:pt x="0" y="19528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4451" name="Arc 83"/>
            <p:cNvSpPr>
              <a:spLocks noChangeAspect="1"/>
            </p:cNvSpPr>
            <p:nvPr/>
          </p:nvSpPr>
          <p:spPr bwMode="auto">
            <a:xfrm rot="5400000">
              <a:off x="1159" y="1582"/>
              <a:ext cx="315" cy="31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4453" name="Arc 85"/>
            <p:cNvSpPr>
              <a:spLocks noChangeAspect="1"/>
            </p:cNvSpPr>
            <p:nvPr/>
          </p:nvSpPr>
          <p:spPr bwMode="auto">
            <a:xfrm rot="10800000">
              <a:off x="336" y="1598"/>
              <a:ext cx="300" cy="3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4454" name="Arc 86"/>
            <p:cNvSpPr>
              <a:spLocks noChangeAspect="1"/>
            </p:cNvSpPr>
            <p:nvPr/>
          </p:nvSpPr>
          <p:spPr bwMode="auto">
            <a:xfrm rot="16200000">
              <a:off x="353" y="1317"/>
              <a:ext cx="266" cy="3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9152"/>
                <a:gd name="T1" fmla="*/ 0 h 21600"/>
                <a:gd name="T2" fmla="*/ 19152 w 19152"/>
                <a:gd name="T3" fmla="*/ 11613 h 21600"/>
                <a:gd name="T4" fmla="*/ 0 w 1915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152" h="21600" fill="none" extrusionOk="0">
                  <a:moveTo>
                    <a:pt x="-1" y="0"/>
                  </a:moveTo>
                  <a:cubicBezTo>
                    <a:pt x="8049" y="0"/>
                    <a:pt x="15430" y="4475"/>
                    <a:pt x="19152" y="11612"/>
                  </a:cubicBezTo>
                </a:path>
                <a:path w="19152" h="21600" stroke="0" extrusionOk="0">
                  <a:moveTo>
                    <a:pt x="-1" y="0"/>
                  </a:moveTo>
                  <a:cubicBezTo>
                    <a:pt x="8049" y="0"/>
                    <a:pt x="15430" y="4475"/>
                    <a:pt x="19152" y="1161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4456" name="Line 88"/>
            <p:cNvSpPr>
              <a:spLocks noChangeAspect="1" noChangeShapeType="1"/>
            </p:cNvSpPr>
            <p:nvPr/>
          </p:nvSpPr>
          <p:spPr bwMode="auto">
            <a:xfrm>
              <a:off x="625" y="1897"/>
              <a:ext cx="54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4463" name="Freeform 95"/>
            <p:cNvSpPr>
              <a:spLocks/>
            </p:cNvSpPr>
            <p:nvPr/>
          </p:nvSpPr>
          <p:spPr bwMode="auto">
            <a:xfrm>
              <a:off x="476" y="1162"/>
              <a:ext cx="816" cy="182"/>
            </a:xfrm>
            <a:custGeom>
              <a:avLst/>
              <a:gdLst>
                <a:gd name="T0" fmla="*/ 0 w 816"/>
                <a:gd name="T1" fmla="*/ 182 h 182"/>
                <a:gd name="T2" fmla="*/ 227 w 816"/>
                <a:gd name="T3" fmla="*/ 45 h 182"/>
                <a:gd name="T4" fmla="*/ 408 w 816"/>
                <a:gd name="T5" fmla="*/ 0 h 182"/>
                <a:gd name="T6" fmla="*/ 680 w 816"/>
                <a:gd name="T7" fmla="*/ 45 h 182"/>
                <a:gd name="T8" fmla="*/ 816 w 816"/>
                <a:gd name="T9" fmla="*/ 13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6" h="182">
                  <a:moveTo>
                    <a:pt x="0" y="182"/>
                  </a:moveTo>
                  <a:cubicBezTo>
                    <a:pt x="79" y="128"/>
                    <a:pt x="159" y="75"/>
                    <a:pt x="227" y="45"/>
                  </a:cubicBezTo>
                  <a:cubicBezTo>
                    <a:pt x="295" y="15"/>
                    <a:pt x="333" y="0"/>
                    <a:pt x="408" y="0"/>
                  </a:cubicBezTo>
                  <a:cubicBezTo>
                    <a:pt x="483" y="0"/>
                    <a:pt x="612" y="22"/>
                    <a:pt x="680" y="45"/>
                  </a:cubicBezTo>
                  <a:cubicBezTo>
                    <a:pt x="748" y="68"/>
                    <a:pt x="782" y="102"/>
                    <a:pt x="816" y="136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4465" name="Oval 97"/>
            <p:cNvSpPr>
              <a:spLocks noChangeAspect="1" noChangeArrowheads="1"/>
            </p:cNvSpPr>
            <p:nvPr/>
          </p:nvSpPr>
          <p:spPr bwMode="auto">
            <a:xfrm>
              <a:off x="817" y="2155"/>
              <a:ext cx="227" cy="227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4468" name="Oval 100"/>
            <p:cNvSpPr>
              <a:spLocks noChangeAspect="1" noChangeArrowheads="1"/>
            </p:cNvSpPr>
            <p:nvPr/>
          </p:nvSpPr>
          <p:spPr bwMode="auto">
            <a:xfrm>
              <a:off x="476" y="2155"/>
              <a:ext cx="227" cy="227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4471" name="Oval 103"/>
            <p:cNvSpPr>
              <a:spLocks noChangeAspect="1" noChangeArrowheads="1"/>
            </p:cNvSpPr>
            <p:nvPr/>
          </p:nvSpPr>
          <p:spPr bwMode="auto">
            <a:xfrm>
              <a:off x="1135" y="2160"/>
              <a:ext cx="227" cy="227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4478" name="Arc 110"/>
            <p:cNvSpPr>
              <a:spLocks noChangeAspect="1"/>
            </p:cNvSpPr>
            <p:nvPr/>
          </p:nvSpPr>
          <p:spPr bwMode="auto">
            <a:xfrm rot="10800000">
              <a:off x="384" y="2283"/>
              <a:ext cx="315" cy="285"/>
            </a:xfrm>
            <a:custGeom>
              <a:avLst/>
              <a:gdLst>
                <a:gd name="G0" fmla="+- 0 0 0"/>
                <a:gd name="G1" fmla="+- 19528 0 0"/>
                <a:gd name="G2" fmla="+- 21600 0 0"/>
                <a:gd name="T0" fmla="*/ 9232 w 21600"/>
                <a:gd name="T1" fmla="*/ 0 h 19528"/>
                <a:gd name="T2" fmla="*/ 21600 w 21600"/>
                <a:gd name="T3" fmla="*/ 19528 h 19528"/>
                <a:gd name="T4" fmla="*/ 0 w 21600"/>
                <a:gd name="T5" fmla="*/ 19528 h 19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9528" fill="none" extrusionOk="0">
                  <a:moveTo>
                    <a:pt x="9231" y="0"/>
                  </a:moveTo>
                  <a:cubicBezTo>
                    <a:pt x="16783" y="3570"/>
                    <a:pt x="21600" y="11174"/>
                    <a:pt x="21600" y="19528"/>
                  </a:cubicBezTo>
                </a:path>
                <a:path w="21600" h="19528" stroke="0" extrusionOk="0">
                  <a:moveTo>
                    <a:pt x="9231" y="0"/>
                  </a:moveTo>
                  <a:cubicBezTo>
                    <a:pt x="16783" y="3570"/>
                    <a:pt x="21600" y="11174"/>
                    <a:pt x="21600" y="19528"/>
                  </a:cubicBezTo>
                  <a:lnTo>
                    <a:pt x="0" y="19528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4479" name="Arc 111"/>
            <p:cNvSpPr>
              <a:spLocks noChangeAspect="1"/>
            </p:cNvSpPr>
            <p:nvPr/>
          </p:nvSpPr>
          <p:spPr bwMode="auto">
            <a:xfrm rot="16200000">
              <a:off x="383" y="1969"/>
              <a:ext cx="315" cy="31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4480" name="Arc 112"/>
            <p:cNvSpPr>
              <a:spLocks noChangeAspect="1"/>
            </p:cNvSpPr>
            <p:nvPr/>
          </p:nvSpPr>
          <p:spPr bwMode="auto">
            <a:xfrm rot="21600000">
              <a:off x="1223" y="1969"/>
              <a:ext cx="300" cy="3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4481" name="Arc 113"/>
            <p:cNvSpPr>
              <a:spLocks noChangeAspect="1"/>
            </p:cNvSpPr>
            <p:nvPr/>
          </p:nvSpPr>
          <p:spPr bwMode="auto">
            <a:xfrm rot="27000000">
              <a:off x="1240" y="2250"/>
              <a:ext cx="266" cy="3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9152"/>
                <a:gd name="T1" fmla="*/ 0 h 21600"/>
                <a:gd name="T2" fmla="*/ 19152 w 19152"/>
                <a:gd name="T3" fmla="*/ 11613 h 21600"/>
                <a:gd name="T4" fmla="*/ 0 w 1915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152" h="21600" fill="none" extrusionOk="0">
                  <a:moveTo>
                    <a:pt x="-1" y="0"/>
                  </a:moveTo>
                  <a:cubicBezTo>
                    <a:pt x="8049" y="0"/>
                    <a:pt x="15430" y="4475"/>
                    <a:pt x="19152" y="11612"/>
                  </a:cubicBezTo>
                </a:path>
                <a:path w="19152" h="21600" stroke="0" extrusionOk="0">
                  <a:moveTo>
                    <a:pt x="-1" y="0"/>
                  </a:moveTo>
                  <a:cubicBezTo>
                    <a:pt x="8049" y="0"/>
                    <a:pt x="15430" y="4475"/>
                    <a:pt x="19152" y="1161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4482" name="Line 114"/>
            <p:cNvSpPr>
              <a:spLocks noChangeAspect="1" noChangeShapeType="1"/>
            </p:cNvSpPr>
            <p:nvPr/>
          </p:nvSpPr>
          <p:spPr bwMode="auto">
            <a:xfrm rot="10800000">
              <a:off x="687" y="1970"/>
              <a:ext cx="54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4483" name="Freeform 115"/>
            <p:cNvSpPr>
              <a:spLocks/>
            </p:cNvSpPr>
            <p:nvPr/>
          </p:nvSpPr>
          <p:spPr bwMode="auto">
            <a:xfrm rot="10800000">
              <a:off x="567" y="2523"/>
              <a:ext cx="816" cy="182"/>
            </a:xfrm>
            <a:custGeom>
              <a:avLst/>
              <a:gdLst>
                <a:gd name="T0" fmla="*/ 0 w 816"/>
                <a:gd name="T1" fmla="*/ 182 h 182"/>
                <a:gd name="T2" fmla="*/ 227 w 816"/>
                <a:gd name="T3" fmla="*/ 45 h 182"/>
                <a:gd name="T4" fmla="*/ 408 w 816"/>
                <a:gd name="T5" fmla="*/ 0 h 182"/>
                <a:gd name="T6" fmla="*/ 680 w 816"/>
                <a:gd name="T7" fmla="*/ 45 h 182"/>
                <a:gd name="T8" fmla="*/ 816 w 816"/>
                <a:gd name="T9" fmla="*/ 13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6" h="182">
                  <a:moveTo>
                    <a:pt x="0" y="182"/>
                  </a:moveTo>
                  <a:cubicBezTo>
                    <a:pt x="79" y="128"/>
                    <a:pt x="159" y="75"/>
                    <a:pt x="227" y="45"/>
                  </a:cubicBezTo>
                  <a:cubicBezTo>
                    <a:pt x="295" y="15"/>
                    <a:pt x="333" y="0"/>
                    <a:pt x="408" y="0"/>
                  </a:cubicBezTo>
                  <a:cubicBezTo>
                    <a:pt x="483" y="0"/>
                    <a:pt x="612" y="22"/>
                    <a:pt x="680" y="45"/>
                  </a:cubicBezTo>
                  <a:cubicBezTo>
                    <a:pt x="748" y="68"/>
                    <a:pt x="782" y="102"/>
                    <a:pt x="816" y="136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314484" name="Group 116"/>
            <p:cNvGrpSpPr>
              <a:grpSpLocks noChangeAspect="1"/>
            </p:cNvGrpSpPr>
            <p:nvPr/>
          </p:nvGrpSpPr>
          <p:grpSpPr bwMode="auto">
            <a:xfrm rot="2160000">
              <a:off x="884" y="1933"/>
              <a:ext cx="72" cy="72"/>
              <a:chOff x="2200" y="2614"/>
              <a:chExt cx="90" cy="90"/>
            </a:xfrm>
          </p:grpSpPr>
          <p:sp>
            <p:nvSpPr>
              <p:cNvPr id="314485" name="Line 117"/>
              <p:cNvSpPr>
                <a:spLocks noChangeAspect="1" noChangeShapeType="1"/>
              </p:cNvSpPr>
              <p:nvPr/>
            </p:nvSpPr>
            <p:spPr bwMode="auto">
              <a:xfrm flipV="1">
                <a:off x="2200" y="2614"/>
                <a:ext cx="90" cy="4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4486" name="Line 118"/>
              <p:cNvSpPr>
                <a:spLocks noChangeAspect="1" noChangeShapeType="1"/>
              </p:cNvSpPr>
              <p:nvPr/>
            </p:nvSpPr>
            <p:spPr bwMode="auto">
              <a:xfrm flipH="1">
                <a:off x="2245" y="2614"/>
                <a:ext cx="45" cy="9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14489" name="Group 121"/>
            <p:cNvGrpSpPr>
              <a:grpSpLocks/>
            </p:cNvGrpSpPr>
            <p:nvPr/>
          </p:nvGrpSpPr>
          <p:grpSpPr bwMode="auto">
            <a:xfrm>
              <a:off x="521" y="2205"/>
              <a:ext cx="136" cy="136"/>
              <a:chOff x="521" y="2205"/>
              <a:chExt cx="136" cy="136"/>
            </a:xfrm>
          </p:grpSpPr>
          <p:sp>
            <p:nvSpPr>
              <p:cNvPr id="314487" name="Line 119"/>
              <p:cNvSpPr>
                <a:spLocks noChangeShapeType="1"/>
              </p:cNvSpPr>
              <p:nvPr/>
            </p:nvSpPr>
            <p:spPr bwMode="auto">
              <a:xfrm>
                <a:off x="521" y="2205"/>
                <a:ext cx="136" cy="1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4488" name="Line 120"/>
              <p:cNvSpPr>
                <a:spLocks noChangeShapeType="1"/>
              </p:cNvSpPr>
              <p:nvPr/>
            </p:nvSpPr>
            <p:spPr bwMode="auto">
              <a:xfrm flipV="1">
                <a:off x="521" y="2205"/>
                <a:ext cx="136" cy="1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14490" name="Group 122"/>
            <p:cNvGrpSpPr>
              <a:grpSpLocks/>
            </p:cNvGrpSpPr>
            <p:nvPr/>
          </p:nvGrpSpPr>
          <p:grpSpPr bwMode="auto">
            <a:xfrm>
              <a:off x="861" y="2205"/>
              <a:ext cx="136" cy="136"/>
              <a:chOff x="521" y="2205"/>
              <a:chExt cx="136" cy="136"/>
            </a:xfrm>
          </p:grpSpPr>
          <p:sp>
            <p:nvSpPr>
              <p:cNvPr id="314491" name="Line 123"/>
              <p:cNvSpPr>
                <a:spLocks noChangeShapeType="1"/>
              </p:cNvSpPr>
              <p:nvPr/>
            </p:nvSpPr>
            <p:spPr bwMode="auto">
              <a:xfrm>
                <a:off x="521" y="2205"/>
                <a:ext cx="136" cy="1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4492" name="Line 124"/>
              <p:cNvSpPr>
                <a:spLocks noChangeShapeType="1"/>
              </p:cNvSpPr>
              <p:nvPr/>
            </p:nvSpPr>
            <p:spPr bwMode="auto">
              <a:xfrm flipV="1">
                <a:off x="521" y="2205"/>
                <a:ext cx="136" cy="1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14493" name="Group 125"/>
            <p:cNvGrpSpPr>
              <a:grpSpLocks/>
            </p:cNvGrpSpPr>
            <p:nvPr/>
          </p:nvGrpSpPr>
          <p:grpSpPr bwMode="auto">
            <a:xfrm>
              <a:off x="1178" y="2205"/>
              <a:ext cx="136" cy="136"/>
              <a:chOff x="521" y="2205"/>
              <a:chExt cx="136" cy="136"/>
            </a:xfrm>
          </p:grpSpPr>
          <p:sp>
            <p:nvSpPr>
              <p:cNvPr id="314494" name="Line 126"/>
              <p:cNvSpPr>
                <a:spLocks noChangeShapeType="1"/>
              </p:cNvSpPr>
              <p:nvPr/>
            </p:nvSpPr>
            <p:spPr bwMode="auto">
              <a:xfrm>
                <a:off x="521" y="2205"/>
                <a:ext cx="136" cy="1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4495" name="Line 127"/>
              <p:cNvSpPr>
                <a:spLocks noChangeShapeType="1"/>
              </p:cNvSpPr>
              <p:nvPr/>
            </p:nvSpPr>
            <p:spPr bwMode="auto">
              <a:xfrm flipV="1">
                <a:off x="521" y="2205"/>
                <a:ext cx="136" cy="1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314497" name="Text Box 129"/>
          <p:cNvSpPr txBox="1">
            <a:spLocks noChangeArrowheads="1"/>
          </p:cNvSpPr>
          <p:nvPr/>
        </p:nvSpPr>
        <p:spPr bwMode="auto">
          <a:xfrm>
            <a:off x="250825" y="4845050"/>
            <a:ext cx="6265863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Určení severního pólu u cívky (a tím i směru indukčních čar – pravidlo pravé ruky: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u="sng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Pravou ruku na cívku, prsty ve směru proudu, palec ukazuje severní pól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   </a:t>
            </a:r>
          </a:p>
        </p:txBody>
      </p:sp>
      <p:pic>
        <p:nvPicPr>
          <p:cNvPr id="314498" name="Picture 130" descr="MC900339806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868863"/>
            <a:ext cx="2500312" cy="150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499" name="Picture 131" descr="800px-Solenoi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88913"/>
            <a:ext cx="3378200" cy="119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4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4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4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4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4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4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4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4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4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4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14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4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4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4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4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0" grpId="0"/>
    </p:bldLst>
  </p:timing>
</p:sld>
</file>

<file path=ppt/theme/theme1.xml><?xml version="1.0" encoding="utf-8"?>
<a:theme xmlns:a="http://schemas.openxmlformats.org/drawingml/2006/main" name="Proudění">
  <a:themeElements>
    <a:clrScheme name="Vlastní 12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0A47FE"/>
      </a:hlink>
      <a:folHlink>
        <a:srgbClr val="C00000"/>
      </a:folHlink>
    </a:clrScheme>
    <a:fontScheme name="Proudění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0000"/>
          </a:solidFill>
          <a:prstDash val="solid"/>
          <a:round/>
          <a:headEnd type="arrow" w="med" len="lg"/>
          <a:tailEnd type="arrow" w="med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anose="05000000000000000000" pitchFamily="2" charset="2"/>
          <a:buChar char="n"/>
          <a:tabLst/>
          <a:defRPr kumimoji="0" lang="cs-CZ" altLang="cs-CZ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anose="020204040303010108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0000"/>
          </a:solidFill>
          <a:prstDash val="solid"/>
          <a:round/>
          <a:headEnd type="arrow" w="med" len="lg"/>
          <a:tailEnd type="arrow" w="med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anose="05000000000000000000" pitchFamily="2" charset="2"/>
          <a:buChar char="n"/>
          <a:tabLst/>
          <a:defRPr kumimoji="0" lang="cs-CZ" altLang="cs-CZ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anose="02020404030301010803" pitchFamily="18" charset="0"/>
          </a:defRPr>
        </a:defPPr>
      </a:lstStyle>
    </a:lnDef>
  </a:objectDefaults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7032</TotalTime>
  <Words>3530</Words>
  <Application>Microsoft Office PowerPoint</Application>
  <PresentationFormat>Předvádění na obrazovce (4:3)</PresentationFormat>
  <Paragraphs>402</Paragraphs>
  <Slides>49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8" baseType="lpstr">
      <vt:lpstr>Arial</vt:lpstr>
      <vt:lpstr>Arial Unicode MS</vt:lpstr>
      <vt:lpstr>Comic Sans MS</vt:lpstr>
      <vt:lpstr>Garamond</vt:lpstr>
      <vt:lpstr>Symbol</vt:lpstr>
      <vt:lpstr>Times New Roman</vt:lpstr>
      <vt:lpstr>Wingdings</vt:lpstr>
      <vt:lpstr>Proudění</vt:lpstr>
      <vt:lpstr>Rovnice</vt:lpstr>
      <vt:lpstr>Základy elektrotechniky Magnetické pole</vt:lpstr>
      <vt:lpstr>Úvod</vt:lpstr>
      <vt:lpstr>Fyzikální podstata</vt:lpstr>
      <vt:lpstr>Zobrazení magnetického pole</vt:lpstr>
      <vt:lpstr>Prezentace aplikace PowerPoint</vt:lpstr>
      <vt:lpstr>Magnetické pole vybuzené elektrickým proudem </vt:lpstr>
      <vt:lpstr>Magnetické pole přímého vodiče </vt:lpstr>
      <vt:lpstr>2. Magnetické pole cívky </vt:lpstr>
      <vt:lpstr>2. Magnetické pole cívky </vt:lpstr>
      <vt:lpstr>Ukázky magnetických polí </vt:lpstr>
      <vt:lpstr>Ukázky cívek</vt:lpstr>
      <vt:lpstr>Veličiny magnetického pole  </vt:lpstr>
      <vt:lpstr>2. Magnetické napětí – Um (A)  </vt:lpstr>
      <vt:lpstr>3. Intenzita magnetického pole – H (A/m)  </vt:lpstr>
      <vt:lpstr>Intenzita magnetického pole – cívka  H (A/m)  </vt:lpstr>
      <vt:lpstr>Intenzita magnetického pole – příklady  </vt:lpstr>
      <vt:lpstr>Intenzita magnetického pole – příklady  </vt:lpstr>
      <vt:lpstr>4. Magnetický indukční tok –  (Wb – weber)</vt:lpstr>
      <vt:lpstr>6. Magnetické vlastnosti látek  – permeabilita  (H/m) … (H – henri)</vt:lpstr>
      <vt:lpstr>Permeabilita</vt:lpstr>
      <vt:lpstr>Relativní permeabilita</vt:lpstr>
      <vt:lpstr>Magnetizační charakteristika</vt:lpstr>
      <vt:lpstr>Magnetizační charakteristika  křivka prvotní magnetizace</vt:lpstr>
      <vt:lpstr>Magnetická indukce</vt:lpstr>
      <vt:lpstr>Magnetizační charakteristiky</vt:lpstr>
      <vt:lpstr>Magnetizační charakteristiky</vt:lpstr>
      <vt:lpstr>Hopkinsonův zákon – magnetický odpor Rm (H-1) </vt:lpstr>
      <vt:lpstr>Magnetický obvod </vt:lpstr>
      <vt:lpstr>Příklad</vt:lpstr>
      <vt:lpstr>Prezentace aplikace PowerPoint</vt:lpstr>
      <vt:lpstr>Příklady</vt:lpstr>
      <vt:lpstr>Příklad</vt:lpstr>
      <vt:lpstr>Hysterezní smyčka</vt:lpstr>
      <vt:lpstr>Hysterezní smyčka</vt:lpstr>
      <vt:lpstr>Hysterezní smyčka - shrnutí</vt:lpstr>
      <vt:lpstr>Hysterezní smyčka</vt:lpstr>
      <vt:lpstr>Rozdělení magnetických látek</vt:lpstr>
      <vt:lpstr>Rozdělení magnetických látek</vt:lpstr>
      <vt:lpstr>Hysterezní smyčka</vt:lpstr>
      <vt:lpstr>Magnetické pole uvnitř vodiče </vt:lpstr>
      <vt:lpstr>Magnetické pole uvnitř vodiče </vt:lpstr>
      <vt:lpstr>Magnetické pole vodiče - příklad </vt:lpstr>
      <vt:lpstr>Řešení složitých magnetických obvodů  (magnetický obvod je tvořen dvěma nebo více magnetickými látkami)</vt:lpstr>
      <vt:lpstr>Řešení složitých magnetických obvodů</vt:lpstr>
      <vt:lpstr>Řešení složitých magnetických obvodů</vt:lpstr>
      <vt:lpstr>Řešení složitých magnetických obvodů</vt:lpstr>
      <vt:lpstr>Jiný postup výpočtu</vt:lpstr>
      <vt:lpstr>Příklady</vt:lpstr>
      <vt:lpstr>Materiály</vt:lpstr>
    </vt:vector>
  </TitlesOfParts>
  <Company>SPŠSE a VOŠ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Jistící a ochranné přístroje nízkého napětí</dc:title>
  <dc:creator>pe</dc:creator>
  <cp:lastModifiedBy>Ivo Petricek</cp:lastModifiedBy>
  <cp:revision>875</cp:revision>
  <dcterms:created xsi:type="dcterms:W3CDTF">2006-07-11T07:50:54Z</dcterms:created>
  <dcterms:modified xsi:type="dcterms:W3CDTF">2025-06-05T05:29:37Z</dcterms:modified>
</cp:coreProperties>
</file>